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4" r:id="rId13"/>
    <p:sldId id="289" r:id="rId14"/>
    <p:sldId id="290" r:id="rId15"/>
    <p:sldId id="275" r:id="rId16"/>
    <p:sldId id="291" r:id="rId17"/>
    <p:sldId id="292" r:id="rId18"/>
    <p:sldId id="293" r:id="rId19"/>
    <p:sldId id="273" r:id="rId20"/>
    <p:sldId id="294" r:id="rId21"/>
    <p:sldId id="295" r:id="rId22"/>
    <p:sldId id="296" r:id="rId23"/>
    <p:sldId id="276" r:id="rId24"/>
    <p:sldId id="279" r:id="rId25"/>
    <p:sldId id="288" r:id="rId26"/>
    <p:sldId id="280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Arial Unicode MS" panose="020B0604020202020204" charset="-128"/>
      <p:regular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042EEA-9F9B-4B91-B52A-073E94FB9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2E538-665F-41F7-803A-D92BB267109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Slajdy NEJSOU učební text! Opakuji, slajdy NEJSOU učební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4750BA-B163-4F11-8356-C4353F13CE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42D6-9DD4-4165-BDB0-13B2B843F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C8BE-C614-485F-9B20-1471ABF7C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471E4-1618-4962-9DD3-FCE8E632E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72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1145F-674A-4228-8958-0EA9769F5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5E1F-5AFB-40EA-923D-A2EB4D767C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AE92-5121-41FC-8DEC-DA73929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B1BA9-04F9-4DBA-8B88-0BF71DD22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B23DE-87E9-44C4-9125-F996474026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49DB-207B-4B04-AB13-3224BA24F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F626-F1DE-4CAB-AC6F-3C9C63F3B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CAB0-4CDF-4FD1-8C9D-AF93D5E31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D280EE7-F64F-4308-BA6A-AA907C320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i.mff.cuni.cz/teaching/nswi098-web/#@tab_lectur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timl.mff.cuni.cz/~marta/automataAl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timl.mff.cuni.cz/~bartak/automat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Compiler principles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Compiler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Slides by Jakub Yaghob</a:t>
            </a:r>
          </a:p>
          <a:p>
            <a:r>
              <a:rPr lang="en-US" sz="1600" dirty="0">
                <a:hlinkClick r:id="rId2"/>
              </a:rPr>
              <a:t>https://www.ksi.mff.cuni.cz/teaching/nswi098-web/#@tab_lectures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Token attributes</a:t>
            </a:r>
            <a:endParaRPr 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More patterns recognized as a token or the token is a literal</a:t>
            </a:r>
            <a:endParaRPr lang="cs-CZ" dirty="0"/>
          </a:p>
          <a:p>
            <a:pPr eaLnBrk="1" hangingPunct="1"/>
            <a:r>
              <a:rPr lang="en-US" dirty="0"/>
              <a:t>Usually one attribute specifying more precisely a token or a literal value</a:t>
            </a:r>
            <a:endParaRPr lang="cs-CZ" dirty="0"/>
          </a:p>
          <a:p>
            <a:pPr lvl="1" eaLnBrk="1" hangingPunct="1"/>
            <a:r>
              <a:rPr lang="en-US" dirty="0"/>
              <a:t>Token</a:t>
            </a:r>
            <a:r>
              <a:rPr lang="cs-CZ" dirty="0"/>
              <a:t>=</a:t>
            </a:r>
            <a:r>
              <a:rPr lang="cs-CZ" noProof="1"/>
              <a:t>relop</a:t>
            </a:r>
            <a:r>
              <a:rPr lang="cs-CZ" dirty="0"/>
              <a:t>, </a:t>
            </a:r>
            <a:r>
              <a:rPr lang="en-US" dirty="0"/>
              <a:t>specification</a:t>
            </a:r>
            <a:r>
              <a:rPr lang="cs-CZ" dirty="0"/>
              <a:t>=</a:t>
            </a:r>
            <a:r>
              <a:rPr lang="en-US" dirty="0"/>
              <a:t>‘&lt;=’</a:t>
            </a:r>
          </a:p>
          <a:p>
            <a:pPr lvl="1" eaLnBrk="1" hangingPunct="1"/>
            <a:r>
              <a:rPr lang="en-US" dirty="0"/>
              <a:t>Token=</a:t>
            </a:r>
            <a:r>
              <a:rPr lang="en-US" noProof="1"/>
              <a:t>uint</a:t>
            </a:r>
            <a:r>
              <a:rPr lang="en-US" dirty="0"/>
              <a:t>, specification</a:t>
            </a:r>
            <a:r>
              <a:rPr lang="cs-CZ" dirty="0"/>
              <a:t>=</a:t>
            </a:r>
            <a:r>
              <a:rPr lang="en-US" dirty="0"/>
              <a:t>‘123’</a:t>
            </a:r>
          </a:p>
          <a:p>
            <a:pPr lvl="1"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64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3563938" y="4508500"/>
            <a:ext cx="115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Get next</a:t>
            </a:r>
            <a:br>
              <a:rPr lang="en-US" dirty="0"/>
            </a:br>
            <a:r>
              <a:rPr lang="en-US" dirty="0"/>
              <a:t>token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Syntax analysis</a:t>
            </a:r>
            <a:endParaRPr lang="cs-CZ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94266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The main task</a:t>
            </a:r>
            <a:endParaRPr lang="cs-CZ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Decide, whether an input word is a word from an input language</a:t>
            </a:r>
            <a:endParaRPr lang="cs-CZ" sz="22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Other important tasks</a:t>
            </a:r>
            <a:endParaRPr lang="cs-CZ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Syntax-directed translation is the main loop of the compiler</a:t>
            </a:r>
            <a:endParaRPr lang="cs-CZ" sz="2200" dirty="0"/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Build the derivation tree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Automaton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We are talking about (deterministic) context-free grammars, therefore we are using (deterministic) pushdown automata</a:t>
            </a:r>
            <a:endParaRPr lang="cs-CZ" sz="2200" dirty="0"/>
          </a:p>
          <a:p>
            <a:pPr lvl="2" eaLnBrk="1" hangingPunct="1">
              <a:lnSpc>
                <a:spcPct val="80000"/>
              </a:lnSpc>
            </a:pPr>
            <a:endParaRPr lang="cs-CZ" sz="1900" dirty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268538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Lexical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427538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Syntax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23850" y="5013325"/>
            <a:ext cx="1295400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code</a:t>
            </a:r>
            <a:endParaRPr lang="cs-CZ" dirty="0"/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4427538" y="616585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Symbol</a:t>
            </a:r>
            <a:br>
              <a:rPr lang="en-US" dirty="0"/>
            </a:br>
            <a:r>
              <a:rPr lang="en-US" dirty="0"/>
              <a:t>tables</a:t>
            </a:r>
            <a:endParaRPr lang="cs-CZ" dirty="0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1619250" y="53006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3563938" y="54451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H="1">
            <a:off x="3563938" y="51577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2916238" y="5589588"/>
            <a:ext cx="15113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 flipH="1">
            <a:off x="5724525" y="5589588"/>
            <a:ext cx="18002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>
            <a:off x="8101013" y="53006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3635375" y="5445125"/>
            <a:ext cx="800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Token</a:t>
            </a: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6804025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The rest of</a:t>
            </a:r>
            <a:br>
              <a:rPr lang="en-US" dirty="0"/>
            </a:br>
            <a:r>
              <a:rPr lang="en-US" dirty="0"/>
              <a:t>front-end</a:t>
            </a:r>
            <a:endParaRPr lang="cs-CZ" dirty="0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5724525" y="5300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7689756" y="5553760"/>
            <a:ext cx="1454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Intermediate</a:t>
            </a:r>
            <a:br>
              <a:rPr lang="en-US" dirty="0"/>
            </a:br>
            <a:r>
              <a:rPr lang="en-US" dirty="0"/>
              <a:t>code</a:t>
            </a:r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5724525" y="4652963"/>
            <a:ext cx="1223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Derivation</a:t>
            </a:r>
            <a:br>
              <a:rPr lang="en-US" dirty="0"/>
            </a:br>
            <a:r>
              <a:rPr lang="en-US" dirty="0"/>
              <a:t>tree</a:t>
            </a:r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5076825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71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2" t="10940" r="17319" b="14090"/>
          <a:stretch/>
        </p:blipFill>
        <p:spPr>
          <a:xfrm>
            <a:off x="-20216" y="122238"/>
            <a:ext cx="9241385" cy="654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70390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hlinkClick r:id="rId3"/>
              </a:rPr>
              <a:t>http://ktiml.mff.cuni.cz/~marta/automataAll.pdf</a:t>
            </a:r>
            <a:endParaRPr lang="cs-CZ" sz="1400" dirty="0"/>
          </a:p>
        </p:txBody>
      </p:sp>
      <p:sp>
        <p:nvSpPr>
          <p:cNvPr id="6" name="Rectangle 5"/>
          <p:cNvSpPr/>
          <p:nvPr/>
        </p:nvSpPr>
        <p:spPr>
          <a:xfrm>
            <a:off x="179512" y="3001165"/>
            <a:ext cx="3389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hlinkClick r:id="rId4"/>
              </a:rPr>
              <a:t>http://ktiml.mff.cuni.cz/~bartak/automaty/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5490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194" t="17800" r="25908" b="16599"/>
          <a:stretch/>
        </p:blipFill>
        <p:spPr>
          <a:xfrm>
            <a:off x="-10763" y="-15985"/>
            <a:ext cx="5787856" cy="4367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194" t="26200" r="25981" b="50000"/>
          <a:stretch/>
        </p:blipFill>
        <p:spPr>
          <a:xfrm>
            <a:off x="9804" y="4409728"/>
            <a:ext cx="89289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5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856" t="8000" r="15349" b="48819"/>
          <a:stretch/>
        </p:blipFill>
        <p:spPr>
          <a:xfrm>
            <a:off x="-193915" y="3248617"/>
            <a:ext cx="5005296" cy="339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563" t="8000" r="51531" b="48276"/>
          <a:stretch/>
        </p:blipFill>
        <p:spPr>
          <a:xfrm>
            <a:off x="4572000" y="-89789"/>
            <a:ext cx="4572000" cy="3316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9081" t="51181" r="15349" b="4501"/>
          <a:stretch/>
        </p:blipFill>
        <p:spPr>
          <a:xfrm>
            <a:off x="4461567" y="3226690"/>
            <a:ext cx="4908875" cy="344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606" t="49300" r="15351" b="5901"/>
          <a:stretch/>
        </p:blipFill>
        <p:spPr>
          <a:xfrm>
            <a:off x="-98550" y="-171400"/>
            <a:ext cx="4814566" cy="346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38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39" t="19760" r="17319" b="5270"/>
          <a:stretch/>
        </p:blipFill>
        <p:spPr>
          <a:xfrm>
            <a:off x="-61543" y="122238"/>
            <a:ext cx="926708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1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Our grammar</a:t>
            </a:r>
            <a:endParaRPr 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/>
              <a:t>E </a:t>
            </a:r>
            <a:r>
              <a:rPr lang="cs-CZ" dirty="0">
                <a:cs typeface="Arial" charset="0"/>
              </a:rPr>
              <a:t>→ E </a:t>
            </a:r>
            <a:r>
              <a:rPr lang="cs-CZ" b="1" dirty="0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dirty="0">
                <a:cs typeface="Arial" charset="0"/>
              </a:rPr>
              <a:t>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/>
              <a:t>E </a:t>
            </a:r>
            <a:r>
              <a:rPr lang="cs-CZ" dirty="0">
                <a:cs typeface="Arial" charset="0"/>
              </a:rPr>
              <a:t>→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/>
              <a:t>T </a:t>
            </a:r>
            <a:r>
              <a:rPr lang="cs-CZ" dirty="0">
                <a:cs typeface="Arial" charset="0"/>
              </a:rPr>
              <a:t>→ T </a:t>
            </a:r>
            <a:r>
              <a:rPr lang="cs-CZ" b="1" dirty="0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dirty="0">
                <a:cs typeface="Arial" charset="0"/>
              </a:rPr>
              <a:t>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/>
              <a:t>T </a:t>
            </a:r>
            <a:r>
              <a:rPr lang="cs-CZ" dirty="0">
                <a:cs typeface="Arial" charset="0"/>
              </a:rPr>
              <a:t>→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/>
              <a:t>F </a:t>
            </a:r>
            <a:r>
              <a:rPr lang="cs-CZ" dirty="0">
                <a:cs typeface="Arial" charset="0"/>
              </a:rPr>
              <a:t>→ </a:t>
            </a:r>
            <a:r>
              <a:rPr lang="cs-CZ" b="1" dirty="0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dirty="0">
                <a:cs typeface="Arial" charset="0"/>
              </a:rPr>
              <a:t> E </a:t>
            </a:r>
            <a:r>
              <a:rPr lang="cs-CZ" b="1" dirty="0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dirty="0"/>
              <a:t>F </a:t>
            </a:r>
            <a:r>
              <a:rPr lang="cs-CZ" dirty="0">
                <a:cs typeface="Arial" charset="0"/>
              </a:rPr>
              <a:t>→ </a:t>
            </a:r>
            <a:r>
              <a:rPr lang="cs-CZ" b="1" dirty="0">
                <a:solidFill>
                  <a:schemeClr val="accent2"/>
                </a:solidFill>
                <a:cs typeface="Arial" charset="0"/>
              </a:rPr>
              <a:t>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991" y="172493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Sčítání a odčítání s prioritou operací</a:t>
            </a:r>
          </a:p>
        </p:txBody>
      </p:sp>
    </p:spTree>
    <p:extLst>
      <p:ext uri="{BB962C8B-B14F-4D97-AF65-F5344CB8AC3E}">
        <p14:creationId xmlns:p14="http://schemas.microsoft.com/office/powerpoint/2010/main" val="231268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Derivation (parse, syntax) tree</a:t>
            </a:r>
            <a:endParaRPr lang="cs-CZ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5180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Graphical representation of derivations using trees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Vertices are both non-terminals and terminals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Edges from inner vertex representing a non-terminal on the left side of a production rule to all symbols from the right side of a production rule</a:t>
            </a:r>
            <a:endParaRPr lang="cs-CZ" dirty="0"/>
          </a:p>
          <a:p>
            <a:pPr eaLnBrk="1" hangingPunct="1">
              <a:lnSpc>
                <a:spcPct val="90000"/>
              </a:lnSpc>
            </a:pPr>
            <a:r>
              <a:rPr lang="cs-CZ" dirty="0"/>
              <a:t>E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⇒①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E+T</a:t>
            </a:r>
            <a:r>
              <a:rPr lang="cs-CZ" dirty="0"/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⇒②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T+T</a:t>
            </a:r>
            <a:r>
              <a:rPr lang="cs-CZ" dirty="0"/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⇒④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F+T</a:t>
            </a:r>
            <a:r>
              <a:rPr lang="cs-CZ" dirty="0"/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id+T</a:t>
            </a:r>
            <a:r>
              <a:rPr lang="cs-CZ" dirty="0"/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⇒③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id+T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*F</a:t>
            </a:r>
            <a:r>
              <a:rPr lang="cs-CZ" dirty="0"/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⇒④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id+F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*F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id+id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*F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⇒⑥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id+id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*id</a:t>
            </a:r>
          </a:p>
        </p:txBody>
      </p:sp>
    </p:spTree>
    <p:extLst>
      <p:ext uri="{BB962C8B-B14F-4D97-AF65-F5344CB8AC3E}">
        <p14:creationId xmlns:p14="http://schemas.microsoft.com/office/powerpoint/2010/main" val="2441354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</a:t>
            </a:r>
            <a:endParaRPr lang="cs-CZ" dirty="0"/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466725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98525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⇒①</a:t>
            </a: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1690688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12588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16906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212248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69" name="AutoShape 10"/>
          <p:cNvCxnSpPr>
            <a:cxnSpLocks noChangeShapeType="1"/>
            <a:stCxn id="15365" idx="3"/>
            <a:endCxn id="15366" idx="0"/>
          </p:cNvCxnSpPr>
          <p:nvPr/>
        </p:nvCxnSpPr>
        <p:spPr bwMode="auto">
          <a:xfrm flipH="1">
            <a:off x="147478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AutoShape 11"/>
          <p:cNvCxnSpPr>
            <a:cxnSpLocks noChangeShapeType="1"/>
            <a:stCxn id="15365" idx="4"/>
            <a:endCxn id="15367" idx="0"/>
          </p:cNvCxnSpPr>
          <p:nvPr/>
        </p:nvCxnSpPr>
        <p:spPr bwMode="auto">
          <a:xfrm>
            <a:off x="1906588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1" name="AutoShape 12"/>
          <p:cNvCxnSpPr>
            <a:cxnSpLocks noChangeShapeType="1"/>
            <a:stCxn id="15365" idx="5"/>
            <a:endCxn id="15368" idx="0"/>
          </p:cNvCxnSpPr>
          <p:nvPr/>
        </p:nvCxnSpPr>
        <p:spPr bwMode="auto">
          <a:xfrm>
            <a:off x="205898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2411413" y="148431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⇒②</a:t>
            </a:r>
          </a:p>
        </p:txBody>
      </p:sp>
      <p:sp>
        <p:nvSpPr>
          <p:cNvPr id="15373" name="Oval 14"/>
          <p:cNvSpPr>
            <a:spLocks noChangeArrowheads="1"/>
          </p:cNvSpPr>
          <p:nvPr/>
        </p:nvSpPr>
        <p:spPr bwMode="auto">
          <a:xfrm>
            <a:off x="3203575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74" name="Oval 15"/>
          <p:cNvSpPr>
            <a:spLocks noChangeArrowheads="1"/>
          </p:cNvSpPr>
          <p:nvPr/>
        </p:nvSpPr>
        <p:spPr bwMode="auto">
          <a:xfrm>
            <a:off x="27717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75" name="Oval 16"/>
          <p:cNvSpPr>
            <a:spLocks noChangeArrowheads="1"/>
          </p:cNvSpPr>
          <p:nvPr/>
        </p:nvSpPr>
        <p:spPr bwMode="auto">
          <a:xfrm>
            <a:off x="32035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76" name="Oval 17"/>
          <p:cNvSpPr>
            <a:spLocks noChangeArrowheads="1"/>
          </p:cNvSpPr>
          <p:nvPr/>
        </p:nvSpPr>
        <p:spPr bwMode="auto">
          <a:xfrm>
            <a:off x="3635375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77" name="AutoShape 18"/>
          <p:cNvCxnSpPr>
            <a:cxnSpLocks noChangeShapeType="1"/>
            <a:stCxn id="15373" idx="3"/>
            <a:endCxn id="15374" idx="0"/>
          </p:cNvCxnSpPr>
          <p:nvPr/>
        </p:nvCxnSpPr>
        <p:spPr bwMode="auto">
          <a:xfrm flipH="1">
            <a:off x="2987675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8" name="AutoShape 19"/>
          <p:cNvCxnSpPr>
            <a:cxnSpLocks noChangeShapeType="1"/>
            <a:stCxn id="15373" idx="4"/>
            <a:endCxn id="15375" idx="0"/>
          </p:cNvCxnSpPr>
          <p:nvPr/>
        </p:nvCxnSpPr>
        <p:spPr bwMode="auto">
          <a:xfrm>
            <a:off x="3419475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9" name="AutoShape 20"/>
          <p:cNvCxnSpPr>
            <a:cxnSpLocks noChangeShapeType="1"/>
            <a:stCxn id="15373" idx="5"/>
            <a:endCxn id="15376" idx="0"/>
          </p:cNvCxnSpPr>
          <p:nvPr/>
        </p:nvCxnSpPr>
        <p:spPr bwMode="auto">
          <a:xfrm>
            <a:off x="3571875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0" name="Oval 21"/>
          <p:cNvSpPr>
            <a:spLocks noChangeArrowheads="1"/>
          </p:cNvSpPr>
          <p:nvPr/>
        </p:nvSpPr>
        <p:spPr bwMode="auto">
          <a:xfrm>
            <a:off x="2771775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81" name="AutoShape 22"/>
          <p:cNvCxnSpPr>
            <a:cxnSpLocks noChangeShapeType="1"/>
            <a:stCxn id="15374" idx="4"/>
            <a:endCxn id="15380" idx="0"/>
          </p:cNvCxnSpPr>
          <p:nvPr/>
        </p:nvCxnSpPr>
        <p:spPr bwMode="auto">
          <a:xfrm>
            <a:off x="2987675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2" name="Text Box 23"/>
          <p:cNvSpPr txBox="1">
            <a:spLocks noChangeArrowheads="1"/>
          </p:cNvSpPr>
          <p:nvPr/>
        </p:nvSpPr>
        <p:spPr bwMode="auto">
          <a:xfrm>
            <a:off x="3851275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⇒④</a:t>
            </a:r>
          </a:p>
        </p:txBody>
      </p:sp>
      <p:sp>
        <p:nvSpPr>
          <p:cNvPr id="15383" name="Oval 24"/>
          <p:cNvSpPr>
            <a:spLocks noChangeArrowheads="1"/>
          </p:cNvSpPr>
          <p:nvPr/>
        </p:nvSpPr>
        <p:spPr bwMode="auto">
          <a:xfrm>
            <a:off x="4643438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84" name="Oval 25"/>
          <p:cNvSpPr>
            <a:spLocks noChangeArrowheads="1"/>
          </p:cNvSpPr>
          <p:nvPr/>
        </p:nvSpPr>
        <p:spPr bwMode="auto">
          <a:xfrm>
            <a:off x="42116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85" name="Oval 26"/>
          <p:cNvSpPr>
            <a:spLocks noChangeArrowheads="1"/>
          </p:cNvSpPr>
          <p:nvPr/>
        </p:nvSpPr>
        <p:spPr bwMode="auto">
          <a:xfrm>
            <a:off x="46434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86" name="Oval 27"/>
          <p:cNvSpPr>
            <a:spLocks noChangeArrowheads="1"/>
          </p:cNvSpPr>
          <p:nvPr/>
        </p:nvSpPr>
        <p:spPr bwMode="auto">
          <a:xfrm>
            <a:off x="5075238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87" name="AutoShape 28"/>
          <p:cNvCxnSpPr>
            <a:cxnSpLocks noChangeShapeType="1"/>
            <a:stCxn id="15383" idx="3"/>
            <a:endCxn id="15384" idx="0"/>
          </p:cNvCxnSpPr>
          <p:nvPr/>
        </p:nvCxnSpPr>
        <p:spPr bwMode="auto">
          <a:xfrm flipH="1">
            <a:off x="442753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8" name="AutoShape 29"/>
          <p:cNvCxnSpPr>
            <a:cxnSpLocks noChangeShapeType="1"/>
            <a:stCxn id="15383" idx="4"/>
            <a:endCxn id="15385" idx="0"/>
          </p:cNvCxnSpPr>
          <p:nvPr/>
        </p:nvCxnSpPr>
        <p:spPr bwMode="auto">
          <a:xfrm>
            <a:off x="4859338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9" name="AutoShape 30"/>
          <p:cNvCxnSpPr>
            <a:cxnSpLocks noChangeShapeType="1"/>
            <a:stCxn id="15383" idx="5"/>
            <a:endCxn id="15386" idx="0"/>
          </p:cNvCxnSpPr>
          <p:nvPr/>
        </p:nvCxnSpPr>
        <p:spPr bwMode="auto">
          <a:xfrm>
            <a:off x="5011738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0" name="Oval 31"/>
          <p:cNvSpPr>
            <a:spLocks noChangeArrowheads="1"/>
          </p:cNvSpPr>
          <p:nvPr/>
        </p:nvSpPr>
        <p:spPr bwMode="auto">
          <a:xfrm>
            <a:off x="4211638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91" name="AutoShape 32"/>
          <p:cNvCxnSpPr>
            <a:cxnSpLocks noChangeShapeType="1"/>
            <a:stCxn id="15384" idx="4"/>
            <a:endCxn id="15390" idx="0"/>
          </p:cNvCxnSpPr>
          <p:nvPr/>
        </p:nvCxnSpPr>
        <p:spPr bwMode="auto">
          <a:xfrm>
            <a:off x="4427538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2" name="Oval 33"/>
          <p:cNvSpPr>
            <a:spLocks noChangeArrowheads="1"/>
          </p:cNvSpPr>
          <p:nvPr/>
        </p:nvSpPr>
        <p:spPr bwMode="auto">
          <a:xfrm>
            <a:off x="4211638" y="321310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393" name="AutoShape 34"/>
          <p:cNvCxnSpPr>
            <a:cxnSpLocks noChangeShapeType="1"/>
            <a:stCxn id="15390" idx="4"/>
            <a:endCxn id="15392" idx="0"/>
          </p:cNvCxnSpPr>
          <p:nvPr/>
        </p:nvCxnSpPr>
        <p:spPr bwMode="auto">
          <a:xfrm>
            <a:off x="4427538" y="30702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94" name="Text Box 35"/>
          <p:cNvSpPr txBox="1">
            <a:spLocks noChangeArrowheads="1"/>
          </p:cNvSpPr>
          <p:nvPr/>
        </p:nvSpPr>
        <p:spPr bwMode="auto">
          <a:xfrm>
            <a:off x="5507038" y="1484313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395" name="Oval 36"/>
          <p:cNvSpPr>
            <a:spLocks noChangeArrowheads="1"/>
          </p:cNvSpPr>
          <p:nvPr/>
        </p:nvSpPr>
        <p:spPr bwMode="auto">
          <a:xfrm>
            <a:off x="6299200" y="14843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96" name="Oval 37"/>
          <p:cNvSpPr>
            <a:spLocks noChangeArrowheads="1"/>
          </p:cNvSpPr>
          <p:nvPr/>
        </p:nvSpPr>
        <p:spPr bwMode="auto">
          <a:xfrm>
            <a:off x="58674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397" name="Oval 38"/>
          <p:cNvSpPr>
            <a:spLocks noChangeArrowheads="1"/>
          </p:cNvSpPr>
          <p:nvPr/>
        </p:nvSpPr>
        <p:spPr bwMode="auto">
          <a:xfrm>
            <a:off x="62992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398" name="Oval 39"/>
          <p:cNvSpPr>
            <a:spLocks noChangeArrowheads="1"/>
          </p:cNvSpPr>
          <p:nvPr/>
        </p:nvSpPr>
        <p:spPr bwMode="auto">
          <a:xfrm>
            <a:off x="6731000" y="206057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399" name="AutoShape 40"/>
          <p:cNvCxnSpPr>
            <a:cxnSpLocks noChangeShapeType="1"/>
            <a:stCxn id="15395" idx="3"/>
            <a:endCxn id="15396" idx="0"/>
          </p:cNvCxnSpPr>
          <p:nvPr/>
        </p:nvCxnSpPr>
        <p:spPr bwMode="auto">
          <a:xfrm flipH="1">
            <a:off x="6083300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0" name="AutoShape 41"/>
          <p:cNvCxnSpPr>
            <a:cxnSpLocks noChangeShapeType="1"/>
            <a:stCxn id="15395" idx="4"/>
            <a:endCxn id="15397" idx="0"/>
          </p:cNvCxnSpPr>
          <p:nvPr/>
        </p:nvCxnSpPr>
        <p:spPr bwMode="auto">
          <a:xfrm>
            <a:off x="6515100" y="191770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01" name="AutoShape 42"/>
          <p:cNvCxnSpPr>
            <a:cxnSpLocks noChangeShapeType="1"/>
            <a:stCxn id="15395" idx="5"/>
            <a:endCxn id="15398" idx="0"/>
          </p:cNvCxnSpPr>
          <p:nvPr/>
        </p:nvCxnSpPr>
        <p:spPr bwMode="auto">
          <a:xfrm>
            <a:off x="6667500" y="185420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2" name="Oval 43"/>
          <p:cNvSpPr>
            <a:spLocks noChangeArrowheads="1"/>
          </p:cNvSpPr>
          <p:nvPr/>
        </p:nvSpPr>
        <p:spPr bwMode="auto">
          <a:xfrm>
            <a:off x="5867400" y="263683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03" name="AutoShape 44"/>
          <p:cNvCxnSpPr>
            <a:cxnSpLocks noChangeShapeType="1"/>
            <a:stCxn id="15396" idx="4"/>
            <a:endCxn id="15402" idx="0"/>
          </p:cNvCxnSpPr>
          <p:nvPr/>
        </p:nvCxnSpPr>
        <p:spPr bwMode="auto">
          <a:xfrm>
            <a:off x="6083300" y="249396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4" name="Oval 45"/>
          <p:cNvSpPr>
            <a:spLocks noChangeArrowheads="1"/>
          </p:cNvSpPr>
          <p:nvPr/>
        </p:nvSpPr>
        <p:spPr bwMode="auto">
          <a:xfrm>
            <a:off x="5867400" y="321310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05" name="AutoShape 46"/>
          <p:cNvCxnSpPr>
            <a:cxnSpLocks noChangeShapeType="1"/>
            <a:stCxn id="15402" idx="4"/>
            <a:endCxn id="15404" idx="0"/>
          </p:cNvCxnSpPr>
          <p:nvPr/>
        </p:nvCxnSpPr>
        <p:spPr bwMode="auto">
          <a:xfrm>
            <a:off x="6083300" y="307022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6" name="Oval 47"/>
          <p:cNvSpPr>
            <a:spLocks noChangeArrowheads="1"/>
          </p:cNvSpPr>
          <p:nvPr/>
        </p:nvSpPr>
        <p:spPr bwMode="auto">
          <a:xfrm>
            <a:off x="5867400" y="37893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07" name="AutoShape 48"/>
          <p:cNvCxnSpPr>
            <a:cxnSpLocks noChangeShapeType="1"/>
            <a:stCxn id="15404" idx="4"/>
            <a:endCxn id="15406" idx="0"/>
          </p:cNvCxnSpPr>
          <p:nvPr/>
        </p:nvCxnSpPr>
        <p:spPr bwMode="auto">
          <a:xfrm>
            <a:off x="6083300" y="364648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08" name="Text Box 50"/>
          <p:cNvSpPr txBox="1">
            <a:spLocks noChangeArrowheads="1"/>
          </p:cNvSpPr>
          <p:nvPr/>
        </p:nvSpPr>
        <p:spPr bwMode="auto">
          <a:xfrm>
            <a:off x="6877050" y="1484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⇒③</a:t>
            </a:r>
          </a:p>
        </p:txBody>
      </p:sp>
      <p:sp>
        <p:nvSpPr>
          <p:cNvPr id="15409" name="Text Box 51"/>
          <p:cNvSpPr txBox="1">
            <a:spLocks noChangeArrowheads="1"/>
          </p:cNvSpPr>
          <p:nvPr/>
        </p:nvSpPr>
        <p:spPr bwMode="auto">
          <a:xfrm>
            <a:off x="1619250" y="4119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⇒④</a:t>
            </a:r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684213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2524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6842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125888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14" name="AutoShape 56"/>
          <p:cNvCxnSpPr>
            <a:cxnSpLocks noChangeShapeType="1"/>
            <a:stCxn id="15410" idx="3"/>
            <a:endCxn id="15411" idx="0"/>
          </p:cNvCxnSpPr>
          <p:nvPr/>
        </p:nvCxnSpPr>
        <p:spPr bwMode="auto">
          <a:xfrm flipH="1">
            <a:off x="468313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5" name="AutoShape 57"/>
          <p:cNvCxnSpPr>
            <a:cxnSpLocks noChangeShapeType="1"/>
            <a:stCxn id="15410" idx="4"/>
            <a:endCxn id="15412" idx="0"/>
          </p:cNvCxnSpPr>
          <p:nvPr/>
        </p:nvCxnSpPr>
        <p:spPr bwMode="auto">
          <a:xfrm>
            <a:off x="900113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16" name="AutoShape 58"/>
          <p:cNvCxnSpPr>
            <a:cxnSpLocks noChangeShapeType="1"/>
            <a:stCxn id="15410" idx="5"/>
            <a:endCxn id="15413" idx="0"/>
          </p:cNvCxnSpPr>
          <p:nvPr/>
        </p:nvCxnSpPr>
        <p:spPr bwMode="auto">
          <a:xfrm>
            <a:off x="1052513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17" name="Oval 59"/>
          <p:cNvSpPr>
            <a:spLocks noChangeArrowheads="1"/>
          </p:cNvSpPr>
          <p:nvPr/>
        </p:nvSpPr>
        <p:spPr bwMode="auto">
          <a:xfrm>
            <a:off x="2524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18" name="AutoShape 60"/>
          <p:cNvCxnSpPr>
            <a:cxnSpLocks noChangeShapeType="1"/>
            <a:stCxn id="15411" idx="4"/>
            <a:endCxn id="15417" idx="0"/>
          </p:cNvCxnSpPr>
          <p:nvPr/>
        </p:nvCxnSpPr>
        <p:spPr bwMode="auto">
          <a:xfrm>
            <a:off x="46831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252413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20" name="AutoShape 62"/>
          <p:cNvCxnSpPr>
            <a:cxnSpLocks noChangeShapeType="1"/>
            <a:stCxn id="15417" idx="4"/>
            <a:endCxn id="15419" idx="0"/>
          </p:cNvCxnSpPr>
          <p:nvPr/>
        </p:nvCxnSpPr>
        <p:spPr bwMode="auto">
          <a:xfrm>
            <a:off x="468313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252413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22" name="AutoShape 64"/>
          <p:cNvCxnSpPr>
            <a:cxnSpLocks noChangeShapeType="1"/>
            <a:stCxn id="15419" idx="4"/>
            <a:endCxn id="15421" idx="0"/>
          </p:cNvCxnSpPr>
          <p:nvPr/>
        </p:nvCxnSpPr>
        <p:spPr bwMode="auto">
          <a:xfrm>
            <a:off x="468313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3" name="Oval 65"/>
          <p:cNvSpPr>
            <a:spLocks noChangeArrowheads="1"/>
          </p:cNvSpPr>
          <p:nvPr/>
        </p:nvSpPr>
        <p:spPr bwMode="auto">
          <a:xfrm>
            <a:off x="125888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24" name="Oval 66"/>
          <p:cNvSpPr>
            <a:spLocks noChangeArrowheads="1"/>
          </p:cNvSpPr>
          <p:nvPr/>
        </p:nvSpPr>
        <p:spPr bwMode="auto">
          <a:xfrm>
            <a:off x="16922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25" name="Oval 67"/>
          <p:cNvSpPr>
            <a:spLocks noChangeArrowheads="1"/>
          </p:cNvSpPr>
          <p:nvPr/>
        </p:nvSpPr>
        <p:spPr bwMode="auto">
          <a:xfrm>
            <a:off x="82708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26" name="AutoShape 68"/>
          <p:cNvCxnSpPr>
            <a:cxnSpLocks noChangeShapeType="1"/>
            <a:stCxn id="15413" idx="4"/>
            <a:endCxn id="15423" idx="0"/>
          </p:cNvCxnSpPr>
          <p:nvPr/>
        </p:nvCxnSpPr>
        <p:spPr bwMode="auto">
          <a:xfrm>
            <a:off x="147478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7" name="AutoShape 69"/>
          <p:cNvCxnSpPr>
            <a:cxnSpLocks noChangeShapeType="1"/>
            <a:stCxn id="15413" idx="3"/>
            <a:endCxn id="15425" idx="0"/>
          </p:cNvCxnSpPr>
          <p:nvPr/>
        </p:nvCxnSpPr>
        <p:spPr bwMode="auto">
          <a:xfrm flipH="1">
            <a:off x="1042988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28" name="AutoShape 70"/>
          <p:cNvCxnSpPr>
            <a:cxnSpLocks noChangeShapeType="1"/>
            <a:stCxn id="15413" idx="5"/>
            <a:endCxn id="15424" idx="0"/>
          </p:cNvCxnSpPr>
          <p:nvPr/>
        </p:nvCxnSpPr>
        <p:spPr bwMode="auto">
          <a:xfrm>
            <a:off x="1627188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29" name="Text Box 71"/>
          <p:cNvSpPr txBox="1">
            <a:spLocks noChangeArrowheads="1"/>
          </p:cNvSpPr>
          <p:nvPr/>
        </p:nvSpPr>
        <p:spPr bwMode="auto">
          <a:xfrm>
            <a:off x="3492500" y="411956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430" name="Oval 72"/>
          <p:cNvSpPr>
            <a:spLocks noChangeArrowheads="1"/>
          </p:cNvSpPr>
          <p:nvPr/>
        </p:nvSpPr>
        <p:spPr bwMode="auto">
          <a:xfrm>
            <a:off x="2700338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22685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27003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327501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34" name="AutoShape 76"/>
          <p:cNvCxnSpPr>
            <a:cxnSpLocks noChangeShapeType="1"/>
            <a:stCxn id="15430" idx="3"/>
            <a:endCxn id="15431" idx="0"/>
          </p:cNvCxnSpPr>
          <p:nvPr/>
        </p:nvCxnSpPr>
        <p:spPr bwMode="auto">
          <a:xfrm flipH="1">
            <a:off x="2484438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5" name="AutoShape 77"/>
          <p:cNvCxnSpPr>
            <a:cxnSpLocks noChangeShapeType="1"/>
            <a:stCxn id="15430" idx="4"/>
            <a:endCxn id="15432" idx="0"/>
          </p:cNvCxnSpPr>
          <p:nvPr/>
        </p:nvCxnSpPr>
        <p:spPr bwMode="auto">
          <a:xfrm>
            <a:off x="2916238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36" name="AutoShape 78"/>
          <p:cNvCxnSpPr>
            <a:cxnSpLocks noChangeShapeType="1"/>
            <a:stCxn id="15430" idx="5"/>
            <a:endCxn id="15433" idx="0"/>
          </p:cNvCxnSpPr>
          <p:nvPr/>
        </p:nvCxnSpPr>
        <p:spPr bwMode="auto">
          <a:xfrm>
            <a:off x="3068638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37" name="Oval 79"/>
          <p:cNvSpPr>
            <a:spLocks noChangeArrowheads="1"/>
          </p:cNvSpPr>
          <p:nvPr/>
        </p:nvSpPr>
        <p:spPr bwMode="auto">
          <a:xfrm>
            <a:off x="22685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38" name="AutoShape 80"/>
          <p:cNvCxnSpPr>
            <a:cxnSpLocks noChangeShapeType="1"/>
            <a:stCxn id="15431" idx="4"/>
            <a:endCxn id="15437" idx="0"/>
          </p:cNvCxnSpPr>
          <p:nvPr/>
        </p:nvCxnSpPr>
        <p:spPr bwMode="auto">
          <a:xfrm>
            <a:off x="248443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39" name="Oval 81"/>
          <p:cNvSpPr>
            <a:spLocks noChangeArrowheads="1"/>
          </p:cNvSpPr>
          <p:nvPr/>
        </p:nvSpPr>
        <p:spPr bwMode="auto">
          <a:xfrm>
            <a:off x="2268538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40" name="AutoShape 82"/>
          <p:cNvCxnSpPr>
            <a:cxnSpLocks noChangeShapeType="1"/>
            <a:stCxn id="15437" idx="4"/>
            <a:endCxn id="15439" idx="0"/>
          </p:cNvCxnSpPr>
          <p:nvPr/>
        </p:nvCxnSpPr>
        <p:spPr bwMode="auto">
          <a:xfrm>
            <a:off x="2484438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1" name="Oval 83"/>
          <p:cNvSpPr>
            <a:spLocks noChangeArrowheads="1"/>
          </p:cNvSpPr>
          <p:nvPr/>
        </p:nvSpPr>
        <p:spPr bwMode="auto">
          <a:xfrm>
            <a:off x="2268538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42" name="AutoShape 84"/>
          <p:cNvCxnSpPr>
            <a:cxnSpLocks noChangeShapeType="1"/>
            <a:stCxn id="15439" idx="4"/>
            <a:endCxn id="15441" idx="0"/>
          </p:cNvCxnSpPr>
          <p:nvPr/>
        </p:nvCxnSpPr>
        <p:spPr bwMode="auto">
          <a:xfrm>
            <a:off x="2484438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3" name="Oval 85"/>
          <p:cNvSpPr>
            <a:spLocks noChangeArrowheads="1"/>
          </p:cNvSpPr>
          <p:nvPr/>
        </p:nvSpPr>
        <p:spPr bwMode="auto">
          <a:xfrm>
            <a:off x="32750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44" name="Oval 86"/>
          <p:cNvSpPr>
            <a:spLocks noChangeArrowheads="1"/>
          </p:cNvSpPr>
          <p:nvPr/>
        </p:nvSpPr>
        <p:spPr bwMode="auto">
          <a:xfrm>
            <a:off x="3708400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45" name="Oval 87"/>
          <p:cNvSpPr>
            <a:spLocks noChangeArrowheads="1"/>
          </p:cNvSpPr>
          <p:nvPr/>
        </p:nvSpPr>
        <p:spPr bwMode="auto">
          <a:xfrm>
            <a:off x="284321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46" name="AutoShape 88"/>
          <p:cNvCxnSpPr>
            <a:cxnSpLocks noChangeShapeType="1"/>
            <a:stCxn id="15433" idx="4"/>
            <a:endCxn id="15443" idx="0"/>
          </p:cNvCxnSpPr>
          <p:nvPr/>
        </p:nvCxnSpPr>
        <p:spPr bwMode="auto">
          <a:xfrm>
            <a:off x="349091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47" name="AutoShape 89"/>
          <p:cNvCxnSpPr>
            <a:cxnSpLocks noChangeShapeType="1"/>
            <a:stCxn id="15433" idx="3"/>
            <a:endCxn id="15445" idx="0"/>
          </p:cNvCxnSpPr>
          <p:nvPr/>
        </p:nvCxnSpPr>
        <p:spPr bwMode="auto">
          <a:xfrm flipH="1">
            <a:off x="3059113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48" name="AutoShape 90"/>
          <p:cNvCxnSpPr>
            <a:cxnSpLocks noChangeShapeType="1"/>
            <a:stCxn id="15433" idx="5"/>
            <a:endCxn id="15444" idx="0"/>
          </p:cNvCxnSpPr>
          <p:nvPr/>
        </p:nvCxnSpPr>
        <p:spPr bwMode="auto">
          <a:xfrm>
            <a:off x="3643313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49" name="Oval 91"/>
          <p:cNvSpPr>
            <a:spLocks noChangeArrowheads="1"/>
          </p:cNvSpPr>
          <p:nvPr/>
        </p:nvSpPr>
        <p:spPr bwMode="auto">
          <a:xfrm>
            <a:off x="2843213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50" name="AutoShape 92"/>
          <p:cNvCxnSpPr>
            <a:cxnSpLocks noChangeShapeType="1"/>
            <a:stCxn id="15445" idx="4"/>
            <a:endCxn id="15449" idx="0"/>
          </p:cNvCxnSpPr>
          <p:nvPr/>
        </p:nvCxnSpPr>
        <p:spPr bwMode="auto">
          <a:xfrm>
            <a:off x="3059113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51" name="Text Box 93"/>
          <p:cNvSpPr txBox="1">
            <a:spLocks noChangeArrowheads="1"/>
          </p:cNvSpPr>
          <p:nvPr/>
        </p:nvSpPr>
        <p:spPr bwMode="auto">
          <a:xfrm>
            <a:off x="5435600" y="40767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Arial Unicode MS" pitchFamily="34" charset="-128"/>
              </a:rPr>
              <a:t>⇒⑥</a:t>
            </a:r>
          </a:p>
        </p:txBody>
      </p:sp>
      <p:sp>
        <p:nvSpPr>
          <p:cNvPr id="15452" name="Oval 94"/>
          <p:cNvSpPr>
            <a:spLocks noChangeArrowheads="1"/>
          </p:cNvSpPr>
          <p:nvPr/>
        </p:nvSpPr>
        <p:spPr bwMode="auto">
          <a:xfrm>
            <a:off x="4572000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53" name="Oval 95"/>
          <p:cNvSpPr>
            <a:spLocks noChangeArrowheads="1"/>
          </p:cNvSpPr>
          <p:nvPr/>
        </p:nvSpPr>
        <p:spPr bwMode="auto">
          <a:xfrm>
            <a:off x="4140200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54" name="Oval 96"/>
          <p:cNvSpPr>
            <a:spLocks noChangeArrowheads="1"/>
          </p:cNvSpPr>
          <p:nvPr/>
        </p:nvSpPr>
        <p:spPr bwMode="auto">
          <a:xfrm>
            <a:off x="4572000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55" name="Oval 97"/>
          <p:cNvSpPr>
            <a:spLocks noChangeArrowheads="1"/>
          </p:cNvSpPr>
          <p:nvPr/>
        </p:nvSpPr>
        <p:spPr bwMode="auto">
          <a:xfrm>
            <a:off x="5146675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56" name="AutoShape 98"/>
          <p:cNvCxnSpPr>
            <a:cxnSpLocks noChangeShapeType="1"/>
            <a:stCxn id="15452" idx="3"/>
            <a:endCxn id="15453" idx="0"/>
          </p:cNvCxnSpPr>
          <p:nvPr/>
        </p:nvCxnSpPr>
        <p:spPr bwMode="auto">
          <a:xfrm flipH="1">
            <a:off x="4356100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7" name="AutoShape 99"/>
          <p:cNvCxnSpPr>
            <a:cxnSpLocks noChangeShapeType="1"/>
            <a:stCxn id="15452" idx="4"/>
            <a:endCxn id="15454" idx="0"/>
          </p:cNvCxnSpPr>
          <p:nvPr/>
        </p:nvCxnSpPr>
        <p:spPr bwMode="auto">
          <a:xfrm>
            <a:off x="4787900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58" name="AutoShape 100"/>
          <p:cNvCxnSpPr>
            <a:cxnSpLocks noChangeShapeType="1"/>
            <a:stCxn id="15452" idx="5"/>
            <a:endCxn id="15455" idx="0"/>
          </p:cNvCxnSpPr>
          <p:nvPr/>
        </p:nvCxnSpPr>
        <p:spPr bwMode="auto">
          <a:xfrm>
            <a:off x="4940300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59" name="Oval 101"/>
          <p:cNvSpPr>
            <a:spLocks noChangeArrowheads="1"/>
          </p:cNvSpPr>
          <p:nvPr/>
        </p:nvSpPr>
        <p:spPr bwMode="auto">
          <a:xfrm>
            <a:off x="4140200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60" name="AutoShape 102"/>
          <p:cNvCxnSpPr>
            <a:cxnSpLocks noChangeShapeType="1"/>
            <a:stCxn id="15453" idx="4"/>
            <a:endCxn id="15459" idx="0"/>
          </p:cNvCxnSpPr>
          <p:nvPr/>
        </p:nvCxnSpPr>
        <p:spPr bwMode="auto">
          <a:xfrm>
            <a:off x="4356100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1" name="Oval 103"/>
          <p:cNvSpPr>
            <a:spLocks noChangeArrowheads="1"/>
          </p:cNvSpPr>
          <p:nvPr/>
        </p:nvSpPr>
        <p:spPr bwMode="auto">
          <a:xfrm>
            <a:off x="4140200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62" name="AutoShape 104"/>
          <p:cNvCxnSpPr>
            <a:cxnSpLocks noChangeShapeType="1"/>
            <a:stCxn id="15459" idx="4"/>
            <a:endCxn id="15461" idx="0"/>
          </p:cNvCxnSpPr>
          <p:nvPr/>
        </p:nvCxnSpPr>
        <p:spPr bwMode="auto">
          <a:xfrm>
            <a:off x="4356100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3" name="Oval 105"/>
          <p:cNvSpPr>
            <a:spLocks noChangeArrowheads="1"/>
          </p:cNvSpPr>
          <p:nvPr/>
        </p:nvSpPr>
        <p:spPr bwMode="auto">
          <a:xfrm>
            <a:off x="4140200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64" name="AutoShape 106"/>
          <p:cNvCxnSpPr>
            <a:cxnSpLocks noChangeShapeType="1"/>
            <a:stCxn id="15461" idx="4"/>
            <a:endCxn id="15463" idx="0"/>
          </p:cNvCxnSpPr>
          <p:nvPr/>
        </p:nvCxnSpPr>
        <p:spPr bwMode="auto">
          <a:xfrm>
            <a:off x="4356100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65" name="Oval 107"/>
          <p:cNvSpPr>
            <a:spLocks noChangeArrowheads="1"/>
          </p:cNvSpPr>
          <p:nvPr/>
        </p:nvSpPr>
        <p:spPr bwMode="auto">
          <a:xfrm>
            <a:off x="51466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66" name="Oval 108"/>
          <p:cNvSpPr>
            <a:spLocks noChangeArrowheads="1"/>
          </p:cNvSpPr>
          <p:nvPr/>
        </p:nvSpPr>
        <p:spPr bwMode="auto">
          <a:xfrm>
            <a:off x="558006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67" name="Oval 109"/>
          <p:cNvSpPr>
            <a:spLocks noChangeArrowheads="1"/>
          </p:cNvSpPr>
          <p:nvPr/>
        </p:nvSpPr>
        <p:spPr bwMode="auto">
          <a:xfrm>
            <a:off x="471487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68" name="AutoShape 110"/>
          <p:cNvCxnSpPr>
            <a:cxnSpLocks noChangeShapeType="1"/>
            <a:stCxn id="15455" idx="4"/>
            <a:endCxn id="15465" idx="0"/>
          </p:cNvCxnSpPr>
          <p:nvPr/>
        </p:nvCxnSpPr>
        <p:spPr bwMode="auto">
          <a:xfrm>
            <a:off x="5362575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69" name="AutoShape 111"/>
          <p:cNvCxnSpPr>
            <a:cxnSpLocks noChangeShapeType="1"/>
            <a:stCxn id="15455" idx="3"/>
            <a:endCxn id="15467" idx="0"/>
          </p:cNvCxnSpPr>
          <p:nvPr/>
        </p:nvCxnSpPr>
        <p:spPr bwMode="auto">
          <a:xfrm flipH="1">
            <a:off x="4930775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70" name="AutoShape 112"/>
          <p:cNvCxnSpPr>
            <a:cxnSpLocks noChangeShapeType="1"/>
            <a:stCxn id="15455" idx="5"/>
            <a:endCxn id="15466" idx="0"/>
          </p:cNvCxnSpPr>
          <p:nvPr/>
        </p:nvCxnSpPr>
        <p:spPr bwMode="auto">
          <a:xfrm>
            <a:off x="5514975" y="5065713"/>
            <a:ext cx="280988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1" name="Oval 113"/>
          <p:cNvSpPr>
            <a:spLocks noChangeArrowheads="1"/>
          </p:cNvSpPr>
          <p:nvPr/>
        </p:nvSpPr>
        <p:spPr bwMode="auto">
          <a:xfrm>
            <a:off x="4714875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72" name="AutoShape 114"/>
          <p:cNvCxnSpPr>
            <a:cxnSpLocks noChangeShapeType="1"/>
            <a:stCxn id="15467" idx="4"/>
            <a:endCxn id="15471" idx="0"/>
          </p:cNvCxnSpPr>
          <p:nvPr/>
        </p:nvCxnSpPr>
        <p:spPr bwMode="auto">
          <a:xfrm>
            <a:off x="4930775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3" name="Oval 115"/>
          <p:cNvSpPr>
            <a:spLocks noChangeArrowheads="1"/>
          </p:cNvSpPr>
          <p:nvPr/>
        </p:nvSpPr>
        <p:spPr bwMode="auto">
          <a:xfrm>
            <a:off x="4716463" y="64230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74" name="AutoShape 116"/>
          <p:cNvCxnSpPr>
            <a:cxnSpLocks noChangeShapeType="1"/>
            <a:stCxn id="15473" idx="0"/>
            <a:endCxn id="15471" idx="4"/>
          </p:cNvCxnSpPr>
          <p:nvPr/>
        </p:nvCxnSpPr>
        <p:spPr bwMode="auto">
          <a:xfrm flipH="1" flipV="1">
            <a:off x="4930775" y="62801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75" name="Oval 118"/>
          <p:cNvSpPr>
            <a:spLocks noChangeArrowheads="1"/>
          </p:cNvSpPr>
          <p:nvPr/>
        </p:nvSpPr>
        <p:spPr bwMode="auto">
          <a:xfrm>
            <a:off x="6443663" y="41195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76" name="Oval 119"/>
          <p:cNvSpPr>
            <a:spLocks noChangeArrowheads="1"/>
          </p:cNvSpPr>
          <p:nvPr/>
        </p:nvSpPr>
        <p:spPr bwMode="auto">
          <a:xfrm>
            <a:off x="601186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</a:t>
            </a:r>
          </a:p>
        </p:txBody>
      </p:sp>
      <p:sp>
        <p:nvSpPr>
          <p:cNvPr id="15477" name="Oval 120"/>
          <p:cNvSpPr>
            <a:spLocks noChangeArrowheads="1"/>
          </p:cNvSpPr>
          <p:nvPr/>
        </p:nvSpPr>
        <p:spPr bwMode="auto">
          <a:xfrm>
            <a:off x="6443663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15478" name="Oval 121"/>
          <p:cNvSpPr>
            <a:spLocks noChangeArrowheads="1"/>
          </p:cNvSpPr>
          <p:nvPr/>
        </p:nvSpPr>
        <p:spPr bwMode="auto">
          <a:xfrm>
            <a:off x="7018338" y="46958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79" name="AutoShape 122"/>
          <p:cNvCxnSpPr>
            <a:cxnSpLocks noChangeShapeType="1"/>
            <a:stCxn id="15475" idx="3"/>
            <a:endCxn id="15476" idx="0"/>
          </p:cNvCxnSpPr>
          <p:nvPr/>
        </p:nvCxnSpPr>
        <p:spPr bwMode="auto">
          <a:xfrm flipH="1">
            <a:off x="6227763" y="4489450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80" name="AutoShape 123"/>
          <p:cNvCxnSpPr>
            <a:cxnSpLocks noChangeShapeType="1"/>
            <a:stCxn id="15475" idx="4"/>
            <a:endCxn id="15477" idx="0"/>
          </p:cNvCxnSpPr>
          <p:nvPr/>
        </p:nvCxnSpPr>
        <p:spPr bwMode="auto">
          <a:xfrm>
            <a:off x="6659563" y="4552950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81" name="AutoShape 124"/>
          <p:cNvCxnSpPr>
            <a:cxnSpLocks noChangeShapeType="1"/>
            <a:stCxn id="15475" idx="5"/>
            <a:endCxn id="15478" idx="0"/>
          </p:cNvCxnSpPr>
          <p:nvPr/>
        </p:nvCxnSpPr>
        <p:spPr bwMode="auto">
          <a:xfrm>
            <a:off x="6811963" y="4489450"/>
            <a:ext cx="42227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2" name="Oval 125"/>
          <p:cNvSpPr>
            <a:spLocks noChangeArrowheads="1"/>
          </p:cNvSpPr>
          <p:nvPr/>
        </p:nvSpPr>
        <p:spPr bwMode="auto">
          <a:xfrm>
            <a:off x="6011863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83" name="AutoShape 126"/>
          <p:cNvCxnSpPr>
            <a:cxnSpLocks noChangeShapeType="1"/>
            <a:stCxn id="15476" idx="4"/>
            <a:endCxn id="15482" idx="0"/>
          </p:cNvCxnSpPr>
          <p:nvPr/>
        </p:nvCxnSpPr>
        <p:spPr bwMode="auto">
          <a:xfrm>
            <a:off x="6227763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4" name="Oval 127"/>
          <p:cNvSpPr>
            <a:spLocks noChangeArrowheads="1"/>
          </p:cNvSpPr>
          <p:nvPr/>
        </p:nvSpPr>
        <p:spPr bwMode="auto">
          <a:xfrm>
            <a:off x="6011863" y="58483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85" name="AutoShape 128"/>
          <p:cNvCxnSpPr>
            <a:cxnSpLocks noChangeShapeType="1"/>
            <a:stCxn id="15482" idx="4"/>
            <a:endCxn id="15484" idx="0"/>
          </p:cNvCxnSpPr>
          <p:nvPr/>
        </p:nvCxnSpPr>
        <p:spPr bwMode="auto">
          <a:xfrm>
            <a:off x="6227763" y="5705475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6" name="Oval 129"/>
          <p:cNvSpPr>
            <a:spLocks noChangeArrowheads="1"/>
          </p:cNvSpPr>
          <p:nvPr/>
        </p:nvSpPr>
        <p:spPr bwMode="auto">
          <a:xfrm>
            <a:off x="6011863" y="642461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87" name="AutoShape 130"/>
          <p:cNvCxnSpPr>
            <a:cxnSpLocks noChangeShapeType="1"/>
            <a:stCxn id="15484" idx="4"/>
            <a:endCxn id="15486" idx="0"/>
          </p:cNvCxnSpPr>
          <p:nvPr/>
        </p:nvCxnSpPr>
        <p:spPr bwMode="auto">
          <a:xfrm>
            <a:off x="6227763" y="6281738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88" name="Oval 131"/>
          <p:cNvSpPr>
            <a:spLocks noChangeArrowheads="1"/>
          </p:cNvSpPr>
          <p:nvPr/>
        </p:nvSpPr>
        <p:spPr bwMode="auto">
          <a:xfrm>
            <a:off x="70183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*</a:t>
            </a:r>
          </a:p>
        </p:txBody>
      </p:sp>
      <p:sp>
        <p:nvSpPr>
          <p:cNvPr id="15489" name="Oval 132"/>
          <p:cNvSpPr>
            <a:spLocks noChangeArrowheads="1"/>
          </p:cNvSpPr>
          <p:nvPr/>
        </p:nvSpPr>
        <p:spPr bwMode="auto">
          <a:xfrm>
            <a:off x="7451725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sp>
        <p:nvSpPr>
          <p:cNvPr id="15490" name="Oval 133"/>
          <p:cNvSpPr>
            <a:spLocks noChangeArrowheads="1"/>
          </p:cNvSpPr>
          <p:nvPr/>
        </p:nvSpPr>
        <p:spPr bwMode="auto">
          <a:xfrm>
            <a:off x="6586538" y="5272088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T</a:t>
            </a:r>
          </a:p>
        </p:txBody>
      </p:sp>
      <p:cxnSp>
        <p:nvCxnSpPr>
          <p:cNvPr id="15491" name="AutoShape 134"/>
          <p:cNvCxnSpPr>
            <a:cxnSpLocks noChangeShapeType="1"/>
            <a:stCxn id="15478" idx="4"/>
            <a:endCxn id="15488" idx="0"/>
          </p:cNvCxnSpPr>
          <p:nvPr/>
        </p:nvCxnSpPr>
        <p:spPr bwMode="auto">
          <a:xfrm>
            <a:off x="7234238" y="5129213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92" name="AutoShape 135"/>
          <p:cNvCxnSpPr>
            <a:cxnSpLocks noChangeShapeType="1"/>
            <a:stCxn id="15478" idx="3"/>
            <a:endCxn id="15490" idx="0"/>
          </p:cNvCxnSpPr>
          <p:nvPr/>
        </p:nvCxnSpPr>
        <p:spPr bwMode="auto">
          <a:xfrm flipH="1">
            <a:off x="6802438" y="5065713"/>
            <a:ext cx="279400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493" name="AutoShape 136"/>
          <p:cNvCxnSpPr>
            <a:cxnSpLocks noChangeShapeType="1"/>
            <a:stCxn id="15478" idx="5"/>
            <a:endCxn id="15489" idx="0"/>
          </p:cNvCxnSpPr>
          <p:nvPr/>
        </p:nvCxnSpPr>
        <p:spPr bwMode="auto">
          <a:xfrm>
            <a:off x="7386638" y="5065713"/>
            <a:ext cx="280987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4" name="Oval 137"/>
          <p:cNvSpPr>
            <a:spLocks noChangeArrowheads="1"/>
          </p:cNvSpPr>
          <p:nvPr/>
        </p:nvSpPr>
        <p:spPr bwMode="auto">
          <a:xfrm>
            <a:off x="6586538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F</a:t>
            </a:r>
          </a:p>
        </p:txBody>
      </p:sp>
      <p:cxnSp>
        <p:nvCxnSpPr>
          <p:cNvPr id="15495" name="AutoShape 138"/>
          <p:cNvCxnSpPr>
            <a:cxnSpLocks noChangeShapeType="1"/>
            <a:stCxn id="15490" idx="4"/>
            <a:endCxn id="15494" idx="0"/>
          </p:cNvCxnSpPr>
          <p:nvPr/>
        </p:nvCxnSpPr>
        <p:spPr bwMode="auto">
          <a:xfrm>
            <a:off x="6802438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6" name="Oval 139"/>
          <p:cNvSpPr>
            <a:spLocks noChangeArrowheads="1"/>
          </p:cNvSpPr>
          <p:nvPr/>
        </p:nvSpPr>
        <p:spPr bwMode="auto">
          <a:xfrm>
            <a:off x="6588125" y="6423025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97" name="AutoShape 140"/>
          <p:cNvCxnSpPr>
            <a:cxnSpLocks noChangeShapeType="1"/>
            <a:stCxn id="15496" idx="0"/>
            <a:endCxn id="15494" idx="4"/>
          </p:cNvCxnSpPr>
          <p:nvPr/>
        </p:nvCxnSpPr>
        <p:spPr bwMode="auto">
          <a:xfrm flipH="1" flipV="1">
            <a:off x="6802438" y="62801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498" name="Oval 141"/>
          <p:cNvSpPr>
            <a:spLocks noChangeArrowheads="1"/>
          </p:cNvSpPr>
          <p:nvPr/>
        </p:nvSpPr>
        <p:spPr bwMode="auto">
          <a:xfrm>
            <a:off x="7451725" y="58467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id</a:t>
            </a:r>
          </a:p>
        </p:txBody>
      </p:sp>
      <p:cxnSp>
        <p:nvCxnSpPr>
          <p:cNvPr id="15499" name="AutoShape 142"/>
          <p:cNvCxnSpPr>
            <a:cxnSpLocks noChangeShapeType="1"/>
            <a:stCxn id="15498" idx="0"/>
            <a:endCxn id="15489" idx="4"/>
          </p:cNvCxnSpPr>
          <p:nvPr/>
        </p:nvCxnSpPr>
        <p:spPr bwMode="auto">
          <a:xfrm flipV="1">
            <a:off x="7667625" y="5705475"/>
            <a:ext cx="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2390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Ambiguous grammar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4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We can construct distinct derivation trees for the same input word</a:t>
            </a:r>
            <a:endParaRPr lang="cs-CZ" sz="2600" dirty="0"/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Real-life example </a:t>
            </a:r>
            <a:r>
              <a:rPr lang="cs-CZ" sz="2600" dirty="0"/>
              <a:t>(</a:t>
            </a:r>
            <a:r>
              <a:rPr lang="en-US" sz="2600" dirty="0"/>
              <a:t>dangling else</a:t>
            </a:r>
            <a:r>
              <a:rPr lang="cs-CZ" sz="2600" dirty="0"/>
              <a:t>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/>
              <a:t>stmt</a:t>
            </a:r>
            <a:r>
              <a:rPr lang="en-US" sz="2200" dirty="0"/>
              <a:t> </a:t>
            </a:r>
            <a:r>
              <a:rPr lang="en-US" sz="2200" dirty="0">
                <a:cs typeface="Arial" charset="0"/>
              </a:rPr>
              <a:t>→ </a:t>
            </a:r>
            <a:r>
              <a:rPr lang="en-US" sz="2200" b="1" dirty="0">
                <a:cs typeface="Arial" charset="0"/>
              </a:rPr>
              <a:t>if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noProof="1">
                <a:cs typeface="Arial" charset="0"/>
              </a:rPr>
              <a:t>expr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then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/>
              <a:t>stmt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cs typeface="Arial" charset="0"/>
              </a:rPr>
              <a:t>               | </a:t>
            </a:r>
            <a:r>
              <a:rPr lang="en-US" sz="2200" b="1" dirty="0">
                <a:cs typeface="Arial" charset="0"/>
              </a:rPr>
              <a:t>if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noProof="1">
                <a:cs typeface="Arial" charset="0"/>
              </a:rPr>
              <a:t>expr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then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/>
              <a:t>stmt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else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/>
              <a:t>stmt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/>
              <a:t>               | </a:t>
            </a:r>
            <a:r>
              <a:rPr lang="en-US" sz="2200" b="1" dirty="0">
                <a:cs typeface="Arial" charset="0"/>
              </a:rPr>
              <a:t>while</a:t>
            </a:r>
            <a:r>
              <a:rPr lang="en-US" sz="2200" dirty="0">
                <a:cs typeface="Arial" charset="0"/>
              </a:rPr>
              <a:t> expr </a:t>
            </a:r>
            <a:r>
              <a:rPr lang="en-US" sz="2200" b="1" dirty="0">
                <a:cs typeface="Arial" charset="0"/>
              </a:rPr>
              <a:t>do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stmt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/>
              <a:t>               | </a:t>
            </a:r>
            <a:r>
              <a:rPr lang="en-US" sz="2200" b="1" dirty="0" err="1">
                <a:cs typeface="Arial" charset="0"/>
              </a:rPr>
              <a:t>goto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num</a:t>
            </a:r>
            <a:endParaRPr lang="en-US" sz="2200" dirty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cs typeface="Arial" charset="0"/>
              </a:rPr>
              <a:t>Input word</a:t>
            </a:r>
            <a:r>
              <a:rPr lang="cs-CZ" sz="2200" dirty="0">
                <a:cs typeface="Arial" charset="0"/>
              </a:rPr>
              <a:t>: </a:t>
            </a:r>
            <a:r>
              <a:rPr lang="en-US" sz="2200" b="1" dirty="0">
                <a:cs typeface="Arial" charset="0"/>
              </a:rPr>
              <a:t>if</a:t>
            </a:r>
            <a:r>
              <a:rPr lang="en-US" sz="2200" dirty="0">
                <a:cs typeface="Arial" charset="0"/>
              </a:rPr>
              <a:t> E</a:t>
            </a:r>
            <a:r>
              <a:rPr lang="en-US" sz="2200" baseline="-25000" dirty="0">
                <a:cs typeface="Arial" charset="0"/>
              </a:rPr>
              <a:t>1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then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if</a:t>
            </a:r>
            <a:r>
              <a:rPr lang="en-US" sz="2200" dirty="0">
                <a:cs typeface="Arial" charset="0"/>
              </a:rPr>
              <a:t> E</a:t>
            </a:r>
            <a:r>
              <a:rPr lang="en-US" sz="2200" baseline="-25000" dirty="0">
                <a:cs typeface="Arial" charset="0"/>
              </a:rPr>
              <a:t>2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then</a:t>
            </a:r>
            <a:r>
              <a:rPr lang="en-US" sz="2200" dirty="0">
                <a:cs typeface="Arial" charset="0"/>
              </a:rPr>
              <a:t> S</a:t>
            </a:r>
            <a:r>
              <a:rPr lang="en-US" sz="2200" baseline="-25000" dirty="0">
                <a:cs typeface="Arial" charset="0"/>
              </a:rPr>
              <a:t>1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b="1" dirty="0">
                <a:cs typeface="Arial" charset="0"/>
              </a:rPr>
              <a:t>else</a:t>
            </a:r>
            <a:r>
              <a:rPr lang="en-US" sz="2200" dirty="0">
                <a:cs typeface="Arial" charset="0"/>
              </a:rPr>
              <a:t> S</a:t>
            </a:r>
            <a:r>
              <a:rPr lang="en-US" sz="2200" baseline="-25000" dirty="0">
                <a:cs typeface="Arial" charset="0"/>
              </a:rPr>
              <a:t>2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1042988" y="472440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323850" y="53006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684213" y="5300663"/>
            <a:ext cx="43338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E1</a:t>
            </a:r>
            <a:endParaRPr lang="en-US"/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971550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E2</a:t>
            </a:r>
            <a:endParaRPr lang="en-US"/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051050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S1</a:t>
            </a:r>
            <a:endParaRPr lang="en-US"/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9876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S2</a:t>
            </a:r>
            <a:endParaRPr lang="en-US"/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1331913" y="5300663"/>
            <a:ext cx="50323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484438" y="594995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else</a:t>
            </a:r>
          </a:p>
        </p:txBody>
      </p:sp>
      <p:cxnSp>
        <p:nvCxnSpPr>
          <p:cNvPr id="16396" name="AutoShape 17"/>
          <p:cNvCxnSpPr>
            <a:cxnSpLocks noChangeShapeType="1"/>
            <a:stCxn id="16388" idx="2"/>
            <a:endCxn id="16389" idx="7"/>
          </p:cNvCxnSpPr>
          <p:nvPr/>
        </p:nvCxnSpPr>
        <p:spPr bwMode="auto">
          <a:xfrm flipH="1">
            <a:off x="692150" y="4941888"/>
            <a:ext cx="3508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1908175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cxnSp>
        <p:nvCxnSpPr>
          <p:cNvPr id="16398" name="AutoShape 19"/>
          <p:cNvCxnSpPr>
            <a:cxnSpLocks noChangeShapeType="1"/>
            <a:stCxn id="16390" idx="7"/>
            <a:endCxn id="16388" idx="3"/>
          </p:cNvCxnSpPr>
          <p:nvPr/>
        </p:nvCxnSpPr>
        <p:spPr bwMode="auto">
          <a:xfrm flipV="1">
            <a:off x="1054100" y="5094288"/>
            <a:ext cx="619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9" name="AutoShape 20"/>
          <p:cNvCxnSpPr>
            <a:cxnSpLocks noChangeShapeType="1"/>
            <a:stCxn id="16394" idx="0"/>
            <a:endCxn id="16388" idx="5"/>
          </p:cNvCxnSpPr>
          <p:nvPr/>
        </p:nvCxnSpPr>
        <p:spPr bwMode="auto">
          <a:xfrm flipH="1" flipV="1">
            <a:off x="1473200" y="5094288"/>
            <a:ext cx="1111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0" name="AutoShape 21"/>
          <p:cNvCxnSpPr>
            <a:cxnSpLocks noChangeShapeType="1"/>
            <a:stCxn id="16397" idx="1"/>
            <a:endCxn id="16388" idx="6"/>
          </p:cNvCxnSpPr>
          <p:nvPr/>
        </p:nvCxnSpPr>
        <p:spPr bwMode="auto">
          <a:xfrm flipH="1" flipV="1">
            <a:off x="1546225" y="4941888"/>
            <a:ext cx="434975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611188" y="59499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1476375" y="5949950"/>
            <a:ext cx="50323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cxnSp>
        <p:nvCxnSpPr>
          <p:cNvPr id="16403" name="AutoShape 24"/>
          <p:cNvCxnSpPr>
            <a:cxnSpLocks noChangeShapeType="1"/>
            <a:stCxn id="16401" idx="7"/>
            <a:endCxn id="16397" idx="3"/>
          </p:cNvCxnSpPr>
          <p:nvPr/>
        </p:nvCxnSpPr>
        <p:spPr bwMode="auto">
          <a:xfrm flipV="1">
            <a:off x="979488" y="5670550"/>
            <a:ext cx="100171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4" name="AutoShape 25"/>
          <p:cNvCxnSpPr>
            <a:cxnSpLocks noChangeShapeType="1"/>
            <a:stCxn id="16391" idx="7"/>
            <a:endCxn id="16397" idx="3"/>
          </p:cNvCxnSpPr>
          <p:nvPr/>
        </p:nvCxnSpPr>
        <p:spPr bwMode="auto">
          <a:xfrm flipV="1">
            <a:off x="1341438" y="5670550"/>
            <a:ext cx="63976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5" name="AutoShape 26"/>
          <p:cNvCxnSpPr>
            <a:cxnSpLocks noChangeShapeType="1"/>
            <a:stCxn id="16397" idx="5"/>
            <a:endCxn id="16393" idx="0"/>
          </p:cNvCxnSpPr>
          <p:nvPr/>
        </p:nvCxnSpPr>
        <p:spPr bwMode="auto">
          <a:xfrm>
            <a:off x="2338388" y="5670550"/>
            <a:ext cx="866775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6" name="AutoShape 27"/>
          <p:cNvCxnSpPr>
            <a:cxnSpLocks noChangeShapeType="1"/>
            <a:stCxn id="16395" idx="0"/>
            <a:endCxn id="16397" idx="5"/>
          </p:cNvCxnSpPr>
          <p:nvPr/>
        </p:nvCxnSpPr>
        <p:spPr bwMode="auto">
          <a:xfrm flipH="1" flipV="1">
            <a:off x="2338388" y="5670550"/>
            <a:ext cx="3984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7" name="AutoShape 28"/>
          <p:cNvCxnSpPr>
            <a:cxnSpLocks noChangeShapeType="1"/>
            <a:stCxn id="16402" idx="0"/>
            <a:endCxn id="16397" idx="4"/>
          </p:cNvCxnSpPr>
          <p:nvPr/>
        </p:nvCxnSpPr>
        <p:spPr bwMode="auto">
          <a:xfrm flipV="1">
            <a:off x="1728788" y="5734050"/>
            <a:ext cx="4318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29"/>
          <p:cNvCxnSpPr>
            <a:cxnSpLocks noChangeShapeType="1"/>
            <a:stCxn id="16392" idx="0"/>
            <a:endCxn id="16397" idx="4"/>
          </p:cNvCxnSpPr>
          <p:nvPr/>
        </p:nvCxnSpPr>
        <p:spPr bwMode="auto">
          <a:xfrm flipH="1" flipV="1">
            <a:off x="2160588" y="5734050"/>
            <a:ext cx="10795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5002213" y="4724400"/>
            <a:ext cx="503237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4283075" y="5300663"/>
            <a:ext cx="431800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4643438" y="5300663"/>
            <a:ext cx="43338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E1</a:t>
            </a:r>
            <a:endParaRPr lang="en-US"/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49307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E2</a:t>
            </a:r>
            <a:endParaRPr lang="en-US"/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6010275" y="5949950"/>
            <a:ext cx="43338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S1</a:t>
            </a:r>
            <a:endParaRPr lang="en-US"/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7019925" y="5300663"/>
            <a:ext cx="43338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S2</a:t>
            </a:r>
            <a:endParaRPr lang="en-US"/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5076825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6443663" y="5300663"/>
            <a:ext cx="503237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else</a:t>
            </a:r>
          </a:p>
        </p:txBody>
      </p:sp>
      <p:cxnSp>
        <p:nvCxnSpPr>
          <p:cNvPr id="16417" name="AutoShape 38"/>
          <p:cNvCxnSpPr>
            <a:cxnSpLocks noChangeShapeType="1"/>
            <a:stCxn id="16409" idx="2"/>
            <a:endCxn id="16410" idx="7"/>
          </p:cNvCxnSpPr>
          <p:nvPr/>
        </p:nvCxnSpPr>
        <p:spPr bwMode="auto">
          <a:xfrm flipH="1">
            <a:off x="4651375" y="4941888"/>
            <a:ext cx="350838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5867400" y="5300663"/>
            <a:ext cx="503238" cy="4333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stmt</a:t>
            </a:r>
          </a:p>
        </p:txBody>
      </p:sp>
      <p:cxnSp>
        <p:nvCxnSpPr>
          <p:cNvPr id="16419" name="AutoShape 40"/>
          <p:cNvCxnSpPr>
            <a:cxnSpLocks noChangeShapeType="1"/>
            <a:stCxn id="16411" idx="7"/>
            <a:endCxn id="16409" idx="3"/>
          </p:cNvCxnSpPr>
          <p:nvPr/>
        </p:nvCxnSpPr>
        <p:spPr bwMode="auto">
          <a:xfrm flipV="1">
            <a:off x="5013325" y="5094288"/>
            <a:ext cx="6191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0" name="AutoShape 41"/>
          <p:cNvCxnSpPr>
            <a:cxnSpLocks noChangeShapeType="1"/>
            <a:stCxn id="16415" idx="0"/>
            <a:endCxn id="16409" idx="4"/>
          </p:cNvCxnSpPr>
          <p:nvPr/>
        </p:nvCxnSpPr>
        <p:spPr bwMode="auto">
          <a:xfrm flipH="1" flipV="1">
            <a:off x="5254625" y="5157788"/>
            <a:ext cx="7461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1" name="AutoShape 42"/>
          <p:cNvCxnSpPr>
            <a:cxnSpLocks noChangeShapeType="1"/>
            <a:stCxn id="16418" idx="1"/>
            <a:endCxn id="16409" idx="5"/>
          </p:cNvCxnSpPr>
          <p:nvPr/>
        </p:nvCxnSpPr>
        <p:spPr bwMode="auto">
          <a:xfrm flipH="1" flipV="1">
            <a:off x="5432425" y="5094288"/>
            <a:ext cx="508000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4570413" y="5949950"/>
            <a:ext cx="431800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if</a:t>
            </a: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5435600" y="5949950"/>
            <a:ext cx="503238" cy="4333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then</a:t>
            </a:r>
          </a:p>
        </p:txBody>
      </p:sp>
      <p:cxnSp>
        <p:nvCxnSpPr>
          <p:cNvPr id="16424" name="AutoShape 45"/>
          <p:cNvCxnSpPr>
            <a:cxnSpLocks noChangeShapeType="1"/>
            <a:stCxn id="16422" idx="7"/>
            <a:endCxn id="16418" idx="3"/>
          </p:cNvCxnSpPr>
          <p:nvPr/>
        </p:nvCxnSpPr>
        <p:spPr bwMode="auto">
          <a:xfrm flipV="1">
            <a:off x="4938713" y="5670550"/>
            <a:ext cx="100171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5" name="AutoShape 46"/>
          <p:cNvCxnSpPr>
            <a:cxnSpLocks noChangeShapeType="1"/>
            <a:stCxn id="16412" idx="7"/>
            <a:endCxn id="16418" idx="3"/>
          </p:cNvCxnSpPr>
          <p:nvPr/>
        </p:nvCxnSpPr>
        <p:spPr bwMode="auto">
          <a:xfrm flipV="1">
            <a:off x="5300663" y="5670550"/>
            <a:ext cx="639762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6" name="AutoShape 47"/>
          <p:cNvCxnSpPr>
            <a:cxnSpLocks noChangeShapeType="1"/>
            <a:stCxn id="16409" idx="6"/>
            <a:endCxn id="16414" idx="0"/>
          </p:cNvCxnSpPr>
          <p:nvPr/>
        </p:nvCxnSpPr>
        <p:spPr bwMode="auto">
          <a:xfrm>
            <a:off x="5505450" y="4941888"/>
            <a:ext cx="1731963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7" name="AutoShape 48"/>
          <p:cNvCxnSpPr>
            <a:cxnSpLocks noChangeShapeType="1"/>
            <a:stCxn id="16416" idx="0"/>
            <a:endCxn id="16409" idx="6"/>
          </p:cNvCxnSpPr>
          <p:nvPr/>
        </p:nvCxnSpPr>
        <p:spPr bwMode="auto">
          <a:xfrm flipH="1" flipV="1">
            <a:off x="5505450" y="4941888"/>
            <a:ext cx="11906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8" name="AutoShape 49"/>
          <p:cNvCxnSpPr>
            <a:cxnSpLocks noChangeShapeType="1"/>
            <a:stCxn id="16423" idx="0"/>
            <a:endCxn id="16418" idx="4"/>
          </p:cNvCxnSpPr>
          <p:nvPr/>
        </p:nvCxnSpPr>
        <p:spPr bwMode="auto">
          <a:xfrm flipV="1">
            <a:off x="5688013" y="5734050"/>
            <a:ext cx="4318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9" name="AutoShape 50"/>
          <p:cNvCxnSpPr>
            <a:cxnSpLocks noChangeShapeType="1"/>
            <a:stCxn id="16413" idx="0"/>
            <a:endCxn id="16418" idx="4"/>
          </p:cNvCxnSpPr>
          <p:nvPr/>
        </p:nvCxnSpPr>
        <p:spPr bwMode="auto">
          <a:xfrm flipH="1" flipV="1">
            <a:off x="6119813" y="5734050"/>
            <a:ext cx="10795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07727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and slides</a:t>
            </a:r>
            <a:endParaRPr 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noProof="1"/>
              <a:t>The Dragon Book</a:t>
            </a:r>
          </a:p>
          <a:p>
            <a:pPr lvl="1">
              <a:lnSpc>
                <a:spcPct val="90000"/>
              </a:lnSpc>
            </a:pPr>
            <a:r>
              <a:rPr lang="cs-CZ" noProof="1"/>
              <a:t>Aho, Sethi, Ullman</a:t>
            </a:r>
            <a:r>
              <a:rPr lang="cs-CZ" dirty="0"/>
              <a:t>: </a:t>
            </a:r>
            <a:r>
              <a:rPr lang="en-US" dirty="0"/>
              <a:t>Compilers - Principles, Techniques and Tools</a:t>
            </a:r>
            <a:r>
              <a:rPr lang="cs-CZ" dirty="0"/>
              <a:t>, </a:t>
            </a:r>
            <a:r>
              <a:rPr lang="cs-CZ" noProof="1"/>
              <a:t>Addison-Wesley</a:t>
            </a:r>
            <a:r>
              <a:rPr lang="cs-CZ" dirty="0"/>
              <a:t> 1986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cs-CZ" noProof="1"/>
              <a:t>Aho, </a:t>
            </a:r>
            <a:r>
              <a:rPr lang="en-US" noProof="1"/>
              <a:t>Lam, </a:t>
            </a:r>
            <a:r>
              <a:rPr lang="cs-CZ" noProof="1"/>
              <a:t>Sethi, Ullman</a:t>
            </a:r>
            <a:r>
              <a:rPr lang="cs-CZ" dirty="0"/>
              <a:t>: </a:t>
            </a:r>
            <a:r>
              <a:rPr lang="en-US" dirty="0"/>
              <a:t>Compilers - Principles, Techniques and Tools (2</a:t>
            </a:r>
            <a:r>
              <a:rPr lang="en-US" baseline="30000" dirty="0"/>
              <a:t>nd</a:t>
            </a:r>
            <a:r>
              <a:rPr lang="en-US" dirty="0"/>
              <a:t> edition)</a:t>
            </a:r>
            <a:r>
              <a:rPr lang="cs-CZ" dirty="0"/>
              <a:t>, </a:t>
            </a:r>
            <a:r>
              <a:rPr lang="cs-CZ" noProof="1"/>
              <a:t>Addison-Wesley</a:t>
            </a:r>
            <a:r>
              <a:rPr lang="cs-CZ" dirty="0"/>
              <a:t> </a:t>
            </a:r>
            <a:r>
              <a:rPr lang="en-US" dirty="0"/>
              <a:t>2006</a:t>
            </a:r>
          </a:p>
          <a:p>
            <a:pPr>
              <a:lnSpc>
                <a:spcPct val="90000"/>
              </a:lnSpc>
            </a:pPr>
            <a:r>
              <a:rPr lang="en-US" dirty="0"/>
              <a:t>Advanced compiler techniques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noProof="1"/>
              <a:t>Muchnick S.S</a:t>
            </a:r>
            <a:r>
              <a:rPr lang="cs-CZ" dirty="0"/>
              <a:t>.: </a:t>
            </a:r>
            <a:r>
              <a:rPr lang="en-US" dirty="0"/>
              <a:t>Advanced compiler design and implementation</a:t>
            </a:r>
            <a:r>
              <a:rPr lang="cs-CZ" dirty="0"/>
              <a:t>, </a:t>
            </a:r>
            <a:r>
              <a:rPr lang="cs-CZ" noProof="1"/>
              <a:t>Morgan Kaufman Publishers</a:t>
            </a:r>
            <a:r>
              <a:rPr lang="cs-CZ" dirty="0"/>
              <a:t> 1997</a:t>
            </a:r>
          </a:p>
          <a:p>
            <a:pPr>
              <a:lnSpc>
                <a:spcPct val="90000"/>
              </a:lnSpc>
            </a:pPr>
            <a:r>
              <a:rPr lang="en-US" dirty="0"/>
              <a:t>Slides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sz="2200" noProof="1"/>
              <a:t>https://www.ksi.mff.cuni.cz/teaching/nswi098-web/</a:t>
            </a:r>
            <a:endParaRPr lang="en-US" sz="2200" noProof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recursion elimination</a:t>
            </a:r>
            <a:endParaRPr 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73337"/>
          </a:xfrm>
        </p:spPr>
        <p:txBody>
          <a:bodyPr/>
          <a:lstStyle/>
          <a:p>
            <a:pPr eaLnBrk="1" hangingPunct="1"/>
            <a:r>
              <a:rPr lang="en-US" dirty="0"/>
              <a:t>A grammar is a left-recursive grammar, when there is a non-terminal A for which it is true that </a:t>
            </a:r>
            <a:r>
              <a:rPr lang="cs-CZ" dirty="0"/>
              <a:t>A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en-US" baseline="30000" dirty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cs-CZ" dirty="0">
                <a:cs typeface="Arial" charset="0"/>
              </a:rPr>
              <a:t>A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for a string</a:t>
            </a:r>
            <a:r>
              <a:rPr lang="cs-CZ" dirty="0">
                <a:cs typeface="Arial" charset="0"/>
              </a:rPr>
              <a:t> </a:t>
            </a:r>
            <a:r>
              <a:rPr lang="el-GR" dirty="0">
                <a:cs typeface="Arial" charset="0"/>
              </a:rPr>
              <a:t>α</a:t>
            </a:r>
            <a:endParaRPr lang="cs-CZ" dirty="0">
              <a:cs typeface="Arial" charset="0"/>
            </a:endParaRPr>
          </a:p>
          <a:p>
            <a:pPr eaLnBrk="1" hangingPunct="1"/>
            <a:r>
              <a:rPr lang="en-US" dirty="0">
                <a:cs typeface="Arial" charset="0"/>
              </a:rPr>
              <a:t>It is a problem for top-down parsing</a:t>
            </a:r>
            <a:endParaRPr lang="cs-CZ" dirty="0">
              <a:cs typeface="Arial" charset="0"/>
            </a:endParaRPr>
          </a:p>
          <a:p>
            <a:pPr eaLnBrk="1" hangingPunct="1"/>
            <a:r>
              <a:rPr lang="en-US" dirty="0">
                <a:cs typeface="Arial" charset="0"/>
              </a:rPr>
              <a:t>A simple solution for </a:t>
            </a:r>
            <a:r>
              <a:rPr lang="el-GR" dirty="0">
                <a:cs typeface="Arial" charset="0"/>
              </a:rPr>
              <a:t>βα</a:t>
            </a:r>
            <a:r>
              <a:rPr lang="en-US" baseline="30000" dirty="0">
                <a:cs typeface="Arial" charset="0"/>
              </a:rPr>
              <a:t>m</a:t>
            </a:r>
            <a:r>
              <a:rPr lang="cs-CZ" dirty="0">
                <a:cs typeface="Arial" charset="0"/>
              </a:rPr>
              <a:t>: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539750" y="4292600"/>
            <a:ext cx="20875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/>
              <a:t>A </a:t>
            </a:r>
            <a:r>
              <a:rPr lang="cs-CZ" sz="2600">
                <a:cs typeface="Arial" charset="0"/>
              </a:rPr>
              <a:t>→ A</a:t>
            </a:r>
            <a:r>
              <a:rPr lang="el-GR" sz="2600">
                <a:cs typeface="Arial" charset="0"/>
              </a:rPr>
              <a:t>α</a:t>
            </a:r>
            <a:endParaRPr lang="cs-CZ" sz="2600">
              <a:cs typeface="Arial" charset="0"/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 → </a:t>
            </a:r>
            <a:r>
              <a:rPr lang="el-GR" sz="2600">
                <a:cs typeface="Arial" charset="0"/>
              </a:rPr>
              <a:t>β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4500563" y="42926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/>
              <a:t>A </a:t>
            </a:r>
            <a:r>
              <a:rPr lang="cs-CZ" sz="2600">
                <a:cs typeface="Arial" charset="0"/>
              </a:rPr>
              <a:t>→ </a:t>
            </a:r>
            <a:r>
              <a:rPr lang="el-GR" sz="2600">
                <a:cs typeface="Arial" charset="0"/>
              </a:rPr>
              <a:t>β</a:t>
            </a: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endParaRPr lang="cs-CZ" sz="2600">
              <a:cs typeface="Arial" charset="0"/>
            </a:endParaRP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r>
              <a:rPr lang="cs-CZ" sz="2600">
                <a:cs typeface="Arial" charset="0"/>
              </a:rPr>
              <a:t> → </a:t>
            </a:r>
            <a:r>
              <a:rPr lang="el-GR" sz="2600">
                <a:cs typeface="Arial" charset="0"/>
              </a:rPr>
              <a:t>α</a:t>
            </a:r>
            <a:r>
              <a:rPr lang="en-US" sz="2600">
                <a:cs typeface="Arial" charset="0"/>
              </a:rPr>
              <a:t>A’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600">
                <a:cs typeface="Arial" charset="0"/>
              </a:rPr>
              <a:t>A</a:t>
            </a:r>
            <a:r>
              <a:rPr lang="en-US" sz="2600">
                <a:cs typeface="Arial" charset="0"/>
              </a:rPr>
              <a:t>’</a:t>
            </a:r>
            <a:r>
              <a:rPr lang="cs-CZ" sz="2600">
                <a:cs typeface="Arial" charset="0"/>
              </a:rPr>
              <a:t> →</a:t>
            </a:r>
            <a:r>
              <a:rPr lang="en-US" sz="2600">
                <a:cs typeface="Arial" charset="0"/>
              </a:rPr>
              <a:t>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</a:p>
        </p:txBody>
      </p:sp>
    </p:spTree>
    <p:extLst>
      <p:ext uri="{BB962C8B-B14F-4D97-AF65-F5344CB8AC3E}">
        <p14:creationId xmlns:p14="http://schemas.microsoft.com/office/powerpoint/2010/main" val="398801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Removing left recursion from our grammar</a:t>
            </a: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E </a:t>
            </a:r>
            <a:r>
              <a:rPr lang="cs-CZ" sz="2600">
                <a:cs typeface="Arial" charset="0"/>
              </a:rPr>
              <a:t>→ E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sz="2600">
                <a:cs typeface="Arial" charset="0"/>
              </a:rPr>
              <a:t>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E </a:t>
            </a:r>
            <a:r>
              <a:rPr lang="cs-CZ" sz="2600">
                <a:cs typeface="Arial" charset="0"/>
              </a:rPr>
              <a:t>→ T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T </a:t>
            </a:r>
            <a:r>
              <a:rPr lang="cs-CZ" sz="2600">
                <a:cs typeface="Arial" charset="0"/>
              </a:rPr>
              <a:t>→ T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sz="2600">
                <a:cs typeface="Arial" charset="0"/>
              </a:rPr>
              <a:t>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T </a:t>
            </a:r>
            <a:r>
              <a:rPr lang="cs-CZ" sz="2600">
                <a:cs typeface="Arial" charset="0"/>
              </a:rPr>
              <a:t>→ F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F </a:t>
            </a:r>
            <a:r>
              <a:rPr lang="cs-CZ" sz="2600">
                <a:cs typeface="Arial" charset="0"/>
              </a:rPr>
              <a:t>→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sz="2600">
                <a:cs typeface="Arial" charset="0"/>
              </a:rPr>
              <a:t> E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F </a:t>
            </a:r>
            <a:r>
              <a:rPr lang="cs-CZ" sz="2600">
                <a:cs typeface="Arial" charset="0"/>
              </a:rPr>
              <a:t>→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id</a:t>
            </a:r>
            <a:endParaRPr lang="cs-CZ" sz="26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E </a:t>
            </a:r>
            <a:r>
              <a:rPr lang="cs-CZ" sz="2600">
                <a:cs typeface="Arial" charset="0"/>
              </a:rPr>
              <a:t>→ TE</a:t>
            </a:r>
            <a:r>
              <a:rPr lang="en-US" sz="2600">
                <a:cs typeface="Arial" charset="0"/>
              </a:rPr>
              <a:t>’</a:t>
            </a:r>
            <a:endParaRPr lang="cs-CZ" sz="260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E</a:t>
            </a:r>
            <a:r>
              <a:rPr lang="en-US" sz="2600"/>
              <a:t>’</a:t>
            </a:r>
            <a:r>
              <a:rPr lang="cs-CZ" sz="2600"/>
              <a:t> </a:t>
            </a:r>
            <a:r>
              <a:rPr lang="cs-CZ" sz="2600">
                <a:cs typeface="Arial" charset="0"/>
              </a:rPr>
              <a:t>→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+</a:t>
            </a:r>
            <a:r>
              <a:rPr lang="cs-CZ" sz="2600">
                <a:cs typeface="Arial" charset="0"/>
              </a:rPr>
              <a:t> T</a:t>
            </a:r>
            <a:r>
              <a:rPr lang="en-US" sz="2600">
                <a:cs typeface="Arial" charset="0"/>
              </a:rPr>
              <a:t>E’</a:t>
            </a:r>
            <a:endParaRPr lang="cs-CZ" sz="260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>
                <a:cs typeface="Arial" charset="0"/>
              </a:rPr>
              <a:t>E</a:t>
            </a:r>
            <a:r>
              <a:rPr lang="en-US" sz="2600">
                <a:cs typeface="Arial" charset="0"/>
              </a:rPr>
              <a:t>’ →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T </a:t>
            </a:r>
            <a:r>
              <a:rPr lang="cs-CZ" sz="2600">
                <a:cs typeface="Arial" charset="0"/>
              </a:rPr>
              <a:t>→ FT</a:t>
            </a:r>
            <a:r>
              <a:rPr lang="en-US" sz="2600">
                <a:cs typeface="Arial" charset="0"/>
              </a:rPr>
              <a:t>’</a:t>
            </a:r>
            <a:endParaRPr lang="cs-CZ" sz="260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T</a:t>
            </a:r>
            <a:r>
              <a:rPr lang="en-US" sz="2600"/>
              <a:t>’</a:t>
            </a:r>
            <a:r>
              <a:rPr lang="cs-CZ" sz="2600"/>
              <a:t> </a:t>
            </a:r>
            <a:r>
              <a:rPr lang="cs-CZ" sz="2600">
                <a:cs typeface="Arial" charset="0"/>
              </a:rPr>
              <a:t>→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*</a:t>
            </a:r>
            <a:r>
              <a:rPr lang="cs-CZ" sz="2600">
                <a:cs typeface="Arial" charset="0"/>
              </a:rPr>
              <a:t> F</a:t>
            </a:r>
            <a:r>
              <a:rPr lang="en-US" sz="2600">
                <a:cs typeface="Arial" charset="0"/>
              </a:rPr>
              <a:t>T’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en-US" sz="2600">
                <a:cs typeface="Arial" charset="0"/>
              </a:rPr>
              <a:t>T’ →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  <a:endParaRPr lang="cs-CZ" sz="2600">
              <a:cs typeface="Arial" charset="0"/>
            </a:endParaRP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F </a:t>
            </a:r>
            <a:r>
              <a:rPr lang="cs-CZ" sz="2600">
                <a:cs typeface="Arial" charset="0"/>
              </a:rPr>
              <a:t>→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(</a:t>
            </a:r>
            <a:r>
              <a:rPr lang="cs-CZ" sz="2600">
                <a:cs typeface="Arial" charset="0"/>
              </a:rPr>
              <a:t> E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</a:p>
          <a:p>
            <a:pPr marL="495300" indent="-495300" eaLnBrk="1" hangingPunct="1">
              <a:buSzTx/>
              <a:buFont typeface="Wingdings" pitchFamily="2" charset="2"/>
              <a:buAutoNum type="arabicPeriod"/>
            </a:pPr>
            <a:r>
              <a:rPr lang="cs-CZ" sz="2600"/>
              <a:t>F </a:t>
            </a:r>
            <a:r>
              <a:rPr lang="cs-CZ" sz="2600">
                <a:cs typeface="Arial" charset="0"/>
              </a:rPr>
              <a:t>→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228942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Non-context-free language constructions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noProof="1"/>
              <a:t>L</a:t>
            </a:r>
            <a:r>
              <a:rPr lang="cs-CZ" baseline="-25000" noProof="1"/>
              <a:t>1</a:t>
            </a:r>
            <a:r>
              <a:rPr lang="cs-CZ" noProof="1"/>
              <a:t>={ wcw | w=(a|b)* }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Check, whether an identifier </a:t>
            </a:r>
            <a:r>
              <a:rPr lang="en-US" b="1" dirty="0"/>
              <a:t>w</a:t>
            </a:r>
            <a:r>
              <a:rPr lang="en-US" dirty="0"/>
              <a:t> is declared before using</a:t>
            </a:r>
          </a:p>
          <a:p>
            <a:pPr eaLnBrk="1" hangingPunct="1">
              <a:lnSpc>
                <a:spcPct val="90000"/>
              </a:lnSpc>
            </a:pPr>
            <a:r>
              <a:rPr lang="en-US" noProof="1"/>
              <a:t>L</a:t>
            </a:r>
            <a:r>
              <a:rPr lang="en-US" baseline="-25000" noProof="1"/>
              <a:t>2</a:t>
            </a:r>
            <a:r>
              <a:rPr lang="en-US" noProof="1"/>
              <a:t>={ a</a:t>
            </a:r>
            <a:r>
              <a:rPr lang="en-US" baseline="30000" noProof="1"/>
              <a:t>n</a:t>
            </a:r>
            <a:r>
              <a:rPr lang="en-US" noProof="1"/>
              <a:t>b</a:t>
            </a:r>
            <a:r>
              <a:rPr lang="en-US" baseline="30000" noProof="1"/>
              <a:t>m</a:t>
            </a:r>
            <a:r>
              <a:rPr lang="en-US" noProof="1"/>
              <a:t>c</a:t>
            </a:r>
            <a:r>
              <a:rPr lang="en-US" baseline="30000" noProof="1"/>
              <a:t>n</a:t>
            </a:r>
            <a:r>
              <a:rPr lang="en-US" noProof="1"/>
              <a:t>d</a:t>
            </a:r>
            <a:r>
              <a:rPr lang="en-US" baseline="30000" noProof="1"/>
              <a:t>m</a:t>
            </a:r>
            <a:r>
              <a:rPr lang="en-US" noProof="1"/>
              <a:t> | n</a:t>
            </a:r>
            <a:r>
              <a:rPr lang="en-US" noProof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</a:t>
            </a:r>
            <a:r>
              <a:rPr lang="en-US" noProof="1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noProof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m≥</a:t>
            </a:r>
            <a:r>
              <a:rPr lang="en-US" noProof="1"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noProof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noProof="1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Check, whether number of parameters in function call confirms to the function declaration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Solved during semantic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4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Operators </a:t>
            </a:r>
            <a:r>
              <a:rPr lang="cs-CZ" dirty="0"/>
              <a:t>FIRST </a:t>
            </a:r>
            <a:r>
              <a:rPr lang="en-US" dirty="0"/>
              <a:t>and</a:t>
            </a:r>
            <a:r>
              <a:rPr lang="cs-CZ" dirty="0"/>
              <a:t> FOLLOW –</a:t>
            </a:r>
            <a:r>
              <a:rPr lang="en-US" dirty="0"/>
              <a:t> definitions</a:t>
            </a:r>
            <a:endParaRPr 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If 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is any string of grammar symbols</a:t>
            </a:r>
            <a:r>
              <a:rPr lang="cs-CZ" sz="2600" dirty="0">
                <a:cs typeface="Arial" charset="0"/>
              </a:rPr>
              <a:t>, </a:t>
            </a:r>
            <a:r>
              <a:rPr lang="en-US" sz="2600" dirty="0">
                <a:cs typeface="Arial" charset="0"/>
              </a:rPr>
              <a:t>let</a:t>
            </a:r>
            <a:r>
              <a:rPr lang="cs-CZ" sz="2600" dirty="0">
                <a:cs typeface="Arial" charset="0"/>
              </a:rPr>
              <a:t> FIRST(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>
                <a:cs typeface="Arial" charset="0"/>
              </a:rPr>
              <a:t>) </a:t>
            </a:r>
            <a:r>
              <a:rPr lang="en-US" sz="2600" dirty="0">
                <a:cs typeface="Arial" charset="0"/>
              </a:rPr>
              <a:t>be the set of terminals that begin the strings derived from</a:t>
            </a:r>
            <a:r>
              <a:rPr lang="cs-CZ" sz="2600" dirty="0">
                <a:cs typeface="Arial" charset="0"/>
              </a:rPr>
              <a:t> 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>
                <a:cs typeface="Arial" charset="0"/>
              </a:rPr>
              <a:t>. </a:t>
            </a:r>
            <a:r>
              <a:rPr lang="en-US" sz="2600" dirty="0">
                <a:cs typeface="Arial" charset="0"/>
              </a:rPr>
              <a:t>If 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can be derived to</a:t>
            </a:r>
            <a:r>
              <a:rPr lang="cs-CZ" sz="2600" dirty="0">
                <a:cs typeface="Arial" charset="0"/>
              </a:rPr>
              <a:t>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600" dirty="0">
                <a:cs typeface="Arial" charset="0"/>
              </a:rPr>
              <a:t>, </a:t>
            </a:r>
            <a:r>
              <a:rPr lang="en-US" sz="2600" dirty="0">
                <a:cs typeface="Arial" charset="0"/>
              </a:rPr>
              <a:t>then</a:t>
            </a:r>
            <a:r>
              <a:rPr lang="cs-CZ" sz="2600" dirty="0">
                <a:cs typeface="Arial" charset="0"/>
              </a:rPr>
              <a:t>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is also in</a:t>
            </a:r>
            <a:r>
              <a:rPr lang="cs-CZ" sz="2600" dirty="0">
                <a:cs typeface="Arial" charset="0"/>
              </a:rPr>
              <a:t> FIRST(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>
                <a:cs typeface="Arial" charset="0"/>
              </a:rPr>
              <a:t>)</a:t>
            </a:r>
          </a:p>
          <a:p>
            <a:pPr eaLnBrk="1" hangingPunct="1"/>
            <a:r>
              <a:rPr lang="en-US" sz="2600" dirty="0">
                <a:cs typeface="Arial" charset="0"/>
              </a:rPr>
              <a:t>Define </a:t>
            </a:r>
            <a:r>
              <a:rPr lang="cs-CZ" sz="2600" dirty="0">
                <a:cs typeface="Arial" charset="0"/>
              </a:rPr>
              <a:t>FOLLOW(A)</a:t>
            </a:r>
            <a:r>
              <a:rPr lang="en-US" sz="2600" dirty="0">
                <a:cs typeface="Arial" charset="0"/>
              </a:rPr>
              <a:t>,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for nonterminal</a:t>
            </a:r>
            <a:r>
              <a:rPr lang="cs-CZ" sz="2600" dirty="0">
                <a:cs typeface="Arial" charset="0"/>
              </a:rPr>
              <a:t> A</a:t>
            </a:r>
            <a:r>
              <a:rPr lang="en-US" sz="2600" dirty="0">
                <a:cs typeface="Arial" charset="0"/>
              </a:rPr>
              <a:t>, to be the set of terminals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that can appear immediately to the right of </a:t>
            </a:r>
            <a:r>
              <a:rPr lang="cs-CZ" sz="2600" dirty="0">
                <a:cs typeface="Arial" charset="0"/>
              </a:rPr>
              <a:t>A </a:t>
            </a:r>
            <a:r>
              <a:rPr lang="en-US" sz="2600" dirty="0">
                <a:cs typeface="Arial" charset="0"/>
              </a:rPr>
              <a:t>in some string</a:t>
            </a:r>
            <a:r>
              <a:rPr lang="cs-CZ" sz="2600" dirty="0">
                <a:cs typeface="Arial" charset="0"/>
              </a:rPr>
              <a:t>, </a:t>
            </a:r>
            <a:r>
              <a:rPr lang="en-US" sz="2600" dirty="0">
                <a:cs typeface="Arial" charset="0"/>
              </a:rPr>
              <a:t>where exists a derivation of the form </a:t>
            </a:r>
            <a:r>
              <a:rPr lang="cs-CZ" sz="2600" dirty="0">
                <a:cs typeface="Arial" charset="0"/>
              </a:rPr>
              <a:t>S </a:t>
            </a:r>
            <a:r>
              <a:rPr lang="cs-CZ" sz="2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cs-CZ" sz="2600" dirty="0"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 err="1">
                <a:cs typeface="Arial" charset="0"/>
              </a:rPr>
              <a:t>Aa</a:t>
            </a:r>
            <a:r>
              <a:rPr lang="el-GR" sz="2600" dirty="0">
                <a:cs typeface="Arial" charset="0"/>
              </a:rPr>
              <a:t>β</a:t>
            </a:r>
            <a:r>
              <a:rPr lang="en-US" sz="2600" dirty="0">
                <a:cs typeface="Arial" charset="0"/>
              </a:rPr>
              <a:t> for some </a:t>
            </a:r>
            <a:r>
              <a:rPr lang="el-GR" sz="2600" dirty="0">
                <a:cs typeface="Arial" charset="0"/>
              </a:rPr>
              <a:t>α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and</a:t>
            </a:r>
            <a:r>
              <a:rPr lang="cs-CZ" sz="2600" dirty="0">
                <a:cs typeface="Arial" charset="0"/>
              </a:rPr>
              <a:t> </a:t>
            </a:r>
            <a:r>
              <a:rPr lang="el-GR" sz="2600" dirty="0">
                <a:cs typeface="Arial" charset="0"/>
              </a:rPr>
              <a:t>β</a:t>
            </a:r>
            <a:r>
              <a:rPr lang="cs-CZ" sz="2600" dirty="0">
                <a:cs typeface="Arial" charset="0"/>
              </a:rPr>
              <a:t>. </a:t>
            </a:r>
            <a:r>
              <a:rPr lang="en-US" sz="2600" dirty="0">
                <a:cs typeface="Arial" charset="0"/>
              </a:rPr>
              <a:t>If</a:t>
            </a:r>
            <a:r>
              <a:rPr lang="cs-CZ" sz="2600" dirty="0">
                <a:cs typeface="Arial" charset="0"/>
              </a:rPr>
              <a:t> A </a:t>
            </a:r>
            <a:r>
              <a:rPr lang="en-US" sz="2600" dirty="0">
                <a:cs typeface="Arial" charset="0"/>
              </a:rPr>
              <a:t>can be the rightmost symbol in some sentential form</a:t>
            </a:r>
            <a:r>
              <a:rPr lang="cs-CZ" sz="2600" dirty="0">
                <a:cs typeface="Arial" charset="0"/>
              </a:rPr>
              <a:t>, </a:t>
            </a:r>
            <a:r>
              <a:rPr lang="en-US" sz="2600" dirty="0">
                <a:cs typeface="Arial" charset="0"/>
              </a:rPr>
              <a:t>then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$</a:t>
            </a:r>
            <a:r>
              <a:rPr lang="cs-CZ" sz="2600" dirty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is in</a:t>
            </a:r>
            <a:r>
              <a:rPr lang="cs-CZ" sz="2600" dirty="0">
                <a:cs typeface="Arial" charset="0"/>
              </a:rPr>
              <a:t> FOLLOW(A).</a:t>
            </a:r>
          </a:p>
        </p:txBody>
      </p:sp>
    </p:spTree>
    <p:extLst>
      <p:ext uri="{BB962C8B-B14F-4D97-AF65-F5344CB8AC3E}">
        <p14:creationId xmlns:p14="http://schemas.microsoft.com/office/powerpoint/2010/main" val="332070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FIRST </a:t>
            </a:r>
            <a:r>
              <a:rPr lang="en-US" dirty="0"/>
              <a:t>and</a:t>
            </a:r>
            <a:r>
              <a:rPr lang="cs-CZ" dirty="0"/>
              <a:t> FOLLOW – </a:t>
            </a:r>
            <a:r>
              <a:rPr lang="en-US" dirty="0"/>
              <a:t>an example for our grammar</a:t>
            </a:r>
            <a:endParaRPr lang="cs-CZ" dirty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600"/>
              <a:t>FIRST(</a:t>
            </a:r>
            <a:r>
              <a:rPr lang="en-US" sz="2600"/>
              <a:t>E</a:t>
            </a:r>
            <a:r>
              <a:rPr lang="cs-CZ" sz="2600"/>
              <a:t>)=</a:t>
            </a:r>
            <a:r>
              <a:rPr lang="en-US" sz="2600"/>
              <a:t>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/>
              <a:t>,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/>
              <a:t> }</a:t>
            </a:r>
          </a:p>
          <a:p>
            <a:pPr eaLnBrk="1" hangingPunct="1"/>
            <a:r>
              <a:rPr lang="cs-CZ" sz="2600"/>
              <a:t>FIRST(</a:t>
            </a:r>
            <a:r>
              <a:rPr lang="en-US" sz="2600"/>
              <a:t>T</a:t>
            </a:r>
            <a:r>
              <a:rPr lang="cs-CZ" sz="2600"/>
              <a:t>)=</a:t>
            </a:r>
            <a:r>
              <a:rPr lang="en-US" sz="2600"/>
              <a:t>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/>
              <a:t>,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/>
              <a:t> }</a:t>
            </a:r>
          </a:p>
          <a:p>
            <a:pPr eaLnBrk="1" hangingPunct="1"/>
            <a:r>
              <a:rPr lang="cs-CZ" sz="2600"/>
              <a:t>FIRST(</a:t>
            </a:r>
            <a:r>
              <a:rPr lang="en-US" sz="2600"/>
              <a:t>F</a:t>
            </a:r>
            <a:r>
              <a:rPr lang="cs-CZ" sz="2600"/>
              <a:t>)=</a:t>
            </a:r>
            <a:r>
              <a:rPr lang="en-US" sz="2600"/>
              <a:t>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(</a:t>
            </a:r>
            <a:r>
              <a:rPr lang="en-US" sz="2600"/>
              <a:t>,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id</a:t>
            </a:r>
            <a:r>
              <a:rPr lang="en-US" sz="2600"/>
              <a:t> }</a:t>
            </a:r>
          </a:p>
          <a:p>
            <a:pPr eaLnBrk="1" hangingPunct="1"/>
            <a:r>
              <a:rPr lang="en-US" sz="2600"/>
              <a:t>FIRST(E’)={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/>
              <a:t>,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/>
              <a:t> }</a:t>
            </a:r>
          </a:p>
          <a:p>
            <a:pPr eaLnBrk="1" hangingPunct="1"/>
            <a:r>
              <a:rPr lang="en-US" sz="2600"/>
              <a:t>FIRST(T’)={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*</a:t>
            </a:r>
            <a:r>
              <a:rPr lang="en-US" sz="2600"/>
              <a:t>,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600"/>
              <a:t> }</a:t>
            </a:r>
            <a:endParaRPr lang="cs-CZ" sz="260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4171950" cy="4411662"/>
          </a:xfrm>
        </p:spPr>
        <p:txBody>
          <a:bodyPr/>
          <a:lstStyle/>
          <a:p>
            <a:pPr eaLnBrk="1" hangingPunct="1"/>
            <a:r>
              <a:rPr lang="en-US" sz="2600"/>
              <a:t>FOLLOW(E)={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/>
              <a:t>, $ }</a:t>
            </a:r>
          </a:p>
          <a:p>
            <a:pPr eaLnBrk="1" hangingPunct="1"/>
            <a:r>
              <a:rPr lang="en-US" sz="2600"/>
              <a:t>FOLLOW(E’)={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/>
              <a:t>, $ }</a:t>
            </a:r>
          </a:p>
          <a:p>
            <a:pPr eaLnBrk="1" hangingPunct="1"/>
            <a:r>
              <a:rPr lang="en-US" sz="2600"/>
              <a:t>FOLLOW(T)={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/>
              <a:t>,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/>
              <a:t>, $ }</a:t>
            </a:r>
          </a:p>
          <a:p>
            <a:pPr eaLnBrk="1" hangingPunct="1"/>
            <a:r>
              <a:rPr lang="en-US" sz="2600"/>
              <a:t>FOLLOW(T’)={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/>
              <a:t>,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/>
              <a:t>, $ }</a:t>
            </a:r>
          </a:p>
          <a:p>
            <a:pPr eaLnBrk="1" hangingPunct="1"/>
            <a:r>
              <a:rPr lang="en-US" sz="2600"/>
              <a:t>FOLLOW(F)={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/>
              <a:t>,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*</a:t>
            </a:r>
            <a:r>
              <a:rPr lang="en-US" sz="2600"/>
              <a:t>, </a:t>
            </a:r>
            <a:r>
              <a:rPr lang="cs-CZ" sz="2600" b="1">
                <a:solidFill>
                  <a:schemeClr val="accent2"/>
                </a:solidFill>
                <a:cs typeface="Arial" charset="0"/>
              </a:rPr>
              <a:t>)</a:t>
            </a:r>
            <a:r>
              <a:rPr lang="en-US" sz="2600"/>
              <a:t>, $ }</a:t>
            </a:r>
            <a:endParaRPr lang="cs-CZ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44" t="23110" b="20198"/>
          <a:stretch/>
        </p:blipFill>
        <p:spPr>
          <a:xfrm>
            <a:off x="611560" y="4365104"/>
            <a:ext cx="2736304" cy="2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3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LL(1) grammar</a:t>
            </a:r>
            <a:endParaRPr lang="cs-CZ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Context-free grammar </a:t>
            </a:r>
            <a:r>
              <a:rPr lang="cs-CZ" dirty="0"/>
              <a:t>G=(T,N,S,P) </a:t>
            </a:r>
            <a:r>
              <a:rPr lang="en-US" dirty="0"/>
              <a:t>is a</a:t>
            </a:r>
            <a:r>
              <a:rPr lang="cs-CZ" dirty="0"/>
              <a:t> LL(1) </a:t>
            </a:r>
            <a:r>
              <a:rPr lang="en-US" dirty="0"/>
              <a:t>grammar</a:t>
            </a:r>
            <a:r>
              <a:rPr lang="cs-CZ" dirty="0"/>
              <a:t>, </a:t>
            </a:r>
            <a:r>
              <a:rPr lang="en-US" dirty="0"/>
              <a:t>if and only if whenever 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A→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cs typeface="Arial" charset="0"/>
              </a:rPr>
              <a:t>, A→</a:t>
            </a:r>
            <a:r>
              <a:rPr lang="el-GR" dirty="0">
                <a:cs typeface="Arial" charset="0"/>
              </a:rPr>
              <a:t>β</a:t>
            </a:r>
            <a:r>
              <a:rPr lang="cs-CZ" dirty="0">
                <a:cs typeface="Arial" charset="0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P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are two distinct (</a:t>
            </a:r>
            <a:r>
              <a:rPr lang="el-GR" dirty="0">
                <a:cs typeface="Arial" charset="0"/>
              </a:rPr>
              <a:t>α≠β</a:t>
            </a:r>
            <a:r>
              <a:rPr lang="en-US" dirty="0">
                <a:cs typeface="Arial" charset="0"/>
              </a:rPr>
              <a:t>)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productions of G and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we have any left sentential forms</a:t>
            </a:r>
            <a:r>
              <a:rPr lang="cs-CZ" dirty="0">
                <a:cs typeface="Arial" charset="0"/>
              </a:rPr>
              <a:t> </a:t>
            </a:r>
            <a:r>
              <a:rPr lang="cs-CZ" noProof="1">
                <a:cs typeface="Arial" charset="0"/>
              </a:rPr>
              <a:t>uA</a:t>
            </a:r>
            <a:r>
              <a:rPr lang="el-GR" noProof="1">
                <a:cs typeface="Arial" charset="0"/>
              </a:rPr>
              <a:t>γ</a:t>
            </a:r>
            <a:r>
              <a:rPr lang="cs-CZ" dirty="0">
                <a:cs typeface="Arial" charset="0"/>
              </a:rPr>
              <a:t>, </a:t>
            </a:r>
            <a:r>
              <a:rPr lang="cs-CZ" noProof="1">
                <a:cs typeface="Arial" charset="0"/>
              </a:rPr>
              <a:t>vA</a:t>
            </a:r>
            <a:r>
              <a:rPr lang="el-GR" noProof="1">
                <a:cs typeface="Arial" charset="0"/>
              </a:rPr>
              <a:t>δ</a:t>
            </a:r>
            <a:r>
              <a:rPr lang="en-US" noProof="1">
                <a:cs typeface="Arial" charset="0"/>
              </a:rPr>
              <a:t>, where</a:t>
            </a:r>
            <a:r>
              <a:rPr lang="cs-CZ" dirty="0">
                <a:cs typeface="Arial" charset="0"/>
              </a:rPr>
              <a:t> </a:t>
            </a:r>
            <a:r>
              <a:rPr lang="cs-CZ" dirty="0" err="1">
                <a:cs typeface="Arial" charset="0"/>
              </a:rPr>
              <a:t>u,v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*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cs typeface="Arial" charset="0"/>
              </a:rPr>
              <a:t>γ</a:t>
            </a:r>
            <a:r>
              <a:rPr lang="cs-CZ" dirty="0">
                <a:cs typeface="Arial" charset="0"/>
              </a:rPr>
              <a:t>,</a:t>
            </a:r>
            <a:r>
              <a:rPr lang="el-GR" dirty="0">
                <a:cs typeface="Arial" charset="0"/>
              </a:rPr>
              <a:t>δ</a:t>
            </a:r>
            <a:r>
              <a:rPr lang="el-GR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(T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N)*,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the following condition holds:</a:t>
            </a:r>
          </a:p>
          <a:p>
            <a:pPr lvl="1" eaLnBrk="1" hangingPunct="1"/>
            <a:r>
              <a:rPr lang="cs-CZ" dirty="0">
                <a:ea typeface="Arial Unicode MS" pitchFamily="34" charset="-128"/>
                <a:cs typeface="Arial Unicode MS" pitchFamily="34" charset="-128"/>
              </a:rPr>
              <a:t> FIRST(</a:t>
            </a:r>
            <a:r>
              <a:rPr lang="el-GR" dirty="0">
                <a:cs typeface="Arial" charset="0"/>
              </a:rPr>
              <a:t>αγ</a:t>
            </a:r>
            <a:r>
              <a:rPr lang="cs-CZ" dirty="0"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∩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FIRST(</a:t>
            </a:r>
            <a:r>
              <a:rPr lang="el-GR" dirty="0">
                <a:cs typeface="Arial" charset="0"/>
              </a:rPr>
              <a:t>βδ</a:t>
            </a:r>
            <a:r>
              <a:rPr lang="cs-CZ" dirty="0"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 </a:t>
            </a:r>
            <a:r>
              <a:rPr lang="cs-CZ" dirty="0">
                <a:cs typeface="Arial" charset="0"/>
              </a:rPr>
              <a:t>=</a:t>
            </a:r>
            <a:r>
              <a:rPr lang="en-US" dirty="0">
                <a:cs typeface="Arial" charset="0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∅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Simplified detection: no ambiguous or left-recursive grammar can be LL(1)</a:t>
            </a:r>
          </a:p>
        </p:txBody>
      </p:sp>
    </p:spTree>
    <p:extLst>
      <p:ext uri="{BB962C8B-B14F-4D97-AF65-F5344CB8AC3E}">
        <p14:creationId xmlns:p14="http://schemas.microsoft.com/office/powerpoint/2010/main" val="229433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Top-down parsing</a:t>
            </a:r>
            <a:endParaRPr lang="cs-CZ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An attempt to find a leftmost derivation for an input string</a:t>
            </a:r>
            <a:endParaRPr lang="cs-CZ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An attempt to construct a parse tree for the input starting from the root and creating the nodes of the tree in preorder</a:t>
            </a:r>
            <a:endParaRPr lang="cs-CZ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Recursive-descent parsing</a:t>
            </a:r>
            <a:endParaRPr lang="cs-CZ" sz="21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Recursive descent using procedures</a:t>
            </a:r>
            <a:endParaRPr lang="cs-CZ" sz="2000" dirty="0"/>
          </a:p>
          <a:p>
            <a:pPr eaLnBrk="1" hangingPunct="1">
              <a:lnSpc>
                <a:spcPct val="90000"/>
              </a:lnSpc>
            </a:pPr>
            <a:r>
              <a:rPr lang="en-US" sz="2100" dirty="0" err="1"/>
              <a:t>Nonrecursive</a:t>
            </a:r>
            <a:r>
              <a:rPr lang="en-US" sz="2100" dirty="0"/>
              <a:t> predictive parsing</a:t>
            </a:r>
            <a:endParaRPr lang="cs-CZ" sz="21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 automaton with an explicit stack</a:t>
            </a:r>
            <a:endParaRPr lang="cs-CZ" sz="20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Both solutions have a problem with left recursion in a grammar</a:t>
            </a:r>
            <a:endParaRPr lang="cs-CZ" sz="21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Many current parser generators use top-down parsing</a:t>
            </a:r>
            <a:endParaRPr lang="cs-CZ" sz="2100" dirty="0"/>
          </a:p>
          <a:p>
            <a:pPr lvl="1" eaLnBrk="1" hangingPunct="1">
              <a:lnSpc>
                <a:spcPct val="90000"/>
              </a:lnSpc>
            </a:pPr>
            <a:r>
              <a:rPr lang="cs-CZ" sz="2000" dirty="0"/>
              <a:t>ANTLR, </a:t>
            </a:r>
            <a:r>
              <a:rPr lang="cs-CZ" sz="2000" dirty="0" err="1"/>
              <a:t>CocoR</a:t>
            </a:r>
            <a:r>
              <a:rPr lang="cs-CZ" sz="2000" dirty="0"/>
              <a:t> – LL(1) </a:t>
            </a:r>
            <a:r>
              <a:rPr lang="en-US" sz="2000" dirty="0"/>
              <a:t>grammars with conflict resolution using dynamic look-ahead</a:t>
            </a:r>
            <a:r>
              <a:rPr lang="cs-CZ" sz="2000" dirty="0"/>
              <a:t> </a:t>
            </a:r>
            <a:r>
              <a:rPr lang="en-US" sz="2000" dirty="0"/>
              <a:t>expansion to LL(k)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147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Nonrecursive</a:t>
            </a:r>
            <a:r>
              <a:rPr lang="en-US" dirty="0"/>
              <a:t> predictive parsing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29600" cy="1655763"/>
          </a:xfrm>
        </p:spPr>
        <p:txBody>
          <a:bodyPr/>
          <a:lstStyle/>
          <a:p>
            <a:pPr eaLnBrk="1" hangingPunct="1"/>
            <a:r>
              <a:rPr lang="en-US" dirty="0"/>
              <a:t>Parsing table </a:t>
            </a:r>
            <a:r>
              <a:rPr lang="cs-CZ" dirty="0"/>
              <a:t>M</a:t>
            </a:r>
            <a:r>
              <a:rPr lang="en-US" dirty="0"/>
              <a:t>[A, a]</a:t>
            </a:r>
            <a:r>
              <a:rPr lang="cs-CZ" dirty="0"/>
              <a:t>, </a:t>
            </a:r>
            <a:r>
              <a:rPr lang="en-US" dirty="0"/>
              <a:t>where</a:t>
            </a:r>
            <a:r>
              <a:rPr lang="cs-CZ" dirty="0"/>
              <a:t> A </a:t>
            </a:r>
            <a:r>
              <a:rPr lang="en-US" dirty="0"/>
              <a:t>is nonterminal and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en-US" dirty="0"/>
              <a:t>is terminal</a:t>
            </a:r>
            <a:endParaRPr lang="cs-CZ" dirty="0"/>
          </a:p>
          <a:p>
            <a:pPr eaLnBrk="1" hangingPunct="1"/>
            <a:r>
              <a:rPr lang="en-US" dirty="0"/>
              <a:t>The stack contains grammar symbols</a:t>
            </a:r>
            <a:endParaRPr lang="cs-CZ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22713" y="2565400"/>
            <a:ext cx="1439862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/>
              <a:t>Automat</a:t>
            </a:r>
            <a:r>
              <a:rPr lang="en-US" dirty="0"/>
              <a:t>on</a:t>
            </a:r>
            <a:endParaRPr lang="cs-CZ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22713" y="3790950"/>
            <a:ext cx="1439862" cy="6492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Parsing </a:t>
            </a:r>
            <a:br>
              <a:rPr lang="en-US" dirty="0"/>
            </a:br>
            <a:r>
              <a:rPr lang="en-US" dirty="0"/>
              <a:t>table </a:t>
            </a:r>
            <a:r>
              <a:rPr lang="cs-CZ" dirty="0"/>
              <a:t>M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94150" y="1557338"/>
            <a:ext cx="433388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4275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+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8593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b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291138" y="1557338"/>
            <a:ext cx="4333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$</a:t>
            </a:r>
            <a:endParaRPr lang="cs-CZ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641850" y="32146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4641850" y="19177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978025" y="2565400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X</a:t>
            </a:r>
            <a:endParaRPr lang="cs-CZ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978025" y="29987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Y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978025" y="34305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Z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978025" y="3862388"/>
            <a:ext cx="504825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$</a:t>
            </a:r>
            <a:endParaRPr lang="cs-CZ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2482850" y="27813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362575" y="27813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565900" y="29464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  <a:endParaRPr lang="cs-CZ" dirty="0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914650" y="1557338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  <a:endParaRPr lang="cs-CZ" dirty="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754063" y="2565400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330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LL(1) automaton behavior</a:t>
            </a:r>
            <a:endParaRPr 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Initial configuration</a:t>
            </a:r>
            <a:endParaRPr lang="cs-CZ" sz="21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Input pointer points to the first terminal in the input string</a:t>
            </a:r>
            <a:endParaRPr 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stack contains the start symbol of the grammar on top of $</a:t>
            </a:r>
            <a:endParaRPr lang="cs-CZ" sz="2000" dirty="0"/>
          </a:p>
          <a:p>
            <a:pPr eaLnBrk="1" hangingPunct="1">
              <a:lnSpc>
                <a:spcPct val="90000"/>
              </a:lnSpc>
            </a:pPr>
            <a:r>
              <a:rPr lang="en-US" sz="2100" dirty="0"/>
              <a:t>In each step, the automaton decides, what to do, using a symbol X on top of the stack and a terminal </a:t>
            </a:r>
            <a:r>
              <a:rPr lang="cs-CZ" sz="2100" b="1" dirty="0"/>
              <a:t>a</a:t>
            </a:r>
            <a:r>
              <a:rPr lang="cs-CZ" sz="2100" dirty="0"/>
              <a:t>, </a:t>
            </a:r>
            <a:r>
              <a:rPr lang="en-US" sz="2100" dirty="0"/>
              <a:t>pointed by input pointer</a:t>
            </a:r>
            <a:endParaRPr lang="cs-CZ" sz="21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</a:t>
            </a:r>
            <a:r>
              <a:rPr lang="cs-CZ" sz="2000" dirty="0"/>
              <a:t> X=a=</a:t>
            </a:r>
            <a:r>
              <a:rPr lang="en-US" sz="2000" dirty="0"/>
              <a:t>$</a:t>
            </a:r>
            <a:r>
              <a:rPr lang="cs-CZ" sz="2000" dirty="0"/>
              <a:t>, </a:t>
            </a:r>
            <a:r>
              <a:rPr lang="en-US" sz="2000" dirty="0"/>
              <a:t>the parser halts, parsing finished successfully</a:t>
            </a:r>
            <a:endParaRPr 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</a:t>
            </a:r>
            <a:r>
              <a:rPr lang="cs-CZ" sz="2000" dirty="0"/>
              <a:t> X=a</a:t>
            </a:r>
            <a:r>
              <a:rPr lang="cs-CZ" sz="2000" dirty="0">
                <a:cs typeface="Arial" charset="0"/>
              </a:rPr>
              <a:t>≠</a:t>
            </a:r>
            <a:r>
              <a:rPr lang="en-US" sz="2000" dirty="0"/>
              <a:t>$</a:t>
            </a:r>
            <a:r>
              <a:rPr lang="cs-CZ" sz="2000" dirty="0"/>
              <a:t>, </a:t>
            </a:r>
            <a:r>
              <a:rPr lang="en-US" sz="2000" dirty="0"/>
              <a:t>the parser pops</a:t>
            </a:r>
            <a:r>
              <a:rPr lang="cs-CZ" sz="2000" dirty="0"/>
              <a:t> X </a:t>
            </a:r>
            <a:r>
              <a:rPr lang="en-US" sz="2000" dirty="0"/>
              <a:t>from the stack and advances the input pointer to the next input symbol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 X</a:t>
            </a:r>
            <a:r>
              <a:rPr lang="cs-CZ" sz="2000" dirty="0">
                <a:cs typeface="Arial" charset="0"/>
              </a:rPr>
              <a:t>≠</a:t>
            </a:r>
            <a:r>
              <a:rPr lang="en-US" sz="2000" dirty="0">
                <a:cs typeface="Arial" charset="0"/>
              </a:rPr>
              <a:t>a and X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∈T, the parser reports error</a:t>
            </a:r>
            <a:endParaRPr 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</a:t>
            </a:r>
            <a:r>
              <a:rPr lang="cs-CZ" sz="2000" dirty="0"/>
              <a:t> X </a:t>
            </a:r>
            <a:r>
              <a:rPr lang="en-US" sz="2000" dirty="0"/>
              <a:t>is a nonterminal</a:t>
            </a:r>
            <a:r>
              <a:rPr lang="cs-CZ" sz="2000" dirty="0"/>
              <a:t>, </a:t>
            </a:r>
            <a:r>
              <a:rPr lang="en-US" sz="2000" dirty="0"/>
              <a:t>the parser uses entry </a:t>
            </a:r>
            <a:r>
              <a:rPr lang="cs-CZ" sz="2000" dirty="0"/>
              <a:t>M</a:t>
            </a:r>
            <a:r>
              <a:rPr lang="en-US" sz="2000" dirty="0"/>
              <a:t>[X, a]</a:t>
            </a:r>
            <a:r>
              <a:rPr lang="cs-CZ" sz="2000" dirty="0"/>
              <a:t>. </a:t>
            </a:r>
            <a:r>
              <a:rPr lang="en-US" sz="2000" dirty="0"/>
              <a:t>If this entry is a production, the parser replaces X on top of the stack by the right side (leftmost symbol on top of the stack).</a:t>
            </a:r>
            <a:r>
              <a:rPr lang="cs-CZ" sz="2000" dirty="0"/>
              <a:t> </a:t>
            </a:r>
            <a:r>
              <a:rPr lang="en-US" sz="2000" dirty="0"/>
              <a:t>At the same time, the parser generates an output about using the production.</a:t>
            </a:r>
            <a:r>
              <a:rPr lang="cs-CZ" sz="2000" dirty="0"/>
              <a:t> </a:t>
            </a:r>
            <a:r>
              <a:rPr lang="en-US" sz="2000" dirty="0"/>
              <a:t>If the entry is </a:t>
            </a:r>
            <a:r>
              <a:rPr lang="en-US" sz="2000" b="1" dirty="0"/>
              <a:t>error</a:t>
            </a:r>
            <a:r>
              <a:rPr lang="cs-CZ" sz="2000" dirty="0"/>
              <a:t>, </a:t>
            </a:r>
            <a:r>
              <a:rPr lang="en-US" sz="2000" dirty="0"/>
              <a:t>the parser informs about a syntax error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428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Construction of predictive parsing tables</a:t>
            </a:r>
            <a:endParaRPr 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each production </a:t>
            </a:r>
            <a:r>
              <a:rPr lang="cs-CZ" dirty="0"/>
              <a:t>A</a:t>
            </a:r>
            <a:r>
              <a:rPr lang="cs-CZ" dirty="0">
                <a:cs typeface="Arial" charset="0"/>
              </a:rPr>
              <a:t>→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do following steps</a:t>
            </a:r>
            <a:endParaRPr lang="cs-CZ" dirty="0">
              <a:cs typeface="Arial" charset="0"/>
            </a:endParaRPr>
          </a:p>
          <a:p>
            <a:pPr lvl="1" eaLnBrk="1" hangingPunct="1"/>
            <a:r>
              <a:rPr lang="en-US" dirty="0">
                <a:cs typeface="Arial" charset="0"/>
              </a:rPr>
              <a:t>For</a:t>
            </a:r>
            <a:r>
              <a:rPr lang="cs-CZ" dirty="0">
                <a:cs typeface="Arial" charset="0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FIRST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/>
              <a:t>A</a:t>
            </a:r>
            <a:r>
              <a:rPr lang="cs-CZ" dirty="0">
                <a:cs typeface="Arial" charset="0"/>
              </a:rPr>
              <a:t>→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to</a:t>
            </a:r>
            <a:r>
              <a:rPr lang="cs-CZ" dirty="0">
                <a:cs typeface="Arial" charset="0"/>
              </a:rPr>
              <a:t> M</a:t>
            </a:r>
            <a:r>
              <a:rPr lang="en-US" dirty="0">
                <a:cs typeface="Arial" charset="0"/>
              </a:rPr>
              <a:t>[A, a]</a:t>
            </a:r>
          </a:p>
          <a:p>
            <a:pPr lvl="1" eaLnBrk="1" hangingPunct="1"/>
            <a:r>
              <a:rPr lang="en-US" dirty="0">
                <a:ea typeface="Arial Unicode MS" pitchFamily="34" charset="-128"/>
                <a:cs typeface="Arial Unicode MS" pitchFamily="34" charset="-128"/>
              </a:rPr>
              <a:t>If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FIRST(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/>
              <a:t>A</a:t>
            </a:r>
            <a:r>
              <a:rPr lang="cs-CZ" dirty="0">
                <a:cs typeface="Arial" charset="0"/>
              </a:rPr>
              <a:t>→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to</a:t>
            </a:r>
            <a:r>
              <a:rPr lang="cs-CZ" dirty="0">
                <a:cs typeface="Arial" charset="0"/>
              </a:rPr>
              <a:t> M </a:t>
            </a:r>
            <a:r>
              <a:rPr lang="en-US" dirty="0">
                <a:cs typeface="Arial" charset="0"/>
              </a:rPr>
              <a:t>[A, </a:t>
            </a:r>
            <a:r>
              <a:rPr lang="cs-CZ" dirty="0"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]</a:t>
            </a:r>
            <a:r>
              <a:rPr lang="cs-CZ" dirty="0">
                <a:cs typeface="Arial" charset="0"/>
              </a:rPr>
              <a:t> </a:t>
            </a:r>
            <a:br>
              <a:rPr lang="cs-CZ" dirty="0">
                <a:cs typeface="Arial" charset="0"/>
              </a:rPr>
            </a:b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FOLLOW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(A).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Moreover, if $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FOLLOW(A),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add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/>
              <a:t>A</a:t>
            </a:r>
            <a:r>
              <a:rPr lang="cs-CZ" dirty="0">
                <a:cs typeface="Arial" charset="0"/>
              </a:rPr>
              <a:t>→</a:t>
            </a:r>
            <a:r>
              <a:rPr lang="el-GR" dirty="0">
                <a:cs typeface="Arial" charset="0"/>
              </a:rPr>
              <a:t>α</a:t>
            </a:r>
            <a:r>
              <a:rPr lang="cs-CZ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to</a:t>
            </a:r>
            <a:r>
              <a:rPr lang="cs-CZ" dirty="0">
                <a:cs typeface="Arial" charset="0"/>
              </a:rPr>
              <a:t> M</a:t>
            </a:r>
            <a:r>
              <a:rPr lang="en-US" dirty="0">
                <a:cs typeface="Arial" charset="0"/>
              </a:rPr>
              <a:t>[A, $]</a:t>
            </a:r>
            <a:endParaRPr lang="cs-C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cs typeface="Arial" charset="0"/>
              </a:rPr>
              <a:t>Mark each empty entry in</a:t>
            </a:r>
            <a:r>
              <a:rPr lang="cs-CZ" dirty="0">
                <a:cs typeface="Arial" charset="0"/>
              </a:rPr>
              <a:t> M </a:t>
            </a:r>
            <a:r>
              <a:rPr lang="en-US" dirty="0">
                <a:cs typeface="Arial" charset="0"/>
              </a:rPr>
              <a:t>as</a:t>
            </a:r>
            <a:r>
              <a:rPr lang="cs-CZ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89561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compiler?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565275"/>
          </a:xfrm>
        </p:spPr>
        <p:txBody>
          <a:bodyPr/>
          <a:lstStyle/>
          <a:p>
            <a:r>
              <a:rPr lang="en-US" dirty="0"/>
              <a:t>Naïve concept</a:t>
            </a:r>
            <a:endParaRPr lang="cs-CZ" dirty="0"/>
          </a:p>
          <a:p>
            <a:pPr lvl="1"/>
            <a:r>
              <a:rPr lang="en-US" dirty="0"/>
              <a:t>A black-box compiling a source code to a target code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48038" y="3429000"/>
            <a:ext cx="2160587" cy="1152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Compiler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5086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0817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00563" y="4581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/>
          <a:lstStyle/>
          <a:p>
            <a:endParaRPr lang="cs-CZ" dirty="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80007" y="3592513"/>
            <a:ext cx="13244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Source</a:t>
            </a:r>
            <a:br>
              <a:rPr lang="en-US" sz="2800" dirty="0"/>
            </a:br>
            <a:r>
              <a:rPr lang="en-US" sz="2800" dirty="0"/>
              <a:t>code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131384" y="3573463"/>
            <a:ext cx="11851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Target</a:t>
            </a:r>
            <a:br>
              <a:rPr lang="en-US" sz="2800" dirty="0"/>
            </a:br>
            <a:r>
              <a:rPr lang="en-US" sz="2800" dirty="0"/>
              <a:t>code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74009" y="5229225"/>
            <a:ext cx="1824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Error</a:t>
            </a:r>
            <a:br>
              <a:rPr lang="en-US" sz="2800" dirty="0"/>
            </a:br>
            <a:r>
              <a:rPr lang="en-US" sz="2800" dirty="0"/>
              <a:t>messages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table construction for our grammar</a:t>
            </a:r>
            <a:endParaRPr lang="cs-CZ" dirty="0"/>
          </a:p>
        </p:txBody>
      </p:sp>
      <p:graphicFrame>
        <p:nvGraphicFramePr>
          <p:cNvPr id="44187" name="Group 155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5"/>
        </p:xfrm>
        <a:graphic>
          <a:graphicData uri="http://schemas.openxmlformats.org/drawingml/2006/table">
            <a:tbl>
              <a:tblPr/>
              <a:tblGrid>
                <a:gridCol w="65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→+TE’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→*FT’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→id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→(E)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7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of parser behavior for our grammar</a:t>
            </a:r>
            <a:endParaRPr lang="cs-CZ" dirty="0"/>
          </a:p>
        </p:txBody>
      </p:sp>
      <p:graphicFrame>
        <p:nvGraphicFramePr>
          <p:cNvPr id="45452" name="Group 396"/>
          <p:cNvGraphicFramePr>
            <a:graphicFrameLocks noGrp="1"/>
          </p:cNvGraphicFramePr>
          <p:nvPr>
            <p:ph sz="half" idx="1"/>
          </p:nvPr>
        </p:nvGraphicFramePr>
        <p:xfrm>
          <a:off x="457200" y="1719263"/>
          <a:ext cx="4038600" cy="458946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endParaRPr kumimoji="0" lang="cs-CZ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5450" name="Group 394"/>
          <p:cNvGraphicFramePr>
            <a:graphicFrameLocks noGrp="1"/>
          </p:cNvGraphicFramePr>
          <p:nvPr>
            <p:ph sz="half" idx="2"/>
          </p:nvPr>
        </p:nvGraphicFramePr>
        <p:xfrm>
          <a:off x="4648200" y="1719263"/>
          <a:ext cx="4038600" cy="415766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Stack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Input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Output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E’T’F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E’T’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T’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E’</a:t>
                      </a:r>
                      <a:r>
                        <a:rPr kumimoji="0" lang="cs-CZ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l-GR" sz="20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76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compiler</a:t>
            </a:r>
            <a:r>
              <a:rPr lang="cs-CZ" dirty="0"/>
              <a:t>? </a:t>
            </a:r>
            <a:r>
              <a:rPr lang="en-US" dirty="0"/>
              <a:t>More formally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have an input language</a:t>
            </a:r>
            <a:r>
              <a:rPr lang="cs-CZ" dirty="0"/>
              <a:t> L</a:t>
            </a:r>
            <a:r>
              <a:rPr lang="cs-CZ" baseline="-25000" dirty="0"/>
              <a:t>in</a:t>
            </a:r>
            <a:r>
              <a:rPr lang="cs-CZ" dirty="0"/>
              <a:t> </a:t>
            </a:r>
            <a:r>
              <a:rPr lang="en-US" dirty="0"/>
              <a:t>generated by a grammar</a:t>
            </a:r>
            <a:r>
              <a:rPr lang="cs-CZ" dirty="0"/>
              <a:t> G</a:t>
            </a:r>
            <a:r>
              <a:rPr lang="cs-CZ" baseline="-25000" dirty="0"/>
              <a:t>in</a:t>
            </a:r>
          </a:p>
          <a:p>
            <a:r>
              <a:rPr lang="en-US" dirty="0"/>
              <a:t>Let’s have an output language</a:t>
            </a:r>
            <a:r>
              <a:rPr lang="cs-CZ" dirty="0"/>
              <a:t> </a:t>
            </a:r>
            <a:r>
              <a:rPr lang="cs-CZ" dirty="0" err="1"/>
              <a:t>L</a:t>
            </a:r>
            <a:r>
              <a:rPr lang="cs-CZ" baseline="-25000" dirty="0" err="1"/>
              <a:t>out</a:t>
            </a:r>
            <a:r>
              <a:rPr lang="cs-CZ" dirty="0"/>
              <a:t> </a:t>
            </a:r>
            <a:r>
              <a:rPr lang="en-US" dirty="0"/>
              <a:t>generated by a grammar </a:t>
            </a:r>
            <a:r>
              <a:rPr lang="cs-CZ" dirty="0" err="1"/>
              <a:t>G</a:t>
            </a:r>
            <a:r>
              <a:rPr lang="cs-CZ" baseline="-25000" dirty="0" err="1"/>
              <a:t>out</a:t>
            </a:r>
            <a:r>
              <a:rPr lang="cs-CZ" dirty="0"/>
              <a:t> </a:t>
            </a:r>
            <a:r>
              <a:rPr lang="en-US" dirty="0"/>
              <a:t>or accepted by an automaton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baseline="-25000" dirty="0" err="1"/>
              <a:t>out</a:t>
            </a:r>
            <a:endParaRPr lang="cs-CZ" baseline="-25000" dirty="0"/>
          </a:p>
          <a:p>
            <a:r>
              <a:rPr lang="en-US" dirty="0"/>
              <a:t>The compiler is a mapping </a:t>
            </a:r>
            <a:r>
              <a:rPr lang="cs-CZ" dirty="0" err="1"/>
              <a:t>L</a:t>
            </a:r>
            <a:r>
              <a:rPr lang="cs-CZ" baseline="-25000" dirty="0" err="1"/>
              <a:t>in</a:t>
            </a:r>
            <a:r>
              <a:rPr lang="cs-CZ" dirty="0" err="1">
                <a:cs typeface="Arial" charset="0"/>
              </a:rPr>
              <a:t>→L</a:t>
            </a:r>
            <a:r>
              <a:rPr lang="cs-CZ" baseline="-25000" dirty="0" err="1">
                <a:cs typeface="Arial" charset="0"/>
              </a:rPr>
              <a:t>out</a:t>
            </a:r>
            <a:r>
              <a:rPr lang="cs-CZ" dirty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where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∃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out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The mapping does not exist for </a:t>
            </a:r>
            <a:r>
              <a:rPr lang="cs-CZ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cs-CZ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cs-CZ" dirty="0" err="1"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cs-CZ" baseline="-25000" dirty="0" err="1">
                <a:ea typeface="Arial Unicode MS" pitchFamily="34" charset="-128"/>
                <a:cs typeface="Arial Unicode MS" pitchFamily="34" charset="-128"/>
              </a:rPr>
              <a:t>in</a:t>
            </a:r>
            <a:endParaRPr lang="cs-CZ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translation</a:t>
            </a:r>
            <a:endParaRPr lang="cs-CZ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44800" y="3213100"/>
            <a:ext cx="1439166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Preprocessor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00788" y="3213100"/>
            <a:ext cx="13668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Compiler</a:t>
            </a:r>
            <a:endParaRPr lang="cs-CZ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229350" y="5805488"/>
            <a:ext cx="13668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699792" y="5805488"/>
            <a:ext cx="158417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Linker/Loader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4283966" y="3500438"/>
            <a:ext cx="5055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948488" y="508635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581650" y="60944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060700" y="4508500"/>
            <a:ext cx="1152525" cy="792163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Libraries</a:t>
            </a:r>
            <a:br>
              <a:rPr lang="en-US" dirty="0"/>
            </a:br>
            <a:r>
              <a:rPr lang="en-US" dirty="0"/>
              <a:t>Objects</a:t>
            </a:r>
            <a:endParaRPr lang="cs-CZ" dirty="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563938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116013" y="3213100"/>
            <a:ext cx="1008062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code</a:t>
            </a:r>
            <a:endParaRPr lang="cs-CZ" dirty="0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24075" y="3500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752975" y="3141663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.pp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5581650" y="3500438"/>
            <a:ext cx="719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6445250" y="4437063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.asm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950075" y="37179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4752975" y="5734050"/>
            <a:ext cx="936625" cy="647700"/>
          </a:xfrm>
          <a:prstGeom prst="flowChartInputOutpu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.obj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283966" y="6092825"/>
            <a:ext cx="5055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899592" y="5805488"/>
            <a:ext cx="1224483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Executable</a:t>
            </a:r>
            <a:br>
              <a:rPr lang="en-US" dirty="0"/>
            </a:br>
            <a:r>
              <a:rPr lang="en-US" dirty="0"/>
              <a:t>code</a:t>
            </a:r>
            <a:endParaRPr lang="cs-CZ" dirty="0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 flipV="1">
            <a:off x="2124074" y="6092825"/>
            <a:ext cx="5757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6443663" y="1844675"/>
            <a:ext cx="1152525" cy="792163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Interface</a:t>
            </a:r>
            <a:endParaRPr lang="cs-CZ" dirty="0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6948488" y="27082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2555875" y="2852738"/>
            <a:ext cx="5400675" cy="374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02" y="0"/>
              </a:cxn>
              <a:cxn ang="0">
                <a:pos x="3402" y="2359"/>
              </a:cxn>
              <a:cxn ang="0">
                <a:pos x="2132" y="2359"/>
              </a:cxn>
              <a:cxn ang="0">
                <a:pos x="2132" y="771"/>
              </a:cxn>
              <a:cxn ang="0">
                <a:pos x="0" y="771"/>
              </a:cxn>
              <a:cxn ang="0">
                <a:pos x="0" y="0"/>
              </a:cxn>
            </a:cxnLst>
            <a:rect l="0" t="0" r="r" b="b"/>
            <a:pathLst>
              <a:path w="3402" h="2359">
                <a:moveTo>
                  <a:pt x="0" y="0"/>
                </a:moveTo>
                <a:lnTo>
                  <a:pt x="3402" y="0"/>
                </a:lnTo>
                <a:lnTo>
                  <a:pt x="3402" y="2359"/>
                </a:lnTo>
                <a:lnTo>
                  <a:pt x="2132" y="2359"/>
                </a:lnTo>
                <a:lnTo>
                  <a:pt x="2132" y="771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a compiler</a:t>
            </a:r>
            <a:endParaRPr lang="cs-CZ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rot="16200000">
            <a:off x="1258888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Lexical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6200000">
            <a:off x="5291138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Intermediate</a:t>
            </a:r>
            <a:br>
              <a:rPr lang="en-US" dirty="0"/>
            </a:br>
            <a:r>
              <a:rPr lang="en-US" dirty="0"/>
              <a:t>code opt</a:t>
            </a:r>
            <a:endParaRPr lang="cs-CZ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rot="16200000">
            <a:off x="6299201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Code</a:t>
            </a:r>
            <a:br>
              <a:rPr lang="en-US" dirty="0"/>
            </a:br>
            <a:r>
              <a:rPr lang="en-US" dirty="0"/>
              <a:t>generation</a:t>
            </a:r>
            <a:endParaRPr lang="cs-CZ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16200000">
            <a:off x="2266951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Syntax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16200000">
            <a:off x="3275013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Semantic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16200000">
            <a:off x="4283076" y="3573462"/>
            <a:ext cx="12954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Intermediate</a:t>
            </a:r>
            <a:br>
              <a:rPr lang="en-US" dirty="0"/>
            </a:br>
            <a:r>
              <a:rPr lang="en-US" dirty="0"/>
              <a:t>code gen</a:t>
            </a:r>
            <a:endParaRPr lang="cs-CZ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193925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201988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210050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219700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6227763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185863" y="38608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7235825" y="38608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179388" y="3573463"/>
            <a:ext cx="1008062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code</a:t>
            </a:r>
            <a:endParaRPr lang="cs-CZ" dirty="0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7667625" y="3573463"/>
            <a:ext cx="1008063" cy="647700"/>
          </a:xfrm>
          <a:prstGeom prst="flowChartDocumen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code</a:t>
            </a:r>
            <a:endParaRPr lang="cs-CZ" dirty="0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635375" y="1916113"/>
            <a:ext cx="15128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Tables</a:t>
            </a:r>
            <a:endParaRPr lang="cs-CZ" dirty="0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671888" y="5373688"/>
            <a:ext cx="14398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Error</a:t>
            </a:r>
            <a:br>
              <a:rPr lang="en-US" dirty="0"/>
            </a:br>
            <a:r>
              <a:rPr lang="en-US" dirty="0"/>
              <a:t>handling</a:t>
            </a:r>
            <a:endParaRPr lang="cs-CZ" dirty="0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1908175" y="2420938"/>
            <a:ext cx="19431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2916238" y="2420938"/>
            <a:ext cx="11509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3924300" y="2420938"/>
            <a:ext cx="28733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4356100" y="242093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4572000" y="2420938"/>
            <a:ext cx="13684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4859338" y="2420938"/>
            <a:ext cx="20891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1908175" y="4508500"/>
            <a:ext cx="19431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916238" y="4508500"/>
            <a:ext cx="115093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3924300" y="4508500"/>
            <a:ext cx="28733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4356100" y="4508500"/>
            <a:ext cx="5762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4572000" y="4508500"/>
            <a:ext cx="13684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4859338" y="4508500"/>
            <a:ext cx="208915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6372225" y="1628775"/>
            <a:ext cx="0" cy="4751388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023938" y="2008188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front end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732588" y="19875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back</a:t>
            </a:r>
            <a:r>
              <a:rPr lang="cs-CZ" sz="2400">
                <a:solidFill>
                  <a:srgbClr val="FF3300"/>
                </a:solidFill>
              </a:rPr>
              <a:t> </a:t>
            </a:r>
            <a:r>
              <a:rPr lang="en-US" sz="2400">
                <a:solidFill>
                  <a:srgbClr val="FF3300"/>
                </a:solidFill>
              </a:rPr>
              <a:t>end</a:t>
            </a:r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2411413" y="2997200"/>
            <a:ext cx="2952750" cy="172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0" y="0"/>
              </a:cxn>
              <a:cxn ang="0">
                <a:pos x="1860" y="1361"/>
              </a:cxn>
              <a:cxn ang="0">
                <a:pos x="0" y="1361"/>
              </a:cxn>
              <a:cxn ang="0">
                <a:pos x="0" y="0"/>
              </a:cxn>
            </a:cxnLst>
            <a:rect l="0" t="0" r="r" b="b"/>
            <a:pathLst>
              <a:path w="1860" h="1361">
                <a:moveTo>
                  <a:pt x="0" y="0"/>
                </a:moveTo>
                <a:lnTo>
                  <a:pt x="1860" y="0"/>
                </a:lnTo>
                <a:lnTo>
                  <a:pt x="1860" y="1361"/>
                </a:lnTo>
                <a:lnTo>
                  <a:pt x="0" y="1361"/>
                </a:lnTo>
                <a:lnTo>
                  <a:pt x="0" y="0"/>
                </a:lnTo>
                <a:close/>
              </a:path>
            </a:pathLst>
          </a:custGeom>
          <a:noFill/>
          <a:ln w="38100" cap="flat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1633252" y="4724400"/>
            <a:ext cx="23246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Syntax-directed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translation</a:t>
            </a:r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6732588" y="5661025"/>
            <a:ext cx="1873250" cy="72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Compiler</a:t>
            </a:r>
            <a:br>
              <a:rPr lang="en-US" sz="2100" dirty="0"/>
            </a:br>
            <a:r>
              <a:rPr lang="en-US" sz="2100" dirty="0"/>
              <a:t>passes</a:t>
            </a:r>
            <a:endParaRPr lang="cs-CZ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animBg="1"/>
      <p:bldP spid="13348" grpId="0"/>
      <p:bldP spid="13349" grpId="0"/>
      <p:bldP spid="13351" grpId="0" animBg="1"/>
      <p:bldP spid="133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067175" y="4797425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Get next token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Lexical analysis</a:t>
            </a:r>
            <a:endParaRPr lang="cs-CZ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14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100" dirty="0"/>
              <a:t>Reads input characters and produces a sequence of tokens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Simpler design</a:t>
            </a:r>
            <a:endParaRPr lang="cs-CZ" sz="21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Separation of lexical analysis from syntax analysis</a:t>
            </a: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Specialization</a:t>
            </a:r>
            <a:endParaRPr lang="cs-CZ" sz="21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Speedup</a:t>
            </a: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Enhanced portability</a:t>
            </a:r>
            <a:endParaRPr lang="cs-CZ" sz="21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Moving a compiler to other platform requires changes only in lexical analysis (EBCDIC)</a:t>
            </a:r>
          </a:p>
          <a:p>
            <a:pPr eaLnBrk="1" hangingPunct="1">
              <a:lnSpc>
                <a:spcPct val="80000"/>
              </a:lnSpc>
            </a:pPr>
            <a:r>
              <a:rPr lang="cs-CZ" sz="2100" dirty="0"/>
              <a:t>„</a:t>
            </a:r>
            <a:r>
              <a:rPr lang="en-US" sz="2100" dirty="0"/>
              <a:t>Increasing</a:t>
            </a:r>
            <a:r>
              <a:rPr lang="cs-CZ" sz="2100" dirty="0"/>
              <a:t>“ </a:t>
            </a:r>
            <a:r>
              <a:rPr lang="en-US" sz="2100" dirty="0"/>
              <a:t>grammar look-ahead</a:t>
            </a:r>
            <a:endParaRPr lang="cs-CZ" sz="2100" dirty="0"/>
          </a:p>
          <a:p>
            <a:pPr lvl="1" eaLnBrk="1" hangingPunct="1">
              <a:lnSpc>
                <a:spcPct val="80000"/>
              </a:lnSpc>
            </a:pPr>
            <a:r>
              <a:rPr lang="cs-CZ" sz="2000" dirty="0"/>
              <a:t>LR(1) </a:t>
            </a:r>
            <a:r>
              <a:rPr lang="en-US" sz="2000" dirty="0"/>
              <a:t>does not mean look-ahead for 1 character</a:t>
            </a: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Support for macros usually in lexical analysis</a:t>
            </a:r>
            <a:endParaRPr lang="cs-CZ" sz="2100" dirty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771775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Lexical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795963" y="50133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Syntax</a:t>
            </a:r>
            <a:br>
              <a:rPr lang="en-US" dirty="0"/>
            </a:br>
            <a:r>
              <a:rPr lang="en-US" dirty="0"/>
              <a:t>analysis</a:t>
            </a:r>
            <a:endParaRPr lang="cs-CZ" dirty="0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23850" y="5013325"/>
            <a:ext cx="1295400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Source</a:t>
            </a:r>
            <a:br>
              <a:rPr lang="en-US" dirty="0"/>
            </a:br>
            <a:r>
              <a:rPr lang="en-US" dirty="0"/>
              <a:t>code</a:t>
            </a:r>
            <a:endParaRPr lang="cs-CZ" dirty="0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283075" y="6165850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Symbol</a:t>
            </a:r>
            <a:br>
              <a:rPr lang="en-US" dirty="0"/>
            </a:br>
            <a:r>
              <a:rPr lang="en-US" dirty="0"/>
              <a:t>tables</a:t>
            </a:r>
            <a:endParaRPr lang="cs-CZ" dirty="0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>
            <a:off x="1619250" y="53006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4067175" y="54451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4067175" y="515778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3276600" y="5589588"/>
            <a:ext cx="1008063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H="1">
            <a:off x="5580063" y="5589588"/>
            <a:ext cx="8636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4110" name="Line 13"/>
          <p:cNvSpPr>
            <a:spLocks noChangeShapeType="1"/>
          </p:cNvSpPr>
          <p:nvPr/>
        </p:nvSpPr>
        <p:spPr bwMode="auto">
          <a:xfrm>
            <a:off x="7092950" y="5300663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967203" y="5518149"/>
            <a:ext cx="192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Stream of tokens</a:t>
            </a:r>
          </a:p>
        </p:txBody>
      </p:sp>
    </p:spTree>
    <p:extLst>
      <p:ext uri="{BB962C8B-B14F-4D97-AF65-F5344CB8AC3E}">
        <p14:creationId xmlns:p14="http://schemas.microsoft.com/office/powerpoint/2010/main" val="40978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154" grpId="0" animBg="1"/>
      <p:bldP spid="6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Examples</a:t>
            </a:r>
            <a:endParaRPr lang="cs-CZ" dirty="0"/>
          </a:p>
        </p:txBody>
      </p:sp>
      <p:graphicFrame>
        <p:nvGraphicFramePr>
          <p:cNvPr id="8241" name="Group 49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2438400"/>
        </p:xfrm>
        <a:graphic>
          <a:graphicData uri="http://schemas.openxmlformats.org/drawingml/2006/table">
            <a:tbl>
              <a:tblPr/>
              <a:tblGrid>
                <a:gridCol w="130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Token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Lexical element</a:t>
                      </a:r>
                      <a:endParaRPr kumimoji="0" lang="cs-CZ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Regular expression</a:t>
                      </a:r>
                      <a:endParaRPr kumimoji="0" lang="cs-CZ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&lt;,&lt;=,=,&lt;&gt;,&gt;,&gt;=</a:t>
                      </a:r>
                      <a:endParaRPr kumimoji="0" lang="cs-CZ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\&lt;|\&lt;=|=|\&lt;&gt;|&gt;|&gt;=</a:t>
                      </a:r>
                      <a:endParaRPr kumimoji="0" lang="cs-CZ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0, 123</a:t>
                      </a:r>
                      <a:endParaRPr kumimoji="0" lang="cs-CZ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[0-9]+</a:t>
                      </a:r>
                      <a:endParaRPr kumimoji="0" lang="cs-CZ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/* comment */</a:t>
                      </a:r>
                      <a:endParaRPr kumimoji="0" lang="cs-CZ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\/\* </a:t>
                      </a:r>
                      <a:r>
                        <a:rPr kumimoji="0" lang="cs-CZ" sz="2600" b="0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 cmt, &lt;cmt&gt;., &lt;cmt&gt;\*\/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Lexical analysis background</a:t>
            </a:r>
            <a:endParaRPr 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85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noProof="1"/>
              <a:t>Patterns using regular expressions </a:t>
            </a:r>
            <a:r>
              <a:rPr lang="cs-CZ" sz="2600" dirty="0">
                <a:cs typeface="Arial" charset="0"/>
              </a:rPr>
              <a:t>→ </a:t>
            </a:r>
            <a:r>
              <a:rPr lang="en-US" sz="2600" dirty="0">
                <a:cs typeface="Arial" charset="0"/>
              </a:rPr>
              <a:t>regular languages</a:t>
            </a:r>
            <a:r>
              <a:rPr lang="cs-CZ" sz="2600" dirty="0">
                <a:cs typeface="Arial" charset="0"/>
              </a:rPr>
              <a:t> → </a:t>
            </a:r>
            <a:r>
              <a:rPr lang="en-US" sz="2600" dirty="0">
                <a:cs typeface="Arial" charset="0"/>
              </a:rPr>
              <a:t>accepted by finite automata</a:t>
            </a:r>
            <a:endParaRPr lang="cs-CZ" sz="26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cs typeface="Arial" charset="0"/>
              </a:rPr>
              <a:t>Restarting the automaton after each recognized/accepted token</a:t>
            </a:r>
            <a:endParaRPr lang="cs-CZ" sz="2600" dirty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cs typeface="Arial" charset="0"/>
              </a:rPr>
              <a:t>Finite automaton for an integer in C:</a:t>
            </a:r>
            <a:endParaRPr lang="cs-CZ" sz="2600" dirty="0">
              <a:cs typeface="Arial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71550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7" name="Oval 12"/>
          <p:cNvSpPr>
            <a:spLocks noChangeArrowheads="1"/>
          </p:cNvSpPr>
          <p:nvPr/>
        </p:nvSpPr>
        <p:spPr bwMode="auto">
          <a:xfrm>
            <a:off x="2124075" y="3860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Oval 13"/>
          <p:cNvSpPr>
            <a:spLocks noChangeArrowheads="1"/>
          </p:cNvSpPr>
          <p:nvPr/>
        </p:nvSpPr>
        <p:spPr bwMode="auto">
          <a:xfrm>
            <a:off x="2627313" y="56610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3563938" y="50133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>
            <a:off x="3490913" y="630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1" name="Oval 17"/>
          <p:cNvSpPr>
            <a:spLocks noChangeArrowheads="1"/>
          </p:cNvSpPr>
          <p:nvPr/>
        </p:nvSpPr>
        <p:spPr bwMode="auto">
          <a:xfrm>
            <a:off x="5364163" y="50133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1476375" y="371633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1-9</a:t>
            </a:r>
            <a:r>
              <a:rPr lang="en-US"/>
              <a:t>]</a:t>
            </a:r>
            <a:endParaRPr lang="cs-CZ"/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1692275" y="4941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0</a:t>
            </a:r>
          </a:p>
        </p:txBody>
      </p:sp>
      <p:cxnSp>
        <p:nvCxnSpPr>
          <p:cNvPr id="8204" name="AutoShape 22"/>
          <p:cNvCxnSpPr>
            <a:cxnSpLocks noChangeShapeType="1"/>
            <a:endCxn id="8196" idx="2"/>
          </p:cNvCxnSpPr>
          <p:nvPr/>
        </p:nvCxnSpPr>
        <p:spPr bwMode="auto">
          <a:xfrm>
            <a:off x="395288" y="40767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AutoShape 23"/>
          <p:cNvCxnSpPr>
            <a:cxnSpLocks noChangeShapeType="1"/>
            <a:stCxn id="8196" idx="6"/>
            <a:endCxn id="8197" idx="2"/>
          </p:cNvCxnSpPr>
          <p:nvPr/>
        </p:nvCxnSpPr>
        <p:spPr bwMode="auto">
          <a:xfrm>
            <a:off x="1403350" y="4076700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6" name="AutoShape 24"/>
          <p:cNvCxnSpPr>
            <a:cxnSpLocks noChangeShapeType="1"/>
            <a:stCxn id="8196" idx="4"/>
            <a:endCxn id="8198" idx="1"/>
          </p:cNvCxnSpPr>
          <p:nvPr/>
        </p:nvCxnSpPr>
        <p:spPr bwMode="auto">
          <a:xfrm>
            <a:off x="1187450" y="4292600"/>
            <a:ext cx="1503363" cy="143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7" name="AutoShape 25"/>
          <p:cNvCxnSpPr>
            <a:cxnSpLocks noChangeShapeType="1"/>
            <a:stCxn id="8197" idx="3"/>
            <a:endCxn id="8197" idx="5"/>
          </p:cNvCxnSpPr>
          <p:nvPr/>
        </p:nvCxnSpPr>
        <p:spPr bwMode="auto">
          <a:xfrm rot="16200000" flipH="1">
            <a:off x="2339181" y="4077494"/>
            <a:ext cx="1588" cy="304800"/>
          </a:xfrm>
          <a:prstGeom prst="curvedConnector3">
            <a:avLst>
              <a:gd name="adj1" fmla="val 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8" name="AutoShape 26"/>
          <p:cNvCxnSpPr>
            <a:cxnSpLocks noChangeShapeType="1"/>
            <a:stCxn id="8197" idx="6"/>
          </p:cNvCxnSpPr>
          <p:nvPr/>
        </p:nvCxnSpPr>
        <p:spPr bwMode="auto">
          <a:xfrm>
            <a:off x="2555875" y="4076700"/>
            <a:ext cx="936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2484438" y="4292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</a:t>
            </a:r>
            <a:r>
              <a:rPr lang="en-US"/>
              <a:t>]</a:t>
            </a:r>
            <a:endParaRPr lang="cs-CZ"/>
          </a:p>
        </p:txBody>
      </p:sp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2700338" y="3716338"/>
            <a:ext cx="3311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Whole decimal integer </a:t>
            </a:r>
            <a:r>
              <a:rPr lang="cs-CZ" dirty="0"/>
              <a:t>(SINT)</a:t>
            </a:r>
          </a:p>
        </p:txBody>
      </p:sp>
      <p:cxnSp>
        <p:nvCxnSpPr>
          <p:cNvPr id="8211" name="AutoShape 29"/>
          <p:cNvCxnSpPr>
            <a:cxnSpLocks noChangeShapeType="1"/>
            <a:stCxn id="8198" idx="7"/>
            <a:endCxn id="8199" idx="2"/>
          </p:cNvCxnSpPr>
          <p:nvPr/>
        </p:nvCxnSpPr>
        <p:spPr bwMode="auto">
          <a:xfrm flipV="1">
            <a:off x="2995613" y="5229225"/>
            <a:ext cx="568325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2" name="AutoShape 30"/>
          <p:cNvCxnSpPr>
            <a:cxnSpLocks noChangeShapeType="1"/>
            <a:stCxn id="8198" idx="5"/>
            <a:endCxn id="8200" idx="2"/>
          </p:cNvCxnSpPr>
          <p:nvPr/>
        </p:nvCxnSpPr>
        <p:spPr bwMode="auto">
          <a:xfrm>
            <a:off x="2995613" y="6029325"/>
            <a:ext cx="4953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3" name="AutoShape 31"/>
          <p:cNvCxnSpPr>
            <a:cxnSpLocks noChangeShapeType="1"/>
            <a:stCxn id="8198" idx="2"/>
          </p:cNvCxnSpPr>
          <p:nvPr/>
        </p:nvCxnSpPr>
        <p:spPr bwMode="auto">
          <a:xfrm flipH="1">
            <a:off x="1763713" y="5876925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4" name="Text Box 33"/>
          <p:cNvSpPr txBox="1">
            <a:spLocks noChangeArrowheads="1"/>
          </p:cNvSpPr>
          <p:nvPr/>
        </p:nvSpPr>
        <p:spPr bwMode="auto">
          <a:xfrm>
            <a:off x="2771775" y="508476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[xX]</a:t>
            </a:r>
            <a:endParaRPr lang="cs-CZ"/>
          </a:p>
        </p:txBody>
      </p:sp>
      <p:sp>
        <p:nvSpPr>
          <p:cNvPr id="8215" name="Text Box 34"/>
          <p:cNvSpPr txBox="1">
            <a:spLocks noChangeArrowheads="1"/>
          </p:cNvSpPr>
          <p:nvPr/>
        </p:nvSpPr>
        <p:spPr bwMode="auto">
          <a:xfrm>
            <a:off x="2627313" y="62372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1-</a:t>
            </a:r>
            <a:r>
              <a:rPr lang="en-US"/>
              <a:t>7]</a:t>
            </a:r>
            <a:endParaRPr lang="cs-CZ"/>
          </a:p>
        </p:txBody>
      </p:sp>
      <p:cxnSp>
        <p:nvCxnSpPr>
          <p:cNvPr id="8216" name="AutoShape 35"/>
          <p:cNvCxnSpPr>
            <a:cxnSpLocks noChangeShapeType="1"/>
            <a:stCxn id="8200" idx="1"/>
            <a:endCxn id="8200" idx="7"/>
          </p:cNvCxnSpPr>
          <p:nvPr/>
        </p:nvCxnSpPr>
        <p:spPr bwMode="auto">
          <a:xfrm rot="5400000" flipV="1">
            <a:off x="3706019" y="6220619"/>
            <a:ext cx="1588" cy="304800"/>
          </a:xfrm>
          <a:prstGeom prst="curvedConnector3">
            <a:avLst>
              <a:gd name="adj1" fmla="val -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17" name="AutoShape 36"/>
          <p:cNvCxnSpPr>
            <a:cxnSpLocks noChangeShapeType="1"/>
            <a:stCxn id="8200" idx="6"/>
          </p:cNvCxnSpPr>
          <p:nvPr/>
        </p:nvCxnSpPr>
        <p:spPr bwMode="auto">
          <a:xfrm>
            <a:off x="3922713" y="6524625"/>
            <a:ext cx="936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18" name="Text Box 37"/>
          <p:cNvSpPr txBox="1">
            <a:spLocks noChangeArrowheads="1"/>
          </p:cNvSpPr>
          <p:nvPr/>
        </p:nvSpPr>
        <p:spPr bwMode="auto">
          <a:xfrm>
            <a:off x="4067175" y="6165850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octal integer </a:t>
            </a:r>
            <a:r>
              <a:rPr lang="cs-CZ" dirty="0"/>
              <a:t>(UINT)</a:t>
            </a:r>
          </a:p>
        </p:txBody>
      </p:sp>
      <p:sp>
        <p:nvSpPr>
          <p:cNvPr id="8219" name="Text Box 38"/>
          <p:cNvSpPr txBox="1">
            <a:spLocks noChangeArrowheads="1"/>
          </p:cNvSpPr>
          <p:nvPr/>
        </p:nvSpPr>
        <p:spPr bwMode="auto">
          <a:xfrm>
            <a:off x="3419475" y="5661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</a:t>
            </a:r>
            <a:r>
              <a:rPr lang="en-US"/>
              <a:t>7]</a:t>
            </a:r>
            <a:endParaRPr lang="cs-CZ"/>
          </a:p>
        </p:txBody>
      </p:sp>
      <p:cxnSp>
        <p:nvCxnSpPr>
          <p:cNvPr id="8220" name="AutoShape 39"/>
          <p:cNvCxnSpPr>
            <a:cxnSpLocks noChangeShapeType="1"/>
            <a:stCxn id="8199" idx="6"/>
            <a:endCxn id="8201" idx="2"/>
          </p:cNvCxnSpPr>
          <p:nvPr/>
        </p:nvCxnSpPr>
        <p:spPr bwMode="auto">
          <a:xfrm>
            <a:off x="3995738" y="5229225"/>
            <a:ext cx="1368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1" name="Text Box 40"/>
          <p:cNvSpPr txBox="1">
            <a:spLocks noChangeArrowheads="1"/>
          </p:cNvSpPr>
          <p:nvPr/>
        </p:nvSpPr>
        <p:spPr bwMode="auto">
          <a:xfrm>
            <a:off x="3995738" y="486886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0-9A-Fa-f</a:t>
            </a:r>
            <a:r>
              <a:rPr lang="en-US"/>
              <a:t>]</a:t>
            </a:r>
            <a:endParaRPr lang="cs-CZ"/>
          </a:p>
        </p:txBody>
      </p:sp>
      <p:cxnSp>
        <p:nvCxnSpPr>
          <p:cNvPr id="8222" name="AutoShape 41"/>
          <p:cNvCxnSpPr>
            <a:cxnSpLocks noChangeShapeType="1"/>
            <a:stCxn id="8201" idx="6"/>
          </p:cNvCxnSpPr>
          <p:nvPr/>
        </p:nvCxnSpPr>
        <p:spPr bwMode="auto">
          <a:xfrm>
            <a:off x="5795963" y="5229225"/>
            <a:ext cx="1152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23" name="AutoShape 42"/>
          <p:cNvCxnSpPr>
            <a:cxnSpLocks noChangeShapeType="1"/>
            <a:stCxn id="8201" idx="1"/>
            <a:endCxn id="8201" idx="7"/>
          </p:cNvCxnSpPr>
          <p:nvPr/>
        </p:nvCxnSpPr>
        <p:spPr bwMode="auto">
          <a:xfrm rot="5400000" flipV="1">
            <a:off x="5579269" y="4925219"/>
            <a:ext cx="1588" cy="304800"/>
          </a:xfrm>
          <a:prstGeom prst="curvedConnector3">
            <a:avLst>
              <a:gd name="adj1" fmla="val -184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4" name="Text Box 43"/>
          <p:cNvSpPr txBox="1">
            <a:spLocks noChangeArrowheads="1"/>
          </p:cNvSpPr>
          <p:nvPr/>
        </p:nvSpPr>
        <p:spPr bwMode="auto">
          <a:xfrm>
            <a:off x="4932363" y="43656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[</a:t>
            </a:r>
            <a:r>
              <a:rPr lang="cs-CZ"/>
              <a:t>0-9A-Fa-f</a:t>
            </a:r>
            <a:r>
              <a:rPr lang="en-US"/>
              <a:t>]</a:t>
            </a:r>
            <a:endParaRPr lang="cs-CZ"/>
          </a:p>
        </p:txBody>
      </p:sp>
      <p:sp>
        <p:nvSpPr>
          <p:cNvPr id="8225" name="Text Box 44"/>
          <p:cNvSpPr txBox="1">
            <a:spLocks noChangeArrowheads="1"/>
          </p:cNvSpPr>
          <p:nvPr/>
        </p:nvSpPr>
        <p:spPr bwMode="auto">
          <a:xfrm>
            <a:off x="5795963" y="5229225"/>
            <a:ext cx="27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hexadecimal integer </a:t>
            </a:r>
            <a:r>
              <a:rPr lang="cs-CZ" dirty="0"/>
              <a:t>(UINT)</a:t>
            </a:r>
          </a:p>
        </p:txBody>
      </p:sp>
      <p:sp>
        <p:nvSpPr>
          <p:cNvPr id="8226" name="Text Box 45"/>
          <p:cNvSpPr txBox="1">
            <a:spLocks noChangeArrowheads="1"/>
          </p:cNvSpPr>
          <p:nvPr/>
        </p:nvSpPr>
        <p:spPr bwMode="auto">
          <a:xfrm>
            <a:off x="611188" y="5949950"/>
            <a:ext cx="190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Whole decimal integer </a:t>
            </a:r>
            <a:r>
              <a:rPr lang="cs-CZ" dirty="0"/>
              <a:t>(SINT)</a:t>
            </a:r>
          </a:p>
        </p:txBody>
      </p:sp>
    </p:spTree>
    <p:extLst>
      <p:ext uri="{BB962C8B-B14F-4D97-AF65-F5344CB8AC3E}">
        <p14:creationId xmlns:p14="http://schemas.microsoft.com/office/powerpoint/2010/main" val="2186302979"/>
      </p:ext>
    </p:extLst>
  </p:cSld>
  <p:clrMapOvr>
    <a:masterClrMapping/>
  </p:clrMapOvr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3487</TotalTime>
  <Words>2057</Words>
  <Application>Microsoft Office PowerPoint</Application>
  <PresentationFormat>Předvádění na obrazovce (4:3)</PresentationFormat>
  <Paragraphs>413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Times New Roman</vt:lpstr>
      <vt:lpstr>Arial Unicode MS</vt:lpstr>
      <vt:lpstr>Wingdings</vt:lpstr>
      <vt:lpstr>Arial</vt:lpstr>
      <vt:lpstr>kuba</vt:lpstr>
      <vt:lpstr>Compiler principles</vt:lpstr>
      <vt:lpstr>Literature and slides</vt:lpstr>
      <vt:lpstr>What is a compiler?</vt:lpstr>
      <vt:lpstr>What is a compiler? More formally</vt:lpstr>
      <vt:lpstr>Program translation</vt:lpstr>
      <vt:lpstr>Phases of a compiler</vt:lpstr>
      <vt:lpstr>Lexical analysis</vt:lpstr>
      <vt:lpstr>Examples</vt:lpstr>
      <vt:lpstr>Lexical analysis background</vt:lpstr>
      <vt:lpstr>Token attributes</vt:lpstr>
      <vt:lpstr>Syntax analysis</vt:lpstr>
      <vt:lpstr>Prezentace aplikace PowerPoint</vt:lpstr>
      <vt:lpstr>Prezentace aplikace PowerPoint</vt:lpstr>
      <vt:lpstr>Prezentace aplikace PowerPoint</vt:lpstr>
      <vt:lpstr>Prezentace aplikace PowerPoint</vt:lpstr>
      <vt:lpstr>Our grammar</vt:lpstr>
      <vt:lpstr>Derivation (parse, syntax) tree</vt:lpstr>
      <vt:lpstr>Example</vt:lpstr>
      <vt:lpstr>Ambiguous grammar</vt:lpstr>
      <vt:lpstr>Left recursion elimination</vt:lpstr>
      <vt:lpstr>Removing left recursion from our grammar</vt:lpstr>
      <vt:lpstr>Non-context-free language constructions</vt:lpstr>
      <vt:lpstr>Operators FIRST and FOLLOW – definitions</vt:lpstr>
      <vt:lpstr>FIRST and FOLLOW – an example for our grammar</vt:lpstr>
      <vt:lpstr>LL(1) grammar</vt:lpstr>
      <vt:lpstr>Top-down parsing</vt:lpstr>
      <vt:lpstr>Nonrecursive predictive parsing</vt:lpstr>
      <vt:lpstr>LL(1) automaton behavior</vt:lpstr>
      <vt:lpstr>Construction of predictive parsing tables</vt:lpstr>
      <vt:lpstr>Example of table construction for our grammar</vt:lpstr>
      <vt:lpstr>Example of parser behavior for our grammar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Ladislav Peška</cp:lastModifiedBy>
  <cp:revision>45</cp:revision>
  <dcterms:created xsi:type="dcterms:W3CDTF">2005-09-28T09:53:52Z</dcterms:created>
  <dcterms:modified xsi:type="dcterms:W3CDTF">2025-03-26T21:14:00Z</dcterms:modified>
</cp:coreProperties>
</file>