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65" r:id="rId3"/>
    <p:sldId id="287" r:id="rId4"/>
    <p:sldId id="288" r:id="rId5"/>
    <p:sldId id="289" r:id="rId6"/>
    <p:sldId id="260" r:id="rId7"/>
    <p:sldId id="271" r:id="rId8"/>
    <p:sldId id="273" r:id="rId9"/>
    <p:sldId id="272" r:id="rId10"/>
    <p:sldId id="261" r:id="rId11"/>
    <p:sldId id="276" r:id="rId12"/>
    <p:sldId id="262" r:id="rId13"/>
    <p:sldId id="277" r:id="rId14"/>
    <p:sldId id="278" r:id="rId15"/>
    <p:sldId id="291" r:id="rId16"/>
    <p:sldId id="292" r:id="rId17"/>
    <p:sldId id="293" r:id="rId18"/>
    <p:sldId id="294" r:id="rId19"/>
    <p:sldId id="264" r:id="rId20"/>
    <p:sldId id="295" r:id="rId21"/>
    <p:sldId id="297" r:id="rId22"/>
    <p:sldId id="299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7" autoAdjust="0"/>
    <p:restoredTop sz="86386" autoAdjust="0"/>
  </p:normalViewPr>
  <p:slideViewPr>
    <p:cSldViewPr>
      <p:cViewPr varScale="1">
        <p:scale>
          <a:sx n="72" d="100"/>
          <a:sy n="72" d="100"/>
        </p:scale>
        <p:origin x="14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7.xml"/><Relationship Id="rId1" Type="http://schemas.openxmlformats.org/officeDocument/2006/relationships/slide" Target="slides/slide1.xml"/><Relationship Id="rId6" Type="http://schemas.openxmlformats.org/officeDocument/2006/relationships/slide" Target="slides/slide14.xml"/><Relationship Id="rId5" Type="http://schemas.openxmlformats.org/officeDocument/2006/relationships/slide" Target="slides/slide13.xml"/><Relationship Id="rId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2B99CD50-57BA-4B07-A69B-78E567A54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CF70C5DE-930D-4BE5-A1D4-D09CADF7E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" name="Picture 9" descr="b2e2lirt[1]">
            <a:extLst>
              <a:ext uri="{FF2B5EF4-FFF2-40B4-BE49-F238E27FC236}">
                <a16:creationId xmlns:a16="http://schemas.microsoft.com/office/drawing/2014/main" id="{CF48ADB8-D224-4C81-A4AB-2EE865FBB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2C5B4E-AE74-4F1E-BB5C-2911C6057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108F57-E98C-466A-BADE-C700979FD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FD36282-2754-47BF-9A71-B80FDD4AA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EF3A-F708-4702-B5DD-0AEB69E8C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64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A201A1-9780-4AE1-9949-BED2A7883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112E73-E8B9-431E-8BF5-950987D7E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29A664-BFD9-46CA-BE1E-5D0C95FF3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E21DE-1AE7-4C19-8B6A-F2BE931B8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3F87C6-DCC2-45A9-9E88-6F5B4231D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623677-2660-426E-B395-2ED0916EAB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9A38A8E-5231-439E-8442-017B5BBF1F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5FE43-730F-4EB7-ADF5-1C351FDF9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30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AAEDE9-4A4F-49D2-A203-72B8B1C9D9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5A7412-412B-4893-9F48-1DFC56F837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73F3A0-B93B-4243-8A49-D42DAF632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F2F5-A135-47C1-8A83-2B5304A5C2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09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8E28EF-7B7B-489B-B2C7-48A56BCF8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E7C3B0-777D-4ED5-AB71-8DB19F61F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1F78CC2-8D2E-408D-8CEF-12314ED92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EB6A6-1FEC-41AA-AF8F-B5A464E08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76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37415F-79BA-4B4E-B815-E107A1CD3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9B0E5E-0FC2-4672-ADEF-8F6D5FB6F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8692854-41F4-49E7-B267-8FF7D18C2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B71C-D917-4E80-9CAF-70D37D5C8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40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9F11BE-E1FE-433D-B427-A9405C143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F3F9EB-A5CA-4D0C-A66E-BE44306B3E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ACFD0F7-1760-446C-B989-259AA3864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F5AB-2B63-4C54-8EF7-46CAB18577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9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112C93-5B8D-45B1-9E00-DFCA2FFB1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7D8AFA1-7BA5-43F8-9226-631DBEEDE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1FAADBBC-733E-4996-882C-529C3C229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0E6F-349E-4E1D-9FD9-B94174632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97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828B53-A1E2-437D-A342-FA7724533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138E9F-568E-4589-8331-F767D5BF3E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3A3E6EA-8EC7-4281-84C3-F7B8A2EB4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7C78E-96C1-4A98-A827-416E7813C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78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B8AD42B-9227-44A0-B8ED-4A86A8242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DFDB156-F03E-4FC6-9DA2-0F2539B75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63E1328-E760-4F49-8836-3CB67DADD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5408-0EA6-41EF-ADF3-7EC75325E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69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52456C-CDE9-41E0-B497-04FA5CE6C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3D75F4-CC33-4997-9BBD-D498EDF32F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AD1B822-21E2-4238-81AF-77CAA33EE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4D951-18EC-46F7-ADB7-0F0206A292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4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3DB54B-C685-4789-8594-DD512ED34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D059D9-F85B-4AD7-B57A-B0D5FA7E4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70C478D-5FB6-4FCE-9468-E24AC700F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33DAF-C275-40B6-BEFF-2B67DF5FD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2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149A4975-BA91-4393-B360-3AA1BB32B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E8FE82-529F-46ED-BA24-12688A6ED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BFFF32-D8E0-420E-B2E7-0F115C719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2BA01F8C-022F-44D5-89AD-D587B1F82B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1FC05005-378E-492B-92D4-5530CE8ECD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AF984D64-6076-415B-9F19-C778DC1477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50CB8909-68DE-41C7-9294-FBD8A6BFF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1E2489E-B9B6-4136-8F68-30FAEE0EE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en-US" sz="1800"/>
          </a:p>
        </p:txBody>
      </p:sp>
      <p:pic>
        <p:nvPicPr>
          <p:cNvPr id="1033" name="Picture 9" descr="b2e2lirt[1]">
            <a:extLst>
              <a:ext uri="{FF2B5EF4-FFF2-40B4-BE49-F238E27FC236}">
                <a16:creationId xmlns:a16="http://schemas.microsoft.com/office/drawing/2014/main" id="{AA747DE8-0505-4EC0-B0BB-8D80EB26C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i.mff.cuni.cz/teaching/nswi035-web/" TargetMode="External"/><Relationship Id="rId2" Type="http://schemas.openxmlformats.org/officeDocument/2006/relationships/hyperlink" Target="https://www.ksi.mff.cuni.cz/teaching/nprg042-web/#@tab_lecture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n8Dhhx69eJY&amp;feature=youtu.b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python.org/3/library/multiprocessing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joblib.readthedocs.io/en/lates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E64997-8EDF-43F3-90C9-4C6D42D8AA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z="4400" dirty="0" err="1"/>
              <a:t>Parallel</a:t>
            </a:r>
            <a:r>
              <a:rPr lang="cs-CZ" altLang="en-US" sz="4400" dirty="0"/>
              <a:t> </a:t>
            </a:r>
            <a:r>
              <a:rPr lang="cs-CZ" altLang="en-US" sz="4400" dirty="0" err="1"/>
              <a:t>computing</a:t>
            </a:r>
            <a:endParaRPr lang="en-US" altLang="en-US" sz="4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757CDD-1B97-4D29-9704-06532534A5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sz="2400" dirty="0" err="1"/>
              <a:t>Original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slides</a:t>
            </a:r>
            <a:r>
              <a:rPr lang="cs-CZ" altLang="en-US" sz="2400" dirty="0"/>
              <a:t> by Jakub </a:t>
            </a:r>
            <a:r>
              <a:rPr lang="cs-CZ" altLang="en-US" sz="2400" dirty="0" err="1"/>
              <a:t>Yaghob</a:t>
            </a:r>
            <a:endParaRPr lang="cs-CZ" altLang="en-US" sz="2400" dirty="0"/>
          </a:p>
          <a:p>
            <a:pPr eaLnBrk="1" hangingPunct="1"/>
            <a:r>
              <a:rPr lang="cs-CZ" sz="1400" dirty="0">
                <a:hlinkClick r:id="rId2"/>
              </a:rPr>
              <a:t>https://www.ksi.mff.cuni.cz/teaching/nprg042-web/#@tab_lectures</a:t>
            </a:r>
            <a:endParaRPr lang="cs-CZ" sz="1400" dirty="0"/>
          </a:p>
          <a:p>
            <a:pPr eaLnBrk="1" hangingPunct="1"/>
            <a:endParaRPr lang="cs-CZ" altLang="en-US" sz="1400" dirty="0"/>
          </a:p>
          <a:p>
            <a:pPr eaLnBrk="1" hangingPunct="1"/>
            <a:endParaRPr lang="cs-CZ" altLang="en-US" sz="1400" dirty="0"/>
          </a:p>
          <a:p>
            <a:pPr eaLnBrk="1" hangingPunct="1"/>
            <a:r>
              <a:rPr lang="cs-CZ" altLang="en-US" sz="1400" dirty="0" err="1"/>
              <a:t>Extensions</a:t>
            </a:r>
            <a:r>
              <a:rPr lang="cs-CZ" altLang="en-US" sz="1400" dirty="0"/>
              <a:t> </a:t>
            </a:r>
            <a:r>
              <a:rPr lang="cs-CZ" altLang="en-US" sz="1400" dirty="0" err="1"/>
              <a:t>towards</a:t>
            </a:r>
            <a:r>
              <a:rPr lang="cs-CZ" altLang="en-US" sz="1400" dirty="0"/>
              <a:t> </a:t>
            </a:r>
            <a:r>
              <a:rPr lang="cs-CZ" altLang="en-US" sz="1400" dirty="0" err="1"/>
              <a:t>distributed</a:t>
            </a:r>
            <a:r>
              <a:rPr lang="cs-CZ" altLang="en-US" sz="1400" dirty="0"/>
              <a:t> </a:t>
            </a:r>
            <a:r>
              <a:rPr lang="cs-CZ" altLang="en-US" sz="1400" dirty="0" err="1"/>
              <a:t>systems</a:t>
            </a:r>
            <a:r>
              <a:rPr lang="cs-CZ" altLang="en-US" sz="1400" dirty="0"/>
              <a:t>:</a:t>
            </a:r>
          </a:p>
          <a:p>
            <a:pPr eaLnBrk="1" hangingPunct="1"/>
            <a:r>
              <a:rPr lang="cs-CZ" sz="1400" dirty="0">
                <a:hlinkClick r:id="rId3"/>
              </a:rPr>
              <a:t>https://www.ksi.mff.cuni.cz/teaching/nswi035-web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pPr eaLnBrk="1" hangingPunct="1"/>
            <a:r>
              <a:rPr lang="cs-CZ" altLang="en-US" sz="1400" dirty="0" smtClean="0"/>
              <a:t>GPU basics by Martin Krulis:</a:t>
            </a:r>
          </a:p>
          <a:p>
            <a:pPr eaLnBrk="1" hangingPunct="1"/>
            <a:r>
              <a:rPr lang="en-US" sz="1400" u="sng" dirty="0">
                <a:hlinkClick r:id="rId4" tooltip="https://www.youtube.com/watch?v=n8Dhhx69eJY&amp;feature=youtu.be"/>
              </a:rPr>
              <a:t>https://www.youtube.com/watch?v=n8Dhhx69eJY&amp;feature=youtu.be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8815954-DD55-434E-9C9C-2631D842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jargon</a:t>
            </a:r>
            <a:endParaRPr lang="cs-CZ" altLang="en-US"/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8FD0FD2F-6650-49D1-9EFE-B8FF669FB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Task</a:t>
            </a:r>
          </a:p>
          <a:p>
            <a:pPr lvl="1"/>
            <a:r>
              <a:rPr lang="en-US" altLang="en-US"/>
              <a:t>Sequence of instructions that operate together as a group</a:t>
            </a:r>
          </a:p>
          <a:p>
            <a:pPr lvl="1"/>
            <a:r>
              <a:rPr lang="en-US" altLang="en-US"/>
              <a:t>Logical part of an algorithm</a:t>
            </a:r>
          </a:p>
          <a:p>
            <a:r>
              <a:rPr lang="en-US" altLang="en-US"/>
              <a:t>Unit of execution (UE)</a:t>
            </a:r>
          </a:p>
          <a:p>
            <a:pPr lvl="1"/>
            <a:r>
              <a:rPr lang="en-US" altLang="en-US"/>
              <a:t>Process or thread</a:t>
            </a:r>
          </a:p>
          <a:p>
            <a:pPr lvl="1"/>
            <a:r>
              <a:rPr lang="en-US" altLang="en-US"/>
              <a:t>Tasks are mapped to UEs</a:t>
            </a:r>
          </a:p>
          <a:p>
            <a:r>
              <a:rPr lang="en-US" altLang="en-US"/>
              <a:t>Processing element (PE)</a:t>
            </a:r>
          </a:p>
          <a:p>
            <a:pPr lvl="1"/>
            <a:r>
              <a:rPr lang="en-US" altLang="en-US"/>
              <a:t>HW element that executes a stream of instructions</a:t>
            </a:r>
            <a:endParaRPr lang="cs-CZ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BE89DC7-055B-4EE1-8060-F22C5F809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jargon</a:t>
            </a:r>
            <a:endParaRPr lang="cs-CZ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818AE3F-F826-4B55-ABC9-C06414E36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62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Load balancing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well the work is distributed among PEs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Synchronization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Enforcing necessary ordering constraints</a:t>
            </a:r>
            <a:r>
              <a:rPr lang="cs-CZ" altLang="en-US" dirty="0"/>
              <a:t> (</a:t>
            </a:r>
            <a:r>
              <a:rPr lang="cs-CZ" altLang="en-US" dirty="0" err="1"/>
              <a:t>i.e</a:t>
            </a:r>
            <a:r>
              <a:rPr lang="cs-CZ" altLang="en-US" dirty="0"/>
              <a:t>., </a:t>
            </a:r>
            <a:r>
              <a:rPr lang="cs-CZ" altLang="en-US" dirty="0" err="1"/>
              <a:t>task</a:t>
            </a:r>
            <a:r>
              <a:rPr lang="cs-CZ" altLang="en-US" dirty="0"/>
              <a:t> X </a:t>
            </a:r>
            <a:r>
              <a:rPr lang="cs-CZ" altLang="en-US" dirty="0" err="1"/>
              <a:t>cannot</a:t>
            </a:r>
            <a:r>
              <a:rPr lang="cs-CZ" altLang="en-US" dirty="0"/>
              <a:t> start </a:t>
            </a:r>
            <a:r>
              <a:rPr lang="cs-CZ" altLang="en-US" dirty="0" err="1"/>
              <a:t>before</a:t>
            </a:r>
            <a:r>
              <a:rPr lang="cs-CZ" altLang="en-US" dirty="0"/>
              <a:t> </a:t>
            </a:r>
            <a:r>
              <a:rPr lang="cs-CZ" altLang="en-US" dirty="0" err="1"/>
              <a:t>task</a:t>
            </a:r>
            <a:r>
              <a:rPr lang="cs-CZ" altLang="en-US" dirty="0"/>
              <a:t> Y </a:t>
            </a:r>
            <a:r>
              <a:rPr lang="cs-CZ" altLang="en-US" dirty="0" err="1"/>
              <a:t>is</a:t>
            </a:r>
            <a:r>
              <a:rPr lang="cs-CZ" altLang="en-US" dirty="0"/>
              <a:t> </a:t>
            </a:r>
            <a:r>
              <a:rPr lang="cs-CZ" altLang="en-US" dirty="0" err="1"/>
              <a:t>completed</a:t>
            </a:r>
            <a:r>
              <a:rPr lang="cs-CZ" altLang="en-US" dirty="0"/>
              <a:t>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Synchronous x asynchronous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Coupling two events in time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Race condition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Outcome of a program depends on </a:t>
            </a:r>
            <a:r>
              <a:rPr lang="en-US" altLang="en-US" dirty="0" err="1"/>
              <a:t>on</a:t>
            </a:r>
            <a:r>
              <a:rPr lang="en-US" altLang="en-US" dirty="0"/>
              <a:t> the scheduling of UEs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Deadlock</a:t>
            </a:r>
            <a:endParaRPr lang="cs-CZ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FDED26F7-7BF5-4EDC-95DF-C7D62826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modeling</a:t>
            </a:r>
            <a:endParaRPr lang="cs-CZ" altLang="en-US"/>
          </a:p>
        </p:txBody>
      </p:sp>
      <p:sp>
        <p:nvSpPr>
          <p:cNvPr id="22531" name="Rectangle 5">
            <a:extLst>
              <a:ext uri="{FF2B5EF4-FFF2-40B4-BE49-F238E27FC236}">
                <a16:creationId xmlns:a16="http://schemas.microsoft.com/office/drawing/2014/main" id="{F1E7CD83-41B5-4291-B4C9-E9755D4AB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Total running time on one PE</a:t>
            </a:r>
          </a:p>
          <a:p>
            <a:endParaRPr lang="en-US" altLang="en-US"/>
          </a:p>
          <a:p>
            <a:r>
              <a:rPr lang="en-US" altLang="en-US"/>
              <a:t>Total running time on </a:t>
            </a:r>
            <a:r>
              <a:rPr lang="en-US" altLang="en-US" i="1"/>
              <a:t>P</a:t>
            </a:r>
            <a:r>
              <a:rPr lang="en-US" altLang="en-US"/>
              <a:t> PEs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Speedup</a:t>
            </a:r>
            <a:endParaRPr lang="cs-CZ" altLang="en-US"/>
          </a:p>
        </p:txBody>
      </p:sp>
      <p:graphicFrame>
        <p:nvGraphicFramePr>
          <p:cNvPr id="22532" name="Object 6">
            <a:extLst>
              <a:ext uri="{FF2B5EF4-FFF2-40B4-BE49-F238E27FC236}">
                <a16:creationId xmlns:a16="http://schemas.microsoft.com/office/drawing/2014/main" id="{A36CA860-B9C8-4BF9-B553-4638AB9280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2349500"/>
          <a:ext cx="44640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3" imgW="2044700" imgH="241300" progId="Equation.3">
                  <p:embed/>
                </p:oleObj>
              </mc:Choice>
              <mc:Fallback>
                <p:oleObj name="Equation" r:id="rId3" imgW="20447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49500"/>
                        <a:ext cx="44640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7">
            <a:extLst>
              <a:ext uri="{FF2B5EF4-FFF2-40B4-BE49-F238E27FC236}">
                <a16:creationId xmlns:a16="http://schemas.microsoft.com/office/drawing/2014/main" id="{E6266BDD-D22C-404B-985F-4243342429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429000"/>
          <a:ext cx="496252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5" imgW="2273300" imgH="419100" progId="Equation.3">
                  <p:embed/>
                </p:oleObj>
              </mc:Choice>
              <mc:Fallback>
                <p:oleObj name="Equation" r:id="rId5" imgW="22733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429000"/>
                        <a:ext cx="496252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8">
            <a:extLst>
              <a:ext uri="{FF2B5EF4-FFF2-40B4-BE49-F238E27FC236}">
                <a16:creationId xmlns:a16="http://schemas.microsoft.com/office/drawing/2014/main" id="{25D5147A-9B23-41F2-A81F-72E5904C8D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1725" y="5000625"/>
          <a:ext cx="21621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7" imgW="990170" imgH="431613" progId="Equation.3">
                  <p:embed/>
                </p:oleObj>
              </mc:Choice>
              <mc:Fallback>
                <p:oleObj name="Equation" r:id="rId7" imgW="990170" imgH="43161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5000625"/>
                        <a:ext cx="21621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ublinový popisek: zahnutá čára 1">
            <a:extLst>
              <a:ext uri="{FF2B5EF4-FFF2-40B4-BE49-F238E27FC236}">
                <a16:creationId xmlns:a16="http://schemas.microsoft.com/office/drawing/2014/main" id="{06F08032-B17E-435D-B72E-2C6241B1A8EC}"/>
              </a:ext>
            </a:extLst>
          </p:cNvPr>
          <p:cNvSpPr/>
          <p:nvPr/>
        </p:nvSpPr>
        <p:spPr bwMode="auto">
          <a:xfrm>
            <a:off x="5111552" y="4357245"/>
            <a:ext cx="2196752" cy="367899"/>
          </a:xfrm>
          <a:prstGeom prst="borderCallout2">
            <a:avLst>
              <a:gd name="adj1" fmla="val 18750"/>
              <a:gd name="adj2" fmla="val -8333"/>
              <a:gd name="adj3" fmla="val 18751"/>
              <a:gd name="adj4" fmla="val -54575"/>
              <a:gd name="adj5" fmla="val -35545"/>
              <a:gd name="adj6" fmla="val -1002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Additional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overhead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378CB3B-0477-4E96-B38B-7F842ACC0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modeling</a:t>
            </a:r>
            <a:endParaRPr lang="cs-CZ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63E920C-4118-4A7F-B312-136B602A72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02588" cy="4662487"/>
          </a:xfrm>
        </p:spPr>
        <p:txBody>
          <a:bodyPr/>
          <a:lstStyle/>
          <a:p>
            <a:r>
              <a:rPr lang="en-US" altLang="en-US" sz="2600" dirty="0"/>
              <a:t>Efficiency</a:t>
            </a:r>
          </a:p>
          <a:p>
            <a:endParaRPr lang="en-US" altLang="en-US" sz="2600" dirty="0"/>
          </a:p>
          <a:p>
            <a:endParaRPr lang="en-US" altLang="en-US" sz="2600" dirty="0"/>
          </a:p>
          <a:p>
            <a:r>
              <a:rPr lang="en-US" altLang="en-US" sz="2600" dirty="0"/>
              <a:t>Perfect linear speedup: S(P)=P</a:t>
            </a:r>
          </a:p>
          <a:p>
            <a:r>
              <a:rPr lang="en-US" altLang="en-US" sz="2600" dirty="0"/>
              <a:t>Serial fraction</a:t>
            </a:r>
          </a:p>
          <a:p>
            <a:endParaRPr lang="en-US" altLang="en-US" sz="2600" dirty="0"/>
          </a:p>
          <a:p>
            <a:endParaRPr lang="en-US" altLang="en-US" sz="2600" dirty="0"/>
          </a:p>
          <a:p>
            <a:r>
              <a:rPr lang="en-US" altLang="en-US" sz="2600" dirty="0"/>
              <a:t>Rewrite total running time for P PEs</a:t>
            </a:r>
            <a:endParaRPr lang="cs-CZ" altLang="en-US" sz="2600" dirty="0"/>
          </a:p>
        </p:txBody>
      </p:sp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5D8FC7FC-9E3E-45F4-8CC6-F2BDD4647306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35150" y="2205038"/>
          <a:ext cx="354806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Equation" r:id="rId3" imgW="1625600" imgH="431800" progId="Equation.3">
                  <p:embed/>
                </p:oleObj>
              </mc:Choice>
              <mc:Fallback>
                <p:oleObj name="Equation" r:id="rId3" imgW="16256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205038"/>
                        <a:ext cx="354806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0">
            <a:extLst>
              <a:ext uri="{FF2B5EF4-FFF2-40B4-BE49-F238E27FC236}">
                <a16:creationId xmlns:a16="http://schemas.microsoft.com/office/drawing/2014/main" id="{365571FD-DFED-4CAB-B137-0E26CBBCD526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39975" y="4076700"/>
          <a:ext cx="26876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5" imgW="1231900" imgH="457200" progId="Equation.3">
                  <p:embed/>
                </p:oleObj>
              </mc:Choice>
              <mc:Fallback>
                <p:oleObj name="Equation" r:id="rId5" imgW="12319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76700"/>
                        <a:ext cx="268763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2">
            <a:extLst>
              <a:ext uri="{FF2B5EF4-FFF2-40B4-BE49-F238E27FC236}">
                <a16:creationId xmlns:a16="http://schemas.microsoft.com/office/drawing/2014/main" id="{E60296D3-0C72-4AA2-A0C2-E309C72EE9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713" y="5661025"/>
          <a:ext cx="4681537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7" imgW="2145369" imgH="393529" progId="Equation.3">
                  <p:embed/>
                </p:oleObj>
              </mc:Choice>
              <mc:Fallback>
                <p:oleObj name="Equation" r:id="rId7" imgW="2145369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661025"/>
                        <a:ext cx="4681537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B544D06-9CFA-4416-9359-F340A5DA5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Amdahl’s law</a:t>
            </a:r>
            <a:endParaRPr lang="cs-CZ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0CBA05A-41BB-4346-A45D-FE0E75DAEE4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808"/>
            <a:ext cx="8002588" cy="4411662"/>
          </a:xfrm>
        </p:spPr>
        <p:txBody>
          <a:bodyPr/>
          <a:lstStyle/>
          <a:p>
            <a:r>
              <a:rPr lang="en-US" altLang="en-US" sz="2600" dirty="0"/>
              <a:t>Very large number of CPUs</a:t>
            </a:r>
            <a:endParaRPr lang="cs-CZ" altLang="en-US" sz="2600" dirty="0"/>
          </a:p>
          <a:p>
            <a:endParaRPr lang="cs-CZ" altLang="en-US" sz="2600" dirty="0"/>
          </a:p>
          <a:p>
            <a:endParaRPr lang="cs-CZ" altLang="en-US" sz="2600" dirty="0"/>
          </a:p>
          <a:p>
            <a:endParaRPr lang="cs-CZ" altLang="en-US" sz="2600" dirty="0"/>
          </a:p>
          <a:p>
            <a:r>
              <a:rPr lang="cs-CZ" altLang="en-US" sz="2600" dirty="0" err="1"/>
              <a:t>I.e</a:t>
            </a:r>
            <a:r>
              <a:rPr lang="cs-CZ" altLang="en-US" sz="2600" dirty="0"/>
              <a:t>. are </a:t>
            </a:r>
            <a:r>
              <a:rPr lang="cs-CZ" altLang="en-US" sz="2600" dirty="0" err="1"/>
              <a:t>the</a:t>
            </a:r>
            <a:r>
              <a:rPr lang="cs-CZ" altLang="en-US" sz="2600" dirty="0"/>
              <a:t> </a:t>
            </a:r>
            <a:r>
              <a:rPr lang="cs-CZ" altLang="en-US" sz="2600" dirty="0" err="1"/>
              <a:t>tasks</a:t>
            </a:r>
            <a:r>
              <a:rPr lang="cs-CZ" altLang="en-US" sz="2600" dirty="0"/>
              <a:t> </a:t>
            </a:r>
            <a:r>
              <a:rPr lang="cs-CZ" altLang="en-US" sz="2600" dirty="0" err="1"/>
              <a:t>left</a:t>
            </a:r>
            <a:r>
              <a:rPr lang="cs-CZ" altLang="en-US" sz="2600" dirty="0"/>
              <a:t> </a:t>
            </a:r>
            <a:r>
              <a:rPr lang="cs-CZ" altLang="en-US" sz="2600" dirty="0" err="1"/>
              <a:t>for</a:t>
            </a:r>
            <a:r>
              <a:rPr lang="cs-CZ" altLang="en-US" sz="2600" dirty="0"/>
              <a:t> </a:t>
            </a:r>
            <a:r>
              <a:rPr lang="cs-CZ" altLang="en-US" sz="2600" dirty="0" err="1"/>
              <a:t>serial</a:t>
            </a:r>
            <a:r>
              <a:rPr lang="cs-CZ" altLang="en-US" sz="2600" dirty="0"/>
              <a:t> </a:t>
            </a:r>
            <a:r>
              <a:rPr lang="cs-CZ" altLang="en-US" sz="2600" dirty="0" err="1"/>
              <a:t>computation</a:t>
            </a:r>
            <a:r>
              <a:rPr lang="cs-CZ" altLang="en-US" sz="2600" dirty="0"/>
              <a:t> </a:t>
            </a:r>
            <a:r>
              <a:rPr lang="cs-CZ" altLang="en-US" sz="2600" dirty="0" err="1"/>
              <a:t>really</a:t>
            </a:r>
            <a:r>
              <a:rPr lang="cs-CZ" altLang="en-US" sz="2600" dirty="0"/>
              <a:t> </a:t>
            </a:r>
            <a:r>
              <a:rPr lang="cs-CZ" altLang="en-US" sz="2600" dirty="0" err="1"/>
              <a:t>short</a:t>
            </a:r>
            <a:r>
              <a:rPr lang="cs-CZ" altLang="en-US" sz="2600" dirty="0"/>
              <a:t> </a:t>
            </a:r>
            <a:r>
              <a:rPr lang="cs-CZ" altLang="en-US" sz="2600" dirty="0" err="1"/>
              <a:t>enough</a:t>
            </a:r>
            <a:r>
              <a:rPr lang="cs-CZ" altLang="en-US" sz="2600" dirty="0"/>
              <a:t>?</a:t>
            </a:r>
            <a:endParaRPr lang="en-US" altLang="en-US" sz="2600" dirty="0"/>
          </a:p>
          <a:p>
            <a:endParaRPr lang="cs-CZ" altLang="en-US" sz="2600" dirty="0"/>
          </a:p>
        </p:txBody>
      </p:sp>
      <p:graphicFrame>
        <p:nvGraphicFramePr>
          <p:cNvPr id="24581" name="Object 10">
            <a:extLst>
              <a:ext uri="{FF2B5EF4-FFF2-40B4-BE49-F238E27FC236}">
                <a16:creationId xmlns:a16="http://schemas.microsoft.com/office/drawing/2014/main" id="{AEE5BAF4-5B39-49F5-AE8D-3538D6815A90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75727186"/>
              </p:ext>
            </p:extLst>
          </p:nvPr>
        </p:nvGraphicFramePr>
        <p:xfrm>
          <a:off x="899592" y="2276872"/>
          <a:ext cx="4395787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3" imgW="1892300" imgH="584200" progId="Equation.3">
                  <p:embed/>
                </p:oleObj>
              </mc:Choice>
              <mc:Fallback>
                <p:oleObj name="Equation" r:id="rId3" imgW="1892300" imgH="584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276872"/>
                        <a:ext cx="4395787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2">
            <a:extLst>
              <a:ext uri="{FF2B5EF4-FFF2-40B4-BE49-F238E27FC236}">
                <a16:creationId xmlns:a16="http://schemas.microsoft.com/office/drawing/2014/main" id="{49DC50BF-AF4D-4D39-BD2D-A85E9920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716338"/>
            <a:ext cx="2232025" cy="10795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3" name="AutoShape 11">
            <a:extLst>
              <a:ext uri="{FF2B5EF4-FFF2-40B4-BE49-F238E27FC236}">
                <a16:creationId xmlns:a16="http://schemas.microsoft.com/office/drawing/2014/main" id="{E283D787-2EE9-4DD8-A104-FADAB0D99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492375"/>
            <a:ext cx="2232025" cy="338613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4" name="AutoShape 10">
            <a:extLst>
              <a:ext uri="{FF2B5EF4-FFF2-40B4-BE49-F238E27FC236}">
                <a16:creationId xmlns:a16="http://schemas.microsoft.com/office/drawing/2014/main" id="{A09A514C-6337-4A7D-871D-962883C4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997200"/>
            <a:ext cx="2232025" cy="244792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B767BFA-2398-40E3-9DFB-FCB7ACA36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5126" name="Rectangle 4">
            <a:extLst>
              <a:ext uri="{FF2B5EF4-FFF2-40B4-BE49-F238E27FC236}">
                <a16:creationId xmlns:a16="http://schemas.microsoft.com/office/drawing/2014/main" id="{75007576-E6EF-4CB9-A9CC-D60CA40BE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7893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Task Decomposition</a:t>
            </a:r>
            <a:endParaRPr lang="cs-CZ" altLang="cs-CZ" sz="1600"/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0439D3CE-103E-43CE-B7B5-8E31D761F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6529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Data Decomposition</a:t>
            </a:r>
            <a:endParaRPr lang="cs-CZ" altLang="cs-CZ" sz="1600"/>
          </a:p>
        </p:txBody>
      </p:sp>
      <p:sp>
        <p:nvSpPr>
          <p:cNvPr id="5128" name="Rectangle 6">
            <a:extLst>
              <a:ext uri="{FF2B5EF4-FFF2-40B4-BE49-F238E27FC236}">
                <a16:creationId xmlns:a16="http://schemas.microsoft.com/office/drawing/2014/main" id="{C02F3B48-E803-472F-9A43-F2ECC4388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3575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Group Tasks</a:t>
            </a:r>
            <a:endParaRPr lang="cs-CZ" altLang="cs-CZ" sz="1600"/>
          </a:p>
        </p:txBody>
      </p:sp>
      <p:sp>
        <p:nvSpPr>
          <p:cNvPr id="5129" name="Rectangle 7">
            <a:extLst>
              <a:ext uri="{FF2B5EF4-FFF2-40B4-BE49-F238E27FC236}">
                <a16:creationId xmlns:a16="http://schemas.microsoft.com/office/drawing/2014/main" id="{6E8EBA8D-7BFD-4952-8D39-C5C1BBB55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211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Order Tasks</a:t>
            </a:r>
            <a:endParaRPr lang="cs-CZ" altLang="cs-CZ" sz="1600"/>
          </a:p>
        </p:txBody>
      </p:sp>
      <p:sp>
        <p:nvSpPr>
          <p:cNvPr id="5130" name="Rectangle 8">
            <a:extLst>
              <a:ext uri="{FF2B5EF4-FFF2-40B4-BE49-F238E27FC236}">
                <a16:creationId xmlns:a16="http://schemas.microsoft.com/office/drawing/2014/main" id="{2F2BCE97-2AAE-4788-B58C-A08A3DE23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0847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Data Sharing</a:t>
            </a:r>
            <a:endParaRPr lang="cs-CZ" altLang="cs-CZ" sz="1600"/>
          </a:p>
        </p:txBody>
      </p:sp>
      <p:sp>
        <p:nvSpPr>
          <p:cNvPr id="5131" name="Rectangle 9">
            <a:extLst>
              <a:ext uri="{FF2B5EF4-FFF2-40B4-BE49-F238E27FC236}">
                <a16:creationId xmlns:a16="http://schemas.microsoft.com/office/drawing/2014/main" id="{10AA37DB-06A0-4F8E-AD8B-170E693DB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4003675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Design Evaluation</a:t>
            </a:r>
            <a:endParaRPr lang="cs-CZ" altLang="cs-CZ" sz="1600"/>
          </a:p>
        </p:txBody>
      </p:sp>
      <p:sp>
        <p:nvSpPr>
          <p:cNvPr id="5132" name="Rectangle 13">
            <a:extLst>
              <a:ext uri="{FF2B5EF4-FFF2-40B4-BE49-F238E27FC236}">
                <a16:creationId xmlns:a16="http://schemas.microsoft.com/office/drawing/2014/main" id="{962012BF-77B8-4BF5-B3D9-BA6630942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068638"/>
            <a:ext cx="19446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Decomposition</a:t>
            </a:r>
            <a:endParaRPr lang="cs-CZ" altLang="cs-CZ" sz="1600"/>
          </a:p>
        </p:txBody>
      </p:sp>
      <p:sp>
        <p:nvSpPr>
          <p:cNvPr id="5133" name="Rectangle 14">
            <a:extLst>
              <a:ext uri="{FF2B5EF4-FFF2-40B4-BE49-F238E27FC236}">
                <a16:creationId xmlns:a16="http://schemas.microsoft.com/office/drawing/2014/main" id="{E713B87A-6496-441D-8C53-6660E487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565400"/>
            <a:ext cx="19446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Dependency analysis</a:t>
            </a:r>
            <a:endParaRPr lang="cs-CZ" altLang="cs-CZ" sz="1600"/>
          </a:p>
        </p:txBody>
      </p:sp>
      <p:sp>
        <p:nvSpPr>
          <p:cNvPr id="5134" name="Line 15">
            <a:extLst>
              <a:ext uri="{FF2B5EF4-FFF2-40B4-BE49-F238E27FC236}">
                <a16:creationId xmlns:a16="http://schemas.microsoft.com/office/drawing/2014/main" id="{814D4067-80FB-4741-8557-16946C0E7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4221163"/>
            <a:ext cx="5048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Line 16">
            <a:extLst>
              <a:ext uri="{FF2B5EF4-FFF2-40B4-BE49-F238E27FC236}">
                <a16:creationId xmlns:a16="http://schemas.microsoft.com/office/drawing/2014/main" id="{CC73BA5D-F73F-4258-8FE3-8567C5301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4221163"/>
            <a:ext cx="5048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Rectangle 17">
            <a:extLst>
              <a:ext uri="{FF2B5EF4-FFF2-40B4-BE49-F238E27FC236}">
                <a16:creationId xmlns:a16="http://schemas.microsoft.com/office/drawing/2014/main" id="{DE432579-A759-48D7-9534-AC729F777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557338"/>
            <a:ext cx="23749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BDEE297-FD65-4CC5-9315-463583E3C8BB}"/>
              </a:ext>
            </a:extLst>
          </p:cNvPr>
          <p:cNvSpPr/>
          <p:nvPr/>
        </p:nvSpPr>
        <p:spPr>
          <a:xfrm>
            <a:off x="477619" y="1624866"/>
            <a:ext cx="81912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cs-CZ" dirty="0"/>
              <a:t>Starting point for design of a parallel solution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7054F47-5F91-49CC-B6CB-723588160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FE1B3A-ACF8-4093-9B84-611FDCC4D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/>
              <a:t>Before starting to work:</a:t>
            </a:r>
          </a:p>
          <a:p>
            <a:pPr lvl="1"/>
            <a:r>
              <a:rPr lang="en-US" altLang="cs-CZ"/>
              <a:t>Is the problem large enough?</a:t>
            </a:r>
          </a:p>
          <a:p>
            <a:pPr lvl="1"/>
            <a:r>
              <a:rPr lang="en-US" altLang="cs-CZ"/>
              <a:t>Are the results significant enough?</a:t>
            </a:r>
          </a:p>
          <a:p>
            <a:r>
              <a:rPr lang="en-US" altLang="cs-CZ"/>
              <a:t>Understanding key features and data elements</a:t>
            </a:r>
          </a:p>
          <a:p>
            <a:r>
              <a:rPr lang="en-US" altLang="cs-CZ"/>
              <a:t>Understanding, which parts of the problem are most computationally intensive</a:t>
            </a:r>
          </a:p>
          <a:p>
            <a:pPr lvl="1"/>
            <a:r>
              <a:rPr lang="en-US" altLang="cs-CZ"/>
              <a:t>Focus the effort here</a:t>
            </a: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8A618AC-3BDE-4F5C-9165-1E73ECB72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6140D2B-AB4B-4773-99F5-1FE934C8A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22850"/>
          </a:xfrm>
        </p:spPr>
        <p:txBody>
          <a:bodyPr/>
          <a:lstStyle/>
          <a:p>
            <a:r>
              <a:rPr lang="en-US" altLang="cs-CZ" sz="2600"/>
              <a:t>Decomposition patterns</a:t>
            </a:r>
          </a:p>
          <a:p>
            <a:pPr lvl="1"/>
            <a:r>
              <a:rPr lang="en-US" altLang="cs-CZ" sz="2200"/>
              <a:t>Decompose the problem into pieces that can execute concurrently</a:t>
            </a:r>
          </a:p>
          <a:p>
            <a:r>
              <a:rPr lang="en-US" altLang="cs-CZ" sz="2600"/>
              <a:t>Dependency Analysis patterns</a:t>
            </a:r>
          </a:p>
          <a:p>
            <a:pPr lvl="1"/>
            <a:r>
              <a:rPr lang="en-US" altLang="cs-CZ" sz="2200"/>
              <a:t>Group tasks and analyze the dependencies among them</a:t>
            </a:r>
          </a:p>
          <a:p>
            <a:pPr lvl="1"/>
            <a:r>
              <a:rPr lang="en-US" altLang="cs-CZ" sz="2200"/>
              <a:t>Theoretically, patterns should be used in order</a:t>
            </a:r>
          </a:p>
          <a:p>
            <a:pPr lvl="1"/>
            <a:r>
              <a:rPr lang="en-US" altLang="cs-CZ" sz="2200"/>
              <a:t>Practically, work back and forth between them, possible even revisit decomposition</a:t>
            </a:r>
          </a:p>
          <a:p>
            <a:r>
              <a:rPr lang="en-US" altLang="cs-CZ" sz="2600"/>
              <a:t>Design Evaluation pattern</a:t>
            </a:r>
          </a:p>
          <a:p>
            <a:pPr lvl="1"/>
            <a:r>
              <a:rPr lang="en-US" altLang="cs-CZ" sz="2200"/>
              <a:t>Final pattern, checkpoint before moving to the Algorithm Structure design space</a:t>
            </a:r>
          </a:p>
          <a:p>
            <a:pPr lvl="1"/>
            <a:r>
              <a:rPr lang="en-US" altLang="cs-CZ" sz="2200"/>
              <a:t>Best design not found on the first attempt</a:t>
            </a:r>
            <a:endParaRPr lang="cs-CZ" altLang="cs-CZ"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9177EF9-E6D3-4B33-A139-A1D34B98A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Using decomposition patterns</a:t>
            </a:r>
            <a:endParaRPr lang="cs-CZ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61E5EB-4EFF-4634-B044-430595DD1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r>
              <a:rPr lang="en-US" altLang="cs-CZ"/>
              <a:t>Decomposition occurring in two dimensions</a:t>
            </a:r>
          </a:p>
          <a:p>
            <a:pPr lvl="1"/>
            <a:r>
              <a:rPr lang="en-US" altLang="cs-CZ"/>
              <a:t>Task-decomposition</a:t>
            </a:r>
          </a:p>
          <a:p>
            <a:pPr lvl="2"/>
            <a:r>
              <a:rPr lang="en-US" altLang="cs-CZ"/>
              <a:t>Problem is a stream of instructions that can be broken into sequences called tasks that can execute simultaneously</a:t>
            </a:r>
          </a:p>
          <a:p>
            <a:pPr lvl="2"/>
            <a:r>
              <a:rPr lang="en-US" altLang="cs-CZ"/>
              <a:t>To be efficient, the operations from one task should be largely independent from other tasks</a:t>
            </a:r>
          </a:p>
          <a:p>
            <a:pPr lvl="1"/>
            <a:r>
              <a:rPr lang="en-US" altLang="cs-CZ"/>
              <a:t>Data-decomposition</a:t>
            </a:r>
          </a:p>
          <a:p>
            <a:pPr lvl="2"/>
            <a:r>
              <a:rPr lang="en-US" altLang="cs-CZ"/>
              <a:t>Focuses on the data required by the tasks</a:t>
            </a:r>
          </a:p>
          <a:p>
            <a:pPr lvl="2"/>
            <a:r>
              <a:rPr lang="en-US" altLang="cs-CZ"/>
              <a:t>How can it be decomposed into distinct chunks?</a:t>
            </a:r>
          </a:p>
          <a:p>
            <a:pPr lvl="2"/>
            <a:r>
              <a:rPr lang="en-US" altLang="cs-CZ"/>
              <a:t>The computation associated with the data chunk must be relatively independent</a:t>
            </a:r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CEA6A69-30C6-4FF7-87E7-EB2032FF8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A279C498-14FA-4953-9DD7-AFF7FDDF7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2"/>
            <a:ext cx="8229600" cy="459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dirty="0"/>
              <a:t>ML: </a:t>
            </a:r>
            <a:r>
              <a:rPr lang="cs-CZ" altLang="en-US" dirty="0" err="1"/>
              <a:t>task</a:t>
            </a:r>
            <a:r>
              <a:rPr lang="cs-CZ" altLang="en-US" dirty="0"/>
              <a:t> </a:t>
            </a:r>
            <a:r>
              <a:rPr lang="cs-CZ" altLang="en-US" dirty="0" err="1"/>
              <a:t>decomposition</a:t>
            </a:r>
            <a:r>
              <a:rPr lang="cs-CZ" altLang="en-US" dirty="0"/>
              <a:t> (</a:t>
            </a:r>
            <a:r>
              <a:rPr lang="cs-CZ" altLang="en-US" dirty="0" err="1"/>
              <a:t>evaluations</a:t>
            </a:r>
            <a:r>
              <a:rPr lang="cs-CZ" altLang="en-US" dirty="0"/>
              <a:t> w.r.t. single </a:t>
            </a:r>
            <a:r>
              <a:rPr lang="cs-CZ" altLang="en-US" dirty="0" err="1"/>
              <a:t>hyperparameter</a:t>
            </a:r>
            <a:r>
              <a:rPr lang="cs-CZ" altLang="en-US" dirty="0"/>
              <a:t> </a:t>
            </a:r>
            <a:r>
              <a:rPr lang="cs-CZ" altLang="en-US" dirty="0" err="1"/>
              <a:t>settings</a:t>
            </a:r>
            <a:r>
              <a:rPr lang="cs-CZ" altLang="en-US" dirty="0"/>
              <a:t>)</a:t>
            </a:r>
          </a:p>
          <a:p>
            <a:r>
              <a:rPr lang="cs-CZ" altLang="en-US" dirty="0" err="1"/>
              <a:t>Seq</a:t>
            </a:r>
            <a:r>
              <a:rPr lang="cs-CZ" altLang="en-US" dirty="0"/>
              <a:t>.: </a:t>
            </a:r>
            <a:r>
              <a:rPr lang="cs-CZ" altLang="en-US" dirty="0" err="1"/>
              <a:t>wait</a:t>
            </a:r>
            <a:r>
              <a:rPr lang="cs-CZ" altLang="en-US" dirty="0"/>
              <a:t> </a:t>
            </a:r>
            <a:r>
              <a:rPr lang="cs-CZ" altLang="en-US" dirty="0" err="1"/>
              <a:t>for</a:t>
            </a:r>
            <a:r>
              <a:rPr lang="cs-CZ" altLang="en-US" dirty="0"/>
              <a:t> </a:t>
            </a:r>
            <a:r>
              <a:rPr lang="cs-CZ" altLang="en-US" dirty="0" err="1"/>
              <a:t>all</a:t>
            </a:r>
            <a:r>
              <a:rPr lang="cs-CZ" altLang="en-US" dirty="0"/>
              <a:t> </a:t>
            </a:r>
            <a:r>
              <a:rPr lang="cs-CZ" altLang="en-US" dirty="0" err="1"/>
              <a:t>results</a:t>
            </a:r>
            <a:r>
              <a:rPr lang="cs-CZ" altLang="en-US" dirty="0"/>
              <a:t> &amp; </a:t>
            </a:r>
            <a:r>
              <a:rPr lang="cs-CZ" altLang="en-US" dirty="0" err="1"/>
              <a:t>select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best</a:t>
            </a:r>
            <a:r>
              <a:rPr lang="cs-CZ" altLang="en-US" dirty="0"/>
              <a:t> </a:t>
            </a:r>
            <a:r>
              <a:rPr lang="cs-CZ" altLang="en-US" dirty="0" err="1"/>
              <a:t>one</a:t>
            </a:r>
            <a:endParaRPr lang="cs-CZ" altLang="en-US" dirty="0"/>
          </a:p>
          <a:p>
            <a:endParaRPr lang="en-US" altLang="en-US" dirty="0"/>
          </a:p>
          <a:p>
            <a:r>
              <a:rPr lang="cs-CZ" altLang="en-US" dirty="0"/>
              <a:t>Matrix Data: </a:t>
            </a:r>
            <a:r>
              <a:rPr lang="cs-CZ" altLang="en-US" dirty="0" err="1"/>
              <a:t>evaluate</a:t>
            </a:r>
            <a:r>
              <a:rPr lang="cs-CZ" altLang="en-US" dirty="0"/>
              <a:t> </a:t>
            </a:r>
            <a:r>
              <a:rPr lang="cs-CZ" altLang="en-US" dirty="0" err="1"/>
              <a:t>each</a:t>
            </a:r>
            <a:r>
              <a:rPr lang="cs-CZ" altLang="en-US" dirty="0"/>
              <a:t> </a:t>
            </a:r>
            <a:r>
              <a:rPr lang="cs-CZ" altLang="en-US" dirty="0" err="1"/>
              <a:t>row</a:t>
            </a:r>
            <a:r>
              <a:rPr lang="cs-CZ" altLang="en-US" dirty="0"/>
              <a:t> </a:t>
            </a:r>
            <a:r>
              <a:rPr lang="cs-CZ" altLang="en-US" dirty="0" err="1"/>
              <a:t>separately</a:t>
            </a:r>
            <a:endParaRPr lang="cs-CZ" altLang="en-US" dirty="0"/>
          </a:p>
          <a:p>
            <a:r>
              <a:rPr lang="cs-CZ" altLang="en-US" dirty="0" err="1"/>
              <a:t>Seq</a:t>
            </a:r>
            <a:r>
              <a:rPr lang="cs-CZ" altLang="en-US" dirty="0"/>
              <a:t>.: place </a:t>
            </a:r>
            <a:r>
              <a:rPr lang="cs-CZ" altLang="en-US" dirty="0" err="1"/>
              <a:t>individual</a:t>
            </a:r>
            <a:r>
              <a:rPr lang="cs-CZ" altLang="en-US" dirty="0"/>
              <a:t> </a:t>
            </a:r>
            <a:r>
              <a:rPr lang="cs-CZ" altLang="en-US" dirty="0" err="1"/>
              <a:t>results</a:t>
            </a:r>
            <a:r>
              <a:rPr lang="cs-CZ" altLang="en-US" dirty="0"/>
              <a:t> </a:t>
            </a:r>
            <a:r>
              <a:rPr lang="cs-CZ" altLang="en-US" dirty="0" err="1"/>
              <a:t>into</a:t>
            </a:r>
            <a:r>
              <a:rPr lang="cs-CZ" altLang="en-US" dirty="0"/>
              <a:t> </a:t>
            </a:r>
            <a:r>
              <a:rPr lang="cs-CZ" altLang="en-US" dirty="0" err="1"/>
              <a:t>correct</a:t>
            </a:r>
            <a:r>
              <a:rPr lang="cs-CZ" altLang="en-US" dirty="0"/>
              <a:t> </a:t>
            </a:r>
            <a:r>
              <a:rPr lang="cs-CZ" altLang="en-US" dirty="0" err="1"/>
              <a:t>positions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result</a:t>
            </a:r>
            <a:r>
              <a:rPr lang="cs-CZ" altLang="en-US" dirty="0"/>
              <a:t> </a:t>
            </a:r>
            <a:r>
              <a:rPr lang="cs-CZ" altLang="en-US" dirty="0" err="1"/>
              <a:t>vector</a:t>
            </a:r>
            <a:endParaRPr lang="cs-CZ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programming</a:t>
            </a:r>
            <a:endParaRPr lang="cs-CZ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Why?</a:t>
            </a:r>
          </a:p>
          <a:p>
            <a:pPr lvl="1">
              <a:defRPr/>
            </a:pPr>
            <a:r>
              <a:rPr lang="en-US" dirty="0"/>
              <a:t>Solve problem in less time</a:t>
            </a:r>
          </a:p>
          <a:p>
            <a:pPr lvl="1">
              <a:defRPr/>
            </a:pPr>
            <a:r>
              <a:rPr lang="en-US" dirty="0"/>
              <a:t>Solve bigger problem than would be possible on a single CPU</a:t>
            </a:r>
            <a:endParaRPr lang="cs-CZ" dirty="0"/>
          </a:p>
          <a:p>
            <a:pPr>
              <a:defRPr/>
            </a:pPr>
            <a:r>
              <a:rPr lang="cs-CZ" dirty="0" err="1"/>
              <a:t>Bioinformatics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incorporate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>
              <a:defRPr/>
            </a:pP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portions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effectively</a:t>
            </a:r>
            <a:r>
              <a:rPr lang="cs-CZ" dirty="0"/>
              <a:t> </a:t>
            </a:r>
            <a:r>
              <a:rPr lang="cs-CZ" dirty="0" err="1"/>
              <a:t>distributed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800" dirty="0" err="1"/>
              <a:t>Multiprocessing</a:t>
            </a:r>
            <a:endParaRPr lang="cs-CZ" alt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hlinkClick r:id="rId2"/>
              </a:rPr>
              <a:t>https://docs.python.org/3/library/multiprocessing.html</a:t>
            </a:r>
            <a:endParaRPr lang="cs-CZ" sz="1600" dirty="0"/>
          </a:p>
          <a:p>
            <a:pPr lvl="1">
              <a:lnSpc>
                <a:spcPct val="90000"/>
              </a:lnSpc>
            </a:pPr>
            <a:r>
              <a:rPr lang="cs-CZ" sz="2400" i="1" dirty="0"/>
              <a:t>Pool </a:t>
            </a:r>
            <a:r>
              <a:rPr lang="cs-CZ" sz="2400" i="1" dirty="0" err="1"/>
              <a:t>object</a:t>
            </a:r>
            <a:r>
              <a:rPr lang="cs-CZ" sz="2400" i="1" dirty="0"/>
              <a:t>: </a:t>
            </a:r>
            <a:r>
              <a:rPr lang="cs-CZ" sz="2400" dirty="0" err="1"/>
              <a:t>paralellized</a:t>
            </a:r>
            <a:r>
              <a:rPr lang="cs-CZ" sz="2400" dirty="0"/>
              <a:t> </a:t>
            </a:r>
            <a:r>
              <a:rPr lang="en-US" sz="2400" dirty="0"/>
              <a:t>execution of a function across multiple input values</a:t>
            </a:r>
            <a:r>
              <a:rPr lang="cs-CZ" sz="2400" dirty="0"/>
              <a:t>. </a:t>
            </a:r>
            <a:r>
              <a:rPr lang="cs-CZ" sz="2400" dirty="0" err="1"/>
              <a:t>Predefined</a:t>
            </a:r>
            <a:r>
              <a:rPr lang="cs-CZ" sz="2400" dirty="0"/>
              <a:t> </a:t>
            </a:r>
            <a:r>
              <a:rPr lang="cs-CZ" sz="2400" dirty="0" err="1"/>
              <a:t>worker</a:t>
            </a:r>
            <a:r>
              <a:rPr lang="cs-CZ" sz="2400" dirty="0"/>
              <a:t> </a:t>
            </a:r>
            <a:r>
              <a:rPr lang="cs-CZ" sz="2400" dirty="0" err="1"/>
              <a:t>processes</a:t>
            </a: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000" dirty="0" err="1"/>
              <a:t>Handles</a:t>
            </a:r>
            <a:r>
              <a:rPr lang="cs-CZ" sz="2000" dirty="0"/>
              <a:t> </a:t>
            </a:r>
            <a:r>
              <a:rPr lang="cs-CZ" sz="2000" dirty="0" err="1"/>
              <a:t>results</a:t>
            </a:r>
            <a:r>
              <a:rPr lang="cs-CZ" sz="2000" dirty="0"/>
              <a:t> </a:t>
            </a:r>
            <a:r>
              <a:rPr lang="cs-CZ" sz="2000" dirty="0" err="1"/>
              <a:t>synchronization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2000" dirty="0" err="1"/>
              <a:t>Simple</a:t>
            </a:r>
            <a:r>
              <a:rPr lang="cs-CZ" sz="2000" dirty="0"/>
              <a:t> interface &amp; </a:t>
            </a:r>
            <a:r>
              <a:rPr lang="cs-CZ" sz="2000" dirty="0" err="1"/>
              <a:t>good</a:t>
            </a:r>
            <a:r>
              <a:rPr lang="cs-CZ" sz="2000" dirty="0"/>
              <a:t> </a:t>
            </a:r>
            <a:r>
              <a:rPr lang="cs-CZ" sz="2000" dirty="0" err="1"/>
              <a:t>enough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small-scale</a:t>
            </a:r>
            <a:r>
              <a:rPr lang="cs-CZ" sz="2000" dirty="0"/>
              <a:t> </a:t>
            </a:r>
            <a:r>
              <a:rPr lang="cs-CZ" sz="2000" dirty="0" err="1"/>
              <a:t>paralelization</a:t>
            </a: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Processes</a:t>
            </a:r>
            <a:r>
              <a:rPr lang="cs-CZ" sz="2400" dirty="0"/>
              <a:t>, </a:t>
            </a:r>
            <a:r>
              <a:rPr lang="cs-CZ" sz="2400" dirty="0" err="1"/>
              <a:t>messaging</a:t>
            </a:r>
            <a:r>
              <a:rPr lang="cs-CZ" sz="2400" dirty="0"/>
              <a:t>, </a:t>
            </a:r>
            <a:r>
              <a:rPr lang="cs-CZ" sz="2400" dirty="0" err="1"/>
              <a:t>synchronization</a:t>
            </a:r>
            <a:r>
              <a:rPr lang="cs-CZ" sz="2400" dirty="0"/>
              <a:t>,…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FB9505-CA46-4EFC-A9AB-3FC817B86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880791"/>
            <a:ext cx="5247472" cy="233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82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Multiprocessing.Pool</a:t>
            </a:r>
            <a:endParaRPr lang="cs-CZ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multiprocessing import Pool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with Pool(5) as p: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processes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p.map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Wait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, but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how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to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give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data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object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to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the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worker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processes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?</a:t>
            </a:r>
            <a:endParaRPr lang="cs-CZ" sz="1100" b="1" i="1" dirty="0">
              <a:solidFill>
                <a:srgbClr val="FF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17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Functools.partial</a:t>
            </a:r>
            <a:r>
              <a:rPr lang="cs-CZ" altLang="en-US" dirty="0"/>
              <a:t> (</a:t>
            </a:r>
            <a:r>
              <a:rPr lang="cs-CZ" altLang="en-US" dirty="0" err="1"/>
              <a:t>partially</a:t>
            </a:r>
            <a:r>
              <a:rPr lang="cs-CZ" altLang="en-US" dirty="0"/>
              <a:t> </a:t>
            </a:r>
            <a:r>
              <a:rPr lang="cs-CZ" altLang="en-US" dirty="0" err="1"/>
              <a:t>filled</a:t>
            </a:r>
            <a:r>
              <a:rPr lang="cs-CZ" altLang="en-US" dirty="0"/>
              <a:t> </a:t>
            </a:r>
            <a:r>
              <a:rPr lang="cs-CZ" altLang="en-US" dirty="0" err="1"/>
              <a:t>functions</a:t>
            </a:r>
            <a:r>
              <a:rPr lang="cs-CZ" altLang="en-US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multiprocessing import Pool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knn_eval_with_data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data=data)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with Pool(5) as p: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p.map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knn_eval_with_data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782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Joblib.Parallel</a:t>
            </a:r>
            <a:endParaRPr lang="cs-CZ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hlinkClick r:id="rId2"/>
              </a:rPr>
              <a:t>https://joblib.readthedocs.io/en/latest/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Similar</a:t>
            </a:r>
            <a:r>
              <a:rPr lang="cs-CZ" sz="2400" dirty="0"/>
              <a:t> to </a:t>
            </a:r>
            <a:r>
              <a:rPr lang="cs-CZ" sz="2400" dirty="0" err="1"/>
              <a:t>multiprocessing</a:t>
            </a:r>
            <a:r>
              <a:rPr lang="cs-CZ" sz="2400" dirty="0"/>
              <a:t> </a:t>
            </a:r>
            <a:r>
              <a:rPr lang="cs-CZ" sz="2400" dirty="0" err="1"/>
              <a:t>Pools</a:t>
            </a:r>
            <a:r>
              <a:rPr lang="cs-CZ" sz="2400" dirty="0"/>
              <a:t>, </a:t>
            </a:r>
            <a:r>
              <a:rPr lang="cs-CZ" sz="2400" dirty="0" err="1"/>
              <a:t>high</a:t>
            </a:r>
            <a:r>
              <a:rPr lang="cs-CZ" sz="2400" dirty="0"/>
              <a:t>-level API</a:t>
            </a:r>
          </a:p>
          <a:p>
            <a:pPr lvl="1">
              <a:lnSpc>
                <a:spcPct val="90000"/>
              </a:lnSpc>
            </a:pPr>
            <a:r>
              <a:rPr lang="cs-CZ" sz="2400" dirty="0" err="1"/>
              <a:t>Nicely</a:t>
            </a:r>
            <a:r>
              <a:rPr lang="cs-CZ" sz="2400" dirty="0"/>
              <a:t> </a:t>
            </a:r>
            <a:r>
              <a:rPr lang="cs-CZ" sz="2400" dirty="0" err="1"/>
              <a:t>fits</a:t>
            </a:r>
            <a:r>
              <a:rPr lang="cs-CZ" sz="2400" dirty="0"/>
              <a:t> </a:t>
            </a:r>
            <a:r>
              <a:rPr lang="cs-CZ" sz="2400" dirty="0" err="1"/>
              <a:t>together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NumPy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Simple</a:t>
            </a:r>
            <a:r>
              <a:rPr lang="cs-CZ" sz="2400" dirty="0"/>
              <a:t> </a:t>
            </a:r>
            <a:r>
              <a:rPr lang="cs-CZ" sz="2400" dirty="0" err="1"/>
              <a:t>way</a:t>
            </a:r>
            <a:r>
              <a:rPr lang="cs-CZ" sz="2400" dirty="0"/>
              <a:t> to </a:t>
            </a:r>
            <a:r>
              <a:rPr lang="cs-CZ" sz="2400" dirty="0" err="1"/>
              <a:t>work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shared</a:t>
            </a:r>
            <a:r>
              <a:rPr lang="cs-CZ" sz="2400" dirty="0"/>
              <a:t> </a:t>
            </a:r>
            <a:r>
              <a:rPr lang="cs-CZ" sz="2400" dirty="0" err="1"/>
              <a:t>memmory</a:t>
            </a:r>
            <a:endParaRPr lang="cs-CZ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joblib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Parallel, delayed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n_jobs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=3)(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delayed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)(k, data) 					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in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cs-CZ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5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Machine</a:t>
            </a:r>
            <a:r>
              <a:rPr lang="cs-CZ" dirty="0"/>
              <a:t> learning</a:t>
            </a:r>
            <a:endParaRPr lang="en-US" dirty="0"/>
          </a:p>
          <a:p>
            <a:pPr lvl="1">
              <a:defRPr/>
            </a:pPr>
            <a:r>
              <a:rPr lang="cs-CZ" dirty="0"/>
              <a:t>K-</a:t>
            </a:r>
            <a:r>
              <a:rPr lang="cs-CZ" dirty="0" err="1"/>
              <a:t>nearest</a:t>
            </a:r>
            <a:r>
              <a:rPr lang="cs-CZ" dirty="0"/>
              <a:t> </a:t>
            </a:r>
            <a:r>
              <a:rPr lang="cs-CZ" dirty="0" err="1"/>
              <a:t>neighbors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r>
              <a:rPr lang="cs-CZ" dirty="0"/>
              <a:t> model</a:t>
            </a:r>
          </a:p>
          <a:p>
            <a:pPr lvl="2">
              <a:defRPr/>
            </a:pPr>
            <a:r>
              <a:rPr lang="cs-CZ" dirty="0"/>
              <a:t>K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hyperparameter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K?</a:t>
            </a:r>
          </a:p>
          <a:p>
            <a:pPr lvl="2">
              <a:defRPr/>
            </a:pP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plausible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K \in {1,3,5,10,15,20})</a:t>
            </a:r>
          </a:p>
          <a:p>
            <a:pPr lvl="2">
              <a:defRPr/>
            </a:pPr>
            <a:r>
              <a:rPr lang="cs-CZ" dirty="0"/>
              <a:t>(</a:t>
            </a:r>
            <a:r>
              <a:rPr lang="cs-CZ" dirty="0" err="1"/>
              <a:t>Train</a:t>
            </a:r>
            <a:r>
              <a:rPr lang="cs-CZ" dirty="0"/>
              <a:t>) &amp; </a:t>
            </a:r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variant on </a:t>
            </a:r>
            <a:r>
              <a:rPr lang="cs-CZ" dirty="0" err="1"/>
              <a:t>validation</a:t>
            </a:r>
            <a:r>
              <a:rPr lang="cs-CZ" dirty="0"/>
              <a:t> data</a:t>
            </a:r>
          </a:p>
          <a:p>
            <a:pPr lvl="3">
              <a:defRPr/>
            </a:pP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long </a:t>
            </a:r>
            <a:r>
              <a:rPr lang="cs-CZ" dirty="0" err="1"/>
              <a:t>time</a:t>
            </a:r>
            <a:endParaRPr lang="cs-CZ" dirty="0"/>
          </a:p>
          <a:p>
            <a:pPr lvl="2">
              <a:defRPr/>
            </a:pP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performs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endParaRPr lang="cs-CZ" dirty="0"/>
          </a:p>
          <a:p>
            <a:pPr lvl="1">
              <a:defRPr/>
            </a:pPr>
            <a:r>
              <a:rPr lang="cs-CZ" i="1" dirty="0">
                <a:solidFill>
                  <a:srgbClr val="FF0000"/>
                </a:solidFill>
              </a:rPr>
              <a:t>More </a:t>
            </a:r>
            <a:r>
              <a:rPr lang="cs-CZ" i="1" dirty="0" err="1">
                <a:solidFill>
                  <a:srgbClr val="FF0000"/>
                </a:solidFill>
              </a:rPr>
              <a:t>complex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models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have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several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hyperparameters</a:t>
            </a:r>
            <a:r>
              <a:rPr lang="cs-CZ" i="1" dirty="0">
                <a:solidFill>
                  <a:srgbClr val="FF0000"/>
                </a:solidFill>
              </a:rPr>
              <a:t> =&gt; </a:t>
            </a:r>
            <a:r>
              <a:rPr lang="cs-CZ" i="1" dirty="0" err="1">
                <a:solidFill>
                  <a:srgbClr val="FF0000"/>
                </a:solidFill>
              </a:rPr>
              <a:t>tens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hundreds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combinations</a:t>
            </a:r>
            <a:r>
              <a:rPr lang="cs-CZ" i="1" dirty="0">
                <a:solidFill>
                  <a:srgbClr val="FF0000"/>
                </a:solidFill>
              </a:rPr>
              <a:t> to </a:t>
            </a:r>
            <a:r>
              <a:rPr lang="cs-CZ" i="1" dirty="0" err="1">
                <a:solidFill>
                  <a:srgbClr val="FF0000"/>
                </a:solidFill>
              </a:rPr>
              <a:t>evaluate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Matrix </a:t>
            </a:r>
            <a:r>
              <a:rPr lang="cs-CZ" dirty="0" err="1"/>
              <a:t>multiplication</a:t>
            </a:r>
            <a:endParaRPr lang="en-US" dirty="0"/>
          </a:p>
          <a:p>
            <a:pPr lvl="1">
              <a:defRPr/>
            </a:pPr>
            <a:r>
              <a:rPr lang="cs-CZ" dirty="0" err="1"/>
              <a:t>Have</a:t>
            </a:r>
            <a:r>
              <a:rPr lang="cs-CZ" dirty="0"/>
              <a:t> a (very) </a:t>
            </a:r>
            <a:r>
              <a:rPr lang="cs-CZ" dirty="0" err="1"/>
              <a:t>large</a:t>
            </a:r>
            <a:r>
              <a:rPr lang="cs-CZ" dirty="0"/>
              <a:t> matrix (</a:t>
            </a:r>
            <a:r>
              <a:rPr lang="cs-CZ" dirty="0" err="1"/>
              <a:t>MxN</a:t>
            </a:r>
            <a:r>
              <a:rPr lang="cs-CZ" dirty="0"/>
              <a:t>)</a:t>
            </a:r>
          </a:p>
          <a:p>
            <a:pPr lvl="1">
              <a:defRPr/>
            </a:pP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multiply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vector</a:t>
            </a:r>
            <a:r>
              <a:rPr lang="cs-CZ" dirty="0"/>
              <a:t> (Nx1)</a:t>
            </a:r>
          </a:p>
          <a:p>
            <a:pPr lvl="1">
              <a:defRPr/>
            </a:pPr>
            <a:r>
              <a:rPr lang="cs-CZ" i="1" dirty="0" err="1">
                <a:solidFill>
                  <a:srgbClr val="FF0000"/>
                </a:solidFill>
              </a:rPr>
              <a:t>You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can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calculate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cs-CZ" i="1" dirty="0">
                <a:solidFill>
                  <a:srgbClr val="FF0000"/>
                </a:solidFill>
              </a:rPr>
              <a:t> output in a </a:t>
            </a:r>
            <a:r>
              <a:rPr lang="cs-CZ" i="1" dirty="0" err="1">
                <a:solidFill>
                  <a:srgbClr val="FF0000"/>
                </a:solidFill>
              </a:rPr>
              <a:t>for-cycle</a:t>
            </a:r>
            <a:r>
              <a:rPr lang="cs-CZ" i="1" dirty="0">
                <a:solidFill>
                  <a:srgbClr val="FF0000"/>
                </a:solidFill>
              </a:rPr>
              <a:t> (cell by cell), but </a:t>
            </a:r>
            <a:r>
              <a:rPr lang="cs-CZ" i="1" dirty="0" err="1">
                <a:solidFill>
                  <a:srgbClr val="FF0000"/>
                </a:solidFill>
              </a:rPr>
              <a:t>this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may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take</a:t>
            </a:r>
            <a:r>
              <a:rPr lang="cs-CZ" i="1" dirty="0">
                <a:solidFill>
                  <a:srgbClr val="FF0000"/>
                </a:solidFill>
              </a:rPr>
              <a:t> a long </a:t>
            </a:r>
            <a:r>
              <a:rPr lang="cs-CZ" i="1" dirty="0" err="1">
                <a:solidFill>
                  <a:srgbClr val="FF0000"/>
                </a:solidFill>
              </a:rPr>
              <a:t>time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5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programming</a:t>
            </a:r>
            <a:endParaRPr lang="cs-CZ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Why?</a:t>
            </a:r>
          </a:p>
          <a:p>
            <a:pPr lvl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Solve problem in less time</a:t>
            </a:r>
          </a:p>
          <a:p>
            <a:pPr lvl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Solve bigger problem than would be possible on a single CPU</a:t>
            </a:r>
          </a:p>
          <a:p>
            <a:pPr>
              <a:defRPr/>
            </a:pPr>
            <a:r>
              <a:rPr lang="en-US" dirty="0"/>
              <a:t>Programmer’s task</a:t>
            </a:r>
          </a:p>
          <a:p>
            <a:pPr lvl="1">
              <a:defRPr/>
            </a:pPr>
            <a:r>
              <a:rPr lang="en-US" dirty="0"/>
              <a:t>Identify the concurrency in the problem</a:t>
            </a:r>
          </a:p>
          <a:p>
            <a:pPr lvl="1">
              <a:defRPr/>
            </a:pPr>
            <a:r>
              <a:rPr lang="en-US" dirty="0"/>
              <a:t>Structure the algorithm so that this concurrency can be exploited</a:t>
            </a:r>
          </a:p>
          <a:p>
            <a:pPr lvl="1">
              <a:defRPr/>
            </a:pPr>
            <a:r>
              <a:rPr lang="en-US" dirty="0"/>
              <a:t>Implement the solution using a suitable programming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78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4C82C30-D20B-40A8-8386-301D993C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Flynn’s taxonomy</a:t>
            </a:r>
            <a:endParaRPr lang="cs-CZ" altLang="en-US"/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847FB40A-DCB7-41D3-B117-C841736D5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Single Instruction, Single Data (SISD)</a:t>
            </a:r>
          </a:p>
          <a:p>
            <a:pPr lvl="1"/>
            <a:r>
              <a:rPr lang="en-US" altLang="en-US" dirty="0"/>
              <a:t>von Neumann</a:t>
            </a:r>
          </a:p>
          <a:p>
            <a:r>
              <a:rPr lang="en-US" altLang="en-US" dirty="0"/>
              <a:t>Single Instruction, Multiple Data (SIMD)</a:t>
            </a:r>
          </a:p>
          <a:p>
            <a:pPr lvl="1"/>
            <a:r>
              <a:rPr lang="en-US" altLang="en-US" dirty="0"/>
              <a:t>Vector processors</a:t>
            </a:r>
            <a:r>
              <a:rPr lang="cs-CZ" altLang="en-US" dirty="0"/>
              <a:t> (</a:t>
            </a:r>
            <a:r>
              <a:rPr lang="cs-CZ" altLang="en-US" dirty="0" err="1"/>
              <a:t>mentioned</a:t>
            </a:r>
            <a:r>
              <a:rPr lang="cs-CZ" altLang="en-US" dirty="0"/>
              <a:t> </a:t>
            </a:r>
            <a:r>
              <a:rPr lang="cs-CZ" altLang="en-US" dirty="0" err="1"/>
              <a:t>before</a:t>
            </a:r>
            <a:r>
              <a:rPr lang="cs-CZ" altLang="en-US" dirty="0"/>
              <a:t>)</a:t>
            </a:r>
            <a:endParaRPr lang="en-US" altLang="en-US" dirty="0"/>
          </a:p>
          <a:p>
            <a:r>
              <a:rPr lang="en-US" altLang="en-US" dirty="0"/>
              <a:t>Multiple Instruction, Single Data (MISD)</a:t>
            </a:r>
          </a:p>
          <a:p>
            <a:pPr lvl="1"/>
            <a:r>
              <a:rPr lang="en-US" altLang="en-US" dirty="0"/>
              <a:t>No well-known systems</a:t>
            </a:r>
          </a:p>
          <a:p>
            <a:r>
              <a:rPr lang="en-US" altLang="en-US" b="1" dirty="0"/>
              <a:t>Multiple Instruction, Multiple Data (MIMD)</a:t>
            </a:r>
          </a:p>
          <a:p>
            <a:pPr lvl="1"/>
            <a:r>
              <a:rPr lang="en-US" altLang="en-US" dirty="0"/>
              <a:t>All modern parallel systems</a:t>
            </a:r>
            <a:endParaRPr lang="cs-CZ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5CC7DE1-6F87-464E-9A63-571DE3B12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shared memory</a:t>
            </a:r>
            <a:endParaRPr lang="cs-CZ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4C10D0F-089D-4BC2-8ABE-6DB516945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3925"/>
          </a:xfrm>
        </p:spPr>
        <p:txBody>
          <a:bodyPr/>
          <a:lstStyle/>
          <a:p>
            <a:r>
              <a:rPr lang="en-US" altLang="en-US"/>
              <a:t>Shared memory</a:t>
            </a:r>
          </a:p>
          <a:p>
            <a:pPr lvl="1"/>
            <a:r>
              <a:rPr lang="en-US" altLang="en-US"/>
              <a:t>Symmetric multiprocessors (SMP)</a:t>
            </a:r>
          </a:p>
          <a:p>
            <a:pPr lvl="2"/>
            <a:r>
              <a:rPr lang="en-US" altLang="en-US"/>
              <a:t>Easiest to program</a:t>
            </a:r>
          </a:p>
          <a:p>
            <a:pPr lvl="2"/>
            <a:r>
              <a:rPr lang="en-US" altLang="en-US"/>
              <a:t>Do not scale well, small number of CPUs</a:t>
            </a:r>
          </a:p>
          <a:p>
            <a:pPr lvl="1"/>
            <a:r>
              <a:rPr lang="en-US" altLang="en-US"/>
              <a:t>Nonuniform memory access (NUMA)</a:t>
            </a:r>
          </a:p>
          <a:p>
            <a:pPr lvl="2"/>
            <a:r>
              <a:rPr lang="en-US" altLang="en-US"/>
              <a:t>Uniformly addressable from all CPUs</a:t>
            </a:r>
          </a:p>
          <a:p>
            <a:pPr lvl="2"/>
            <a:r>
              <a:rPr lang="en-US" altLang="en-US"/>
              <a:t>Some memory blocks may be physically more closely, the access time significantly varies</a:t>
            </a:r>
          </a:p>
          <a:p>
            <a:pPr lvl="2"/>
            <a:r>
              <a:rPr lang="en-US" altLang="en-US"/>
              <a:t>Each CPU has a cache, it mitigates the effect of NUMA – cache coherent NUMA (ccNUMA), nearly as SMP (locality issues, cache effects)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A22D1DE2-DF02-4EE9-83A9-85105D7E3A28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1412875"/>
            <a:ext cx="3382962" cy="1582738"/>
            <a:chOff x="159" y="981"/>
            <a:chExt cx="2131" cy="997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9ABC98E6-9C8F-4987-A66C-34A42E2C1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6" name="Rectangle 6">
              <a:extLst>
                <a:ext uri="{FF2B5EF4-FFF2-40B4-BE49-F238E27FC236}">
                  <a16:creationId xmlns:a16="http://schemas.microsoft.com/office/drawing/2014/main" id="{8BBC7109-2E34-4CA5-9B03-564A475E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7" name="Rectangle 7">
              <a:extLst>
                <a:ext uri="{FF2B5EF4-FFF2-40B4-BE49-F238E27FC236}">
                  <a16:creationId xmlns:a16="http://schemas.microsoft.com/office/drawing/2014/main" id="{97E97EEA-7406-496D-A066-84DC19C6D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8" name="Rectangle 8">
              <a:extLst>
                <a:ext uri="{FF2B5EF4-FFF2-40B4-BE49-F238E27FC236}">
                  <a16:creationId xmlns:a16="http://schemas.microsoft.com/office/drawing/2014/main" id="{3C70B6B6-7660-4934-BE46-DCB7A7088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9" name="Rectangle 9">
              <a:extLst>
                <a:ext uri="{FF2B5EF4-FFF2-40B4-BE49-F238E27FC236}">
                  <a16:creationId xmlns:a16="http://schemas.microsoft.com/office/drawing/2014/main" id="{9E9C0217-3543-4A0F-91B4-20BAB6007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5370" name="Line 10">
              <a:extLst>
                <a:ext uri="{FF2B5EF4-FFF2-40B4-BE49-F238E27FC236}">
                  <a16:creationId xmlns:a16="http://schemas.microsoft.com/office/drawing/2014/main" id="{8523F5DB-A2BC-40B1-9054-0A889ACF3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1" name="Line 11">
              <a:extLst>
                <a:ext uri="{FF2B5EF4-FFF2-40B4-BE49-F238E27FC236}">
                  <a16:creationId xmlns:a16="http://schemas.microsoft.com/office/drawing/2014/main" id="{1626DAB6-D594-435A-B58B-CCCF1953F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2" name="Line 12">
              <a:extLst>
                <a:ext uri="{FF2B5EF4-FFF2-40B4-BE49-F238E27FC236}">
                  <a16:creationId xmlns:a16="http://schemas.microsoft.com/office/drawing/2014/main" id="{376429BC-B545-40F2-83F5-D690A7E31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3" name="Line 13">
              <a:extLst>
                <a:ext uri="{FF2B5EF4-FFF2-40B4-BE49-F238E27FC236}">
                  <a16:creationId xmlns:a16="http://schemas.microsoft.com/office/drawing/2014/main" id="{9EFADE24-3884-47EC-B16F-4CCAE2FB6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4" name="Line 14">
              <a:extLst>
                <a:ext uri="{FF2B5EF4-FFF2-40B4-BE49-F238E27FC236}">
                  <a16:creationId xmlns:a16="http://schemas.microsoft.com/office/drawing/2014/main" id="{4E242DF8-C460-450B-ACE6-6BE379468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5" name="Line 15">
              <a:extLst>
                <a:ext uri="{FF2B5EF4-FFF2-40B4-BE49-F238E27FC236}">
                  <a16:creationId xmlns:a16="http://schemas.microsoft.com/office/drawing/2014/main" id="{2A399255-8C19-44C7-904F-4830B1038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203CDEF-8FB1-467A-AB6B-42D0F67B6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NUMA</a:t>
            </a:r>
            <a:endParaRPr lang="cs-CZ" altLang="en-US"/>
          </a:p>
        </p:txBody>
      </p:sp>
      <p:grpSp>
        <p:nvGrpSpPr>
          <p:cNvPr id="16387" name="Group 16">
            <a:extLst>
              <a:ext uri="{FF2B5EF4-FFF2-40B4-BE49-F238E27FC236}">
                <a16:creationId xmlns:a16="http://schemas.microsoft.com/office/drawing/2014/main" id="{E23C56B1-4BC8-4304-8760-BC9B26E22DC0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2060575"/>
            <a:ext cx="3382962" cy="1582738"/>
            <a:chOff x="159" y="981"/>
            <a:chExt cx="2131" cy="997"/>
          </a:xfrm>
        </p:grpSpPr>
        <p:sp>
          <p:nvSpPr>
            <p:cNvPr id="16430" name="Rectangle 17">
              <a:extLst>
                <a:ext uri="{FF2B5EF4-FFF2-40B4-BE49-F238E27FC236}">
                  <a16:creationId xmlns:a16="http://schemas.microsoft.com/office/drawing/2014/main" id="{8B96F4BD-6A53-4FAB-B782-D2B33304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1" name="Rectangle 18">
              <a:extLst>
                <a:ext uri="{FF2B5EF4-FFF2-40B4-BE49-F238E27FC236}">
                  <a16:creationId xmlns:a16="http://schemas.microsoft.com/office/drawing/2014/main" id="{B505970D-E3F9-49C6-914C-A9B70914C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2" name="Rectangle 19">
              <a:extLst>
                <a:ext uri="{FF2B5EF4-FFF2-40B4-BE49-F238E27FC236}">
                  <a16:creationId xmlns:a16="http://schemas.microsoft.com/office/drawing/2014/main" id="{33421B88-B2F8-4781-ABA3-B8589BEA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3" name="Rectangle 20">
              <a:extLst>
                <a:ext uri="{FF2B5EF4-FFF2-40B4-BE49-F238E27FC236}">
                  <a16:creationId xmlns:a16="http://schemas.microsoft.com/office/drawing/2014/main" id="{C91A0C1A-46C8-40F7-9ACC-17DADBBF9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4" name="Rectangle 21">
              <a:extLst>
                <a:ext uri="{FF2B5EF4-FFF2-40B4-BE49-F238E27FC236}">
                  <a16:creationId xmlns:a16="http://schemas.microsoft.com/office/drawing/2014/main" id="{A8785292-018A-466E-9EDD-BF4CB6CAA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6435" name="Line 22">
              <a:extLst>
                <a:ext uri="{FF2B5EF4-FFF2-40B4-BE49-F238E27FC236}">
                  <a16:creationId xmlns:a16="http://schemas.microsoft.com/office/drawing/2014/main" id="{FAEAE48E-9223-4915-B77A-C02FC6DAA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6" name="Line 23">
              <a:extLst>
                <a:ext uri="{FF2B5EF4-FFF2-40B4-BE49-F238E27FC236}">
                  <a16:creationId xmlns:a16="http://schemas.microsoft.com/office/drawing/2014/main" id="{F8A62FBC-F28F-4F94-B5AA-85CB50773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7" name="Line 24">
              <a:extLst>
                <a:ext uri="{FF2B5EF4-FFF2-40B4-BE49-F238E27FC236}">
                  <a16:creationId xmlns:a16="http://schemas.microsoft.com/office/drawing/2014/main" id="{2A21EDAE-FB1C-4C13-9C74-120544FB1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8" name="Line 25">
              <a:extLst>
                <a:ext uri="{FF2B5EF4-FFF2-40B4-BE49-F238E27FC236}">
                  <a16:creationId xmlns:a16="http://schemas.microsoft.com/office/drawing/2014/main" id="{FCBDCD31-ED5D-4FE1-802E-472978DA8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9" name="Line 26">
              <a:extLst>
                <a:ext uri="{FF2B5EF4-FFF2-40B4-BE49-F238E27FC236}">
                  <a16:creationId xmlns:a16="http://schemas.microsoft.com/office/drawing/2014/main" id="{6D74C266-CDB8-45A8-89F8-4F6AB57ED8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40" name="Line 27">
              <a:extLst>
                <a:ext uri="{FF2B5EF4-FFF2-40B4-BE49-F238E27FC236}">
                  <a16:creationId xmlns:a16="http://schemas.microsoft.com/office/drawing/2014/main" id="{9D944349-F574-44A9-9875-32612FCDAE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88" name="Group 52">
            <a:extLst>
              <a:ext uri="{FF2B5EF4-FFF2-40B4-BE49-F238E27FC236}">
                <a16:creationId xmlns:a16="http://schemas.microsoft.com/office/drawing/2014/main" id="{037FAE6B-3FC5-45C2-BCDD-B4906F94936B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2060575"/>
            <a:ext cx="3382962" cy="1582738"/>
            <a:chOff x="159" y="981"/>
            <a:chExt cx="2131" cy="997"/>
          </a:xfrm>
        </p:grpSpPr>
        <p:sp>
          <p:nvSpPr>
            <p:cNvPr id="16419" name="Rectangle 53">
              <a:extLst>
                <a:ext uri="{FF2B5EF4-FFF2-40B4-BE49-F238E27FC236}">
                  <a16:creationId xmlns:a16="http://schemas.microsoft.com/office/drawing/2014/main" id="{DF8F9644-B6F2-4121-A01E-D2E512F27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0" name="Rectangle 54">
              <a:extLst>
                <a:ext uri="{FF2B5EF4-FFF2-40B4-BE49-F238E27FC236}">
                  <a16:creationId xmlns:a16="http://schemas.microsoft.com/office/drawing/2014/main" id="{BF127C2D-DCF4-49A9-84BB-E2F54E433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1" name="Rectangle 55">
              <a:extLst>
                <a:ext uri="{FF2B5EF4-FFF2-40B4-BE49-F238E27FC236}">
                  <a16:creationId xmlns:a16="http://schemas.microsoft.com/office/drawing/2014/main" id="{258D76F2-841E-45EA-837D-5AC7A002A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2" name="Rectangle 56">
              <a:extLst>
                <a:ext uri="{FF2B5EF4-FFF2-40B4-BE49-F238E27FC236}">
                  <a16:creationId xmlns:a16="http://schemas.microsoft.com/office/drawing/2014/main" id="{FDB2BC9A-3969-4ACA-9850-B4B95B077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3" name="Rectangle 57">
              <a:extLst>
                <a:ext uri="{FF2B5EF4-FFF2-40B4-BE49-F238E27FC236}">
                  <a16:creationId xmlns:a16="http://schemas.microsoft.com/office/drawing/2014/main" id="{C46FC09F-2556-4E1E-835D-515DE7B9B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6424" name="Line 58">
              <a:extLst>
                <a:ext uri="{FF2B5EF4-FFF2-40B4-BE49-F238E27FC236}">
                  <a16:creationId xmlns:a16="http://schemas.microsoft.com/office/drawing/2014/main" id="{2E5B2542-8655-4ECC-8362-57DD9E05C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5" name="Line 59">
              <a:extLst>
                <a:ext uri="{FF2B5EF4-FFF2-40B4-BE49-F238E27FC236}">
                  <a16:creationId xmlns:a16="http://schemas.microsoft.com/office/drawing/2014/main" id="{BBBEFC67-58F0-4D10-AE02-8E012CA6DF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6" name="Line 60">
              <a:extLst>
                <a:ext uri="{FF2B5EF4-FFF2-40B4-BE49-F238E27FC236}">
                  <a16:creationId xmlns:a16="http://schemas.microsoft.com/office/drawing/2014/main" id="{406660D6-D5C6-42A4-BDB1-5464D788CD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7" name="Line 61">
              <a:extLst>
                <a:ext uri="{FF2B5EF4-FFF2-40B4-BE49-F238E27FC236}">
                  <a16:creationId xmlns:a16="http://schemas.microsoft.com/office/drawing/2014/main" id="{B91B8CD2-BA7F-44B5-8EC1-29C48E527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8" name="Line 62">
              <a:extLst>
                <a:ext uri="{FF2B5EF4-FFF2-40B4-BE49-F238E27FC236}">
                  <a16:creationId xmlns:a16="http://schemas.microsoft.com/office/drawing/2014/main" id="{263452E7-6A61-45F5-A8B4-1ACC8B10D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9" name="Line 63">
              <a:extLst>
                <a:ext uri="{FF2B5EF4-FFF2-40B4-BE49-F238E27FC236}">
                  <a16:creationId xmlns:a16="http://schemas.microsoft.com/office/drawing/2014/main" id="{EB283360-436D-43AE-92FA-7EE422583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89" name="Group 77">
            <a:extLst>
              <a:ext uri="{FF2B5EF4-FFF2-40B4-BE49-F238E27FC236}">
                <a16:creationId xmlns:a16="http://schemas.microsoft.com/office/drawing/2014/main" id="{FB07838B-DBA5-40D5-B906-400FA665F638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4364038"/>
            <a:ext cx="3382962" cy="1584325"/>
            <a:chOff x="839" y="3067"/>
            <a:chExt cx="2131" cy="998"/>
          </a:xfrm>
        </p:grpSpPr>
        <p:sp>
          <p:nvSpPr>
            <p:cNvPr id="16407" name="Rectangle 65">
              <a:extLst>
                <a:ext uri="{FF2B5EF4-FFF2-40B4-BE49-F238E27FC236}">
                  <a16:creationId xmlns:a16="http://schemas.microsoft.com/office/drawing/2014/main" id="{381345BF-881F-4DC4-95FB-C19430C25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08" name="Rectangle 66">
              <a:extLst>
                <a:ext uri="{FF2B5EF4-FFF2-40B4-BE49-F238E27FC236}">
                  <a16:creationId xmlns:a16="http://schemas.microsoft.com/office/drawing/2014/main" id="{E37E6F76-9733-44A4-B7D6-DF99A7DEB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09" name="Rectangle 67">
              <a:extLst>
                <a:ext uri="{FF2B5EF4-FFF2-40B4-BE49-F238E27FC236}">
                  <a16:creationId xmlns:a16="http://schemas.microsoft.com/office/drawing/2014/main" id="{780218A5-872A-41E3-A4BA-02647B223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10" name="Rectangle 68">
              <a:extLst>
                <a:ext uri="{FF2B5EF4-FFF2-40B4-BE49-F238E27FC236}">
                  <a16:creationId xmlns:a16="http://schemas.microsoft.com/office/drawing/2014/main" id="{22082027-7375-45B7-B860-8C5D189CE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11" name="Rectangle 69">
              <a:extLst>
                <a:ext uri="{FF2B5EF4-FFF2-40B4-BE49-F238E27FC236}">
                  <a16:creationId xmlns:a16="http://schemas.microsoft.com/office/drawing/2014/main" id="{AA66FFAE-3FB5-477B-A724-8D3EB74E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3067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grpSp>
          <p:nvGrpSpPr>
            <p:cNvPr id="16412" name="Group 76">
              <a:extLst>
                <a:ext uri="{FF2B5EF4-FFF2-40B4-BE49-F238E27FC236}">
                  <a16:creationId xmlns:a16="http://schemas.microsoft.com/office/drawing/2014/main" id="{DEAA5B77-F0BE-441F-9CB4-2A4D4F5BD64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111" y="3384"/>
              <a:ext cx="1588" cy="364"/>
              <a:chOff x="1111" y="3384"/>
              <a:chExt cx="1588" cy="364"/>
            </a:xfrm>
          </p:grpSpPr>
          <p:sp>
            <p:nvSpPr>
              <p:cNvPr id="16413" name="Line 70">
                <a:extLst>
                  <a:ext uri="{FF2B5EF4-FFF2-40B4-BE49-F238E27FC236}">
                    <a16:creationId xmlns:a16="http://schemas.microsoft.com/office/drawing/2014/main" id="{C24C1587-7F4C-4473-A665-85008811F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566"/>
                <a:ext cx="158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4" name="Line 71">
                <a:extLst>
                  <a:ext uri="{FF2B5EF4-FFF2-40B4-BE49-F238E27FC236}">
                    <a16:creationId xmlns:a16="http://schemas.microsoft.com/office/drawing/2014/main" id="{87ABB0E1-5EA8-4EF7-A9E9-671BB88C66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5" name="Line 72">
                <a:extLst>
                  <a:ext uri="{FF2B5EF4-FFF2-40B4-BE49-F238E27FC236}">
                    <a16:creationId xmlns:a16="http://schemas.microsoft.com/office/drawing/2014/main" id="{135E6465-823B-4E4F-B704-5DD6E86123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6" name="Line 73">
                <a:extLst>
                  <a:ext uri="{FF2B5EF4-FFF2-40B4-BE49-F238E27FC236}">
                    <a16:creationId xmlns:a16="http://schemas.microsoft.com/office/drawing/2014/main" id="{F85A942C-4430-44C9-931E-92016FC1B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7" name="Line 74">
                <a:extLst>
                  <a:ext uri="{FF2B5EF4-FFF2-40B4-BE49-F238E27FC236}">
                    <a16:creationId xmlns:a16="http://schemas.microsoft.com/office/drawing/2014/main" id="{B3CF55CC-08E8-477A-8A80-00AEF846B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9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8" name="Line 75">
                <a:extLst>
                  <a:ext uri="{FF2B5EF4-FFF2-40B4-BE49-F238E27FC236}">
                    <a16:creationId xmlns:a16="http://schemas.microsoft.com/office/drawing/2014/main" id="{5E7F0EEE-82F5-4F98-BA92-E29A91E53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6390" name="Group 78">
            <a:extLst>
              <a:ext uri="{FF2B5EF4-FFF2-40B4-BE49-F238E27FC236}">
                <a16:creationId xmlns:a16="http://schemas.microsoft.com/office/drawing/2014/main" id="{9E005E22-CACE-4672-9937-9265FA8A38FE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4364038"/>
            <a:ext cx="3382962" cy="1584325"/>
            <a:chOff x="839" y="3067"/>
            <a:chExt cx="2131" cy="998"/>
          </a:xfrm>
        </p:grpSpPr>
        <p:sp>
          <p:nvSpPr>
            <p:cNvPr id="16395" name="Rectangle 79">
              <a:extLst>
                <a:ext uri="{FF2B5EF4-FFF2-40B4-BE49-F238E27FC236}">
                  <a16:creationId xmlns:a16="http://schemas.microsoft.com/office/drawing/2014/main" id="{7CA1964F-4C30-4A57-891A-238388465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6" name="Rectangle 80">
              <a:extLst>
                <a:ext uri="{FF2B5EF4-FFF2-40B4-BE49-F238E27FC236}">
                  <a16:creationId xmlns:a16="http://schemas.microsoft.com/office/drawing/2014/main" id="{19182D82-F2BA-47E7-8D2A-AEB222689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7" name="Rectangle 81">
              <a:extLst>
                <a:ext uri="{FF2B5EF4-FFF2-40B4-BE49-F238E27FC236}">
                  <a16:creationId xmlns:a16="http://schemas.microsoft.com/office/drawing/2014/main" id="{8A1F3017-71DF-4658-A224-30D4904E4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8" name="Rectangle 82">
              <a:extLst>
                <a:ext uri="{FF2B5EF4-FFF2-40B4-BE49-F238E27FC236}">
                  <a16:creationId xmlns:a16="http://schemas.microsoft.com/office/drawing/2014/main" id="{E47E888A-7EC8-466C-A68E-E2710F14B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9" name="Rectangle 83">
              <a:extLst>
                <a:ext uri="{FF2B5EF4-FFF2-40B4-BE49-F238E27FC236}">
                  <a16:creationId xmlns:a16="http://schemas.microsoft.com/office/drawing/2014/main" id="{451063E2-6B94-497F-ABB6-625B8A086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3067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grpSp>
          <p:nvGrpSpPr>
            <p:cNvPr id="16400" name="Group 84">
              <a:extLst>
                <a:ext uri="{FF2B5EF4-FFF2-40B4-BE49-F238E27FC236}">
                  <a16:creationId xmlns:a16="http://schemas.microsoft.com/office/drawing/2014/main" id="{4EEB1B79-2689-4B9B-A60F-F17F8E0EF85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111" y="3384"/>
              <a:ext cx="1588" cy="364"/>
              <a:chOff x="1111" y="3384"/>
              <a:chExt cx="1588" cy="364"/>
            </a:xfrm>
          </p:grpSpPr>
          <p:sp>
            <p:nvSpPr>
              <p:cNvPr id="16401" name="Line 85">
                <a:extLst>
                  <a:ext uri="{FF2B5EF4-FFF2-40B4-BE49-F238E27FC236}">
                    <a16:creationId xmlns:a16="http://schemas.microsoft.com/office/drawing/2014/main" id="{D4BAE255-B92B-445F-81EE-12913B0E4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566"/>
                <a:ext cx="158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2" name="Line 86">
                <a:extLst>
                  <a:ext uri="{FF2B5EF4-FFF2-40B4-BE49-F238E27FC236}">
                    <a16:creationId xmlns:a16="http://schemas.microsoft.com/office/drawing/2014/main" id="{3AC5168B-01DE-438C-8AE3-BEF7D7309C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3" name="Line 87">
                <a:extLst>
                  <a:ext uri="{FF2B5EF4-FFF2-40B4-BE49-F238E27FC236}">
                    <a16:creationId xmlns:a16="http://schemas.microsoft.com/office/drawing/2014/main" id="{DACEA624-4BB5-4E7D-9705-1C52BB4B48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4" name="Line 88">
                <a:extLst>
                  <a:ext uri="{FF2B5EF4-FFF2-40B4-BE49-F238E27FC236}">
                    <a16:creationId xmlns:a16="http://schemas.microsoft.com/office/drawing/2014/main" id="{0792C50B-017D-42ED-86EE-B18E5E319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5" name="Line 89">
                <a:extLst>
                  <a:ext uri="{FF2B5EF4-FFF2-40B4-BE49-F238E27FC236}">
                    <a16:creationId xmlns:a16="http://schemas.microsoft.com/office/drawing/2014/main" id="{4B30AAF3-46D5-4156-8F61-11FB9BE42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9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6" name="Line 90">
                <a:extLst>
                  <a:ext uri="{FF2B5EF4-FFF2-40B4-BE49-F238E27FC236}">
                    <a16:creationId xmlns:a16="http://schemas.microsoft.com/office/drawing/2014/main" id="{5E1A6EFB-47CC-46C1-9809-D2AD77DE7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6391" name="Line 91">
            <a:extLst>
              <a:ext uri="{FF2B5EF4-FFF2-40B4-BE49-F238E27FC236}">
                <a16:creationId xmlns:a16="http://schemas.microsoft.com/office/drawing/2014/main" id="{2536385A-3021-492A-BF87-F859D1E95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6588" y="3644900"/>
            <a:ext cx="0" cy="7207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92">
            <a:extLst>
              <a:ext uri="{FF2B5EF4-FFF2-40B4-BE49-F238E27FC236}">
                <a16:creationId xmlns:a16="http://schemas.microsoft.com/office/drawing/2014/main" id="{C248F7B6-B37A-4904-817A-DC77B5417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3644900"/>
            <a:ext cx="0" cy="7207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Freeform 94">
            <a:extLst>
              <a:ext uri="{FF2B5EF4-FFF2-40B4-BE49-F238E27FC236}">
                <a16:creationId xmlns:a16="http://schemas.microsoft.com/office/drawing/2014/main" id="{411B5EFE-F6B6-48F6-8AD0-016176CB927C}"/>
              </a:ext>
            </a:extLst>
          </p:cNvPr>
          <p:cNvSpPr>
            <a:spLocks/>
          </p:cNvSpPr>
          <p:nvPr/>
        </p:nvSpPr>
        <p:spPr bwMode="auto">
          <a:xfrm>
            <a:off x="2554288" y="3644900"/>
            <a:ext cx="3749675" cy="720725"/>
          </a:xfrm>
          <a:custGeom>
            <a:avLst/>
            <a:gdLst>
              <a:gd name="T0" fmla="*/ 2147483646 w 2362"/>
              <a:gd name="T1" fmla="*/ 0 h 454"/>
              <a:gd name="T2" fmla="*/ 0 w 2362"/>
              <a:gd name="T3" fmla="*/ 2147483646 h 454"/>
              <a:gd name="T4" fmla="*/ 2147483646 w 2362"/>
              <a:gd name="T5" fmla="*/ 2147483646 h 454"/>
              <a:gd name="T6" fmla="*/ 2147483646 w 2362"/>
              <a:gd name="T7" fmla="*/ 2147483646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2362"/>
              <a:gd name="T13" fmla="*/ 0 h 454"/>
              <a:gd name="T14" fmla="*/ 2362 w 2362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2" h="454">
                <a:moveTo>
                  <a:pt x="3" y="0"/>
                </a:moveTo>
                <a:lnTo>
                  <a:pt x="0" y="116"/>
                </a:lnTo>
                <a:lnTo>
                  <a:pt x="2360" y="339"/>
                </a:lnTo>
                <a:lnTo>
                  <a:pt x="2362" y="454"/>
                </a:lnTo>
              </a:path>
            </a:pathLst>
          </a:cu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4" name="Freeform 95">
            <a:extLst>
              <a:ext uri="{FF2B5EF4-FFF2-40B4-BE49-F238E27FC236}">
                <a16:creationId xmlns:a16="http://schemas.microsoft.com/office/drawing/2014/main" id="{D41FD73C-A164-4D5E-B262-B40FF7744893}"/>
              </a:ext>
            </a:extLst>
          </p:cNvPr>
          <p:cNvSpPr>
            <a:spLocks/>
          </p:cNvSpPr>
          <p:nvPr/>
        </p:nvSpPr>
        <p:spPr bwMode="auto">
          <a:xfrm flipH="1">
            <a:off x="2554288" y="3644900"/>
            <a:ext cx="3749675" cy="720725"/>
          </a:xfrm>
          <a:custGeom>
            <a:avLst/>
            <a:gdLst>
              <a:gd name="T0" fmla="*/ 2147483646 w 2362"/>
              <a:gd name="T1" fmla="*/ 0 h 454"/>
              <a:gd name="T2" fmla="*/ 0 w 2362"/>
              <a:gd name="T3" fmla="*/ 2147483646 h 454"/>
              <a:gd name="T4" fmla="*/ 2147483646 w 2362"/>
              <a:gd name="T5" fmla="*/ 2147483646 h 454"/>
              <a:gd name="T6" fmla="*/ 2147483646 w 2362"/>
              <a:gd name="T7" fmla="*/ 2147483646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2362"/>
              <a:gd name="T13" fmla="*/ 0 h 454"/>
              <a:gd name="T14" fmla="*/ 2362 w 2362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2" h="454">
                <a:moveTo>
                  <a:pt x="3" y="0"/>
                </a:moveTo>
                <a:lnTo>
                  <a:pt x="0" y="116"/>
                </a:lnTo>
                <a:lnTo>
                  <a:pt x="2360" y="339"/>
                </a:lnTo>
                <a:lnTo>
                  <a:pt x="2362" y="454"/>
                </a:lnTo>
              </a:path>
            </a:pathLst>
          </a:cu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DB28F7D-971F-4ED3-8232-6DBAB8DFC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distributed memory</a:t>
            </a:r>
            <a:endParaRPr lang="cs-CZ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C53B960-0588-4080-98E2-BBA82187D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Distributed memory</a:t>
            </a:r>
          </a:p>
          <a:p>
            <a:pPr lvl="1"/>
            <a:r>
              <a:rPr lang="en-US" altLang="en-US"/>
              <a:t>Own address space, message passing</a:t>
            </a:r>
          </a:p>
          <a:p>
            <a:pPr lvl="1"/>
            <a:r>
              <a:rPr lang="en-US" altLang="en-US"/>
              <a:t>Explicitly program the communication, the distribution of data</a:t>
            </a:r>
          </a:p>
          <a:p>
            <a:pPr lvl="1"/>
            <a:r>
              <a:rPr lang="en-US" altLang="en-US"/>
              <a:t>Massively parallel processors (MPP)</a:t>
            </a:r>
          </a:p>
          <a:p>
            <a:pPr lvl="2"/>
            <a:r>
              <a:rPr lang="en-US" altLang="en-US"/>
              <a:t>CPUs and network tightly coupled</a:t>
            </a:r>
          </a:p>
          <a:p>
            <a:pPr lvl="1"/>
            <a:r>
              <a:rPr lang="en-US" altLang="en-US"/>
              <a:t>Cluster</a:t>
            </a:r>
          </a:p>
          <a:p>
            <a:pPr lvl="2"/>
            <a:r>
              <a:rPr lang="en-US" altLang="en-US"/>
              <a:t>Composed of off-the-shelf computers connected by an off-the-shelf network</a:t>
            </a:r>
            <a:endParaRPr lang="cs-CZ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1993</TotalTime>
  <Words>1082</Words>
  <Application>Microsoft Office PowerPoint</Application>
  <PresentationFormat>On-screen Show (4:3)</PresentationFormat>
  <Paragraphs>232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Wingdings</vt:lpstr>
      <vt:lpstr>1_Kuba</vt:lpstr>
      <vt:lpstr>Equation</vt:lpstr>
      <vt:lpstr>Parallel computing</vt:lpstr>
      <vt:lpstr>Parallel programming</vt:lpstr>
      <vt:lpstr>Simple use-cases</vt:lpstr>
      <vt:lpstr>Simple use-cases</vt:lpstr>
      <vt:lpstr>Parallel programming</vt:lpstr>
      <vt:lpstr>Flynn’s taxonomy</vt:lpstr>
      <vt:lpstr>A further breakdown of MIMD – shared memory</vt:lpstr>
      <vt:lpstr>A further breakdown of MIMD – NUMA</vt:lpstr>
      <vt:lpstr>A further breakdown of MIMD – distributed memory</vt:lpstr>
      <vt:lpstr>The jargon</vt:lpstr>
      <vt:lpstr>The jargon</vt:lpstr>
      <vt:lpstr>Performance modeling</vt:lpstr>
      <vt:lpstr>Performance modeling</vt:lpstr>
      <vt:lpstr>Amdahl’s law</vt:lpstr>
      <vt:lpstr>Finding concurrency</vt:lpstr>
      <vt:lpstr>Finding concurrency</vt:lpstr>
      <vt:lpstr>Finding concurrency</vt:lpstr>
      <vt:lpstr>Using decomposition patterns</vt:lpstr>
      <vt:lpstr>Simple use-cases</vt:lpstr>
      <vt:lpstr>Python Examples</vt:lpstr>
      <vt:lpstr>Python Examples</vt:lpstr>
      <vt:lpstr>Python Examples</vt:lpstr>
      <vt:lpstr>Python Examples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lpeska</cp:lastModifiedBy>
  <cp:revision>171</cp:revision>
  <cp:lastPrinted>1601-01-01T00:00:00Z</cp:lastPrinted>
  <dcterms:created xsi:type="dcterms:W3CDTF">2003-09-28T21:26:58Z</dcterms:created>
  <dcterms:modified xsi:type="dcterms:W3CDTF">2022-05-05T09:36:02Z</dcterms:modified>
</cp:coreProperties>
</file>