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4"/>
  </p:notesMasterIdLst>
  <p:handoutMasterIdLst>
    <p:handoutMasterId r:id="rId75"/>
  </p:handoutMasterIdLst>
  <p:sldIdLst>
    <p:sldId id="256" r:id="rId2"/>
    <p:sldId id="430" r:id="rId3"/>
    <p:sldId id="258" r:id="rId4"/>
    <p:sldId id="266" r:id="rId5"/>
    <p:sldId id="282" r:id="rId6"/>
    <p:sldId id="263" r:id="rId7"/>
    <p:sldId id="262" r:id="rId8"/>
    <p:sldId id="269" r:id="rId9"/>
    <p:sldId id="270" r:id="rId10"/>
    <p:sldId id="272" r:id="rId11"/>
    <p:sldId id="275" r:id="rId12"/>
    <p:sldId id="276" r:id="rId13"/>
    <p:sldId id="283" r:id="rId14"/>
    <p:sldId id="257" r:id="rId15"/>
    <p:sldId id="260" r:id="rId16"/>
    <p:sldId id="284" r:id="rId17"/>
    <p:sldId id="261" r:id="rId18"/>
    <p:sldId id="285" r:id="rId19"/>
    <p:sldId id="286" r:id="rId20"/>
    <p:sldId id="264" r:id="rId21"/>
    <p:sldId id="265" r:id="rId22"/>
    <p:sldId id="287" r:id="rId23"/>
    <p:sldId id="268" r:id="rId24"/>
    <p:sldId id="267" r:id="rId25"/>
    <p:sldId id="278" r:id="rId26"/>
    <p:sldId id="308" r:id="rId27"/>
    <p:sldId id="311" r:id="rId28"/>
    <p:sldId id="279" r:id="rId29"/>
    <p:sldId id="280" r:id="rId30"/>
    <p:sldId id="281" r:id="rId31"/>
    <p:sldId id="309" r:id="rId32"/>
    <p:sldId id="312" r:id="rId33"/>
    <p:sldId id="324" r:id="rId34"/>
    <p:sldId id="336" r:id="rId35"/>
    <p:sldId id="307" r:id="rId36"/>
    <p:sldId id="334" r:id="rId37"/>
    <p:sldId id="335" r:id="rId38"/>
    <p:sldId id="337" r:id="rId39"/>
    <p:sldId id="371" r:id="rId40"/>
    <p:sldId id="318" r:id="rId41"/>
    <p:sldId id="319" r:id="rId42"/>
    <p:sldId id="322" r:id="rId43"/>
    <p:sldId id="323" r:id="rId44"/>
    <p:sldId id="325" r:id="rId45"/>
    <p:sldId id="374" r:id="rId46"/>
    <p:sldId id="331" r:id="rId47"/>
    <p:sldId id="326" r:id="rId48"/>
    <p:sldId id="377" r:id="rId49"/>
    <p:sldId id="375" r:id="rId50"/>
    <p:sldId id="271" r:id="rId51"/>
    <p:sldId id="376" r:id="rId52"/>
    <p:sldId id="378" r:id="rId53"/>
    <p:sldId id="379" r:id="rId54"/>
    <p:sldId id="380" r:id="rId55"/>
    <p:sldId id="338" r:id="rId56"/>
    <p:sldId id="381" r:id="rId57"/>
    <p:sldId id="432" r:id="rId58"/>
    <p:sldId id="341" r:id="rId59"/>
    <p:sldId id="315" r:id="rId60"/>
    <p:sldId id="316" r:id="rId61"/>
    <p:sldId id="431" r:id="rId62"/>
    <p:sldId id="346" r:id="rId63"/>
    <p:sldId id="383" r:id="rId64"/>
    <p:sldId id="393" r:id="rId65"/>
    <p:sldId id="395" r:id="rId66"/>
    <p:sldId id="391" r:id="rId67"/>
    <p:sldId id="392" r:id="rId68"/>
    <p:sldId id="396" r:id="rId69"/>
    <p:sldId id="394" r:id="rId70"/>
    <p:sldId id="411" r:id="rId71"/>
    <p:sldId id="412" r:id="rId72"/>
    <p:sldId id="429"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6" autoAdjust="0"/>
    <p:restoredTop sz="82217" autoAdjust="0"/>
  </p:normalViewPr>
  <p:slideViewPr>
    <p:cSldViewPr snapToGrid="0" snapToObjects="1">
      <p:cViewPr varScale="1">
        <p:scale>
          <a:sx n="90" d="100"/>
          <a:sy n="90"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288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D914F5-BDF5-7246-A84B-A66E8B9D8ACD}" type="datetimeFigureOut">
              <a:rPr lang="en-US" smtClean="0"/>
              <a:pPr/>
              <a:t>3/20/2020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5776E9-A9CD-4043-959E-659F562B1D9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06765-E16F-FA43-BF9C-D124BAA34082}" type="datetimeFigureOut">
              <a:rPr lang="en-US" smtClean="0"/>
              <a:pPr/>
              <a:t>3/20/2020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D9D75A-08D5-2F4E-8CF6-F3F8A53972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And wait…</a:t>
            </a:r>
          </a:p>
        </p:txBody>
      </p:sp>
      <p:sp>
        <p:nvSpPr>
          <p:cNvPr id="4" name="Slide Number Placeholder 3"/>
          <p:cNvSpPr>
            <a:spLocks noGrp="1"/>
          </p:cNvSpPr>
          <p:nvPr>
            <p:ph type="sldNum" sz="quarter" idx="10"/>
          </p:nvPr>
        </p:nvSpPr>
        <p:spPr/>
        <p:txBody>
          <a:bodyPr/>
          <a:lstStyle/>
          <a:p>
            <a:fld id="{83D9D75A-08D5-2F4E-8CF6-F3F8A539724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 just about </a:t>
            </a:r>
            <a:r>
              <a:rPr lang="en-US" dirty="0" err="1"/>
              <a:t>OS’es</a:t>
            </a:r>
            <a:r>
              <a:rPr lang="en-US" dirty="0"/>
              <a:t>; not just bugs</a:t>
            </a:r>
          </a:p>
        </p:txBody>
      </p:sp>
      <p:sp>
        <p:nvSpPr>
          <p:cNvPr id="4" name="Slide Number Placeholder 3"/>
          <p:cNvSpPr>
            <a:spLocks noGrp="1"/>
          </p:cNvSpPr>
          <p:nvPr>
            <p:ph type="sldNum" sz="quarter" idx="10"/>
          </p:nvPr>
        </p:nvSpPr>
        <p:spPr/>
        <p:txBody>
          <a:bodyPr/>
          <a:lstStyle/>
          <a:p>
            <a:fld id="{87D3955F-9E14-2048-A3C7-B473A3FD983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OK,</a:t>
            </a:r>
            <a:r>
              <a:rPr lang="en-US" baseline="0" dirty="0"/>
              <a:t> so you compile your program into an executable image with instructions and data. </a:t>
            </a:r>
          </a:p>
          <a:p>
            <a:endParaRPr lang="en-US" baseline="0" dirty="0"/>
          </a:p>
          <a:p>
            <a:r>
              <a:rPr lang="en-US" baseline="0" dirty="0"/>
              <a:t>Which of these is the program?  How does it start running?  Well, if its </a:t>
            </a:r>
            <a:r>
              <a:rPr lang="en-US" baseline="0" dirty="0" err="1"/>
              <a:t>Javascript</a:t>
            </a:r>
            <a:r>
              <a:rPr lang="en-US" baseline="0" dirty="0"/>
              <a:t> – no compilation step!  Just interprets the source code.</a:t>
            </a:r>
          </a:p>
          <a:p>
            <a:r>
              <a:rPr lang="en-US" baseline="0" dirty="0"/>
              <a:t>If its Android, then its compiled into a byte code that is interpreted in software – well, actually, interpreted into short snippets of instructions, with jumps back into the interpreter when done.</a:t>
            </a:r>
          </a:p>
          <a:p>
            <a:endParaRPr lang="en-US" baseline="0" dirty="0"/>
          </a:p>
          <a:p>
            <a:r>
              <a:rPr lang="en-US" baseline="0" dirty="0"/>
              <a:t>If it’s </a:t>
            </a:r>
            <a:r>
              <a:rPr lang="en-US" baseline="0" dirty="0" err="1"/>
              <a:t>attu</a:t>
            </a:r>
            <a:r>
              <a:rPr lang="en-US" baseline="0" dirty="0"/>
              <a:t>, then compiled into x86 instructions. </a:t>
            </a:r>
          </a:p>
          <a:p>
            <a:endParaRPr lang="en-US" baseline="0" dirty="0"/>
          </a:p>
          <a:p>
            <a:r>
              <a:rPr lang="en-US" baseline="0" dirty="0"/>
              <a:t>What’s to keep the process from overwriting the OS kernel?   Or some other process running at the same time?</a:t>
            </a:r>
          </a:p>
          <a:p>
            <a:endParaRPr lang="en-US" baseline="0" dirty="0"/>
          </a:p>
          <a:p>
            <a:r>
              <a:rPr lang="en-US" baseline="0" dirty="0"/>
              <a:t>What’s to keep it from overwriting the disk?  From reading someone else’s files that are stored on disk?</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Upsides?  Downsides to this approach?  Essentially what you do in </a:t>
            </a:r>
            <a:r>
              <a:rPr lang="en-US" dirty="0" err="1"/>
              <a:t>Javascript</a:t>
            </a:r>
            <a:r>
              <a:rPr lang="en-US" dirty="0"/>
              <a:t> in a browser – simulate the execution of the script, one line at a time.</a:t>
            </a:r>
          </a:p>
        </p:txBody>
      </p:sp>
      <p:sp>
        <p:nvSpPr>
          <p:cNvPr id="4" name="Slide Number Placeholder 3"/>
          <p:cNvSpPr>
            <a:spLocks noGrp="1"/>
          </p:cNvSpPr>
          <p:nvPr>
            <p:ph type="sldNum" sz="quarter" idx="10"/>
          </p:nvPr>
        </p:nvSpPr>
        <p:spPr/>
        <p:txBody>
          <a:bodyPr/>
          <a:lstStyle/>
          <a:p>
            <a:fld id="{87D3955F-9E14-2048-A3C7-B473A3FD9833}"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Obviously, you need</a:t>
            </a:r>
            <a:r>
              <a:rPr lang="en-US" baseline="0" dirty="0"/>
              <a:t> the part that has full rights to be really reliable!</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Where do interrupts fit in?</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Second thing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2</a:t>
            </a:fld>
            <a:endParaRPr lang="en-US"/>
          </a:p>
        </p:txBody>
      </p:sp>
    </p:spTree>
    <p:extLst>
      <p:ext uri="{BB962C8B-B14F-4D97-AF65-F5344CB8AC3E}">
        <p14:creationId xmlns:p14="http://schemas.microsoft.com/office/powerpoint/2010/main" val="2162707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pPr lvl="1"/>
            <a:r>
              <a:rPr lang="en-US" dirty="0"/>
              <a:t>Change mode bit in </a:t>
            </a:r>
            <a:r>
              <a:rPr lang="en-US" dirty="0" err="1"/>
              <a:t>EFLAGs</a:t>
            </a:r>
            <a:r>
              <a:rPr lang="en-US" dirty="0"/>
              <a:t> register!</a:t>
            </a:r>
          </a:p>
          <a:p>
            <a:pPr lvl="1"/>
            <a:r>
              <a:rPr lang="en-US" dirty="0"/>
              <a:t>Change which memory locations a user program can access</a:t>
            </a:r>
          </a:p>
          <a:p>
            <a:pPr lvl="1"/>
            <a:r>
              <a:rPr lang="en-US" dirty="0"/>
              <a:t>Send commands to I/O devices</a:t>
            </a:r>
          </a:p>
          <a:p>
            <a:pPr lvl="1"/>
            <a:r>
              <a:rPr lang="en-US" dirty="0"/>
              <a:t>Read data from/write data to I/O devices</a:t>
            </a:r>
          </a:p>
          <a:p>
            <a:pPr lvl="1"/>
            <a:r>
              <a:rPr lang="en-US" dirty="0"/>
              <a:t>Jump into kernel code</a:t>
            </a:r>
          </a:p>
          <a:p>
            <a:pPr lvl="1"/>
            <a:r>
              <a:rPr lang="en-US" dirty="0"/>
              <a:t>…</a:t>
            </a:r>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Might work better starting with interrupts!</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OK, a quick tour of I/O.  Without I/O, can’t do much of anything!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26</a:t>
            </a:fld>
            <a:endParaRPr lang="en-US"/>
          </a:p>
        </p:txBody>
      </p:sp>
    </p:spTree>
    <p:extLst>
      <p:ext uri="{BB962C8B-B14F-4D97-AF65-F5344CB8AC3E}">
        <p14:creationId xmlns:p14="http://schemas.microsoft.com/office/powerpoint/2010/main" val="7070752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a:t>
            </a:r>
            <a:r>
              <a:rPr lang="en-US" baseline="0" dirty="0"/>
              <a:t> by “processor register” I do not mean %</a:t>
            </a:r>
            <a:r>
              <a:rPr lang="en-US" baseline="0" dirty="0" err="1"/>
              <a:t>eax</a:t>
            </a:r>
            <a:r>
              <a:rPr lang="en-US" baseline="0" dirty="0"/>
              <a:t>.  Rather – these are special purpose registers.</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3955F-9E14-2048-A3C7-B473A3FD9833}"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Execution model: each thread runs on a dedicated virtual processor with unpredictable and variable speed.</a:t>
            </a:r>
          </a:p>
        </p:txBody>
      </p:sp>
      <p:sp>
        <p:nvSpPr>
          <p:cNvPr id="4" name="Slide Number Placeholder 3"/>
          <p:cNvSpPr>
            <a:spLocks noGrp="1"/>
          </p:cNvSpPr>
          <p:nvPr>
            <p:ph type="sldNum" sz="quarter" idx="10"/>
          </p:nvPr>
        </p:nvSpPr>
        <p:spPr/>
        <p:txBody>
          <a:bodyPr/>
          <a:lstStyle/>
          <a:p>
            <a:fld id="{87D3955F-9E14-2048-A3C7-B473A3FD9833}" type="slidenum">
              <a:rPr lang="en-US" smtClean="0"/>
              <a:pPr/>
              <a:t>35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Labels</a:t>
            </a:r>
            <a:r>
              <a:rPr lang="en-US" baseline="0" dirty="0"/>
              <a:t> should be </a:t>
            </a:r>
            <a:r>
              <a:rPr lang="en-US" baseline="0" dirty="0" err="1"/>
              <a:t>thread_create</a:t>
            </a:r>
            <a:r>
              <a:rPr lang="en-US" baseline="0" dirty="0"/>
              <a:t>() not </a:t>
            </a:r>
            <a:r>
              <a:rPr lang="en-US" baseline="0" dirty="0" err="1"/>
              <a:t>sthread_create</a:t>
            </a:r>
            <a:r>
              <a:rPr lang="en-US" baseline="0" dirty="0"/>
              <a:t>, etc.</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37</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to instructors:</a:t>
            </a:r>
            <a:r>
              <a:rPr lang="en-US" baseline="0" dirty="0"/>
              <a:t> it is helpful to walk through an example such as readers/writers locks for illustrating the use of condition variables.  I haven’t included it in these slides, as I usually take a class to do that example on the board – showing what happens as multiple threads stop at various points during the execution and other </a:t>
            </a:r>
            <a:r>
              <a:rPr lang="en-US" baseline="0"/>
              <a:t>threads run.</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a:solidFill>
                  <a:schemeClr val="tx1"/>
                </a:solidFill>
                <a:latin typeface="+mn-lt"/>
                <a:ea typeface="+mn-ea"/>
                <a:cs typeface="+mn-cs"/>
              </a:rPr>
              <a:t>In some sense, OS is just a software engineering problem: how do you convert what the hardware gives you into something that the application programmers want?  </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For any OS area (file systems, virtual memory, networking, CPU scheduling), begin by asking two questions:</a:t>
            </a:r>
          </a:p>
          <a:p>
            <a:r>
              <a:rPr lang="en-US" sz="1200" kern="1200" dirty="0">
                <a:solidFill>
                  <a:schemeClr val="tx1"/>
                </a:solidFill>
                <a:latin typeface="+mn-lt"/>
                <a:ea typeface="+mn-ea"/>
                <a:cs typeface="+mn-cs"/>
              </a:rPr>
              <a:t>	what’s the hardware interface? (the physical reality)</a:t>
            </a:r>
          </a:p>
          <a:p>
            <a:r>
              <a:rPr lang="en-US" sz="1200" kern="1200" dirty="0">
                <a:solidFill>
                  <a:schemeClr val="tx1"/>
                </a:solidFill>
                <a:latin typeface="+mn-lt"/>
                <a:ea typeface="+mn-ea"/>
                <a:cs typeface="+mn-cs"/>
              </a:rPr>
              <a:t>	what’s the application interface? (the nicer abstraction)</a:t>
            </a:r>
          </a:p>
          <a:p>
            <a:r>
              <a:rPr lang="en-US" sz="1200" kern="1200" dirty="0">
                <a:solidFill>
                  <a:schemeClr val="tx1"/>
                </a:solidFill>
                <a:latin typeface="+mn-lt"/>
                <a:ea typeface="+mn-ea"/>
                <a:cs typeface="+mn-cs"/>
              </a:rPr>
              <a:t> </a:t>
            </a:r>
          </a:p>
          <a:p>
            <a:r>
              <a:rPr lang="en-US" baseline="0" dirty="0"/>
              <a:t>We’ve broken it down a bit: we have users and their applications.  You probably already know about libraries – that applications can be linked with code that helps them do their job, e.g., like the C library, with </a:t>
            </a:r>
            <a:r>
              <a:rPr lang="en-US" baseline="0" dirty="0" err="1"/>
              <a:t>malloc</a:t>
            </a:r>
            <a:r>
              <a:rPr lang="en-US" baseline="0" dirty="0"/>
              <a:t> and free and string operations.</a:t>
            </a:r>
          </a:p>
          <a:p>
            <a:endParaRPr lang="en-US" baseline="0" dirty="0"/>
          </a:p>
          <a:p>
            <a:r>
              <a:rPr lang="en-US" baseline="0" dirty="0"/>
              <a:t>But when you write an app, you write it as if it has the entire machine – you don’t need to worry about the fact that there are multiple other apps running at the same time.  It doesn’t crash just because one of those other apps has a bug.  This interface is an abstract virtual machine – an abstraction that allows programmers to ignore the OS.</a:t>
            </a:r>
          </a:p>
          <a:p>
            <a:endParaRPr lang="en-US" baseline="0" dirty="0"/>
          </a:p>
          <a:p>
            <a:r>
              <a:rPr lang="en-US" baseline="0" dirty="0"/>
              <a:t>Much of the OS runs in “kernel mode” – we’ll describe that in the next lecture.  That code provides applications the abstraction of their own dedicated hardware.  And under all of that is another abstraction, that allows the OS to run on a variety of different hardware – this is the HAL.  That way, you can change the underlying hardware, without changing (much of) the OS.</a:t>
            </a:r>
          </a:p>
          <a:p>
            <a:endParaRPr lang="en-US" baseline="0" dirty="0"/>
          </a:p>
          <a:p>
            <a:r>
              <a:rPr lang="en-US" baseline="0" dirty="0"/>
              <a:t>Need to have the various layers coordinate – library makes calls into the kernel to do things, like write file data to the disk, or get a network packet.  But they run in separate domains.</a:t>
            </a:r>
          </a:p>
          <a:p>
            <a:endParaRPr lang="en-US" baseline="0" dirty="0"/>
          </a:p>
          <a:p>
            <a:r>
              <a:rPr lang="en-US" baseline="0" dirty="0"/>
              <a:t>As you look at the code in OS/161, or if you look inside Linux (or any other OS you might find), you’ll see these three categories.  </a:t>
            </a:r>
          </a:p>
          <a:p>
            <a:endParaRPr lang="en-US" baseline="0" dirty="0"/>
          </a:p>
          <a:p>
            <a:r>
              <a:rPr lang="en-US" baseline="0" dirty="0"/>
              <a:t>Kern – kernel code</a:t>
            </a:r>
          </a:p>
          <a:p>
            <a:r>
              <a:rPr lang="en-US" baseline="0" dirty="0" err="1"/>
              <a:t>Userland</a:t>
            </a:r>
            <a:r>
              <a:rPr lang="en-US" baseline="0" dirty="0"/>
              <a:t> – system libraries</a:t>
            </a:r>
          </a:p>
          <a:p>
            <a:r>
              <a:rPr lang="en-US" baseline="0" dirty="0"/>
              <a:t>Kern/arch – machine dependent routines, specific to each different type of CPU</a:t>
            </a:r>
          </a:p>
          <a:p>
            <a:endParaRPr lang="en-US" baseline="0" dirty="0"/>
          </a:p>
          <a:p>
            <a:endParaRPr lang="en-US" baseline="0" dirty="0"/>
          </a:p>
          <a:p>
            <a:r>
              <a:rPr lang="en-US" baseline="0" dirty="0"/>
              <a:t>One of the first questions you’ll see in assignment 0 is: how does a system call work?  Where do you find the code to read from a file in </a:t>
            </a:r>
            <a:r>
              <a:rPr lang="en-US" baseline="0" dirty="0" err="1"/>
              <a:t>userland</a:t>
            </a:r>
            <a:r>
              <a:rPr lang="en-US" baseline="0" dirty="0"/>
              <a:t>?  Where do you find the code to read from a file in the kernel?  Where do you find the machine-specific code to read from the physical disk?</a:t>
            </a:r>
            <a:endParaRPr lang="en-US" dirty="0"/>
          </a:p>
          <a:p>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a:t>
            </a:r>
            <a:r>
              <a:rPr lang="en-US" baseline="0" dirty="0"/>
              <a:t> solve any of these, you need synchronization. </a:t>
            </a:r>
          </a:p>
          <a:p>
            <a:endParaRPr lang="en-US" baseline="0" dirty="0"/>
          </a:p>
          <a:p>
            <a:pPr marL="228600" indent="-228600">
              <a:buAutoNum type="arabicParenR"/>
            </a:pPr>
            <a:r>
              <a:rPr lang="en-US" baseline="0" dirty="0"/>
              <a:t>You want program behavior to be a specific function of input – not of the sequence of who went first.</a:t>
            </a:r>
          </a:p>
          <a:p>
            <a:pPr marL="228600" indent="-228600">
              <a:buAutoNum type="arabicParenR"/>
            </a:pPr>
            <a:endParaRPr lang="en-US" baseline="0" dirty="0"/>
          </a:p>
          <a:p>
            <a:pPr marL="228600" indent="-228600">
              <a:buAutoNum type="arabicParenR"/>
            </a:pPr>
            <a:r>
              <a:rPr lang="en-US" baseline="0" dirty="0"/>
              <a:t>You want the behavior to be deterministic – not to vary from run to run</a:t>
            </a:r>
          </a:p>
          <a:p>
            <a:pPr marL="228600" indent="-228600">
              <a:buAutoNum type="arabicParenR"/>
            </a:pPr>
            <a:endParaRPr lang="en-US" baseline="0" dirty="0"/>
          </a:p>
          <a:p>
            <a:pPr marL="228600" indent="-228600">
              <a:buAutoNum type="arabicParenR"/>
            </a:pPr>
            <a:r>
              <a:rPr lang="en-US" baseline="0" dirty="0"/>
              <a:t>Even if you ignore those, the compiler will mess you up bad (compared to what you think will happen)</a:t>
            </a:r>
          </a:p>
          <a:p>
            <a:pPr marL="228600" indent="-228600">
              <a:buAutoNum type="arabicParenR"/>
            </a:pPr>
            <a:endParaRPr lang="en-US" baseline="0" dirty="0"/>
          </a:p>
          <a:p>
            <a:pPr marL="228600" indent="-228600">
              <a:buAutoNum type="arabicParenR"/>
            </a:pPr>
            <a:r>
              <a:rPr lang="en-US" baseline="0" dirty="0"/>
              <a:t>And even If you ignore that, the hardware will mess you up bad.</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39</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can go wrong?  </a:t>
            </a:r>
          </a:p>
          <a:p>
            <a:endParaRPr lang="en-US" dirty="0"/>
          </a:p>
          <a:p>
            <a:r>
              <a:rPr lang="en-US" dirty="0"/>
              <a:t>Thread A, Thread B</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can go wrong?  Starvation</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Bounded waiting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48</a:t>
            </a:fld>
            <a:endParaRPr lang="en-US"/>
          </a:p>
        </p:txBody>
      </p:sp>
    </p:spTree>
    <p:extLst>
      <p:ext uri="{BB962C8B-B14F-4D97-AF65-F5344CB8AC3E}">
        <p14:creationId xmlns:p14="http://schemas.microsoft.com/office/powerpoint/2010/main" val="1550348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Second thing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49</a:t>
            </a:fld>
            <a:endParaRPr lang="en-US"/>
          </a:p>
        </p:txBody>
      </p:sp>
    </p:spTree>
    <p:extLst>
      <p:ext uri="{BB962C8B-B14F-4D97-AF65-F5344CB8AC3E}">
        <p14:creationId xmlns:p14="http://schemas.microsoft.com/office/powerpoint/2010/main" val="10297813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every instruction!</a:t>
            </a:r>
          </a:p>
          <a:p>
            <a:endParaRPr lang="en-US" dirty="0"/>
          </a:p>
          <a:p>
            <a:r>
              <a:rPr lang="en-US" dirty="0"/>
              <a:t>Table of instructions set up by the kernel: similar idea to</a:t>
            </a:r>
            <a:r>
              <a:rPr lang="en-US" baseline="0" dirty="0"/>
              <a:t> buffer descriptor queue for I/O</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a:solidFill>
                  <a:schemeClr val="tx1"/>
                </a:solidFill>
                <a:latin typeface="+mn-lt"/>
                <a:ea typeface="+mn-ea"/>
                <a:cs typeface="+mn-cs"/>
              </a:rPr>
              <a:t>Simpler, because allows use of a bitmap.  What's a bitmap?</a:t>
            </a:r>
          </a:p>
          <a:p>
            <a:r>
              <a:rPr lang="en-US" sz="1200" i="1" kern="1200" dirty="0">
                <a:solidFill>
                  <a:schemeClr val="tx1"/>
                </a:solidFill>
                <a:latin typeface="+mn-lt"/>
                <a:ea typeface="+mn-ea"/>
                <a:cs typeface="+mn-cs"/>
              </a:rPr>
              <a:t>       001111100000001100</a:t>
            </a:r>
          </a:p>
          <a:p>
            <a:r>
              <a:rPr lang="en-US" sz="1200" i="1" kern="1200" dirty="0">
                <a:solidFill>
                  <a:schemeClr val="tx1"/>
                </a:solidFill>
                <a:latin typeface="+mn-lt"/>
                <a:ea typeface="+mn-ea"/>
                <a:cs typeface="+mn-cs"/>
              </a:rPr>
              <a:t>Each bit represents one page of physical memory -- 1 means allocated, 0 means unallocated.  Lots simpler than </a:t>
            </a:r>
            <a:r>
              <a:rPr lang="en-US" sz="1200" i="1" kern="1200" dirty="0" err="1">
                <a:solidFill>
                  <a:schemeClr val="tx1"/>
                </a:solidFill>
                <a:latin typeface="+mn-lt"/>
                <a:ea typeface="+mn-ea"/>
                <a:cs typeface="+mn-cs"/>
              </a:rPr>
              <a:t>base&amp;bounds</a:t>
            </a:r>
            <a:r>
              <a:rPr lang="en-US" sz="1200" i="1" kern="1200" dirty="0">
                <a:solidFill>
                  <a:schemeClr val="tx1"/>
                </a:solidFill>
                <a:latin typeface="+mn-lt"/>
                <a:ea typeface="+mn-ea"/>
                <a:cs typeface="+mn-cs"/>
              </a:rPr>
              <a:t> or segmentation</a:t>
            </a:r>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55</a:t>
            </a:fld>
            <a:endParaRPr lang="en-US"/>
          </a:p>
        </p:txBody>
      </p:sp>
    </p:spTree>
    <p:extLst>
      <p:ext uri="{BB962C8B-B14F-4D97-AF65-F5344CB8AC3E}">
        <p14:creationId xmlns:p14="http://schemas.microsoft.com/office/powerpoint/2010/main" val="3013329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latin typeface="+mn-lt"/>
                <a:ea typeface="+mn-ea"/>
                <a:cs typeface="+mn-cs"/>
              </a:rPr>
              <a:t>Means lots of space taken up with page table entries.</a:t>
            </a:r>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58</a:t>
            </a:fld>
            <a:endParaRPr lang="en-US"/>
          </a:p>
        </p:txBody>
      </p:sp>
    </p:spTree>
    <p:extLst>
      <p:ext uri="{BB962C8B-B14F-4D97-AF65-F5344CB8AC3E}">
        <p14:creationId xmlns:p14="http://schemas.microsoft.com/office/powerpoint/2010/main" val="1104197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Each of these points is pretty complex!  But we’ll see a lot of examples.</a:t>
            </a:r>
          </a:p>
          <a:p>
            <a:endParaRPr lang="en-US" dirty="0"/>
          </a:p>
          <a:p>
            <a:r>
              <a:rPr lang="en-US" dirty="0"/>
              <a:t>90%</a:t>
            </a:r>
            <a:r>
              <a:rPr lang="en-US" baseline="0" dirty="0"/>
              <a:t> of the code in an OS is in the glue – but its mostly easy to understand, so we won’t spend any time on it.</a:t>
            </a:r>
          </a:p>
          <a:p>
            <a:endParaRPr lang="en-US" baseline="0" dirty="0"/>
          </a:p>
          <a:p>
            <a:r>
              <a:rPr lang="en-US" baseline="0" dirty="0"/>
              <a:t>Consider the illusion though – you buy a new computer, with more processors than the last one.  But you don’t have to get all new software – the OS is the same, the apps are the same, but the system runs faster.  How does it do that?  You buy more memory – you don’t change the OS, you don’t change the apps, but the system runs faster.  How does it do that?</a:t>
            </a:r>
          </a:p>
          <a:p>
            <a:endParaRPr lang="en-US" baseline="0" dirty="0"/>
          </a:p>
          <a:p>
            <a:r>
              <a:rPr lang="en-US" baseline="0" dirty="0"/>
              <a:t>Part of the answer is that the OS serves as the referee between applications.  How much memory should everyone have?  How much of the CPU?</a:t>
            </a:r>
          </a:p>
          <a:p>
            <a:endParaRPr lang="en-US" baseline="0" dirty="0"/>
          </a:p>
          <a:p>
            <a:r>
              <a:rPr lang="en-US" baseline="0" dirty="0"/>
              <a:t>The OS also has to isolate the different applications and users from each other – if one app crashes, you don’t want it to require a system reboot.  If one user writes a buggy app on </a:t>
            </a:r>
            <a:r>
              <a:rPr lang="en-US" baseline="0" dirty="0" err="1"/>
              <a:t>attu</a:t>
            </a:r>
            <a:r>
              <a:rPr lang="en-US" baseline="0" dirty="0"/>
              <a:t>, you don’t want it to crash the system for everyone else.  How is that even possible?</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This should seem a bit strange: the virtual address space has gaps in it!  Each segment gets mapped to contiguous locations in physical memory, but may be gaps between segments.</a:t>
            </a:r>
          </a:p>
          <a:p>
            <a:r>
              <a:rPr lang="en-US" sz="1200" kern="1200" dirty="0">
                <a:solidFill>
                  <a:schemeClr val="tx1"/>
                </a:solidFill>
                <a:latin typeface="+mn-lt"/>
                <a:ea typeface="+mn-ea"/>
                <a:cs typeface="+mn-cs"/>
              </a:rPr>
              <a:t> </a:t>
            </a:r>
          </a:p>
          <a:p>
            <a:r>
              <a:rPr lang="en-US" sz="1200" i="1" kern="1200" dirty="0">
                <a:solidFill>
                  <a:schemeClr val="tx1"/>
                </a:solidFill>
                <a:latin typeface="+mn-lt"/>
                <a:ea typeface="+mn-ea"/>
                <a:cs typeface="+mn-cs"/>
              </a:rPr>
              <a:t>This is a little like walking around in the dark, and there are huge pits in the ground where you die if you step in the pit.</a:t>
            </a:r>
          </a:p>
          <a:p>
            <a:r>
              <a:rPr lang="en-US" sz="1200" i="1" kern="1200" dirty="0">
                <a:solidFill>
                  <a:schemeClr val="tx1"/>
                </a:solidFill>
                <a:latin typeface="+mn-lt"/>
                <a:ea typeface="+mn-ea"/>
                <a:cs typeface="+mn-cs"/>
              </a:rPr>
              <a:t> </a:t>
            </a:r>
          </a:p>
          <a:p>
            <a:r>
              <a:rPr lang="en-US" sz="1200" i="1" kern="1200" dirty="0">
                <a:solidFill>
                  <a:schemeClr val="tx1"/>
                </a:solidFill>
                <a:latin typeface="+mn-lt"/>
                <a:ea typeface="+mn-ea"/>
                <a:cs typeface="+mn-cs"/>
              </a:rPr>
              <a:t>But! of course, a correct program will never step off into a pit, so ok.</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A correct program will never address gaps; if it does, trap to kernel and then core dump. Minor exception: stack, heap can grow.  In UNIX, </a:t>
            </a:r>
            <a:r>
              <a:rPr lang="en-US" sz="1200" kern="1200" dirty="0" err="1">
                <a:solidFill>
                  <a:schemeClr val="tx1"/>
                </a:solidFill>
                <a:latin typeface="+mn-lt"/>
                <a:ea typeface="+mn-ea"/>
                <a:cs typeface="+mn-cs"/>
              </a:rPr>
              <a:t>sbrk</a:t>
            </a:r>
            <a:r>
              <a:rPr lang="en-US" sz="1200" kern="1200" dirty="0">
                <a:solidFill>
                  <a:schemeClr val="tx1"/>
                </a:solidFill>
                <a:latin typeface="+mn-lt"/>
                <a:ea typeface="+mn-ea"/>
                <a:cs typeface="+mn-cs"/>
              </a:rPr>
              <a:t>() increases size of heap segment.  For stack, just take fault, system automatically increases size of stack. </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Detail: Protection mode in segmentation table entries.  For example, code segment would be read-only (only execution and loads are allowed).  Data and stack segment would be read-write (stores allowed).</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What must be saved/restored on context switch?  Typically, segment table stored in CPU, not in memory, because it’s small.</a:t>
            </a:r>
          </a:p>
          <a:p>
            <a:r>
              <a:rPr lang="en-US" sz="1200" i="1" kern="1200" dirty="0">
                <a:solidFill>
                  <a:schemeClr val="tx1"/>
                </a:solidFill>
                <a:latin typeface="+mn-lt"/>
                <a:ea typeface="+mn-ea"/>
                <a:cs typeface="+mn-cs"/>
              </a:rPr>
              <a:t>Contents must be saved/restored.</a:t>
            </a:r>
          </a:p>
        </p:txBody>
      </p:sp>
      <p:sp>
        <p:nvSpPr>
          <p:cNvPr id="4" name="Slide Number Placeholder 3"/>
          <p:cNvSpPr>
            <a:spLocks noGrp="1"/>
          </p:cNvSpPr>
          <p:nvPr>
            <p:ph type="sldNum" sz="quarter" idx="10"/>
          </p:nvPr>
        </p:nvSpPr>
        <p:spPr/>
        <p:txBody>
          <a:bodyPr/>
          <a:lstStyle/>
          <a:p>
            <a:fld id="{87D3955F-9E14-2048-A3C7-B473A3FD9833}" type="slidenum">
              <a:rPr lang="en-US" smtClean="0"/>
              <a:pPr/>
              <a:t>60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65</a:t>
            </a:fld>
            <a:endParaRPr lang="en-US"/>
          </a:p>
        </p:txBody>
      </p:sp>
    </p:spTree>
    <p:extLst>
      <p:ext uri="{BB962C8B-B14F-4D97-AF65-F5344CB8AC3E}">
        <p14:creationId xmlns:p14="http://schemas.microsoft.com/office/powerpoint/2010/main" val="763976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 Examples of OS as referee?</a:t>
            </a:r>
          </a:p>
          <a:p>
            <a:endParaRPr lang="en-US" dirty="0"/>
          </a:p>
          <a:p>
            <a:r>
              <a:rPr lang="en-US" dirty="0"/>
              <a:t>Examples of</a:t>
            </a:r>
            <a:r>
              <a:rPr lang="en-US" baseline="0" dirty="0"/>
              <a:t> OS as illusionist?</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 audience for ideas – they’ve taken machine structures.</a:t>
            </a:r>
          </a:p>
          <a:p>
            <a:endParaRPr lang="en-US" dirty="0"/>
          </a:p>
          <a:p>
            <a:r>
              <a:rPr lang="en-US" dirty="0"/>
              <a:t>Answer:</a:t>
            </a:r>
            <a:r>
              <a:rPr lang="en-US" baseline="0" dirty="0"/>
              <a:t> need memory protection, but also ability to interrupt a running job.  And to have a privileged mode – capable of changing the memory </a:t>
            </a:r>
            <a:r>
              <a:rPr lang="en-US" baseline="0" dirty="0" err="1"/>
              <a:t>proection</a:t>
            </a:r>
            <a:r>
              <a:rPr lang="en-US" baseline="0" dirty="0"/>
              <a:t>.</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 excuse</a:t>
            </a:r>
            <a:r>
              <a:rPr lang="en-US" baseline="0" dirty="0"/>
              <a:t> to define some terms!  </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930242-A2DC-5440-B75E-4243E2002920}"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930242-A2DC-5440-B75E-4243E2002920}"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930242-A2DC-5440-B75E-4243E2002920}"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930242-A2DC-5440-B75E-4243E2002920}"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930242-A2DC-5440-B75E-4243E2002920}"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930242-A2DC-5440-B75E-4243E2002920}"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930242-A2DC-5440-B75E-4243E2002920}"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930242-A2DC-5440-B75E-4243E2002920}"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930242-A2DC-5440-B75E-4243E2002920}"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930242-A2DC-5440-B75E-4243E2002920}"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930242-A2DC-5440-B75E-4243E2002920}"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30242-A2DC-5440-B75E-4243E2002920}" type="datetimeFigureOut">
              <a:rPr lang="en-US" smtClean="0"/>
              <a:pPr/>
              <a:t>3/20/2020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31466-2D85-774F-88AA-F9B0A19E33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omes.cs.washington.edu/~tom/Slides/slides.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d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3s.mff.cuni.cz/files/teaching/nswi004/text.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homes.cs.washington.edu/~tom/Slides/slides.html" TargetMode="External"/><Relationship Id="rId4" Type="http://schemas.openxmlformats.org/officeDocument/2006/relationships/hyperlink" Target="https://d3s.mff.cuni.cz/teaching/nswi004/"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d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d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d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d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13.pd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d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0.pd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d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9.pd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1.pd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0.pd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0.pd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70.pdf"/><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d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0.pdf"/><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d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Operating Systems: </a:t>
            </a:r>
            <a:br>
              <a:rPr lang="en-US" sz="4000" dirty="0"/>
            </a:br>
            <a:r>
              <a:rPr lang="en-US" sz="4000" dirty="0"/>
              <a:t>Principles and Practice</a:t>
            </a:r>
          </a:p>
        </p:txBody>
      </p:sp>
      <p:sp>
        <p:nvSpPr>
          <p:cNvPr id="3" name="Subtitle 2"/>
          <p:cNvSpPr>
            <a:spLocks noGrp="1"/>
          </p:cNvSpPr>
          <p:nvPr>
            <p:ph type="subTitle" idx="1"/>
          </p:nvPr>
        </p:nvSpPr>
        <p:spPr/>
        <p:txBody>
          <a:bodyPr/>
          <a:lstStyle/>
          <a:p>
            <a:r>
              <a:rPr lang="cs-CZ" dirty="0" err="1"/>
              <a:t>Original</a:t>
            </a:r>
            <a:r>
              <a:rPr lang="cs-CZ" dirty="0"/>
              <a:t> </a:t>
            </a:r>
            <a:r>
              <a:rPr lang="cs-CZ" dirty="0" err="1"/>
              <a:t>slides</a:t>
            </a:r>
            <a:r>
              <a:rPr lang="cs-CZ" dirty="0"/>
              <a:t> by: </a:t>
            </a:r>
            <a:r>
              <a:rPr lang="en-US" dirty="0"/>
              <a:t>Tom Anderson</a:t>
            </a:r>
            <a:endParaRPr lang="cs-CZ" dirty="0"/>
          </a:p>
          <a:p>
            <a:r>
              <a:rPr lang="cs-CZ" sz="2000" dirty="0">
                <a:hlinkClick r:id="rId3"/>
              </a:rPr>
              <a:t>https://homes.cs.washington.edu/~tom/Slides/slides.html</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 Challenges</a:t>
            </a:r>
          </a:p>
        </p:txBody>
      </p:sp>
      <p:sp>
        <p:nvSpPr>
          <p:cNvPr id="3" name="Content Placeholder 2"/>
          <p:cNvSpPr>
            <a:spLocks noGrp="1"/>
          </p:cNvSpPr>
          <p:nvPr>
            <p:ph idx="1"/>
          </p:nvPr>
        </p:nvSpPr>
        <p:spPr>
          <a:xfrm>
            <a:off x="457200" y="1600200"/>
            <a:ext cx="8229600" cy="4867168"/>
          </a:xfrm>
        </p:spPr>
        <p:txBody>
          <a:bodyPr>
            <a:normAutofit fontScale="92500" lnSpcReduction="10000"/>
          </a:bodyPr>
          <a:lstStyle/>
          <a:p>
            <a:r>
              <a:rPr lang="en-US" dirty="0"/>
              <a:t>Performance</a:t>
            </a:r>
          </a:p>
          <a:p>
            <a:pPr lvl="1"/>
            <a:r>
              <a:rPr lang="en-US" dirty="0"/>
              <a:t>Latency/response time</a:t>
            </a:r>
          </a:p>
          <a:p>
            <a:pPr lvl="2"/>
            <a:r>
              <a:rPr lang="en-US" dirty="0"/>
              <a:t>How long does an operation take to complete?</a:t>
            </a:r>
          </a:p>
          <a:p>
            <a:pPr lvl="1"/>
            <a:r>
              <a:rPr lang="en-US" dirty="0"/>
              <a:t>Throughput</a:t>
            </a:r>
          </a:p>
          <a:p>
            <a:pPr lvl="2"/>
            <a:r>
              <a:rPr lang="en-US" dirty="0"/>
              <a:t>How many operations can be done per unit of time?</a:t>
            </a:r>
          </a:p>
          <a:p>
            <a:pPr lvl="1"/>
            <a:r>
              <a:rPr lang="en-US" dirty="0"/>
              <a:t>Overhead</a:t>
            </a:r>
          </a:p>
          <a:p>
            <a:pPr lvl="2"/>
            <a:r>
              <a:rPr lang="en-US" dirty="0"/>
              <a:t>How much extra work is done by the OS?</a:t>
            </a:r>
          </a:p>
          <a:p>
            <a:pPr lvl="1"/>
            <a:r>
              <a:rPr lang="en-US" dirty="0"/>
              <a:t>Fairness</a:t>
            </a:r>
          </a:p>
          <a:p>
            <a:pPr lvl="2"/>
            <a:r>
              <a:rPr lang="en-US" dirty="0"/>
              <a:t>How equal is the performance received by different users?</a:t>
            </a:r>
          </a:p>
          <a:p>
            <a:pPr lvl="1"/>
            <a:r>
              <a:rPr lang="en-US" dirty="0"/>
              <a:t>Predictability</a:t>
            </a:r>
          </a:p>
          <a:p>
            <a:pPr lvl="2"/>
            <a:r>
              <a:rPr lang="en-US" dirty="0"/>
              <a:t>How consistent is the performance over time?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Early Operating Systems:</a:t>
            </a:r>
            <a:br>
              <a:rPr lang="en-US" dirty="0"/>
            </a:br>
            <a:r>
              <a:rPr lang="en-US" dirty="0"/>
              <a:t>Computers Very Expensive</a:t>
            </a:r>
          </a:p>
        </p:txBody>
      </p:sp>
      <p:sp>
        <p:nvSpPr>
          <p:cNvPr id="3" name="Content Placeholder 2"/>
          <p:cNvSpPr>
            <a:spLocks noGrp="1"/>
          </p:cNvSpPr>
          <p:nvPr>
            <p:ph idx="1"/>
          </p:nvPr>
        </p:nvSpPr>
        <p:spPr/>
        <p:txBody>
          <a:bodyPr/>
          <a:lstStyle/>
          <a:p>
            <a:r>
              <a:rPr lang="en-US" dirty="0"/>
              <a:t>One application at a time</a:t>
            </a:r>
          </a:p>
          <a:p>
            <a:pPr lvl="1"/>
            <a:r>
              <a:rPr lang="en-US" dirty="0"/>
              <a:t>Had complete control of hardware</a:t>
            </a:r>
          </a:p>
          <a:p>
            <a:pPr lvl="1"/>
            <a:r>
              <a:rPr lang="en-US" dirty="0"/>
              <a:t>OS was runtime library</a:t>
            </a:r>
          </a:p>
          <a:p>
            <a:pPr lvl="1"/>
            <a:r>
              <a:rPr lang="en-US" dirty="0"/>
              <a:t>Users would stand in line to use the computer</a:t>
            </a:r>
          </a:p>
          <a:p>
            <a:r>
              <a:rPr lang="en-US" dirty="0"/>
              <a:t>Batch systems</a:t>
            </a:r>
          </a:p>
          <a:p>
            <a:pPr lvl="1"/>
            <a:r>
              <a:rPr lang="en-US" dirty="0"/>
              <a:t>Keep CPU busy by having a queue of jobs</a:t>
            </a:r>
          </a:p>
          <a:p>
            <a:pPr lvl="1"/>
            <a:r>
              <a:rPr lang="en-US" dirty="0"/>
              <a:t>OS would load next job while current one runs</a:t>
            </a:r>
          </a:p>
          <a:p>
            <a:pPr lvl="1"/>
            <a:r>
              <a:rPr lang="en-US" dirty="0"/>
              <a:t>Users would submit jobs, and wait, and wait, and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Time-Sharing Operating Systems:</a:t>
            </a:r>
            <a:br>
              <a:rPr lang="en-US" dirty="0"/>
            </a:br>
            <a:r>
              <a:rPr lang="en-US" dirty="0"/>
              <a:t>Computers and People Expensive</a:t>
            </a:r>
          </a:p>
        </p:txBody>
      </p:sp>
      <p:sp>
        <p:nvSpPr>
          <p:cNvPr id="3" name="Content Placeholder 2"/>
          <p:cNvSpPr>
            <a:spLocks noGrp="1"/>
          </p:cNvSpPr>
          <p:nvPr>
            <p:ph idx="1"/>
          </p:nvPr>
        </p:nvSpPr>
        <p:spPr/>
        <p:txBody>
          <a:bodyPr/>
          <a:lstStyle/>
          <a:p>
            <a:r>
              <a:rPr lang="en-US" dirty="0"/>
              <a:t>Multiple users on computer at same time</a:t>
            </a:r>
          </a:p>
          <a:p>
            <a:pPr lvl="1"/>
            <a:r>
              <a:rPr lang="en-US" dirty="0"/>
              <a:t>Multiprogramming: run multiple programs at same time</a:t>
            </a:r>
          </a:p>
          <a:p>
            <a:pPr lvl="1"/>
            <a:r>
              <a:rPr lang="en-US" dirty="0"/>
              <a:t>Interactive performance: try to complete everyone’s tasks quickly</a:t>
            </a:r>
          </a:p>
          <a:p>
            <a:pPr lvl="1"/>
            <a:r>
              <a:rPr lang="en-US" dirty="0"/>
              <a:t>As computers became cheaper, more important to optimize for user time, not computer time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Kernel Abstraction</a:t>
            </a:r>
          </a:p>
        </p:txBody>
      </p:sp>
      <p:sp>
        <p:nvSpPr>
          <p:cNvPr id="3" name="Subtitle 2"/>
          <p:cNvSpPr>
            <a:spLocks noGrp="1"/>
          </p:cNvSpPr>
          <p:nvPr>
            <p:ph type="subTitle" idx="1"/>
          </p:nvPr>
        </p:nvSpPr>
        <p:spPr/>
        <p:txBody>
          <a:bodyPr/>
          <a:lstStyle/>
          <a:p>
            <a:endParaRPr lang="en-US"/>
          </a:p>
        </p:txBody>
      </p:sp>
      <p:pic>
        <p:nvPicPr>
          <p:cNvPr id="4" name="Content Placeholder 3" descr="ch1-03_osbig.pdf">
            <a:extLst>
              <a:ext uri="{FF2B5EF4-FFF2-40B4-BE49-F238E27FC236}">
                <a16:creationId xmlns:a16="http://schemas.microsoft.com/office/drawing/2014/main" id="{D24B0A05-B450-4A9E-96BC-6B8703FAF469}"/>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rcRect l="-41991" r="-41991"/>
              <a:stretch>
                <a:fillRect/>
              </a:stretch>
            </p:blipFill>
          </mc:Choice>
          <mc:Fallback>
            <p:blipFill>
              <a:blip r:embed="rId4"/>
              <a:srcRect l="-41991" r="-41991"/>
              <a:stretch>
                <a:fillRect/>
              </a:stretch>
            </p:blipFill>
          </mc:Fallback>
        </mc:AlternateContent>
        <p:spPr>
          <a:xfrm>
            <a:off x="4393937" y="3274828"/>
            <a:ext cx="6293879" cy="3628163"/>
          </a:xfrm>
          <a:prstGeom prst="rect">
            <a:avLst/>
          </a:prstGeom>
        </p:spPr>
      </p:pic>
      <p:sp>
        <p:nvSpPr>
          <p:cNvPr id="5" name="Ovál 4">
            <a:extLst>
              <a:ext uri="{FF2B5EF4-FFF2-40B4-BE49-F238E27FC236}">
                <a16:creationId xmlns:a16="http://schemas.microsoft.com/office/drawing/2014/main" id="{07DAF8FE-CCED-41F4-AA03-1E34DBCBF626}"/>
              </a:ext>
            </a:extLst>
          </p:cNvPr>
          <p:cNvSpPr/>
          <p:nvPr/>
        </p:nvSpPr>
        <p:spPr>
          <a:xfrm>
            <a:off x="5677786" y="4327451"/>
            <a:ext cx="3466214" cy="1392865"/>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Protection</a:t>
            </a:r>
          </a:p>
        </p:txBody>
      </p:sp>
      <p:sp>
        <p:nvSpPr>
          <p:cNvPr id="3" name="Content Placeholder 2"/>
          <p:cNvSpPr>
            <a:spLocks noGrp="1"/>
          </p:cNvSpPr>
          <p:nvPr>
            <p:ph idx="1"/>
          </p:nvPr>
        </p:nvSpPr>
        <p:spPr/>
        <p:txBody>
          <a:bodyPr>
            <a:normAutofit lnSpcReduction="10000"/>
          </a:bodyPr>
          <a:lstStyle/>
          <a:p>
            <a:r>
              <a:rPr lang="en-US" dirty="0"/>
              <a:t>How do we execute code with restricted privileges?</a:t>
            </a:r>
          </a:p>
          <a:p>
            <a:pPr lvl="1"/>
            <a:r>
              <a:rPr lang="en-US" dirty="0"/>
              <a:t>Either because the code is buggy or if it might be malicious</a:t>
            </a:r>
          </a:p>
          <a:p>
            <a:r>
              <a:rPr lang="en-US" dirty="0"/>
              <a:t>Some examples:</a:t>
            </a:r>
          </a:p>
          <a:p>
            <a:pPr lvl="1"/>
            <a:r>
              <a:rPr lang="en-US" dirty="0"/>
              <a:t>A script running in a web browser</a:t>
            </a:r>
          </a:p>
          <a:p>
            <a:pPr lvl="1"/>
            <a:r>
              <a:rPr lang="en-US" dirty="0"/>
              <a:t>A program you just downloaded off the Internet</a:t>
            </a:r>
          </a:p>
          <a:p>
            <a:pPr lvl="1"/>
            <a:r>
              <a:rPr lang="en-US" dirty="0"/>
              <a:t>A program you just wrote that you haven’t tested yet</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Problem</a:t>
            </a:r>
          </a:p>
        </p:txBody>
      </p:sp>
      <p:pic>
        <p:nvPicPr>
          <p:cNvPr id="8" name="Content Placeholder 7" descr="ch2-02_Processes.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3530" r="-3530"/>
              <a:stretch>
                <a:fillRect/>
              </a:stretch>
            </p:blipFill>
          </mc:Choice>
          <mc:Fallback>
            <p:blipFill>
              <a:blip r:embed="rId4"/>
              <a:srcRect l="-3530" r="-3530"/>
              <a:stretch>
                <a:fillRect/>
              </a:stretch>
            </p:blipFill>
          </mc:Fallback>
        </mc:AlternateContent>
        <p:spPr>
          <a:xfrm>
            <a:off x="-659769" y="949626"/>
            <a:ext cx="10572430" cy="5814429"/>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Points</a:t>
            </a:r>
          </a:p>
        </p:txBody>
      </p:sp>
      <p:sp>
        <p:nvSpPr>
          <p:cNvPr id="3" name="Content Placeholder 2"/>
          <p:cNvSpPr>
            <a:spLocks noGrp="1"/>
          </p:cNvSpPr>
          <p:nvPr>
            <p:ph idx="1"/>
          </p:nvPr>
        </p:nvSpPr>
        <p:spPr/>
        <p:txBody>
          <a:bodyPr/>
          <a:lstStyle/>
          <a:p>
            <a:r>
              <a:rPr lang="en-US" dirty="0"/>
              <a:t>Process concept</a:t>
            </a:r>
          </a:p>
          <a:p>
            <a:pPr lvl="1"/>
            <a:r>
              <a:rPr lang="en-US" dirty="0"/>
              <a:t>A process is the OS abstraction for executing a program with limited privileges</a:t>
            </a:r>
          </a:p>
          <a:p>
            <a:r>
              <a:rPr lang="en-US" dirty="0"/>
              <a:t>Dual-mode operation: user vs. kernel</a:t>
            </a:r>
          </a:p>
          <a:p>
            <a:pPr lvl="1"/>
            <a:r>
              <a:rPr lang="en-US" dirty="0"/>
              <a:t>Kernel-mode: execute with complete privileges</a:t>
            </a:r>
          </a:p>
          <a:p>
            <a:pPr lvl="1"/>
            <a:r>
              <a:rPr lang="en-US" dirty="0"/>
              <a:t>User-mode: execute with fewer privileges</a:t>
            </a:r>
          </a:p>
          <a:p>
            <a:r>
              <a:rPr lang="en-US" dirty="0"/>
              <a:t>Safe control transfer</a:t>
            </a:r>
          </a:p>
          <a:p>
            <a:pPr lvl="1"/>
            <a:r>
              <a:rPr lang="en-US" dirty="0"/>
              <a:t>How do we switch from one mode to the other?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Abstraction</a:t>
            </a:r>
          </a:p>
        </p:txBody>
      </p:sp>
      <p:sp>
        <p:nvSpPr>
          <p:cNvPr id="3" name="Content Placeholder 2"/>
          <p:cNvSpPr>
            <a:spLocks noGrp="1"/>
          </p:cNvSpPr>
          <p:nvPr>
            <p:ph idx="1"/>
          </p:nvPr>
        </p:nvSpPr>
        <p:spPr>
          <a:xfrm>
            <a:off x="457200" y="1600200"/>
            <a:ext cx="8229600" cy="5035234"/>
          </a:xfrm>
        </p:spPr>
        <p:txBody>
          <a:bodyPr>
            <a:normAutofit/>
          </a:bodyPr>
          <a:lstStyle/>
          <a:p>
            <a:r>
              <a:rPr lang="en-US" dirty="0"/>
              <a:t>Process: an </a:t>
            </a:r>
            <a:r>
              <a:rPr lang="en-US" i="1" dirty="0"/>
              <a:t>instance</a:t>
            </a:r>
            <a:r>
              <a:rPr lang="en-US" dirty="0"/>
              <a:t> of a program, running with limited rights</a:t>
            </a:r>
          </a:p>
          <a:p>
            <a:pPr lvl="1"/>
            <a:r>
              <a:rPr lang="en-US" dirty="0"/>
              <a:t>Thread: a sequence of instructions within a process</a:t>
            </a:r>
          </a:p>
          <a:p>
            <a:pPr lvl="2"/>
            <a:r>
              <a:rPr lang="en-US" dirty="0"/>
              <a:t>Potentially many threads per process (for now 1:1)</a:t>
            </a:r>
          </a:p>
          <a:p>
            <a:pPr lvl="1"/>
            <a:r>
              <a:rPr lang="en-US" dirty="0"/>
              <a:t>Address space: set of rights of a process</a:t>
            </a:r>
          </a:p>
          <a:p>
            <a:pPr lvl="2"/>
            <a:r>
              <a:rPr lang="en-US" dirty="0"/>
              <a:t>Memory that the process can access</a:t>
            </a:r>
          </a:p>
          <a:p>
            <a:pPr lvl="2"/>
            <a:r>
              <a:rPr lang="en-US" dirty="0"/>
              <a:t>Other permissions the process has (e.g., which system calls it can make, what files it can access)</a:t>
            </a:r>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Thought Experiment</a:t>
            </a:r>
          </a:p>
        </p:txBody>
      </p:sp>
      <p:sp>
        <p:nvSpPr>
          <p:cNvPr id="3" name="Content Placeholder 2"/>
          <p:cNvSpPr>
            <a:spLocks noGrp="1"/>
          </p:cNvSpPr>
          <p:nvPr>
            <p:ph idx="1"/>
          </p:nvPr>
        </p:nvSpPr>
        <p:spPr/>
        <p:txBody>
          <a:bodyPr>
            <a:normAutofit lnSpcReduction="10000"/>
          </a:bodyPr>
          <a:lstStyle/>
          <a:p>
            <a:r>
              <a:rPr lang="en-US" dirty="0"/>
              <a:t>How can we implement execution with limited privilege?</a:t>
            </a:r>
          </a:p>
          <a:p>
            <a:pPr lvl="1"/>
            <a:r>
              <a:rPr lang="en-US" dirty="0"/>
              <a:t>Execute each program instruction in a simulator</a:t>
            </a:r>
          </a:p>
          <a:p>
            <a:pPr lvl="1"/>
            <a:r>
              <a:rPr lang="en-US" dirty="0"/>
              <a:t>If the instruction is permitted, do the instruction</a:t>
            </a:r>
          </a:p>
          <a:p>
            <a:pPr lvl="1"/>
            <a:r>
              <a:rPr lang="en-US" dirty="0"/>
              <a:t>Otherwise, stop the process</a:t>
            </a:r>
          </a:p>
          <a:p>
            <a:pPr lvl="1"/>
            <a:r>
              <a:rPr lang="en-US" dirty="0"/>
              <a:t>Basic model in </a:t>
            </a:r>
            <a:r>
              <a:rPr lang="en-US" dirty="0" err="1"/>
              <a:t>Javascript</a:t>
            </a:r>
            <a:r>
              <a:rPr lang="en-US" dirty="0"/>
              <a:t> and other interpreted languages</a:t>
            </a:r>
          </a:p>
          <a:p>
            <a:r>
              <a:rPr lang="en-US" dirty="0"/>
              <a:t>How do we go faster?</a:t>
            </a:r>
          </a:p>
          <a:p>
            <a:pPr lvl="1"/>
            <a:r>
              <a:rPr lang="en-US" dirty="0"/>
              <a:t>Run the unprivileged code directly on the CPU!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Hardware Support: </a:t>
            </a:r>
            <a:br>
              <a:rPr lang="en-US" dirty="0"/>
            </a:br>
            <a:r>
              <a:rPr lang="en-US" dirty="0"/>
              <a:t>Dual-Mode Operation</a:t>
            </a:r>
          </a:p>
        </p:txBody>
      </p:sp>
      <p:sp>
        <p:nvSpPr>
          <p:cNvPr id="3" name="Content Placeholder 2"/>
          <p:cNvSpPr>
            <a:spLocks noGrp="1"/>
          </p:cNvSpPr>
          <p:nvPr>
            <p:ph idx="1"/>
          </p:nvPr>
        </p:nvSpPr>
        <p:spPr/>
        <p:txBody>
          <a:bodyPr>
            <a:normAutofit lnSpcReduction="10000"/>
          </a:bodyPr>
          <a:lstStyle/>
          <a:p>
            <a:r>
              <a:rPr lang="en-US" dirty="0"/>
              <a:t>Kernel mode</a:t>
            </a:r>
          </a:p>
          <a:p>
            <a:pPr lvl="1"/>
            <a:r>
              <a:rPr lang="en-US" dirty="0"/>
              <a:t>Execution with the full privileges of the hardware</a:t>
            </a:r>
          </a:p>
          <a:p>
            <a:pPr lvl="1"/>
            <a:r>
              <a:rPr lang="en-US" dirty="0"/>
              <a:t>Read/write to any memory, access any I/O device, read/write any disk sector, send/read any packet</a:t>
            </a:r>
          </a:p>
          <a:p>
            <a:r>
              <a:rPr lang="en-US" dirty="0"/>
              <a:t>User mode</a:t>
            </a:r>
          </a:p>
          <a:p>
            <a:pPr lvl="1"/>
            <a:r>
              <a:rPr lang="en-US" dirty="0"/>
              <a:t>Limited privileges</a:t>
            </a:r>
          </a:p>
          <a:p>
            <a:pPr lvl="1"/>
            <a:r>
              <a:rPr lang="en-US" dirty="0"/>
              <a:t>Only those granted by the operating system kernel</a:t>
            </a:r>
          </a:p>
          <a:p>
            <a:r>
              <a:rPr lang="en-US" dirty="0"/>
              <a:t>On the x86, mode stored in EFLAGS register</a:t>
            </a:r>
          </a:p>
          <a:p>
            <a:r>
              <a:rPr lang="en-US" dirty="0"/>
              <a:t>On the MIPS, mode in the status register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cs-CZ" sz="4000" dirty="0" err="1"/>
              <a:t>Further</a:t>
            </a:r>
            <a:r>
              <a:rPr lang="cs-CZ" sz="4000" dirty="0"/>
              <a:t> </a:t>
            </a:r>
            <a:r>
              <a:rPr lang="cs-CZ" sz="4000" dirty="0" err="1"/>
              <a:t>reading</a:t>
            </a:r>
            <a:endParaRPr lang="en-US" sz="4000" dirty="0"/>
          </a:p>
        </p:txBody>
      </p:sp>
      <p:sp>
        <p:nvSpPr>
          <p:cNvPr id="3" name="Subtitle 2"/>
          <p:cNvSpPr>
            <a:spLocks noGrp="1"/>
          </p:cNvSpPr>
          <p:nvPr>
            <p:ph type="subTitle" idx="1"/>
          </p:nvPr>
        </p:nvSpPr>
        <p:spPr/>
        <p:txBody>
          <a:bodyPr/>
          <a:lstStyle/>
          <a:p>
            <a:r>
              <a:rPr lang="cs-CZ" sz="2000" dirty="0">
                <a:hlinkClick r:id="rId3"/>
              </a:rPr>
              <a:t>https://d3s.mff.cuni.cz/files/teaching/nswi004/text.pdf</a:t>
            </a:r>
            <a:endParaRPr lang="cs-CZ" sz="2000" dirty="0"/>
          </a:p>
          <a:p>
            <a:r>
              <a:rPr lang="cs-CZ" sz="2000" dirty="0">
                <a:hlinkClick r:id="rId4"/>
              </a:rPr>
              <a:t>https://d3s.mff.cuni.cz/teaching/nswi004/</a:t>
            </a:r>
            <a:endParaRPr lang="cs-CZ" sz="2000" dirty="0"/>
          </a:p>
          <a:p>
            <a:r>
              <a:rPr lang="cs-CZ" sz="2000" dirty="0">
                <a:hlinkClick r:id="rId5"/>
              </a:rPr>
              <a:t>https://homes.cs.washington.edu/~tom/Slides/slides.html</a:t>
            </a:r>
            <a:endParaRPr lang="en-US" sz="2000" dirty="0"/>
          </a:p>
        </p:txBody>
      </p:sp>
    </p:spTree>
    <p:extLst>
      <p:ext uri="{BB962C8B-B14F-4D97-AF65-F5344CB8AC3E}">
        <p14:creationId xmlns:p14="http://schemas.microsoft.com/office/powerpoint/2010/main" val="2401609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Model of a CPU</a:t>
            </a:r>
          </a:p>
        </p:txBody>
      </p:sp>
      <p:pic>
        <p:nvPicPr>
          <p:cNvPr id="6" name="Content Placeholder 5" descr="ch2-03_ProgramCounter1.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4544" b="-14544"/>
              <a:stretch>
                <a:fillRect/>
              </a:stretch>
            </p:blipFill>
          </mc:Choice>
          <mc:Fallback>
            <p:blipFill>
              <a:blip r:embed="rId3"/>
              <a:srcRect t="-14544" b="-14544"/>
              <a:stretch>
                <a:fillRect/>
              </a:stretch>
            </p:blipFill>
          </mc:Fallback>
        </mc:AlternateConten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CPU with Dual-Mode Operation</a:t>
            </a:r>
          </a:p>
        </p:txBody>
      </p:sp>
      <p:pic>
        <p:nvPicPr>
          <p:cNvPr id="6" name="Content Placeholder 5" descr="ch2-04_ProgramCounter2.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14286" r="-14286"/>
              <a:stretch>
                <a:fillRect/>
              </a:stretch>
            </p:blipFill>
          </mc:Choice>
          <mc:Fallback>
            <p:blipFill>
              <a:blip r:embed="rId4"/>
              <a:srcRect l="-14286" r="-14286"/>
              <a:stretch>
                <a:fillRect/>
              </a:stretch>
            </p:blipFill>
          </mc:Fallback>
        </mc:AlternateContent>
        <p:spPr>
          <a:xfrm>
            <a:off x="-783319" y="1047544"/>
            <a:ext cx="10380681" cy="5708974"/>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Hardware Support:</a:t>
            </a:r>
            <a:br>
              <a:rPr lang="en-US" dirty="0"/>
            </a:br>
            <a:r>
              <a:rPr lang="en-US" dirty="0"/>
              <a:t>Dual-Mode Operation</a:t>
            </a:r>
          </a:p>
        </p:txBody>
      </p:sp>
      <p:sp>
        <p:nvSpPr>
          <p:cNvPr id="3" name="Content Placeholder 2"/>
          <p:cNvSpPr>
            <a:spLocks noGrp="1"/>
          </p:cNvSpPr>
          <p:nvPr>
            <p:ph idx="1"/>
          </p:nvPr>
        </p:nvSpPr>
        <p:spPr/>
        <p:txBody>
          <a:bodyPr>
            <a:normAutofit lnSpcReduction="10000"/>
          </a:bodyPr>
          <a:lstStyle/>
          <a:p>
            <a:r>
              <a:rPr lang="en-US" dirty="0"/>
              <a:t>Privileged instructions</a:t>
            </a:r>
          </a:p>
          <a:p>
            <a:pPr lvl="1"/>
            <a:r>
              <a:rPr lang="en-US" dirty="0"/>
              <a:t>Available to kernel</a:t>
            </a:r>
          </a:p>
          <a:p>
            <a:pPr lvl="1"/>
            <a:r>
              <a:rPr lang="en-US" dirty="0"/>
              <a:t>Not available to user code</a:t>
            </a:r>
          </a:p>
          <a:p>
            <a:r>
              <a:rPr lang="en-US" dirty="0"/>
              <a:t>Limits on memory accesses</a:t>
            </a:r>
          </a:p>
          <a:p>
            <a:pPr lvl="1"/>
            <a:r>
              <a:rPr lang="en-US" dirty="0"/>
              <a:t>To prevent user code from overwriting the kernel</a:t>
            </a:r>
          </a:p>
          <a:p>
            <a:r>
              <a:rPr lang="en-US" dirty="0"/>
              <a:t>Timer</a:t>
            </a:r>
          </a:p>
          <a:p>
            <a:pPr lvl="1"/>
            <a:r>
              <a:rPr lang="en-US" dirty="0"/>
              <a:t>To regain control from a user program in a loop</a:t>
            </a:r>
          </a:p>
          <a:p>
            <a:r>
              <a:rPr lang="en-US" dirty="0"/>
              <a:t>Safe way to switch from user mode to kernel mode, and vice versa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Memory Protection</a:t>
            </a:r>
          </a:p>
        </p:txBody>
      </p:sp>
      <p:pic>
        <p:nvPicPr>
          <p:cNvPr id="8" name="Content Placeholder 7" descr="ch2-05PhysicalMemory.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3258" r="-3258"/>
              <a:stretch>
                <a:fillRect/>
              </a:stretch>
            </p:blipFill>
          </mc:Choice>
          <mc:Fallback>
            <p:blipFill>
              <a:blip r:embed="rId4"/>
              <a:srcRect l="-3258" r="-3258"/>
              <a:stretch>
                <a:fillRect/>
              </a:stretch>
            </p:blipFill>
          </mc:Fallback>
        </mc:AlternateContent>
        <p:spPr>
          <a:xfrm>
            <a:off x="1" y="1348758"/>
            <a:ext cx="10017504" cy="5509241"/>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instructions</a:t>
            </a:r>
          </a:p>
        </p:txBody>
      </p:sp>
      <p:sp>
        <p:nvSpPr>
          <p:cNvPr id="3" name="Content Placeholder 2"/>
          <p:cNvSpPr>
            <a:spLocks noGrp="1"/>
          </p:cNvSpPr>
          <p:nvPr>
            <p:ph idx="1"/>
          </p:nvPr>
        </p:nvSpPr>
        <p:spPr/>
        <p:txBody>
          <a:bodyPr>
            <a:normAutofit/>
          </a:bodyPr>
          <a:lstStyle/>
          <a:p>
            <a:r>
              <a:rPr lang="en-US" dirty="0"/>
              <a:t>Examples?</a:t>
            </a:r>
            <a:endParaRPr lang="cs-CZ" dirty="0"/>
          </a:p>
          <a:p>
            <a:pPr lvl="1"/>
            <a:r>
              <a:rPr lang="en-US" dirty="0"/>
              <a:t>Change mode bit in EFLAGs register!</a:t>
            </a:r>
          </a:p>
          <a:p>
            <a:pPr lvl="1"/>
            <a:r>
              <a:rPr lang="en-US" dirty="0"/>
              <a:t>Change which memory locations a user program can access</a:t>
            </a:r>
          </a:p>
          <a:p>
            <a:pPr lvl="1"/>
            <a:r>
              <a:rPr lang="en-US" dirty="0"/>
              <a:t>Send commands to I/O devices</a:t>
            </a:r>
          </a:p>
          <a:p>
            <a:pPr lvl="1"/>
            <a:r>
              <a:rPr lang="en-US" dirty="0"/>
              <a:t>Read data from/write data to I/O devices</a:t>
            </a:r>
          </a:p>
          <a:p>
            <a:pPr lvl="1"/>
            <a:r>
              <a:rPr lang="en-US" dirty="0"/>
              <a:t>Jump into kernel code</a:t>
            </a:r>
          </a:p>
          <a:p>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 Switch</a:t>
            </a:r>
          </a:p>
        </p:txBody>
      </p:sp>
      <p:sp>
        <p:nvSpPr>
          <p:cNvPr id="3" name="Content Placeholder 2"/>
          <p:cNvSpPr>
            <a:spLocks noGrp="1"/>
          </p:cNvSpPr>
          <p:nvPr>
            <p:ph idx="1"/>
          </p:nvPr>
        </p:nvSpPr>
        <p:spPr/>
        <p:txBody>
          <a:bodyPr>
            <a:normAutofit lnSpcReduction="10000"/>
          </a:bodyPr>
          <a:lstStyle/>
          <a:p>
            <a:r>
              <a:rPr lang="en-US" dirty="0"/>
              <a:t>From user mode to kernel mode</a:t>
            </a:r>
          </a:p>
          <a:p>
            <a:pPr lvl="1"/>
            <a:r>
              <a:rPr lang="en-US" dirty="0"/>
              <a:t>Interrupts</a:t>
            </a:r>
          </a:p>
          <a:p>
            <a:pPr lvl="2"/>
            <a:r>
              <a:rPr lang="en-US" dirty="0"/>
              <a:t>Triggered by timer and I/O devices</a:t>
            </a:r>
          </a:p>
          <a:p>
            <a:pPr lvl="1"/>
            <a:r>
              <a:rPr lang="en-US" dirty="0"/>
              <a:t>Exceptions</a:t>
            </a:r>
          </a:p>
          <a:p>
            <a:pPr lvl="2"/>
            <a:r>
              <a:rPr lang="en-US" dirty="0"/>
              <a:t>Triggered by unexpected program behavior</a:t>
            </a:r>
          </a:p>
          <a:p>
            <a:pPr lvl="2"/>
            <a:r>
              <a:rPr lang="en-US" dirty="0"/>
              <a:t>Or malicious behavior!</a:t>
            </a:r>
          </a:p>
          <a:p>
            <a:pPr lvl="1"/>
            <a:r>
              <a:rPr lang="en-US" dirty="0"/>
              <a:t>System calls (aka protected procedure call)</a:t>
            </a:r>
          </a:p>
          <a:p>
            <a:pPr lvl="2"/>
            <a:r>
              <a:rPr lang="en-US" dirty="0"/>
              <a:t>Request by program for kernel to do some operation on its behalf</a:t>
            </a:r>
          </a:p>
          <a:p>
            <a:pPr lvl="2"/>
            <a:r>
              <a:rPr lang="en-US" dirty="0"/>
              <a:t>Only limited # of very carefully coded entry points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Device Interrupts</a:t>
            </a:r>
          </a:p>
        </p:txBody>
      </p:sp>
      <p:sp>
        <p:nvSpPr>
          <p:cNvPr id="3" name="Content Placeholder 2"/>
          <p:cNvSpPr>
            <a:spLocks noGrp="1"/>
          </p:cNvSpPr>
          <p:nvPr>
            <p:ph idx="1"/>
          </p:nvPr>
        </p:nvSpPr>
        <p:spPr>
          <a:xfrm>
            <a:off x="457200" y="1600200"/>
            <a:ext cx="8686800" cy="5257800"/>
          </a:xfrm>
        </p:spPr>
        <p:txBody>
          <a:bodyPr>
            <a:normAutofit fontScale="92500" lnSpcReduction="20000"/>
          </a:bodyPr>
          <a:lstStyle/>
          <a:p>
            <a:r>
              <a:rPr lang="en-US" dirty="0"/>
              <a:t>OS kernel needs to communicate with physical devices</a:t>
            </a:r>
          </a:p>
          <a:p>
            <a:r>
              <a:rPr lang="en-US" dirty="0"/>
              <a:t>Devices operate asynchronously from the CPU</a:t>
            </a:r>
          </a:p>
          <a:p>
            <a:pPr lvl="1"/>
            <a:r>
              <a:rPr lang="en-US" dirty="0"/>
              <a:t>Polling: Kernel waits until I/O is done</a:t>
            </a:r>
          </a:p>
          <a:p>
            <a:pPr lvl="1"/>
            <a:r>
              <a:rPr lang="en-US" dirty="0"/>
              <a:t>Interrupts: Kernel can do other work in the meantime</a:t>
            </a:r>
          </a:p>
          <a:p>
            <a:r>
              <a:rPr lang="en-US" dirty="0"/>
              <a:t>Device access to memory</a:t>
            </a:r>
          </a:p>
          <a:p>
            <a:pPr lvl="1"/>
            <a:r>
              <a:rPr lang="en-US" dirty="0"/>
              <a:t>Programmed I/O: CPU reads and writes to device</a:t>
            </a:r>
          </a:p>
          <a:p>
            <a:pPr lvl="1"/>
            <a:r>
              <a:rPr lang="en-US" dirty="0"/>
              <a:t>Direct memory access (DMA) by device</a:t>
            </a:r>
          </a:p>
          <a:p>
            <a:pPr lvl="1"/>
            <a:r>
              <a:rPr lang="en-US" dirty="0"/>
              <a:t>Buffer descriptor: sequence of DMA’s</a:t>
            </a:r>
          </a:p>
          <a:p>
            <a:pPr lvl="2"/>
            <a:r>
              <a:rPr lang="en-US" dirty="0"/>
              <a:t>E.g., packet header and packet body</a:t>
            </a:r>
          </a:p>
          <a:p>
            <a:pPr lvl="1"/>
            <a:r>
              <a:rPr lang="en-US" dirty="0"/>
              <a:t>Queue of buffer descriptors</a:t>
            </a:r>
          </a:p>
          <a:p>
            <a:pPr lvl="2"/>
            <a:r>
              <a:rPr lang="en-US" dirty="0"/>
              <a:t>Buffer descriptor itself is </a:t>
            </a:r>
            <a:r>
              <a:rPr lang="en-US" dirty="0" err="1"/>
              <a:t>DMA’ed</a:t>
            </a:r>
            <a:endParaRPr lang="en-US" dirty="0"/>
          </a:p>
          <a:p>
            <a:pPr lvl="1"/>
            <a:endParaRPr lang="en-US" dirty="0"/>
          </a:p>
        </p:txBody>
      </p:sp>
    </p:spTree>
    <p:extLst>
      <p:ext uri="{BB962C8B-B14F-4D97-AF65-F5344CB8AC3E}">
        <p14:creationId xmlns:p14="http://schemas.microsoft.com/office/powerpoint/2010/main" val="2989482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System</a:t>
            </a:r>
            <a:r>
              <a:rPr lang="cs-CZ" dirty="0"/>
              <a:t> </a:t>
            </a:r>
            <a:r>
              <a:rPr lang="cs-CZ" dirty="0" err="1"/>
              <a:t>Calls</a:t>
            </a:r>
            <a:endParaRPr lang="en-US" dirty="0"/>
          </a:p>
        </p:txBody>
      </p:sp>
      <p:sp>
        <p:nvSpPr>
          <p:cNvPr id="3" name="Content Placeholder 2"/>
          <p:cNvSpPr>
            <a:spLocks noGrp="1"/>
          </p:cNvSpPr>
          <p:nvPr>
            <p:ph idx="1"/>
          </p:nvPr>
        </p:nvSpPr>
        <p:spPr/>
        <p:txBody>
          <a:bodyPr/>
          <a:lstStyle/>
          <a:p>
            <a:r>
              <a:rPr lang="en-US" dirty="0"/>
              <a:t>Creating and managing processes</a:t>
            </a:r>
          </a:p>
          <a:p>
            <a:pPr lvl="1"/>
            <a:r>
              <a:rPr lang="en-US" dirty="0"/>
              <a:t>fork, exec, wait</a:t>
            </a:r>
          </a:p>
          <a:p>
            <a:r>
              <a:rPr lang="en-US" dirty="0"/>
              <a:t>Performing I/O</a:t>
            </a:r>
          </a:p>
          <a:p>
            <a:pPr lvl="1"/>
            <a:r>
              <a:rPr lang="en-US" dirty="0"/>
              <a:t>open, read, write, close</a:t>
            </a:r>
          </a:p>
          <a:p>
            <a:r>
              <a:rPr lang="en-US" dirty="0"/>
              <a:t>Communicating between processes</a:t>
            </a:r>
          </a:p>
          <a:p>
            <a:pPr lvl="1"/>
            <a:r>
              <a:rPr lang="en-US" dirty="0"/>
              <a:t>pipe, dup, select, connect</a:t>
            </a:r>
          </a:p>
          <a:p>
            <a:pPr marL="457200" lvl="1" indent="0">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 Switch</a:t>
            </a:r>
          </a:p>
        </p:txBody>
      </p:sp>
      <p:sp>
        <p:nvSpPr>
          <p:cNvPr id="3" name="Content Placeholder 2"/>
          <p:cNvSpPr>
            <a:spLocks noGrp="1"/>
          </p:cNvSpPr>
          <p:nvPr>
            <p:ph idx="1"/>
          </p:nvPr>
        </p:nvSpPr>
        <p:spPr/>
        <p:txBody>
          <a:bodyPr>
            <a:normAutofit/>
          </a:bodyPr>
          <a:lstStyle/>
          <a:p>
            <a:pPr lvl="0"/>
            <a:r>
              <a:rPr lang="en-US" dirty="0"/>
              <a:t>From kernel mode to user mode</a:t>
            </a:r>
          </a:p>
          <a:p>
            <a:pPr lvl="1"/>
            <a:r>
              <a:rPr lang="en-US" dirty="0"/>
              <a:t>New process/new thread start</a:t>
            </a:r>
          </a:p>
          <a:p>
            <a:pPr lvl="2"/>
            <a:r>
              <a:rPr lang="en-US" dirty="0"/>
              <a:t>Jump to first instruction in program/thread</a:t>
            </a:r>
          </a:p>
          <a:p>
            <a:pPr lvl="1"/>
            <a:r>
              <a:rPr lang="en-US" dirty="0"/>
              <a:t>Return from interrupt, exception, system call</a:t>
            </a:r>
          </a:p>
          <a:p>
            <a:pPr lvl="2"/>
            <a:r>
              <a:rPr lang="en-US" dirty="0"/>
              <a:t>Resume suspended execution</a:t>
            </a:r>
          </a:p>
          <a:p>
            <a:pPr lvl="1"/>
            <a:r>
              <a:rPr lang="en-US" dirty="0"/>
              <a:t>Process/thread context switch</a:t>
            </a:r>
          </a:p>
          <a:p>
            <a:pPr lvl="2"/>
            <a:r>
              <a:rPr lang="en-US" dirty="0"/>
              <a:t>Resume some other process</a:t>
            </a:r>
          </a:p>
          <a:p>
            <a:pPr lvl="1"/>
            <a:r>
              <a:rPr lang="en-US" dirty="0"/>
              <a:t>User-level </a:t>
            </a:r>
            <a:r>
              <a:rPr lang="en-US" dirty="0" err="1"/>
              <a:t>upcall</a:t>
            </a:r>
            <a:r>
              <a:rPr lang="en-US" dirty="0"/>
              <a:t> (UNIX signal)</a:t>
            </a:r>
          </a:p>
          <a:p>
            <a:pPr lvl="2"/>
            <a:r>
              <a:rPr lang="en-US" dirty="0"/>
              <a:t>Asynchronous notification to user program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we take interrupts safely?</a:t>
            </a:r>
          </a:p>
        </p:txBody>
      </p:sp>
      <p:sp>
        <p:nvSpPr>
          <p:cNvPr id="3" name="Content Placeholder 2"/>
          <p:cNvSpPr>
            <a:spLocks noGrp="1"/>
          </p:cNvSpPr>
          <p:nvPr>
            <p:ph idx="1"/>
          </p:nvPr>
        </p:nvSpPr>
        <p:spPr>
          <a:xfrm>
            <a:off x="457200" y="1399000"/>
            <a:ext cx="8229600" cy="5257800"/>
          </a:xfrm>
        </p:spPr>
        <p:txBody>
          <a:bodyPr>
            <a:normAutofit/>
          </a:bodyPr>
          <a:lstStyle/>
          <a:p>
            <a:r>
              <a:rPr lang="en-US" dirty="0"/>
              <a:t>Interrupt vector</a:t>
            </a:r>
          </a:p>
          <a:p>
            <a:pPr lvl="1"/>
            <a:r>
              <a:rPr lang="en-US" dirty="0"/>
              <a:t>Limited number of entry points into kernel</a:t>
            </a:r>
          </a:p>
          <a:p>
            <a:r>
              <a:rPr lang="en-US" dirty="0"/>
              <a:t>Atomic transfer of control</a:t>
            </a:r>
          </a:p>
          <a:p>
            <a:pPr lvl="1"/>
            <a:r>
              <a:rPr lang="en-US" dirty="0"/>
              <a:t>Single instruction to change: </a:t>
            </a:r>
          </a:p>
          <a:p>
            <a:pPr lvl="2"/>
            <a:r>
              <a:rPr lang="en-US" dirty="0"/>
              <a:t>Program counter</a:t>
            </a:r>
          </a:p>
          <a:p>
            <a:pPr lvl="2"/>
            <a:r>
              <a:rPr lang="en-US" dirty="0"/>
              <a:t>Stack pointer</a:t>
            </a:r>
          </a:p>
          <a:p>
            <a:pPr lvl="2"/>
            <a:r>
              <a:rPr lang="en-US" dirty="0"/>
              <a:t>Memory protection</a:t>
            </a:r>
          </a:p>
          <a:p>
            <a:pPr lvl="2"/>
            <a:r>
              <a:rPr lang="en-US" dirty="0"/>
              <a:t>Kernel/user mode</a:t>
            </a:r>
          </a:p>
          <a:p>
            <a:r>
              <a:rPr lang="en-US" dirty="0"/>
              <a:t>Transparent </a:t>
            </a:r>
            <a:r>
              <a:rPr lang="en-US" dirty="0" err="1"/>
              <a:t>restartable</a:t>
            </a:r>
            <a:r>
              <a:rPr lang="en-US" dirty="0"/>
              <a:t> execution</a:t>
            </a:r>
          </a:p>
          <a:p>
            <a:pPr lvl="1"/>
            <a:r>
              <a:rPr lang="en-US" dirty="0"/>
              <a:t>User program does not know interrupt occurred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85" y="274638"/>
            <a:ext cx="4176649" cy="1143000"/>
          </a:xfrm>
        </p:spPr>
        <p:txBody>
          <a:bodyPr>
            <a:normAutofit fontScale="90000"/>
          </a:bodyPr>
          <a:lstStyle/>
          <a:p>
            <a:r>
              <a:rPr lang="en-US" dirty="0"/>
              <a:t>What is an operating system?</a:t>
            </a:r>
          </a:p>
        </p:txBody>
      </p:sp>
      <p:sp>
        <p:nvSpPr>
          <p:cNvPr id="3" name="Content Placeholder 2"/>
          <p:cNvSpPr>
            <a:spLocks noGrp="1"/>
          </p:cNvSpPr>
          <p:nvPr>
            <p:ph idx="1"/>
          </p:nvPr>
        </p:nvSpPr>
        <p:spPr>
          <a:xfrm>
            <a:off x="422407" y="1736265"/>
            <a:ext cx="3335227" cy="4850690"/>
          </a:xfrm>
        </p:spPr>
        <p:txBody>
          <a:bodyPr>
            <a:normAutofit/>
          </a:bodyPr>
          <a:lstStyle/>
          <a:p>
            <a:r>
              <a:rPr lang="en-US" dirty="0"/>
              <a:t>Software to manage a computer’s resources for its users and applications</a:t>
            </a:r>
          </a:p>
        </p:txBody>
      </p:sp>
      <p:pic>
        <p:nvPicPr>
          <p:cNvPr id="5" name="Content Placeholder 3" descr="ch1-03_osbig.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rcRect l="-41991" r="-41991"/>
              <a:stretch>
                <a:fillRect/>
              </a:stretch>
            </p:blipFill>
          </mc:Choice>
          <mc:Fallback>
            <p:blipFill>
              <a:blip r:embed="rId4"/>
              <a:srcRect l="-41991" r="-41991"/>
              <a:stretch>
                <a:fillRect/>
              </a:stretch>
            </p:blipFill>
          </mc:Fallback>
        </mc:AlternateContent>
        <p:spPr>
          <a:xfrm>
            <a:off x="648556" y="-87052"/>
            <a:ext cx="12047779" cy="694505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Interrupt Vector</a:t>
            </a:r>
          </a:p>
        </p:txBody>
      </p:sp>
      <p:sp>
        <p:nvSpPr>
          <p:cNvPr id="3" name="Content Placeholder 2"/>
          <p:cNvSpPr>
            <a:spLocks noGrp="1"/>
          </p:cNvSpPr>
          <p:nvPr>
            <p:ph idx="1"/>
          </p:nvPr>
        </p:nvSpPr>
        <p:spPr>
          <a:xfrm>
            <a:off x="457200" y="1380071"/>
            <a:ext cx="8229600" cy="4525963"/>
          </a:xfrm>
        </p:spPr>
        <p:txBody>
          <a:bodyPr/>
          <a:lstStyle/>
          <a:p>
            <a:r>
              <a:rPr lang="en-US" dirty="0"/>
              <a:t>Table set up by OS kernel; pointers to code to run on different events</a:t>
            </a:r>
          </a:p>
        </p:txBody>
      </p:sp>
      <p:pic>
        <p:nvPicPr>
          <p:cNvPr id="5" name="Content Placeholder 3" descr="ch2-07_interruptVector.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rcRect l="-3258" r="-3258"/>
              <a:stretch>
                <a:fillRect/>
              </a:stretch>
            </p:blipFill>
          </mc:Choice>
          <mc:Fallback>
            <p:blipFill>
              <a:blip r:embed="rId4"/>
              <a:srcRect l="-3258" r="-3258"/>
              <a:stretch>
                <a:fillRect/>
              </a:stretch>
            </p:blipFill>
          </mc:Fallback>
        </mc:AlternateContent>
        <p:spPr>
          <a:xfrm>
            <a:off x="-443831" y="2248102"/>
            <a:ext cx="9130631" cy="502149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Concurrency</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a:xfrm>
            <a:off x="457199" y="1600200"/>
            <a:ext cx="8686801" cy="4938714"/>
          </a:xfrm>
        </p:spPr>
        <p:txBody>
          <a:bodyPr>
            <a:normAutofit/>
          </a:bodyPr>
          <a:lstStyle/>
          <a:p>
            <a:r>
              <a:rPr lang="en-US" dirty="0"/>
              <a:t>Operating systems (and application programs) often need to be able to handle multiple things happening at the same time</a:t>
            </a:r>
          </a:p>
          <a:p>
            <a:pPr lvl="1"/>
            <a:r>
              <a:rPr lang="en-US" dirty="0"/>
              <a:t>Process execution, interrupts, background tasks, system maintenance </a:t>
            </a:r>
          </a:p>
          <a:p>
            <a:r>
              <a:rPr lang="en-US" dirty="0"/>
              <a:t>Humans are not very good at keeping track of multiple things happening simultaneously</a:t>
            </a:r>
          </a:p>
          <a:p>
            <a:r>
              <a:rPr lang="en-US" dirty="0"/>
              <a:t>Threads are an abstraction to help bridge this gap</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600200"/>
            <a:ext cx="8229600" cy="4448295"/>
          </a:xfrm>
        </p:spPr>
        <p:txBody>
          <a:bodyPr>
            <a:normAutofit lnSpcReduction="10000"/>
          </a:bodyPr>
          <a:lstStyle/>
          <a:p>
            <a:r>
              <a:rPr lang="en-US" dirty="0"/>
              <a:t>A thread is a single execution sequence that represents a separately schedulable task</a:t>
            </a:r>
          </a:p>
          <a:p>
            <a:pPr lvl="1"/>
            <a:r>
              <a:rPr lang="en-US" dirty="0"/>
              <a:t>Single execution sequence: familiar programming model</a:t>
            </a:r>
          </a:p>
          <a:p>
            <a:pPr lvl="1"/>
            <a:r>
              <a:rPr lang="en-US" dirty="0"/>
              <a:t>Separately schedulable: OS can run or suspend a thread at any time</a:t>
            </a:r>
          </a:p>
          <a:p>
            <a:r>
              <a:rPr lang="en-US" dirty="0"/>
              <a:t>Protection is an orthogonal concept</a:t>
            </a:r>
          </a:p>
          <a:p>
            <a:pPr lvl="1"/>
            <a:r>
              <a:rPr lang="en-US" dirty="0"/>
              <a:t>Can have one or many threads per protection domain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How</a:t>
            </a:r>
            <a:r>
              <a:rPr lang="cs-CZ" dirty="0"/>
              <a:t>?</a:t>
            </a:r>
            <a:endParaRPr lang="en-US" dirty="0"/>
          </a:p>
        </p:txBody>
      </p:sp>
      <p:sp>
        <p:nvSpPr>
          <p:cNvPr id="3" name="Content Placeholder 2"/>
          <p:cNvSpPr>
            <a:spLocks noGrp="1"/>
          </p:cNvSpPr>
          <p:nvPr>
            <p:ph idx="1"/>
          </p:nvPr>
        </p:nvSpPr>
        <p:spPr>
          <a:xfrm>
            <a:off x="457200" y="1600200"/>
            <a:ext cx="8229600" cy="4448295"/>
          </a:xfrm>
        </p:spPr>
        <p:txBody>
          <a:bodyPr>
            <a:normAutofit/>
          </a:bodyPr>
          <a:lstStyle/>
          <a:p>
            <a:r>
              <a:rPr lang="cs-CZ" dirty="0" err="1"/>
              <a:t>Queue</a:t>
            </a:r>
            <a:r>
              <a:rPr lang="cs-CZ" dirty="0"/>
              <a:t> </a:t>
            </a:r>
            <a:r>
              <a:rPr lang="cs-CZ" dirty="0" err="1"/>
              <a:t>of</a:t>
            </a:r>
            <a:r>
              <a:rPr lang="cs-CZ" dirty="0"/>
              <a:t> </a:t>
            </a:r>
            <a:r>
              <a:rPr lang="cs-CZ" dirty="0" err="1"/>
              <a:t>threads</a:t>
            </a:r>
            <a:r>
              <a:rPr lang="cs-CZ" dirty="0"/>
              <a:t> </a:t>
            </a:r>
            <a:r>
              <a:rPr lang="cs-CZ" dirty="0" err="1"/>
              <a:t>ready</a:t>
            </a:r>
            <a:r>
              <a:rPr lang="cs-CZ" dirty="0"/>
              <a:t> to </a:t>
            </a:r>
            <a:r>
              <a:rPr lang="cs-CZ" dirty="0" err="1"/>
              <a:t>execute</a:t>
            </a:r>
            <a:endParaRPr lang="en-US" dirty="0"/>
          </a:p>
          <a:p>
            <a:pPr lvl="1"/>
            <a:r>
              <a:rPr lang="cs-CZ" dirty="0" err="1"/>
              <a:t>Schedueler</a:t>
            </a:r>
            <a:r>
              <a:rPr lang="cs-CZ" dirty="0"/>
              <a:t> </a:t>
            </a:r>
            <a:r>
              <a:rPr lang="cs-CZ" dirty="0" err="1"/>
              <a:t>select</a:t>
            </a:r>
            <a:r>
              <a:rPr lang="cs-CZ" dirty="0"/>
              <a:t> </a:t>
            </a:r>
            <a:r>
              <a:rPr lang="cs-CZ" dirty="0" err="1"/>
              <a:t>one</a:t>
            </a:r>
            <a:r>
              <a:rPr lang="cs-CZ" dirty="0"/>
              <a:t> </a:t>
            </a:r>
            <a:r>
              <a:rPr lang="cs-CZ" dirty="0" err="1"/>
              <a:t>of</a:t>
            </a:r>
            <a:r>
              <a:rPr lang="cs-CZ" dirty="0"/>
              <a:t> </a:t>
            </a:r>
            <a:r>
              <a:rPr lang="cs-CZ" dirty="0" err="1"/>
              <a:t>them</a:t>
            </a:r>
            <a:r>
              <a:rPr lang="cs-CZ" dirty="0"/>
              <a:t> and let </a:t>
            </a:r>
            <a:r>
              <a:rPr lang="cs-CZ" dirty="0" err="1"/>
              <a:t>it</a:t>
            </a:r>
            <a:r>
              <a:rPr lang="cs-CZ" dirty="0"/>
              <a:t> run on </a:t>
            </a:r>
            <a:r>
              <a:rPr lang="cs-CZ" dirty="0" err="1"/>
              <a:t>processor</a:t>
            </a:r>
            <a:r>
              <a:rPr lang="cs-CZ" dirty="0"/>
              <a:t> </a:t>
            </a:r>
            <a:r>
              <a:rPr lang="cs-CZ" dirty="0" err="1"/>
              <a:t>for</a:t>
            </a:r>
            <a:r>
              <a:rPr lang="cs-CZ" dirty="0"/>
              <a:t> a </a:t>
            </a:r>
            <a:r>
              <a:rPr lang="cs-CZ" dirty="0" err="1"/>
              <a:t>certain</a:t>
            </a:r>
            <a:r>
              <a:rPr lang="cs-CZ" dirty="0"/>
              <a:t> </a:t>
            </a:r>
            <a:r>
              <a:rPr lang="cs-CZ" dirty="0" err="1"/>
              <a:t>time</a:t>
            </a:r>
            <a:r>
              <a:rPr lang="cs-CZ" dirty="0"/>
              <a:t>, </a:t>
            </a:r>
            <a:r>
              <a:rPr lang="cs-CZ" dirty="0" err="1"/>
              <a:t>then</a:t>
            </a:r>
            <a:r>
              <a:rPr lang="cs-CZ" dirty="0"/>
              <a:t> switch </a:t>
            </a:r>
            <a:r>
              <a:rPr lang="cs-CZ" dirty="0" err="1"/>
              <a:t>another</a:t>
            </a:r>
            <a:endParaRPr lang="en-US" dirty="0"/>
          </a:p>
          <a:p>
            <a:pPr lvl="1"/>
            <a:r>
              <a:rPr lang="cs-CZ" dirty="0" err="1"/>
              <a:t>Which</a:t>
            </a:r>
            <a:r>
              <a:rPr lang="cs-CZ" dirty="0"/>
              <a:t> </a:t>
            </a:r>
            <a:r>
              <a:rPr lang="cs-CZ" dirty="0" err="1"/>
              <a:t>one</a:t>
            </a:r>
            <a:r>
              <a:rPr lang="cs-CZ" dirty="0"/>
              <a:t> to </a:t>
            </a:r>
            <a:r>
              <a:rPr lang="cs-CZ" dirty="0" err="1"/>
              <a:t>select</a:t>
            </a:r>
            <a:r>
              <a:rPr lang="cs-CZ" dirty="0"/>
              <a:t>? </a:t>
            </a:r>
            <a:r>
              <a:rPr lang="cs-CZ" dirty="0" err="1"/>
              <a:t>Good</a:t>
            </a:r>
            <a:r>
              <a:rPr lang="cs-CZ" dirty="0"/>
              <a:t> </a:t>
            </a:r>
            <a:r>
              <a:rPr lang="cs-CZ" dirty="0" err="1"/>
              <a:t>question</a:t>
            </a:r>
            <a:r>
              <a:rPr lang="cs-CZ" dirty="0">
                <a:sym typeface="Wingdings" panose="05000000000000000000" pitchFamily="2" charset="2"/>
              </a:rPr>
              <a:t>:-)</a:t>
            </a:r>
            <a:endParaRPr lang="en-US" dirty="0"/>
          </a:p>
          <a:p>
            <a:pPr lvl="2"/>
            <a:r>
              <a:rPr lang="cs-CZ" dirty="0" err="1"/>
              <a:t>Responsiveness</a:t>
            </a:r>
            <a:r>
              <a:rPr lang="cs-CZ" dirty="0"/>
              <a:t>, </a:t>
            </a:r>
            <a:r>
              <a:rPr lang="cs-CZ" dirty="0" err="1"/>
              <a:t>throughput</a:t>
            </a:r>
            <a:r>
              <a:rPr lang="cs-CZ" dirty="0"/>
              <a:t>, </a:t>
            </a:r>
            <a:r>
              <a:rPr lang="cs-CZ" dirty="0" err="1"/>
              <a:t>efficiency</a:t>
            </a:r>
            <a:r>
              <a:rPr lang="cs-CZ" dirty="0"/>
              <a:t> </a:t>
            </a:r>
            <a:r>
              <a:rPr lang="cs-CZ" dirty="0" err="1"/>
              <a:t>requirements</a:t>
            </a:r>
            <a:endParaRPr lang="cs-CZ" dirty="0"/>
          </a:p>
          <a:p>
            <a:pPr lvl="2"/>
            <a:r>
              <a:rPr lang="cs-CZ" dirty="0" err="1"/>
              <a:t>Requirements</a:t>
            </a:r>
            <a:r>
              <a:rPr lang="cs-CZ" dirty="0"/>
              <a:t> </a:t>
            </a:r>
            <a:r>
              <a:rPr lang="cs-CZ" dirty="0" err="1"/>
              <a:t>may</a:t>
            </a:r>
            <a:r>
              <a:rPr lang="cs-CZ" dirty="0"/>
              <a:t> </a:t>
            </a:r>
            <a:r>
              <a:rPr lang="cs-CZ" dirty="0" err="1"/>
              <a:t>differ</a:t>
            </a:r>
            <a:r>
              <a:rPr lang="cs-CZ" dirty="0"/>
              <a:t> (</a:t>
            </a:r>
            <a:r>
              <a:rPr lang="cs-CZ" dirty="0" err="1"/>
              <a:t>realtime</a:t>
            </a:r>
            <a:r>
              <a:rPr lang="cs-CZ" dirty="0"/>
              <a:t> / </a:t>
            </a:r>
            <a:r>
              <a:rPr lang="cs-CZ" dirty="0" err="1"/>
              <a:t>batch</a:t>
            </a:r>
            <a:r>
              <a:rPr lang="cs-CZ" dirty="0"/>
              <a:t> / </a:t>
            </a:r>
            <a:r>
              <a:rPr lang="cs-CZ" dirty="0" err="1"/>
              <a:t>interactive</a:t>
            </a:r>
            <a:r>
              <a:rPr lang="cs-CZ" dirty="0"/>
              <a:t>)</a:t>
            </a:r>
          </a:p>
          <a:p>
            <a:pPr lvl="2"/>
            <a:r>
              <a:rPr lang="cs-CZ" dirty="0" err="1"/>
              <a:t>Priorities</a:t>
            </a:r>
            <a:r>
              <a:rPr lang="cs-CZ" dirty="0"/>
              <a:t> (static / </a:t>
            </a:r>
            <a:r>
              <a:rPr lang="cs-CZ" dirty="0" err="1"/>
              <a:t>dynamic</a:t>
            </a:r>
            <a:r>
              <a:rPr lang="cs-CZ" dirty="0"/>
              <a:t>)</a:t>
            </a:r>
          </a:p>
          <a:p>
            <a:pPr lvl="2"/>
            <a:r>
              <a:rPr lang="cs-CZ" dirty="0"/>
              <a:t>Fair </a:t>
            </a:r>
            <a:r>
              <a:rPr lang="cs-CZ" dirty="0" err="1"/>
              <a:t>share</a:t>
            </a:r>
            <a:r>
              <a:rPr lang="cs-CZ" dirty="0"/>
              <a:t>, </a:t>
            </a:r>
            <a:r>
              <a:rPr lang="cs-CZ" dirty="0" err="1"/>
              <a:t>shortest</a:t>
            </a:r>
            <a:r>
              <a:rPr lang="cs-CZ" dirty="0"/>
              <a:t> </a:t>
            </a:r>
            <a:r>
              <a:rPr lang="cs-CZ" dirty="0" err="1"/>
              <a:t>job</a:t>
            </a:r>
            <a:r>
              <a:rPr lang="cs-CZ" dirty="0"/>
              <a:t> </a:t>
            </a:r>
            <a:r>
              <a:rPr lang="cs-CZ" dirty="0" err="1"/>
              <a:t>first</a:t>
            </a:r>
            <a:r>
              <a:rPr lang="cs-CZ" dirty="0"/>
              <a:t>, </a:t>
            </a:r>
            <a:r>
              <a:rPr lang="cs-CZ" dirty="0" err="1"/>
              <a:t>Round</a:t>
            </a:r>
            <a:r>
              <a:rPr lang="cs-CZ" dirty="0"/>
              <a:t> </a:t>
            </a:r>
            <a:r>
              <a:rPr lang="cs-CZ" dirty="0" err="1"/>
              <a:t>robin</a:t>
            </a:r>
            <a:r>
              <a:rPr lang="cs-CZ" dirty="0"/>
              <a:t>,…</a:t>
            </a:r>
            <a:endParaRPr lang="en-US" dirty="0"/>
          </a:p>
        </p:txBody>
      </p:sp>
    </p:spTree>
    <p:extLst>
      <p:ext uri="{BB962C8B-B14F-4D97-AF65-F5344CB8AC3E}">
        <p14:creationId xmlns:p14="http://schemas.microsoft.com/office/powerpoint/2010/main" val="2913347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 Abstraction</a:t>
            </a:r>
          </a:p>
        </p:txBody>
      </p:sp>
      <p:sp>
        <p:nvSpPr>
          <p:cNvPr id="3" name="Content Placeholder 2"/>
          <p:cNvSpPr>
            <a:spLocks noGrp="1"/>
          </p:cNvSpPr>
          <p:nvPr>
            <p:ph idx="1"/>
          </p:nvPr>
        </p:nvSpPr>
        <p:spPr>
          <a:xfrm>
            <a:off x="243452" y="1417637"/>
            <a:ext cx="8900547" cy="4525963"/>
          </a:xfrm>
        </p:spPr>
        <p:txBody>
          <a:bodyPr/>
          <a:lstStyle/>
          <a:p>
            <a:r>
              <a:rPr lang="en-US" dirty="0"/>
              <a:t>Infinite number of processors</a:t>
            </a:r>
          </a:p>
          <a:p>
            <a:r>
              <a:rPr lang="en-US" dirty="0"/>
              <a:t>Threads execute with variable speed</a:t>
            </a:r>
          </a:p>
          <a:p>
            <a:pPr lvl="1"/>
            <a:r>
              <a:rPr lang="en-US" dirty="0"/>
              <a:t>Programs must be designed to work with any schedule</a:t>
            </a:r>
          </a:p>
        </p:txBody>
      </p:sp>
      <p:pic>
        <p:nvPicPr>
          <p:cNvPr id="5" name="Content Placeholder 3" descr="ch4-02_threadAbstraction.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rcRect t="-14544" b="-14544"/>
              <a:stretch>
                <a:fillRect/>
              </a:stretch>
            </p:blipFill>
          </mc:Choice>
          <mc:Fallback>
            <p:blipFill>
              <a:blip r:embed="rId4"/>
              <a:srcRect t="-14544" b="-14544"/>
              <a:stretch>
                <a:fillRect/>
              </a:stretch>
            </p:blipFill>
          </mc:Fallback>
        </mc:AlternateContent>
        <p:spPr>
          <a:xfrm>
            <a:off x="22548" y="2489821"/>
            <a:ext cx="9104307" cy="5007018"/>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 Data Structures</a:t>
            </a:r>
          </a:p>
        </p:txBody>
      </p:sp>
      <p:pic>
        <p:nvPicPr>
          <p:cNvPr id="8" name="Content Placeholder 7" descr="ch4-05_perThreadAndSharedState.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2941" r="-12941"/>
              <a:stretch>
                <a:fillRect/>
              </a:stretch>
            </p:blipFill>
          </mc:Choice>
          <mc:Fallback>
            <p:blipFill>
              <a:blip r:embed="rId3"/>
              <a:srcRect l="-12941" r="-12941"/>
              <a:stretch>
                <a:fillRect/>
              </a:stretch>
            </p:blipFill>
          </mc:Fallback>
        </mc:AlternateContent>
        <p:spPr>
          <a:xfrm>
            <a:off x="-364617" y="1348758"/>
            <a:ext cx="10017506" cy="5509242"/>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 Lifecycle</a:t>
            </a:r>
          </a:p>
        </p:txBody>
      </p:sp>
      <p:pic>
        <p:nvPicPr>
          <p:cNvPr id="5" name="Content Placeholder 4" descr="ch4-06_thread-states.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t="-9440" b="-9440"/>
              <a:stretch>
                <a:fillRect/>
              </a:stretch>
            </p:blipFill>
          </mc:Choice>
          <mc:Fallback>
            <p:blipFill>
              <a:blip r:embed="rId4"/>
              <a:srcRect t="-9440" b="-9440"/>
              <a:stretch>
                <a:fillRect/>
              </a:stretch>
            </p:blipFill>
          </mc:Fallback>
        </mc:AlternateContent>
        <p:spPr>
          <a:xfrm>
            <a:off x="-1" y="1348758"/>
            <a:ext cx="9140065" cy="5026683"/>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Synchronization</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Motivation</a:t>
            </a:r>
          </a:p>
        </p:txBody>
      </p:sp>
      <p:sp>
        <p:nvSpPr>
          <p:cNvPr id="3" name="Content Placeholder 2"/>
          <p:cNvSpPr>
            <a:spLocks noGrp="1"/>
          </p:cNvSpPr>
          <p:nvPr>
            <p:ph idx="1"/>
          </p:nvPr>
        </p:nvSpPr>
        <p:spPr>
          <a:xfrm>
            <a:off x="457200" y="1600200"/>
            <a:ext cx="8482482" cy="4951288"/>
          </a:xfrm>
        </p:spPr>
        <p:txBody>
          <a:bodyPr>
            <a:normAutofit/>
          </a:bodyPr>
          <a:lstStyle/>
          <a:p>
            <a:r>
              <a:rPr lang="en-US" dirty="0"/>
              <a:t>When threads concurrently read/write shared memory, program behavior is undefined</a:t>
            </a:r>
          </a:p>
          <a:p>
            <a:pPr lvl="1"/>
            <a:r>
              <a:rPr lang="en-US" dirty="0"/>
              <a:t>Two threads write to the same variable; which one should win?</a:t>
            </a:r>
          </a:p>
          <a:p>
            <a:r>
              <a:rPr lang="en-US" dirty="0"/>
              <a:t>Thread schedule is non-deterministic</a:t>
            </a:r>
          </a:p>
          <a:p>
            <a:pPr lvl="1"/>
            <a:r>
              <a:rPr lang="en-US" dirty="0"/>
              <a:t>Behavior changes when re-run program</a:t>
            </a:r>
          </a:p>
          <a:p>
            <a:r>
              <a:rPr lang="en-US" dirty="0"/>
              <a:t>Compiler/hardware instruction reordering</a:t>
            </a:r>
          </a:p>
          <a:p>
            <a:r>
              <a:rPr lang="en-US" dirty="0"/>
              <a:t>Multi-word operations are not atomic</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System Roles</a:t>
            </a:r>
          </a:p>
        </p:txBody>
      </p:sp>
      <p:sp>
        <p:nvSpPr>
          <p:cNvPr id="3" name="Content Placeholder 2"/>
          <p:cNvSpPr>
            <a:spLocks noGrp="1"/>
          </p:cNvSpPr>
          <p:nvPr>
            <p:ph idx="1"/>
          </p:nvPr>
        </p:nvSpPr>
        <p:spPr/>
        <p:txBody>
          <a:bodyPr>
            <a:normAutofit fontScale="85000" lnSpcReduction="10000"/>
          </a:bodyPr>
          <a:lstStyle/>
          <a:p>
            <a:r>
              <a:rPr lang="en-US" dirty="0"/>
              <a:t>Referee:</a:t>
            </a:r>
          </a:p>
          <a:p>
            <a:pPr lvl="1"/>
            <a:r>
              <a:rPr lang="en-US" dirty="0"/>
              <a:t>Resource allocation among users, applications</a:t>
            </a:r>
          </a:p>
          <a:p>
            <a:pPr lvl="1"/>
            <a:r>
              <a:rPr lang="en-US" dirty="0"/>
              <a:t>Isolation of different users, applications from each other</a:t>
            </a:r>
          </a:p>
          <a:p>
            <a:pPr lvl="1"/>
            <a:r>
              <a:rPr lang="en-US" dirty="0"/>
              <a:t>Communication between users, applications</a:t>
            </a:r>
          </a:p>
          <a:p>
            <a:r>
              <a:rPr lang="en-US" dirty="0"/>
              <a:t>Illusionist</a:t>
            </a:r>
          </a:p>
          <a:p>
            <a:pPr lvl="1"/>
            <a:r>
              <a:rPr lang="en-US" dirty="0"/>
              <a:t>Each application appears to have the entire machine to itself</a:t>
            </a:r>
          </a:p>
          <a:p>
            <a:pPr lvl="1"/>
            <a:r>
              <a:rPr lang="en-US" dirty="0"/>
              <a:t>Infinite number of processors, (near) infinite amount of memory, reliable storage, reliable network transport</a:t>
            </a:r>
          </a:p>
          <a:p>
            <a:r>
              <a:rPr lang="en-US" dirty="0"/>
              <a:t>Glue</a:t>
            </a:r>
          </a:p>
          <a:p>
            <a:pPr lvl="1"/>
            <a:r>
              <a:rPr lang="en-US" dirty="0"/>
              <a:t>Libraries, user interface widgets,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Example</a:t>
            </a:r>
          </a:p>
        </p:txBody>
      </p:sp>
      <p:graphicFrame>
        <p:nvGraphicFramePr>
          <p:cNvPr id="4" name="Content Placeholder 3"/>
          <p:cNvGraphicFramePr>
            <a:graphicFrameLocks noGrp="1"/>
          </p:cNvGraphicFramePr>
          <p:nvPr>
            <p:ph idx="1"/>
          </p:nvPr>
        </p:nvGraphicFramePr>
        <p:xfrm>
          <a:off x="457200" y="1600200"/>
          <a:ext cx="8229600" cy="4026993"/>
        </p:xfrm>
        <a:graphic>
          <a:graphicData uri="http://schemas.openxmlformats.org/drawingml/2006/table">
            <a:tbl>
              <a:tblPr>
                <a:tableStyleId>{3B4B98B0-60AC-42C2-AFA5-B58CD77FA1E5}</a:tableStyleId>
              </a:tblPr>
              <a:tblGrid>
                <a:gridCol w="1367585">
                  <a:extLst>
                    <a:ext uri="{9D8B030D-6E8A-4147-A177-3AD203B41FA5}">
                      <a16:colId xmlns:a16="http://schemas.microsoft.com/office/drawing/2014/main" val="20000"/>
                    </a:ext>
                  </a:extLst>
                </a:gridCol>
                <a:gridCol w="3240819">
                  <a:extLst>
                    <a:ext uri="{9D8B030D-6E8A-4147-A177-3AD203B41FA5}">
                      <a16:colId xmlns:a16="http://schemas.microsoft.com/office/drawing/2014/main" val="20001"/>
                    </a:ext>
                  </a:extLst>
                </a:gridCol>
                <a:gridCol w="3621196">
                  <a:extLst>
                    <a:ext uri="{9D8B030D-6E8A-4147-A177-3AD203B41FA5}">
                      <a16:colId xmlns:a16="http://schemas.microsoft.com/office/drawing/2014/main" val="20002"/>
                    </a:ext>
                  </a:extLst>
                </a:gridCol>
              </a:tblGrid>
              <a:tr h="488199">
                <a:tc>
                  <a:txBody>
                    <a:bodyPr/>
                    <a:lstStyle/>
                    <a:p>
                      <a:pPr marL="0" marR="749300">
                        <a:spcBef>
                          <a:spcPts val="0"/>
                        </a:spcBef>
                        <a:spcAft>
                          <a:spcPts val="0"/>
                        </a:spcAft>
                        <a:tabLst>
                          <a:tab pos="965200" algn="l"/>
                        </a:tabLst>
                      </a:pP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dirty="0"/>
                        <a:t>Person A</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Person B</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0"/>
                  </a:ext>
                </a:extLst>
              </a:tr>
              <a:tr h="488199">
                <a:tc>
                  <a:txBody>
                    <a:bodyPr/>
                    <a:lstStyle/>
                    <a:p>
                      <a:pPr marL="0" marR="0">
                        <a:spcBef>
                          <a:spcPts val="0"/>
                        </a:spcBef>
                        <a:spcAft>
                          <a:spcPts val="0"/>
                        </a:spcAft>
                      </a:pPr>
                      <a:r>
                        <a:rPr lang="en-US" sz="2000" dirty="0"/>
                        <a:t>12:30</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Look in fridge.  Out of milk.</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1"/>
                  </a:ext>
                </a:extLst>
              </a:tr>
              <a:tr h="488199">
                <a:tc>
                  <a:txBody>
                    <a:bodyPr/>
                    <a:lstStyle/>
                    <a:p>
                      <a:pPr marL="0" marR="0">
                        <a:spcBef>
                          <a:spcPts val="0"/>
                        </a:spcBef>
                        <a:spcAft>
                          <a:spcPts val="0"/>
                        </a:spcAft>
                      </a:pPr>
                      <a:r>
                        <a:rPr lang="en-US" sz="2000" dirty="0"/>
                        <a:t>12:35</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Leave for store.</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2"/>
                  </a:ext>
                </a:extLst>
              </a:tr>
              <a:tr h="488199">
                <a:tc>
                  <a:txBody>
                    <a:bodyPr/>
                    <a:lstStyle/>
                    <a:p>
                      <a:pPr marL="0" marR="0">
                        <a:spcBef>
                          <a:spcPts val="0"/>
                        </a:spcBef>
                        <a:spcAft>
                          <a:spcPts val="0"/>
                        </a:spcAft>
                      </a:pPr>
                      <a:r>
                        <a:rPr lang="en-US" sz="2000" dirty="0"/>
                        <a:t>12:40</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dirty="0"/>
                        <a:t>Arrive at store.</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Look in fridge.  Out of milk.</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3"/>
                  </a:ext>
                </a:extLst>
              </a:tr>
              <a:tr h="488199">
                <a:tc>
                  <a:txBody>
                    <a:bodyPr/>
                    <a:lstStyle/>
                    <a:p>
                      <a:pPr marL="0" marR="0">
                        <a:spcBef>
                          <a:spcPts val="0"/>
                        </a:spcBef>
                        <a:spcAft>
                          <a:spcPts val="0"/>
                        </a:spcAft>
                      </a:pPr>
                      <a:r>
                        <a:rPr lang="en-US" sz="2000"/>
                        <a:t>12:45</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Buy milk.</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Leave for store.</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4"/>
                  </a:ext>
                </a:extLst>
              </a:tr>
              <a:tr h="488199">
                <a:tc>
                  <a:txBody>
                    <a:bodyPr/>
                    <a:lstStyle/>
                    <a:p>
                      <a:pPr marL="0" marR="0">
                        <a:spcBef>
                          <a:spcPts val="0"/>
                        </a:spcBef>
                        <a:spcAft>
                          <a:spcPts val="0"/>
                        </a:spcAft>
                      </a:pPr>
                      <a:r>
                        <a:rPr lang="en-US" sz="2000"/>
                        <a:t>12:50</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Arrive home, put milk away.</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Arrive at store.</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5"/>
                  </a:ext>
                </a:extLst>
              </a:tr>
              <a:tr h="488199">
                <a:tc>
                  <a:txBody>
                    <a:bodyPr/>
                    <a:lstStyle/>
                    <a:p>
                      <a:pPr marL="0" marR="0">
                        <a:spcBef>
                          <a:spcPts val="0"/>
                        </a:spcBef>
                        <a:spcAft>
                          <a:spcPts val="0"/>
                        </a:spcAft>
                      </a:pPr>
                      <a:r>
                        <a:rPr lang="en-US" sz="2000"/>
                        <a:t>12:55</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Buy milk.</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6"/>
                  </a:ext>
                </a:extLst>
              </a:tr>
              <a:tr h="530122">
                <a:tc>
                  <a:txBody>
                    <a:bodyPr/>
                    <a:lstStyle/>
                    <a:p>
                      <a:pPr marL="0" marR="0">
                        <a:spcBef>
                          <a:spcPts val="0"/>
                        </a:spcBef>
                        <a:spcAft>
                          <a:spcPts val="0"/>
                        </a:spcAft>
                      </a:pPr>
                      <a:r>
                        <a:rPr lang="en-US" sz="2000"/>
                        <a:t>  1:00</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dirty="0"/>
                        <a:t>Arrive home, put milk away.</a:t>
                      </a:r>
                    </a:p>
                    <a:p>
                      <a:pPr marL="0" marR="0">
                        <a:spcBef>
                          <a:spcPts val="0"/>
                        </a:spcBef>
                        <a:spcAft>
                          <a:spcPts val="0"/>
                        </a:spcAft>
                      </a:pPr>
                      <a:r>
                        <a:rPr lang="en-US" sz="2000" dirty="0"/>
                        <a:t>Oh no!</a:t>
                      </a:r>
                      <a:endParaRPr lang="en-US" sz="2000" dirty="0">
                        <a:latin typeface="Times New Roman"/>
                        <a:ea typeface="Times New Roman"/>
                        <a:cs typeface="Times New Roman"/>
                      </a:endParaRPr>
                    </a:p>
                  </a:txBody>
                  <a:tcPr marL="50800" marR="50800"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11576"/>
            <a:ext cx="8229600" cy="4875842"/>
          </a:xfrm>
        </p:spPr>
        <p:txBody>
          <a:bodyPr>
            <a:noAutofit/>
          </a:bodyPr>
          <a:lstStyle/>
          <a:p>
            <a:pPr>
              <a:buNone/>
            </a:pPr>
            <a:r>
              <a:rPr lang="en-US" sz="2400" b="1" dirty="0"/>
              <a:t>Race condition:</a:t>
            </a:r>
            <a:r>
              <a:rPr lang="en-US" sz="2400" dirty="0"/>
              <a:t> output of a concurrent program depends on the order of operations between threads</a:t>
            </a:r>
          </a:p>
          <a:p>
            <a:pPr>
              <a:buNone/>
            </a:pPr>
            <a:r>
              <a:rPr lang="en-US" sz="2400" b="1" dirty="0"/>
              <a:t>Mutual exclusion:</a:t>
            </a:r>
            <a:r>
              <a:rPr lang="en-US" sz="2400" dirty="0"/>
              <a:t> only one thread does a particular thing at a time</a:t>
            </a:r>
          </a:p>
          <a:p>
            <a:pPr lvl="1"/>
            <a:r>
              <a:rPr lang="en-US" sz="2200" b="1" dirty="0"/>
              <a:t>Critical section: </a:t>
            </a:r>
            <a:r>
              <a:rPr lang="en-US" sz="2200" dirty="0"/>
              <a:t>piece of code that only one thread can execute at once  </a:t>
            </a:r>
          </a:p>
          <a:p>
            <a:pPr>
              <a:buNone/>
            </a:pPr>
            <a:r>
              <a:rPr lang="en-US" sz="2400" b="1" dirty="0"/>
              <a:t>Lock:</a:t>
            </a:r>
            <a:r>
              <a:rPr lang="en-US" sz="2400" dirty="0"/>
              <a:t> prevent someone from doing something</a:t>
            </a:r>
          </a:p>
          <a:p>
            <a:pPr lvl="1"/>
            <a:r>
              <a:rPr lang="en-US" sz="2200" dirty="0"/>
              <a:t>Lock before entering critical section, before accessing shared data</a:t>
            </a:r>
          </a:p>
          <a:p>
            <a:pPr lvl="1"/>
            <a:r>
              <a:rPr lang="en-US" sz="2200" dirty="0"/>
              <a:t>Unlock when leaving, after done accessing shared data</a:t>
            </a:r>
          </a:p>
          <a:p>
            <a:pPr lvl="1"/>
            <a:r>
              <a:rPr lang="en-US" sz="2200" dirty="0"/>
              <a:t>Wait if locked (all synchronization involves waiting!)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Try #1</a:t>
            </a:r>
          </a:p>
        </p:txBody>
      </p:sp>
      <p:sp>
        <p:nvSpPr>
          <p:cNvPr id="3" name="Content Placeholder 2"/>
          <p:cNvSpPr>
            <a:spLocks noGrp="1"/>
          </p:cNvSpPr>
          <p:nvPr>
            <p:ph idx="1"/>
          </p:nvPr>
        </p:nvSpPr>
        <p:spPr>
          <a:xfrm>
            <a:off x="457200" y="1600200"/>
            <a:ext cx="8229600" cy="4951288"/>
          </a:xfrm>
        </p:spPr>
        <p:txBody>
          <a:bodyPr>
            <a:normAutofit lnSpcReduction="10000"/>
          </a:bodyPr>
          <a:lstStyle/>
          <a:p>
            <a:r>
              <a:rPr lang="en-US" dirty="0"/>
              <a:t>Correctness property</a:t>
            </a:r>
          </a:p>
          <a:p>
            <a:pPr lvl="1"/>
            <a:r>
              <a:rPr lang="en-US" dirty="0"/>
              <a:t>Someone buys if needed (</a:t>
            </a:r>
            <a:r>
              <a:rPr lang="en-US" dirty="0" err="1"/>
              <a:t>liveness</a:t>
            </a:r>
            <a:r>
              <a:rPr lang="en-US" dirty="0"/>
              <a:t>)</a:t>
            </a:r>
          </a:p>
          <a:p>
            <a:pPr lvl="1"/>
            <a:r>
              <a:rPr lang="en-US" dirty="0"/>
              <a:t>At most one person buys (safety)</a:t>
            </a:r>
          </a:p>
          <a:p>
            <a:r>
              <a:rPr lang="en-US" dirty="0"/>
              <a:t>Try #1: leave a note</a:t>
            </a:r>
          </a:p>
          <a:p>
            <a:pPr lvl="1">
              <a:buNone/>
            </a:pPr>
            <a:r>
              <a:rPr lang="en-US" dirty="0"/>
              <a:t>if (!note)</a:t>
            </a:r>
          </a:p>
          <a:p>
            <a:pPr lvl="1">
              <a:buNone/>
            </a:pPr>
            <a:r>
              <a:rPr lang="en-US" dirty="0"/>
              <a:t>	  if (!milk) {</a:t>
            </a:r>
          </a:p>
          <a:p>
            <a:pPr lvl="1">
              <a:buNone/>
            </a:pPr>
            <a:r>
              <a:rPr lang="en-US" dirty="0"/>
              <a:t>          leave note</a:t>
            </a:r>
          </a:p>
          <a:p>
            <a:pPr lvl="1">
              <a:buNone/>
            </a:pPr>
            <a:r>
              <a:rPr lang="en-US" dirty="0"/>
              <a:t>          buy milk</a:t>
            </a:r>
          </a:p>
          <a:p>
            <a:pPr lvl="1">
              <a:buNone/>
            </a:pPr>
            <a:r>
              <a:rPr lang="en-US" dirty="0"/>
              <a:t>          remove note</a:t>
            </a:r>
          </a:p>
          <a:p>
            <a:pPr lvl="1">
              <a:buNone/>
            </a:pPr>
            <a:r>
              <a:rPr lang="en-US" dirty="0"/>
              <a:t>      }</a:t>
            </a:r>
          </a:p>
          <a:p>
            <a:pPr lvl="1">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Try #2</a:t>
            </a:r>
          </a:p>
        </p:txBody>
      </p:sp>
      <p:sp>
        <p:nvSpPr>
          <p:cNvPr id="4" name="Content Placeholder 3"/>
          <p:cNvSpPr>
            <a:spLocks noGrp="1"/>
          </p:cNvSpPr>
          <p:nvPr>
            <p:ph sz="half" idx="1"/>
          </p:nvPr>
        </p:nvSpPr>
        <p:spPr/>
        <p:txBody>
          <a:bodyPr/>
          <a:lstStyle/>
          <a:p>
            <a:pPr>
              <a:buNone/>
            </a:pPr>
            <a:r>
              <a:rPr lang="en-US" dirty="0"/>
              <a:t>Thread A</a:t>
            </a:r>
          </a:p>
          <a:p>
            <a:pPr>
              <a:buNone/>
            </a:pPr>
            <a:endParaRPr lang="en-US" dirty="0"/>
          </a:p>
          <a:p>
            <a:pPr>
              <a:buNone/>
            </a:pPr>
            <a:r>
              <a:rPr lang="en-US" dirty="0"/>
              <a:t>leave note A</a:t>
            </a:r>
          </a:p>
          <a:p>
            <a:pPr>
              <a:buNone/>
            </a:pPr>
            <a:r>
              <a:rPr lang="en-US" dirty="0"/>
              <a:t>if (!note B) {</a:t>
            </a:r>
          </a:p>
          <a:p>
            <a:pPr>
              <a:buNone/>
            </a:pPr>
            <a:r>
              <a:rPr lang="en-US" dirty="0"/>
              <a:t>    if (!milk)</a:t>
            </a:r>
          </a:p>
          <a:p>
            <a:pPr>
              <a:buNone/>
            </a:pPr>
            <a:r>
              <a:rPr lang="en-US" dirty="0"/>
              <a:t>        buy milk</a:t>
            </a:r>
          </a:p>
          <a:p>
            <a:pPr>
              <a:buNone/>
            </a:pPr>
            <a:r>
              <a:rPr lang="en-US" dirty="0"/>
              <a:t>}</a:t>
            </a:r>
          </a:p>
          <a:p>
            <a:pPr>
              <a:buNone/>
            </a:pPr>
            <a:r>
              <a:rPr lang="en-US" dirty="0"/>
              <a:t>remove note A </a:t>
            </a:r>
          </a:p>
        </p:txBody>
      </p:sp>
      <p:sp>
        <p:nvSpPr>
          <p:cNvPr id="5" name="Content Placeholder 4"/>
          <p:cNvSpPr>
            <a:spLocks noGrp="1"/>
          </p:cNvSpPr>
          <p:nvPr>
            <p:ph sz="half" idx="2"/>
          </p:nvPr>
        </p:nvSpPr>
        <p:spPr/>
        <p:txBody>
          <a:bodyPr/>
          <a:lstStyle/>
          <a:p>
            <a:pPr>
              <a:buNone/>
            </a:pPr>
            <a:r>
              <a:rPr lang="en-US" dirty="0"/>
              <a:t>Thread B</a:t>
            </a:r>
          </a:p>
          <a:p>
            <a:pPr>
              <a:buNone/>
            </a:pPr>
            <a:endParaRPr lang="en-US" dirty="0"/>
          </a:p>
          <a:p>
            <a:pPr>
              <a:buNone/>
            </a:pPr>
            <a:r>
              <a:rPr lang="en-US" dirty="0"/>
              <a:t>leave note B</a:t>
            </a:r>
          </a:p>
          <a:p>
            <a:pPr>
              <a:buNone/>
            </a:pPr>
            <a:r>
              <a:rPr lang="en-US" dirty="0"/>
              <a:t>if (!</a:t>
            </a:r>
            <a:r>
              <a:rPr lang="en-US" dirty="0" err="1"/>
              <a:t>noteA</a:t>
            </a:r>
            <a:r>
              <a:rPr lang="en-US" dirty="0"/>
              <a:t>) { </a:t>
            </a:r>
          </a:p>
          <a:p>
            <a:pPr>
              <a:buNone/>
            </a:pPr>
            <a:r>
              <a:rPr lang="en-US" dirty="0"/>
              <a:t>    if (!milk)</a:t>
            </a:r>
          </a:p>
          <a:p>
            <a:pPr>
              <a:buNone/>
            </a:pPr>
            <a:r>
              <a:rPr lang="en-US" dirty="0"/>
              <a:t>        buy milk</a:t>
            </a:r>
          </a:p>
          <a:p>
            <a:pPr>
              <a:buNone/>
            </a:pPr>
            <a:r>
              <a:rPr lang="en-US" dirty="0"/>
              <a:t>}</a:t>
            </a:r>
          </a:p>
          <a:p>
            <a:pPr>
              <a:buNone/>
            </a:pPr>
            <a:r>
              <a:rPr lang="en-US" dirty="0"/>
              <a:t>remove note B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Lessons</a:t>
            </a:r>
          </a:p>
        </p:txBody>
      </p:sp>
      <p:sp>
        <p:nvSpPr>
          <p:cNvPr id="6" name="Content Placeholder 5"/>
          <p:cNvSpPr>
            <a:spLocks noGrp="1"/>
          </p:cNvSpPr>
          <p:nvPr>
            <p:ph idx="1"/>
          </p:nvPr>
        </p:nvSpPr>
        <p:spPr/>
        <p:txBody>
          <a:bodyPr>
            <a:normAutofit fontScale="55000" lnSpcReduction="20000"/>
          </a:bodyPr>
          <a:lstStyle/>
          <a:p>
            <a:r>
              <a:rPr lang="en-US" sz="4400" dirty="0"/>
              <a:t>Solution is complicated</a:t>
            </a:r>
          </a:p>
          <a:p>
            <a:pPr lvl="1"/>
            <a:r>
              <a:rPr lang="en-US" sz="3300" dirty="0"/>
              <a:t>“obvious” code often has bugs</a:t>
            </a:r>
          </a:p>
          <a:p>
            <a:r>
              <a:rPr lang="en-US" sz="4400" dirty="0"/>
              <a:t>Peterson Algorithm</a:t>
            </a:r>
            <a:endParaRPr lang="cs-CZ" sz="4400" dirty="0"/>
          </a:p>
          <a:p>
            <a:pPr marL="0" indent="0">
              <a:buNone/>
            </a:pP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Indicate the intent to enter the critical section</a:t>
            </a:r>
            <a:endParaRPr lang="cs-CZ"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bIWantToEnter</a:t>
            </a:r>
            <a:r>
              <a:rPr lang="en-US" dirty="0">
                <a:latin typeface="Courier New" panose="02070309020205020404" pitchFamily="49" charset="0"/>
                <a:cs typeface="Courier New" panose="02070309020205020404" pitchFamily="49" charset="0"/>
              </a:rPr>
              <a:t> = true;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Be polite and act as if it is not our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turn to enter the critical section </a:t>
            </a:r>
            <a:endParaRPr lang="cs-CZ"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iWhoseTurn</a:t>
            </a:r>
            <a:r>
              <a:rPr lang="en-US" dirty="0">
                <a:latin typeface="Courier New" panose="02070309020205020404" pitchFamily="49" charset="0"/>
                <a:cs typeface="Courier New" panose="02070309020205020404" pitchFamily="49" charset="0"/>
              </a:rPr>
              <a:t> = HIS_TURN;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Wait until the other process either does not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intend to enter the critical section or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acts as if its our turn to enter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while (</a:t>
            </a:r>
            <a:r>
              <a:rPr lang="en-US" dirty="0" err="1">
                <a:latin typeface="Courier New" panose="02070309020205020404" pitchFamily="49" charset="0"/>
                <a:cs typeface="Courier New" panose="02070309020205020404" pitchFamily="49" charset="0"/>
              </a:rPr>
              <a:t>bHeWantsToEnter</a:t>
            </a:r>
            <a:r>
              <a:rPr lang="en-US" dirty="0">
                <a:latin typeface="Courier New" panose="02070309020205020404" pitchFamily="49" charset="0"/>
                <a:cs typeface="Courier New" panose="02070309020205020404" pitchFamily="49" charset="0"/>
              </a:rPr>
              <a:t> &amp;&amp; (</a:t>
            </a:r>
            <a:r>
              <a:rPr lang="en-US" dirty="0" err="1">
                <a:latin typeface="Courier New" panose="02070309020205020404" pitchFamily="49" charset="0"/>
                <a:cs typeface="Courier New" panose="02070309020205020404" pitchFamily="49" charset="0"/>
              </a:rPr>
              <a:t>iWhoseTurn</a:t>
            </a:r>
            <a:r>
              <a:rPr lang="en-US" dirty="0">
                <a:latin typeface="Courier New" panose="02070309020205020404" pitchFamily="49" charset="0"/>
                <a:cs typeface="Courier New" panose="02070309020205020404" pitchFamily="49" charset="0"/>
              </a:rPr>
              <a:t> != MY_TURN)) { }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Code of critical section comes here ... </a:t>
            </a:r>
            <a:endParaRPr lang="cs-CZ"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bIWantToEnter</a:t>
            </a:r>
            <a:r>
              <a:rPr lang="en-US" dirty="0">
                <a:latin typeface="Courier New" panose="02070309020205020404" pitchFamily="49" charset="0"/>
                <a:cs typeface="Courier New" panose="02070309020205020404" pitchFamily="49" charset="0"/>
              </a:rPr>
              <a:t> = false;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38"/>
            <a:ext cx="8229600" cy="1143000"/>
          </a:xfrm>
        </p:spPr>
        <p:txBody>
          <a:bodyPr/>
          <a:lstStyle/>
          <a:p>
            <a:r>
              <a:rPr lang="en-US" dirty="0"/>
              <a:t>Roadmap</a:t>
            </a:r>
          </a:p>
        </p:txBody>
      </p:sp>
      <p:pic>
        <p:nvPicPr>
          <p:cNvPr id="5" name="Content Placeholder 4" descr="ch5-02_syncimpl.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7783" r="-17783"/>
              <a:stretch>
                <a:fillRect/>
              </a:stretch>
            </p:blipFill>
          </mc:Choice>
          <mc:Fallback>
            <p:blipFill>
              <a:blip r:embed="rId3"/>
              <a:srcRect l="-17783" r="-17783"/>
              <a:stretch>
                <a:fillRect/>
              </a:stretch>
            </p:blipFill>
          </mc:Fallback>
        </mc:AlternateContent>
        <p:spPr>
          <a:xfrm>
            <a:off x="-1114447" y="794166"/>
            <a:ext cx="11261542" cy="6193414"/>
          </a:xfr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Locks</a:t>
            </a:r>
          </a:p>
        </p:txBody>
      </p:sp>
      <p:sp>
        <p:nvSpPr>
          <p:cNvPr id="3" name="Content Placeholder 2"/>
          <p:cNvSpPr>
            <a:spLocks noGrp="1"/>
          </p:cNvSpPr>
          <p:nvPr>
            <p:ph idx="1"/>
          </p:nvPr>
        </p:nvSpPr>
        <p:spPr/>
        <p:txBody>
          <a:bodyPr>
            <a:normAutofit/>
          </a:bodyPr>
          <a:lstStyle/>
          <a:p>
            <a:r>
              <a:rPr lang="en-US" dirty="0" err="1"/>
              <a:t>Lock::acquire</a:t>
            </a:r>
            <a:endParaRPr lang="en-US" dirty="0"/>
          </a:p>
          <a:p>
            <a:pPr lvl="1"/>
            <a:r>
              <a:rPr lang="en-US" dirty="0"/>
              <a:t>wait until lock is free, then take it</a:t>
            </a:r>
          </a:p>
          <a:p>
            <a:r>
              <a:rPr lang="en-US" dirty="0" err="1"/>
              <a:t>Lock::release</a:t>
            </a:r>
            <a:endParaRPr lang="en-US" dirty="0"/>
          </a:p>
          <a:p>
            <a:pPr lvl="1"/>
            <a:r>
              <a:rPr lang="en-US" dirty="0"/>
              <a:t>release lock, waking up anyone waiting for it</a:t>
            </a:r>
          </a:p>
          <a:p>
            <a:pPr marL="514350" indent="-514350">
              <a:buFont typeface="+mj-lt"/>
              <a:buAutoNum type="arabicPeriod"/>
            </a:pPr>
            <a:r>
              <a:rPr lang="en-US" dirty="0"/>
              <a:t>At most one lock holder at a time (safety)</a:t>
            </a:r>
          </a:p>
          <a:p>
            <a:pPr marL="514350" indent="-514350">
              <a:buFont typeface="+mj-lt"/>
              <a:buAutoNum type="arabicPeriod"/>
            </a:pPr>
            <a:r>
              <a:rPr lang="en-US" dirty="0"/>
              <a:t>If no one holding, acquire gets lock (progress)</a:t>
            </a:r>
          </a:p>
          <a:p>
            <a:pPr marL="514350" indent="-514350">
              <a:buFont typeface="+mj-lt"/>
              <a:buAutoNum type="arabicPeriod"/>
            </a:pPr>
            <a:r>
              <a:rPr lang="en-US" dirty="0"/>
              <a:t>If all lock holders finish and no higher priority waiters, waiter eventually gets lock (progress)</a:t>
            </a:r>
          </a:p>
          <a:p>
            <a:pPr marL="514350" indent="-514350">
              <a:buFont typeface="+mj-lt"/>
              <a:buAutoNum type="arabicPeriod"/>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#4</a:t>
            </a:r>
          </a:p>
        </p:txBody>
      </p:sp>
      <p:sp>
        <p:nvSpPr>
          <p:cNvPr id="3" name="Content Placeholder 2"/>
          <p:cNvSpPr>
            <a:spLocks noGrp="1"/>
          </p:cNvSpPr>
          <p:nvPr>
            <p:ph idx="1"/>
          </p:nvPr>
        </p:nvSpPr>
        <p:spPr>
          <a:xfrm>
            <a:off x="457200" y="1600200"/>
            <a:ext cx="8495056" cy="4525963"/>
          </a:xfrm>
        </p:spPr>
        <p:txBody>
          <a:bodyPr>
            <a:normAutofit/>
          </a:bodyPr>
          <a:lstStyle/>
          <a:p>
            <a:pPr>
              <a:buNone/>
            </a:pPr>
            <a:r>
              <a:rPr lang="en-US" dirty="0"/>
              <a:t>Locks allow concurrent code to be much simpler:</a:t>
            </a:r>
          </a:p>
          <a:p>
            <a:pPr lvl="1">
              <a:buNone/>
            </a:pPr>
            <a:r>
              <a:rPr lang="en-US" dirty="0" err="1"/>
              <a:t>lock.acquire</a:t>
            </a:r>
            <a:r>
              <a:rPr lang="en-US" dirty="0"/>
              <a:t>();</a:t>
            </a:r>
          </a:p>
          <a:p>
            <a:pPr lvl="1">
              <a:buNone/>
            </a:pPr>
            <a:r>
              <a:rPr lang="en-US" dirty="0"/>
              <a:t>if (!milk) </a:t>
            </a:r>
          </a:p>
          <a:p>
            <a:pPr lvl="1">
              <a:buNone/>
            </a:pPr>
            <a:r>
              <a:rPr lang="en-US" dirty="0"/>
              <a:t>    buy milk</a:t>
            </a:r>
          </a:p>
          <a:p>
            <a:pPr lvl="1">
              <a:buNone/>
            </a:pPr>
            <a:r>
              <a:rPr lang="en-US" dirty="0" err="1"/>
              <a:t>lock.release</a:t>
            </a:r>
            <a:r>
              <a:rPr lang="en-US" dirty="0"/>
              <a:t>();</a:t>
            </a:r>
          </a:p>
          <a:p>
            <a:pPr lvl="1">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a:t>Virtual</a:t>
            </a:r>
            <a:r>
              <a:rPr lang="cs-CZ" dirty="0"/>
              <a:t> </a:t>
            </a:r>
            <a:r>
              <a:rPr lang="cs-CZ" dirty="0" err="1"/>
              <a:t>Memory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86530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Memory Protection</a:t>
            </a:r>
          </a:p>
        </p:txBody>
      </p:sp>
      <p:pic>
        <p:nvPicPr>
          <p:cNvPr id="8" name="Content Placeholder 7" descr="ch2-05PhysicalMemory.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3258" r="-3258"/>
              <a:stretch>
                <a:fillRect/>
              </a:stretch>
            </p:blipFill>
          </mc:Choice>
          <mc:Fallback>
            <p:blipFill>
              <a:blip r:embed="rId4"/>
              <a:srcRect l="-3258" r="-3258"/>
              <a:stretch>
                <a:fillRect/>
              </a:stretch>
            </p:blipFill>
          </mc:Fallback>
        </mc:AlternateContent>
        <p:spPr>
          <a:xfrm>
            <a:off x="1" y="1348758"/>
            <a:ext cx="10017504" cy="5509241"/>
          </a:xfrm>
        </p:spPr>
      </p:pic>
      <p:sp>
        <p:nvSpPr>
          <p:cNvPr id="3" name="TextovéPole 2">
            <a:extLst>
              <a:ext uri="{FF2B5EF4-FFF2-40B4-BE49-F238E27FC236}">
                <a16:creationId xmlns:a16="http://schemas.microsoft.com/office/drawing/2014/main" id="{CCB1FB8C-38D8-4512-A777-3D3DD702A8F0}"/>
              </a:ext>
            </a:extLst>
          </p:cNvPr>
          <p:cNvSpPr txBox="1"/>
          <p:nvPr/>
        </p:nvSpPr>
        <p:spPr>
          <a:xfrm>
            <a:off x="871870" y="1850065"/>
            <a:ext cx="2316660" cy="461665"/>
          </a:xfrm>
          <a:prstGeom prst="rect">
            <a:avLst/>
          </a:prstGeom>
          <a:noFill/>
        </p:spPr>
        <p:txBody>
          <a:bodyPr wrap="none" rtlCol="0">
            <a:spAutoFit/>
          </a:bodyPr>
          <a:lstStyle/>
          <a:p>
            <a:r>
              <a:rPr lang="cs-CZ" sz="2400" dirty="0"/>
              <a:t>Base and </a:t>
            </a:r>
            <a:r>
              <a:rPr lang="cs-CZ" sz="2400" dirty="0" err="1"/>
              <a:t>Bounds</a:t>
            </a:r>
            <a:endParaRPr lang="cs-CZ" sz="2400" dirty="0"/>
          </a:p>
        </p:txBody>
      </p:sp>
    </p:spTree>
    <p:extLst>
      <p:ext uri="{BB962C8B-B14F-4D97-AF65-F5344CB8AC3E}">
        <p14:creationId xmlns:p14="http://schemas.microsoft.com/office/powerpoint/2010/main" val="2913402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File Systems</a:t>
            </a:r>
          </a:p>
        </p:txBody>
      </p:sp>
      <p:sp>
        <p:nvSpPr>
          <p:cNvPr id="3" name="Content Placeholder 2"/>
          <p:cNvSpPr>
            <a:spLocks noGrp="1"/>
          </p:cNvSpPr>
          <p:nvPr>
            <p:ph idx="1"/>
          </p:nvPr>
        </p:nvSpPr>
        <p:spPr/>
        <p:txBody>
          <a:bodyPr>
            <a:normAutofit fontScale="92500" lnSpcReduction="10000"/>
          </a:bodyPr>
          <a:lstStyle/>
          <a:p>
            <a:r>
              <a:rPr lang="en-US" dirty="0"/>
              <a:t>Referee</a:t>
            </a:r>
          </a:p>
          <a:p>
            <a:pPr lvl="1"/>
            <a:r>
              <a:rPr lang="en-US" dirty="0"/>
              <a:t>Prevent users from accessing each other’s files without permission</a:t>
            </a:r>
          </a:p>
          <a:p>
            <a:pPr lvl="1"/>
            <a:r>
              <a:rPr lang="en-US" dirty="0"/>
              <a:t>Even after a file is deleting and its space re-used</a:t>
            </a:r>
          </a:p>
          <a:p>
            <a:r>
              <a:rPr lang="en-US" dirty="0"/>
              <a:t>Illusionist</a:t>
            </a:r>
          </a:p>
          <a:p>
            <a:pPr lvl="1"/>
            <a:r>
              <a:rPr lang="en-US" dirty="0"/>
              <a:t>Files can grow (nearly) arbitrarily large</a:t>
            </a:r>
          </a:p>
          <a:p>
            <a:pPr lvl="1"/>
            <a:r>
              <a:rPr lang="en-US" dirty="0"/>
              <a:t>Files persist even when the machine crashes in the middle of a save</a:t>
            </a:r>
          </a:p>
          <a:p>
            <a:r>
              <a:rPr lang="en-US" dirty="0"/>
              <a:t>Glue</a:t>
            </a:r>
          </a:p>
          <a:p>
            <a:pPr lvl="1"/>
            <a:r>
              <a:rPr lang="en-US" dirty="0"/>
              <a:t>Named directories, </a:t>
            </a:r>
            <a:r>
              <a:rPr lang="en-US" dirty="0" err="1"/>
              <a:t>printf</a:t>
            </a:r>
            <a:r>
              <a:rPr lang="en-US"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Towards Virtual Addresses</a:t>
            </a:r>
          </a:p>
        </p:txBody>
      </p:sp>
      <p:sp>
        <p:nvSpPr>
          <p:cNvPr id="3" name="Content Placeholder 2"/>
          <p:cNvSpPr>
            <a:spLocks noGrp="1"/>
          </p:cNvSpPr>
          <p:nvPr>
            <p:ph idx="1"/>
          </p:nvPr>
        </p:nvSpPr>
        <p:spPr/>
        <p:txBody>
          <a:bodyPr>
            <a:normAutofit lnSpcReduction="10000"/>
          </a:bodyPr>
          <a:lstStyle/>
          <a:p>
            <a:r>
              <a:rPr lang="en-US" dirty="0"/>
              <a:t>Problems with base and bounds?</a:t>
            </a:r>
            <a:endParaRPr lang="cs-CZ" dirty="0"/>
          </a:p>
          <a:p>
            <a:pPr lvl="1"/>
            <a:r>
              <a:rPr lang="en-US" dirty="0"/>
              <a:t>Expandable heap?  </a:t>
            </a:r>
          </a:p>
          <a:p>
            <a:pPr lvl="1"/>
            <a:r>
              <a:rPr lang="en-US" dirty="0"/>
              <a:t>Expandable stack?</a:t>
            </a:r>
          </a:p>
          <a:p>
            <a:pPr lvl="1"/>
            <a:r>
              <a:rPr lang="en-US" dirty="0"/>
              <a:t>Memory sharing between processes?</a:t>
            </a:r>
          </a:p>
          <a:p>
            <a:pPr lvl="1"/>
            <a:r>
              <a:rPr lang="en-US" dirty="0"/>
              <a:t>Non-relative addresses – hard to move memory around</a:t>
            </a:r>
          </a:p>
          <a:p>
            <a:pPr lvl="1"/>
            <a:r>
              <a:rPr lang="en-US" dirty="0"/>
              <a:t>Memory fragmentation</a:t>
            </a:r>
            <a:endParaRPr lang="cs-CZ" dirty="0"/>
          </a:p>
          <a:p>
            <a:r>
              <a:rPr lang="cs-CZ" dirty="0" err="1"/>
              <a:t>How</a:t>
            </a:r>
            <a:r>
              <a:rPr lang="cs-CZ" dirty="0"/>
              <a:t> to </a:t>
            </a:r>
            <a:r>
              <a:rPr lang="cs-CZ" dirty="0" err="1"/>
              <a:t>get</a:t>
            </a:r>
            <a:r>
              <a:rPr lang="cs-CZ" dirty="0"/>
              <a:t> more </a:t>
            </a:r>
            <a:r>
              <a:rPr lang="cs-CZ" dirty="0" err="1"/>
              <a:t>memmory</a:t>
            </a:r>
            <a:r>
              <a:rPr lang="cs-CZ" dirty="0"/>
              <a:t> </a:t>
            </a:r>
            <a:r>
              <a:rPr lang="cs-CZ" dirty="0" err="1"/>
              <a:t>than</a:t>
            </a:r>
            <a:r>
              <a:rPr lang="cs-CZ" dirty="0"/>
              <a:t> </a:t>
            </a:r>
            <a:r>
              <a:rPr lang="cs-CZ" dirty="0" err="1"/>
              <a:t>currently</a:t>
            </a:r>
            <a:r>
              <a:rPr lang="cs-CZ" dirty="0"/>
              <a:t> </a:t>
            </a:r>
            <a:r>
              <a:rPr lang="cs-CZ" dirty="0" err="1"/>
              <a:t>available</a:t>
            </a:r>
            <a:r>
              <a:rPr lang="cs-CZ" dirty="0"/>
              <a:t>?</a:t>
            </a:r>
            <a:endParaRPr lang="en-US" dirty="0"/>
          </a:p>
          <a:p>
            <a:endParaRPr lang="en-US" dirty="0"/>
          </a:p>
          <a:p>
            <a:pPr lvl="1">
              <a:buNone/>
            </a:pPr>
            <a:endParaRPr lang="en-US" dirty="0"/>
          </a:p>
          <a:p>
            <a:pPr lvl="1"/>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Addresses</a:t>
            </a:r>
          </a:p>
        </p:txBody>
      </p:sp>
      <p:sp>
        <p:nvSpPr>
          <p:cNvPr id="3" name="Content Placeholder 2"/>
          <p:cNvSpPr>
            <a:spLocks noGrp="1"/>
          </p:cNvSpPr>
          <p:nvPr>
            <p:ph idx="1"/>
          </p:nvPr>
        </p:nvSpPr>
        <p:spPr>
          <a:xfrm>
            <a:off x="457201" y="1380071"/>
            <a:ext cx="3126216" cy="4525963"/>
          </a:xfrm>
        </p:spPr>
        <p:txBody>
          <a:bodyPr/>
          <a:lstStyle/>
          <a:p>
            <a:r>
              <a:rPr lang="en-US" dirty="0"/>
              <a:t>Translation done in hardware, using a table</a:t>
            </a:r>
          </a:p>
          <a:p>
            <a:r>
              <a:rPr lang="en-US" dirty="0"/>
              <a:t>Table set up by operating system kernel</a:t>
            </a:r>
          </a:p>
        </p:txBody>
      </p:sp>
      <p:pic>
        <p:nvPicPr>
          <p:cNvPr id="5" name="Content Placeholder 3" descr="ch2-06_VirtualAddresses.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rcRect l="-3258" r="-3258"/>
              <a:stretch>
                <a:fillRect/>
              </a:stretch>
            </p:blipFill>
          </mc:Choice>
          <mc:Fallback>
            <p:blipFill>
              <a:blip r:embed="rId4"/>
              <a:srcRect l="-3258" r="-3258"/>
              <a:stretch>
                <a:fillRect/>
              </a:stretch>
            </p:blipFill>
          </mc:Fallback>
        </mc:AlternateContent>
        <p:spPr>
          <a:xfrm>
            <a:off x="2239529" y="1380071"/>
            <a:ext cx="8229600" cy="4525963"/>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Points</a:t>
            </a:r>
          </a:p>
        </p:txBody>
      </p:sp>
      <p:sp>
        <p:nvSpPr>
          <p:cNvPr id="3" name="Content Placeholder 2"/>
          <p:cNvSpPr>
            <a:spLocks noGrp="1"/>
          </p:cNvSpPr>
          <p:nvPr>
            <p:ph idx="1"/>
          </p:nvPr>
        </p:nvSpPr>
        <p:spPr/>
        <p:txBody>
          <a:bodyPr>
            <a:normAutofit fontScale="92500" lnSpcReduction="20000"/>
          </a:bodyPr>
          <a:lstStyle/>
          <a:p>
            <a:r>
              <a:rPr lang="en-US" dirty="0"/>
              <a:t>Address Translation Concept</a:t>
            </a:r>
          </a:p>
          <a:p>
            <a:pPr lvl="1"/>
            <a:r>
              <a:rPr lang="en-US" dirty="0"/>
              <a:t>How do we convert a virtual address to a physical address?</a:t>
            </a:r>
          </a:p>
          <a:p>
            <a:r>
              <a:rPr lang="en-US" dirty="0"/>
              <a:t>Flexible Address Translation</a:t>
            </a:r>
          </a:p>
          <a:p>
            <a:pPr lvl="1"/>
            <a:r>
              <a:rPr lang="en-US" dirty="0"/>
              <a:t>Base and bound</a:t>
            </a:r>
          </a:p>
          <a:p>
            <a:pPr lvl="1"/>
            <a:r>
              <a:rPr lang="en-US" dirty="0"/>
              <a:t>Segmentation</a:t>
            </a:r>
          </a:p>
          <a:p>
            <a:pPr lvl="1"/>
            <a:r>
              <a:rPr lang="en-US" dirty="0"/>
              <a:t>Paging</a:t>
            </a:r>
          </a:p>
          <a:p>
            <a:pPr lvl="1"/>
            <a:r>
              <a:rPr lang="en-US" dirty="0"/>
              <a:t>Multilevel translation</a:t>
            </a:r>
          </a:p>
          <a:p>
            <a:r>
              <a:rPr lang="en-US" dirty="0"/>
              <a:t>Efficient Address Translation</a:t>
            </a:r>
          </a:p>
          <a:p>
            <a:pPr lvl="1"/>
            <a:r>
              <a:rPr lang="en-US" dirty="0"/>
              <a:t>Translation </a:t>
            </a:r>
            <a:r>
              <a:rPr lang="en-US" dirty="0" err="1"/>
              <a:t>Lookaside</a:t>
            </a:r>
            <a:r>
              <a:rPr lang="en-US" dirty="0"/>
              <a:t> Buffers</a:t>
            </a:r>
          </a:p>
          <a:p>
            <a:pPr lvl="1"/>
            <a:r>
              <a:rPr lang="en-US" dirty="0"/>
              <a:t>Virtually and physically addressed caches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Translation Concept</a:t>
            </a:r>
          </a:p>
        </p:txBody>
      </p:sp>
      <p:pic>
        <p:nvPicPr>
          <p:cNvPr id="4" name="Content Placeholder 3" descr="ch8-01_abstract.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258" r="-3258"/>
              <a:stretch>
                <a:fillRect/>
              </a:stretch>
            </p:blipFill>
          </mc:Choice>
          <mc:Fallback>
            <p:blipFill>
              <a:blip r:embed="rId3"/>
              <a:srcRect l="-3258" r="-3258"/>
              <a:stretch>
                <a:fillRect/>
              </a:stretch>
            </p:blipFill>
          </mc:Fallback>
        </mc:AlternateConten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Translation Goals</a:t>
            </a:r>
          </a:p>
        </p:txBody>
      </p:sp>
      <p:sp>
        <p:nvSpPr>
          <p:cNvPr id="3" name="Content Placeholder 2"/>
          <p:cNvSpPr>
            <a:spLocks noGrp="1"/>
          </p:cNvSpPr>
          <p:nvPr>
            <p:ph idx="1"/>
          </p:nvPr>
        </p:nvSpPr>
        <p:spPr/>
        <p:txBody>
          <a:bodyPr>
            <a:normAutofit fontScale="92500" lnSpcReduction="20000"/>
          </a:bodyPr>
          <a:lstStyle/>
          <a:p>
            <a:r>
              <a:rPr lang="en-US" dirty="0"/>
              <a:t>Memory protection</a:t>
            </a:r>
          </a:p>
          <a:p>
            <a:r>
              <a:rPr lang="en-US" dirty="0"/>
              <a:t>Memory sharing</a:t>
            </a:r>
          </a:p>
          <a:p>
            <a:pPr lvl="1"/>
            <a:r>
              <a:rPr lang="en-US" dirty="0"/>
              <a:t>Shared libraries, </a:t>
            </a:r>
            <a:r>
              <a:rPr lang="en-US" dirty="0" err="1"/>
              <a:t>interprocess</a:t>
            </a:r>
            <a:r>
              <a:rPr lang="en-US" dirty="0"/>
              <a:t> communication</a:t>
            </a:r>
          </a:p>
          <a:p>
            <a:r>
              <a:rPr lang="en-US" dirty="0"/>
              <a:t>Sparse addresses</a:t>
            </a:r>
          </a:p>
          <a:p>
            <a:pPr lvl="1"/>
            <a:r>
              <a:rPr lang="en-US" dirty="0"/>
              <a:t>Multiple regions of dynamic allocation (heaps/stacks)</a:t>
            </a:r>
          </a:p>
          <a:p>
            <a:r>
              <a:rPr lang="en-US" dirty="0"/>
              <a:t>Efficiency</a:t>
            </a:r>
          </a:p>
          <a:p>
            <a:pPr lvl="1"/>
            <a:r>
              <a:rPr lang="en-US" dirty="0"/>
              <a:t>Memory placement</a:t>
            </a:r>
          </a:p>
          <a:p>
            <a:pPr lvl="1"/>
            <a:r>
              <a:rPr lang="en-US" dirty="0"/>
              <a:t>Runtime lookup</a:t>
            </a:r>
          </a:p>
          <a:p>
            <a:pPr lvl="1"/>
            <a:r>
              <a:rPr lang="en-US" dirty="0"/>
              <a:t>Compact translation tables</a:t>
            </a:r>
          </a:p>
          <a:p>
            <a:r>
              <a:rPr lang="en-US" dirty="0"/>
              <a:t>Portability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Paged Translation</a:t>
            </a:r>
          </a:p>
        </p:txBody>
      </p:sp>
      <p:sp>
        <p:nvSpPr>
          <p:cNvPr id="3" name="Content Placeholder 2"/>
          <p:cNvSpPr>
            <a:spLocks noGrp="1"/>
          </p:cNvSpPr>
          <p:nvPr>
            <p:ph idx="1"/>
          </p:nvPr>
        </p:nvSpPr>
        <p:spPr/>
        <p:txBody>
          <a:bodyPr>
            <a:normAutofit lnSpcReduction="10000"/>
          </a:bodyPr>
          <a:lstStyle/>
          <a:p>
            <a:r>
              <a:rPr lang="en-US" dirty="0"/>
              <a:t>Manage memory in fixed size units, or pages</a:t>
            </a:r>
          </a:p>
          <a:p>
            <a:r>
              <a:rPr lang="en-US" dirty="0"/>
              <a:t>Finding a free page is easy</a:t>
            </a:r>
          </a:p>
          <a:p>
            <a:pPr lvl="1"/>
            <a:r>
              <a:rPr lang="en-US" dirty="0"/>
              <a:t>Bitmap allocation: 0011111100000001100</a:t>
            </a:r>
          </a:p>
          <a:p>
            <a:pPr lvl="1"/>
            <a:r>
              <a:rPr lang="en-US" dirty="0"/>
              <a:t>Each bit represents one physical page frame</a:t>
            </a:r>
          </a:p>
          <a:p>
            <a:r>
              <a:rPr lang="en-US" dirty="0"/>
              <a:t>Each process has its own page table</a:t>
            </a:r>
          </a:p>
          <a:p>
            <a:pPr lvl="1"/>
            <a:r>
              <a:rPr lang="en-US" dirty="0"/>
              <a:t>Stored in physical memory</a:t>
            </a:r>
          </a:p>
          <a:p>
            <a:pPr lvl="1"/>
            <a:r>
              <a:rPr lang="en-US" dirty="0"/>
              <a:t>Hardware registers</a:t>
            </a:r>
          </a:p>
          <a:p>
            <a:pPr lvl="2"/>
            <a:r>
              <a:rPr lang="en-US" dirty="0"/>
              <a:t>pointer to page table start</a:t>
            </a:r>
          </a:p>
          <a:p>
            <a:pPr lvl="2"/>
            <a:r>
              <a:rPr lang="en-US" dirty="0"/>
              <a:t>page table length</a:t>
            </a:r>
          </a:p>
        </p:txBody>
      </p:sp>
    </p:spTree>
    <p:extLst>
      <p:ext uri="{BB962C8B-B14F-4D97-AF65-F5344CB8AC3E}">
        <p14:creationId xmlns:p14="http://schemas.microsoft.com/office/powerpoint/2010/main" val="1764367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Paged Translation (Abstract)</a:t>
            </a:r>
          </a:p>
        </p:txBody>
      </p:sp>
      <p:pic>
        <p:nvPicPr>
          <p:cNvPr id="6" name="Content Placeholder 5" descr="ch8-06_pagedSegment.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2941" r="-12941"/>
              <a:stretch>
                <a:fillRect/>
              </a:stretch>
            </p:blipFill>
          </mc:Choice>
          <mc:Fallback>
            <p:blipFill>
              <a:blip r:embed="rId3"/>
              <a:srcRect l="-12941" r="-12941"/>
              <a:stretch>
                <a:fillRect/>
              </a:stretch>
            </p:blipFill>
          </mc:Fallback>
        </mc:AlternateContent>
        <p:spPr>
          <a:xfrm>
            <a:off x="-614655" y="1010721"/>
            <a:ext cx="10084352" cy="5546005"/>
          </a:xfrm>
        </p:spPr>
      </p:pic>
    </p:spTree>
    <p:extLst>
      <p:ext uri="{BB962C8B-B14F-4D97-AF65-F5344CB8AC3E}">
        <p14:creationId xmlns:p14="http://schemas.microsoft.com/office/powerpoint/2010/main" val="6235612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90476" y="143320"/>
            <a:ext cx="7629112" cy="707886"/>
          </a:xfrm>
          <a:prstGeom prst="rect">
            <a:avLst/>
          </a:prstGeom>
          <a:noFill/>
        </p:spPr>
        <p:txBody>
          <a:bodyPr wrap="none" rtlCol="0">
            <a:spAutoFit/>
          </a:bodyPr>
          <a:lstStyle/>
          <a:p>
            <a:r>
              <a:rPr lang="en-US" sz="4000" dirty="0"/>
              <a:t>Paged Translation (Implementation)</a:t>
            </a:r>
          </a:p>
        </p:txBody>
      </p:sp>
      <p:pic>
        <p:nvPicPr>
          <p:cNvPr id="7" name="Content Placeholder 6" descr="ch8-05_paged.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7466" r="-27466"/>
              <a:stretch>
                <a:fillRect/>
              </a:stretch>
            </p:blipFill>
          </mc:Choice>
          <mc:Fallback>
            <p:blipFill>
              <a:blip r:embed="rId3"/>
              <a:srcRect l="-27466" r="-27466"/>
              <a:stretch>
                <a:fillRect/>
              </a:stretch>
            </p:blipFill>
          </mc:Fallback>
        </mc:AlternateContent>
        <p:spPr>
          <a:xfrm>
            <a:off x="-1314685" y="555654"/>
            <a:ext cx="11676120" cy="6421416"/>
          </a:xfr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Paging Questions</a:t>
            </a:r>
          </a:p>
        </p:txBody>
      </p:sp>
      <p:sp>
        <p:nvSpPr>
          <p:cNvPr id="6" name="Content Placeholder 5"/>
          <p:cNvSpPr>
            <a:spLocks noGrp="1"/>
          </p:cNvSpPr>
          <p:nvPr>
            <p:ph idx="1"/>
          </p:nvPr>
        </p:nvSpPr>
        <p:spPr/>
        <p:txBody>
          <a:bodyPr>
            <a:normAutofit fontScale="92500" lnSpcReduction="10000"/>
          </a:bodyPr>
          <a:lstStyle/>
          <a:p>
            <a:pPr lvl="0"/>
            <a:r>
              <a:rPr lang="en-US" dirty="0"/>
              <a:t>Can we share memory between processes?</a:t>
            </a:r>
          </a:p>
          <a:p>
            <a:pPr lvl="1"/>
            <a:r>
              <a:rPr lang="en-US" dirty="0"/>
              <a:t>Set entries in both page tables to point to same page frames</a:t>
            </a:r>
          </a:p>
          <a:p>
            <a:pPr lvl="1"/>
            <a:r>
              <a:rPr lang="en-US" dirty="0"/>
              <a:t>Need </a:t>
            </a:r>
            <a:r>
              <a:rPr lang="en-US" i="1" dirty="0"/>
              <a:t>core map </a:t>
            </a:r>
            <a:r>
              <a:rPr lang="en-US" dirty="0"/>
              <a:t>of page frames to track which processes are pointing to which page frames (e.g., reference count)</a:t>
            </a:r>
            <a:endParaRPr lang="cs-CZ" dirty="0"/>
          </a:p>
          <a:p>
            <a:pPr lvl="0"/>
            <a:r>
              <a:rPr lang="en-US" dirty="0"/>
              <a:t>What if page size is very small?</a:t>
            </a:r>
          </a:p>
          <a:p>
            <a:r>
              <a:rPr lang="en-US" dirty="0"/>
              <a:t>What if page size is very large?</a:t>
            </a:r>
          </a:p>
          <a:p>
            <a:pPr lvl="1"/>
            <a:r>
              <a:rPr lang="en-US" dirty="0"/>
              <a:t>Internal fragmentation: if we don’t need all of the space inside a fixed size chunk</a:t>
            </a:r>
          </a:p>
        </p:txBody>
      </p:sp>
    </p:spTree>
    <p:extLst>
      <p:ext uri="{BB962C8B-B14F-4D97-AF65-F5344CB8AC3E}">
        <p14:creationId xmlns:p14="http://schemas.microsoft.com/office/powerpoint/2010/main" val="25425007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Segmentation</a:t>
            </a:r>
          </a:p>
        </p:txBody>
      </p:sp>
      <p:sp>
        <p:nvSpPr>
          <p:cNvPr id="5" name="Content Placeholder 4"/>
          <p:cNvSpPr>
            <a:spLocks noGrp="1"/>
          </p:cNvSpPr>
          <p:nvPr>
            <p:ph idx="1"/>
          </p:nvPr>
        </p:nvSpPr>
        <p:spPr/>
        <p:txBody>
          <a:bodyPr>
            <a:normAutofit fontScale="92500"/>
          </a:bodyPr>
          <a:lstStyle/>
          <a:p>
            <a:r>
              <a:rPr lang="en-US" dirty="0"/>
              <a:t>Segment is a contiguous region of </a:t>
            </a:r>
            <a:r>
              <a:rPr lang="en-US" i="1" dirty="0"/>
              <a:t>virtual</a:t>
            </a:r>
            <a:r>
              <a:rPr lang="en-US" dirty="0"/>
              <a:t> memory</a:t>
            </a:r>
          </a:p>
          <a:p>
            <a:r>
              <a:rPr lang="en-US" dirty="0"/>
              <a:t>Each process has a segment table (in hardware)</a:t>
            </a:r>
          </a:p>
          <a:p>
            <a:pPr lvl="1"/>
            <a:r>
              <a:rPr lang="en-US" dirty="0"/>
              <a:t>Entry in table = segment</a:t>
            </a:r>
          </a:p>
          <a:p>
            <a:r>
              <a:rPr lang="en-US" dirty="0"/>
              <a:t>Segment can be located anywhere in physical memory</a:t>
            </a:r>
          </a:p>
          <a:p>
            <a:pPr lvl="1"/>
            <a:r>
              <a:rPr lang="en-US" dirty="0"/>
              <a:t>Each segment has: start, length, access permission</a:t>
            </a:r>
          </a:p>
          <a:p>
            <a:r>
              <a:rPr lang="en-US" dirty="0"/>
              <a:t>Processes can share segments</a:t>
            </a:r>
          </a:p>
          <a:p>
            <a:pPr lvl="1"/>
            <a:r>
              <a:rPr lang="en-US" dirty="0"/>
              <a:t>Same start, length, same/different access permissions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lvl="1" indent="0" algn="ctr" defTabSz="457200" rtl="0" eaLnBrk="1" fontAlgn="auto" latinLnBrk="0" hangingPunct="1">
              <a:lnSpc>
                <a:spcPct val="100000"/>
              </a:lnSpc>
              <a:spcBef>
                <a:spcPct val="0"/>
              </a:spcBef>
              <a:spcAft>
                <a:spcPts val="0"/>
              </a:spcAft>
              <a:buClrTx/>
              <a:buSzTx/>
              <a:buFontTx/>
              <a:buNone/>
              <a:tabLst/>
              <a:defRPr/>
            </a:pPr>
            <a:r>
              <a:rPr lang="en-US" sz="4400" dirty="0">
                <a:latin typeface="+mj-lt"/>
              </a:rPr>
              <a:t>Question</a:t>
            </a:r>
          </a:p>
        </p:txBody>
      </p:sp>
      <p:sp>
        <p:nvSpPr>
          <p:cNvPr id="3" name="Content Placeholder 2"/>
          <p:cNvSpPr>
            <a:spLocks noGrp="1"/>
          </p:cNvSpPr>
          <p:nvPr>
            <p:ph idx="1"/>
          </p:nvPr>
        </p:nvSpPr>
        <p:spPr/>
        <p:txBody>
          <a:bodyPr/>
          <a:lstStyle/>
          <a:p>
            <a:r>
              <a:rPr lang="en-US" dirty="0"/>
              <a:t>What (hardware, software) do you need to be able to run an untrustworthy application?</a:t>
            </a:r>
            <a:endParaRPr lang="cs-CZ" dirty="0"/>
          </a:p>
          <a:p>
            <a:pPr lvl="1"/>
            <a:r>
              <a:rPr lang="cs-CZ" dirty="0" err="1"/>
              <a:t>Memory</a:t>
            </a:r>
            <a:r>
              <a:rPr lang="cs-CZ" dirty="0"/>
              <a:t> </a:t>
            </a:r>
            <a:r>
              <a:rPr lang="cs-CZ" dirty="0" err="1"/>
              <a:t>protection</a:t>
            </a:r>
            <a:endParaRPr lang="cs-CZ" dirty="0"/>
          </a:p>
          <a:p>
            <a:pPr lvl="1"/>
            <a:r>
              <a:rPr lang="cs-CZ" dirty="0" err="1"/>
              <a:t>Interrupt</a:t>
            </a:r>
            <a:r>
              <a:rPr lang="cs-CZ" dirty="0"/>
              <a:t> </a:t>
            </a:r>
            <a:r>
              <a:rPr lang="cs-CZ" dirty="0" err="1"/>
              <a:t>running</a:t>
            </a:r>
            <a:r>
              <a:rPr lang="cs-CZ" dirty="0"/>
              <a:t> </a:t>
            </a:r>
            <a:r>
              <a:rPr lang="cs-CZ" dirty="0" err="1"/>
              <a:t>application</a:t>
            </a:r>
            <a:endParaRPr lang="cs-CZ" dirty="0"/>
          </a:p>
          <a:p>
            <a:pPr lvl="1"/>
            <a:r>
              <a:rPr lang="cs-CZ" dirty="0" err="1"/>
              <a:t>Privileged</a:t>
            </a:r>
            <a:r>
              <a:rPr lang="cs-CZ" dirty="0"/>
              <a:t> mode (OS)</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Segmentation</a:t>
            </a:r>
          </a:p>
        </p:txBody>
      </p:sp>
      <p:pic>
        <p:nvPicPr>
          <p:cNvPr id="5" name="Content Placeholder 4" descr="ch8-03_segment.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l="-3530" r="-3530"/>
              <a:stretch>
                <a:fillRect/>
              </a:stretch>
            </p:blipFill>
          </mc:Choice>
          <mc:Fallback>
            <p:blipFill>
              <a:blip r:embed="rId4"/>
              <a:srcRect l="-3530" r="-3530"/>
              <a:stretch>
                <a:fillRect/>
              </a:stretch>
            </p:blipFill>
          </mc:Fallback>
        </mc:AlternateContent>
        <p:spPr>
          <a:xfrm>
            <a:off x="-577889" y="1030942"/>
            <a:ext cx="10215046" cy="5617882"/>
          </a:xfrm>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Segmentation</a:t>
            </a:r>
          </a:p>
        </p:txBody>
      </p:sp>
      <p:sp>
        <p:nvSpPr>
          <p:cNvPr id="3" name="Content Placeholder 2"/>
          <p:cNvSpPr>
            <a:spLocks noGrp="1"/>
          </p:cNvSpPr>
          <p:nvPr>
            <p:ph idx="1"/>
          </p:nvPr>
        </p:nvSpPr>
        <p:spPr>
          <a:xfrm>
            <a:off x="457199" y="1600200"/>
            <a:ext cx="8433201" cy="4801032"/>
          </a:xfrm>
        </p:spPr>
        <p:txBody>
          <a:bodyPr>
            <a:normAutofit fontScale="92500" lnSpcReduction="10000"/>
          </a:bodyPr>
          <a:lstStyle/>
          <a:p>
            <a:r>
              <a:rPr lang="en-US" dirty="0"/>
              <a:t>Pros?</a:t>
            </a:r>
          </a:p>
          <a:p>
            <a:pPr lvl="1"/>
            <a:r>
              <a:rPr lang="en-US" dirty="0"/>
              <a:t>Can share code/data segments between processes</a:t>
            </a:r>
          </a:p>
          <a:p>
            <a:pPr lvl="1"/>
            <a:r>
              <a:rPr lang="en-US" dirty="0"/>
              <a:t>Can protect code segment from being overwritten</a:t>
            </a:r>
          </a:p>
          <a:p>
            <a:pPr lvl="1"/>
            <a:r>
              <a:rPr lang="en-US" dirty="0"/>
              <a:t>Can transparently grow stack/heap as needed</a:t>
            </a:r>
          </a:p>
          <a:p>
            <a:pPr lvl="1"/>
            <a:r>
              <a:rPr lang="en-US" dirty="0"/>
              <a:t>Can detect if need to copy-on-write</a:t>
            </a:r>
          </a:p>
          <a:p>
            <a:r>
              <a:rPr lang="en-US" dirty="0"/>
              <a:t>Cons?</a:t>
            </a:r>
          </a:p>
          <a:p>
            <a:pPr lvl="1"/>
            <a:r>
              <a:rPr lang="en-US" dirty="0"/>
              <a:t>Complex memory management</a:t>
            </a:r>
          </a:p>
          <a:p>
            <a:pPr lvl="2"/>
            <a:r>
              <a:rPr lang="en-US" dirty="0"/>
              <a:t>Need to find chunk of a particular size</a:t>
            </a:r>
          </a:p>
          <a:p>
            <a:pPr lvl="1"/>
            <a:r>
              <a:rPr lang="en-US" dirty="0"/>
              <a:t>May need to rearrange memory from time to time to make room for new segment or growing segment</a:t>
            </a:r>
          </a:p>
          <a:p>
            <a:pPr lvl="2"/>
            <a:r>
              <a:rPr lang="en-US" dirty="0"/>
              <a:t>External fragmentation: wasted space between chunks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Paged Segmentation</a:t>
            </a:r>
          </a:p>
        </p:txBody>
      </p:sp>
      <p:sp>
        <p:nvSpPr>
          <p:cNvPr id="3" name="Content Placeholder 2"/>
          <p:cNvSpPr>
            <a:spLocks noGrp="1"/>
          </p:cNvSpPr>
          <p:nvPr>
            <p:ph idx="1"/>
          </p:nvPr>
        </p:nvSpPr>
        <p:spPr/>
        <p:txBody>
          <a:bodyPr>
            <a:normAutofit fontScale="92500" lnSpcReduction="10000"/>
          </a:bodyPr>
          <a:lstStyle/>
          <a:p>
            <a:r>
              <a:rPr lang="en-US" dirty="0"/>
              <a:t>Process memory is segmented</a:t>
            </a:r>
          </a:p>
          <a:p>
            <a:r>
              <a:rPr lang="en-US" dirty="0"/>
              <a:t>Segment table entry:</a:t>
            </a:r>
          </a:p>
          <a:p>
            <a:pPr lvl="1"/>
            <a:r>
              <a:rPr lang="en-US" dirty="0"/>
              <a:t>Pointer to page table</a:t>
            </a:r>
          </a:p>
          <a:p>
            <a:pPr lvl="1"/>
            <a:r>
              <a:rPr lang="en-US" dirty="0"/>
              <a:t>Page table length (# of pages in segment)</a:t>
            </a:r>
          </a:p>
          <a:p>
            <a:pPr lvl="1"/>
            <a:r>
              <a:rPr lang="en-US" dirty="0"/>
              <a:t>Access permissions</a:t>
            </a:r>
          </a:p>
          <a:p>
            <a:r>
              <a:rPr lang="en-US" dirty="0"/>
              <a:t>Page table entry:</a:t>
            </a:r>
          </a:p>
          <a:p>
            <a:pPr lvl="1"/>
            <a:r>
              <a:rPr lang="en-US" dirty="0"/>
              <a:t>Page frame</a:t>
            </a:r>
          </a:p>
          <a:p>
            <a:pPr lvl="1"/>
            <a:r>
              <a:rPr lang="en-US" dirty="0"/>
              <a:t>Access permissions</a:t>
            </a:r>
          </a:p>
          <a:p>
            <a:r>
              <a:rPr lang="en-US" dirty="0"/>
              <a:t>Share/protection at either page or segment-level</a:t>
            </a:r>
          </a:p>
        </p:txBody>
      </p:sp>
    </p:spTree>
    <p:extLst>
      <p:ext uri="{BB962C8B-B14F-4D97-AF65-F5344CB8AC3E}">
        <p14:creationId xmlns:p14="http://schemas.microsoft.com/office/powerpoint/2010/main" val="35773971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52"/>
            <a:ext cx="8229600" cy="1143000"/>
          </a:xfrm>
        </p:spPr>
        <p:txBody>
          <a:bodyPr>
            <a:normAutofit fontScale="90000"/>
          </a:bodyPr>
          <a:lstStyle/>
          <a:p>
            <a:r>
              <a:rPr lang="en-US" dirty="0"/>
              <a:t>Paged Segmentation (Implementation)</a:t>
            </a:r>
          </a:p>
        </p:txBody>
      </p:sp>
      <p:pic>
        <p:nvPicPr>
          <p:cNvPr id="4" name="Content Placeholder 3" descr="ch8-07_pagedSegment2.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27466" r="-27466"/>
              <a:stretch>
                <a:fillRect/>
              </a:stretch>
            </p:blipFill>
          </mc:Choice>
          <mc:Fallback>
            <p:blipFill>
              <a:blip r:embed="rId3"/>
              <a:srcRect l="-27466" r="-27466"/>
              <a:stretch>
                <a:fillRect/>
              </a:stretch>
            </p:blipFill>
          </mc:Fallback>
        </mc:AlternateContent>
        <p:spPr>
          <a:xfrm>
            <a:off x="-1350202" y="595005"/>
            <a:ext cx="11787378" cy="6482604"/>
          </a:xfrm>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Preview: MIPS Address Translation</a:t>
            </a:r>
          </a:p>
        </p:txBody>
      </p:sp>
      <p:sp>
        <p:nvSpPr>
          <p:cNvPr id="3" name="Content Placeholder 2"/>
          <p:cNvSpPr>
            <a:spLocks noGrp="1"/>
          </p:cNvSpPr>
          <p:nvPr>
            <p:ph idx="1"/>
          </p:nvPr>
        </p:nvSpPr>
        <p:spPr>
          <a:xfrm>
            <a:off x="457200" y="1600200"/>
            <a:ext cx="8419526" cy="4982443"/>
          </a:xfrm>
        </p:spPr>
        <p:txBody>
          <a:bodyPr>
            <a:normAutofit fontScale="92500"/>
          </a:bodyPr>
          <a:lstStyle/>
          <a:p>
            <a:r>
              <a:rPr lang="en-US" dirty="0"/>
              <a:t>Software-Loaded Translation </a:t>
            </a:r>
            <a:r>
              <a:rPr lang="en-US" dirty="0" err="1"/>
              <a:t>lookaside</a:t>
            </a:r>
            <a:r>
              <a:rPr lang="en-US" dirty="0"/>
              <a:t> buffer (TLB)</a:t>
            </a:r>
          </a:p>
          <a:p>
            <a:pPr lvl="1"/>
            <a:r>
              <a:rPr lang="en-US" dirty="0"/>
              <a:t>Cache of virtual page -&gt; physical page translations</a:t>
            </a:r>
          </a:p>
          <a:p>
            <a:pPr lvl="1"/>
            <a:r>
              <a:rPr lang="en-US" dirty="0"/>
              <a:t>If TLB hit, physical address</a:t>
            </a:r>
          </a:p>
          <a:p>
            <a:pPr lvl="1"/>
            <a:r>
              <a:rPr lang="en-US" dirty="0"/>
              <a:t>If TLB miss, trap to kernel</a:t>
            </a:r>
          </a:p>
          <a:p>
            <a:pPr lvl="1"/>
            <a:r>
              <a:rPr lang="en-US" dirty="0"/>
              <a:t>Kernel fills TLB with translation and resumes execution</a:t>
            </a:r>
          </a:p>
          <a:p>
            <a:r>
              <a:rPr lang="en-US" dirty="0"/>
              <a:t>Kernel can implement </a:t>
            </a:r>
            <a:r>
              <a:rPr lang="en-US" i="1" dirty="0"/>
              <a:t>any </a:t>
            </a:r>
            <a:r>
              <a:rPr lang="en-US" dirty="0"/>
              <a:t>page translation</a:t>
            </a:r>
          </a:p>
          <a:p>
            <a:pPr lvl="1"/>
            <a:r>
              <a:rPr lang="en-US" dirty="0"/>
              <a:t>Page tables</a:t>
            </a:r>
          </a:p>
          <a:p>
            <a:pPr lvl="1"/>
            <a:r>
              <a:rPr lang="en-US" dirty="0"/>
              <a:t>Multi-level page tables</a:t>
            </a:r>
          </a:p>
          <a:p>
            <a:pPr lvl="1"/>
            <a:r>
              <a:rPr lang="en-US" dirty="0"/>
              <a:t>Inverted page tables</a:t>
            </a:r>
          </a:p>
          <a:p>
            <a:pPr lvl="1"/>
            <a:r>
              <a:rPr lang="en-US" dirty="0"/>
              <a:t>…</a:t>
            </a:r>
          </a:p>
        </p:txBody>
      </p:sp>
    </p:spTree>
    <p:extLst>
      <p:ext uri="{BB962C8B-B14F-4D97-AF65-F5344CB8AC3E}">
        <p14:creationId xmlns:p14="http://schemas.microsoft.com/office/powerpoint/2010/main" val="28749148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Preview: MIPS Lookup</a:t>
            </a:r>
          </a:p>
        </p:txBody>
      </p:sp>
      <p:pic>
        <p:nvPicPr>
          <p:cNvPr id="5" name="Content Placeholder 4" descr="ch8-10_tlbLookup.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l="-27466" r="-27466"/>
              <a:stretch>
                <a:fillRect/>
              </a:stretch>
            </p:blipFill>
          </mc:Choice>
          <mc:Fallback>
            <p:blipFill>
              <a:blip r:embed="rId4"/>
              <a:srcRect l="-27466" r="-27466"/>
              <a:stretch>
                <a:fillRect/>
              </a:stretch>
            </p:blipFill>
          </mc:Fallback>
        </mc:AlternateContent>
        <p:spPr>
          <a:xfrm>
            <a:off x="-683193" y="261408"/>
            <a:ext cx="11970588" cy="6583362"/>
          </a:xfrm>
        </p:spPr>
      </p:pic>
    </p:spTree>
    <p:extLst>
      <p:ext uri="{BB962C8B-B14F-4D97-AF65-F5344CB8AC3E}">
        <p14:creationId xmlns:p14="http://schemas.microsoft.com/office/powerpoint/2010/main" val="42169042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Page</a:t>
            </a:r>
            <a:r>
              <a:rPr lang="cs-CZ" dirty="0"/>
              <a:t>/</a:t>
            </a:r>
            <a:r>
              <a:rPr lang="en-US" dirty="0"/>
              <a:t>Cache Replacement Policy</a:t>
            </a:r>
          </a:p>
        </p:txBody>
      </p:sp>
      <p:sp>
        <p:nvSpPr>
          <p:cNvPr id="3" name="Content Placeholder 2"/>
          <p:cNvSpPr>
            <a:spLocks noGrp="1"/>
          </p:cNvSpPr>
          <p:nvPr>
            <p:ph idx="1"/>
          </p:nvPr>
        </p:nvSpPr>
        <p:spPr/>
        <p:txBody>
          <a:bodyPr>
            <a:normAutofit lnSpcReduction="10000"/>
          </a:bodyPr>
          <a:lstStyle/>
          <a:p>
            <a:r>
              <a:rPr lang="en-US" dirty="0"/>
              <a:t>On a </a:t>
            </a:r>
            <a:r>
              <a:rPr lang="cs-CZ" dirty="0" err="1"/>
              <a:t>page</a:t>
            </a:r>
            <a:r>
              <a:rPr lang="cs-CZ" dirty="0"/>
              <a:t>/</a:t>
            </a:r>
            <a:r>
              <a:rPr lang="en-US" dirty="0"/>
              <a:t>cache miss, how do we choose which entry to replace?</a:t>
            </a:r>
          </a:p>
          <a:p>
            <a:pPr lvl="1"/>
            <a:r>
              <a:rPr lang="en-US" dirty="0"/>
              <a:t>Assuming the new entry is more likely to be used in the near future</a:t>
            </a:r>
          </a:p>
          <a:p>
            <a:pPr lvl="1"/>
            <a:r>
              <a:rPr lang="en-US" dirty="0"/>
              <a:t>In direct mapped caches, not an issue!</a:t>
            </a:r>
          </a:p>
          <a:p>
            <a:endParaRPr lang="en-US" dirty="0"/>
          </a:p>
          <a:p>
            <a:r>
              <a:rPr lang="en-US" dirty="0"/>
              <a:t>Policy goal: reduce cache misses</a:t>
            </a:r>
          </a:p>
          <a:p>
            <a:pPr lvl="1"/>
            <a:r>
              <a:rPr lang="en-US" dirty="0"/>
              <a:t>Improve expected case performance</a:t>
            </a:r>
          </a:p>
          <a:p>
            <a:pPr lvl="1"/>
            <a:r>
              <a:rPr lang="en-US" dirty="0"/>
              <a:t>Also: reduce likelihood of very poor performance</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Policy</a:t>
            </a:r>
          </a:p>
        </p:txBody>
      </p:sp>
      <p:sp>
        <p:nvSpPr>
          <p:cNvPr id="3" name="Content Placeholder 2"/>
          <p:cNvSpPr>
            <a:spLocks noGrp="1"/>
          </p:cNvSpPr>
          <p:nvPr>
            <p:ph idx="1"/>
          </p:nvPr>
        </p:nvSpPr>
        <p:spPr/>
        <p:txBody>
          <a:bodyPr/>
          <a:lstStyle/>
          <a:p>
            <a:r>
              <a:rPr lang="en-US" dirty="0"/>
              <a:t>Random?</a:t>
            </a:r>
          </a:p>
          <a:p>
            <a:pPr lvl="1"/>
            <a:r>
              <a:rPr lang="en-US" dirty="0"/>
              <a:t>Replace a random entry</a:t>
            </a:r>
          </a:p>
          <a:p>
            <a:pPr lvl="1"/>
            <a:endParaRPr lang="en-US" dirty="0"/>
          </a:p>
          <a:p>
            <a:r>
              <a:rPr lang="en-US" dirty="0"/>
              <a:t>FIFO?</a:t>
            </a:r>
          </a:p>
          <a:p>
            <a:pPr lvl="1"/>
            <a:r>
              <a:rPr lang="en-US" dirty="0"/>
              <a:t>Replace the entry that has been in the cache the longest time</a:t>
            </a:r>
          </a:p>
          <a:p>
            <a:pPr lvl="1"/>
            <a:r>
              <a:rPr lang="en-US" dirty="0"/>
              <a:t>What could go wrong?</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FIFO in Action</a:t>
            </a:r>
          </a:p>
        </p:txBody>
      </p:sp>
      <p:pic>
        <p:nvPicPr>
          <p:cNvPr id="4" name="Content Placeholder 3" descr="Screen Shot 2012-10-31 at 10.51.32 AM.png"/>
          <p:cNvPicPr>
            <a:picLocks noGrp="1" noChangeAspect="1"/>
          </p:cNvPicPr>
          <p:nvPr>
            <p:ph idx="1"/>
          </p:nvPr>
        </p:nvPicPr>
        <p:blipFill>
          <a:blip r:embed="rId2"/>
          <a:srcRect t="-63572" b="-63572"/>
          <a:stretch>
            <a:fillRect/>
          </a:stretch>
        </p:blipFill>
        <p:spPr>
          <a:xfrm>
            <a:off x="-34709" y="274639"/>
            <a:ext cx="9195357" cy="5057092"/>
          </a:xfrm>
        </p:spPr>
      </p:pic>
      <p:sp>
        <p:nvSpPr>
          <p:cNvPr id="5" name="TextBox 4"/>
          <p:cNvSpPr txBox="1"/>
          <p:nvPr/>
        </p:nvSpPr>
        <p:spPr>
          <a:xfrm>
            <a:off x="457200" y="4640114"/>
            <a:ext cx="6269565" cy="830997"/>
          </a:xfrm>
          <a:prstGeom prst="rect">
            <a:avLst/>
          </a:prstGeom>
          <a:noFill/>
        </p:spPr>
        <p:txBody>
          <a:bodyPr wrap="square" rtlCol="0">
            <a:spAutoFit/>
          </a:bodyPr>
          <a:lstStyle/>
          <a:p>
            <a:r>
              <a:rPr lang="en-US" sz="2400" dirty="0"/>
              <a:t>Worst case for FIFO is if program strides through memory that is larger than the cache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 LRU, LFU</a:t>
            </a:r>
          </a:p>
        </p:txBody>
      </p:sp>
      <p:sp>
        <p:nvSpPr>
          <p:cNvPr id="3" name="Content Placeholder 2"/>
          <p:cNvSpPr>
            <a:spLocks noGrp="1"/>
          </p:cNvSpPr>
          <p:nvPr>
            <p:ph idx="1"/>
          </p:nvPr>
        </p:nvSpPr>
        <p:spPr>
          <a:xfrm>
            <a:off x="457200" y="1600200"/>
            <a:ext cx="8229600" cy="4850690"/>
          </a:xfrm>
        </p:spPr>
        <p:txBody>
          <a:bodyPr>
            <a:normAutofit fontScale="92500" lnSpcReduction="20000"/>
          </a:bodyPr>
          <a:lstStyle/>
          <a:p>
            <a:r>
              <a:rPr lang="en-US" dirty="0"/>
              <a:t>MIN</a:t>
            </a:r>
          </a:p>
          <a:p>
            <a:pPr lvl="1"/>
            <a:r>
              <a:rPr lang="en-US" dirty="0"/>
              <a:t>Replace the cache entry that will not be used for the longest time into the future</a:t>
            </a:r>
          </a:p>
          <a:p>
            <a:pPr lvl="1"/>
            <a:r>
              <a:rPr lang="en-US" dirty="0"/>
              <a:t>Optimality proof based on exchange: if evict an entry used sooner, that will trigger an earlier cache miss</a:t>
            </a:r>
          </a:p>
          <a:p>
            <a:r>
              <a:rPr lang="en-US" dirty="0"/>
              <a:t>Least Recently Used (LRU)</a:t>
            </a:r>
          </a:p>
          <a:p>
            <a:pPr lvl="1"/>
            <a:r>
              <a:rPr lang="en-US" dirty="0"/>
              <a:t>Replace the cache entry that has not been used for the longest time in the past</a:t>
            </a:r>
          </a:p>
          <a:p>
            <a:pPr lvl="1"/>
            <a:r>
              <a:rPr lang="en-US" dirty="0"/>
              <a:t>Approximation of MIN</a:t>
            </a:r>
          </a:p>
          <a:p>
            <a:r>
              <a:rPr lang="en-US" dirty="0"/>
              <a:t>Least Frequently Used (LFU)</a:t>
            </a:r>
          </a:p>
          <a:p>
            <a:pPr lvl="1"/>
            <a:r>
              <a:rPr lang="en-US" dirty="0"/>
              <a:t>Replace the cache entry used the least often (in the recent past)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normAutofit/>
          </a:bodyPr>
          <a:lstStyle/>
          <a:p>
            <a:r>
              <a:rPr lang="en-US" dirty="0"/>
              <a:t>How should an operating system allocate processing time between competing uses?</a:t>
            </a:r>
          </a:p>
          <a:p>
            <a:pPr lvl="1"/>
            <a:r>
              <a:rPr lang="en-US" dirty="0"/>
              <a:t>Give the CPU to the first to arrive?</a:t>
            </a:r>
          </a:p>
          <a:p>
            <a:pPr lvl="1"/>
            <a:r>
              <a:rPr lang="en-US" dirty="0"/>
              <a:t>To the one that needs the least resources to complete?   To the one that needs the most resources?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Clock Algorithm: Estimating LRU</a:t>
            </a:r>
          </a:p>
        </p:txBody>
      </p:sp>
      <p:sp>
        <p:nvSpPr>
          <p:cNvPr id="3" name="Content Placeholder 2"/>
          <p:cNvSpPr>
            <a:spLocks noGrp="1"/>
          </p:cNvSpPr>
          <p:nvPr>
            <p:ph idx="1"/>
          </p:nvPr>
        </p:nvSpPr>
        <p:spPr>
          <a:xfrm>
            <a:off x="457200" y="1600200"/>
            <a:ext cx="3513533" cy="4525963"/>
          </a:xfrm>
        </p:spPr>
        <p:txBody>
          <a:bodyPr/>
          <a:lstStyle/>
          <a:p>
            <a:r>
              <a:rPr lang="en-US" dirty="0"/>
              <a:t>Periodically, sweep through all pages</a:t>
            </a:r>
          </a:p>
          <a:p>
            <a:r>
              <a:rPr lang="en-US" dirty="0"/>
              <a:t>If page is unused, reclaim</a:t>
            </a:r>
          </a:p>
          <a:p>
            <a:r>
              <a:rPr lang="en-US" dirty="0"/>
              <a:t>If page is used, mark as unused</a:t>
            </a:r>
          </a:p>
        </p:txBody>
      </p:sp>
      <p:pic>
        <p:nvPicPr>
          <p:cNvPr id="5" name="Content Placeholder 5" descr="ch9-16_clock.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rcRect l="-8100" r="-8100"/>
              <a:stretch>
                <a:fillRect/>
              </a:stretch>
            </p:blipFill>
          </mc:Choice>
          <mc:Fallback>
            <p:blipFill>
              <a:blip r:embed="rId3"/>
              <a:srcRect l="-8100" r="-8100"/>
              <a:stretch>
                <a:fillRect/>
              </a:stretch>
            </p:blipFill>
          </mc:Fallback>
        </mc:AlternateContent>
        <p:spPr>
          <a:xfrm>
            <a:off x="1093901" y="1192133"/>
            <a:ext cx="10060790" cy="5533047"/>
          </a:xfrm>
          <a:prstGeom prst="rect">
            <a:avLst/>
          </a:prstGeom>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Nth Chance: Not Recently Used</a:t>
            </a:r>
          </a:p>
        </p:txBody>
      </p:sp>
      <p:sp>
        <p:nvSpPr>
          <p:cNvPr id="3" name="Content Placeholder 2"/>
          <p:cNvSpPr>
            <a:spLocks noGrp="1"/>
          </p:cNvSpPr>
          <p:nvPr>
            <p:ph idx="1"/>
          </p:nvPr>
        </p:nvSpPr>
        <p:spPr/>
        <p:txBody>
          <a:bodyPr>
            <a:normAutofit fontScale="92500" lnSpcReduction="20000"/>
          </a:bodyPr>
          <a:lstStyle/>
          <a:p>
            <a:r>
              <a:rPr lang="en-US" dirty="0"/>
              <a:t>Instead of one bit per page, keep an integer</a:t>
            </a:r>
          </a:p>
          <a:p>
            <a:pPr lvl="1"/>
            <a:r>
              <a:rPr lang="en-US" dirty="0" err="1"/>
              <a:t>notInUseSince</a:t>
            </a:r>
            <a:r>
              <a:rPr lang="en-US" dirty="0"/>
              <a:t>: number of sweeps since last use</a:t>
            </a:r>
          </a:p>
          <a:p>
            <a:r>
              <a:rPr lang="en-US" dirty="0"/>
              <a:t>Periodically sweep through all page frames</a:t>
            </a:r>
          </a:p>
          <a:p>
            <a:pPr>
              <a:buNone/>
            </a:pPr>
            <a:r>
              <a:rPr lang="en-US" dirty="0"/>
              <a:t>if (page is used) {</a:t>
            </a:r>
          </a:p>
          <a:p>
            <a:pPr>
              <a:buNone/>
            </a:pPr>
            <a:r>
              <a:rPr lang="en-US" dirty="0"/>
              <a:t>    </a:t>
            </a:r>
            <a:r>
              <a:rPr lang="en-US" dirty="0" err="1"/>
              <a:t>notInUseSince</a:t>
            </a:r>
            <a:r>
              <a:rPr lang="en-US" dirty="0"/>
              <a:t> = 0;</a:t>
            </a:r>
          </a:p>
          <a:p>
            <a:pPr>
              <a:buNone/>
            </a:pPr>
            <a:r>
              <a:rPr lang="en-US" dirty="0"/>
              <a:t>} else if (</a:t>
            </a:r>
            <a:r>
              <a:rPr lang="en-US" dirty="0" err="1"/>
              <a:t>notInUseSince</a:t>
            </a:r>
            <a:r>
              <a:rPr lang="en-US" dirty="0"/>
              <a:t> &lt; N) {</a:t>
            </a:r>
          </a:p>
          <a:p>
            <a:pPr>
              <a:buNone/>
            </a:pPr>
            <a:r>
              <a:rPr lang="en-US" dirty="0"/>
              <a:t>    </a:t>
            </a:r>
            <a:r>
              <a:rPr lang="en-US" dirty="0" err="1"/>
              <a:t>notInUseSince</a:t>
            </a:r>
            <a:r>
              <a:rPr lang="en-US" dirty="0"/>
              <a:t>++;</a:t>
            </a:r>
          </a:p>
          <a:p>
            <a:pPr>
              <a:buNone/>
            </a:pPr>
            <a:r>
              <a:rPr lang="en-US" dirty="0"/>
              <a:t>} else {</a:t>
            </a:r>
          </a:p>
          <a:p>
            <a:pPr>
              <a:buNone/>
            </a:pPr>
            <a:r>
              <a:rPr lang="en-US" dirty="0"/>
              <a:t>     reclaim page;</a:t>
            </a:r>
          </a:p>
          <a:p>
            <a:pPr>
              <a:buNone/>
            </a:pPr>
            <a:r>
              <a:rPr lang="en-US" dirty="0"/>
              <a: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Note</a:t>
            </a:r>
          </a:p>
        </p:txBody>
      </p:sp>
      <p:sp>
        <p:nvSpPr>
          <p:cNvPr id="3" name="Content Placeholder 2"/>
          <p:cNvSpPr>
            <a:spLocks noGrp="1"/>
          </p:cNvSpPr>
          <p:nvPr>
            <p:ph idx="1"/>
          </p:nvPr>
        </p:nvSpPr>
        <p:spPr/>
        <p:txBody>
          <a:bodyPr>
            <a:normAutofit fontScale="85000" lnSpcReduction="20000"/>
          </a:bodyPr>
          <a:lstStyle/>
          <a:p>
            <a:r>
              <a:rPr lang="en-US" dirty="0"/>
              <a:t>Clock and Nth Chance can run synchronously</a:t>
            </a:r>
          </a:p>
          <a:p>
            <a:pPr lvl="1"/>
            <a:r>
              <a:rPr lang="en-US" dirty="0"/>
              <a:t>In page fault handler, run algorithm to find next page to evict</a:t>
            </a:r>
          </a:p>
          <a:p>
            <a:pPr lvl="1"/>
            <a:r>
              <a:rPr lang="en-US" dirty="0"/>
              <a:t>Might require writing changes back to disk first</a:t>
            </a:r>
          </a:p>
          <a:p>
            <a:r>
              <a:rPr lang="en-US" dirty="0"/>
              <a:t>Or asynchronously</a:t>
            </a:r>
          </a:p>
          <a:p>
            <a:pPr lvl="1"/>
            <a:r>
              <a:rPr lang="en-US" dirty="0"/>
              <a:t>Create a thread to maintain a pool of recently unused, clean pages</a:t>
            </a:r>
          </a:p>
          <a:p>
            <a:pPr lvl="1"/>
            <a:r>
              <a:rPr lang="en-US" dirty="0"/>
              <a:t>Find recently unused dirty pages, write </a:t>
            </a:r>
            <a:r>
              <a:rPr lang="en-US" dirty="0" err="1"/>
              <a:t>mods</a:t>
            </a:r>
            <a:r>
              <a:rPr lang="en-US" dirty="0"/>
              <a:t> back to disk</a:t>
            </a:r>
          </a:p>
          <a:p>
            <a:pPr lvl="1"/>
            <a:r>
              <a:rPr lang="en-US" dirty="0"/>
              <a:t>Find recently unused clean pages, mark as invalid and move to pool</a:t>
            </a:r>
          </a:p>
          <a:p>
            <a:pPr lvl="1"/>
            <a:r>
              <a:rPr lang="en-US" dirty="0"/>
              <a:t>On page fault, check if requested page is in pool!</a:t>
            </a:r>
          </a:p>
          <a:p>
            <a:pPr lvl="1"/>
            <a:r>
              <a:rPr lang="en-US" dirty="0"/>
              <a:t>If not, evict that page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 Challenges</a:t>
            </a:r>
          </a:p>
        </p:txBody>
      </p:sp>
      <p:sp>
        <p:nvSpPr>
          <p:cNvPr id="3" name="Content Placeholder 2"/>
          <p:cNvSpPr>
            <a:spLocks noGrp="1"/>
          </p:cNvSpPr>
          <p:nvPr>
            <p:ph idx="1"/>
          </p:nvPr>
        </p:nvSpPr>
        <p:spPr>
          <a:xfrm>
            <a:off x="457199" y="1600200"/>
            <a:ext cx="8229601" cy="4525963"/>
          </a:xfrm>
        </p:spPr>
        <p:txBody>
          <a:bodyPr>
            <a:normAutofit fontScale="92500" lnSpcReduction="10000"/>
          </a:bodyPr>
          <a:lstStyle/>
          <a:p>
            <a:r>
              <a:rPr lang="en-US" dirty="0"/>
              <a:t>Reliability</a:t>
            </a:r>
          </a:p>
          <a:p>
            <a:pPr lvl="1"/>
            <a:r>
              <a:rPr lang="en-US" dirty="0"/>
              <a:t>Does the system do what it was designed to do?</a:t>
            </a:r>
          </a:p>
          <a:p>
            <a:r>
              <a:rPr lang="en-US" dirty="0"/>
              <a:t>Availability</a:t>
            </a:r>
          </a:p>
          <a:p>
            <a:pPr lvl="1"/>
            <a:r>
              <a:rPr lang="en-US" dirty="0"/>
              <a:t>What portion of the time is the system working?</a:t>
            </a:r>
          </a:p>
          <a:p>
            <a:pPr lvl="1"/>
            <a:r>
              <a:rPr lang="en-US" dirty="0"/>
              <a:t>Mean Time To Failure (MTTF), Mean Time to Repair</a:t>
            </a:r>
          </a:p>
          <a:p>
            <a:r>
              <a:rPr lang="en-US" dirty="0"/>
              <a:t>Security</a:t>
            </a:r>
          </a:p>
          <a:p>
            <a:pPr lvl="1"/>
            <a:r>
              <a:rPr lang="en-US" dirty="0"/>
              <a:t>Can the system be compromised by an attacker?</a:t>
            </a:r>
          </a:p>
          <a:p>
            <a:r>
              <a:rPr lang="en-US" dirty="0"/>
              <a:t>Privacy</a:t>
            </a:r>
          </a:p>
          <a:p>
            <a:pPr lvl="1"/>
            <a:r>
              <a:rPr lang="en-US" dirty="0"/>
              <a:t> Data is accessible only to authorized users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048483" cy="1143000"/>
          </a:xfrm>
        </p:spPr>
        <p:txBody>
          <a:bodyPr/>
          <a:lstStyle/>
          <a:p>
            <a:r>
              <a:rPr lang="en-US" dirty="0"/>
              <a:t>OS Challenges</a:t>
            </a:r>
          </a:p>
        </p:txBody>
      </p:sp>
      <p:sp>
        <p:nvSpPr>
          <p:cNvPr id="3" name="Content Placeholder 2"/>
          <p:cNvSpPr>
            <a:spLocks noGrp="1"/>
          </p:cNvSpPr>
          <p:nvPr>
            <p:ph idx="1"/>
          </p:nvPr>
        </p:nvSpPr>
        <p:spPr>
          <a:xfrm>
            <a:off x="178862" y="1930705"/>
            <a:ext cx="4639950" cy="4834467"/>
          </a:xfrm>
        </p:spPr>
        <p:txBody>
          <a:bodyPr>
            <a:normAutofit/>
          </a:bodyPr>
          <a:lstStyle/>
          <a:p>
            <a:r>
              <a:rPr lang="en-US" dirty="0"/>
              <a:t>Portability</a:t>
            </a:r>
          </a:p>
          <a:p>
            <a:pPr lvl="1"/>
            <a:r>
              <a:rPr lang="en-US" dirty="0"/>
              <a:t>For programs:</a:t>
            </a:r>
          </a:p>
          <a:p>
            <a:pPr lvl="2"/>
            <a:r>
              <a:rPr lang="en-US" dirty="0"/>
              <a:t>Application programming interface (API)</a:t>
            </a:r>
          </a:p>
          <a:p>
            <a:pPr lvl="2"/>
            <a:r>
              <a:rPr lang="en-US" dirty="0"/>
              <a:t>Abstract virtual machine (AVM)</a:t>
            </a:r>
          </a:p>
          <a:p>
            <a:pPr lvl="1"/>
            <a:r>
              <a:rPr lang="en-US" dirty="0"/>
              <a:t>For the operating system</a:t>
            </a:r>
          </a:p>
          <a:p>
            <a:pPr lvl="2"/>
            <a:r>
              <a:rPr lang="en-US" dirty="0"/>
              <a:t>Hardware abstraction layer</a:t>
            </a:r>
          </a:p>
        </p:txBody>
      </p:sp>
      <p:pic>
        <p:nvPicPr>
          <p:cNvPr id="5" name="Content Placeholder 3" descr="ch1-03_osbig.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rcRect l="-41991" r="-41991"/>
              <a:stretch>
                <a:fillRect/>
              </a:stretch>
            </p:blipFill>
          </mc:Choice>
          <mc:Fallback>
            <p:blipFill>
              <a:blip r:embed="rId4"/>
              <a:srcRect l="-41991" r="-41991"/>
              <a:stretch>
                <a:fillRect/>
              </a:stretch>
            </p:blipFill>
          </mc:Fallback>
        </mc:AlternateContent>
        <p:spPr>
          <a:xfrm>
            <a:off x="1548930" y="539168"/>
            <a:ext cx="10712505" cy="617532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10197</TotalTime>
  <Words>3710</Words>
  <Application>Microsoft Office PowerPoint</Application>
  <PresentationFormat>Předvádění na obrazovce (4:3)</PresentationFormat>
  <Paragraphs>608</Paragraphs>
  <Slides>72</Slides>
  <Notes>41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72</vt:i4>
      </vt:variant>
    </vt:vector>
  </HeadingPairs>
  <TitlesOfParts>
    <vt:vector size="77" baseType="lpstr">
      <vt:lpstr>Arial</vt:lpstr>
      <vt:lpstr>Calibri</vt:lpstr>
      <vt:lpstr>Courier New</vt:lpstr>
      <vt:lpstr>Times New Roman</vt:lpstr>
      <vt:lpstr>Office Theme</vt:lpstr>
      <vt:lpstr>Operating Systems:  Principles and Practice</vt:lpstr>
      <vt:lpstr>Further reading</vt:lpstr>
      <vt:lpstr>What is an operating system?</vt:lpstr>
      <vt:lpstr>Operating System Roles</vt:lpstr>
      <vt:lpstr>Example: File Systems</vt:lpstr>
      <vt:lpstr>Question</vt:lpstr>
      <vt:lpstr>Question</vt:lpstr>
      <vt:lpstr>OS Challenges</vt:lpstr>
      <vt:lpstr>OS Challenges</vt:lpstr>
      <vt:lpstr>OS Challenges</vt:lpstr>
      <vt:lpstr>Early Operating Systems: Computers Very Expensive</vt:lpstr>
      <vt:lpstr>Time-Sharing Operating Systems: Computers and People Expensive</vt:lpstr>
      <vt:lpstr>The Kernel Abstraction</vt:lpstr>
      <vt:lpstr>Challenge: Protection</vt:lpstr>
      <vt:lpstr>A Problem</vt:lpstr>
      <vt:lpstr>Main Points</vt:lpstr>
      <vt:lpstr>Process Abstraction</vt:lpstr>
      <vt:lpstr>Thought Experiment</vt:lpstr>
      <vt:lpstr>Hardware Support:  Dual-Mode Operation</vt:lpstr>
      <vt:lpstr>A Model of a CPU</vt:lpstr>
      <vt:lpstr>A CPU with Dual-Mode Operation</vt:lpstr>
      <vt:lpstr>Hardware Support: Dual-Mode Operation</vt:lpstr>
      <vt:lpstr>Simple Memory Protection</vt:lpstr>
      <vt:lpstr>Privileged instructions</vt:lpstr>
      <vt:lpstr>Mode Switch</vt:lpstr>
      <vt:lpstr>Device Interrupts</vt:lpstr>
      <vt:lpstr>System Calls</vt:lpstr>
      <vt:lpstr>Mode Switch</vt:lpstr>
      <vt:lpstr>How do we take interrupts safely?</vt:lpstr>
      <vt:lpstr>Interrupt Vector</vt:lpstr>
      <vt:lpstr>Concurrency</vt:lpstr>
      <vt:lpstr>Motivation</vt:lpstr>
      <vt:lpstr>Definitions</vt:lpstr>
      <vt:lpstr>How?</vt:lpstr>
      <vt:lpstr>Thread Abstraction</vt:lpstr>
      <vt:lpstr>Thread Data Structures</vt:lpstr>
      <vt:lpstr>Thread Lifecycle</vt:lpstr>
      <vt:lpstr>Synchronization</vt:lpstr>
      <vt:lpstr>Synchronization Motivation</vt:lpstr>
      <vt:lpstr>Too Much Milk Example</vt:lpstr>
      <vt:lpstr>Definitions</vt:lpstr>
      <vt:lpstr>Too Much Milk, Try #1</vt:lpstr>
      <vt:lpstr>Too Much Milk, Try #2</vt:lpstr>
      <vt:lpstr>Lessons</vt:lpstr>
      <vt:lpstr>Roadmap</vt:lpstr>
      <vt:lpstr>Locks</vt:lpstr>
      <vt:lpstr>Too Much Milk, #4</vt:lpstr>
      <vt:lpstr>Virtual Memory</vt:lpstr>
      <vt:lpstr>Simple Memory Protection</vt:lpstr>
      <vt:lpstr>Towards Virtual Addresses</vt:lpstr>
      <vt:lpstr>Virtual Addresses</vt:lpstr>
      <vt:lpstr>Main Points</vt:lpstr>
      <vt:lpstr>Address Translation Concept</vt:lpstr>
      <vt:lpstr>Address Translation Goals</vt:lpstr>
      <vt:lpstr>Paged Translation</vt:lpstr>
      <vt:lpstr>Paged Translation (Abstract)</vt:lpstr>
      <vt:lpstr>Prezentace aplikace PowerPoint</vt:lpstr>
      <vt:lpstr>Paging Questions</vt:lpstr>
      <vt:lpstr>Segmentation</vt:lpstr>
      <vt:lpstr>Segmentation</vt:lpstr>
      <vt:lpstr>Segmentation</vt:lpstr>
      <vt:lpstr>Paged Segmentation</vt:lpstr>
      <vt:lpstr>Paged Segmentation (Implementation)</vt:lpstr>
      <vt:lpstr>A Preview: MIPS Address Translation</vt:lpstr>
      <vt:lpstr>A Preview: MIPS Lookup</vt:lpstr>
      <vt:lpstr>Page/Cache Replacement Policy</vt:lpstr>
      <vt:lpstr>A Simple Policy</vt:lpstr>
      <vt:lpstr>FIFO in Action</vt:lpstr>
      <vt:lpstr>MIN, LRU, LFU</vt:lpstr>
      <vt:lpstr>Clock Algorithm: Estimating LRU</vt:lpstr>
      <vt:lpstr>Nth Chance: Not Recently Used</vt:lpstr>
      <vt:lpstr>Implementation Note</vt:lpstr>
    </vt:vector>
  </TitlesOfParts>
  <Manager/>
  <Company>University of Washington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Systems: Principles and Practice, Introduction</dc:title>
  <dc:subject/>
  <dc:creator>Thomas Anderson</dc:creator>
  <cp:keywords/>
  <dc:description>Copyright 2012 Thomas Anderson</dc:description>
  <cp:lastModifiedBy>Ladislav Peska</cp:lastModifiedBy>
  <cp:revision>49</cp:revision>
  <cp:lastPrinted>2014-03-31T18:05:18Z</cp:lastPrinted>
  <dcterms:created xsi:type="dcterms:W3CDTF">2014-09-24T06:21:04Z</dcterms:created>
  <dcterms:modified xsi:type="dcterms:W3CDTF">2020-03-25T20:58:41Z</dcterms:modified>
  <cp:category/>
</cp:coreProperties>
</file>