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473" r:id="rId2"/>
    <p:sldId id="474" r:id="rId3"/>
    <p:sldId id="475" r:id="rId4"/>
    <p:sldId id="476" r:id="rId5"/>
    <p:sldId id="477" r:id="rId6"/>
    <p:sldId id="478" r:id="rId7"/>
    <p:sldId id="479" r:id="rId8"/>
    <p:sldId id="480" r:id="rId9"/>
    <p:sldId id="481" r:id="rId10"/>
    <p:sldId id="482" r:id="rId11"/>
    <p:sldId id="483" r:id="rId12"/>
    <p:sldId id="484" r:id="rId13"/>
    <p:sldId id="485" r:id="rId14"/>
    <p:sldId id="486" r:id="rId15"/>
    <p:sldId id="487" r:id="rId16"/>
    <p:sldId id="488" r:id="rId17"/>
    <p:sldId id="489" r:id="rId18"/>
    <p:sldId id="490" r:id="rId19"/>
    <p:sldId id="472" r:id="rId20"/>
    <p:sldId id="471" r:id="rId21"/>
    <p:sldId id="450" r:id="rId22"/>
    <p:sldId id="452" r:id="rId23"/>
    <p:sldId id="451" r:id="rId24"/>
    <p:sldId id="453" r:id="rId25"/>
    <p:sldId id="454" r:id="rId26"/>
    <p:sldId id="455" r:id="rId27"/>
    <p:sldId id="456" r:id="rId28"/>
    <p:sldId id="448" r:id="rId29"/>
    <p:sldId id="469" r:id="rId30"/>
    <p:sldId id="458" r:id="rId31"/>
    <p:sldId id="449" r:id="rId32"/>
    <p:sldId id="459" r:id="rId33"/>
    <p:sldId id="460" r:id="rId34"/>
    <p:sldId id="462" r:id="rId35"/>
    <p:sldId id="461" r:id="rId36"/>
    <p:sldId id="463" r:id="rId37"/>
    <p:sldId id="464" r:id="rId38"/>
    <p:sldId id="465" r:id="rId39"/>
    <p:sldId id="466" r:id="rId40"/>
    <p:sldId id="467" r:id="rId41"/>
    <p:sldId id="468" r:id="rId42"/>
  </p:sldIdLst>
  <p:sldSz cx="12192000" cy="6858000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ska" initials="p" lastIdx="8" clrIdx="0">
    <p:extLst>
      <p:ext uri="{19B8F6BF-5375-455C-9EA6-DF929625EA0E}">
        <p15:presenceInfo xmlns:p15="http://schemas.microsoft.com/office/powerpoint/2012/main" userId="peska" providerId="None"/>
      </p:ext>
    </p:extLst>
  </p:cmAuthor>
  <p:cmAuthor id="2" name="lpeska" initials="l" lastIdx="1" clrIdx="1">
    <p:extLst>
      <p:ext uri="{19B8F6BF-5375-455C-9EA6-DF929625EA0E}">
        <p15:presenceInfo xmlns:p15="http://schemas.microsoft.com/office/powerpoint/2012/main" userId="lpes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D3DEDE"/>
    <a:srgbClr val="EAEFEF"/>
    <a:srgbClr val="FF9900"/>
    <a:srgbClr val="B6DF89"/>
    <a:srgbClr val="9DBEBD"/>
    <a:srgbClr val="669999"/>
    <a:srgbClr val="097115"/>
    <a:srgbClr val="99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93" autoAdjust="0"/>
    <p:restoredTop sz="94660"/>
  </p:normalViewPr>
  <p:slideViewPr>
    <p:cSldViewPr>
      <p:cViewPr varScale="1">
        <p:scale>
          <a:sx n="95" d="100"/>
          <a:sy n="95" d="100"/>
        </p:scale>
        <p:origin x="58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2-24T17:21:24.577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9B948D3F-366D-4779-9E9B-5FD129571018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4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43E0932F-A163-41A4-A680-CD645F138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12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13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fld id="{F0045C3C-55A3-42CF-AA5A-860C63459C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987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52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23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995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987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410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951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283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32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757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648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61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595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553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979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591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890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129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965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0391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798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17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9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3663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24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3334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885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086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8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66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819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54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13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275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68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GB" altLang="en-US"/>
              <a:t>Click to edit Master 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GB" alt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099829-2EE0-4C85-871D-3113D3EF93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8B997-3F96-4A55-94F4-0E22D9B25A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C373F-9CEE-4263-A144-B2872E4BE5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05F51-99CB-4B12-8A2D-F73AFEDD58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8D729-4E8C-463E-980F-3F838ACB8E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7ED5B-E987-4949-AEA9-420F7965826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7EE6B-DCD4-499D-934F-1B5D9453279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0957-0EE7-4B4B-9E52-1A0ECA4F61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8F361-4338-4BB7-91FB-5827E43ECD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B47C-9FF4-44D1-A90C-C0676A4521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0992E-8E37-492B-8ED7-5FCB37120F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BFB3B-B654-4837-90C1-BAAD88DEA5C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fld id="{7BC7641D-59E7-45D2-AE1A-5EA9212BF2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946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adislav.peska@matfyz.c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ksi.mff.cuni.cz/~peska/vyuka/nswi17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Voltage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://hyperphysics.phy-astr.gsu.edu/hbase/Electronic/trangate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eg"/><Relationship Id="rId9" Type="http://schemas.openxmlformats.org/officeDocument/2006/relationships/hyperlink" Target="https://en.wikipedia.org/wiki/Electric_curren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i.mff.cuni.cz/~peska/vyuka/nswi166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ustc.edu.cn/~louwenqi/reference_books_tools/Computer%20Organization%20and%20Design%20RISC-V%20edition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1465" y="115889"/>
            <a:ext cx="8208912" cy="2592387"/>
          </a:xfrm>
        </p:spPr>
        <p:txBody>
          <a:bodyPr/>
          <a:lstStyle/>
          <a:p>
            <a:r>
              <a:rPr lang="cs-CZ" sz="4000" dirty="0" smtClean="0"/>
              <a:t>NSWI178: </a:t>
            </a:r>
            <a:r>
              <a:rPr lang="en-US" sz="4000" dirty="0"/>
              <a:t>Principles of Computers for Bioinformatics</a:t>
            </a:r>
            <a:endParaRPr lang="cs-CZ" sz="4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51089" y="3049588"/>
            <a:ext cx="6270625" cy="311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u="sng" dirty="0" err="1"/>
              <a:t>Ladislav</a:t>
            </a:r>
            <a:r>
              <a:rPr lang="en-US" sz="2400" u="sng" dirty="0"/>
              <a:t> </a:t>
            </a:r>
            <a:r>
              <a:rPr lang="en-US" sz="2400" u="sng" dirty="0" err="1" smtClean="0"/>
              <a:t>Peška</a:t>
            </a:r>
            <a:endParaRPr lang="cs-CZ" sz="2200" i="1" baseline="30000" dirty="0"/>
          </a:p>
          <a:p>
            <a:pPr eaLnBrk="1" hangingPunct="1">
              <a:lnSpc>
                <a:spcPct val="80000"/>
              </a:lnSpc>
            </a:pPr>
            <a:endParaRPr lang="en-US" sz="2200" dirty="0"/>
          </a:p>
          <a:p>
            <a:pPr eaLnBrk="1" hangingPunct="1">
              <a:lnSpc>
                <a:spcPct val="80000"/>
              </a:lnSpc>
            </a:pPr>
            <a:endParaRPr lang="en-US" sz="2200" dirty="0"/>
          </a:p>
          <a:p>
            <a:pPr eaLnBrk="1" hangingPunct="1">
              <a:lnSpc>
                <a:spcPct val="80000"/>
              </a:lnSpc>
            </a:pPr>
            <a:r>
              <a:rPr lang="cs-CZ" sz="2000" baseline="30000" dirty="0" smtClean="0"/>
              <a:t> </a:t>
            </a:r>
            <a:r>
              <a:rPr lang="en-US" sz="2000" dirty="0"/>
              <a:t>Department of Software Engineering, </a:t>
            </a:r>
            <a:endParaRPr lang="cs-CZ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Charles </a:t>
            </a:r>
            <a:r>
              <a:rPr lang="en-US" sz="2000" dirty="0"/>
              <a:t>University</a:t>
            </a:r>
            <a:r>
              <a:rPr lang="cs-CZ" sz="2000" dirty="0"/>
              <a:t>, </a:t>
            </a:r>
            <a:r>
              <a:rPr lang="en-US" sz="2000" dirty="0"/>
              <a:t>Prague,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Czech </a:t>
            </a:r>
            <a:r>
              <a:rPr lang="en-US" sz="2000" dirty="0" smtClean="0"/>
              <a:t>Republic</a:t>
            </a:r>
            <a:endParaRPr lang="cs-CZ" sz="2000" dirty="0" smtClean="0"/>
          </a:p>
          <a:p>
            <a:pPr eaLnBrk="1" hangingPunct="1">
              <a:lnSpc>
                <a:spcPct val="80000"/>
              </a:lnSpc>
            </a:pPr>
            <a:endParaRPr lang="cs-CZ" sz="2000" dirty="0"/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hlinkClick r:id="rId3"/>
              </a:rPr>
              <a:t>Ladislav.peska@matfyz.cuni.cz</a:t>
            </a:r>
            <a:r>
              <a:rPr lang="cs-CZ" sz="2000" dirty="0" smtClean="0"/>
              <a:t>, S208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hlinkClick r:id="rId4"/>
              </a:rPr>
              <a:t>https://www.ksi.mff.cuni.cz/~</a:t>
            </a:r>
            <a:r>
              <a:rPr lang="en-US" sz="2000" dirty="0" smtClean="0">
                <a:hlinkClick r:id="rId4"/>
              </a:rPr>
              <a:t>peska/vyuka/nswi178</a:t>
            </a:r>
            <a:r>
              <a:rPr lang="cs-CZ" sz="2000" dirty="0" smtClean="0"/>
              <a:t> </a:t>
            </a:r>
            <a:endParaRPr lang="en-US" sz="2000" dirty="0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1839913" y="466725"/>
            <a:ext cx="678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sz="4800" b="1">
              <a:solidFill>
                <a:schemeClr val="tx2"/>
              </a:solidFill>
            </a:endParaRP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2373313" y="3049588"/>
            <a:ext cx="6248400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9789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Von Neumann architecture, 1945</a:t>
            </a:r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274440"/>
            <a:ext cx="6562080" cy="459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84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Von Neumann architecture, 1945</a:t>
            </a:r>
          </a:p>
          <a:p>
            <a:pPr marL="920750" lvl="1" indent="-571500" eaLnBrk="1" hangingPunct="1"/>
            <a:r>
              <a:rPr lang="cs-CZ" sz="2400" b="1" dirty="0" smtClean="0"/>
              <a:t>Input &amp; output</a:t>
            </a:r>
            <a:r>
              <a:rPr lang="cs-CZ" sz="2400" dirty="0" smtClean="0"/>
              <a:t>: devices to communicate (monitor, HDD, mouse,...)</a:t>
            </a:r>
          </a:p>
          <a:p>
            <a:pPr marL="920750" lvl="1" indent="-571500" eaLnBrk="1" hangingPunct="1"/>
            <a:r>
              <a:rPr lang="cs-CZ" sz="2400" b="1" dirty="0" smtClean="0"/>
              <a:t>ALU (datapath): </a:t>
            </a:r>
            <a:r>
              <a:rPr lang="cs-CZ" sz="2400" dirty="0" smtClean="0"/>
              <a:t>hardware that enables operations on numbers</a:t>
            </a:r>
          </a:p>
          <a:p>
            <a:pPr marL="920750" lvl="1" indent="-571500" eaLnBrk="1" hangingPunct="1"/>
            <a:r>
              <a:rPr lang="cs-CZ" sz="2400" b="1" dirty="0" smtClean="0"/>
              <a:t>Controll unit: </a:t>
            </a:r>
            <a:r>
              <a:rPr lang="cs-CZ" sz="2400" dirty="0" smtClean="0"/>
              <a:t>decides what should be performed based on the current </a:t>
            </a:r>
            <a:r>
              <a:rPr lang="cs-CZ" sz="2400" i="1" dirty="0" smtClean="0"/>
              <a:t>instruction</a:t>
            </a:r>
            <a:endParaRPr lang="cs-CZ" sz="2400" dirty="0"/>
          </a:p>
          <a:p>
            <a:pPr marL="920750" lvl="1" indent="-571500" eaLnBrk="1" hangingPunct="1"/>
            <a:r>
              <a:rPr lang="cs-CZ" sz="2400" b="1" dirty="0" smtClean="0"/>
              <a:t>Registers: </a:t>
            </a:r>
            <a:r>
              <a:rPr lang="cs-CZ" sz="2400" dirty="0" smtClean="0"/>
              <a:t>memory units directly accessible by CPU</a:t>
            </a:r>
          </a:p>
          <a:p>
            <a:pPr marL="1216025" lvl="2" indent="-571500" eaLnBrk="1" hangingPunct="1"/>
            <a:r>
              <a:rPr lang="cs-CZ" sz="2100" dirty="0" smtClean="0"/>
              <a:t>Some with specific purpose</a:t>
            </a:r>
          </a:p>
          <a:p>
            <a:pPr marL="920750" lvl="1" indent="-571500" eaLnBrk="1" hangingPunct="1"/>
            <a:r>
              <a:rPr lang="cs-CZ" sz="2400" dirty="0" smtClean="0"/>
              <a:t>(several layers) of „distant“ </a:t>
            </a:r>
            <a:r>
              <a:rPr lang="cs-CZ" sz="2400" b="1" dirty="0" smtClean="0"/>
              <a:t>memory</a:t>
            </a:r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72" y="1"/>
            <a:ext cx="335554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31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000" dirty="0" smtClean="0"/>
              <a:t>Where are DATA?</a:t>
            </a:r>
          </a:p>
          <a:p>
            <a:pPr marL="571500" indent="-571500" eaLnBrk="1" hangingPunct="1"/>
            <a:r>
              <a:rPr lang="cs-CZ" sz="2000" dirty="0" smtClean="0"/>
              <a:t>Where are INSTRUCTIONS?</a:t>
            </a:r>
          </a:p>
          <a:p>
            <a:pPr marL="571500" indent="-571500" eaLnBrk="1" hangingPunct="1"/>
            <a:r>
              <a:rPr lang="cs-CZ" sz="2000" dirty="0" smtClean="0"/>
              <a:t>Where is PROGRAM?</a:t>
            </a:r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579"/>
            <a:ext cx="335554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166920" cy="4411662"/>
          </a:xfrm>
          <a:noFill/>
        </p:spPr>
        <p:txBody>
          <a:bodyPr/>
          <a:lstStyle/>
          <a:p>
            <a:pPr marL="571500" indent="-571500" eaLnBrk="1" hangingPunct="1"/>
            <a:r>
              <a:rPr lang="cs-CZ" sz="2000" dirty="0" smtClean="0"/>
              <a:t>Where are DATA?</a:t>
            </a:r>
          </a:p>
          <a:p>
            <a:pPr marL="571500" indent="-571500" eaLnBrk="1" hangingPunct="1"/>
            <a:r>
              <a:rPr lang="cs-CZ" sz="2000" dirty="0" smtClean="0"/>
              <a:t>Where are INSTRUCTIONS?</a:t>
            </a:r>
          </a:p>
          <a:p>
            <a:pPr marL="571500" indent="-571500" eaLnBrk="1" hangingPunct="1"/>
            <a:endParaRPr lang="cs-CZ" sz="2000" dirty="0"/>
          </a:p>
          <a:p>
            <a:pPr marL="571500" indent="-571500" eaLnBrk="1" hangingPunct="1"/>
            <a:r>
              <a:rPr lang="cs-CZ" sz="2400" dirty="0" smtClean="0"/>
              <a:t>Both data and instructions reside in memory </a:t>
            </a:r>
            <a:br>
              <a:rPr lang="cs-CZ" sz="2400" dirty="0" smtClean="0"/>
            </a:br>
            <a:r>
              <a:rPr lang="cs-CZ" sz="2400" dirty="0" smtClean="0"/>
              <a:t>(revolutionary idea back then)</a:t>
            </a:r>
          </a:p>
          <a:p>
            <a:pPr marL="920750" lvl="1" indent="-571500" eaLnBrk="1" hangingPunct="1"/>
            <a:r>
              <a:rPr lang="cs-CZ" sz="2000" dirty="0" smtClean="0"/>
              <a:t>Memory is a linearly adressable space (0, ..., </a:t>
            </a:r>
            <a:r>
              <a:rPr lang="en-US" sz="2000" dirty="0" smtClean="0"/>
              <a:t>|</a:t>
            </a:r>
            <a:r>
              <a:rPr lang="cs-CZ" sz="2000" dirty="0" smtClean="0"/>
              <a:t>memory</a:t>
            </a:r>
            <a:r>
              <a:rPr lang="en-US" sz="2000" dirty="0" smtClean="0"/>
              <a:t>|</a:t>
            </a:r>
            <a:r>
              <a:rPr lang="cs-CZ" sz="2000" dirty="0" smtClean="0"/>
              <a:t>) for storing information </a:t>
            </a:r>
          </a:p>
          <a:p>
            <a:pPr marL="920750" lvl="1" indent="-571500" eaLnBrk="1" hangingPunct="1"/>
            <a:r>
              <a:rPr lang="cs-CZ" sz="2000" dirty="0" smtClean="0"/>
              <a:t>You can access both data and instructions via specific load/store instructions by supplying correct memory address</a:t>
            </a:r>
          </a:p>
          <a:p>
            <a:pPr marL="920750" lvl="1" indent="-571500" eaLnBrk="1" hangingPunct="1"/>
            <a:r>
              <a:rPr lang="cs-CZ" sz="2000" i="1" dirty="0" smtClean="0"/>
              <a:t>Instructions</a:t>
            </a:r>
            <a:r>
              <a:rPr lang="cs-CZ" sz="2000" dirty="0" smtClean="0"/>
              <a:t> are typically stored as a </a:t>
            </a:r>
            <a:r>
              <a:rPr lang="cs-CZ" sz="2000" i="1" dirty="0" smtClean="0"/>
              <a:t>sequence</a:t>
            </a:r>
            <a:r>
              <a:rPr lang="cs-CZ" sz="2000" dirty="0" smtClean="0"/>
              <a:t> in memory (i.e., you are able to find the next instruction upon the completion of the previous one)</a:t>
            </a:r>
          </a:p>
          <a:p>
            <a:pPr marL="1216025" lvl="2" indent="-571500" eaLnBrk="1" hangingPunct="1"/>
            <a:r>
              <a:rPr lang="cs-CZ" sz="1700" dirty="0" smtClean="0"/>
              <a:t>One of the registers (program counter) hold address of the current instruction, you can use ALU to modify it to the address of the next instruction (program counter +4... </a:t>
            </a:r>
            <a:r>
              <a:rPr lang="cs-CZ" sz="1700" i="1" dirty="0" smtClean="0">
                <a:solidFill>
                  <a:srgbClr val="FF0000"/>
                </a:solidFill>
              </a:rPr>
              <a:t>Why +</a:t>
            </a:r>
            <a:r>
              <a:rPr lang="cs-CZ" sz="1700" b="1" i="1" dirty="0" smtClean="0">
                <a:solidFill>
                  <a:srgbClr val="FF0000"/>
                </a:solidFill>
              </a:rPr>
              <a:t>4?</a:t>
            </a:r>
            <a:r>
              <a:rPr lang="cs-CZ" sz="1700" dirty="0" smtClean="0"/>
              <a:t>)</a:t>
            </a:r>
          </a:p>
          <a:p>
            <a:pPr marL="1216025" lvl="2" indent="-571500" eaLnBrk="1" hangingPunct="1"/>
            <a:r>
              <a:rPr lang="cs-CZ" sz="1700" dirty="0" smtClean="0"/>
              <a:t>Branches and jumps allow to break the sequence for conditions, subprocedures etc.</a:t>
            </a:r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7637" t="25430" r="37007" b="21650"/>
          <a:stretch/>
        </p:blipFill>
        <p:spPr>
          <a:xfrm>
            <a:off x="10510033" y="0"/>
            <a:ext cx="1681967" cy="36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6926560" cy="4411662"/>
          </a:xfrm>
          <a:noFill/>
        </p:spPr>
        <p:txBody>
          <a:bodyPr/>
          <a:lstStyle/>
          <a:p>
            <a:pPr marL="571500" indent="-571500" eaLnBrk="1" hangingPunct="1"/>
            <a:r>
              <a:rPr lang="cs-CZ" sz="2000" dirty="0"/>
              <a:t>Units of information </a:t>
            </a:r>
            <a:r>
              <a:rPr lang="cs-CZ" sz="2000" dirty="0" smtClean="0"/>
              <a:t>(binary numbers) stored in memory</a:t>
            </a:r>
          </a:p>
          <a:p>
            <a:pPr marL="571500" indent="-571500" eaLnBrk="1" hangingPunct="1"/>
            <a:r>
              <a:rPr lang="cs-CZ" sz="2000" dirty="0" smtClean="0"/>
              <a:t>bit / byte (8 bits) / word (32 bits) / doubleword </a:t>
            </a:r>
            <a:r>
              <a:rPr lang="cs-CZ" sz="1800" dirty="0" smtClean="0"/>
              <a:t>(64 bits)... </a:t>
            </a:r>
          </a:p>
          <a:p>
            <a:pPr marL="571500" indent="-571500" eaLnBrk="1" hangingPunct="1"/>
            <a:r>
              <a:rPr lang="cs-CZ" sz="2000" b="1" dirty="0" smtClean="0"/>
              <a:t>Low-level organization &amp; meaning depends on hardware </a:t>
            </a:r>
          </a:p>
          <a:p>
            <a:pPr marL="920750" lvl="1" indent="-571500" eaLnBrk="1" hangingPunct="1"/>
            <a:r>
              <a:rPr lang="cs-CZ" sz="1800" dirty="0" smtClean="0"/>
              <a:t>Usually bytes are addressed</a:t>
            </a:r>
          </a:p>
          <a:p>
            <a:pPr marL="920750" lvl="1" indent="-571500" eaLnBrk="1" hangingPunct="1"/>
            <a:r>
              <a:rPr lang="cs-CZ" sz="1800" dirty="0" smtClean="0"/>
              <a:t>Different data types, many with fixed representation length (int32, float64,...)</a:t>
            </a:r>
          </a:p>
          <a:p>
            <a:pPr marL="1216025" lvl="2" indent="-571500" eaLnBrk="1" hangingPunct="1"/>
            <a:r>
              <a:rPr lang="cs-CZ" sz="1600" dirty="0" smtClean="0"/>
              <a:t>Why fixed representation length?</a:t>
            </a:r>
          </a:p>
          <a:p>
            <a:pPr marL="1216025" lvl="2" indent="-571500" eaLnBrk="1" hangingPunct="1"/>
            <a:r>
              <a:rPr lang="cs-CZ" sz="1600" dirty="0" smtClean="0"/>
              <a:t>How to get a 20th element of an array of int64s?</a:t>
            </a:r>
          </a:p>
          <a:p>
            <a:pPr marL="1216025" lvl="2" indent="-571500" eaLnBrk="1" hangingPunct="1"/>
            <a:r>
              <a:rPr lang="cs-CZ" sz="1600" dirty="0" smtClean="0"/>
              <a:t>What if the array has only 19 elements?</a:t>
            </a:r>
          </a:p>
          <a:p>
            <a:pPr marL="1509713" lvl="3" indent="-571500" eaLnBrk="1" hangingPunct="1"/>
            <a:r>
              <a:rPr lang="cs-CZ" sz="1300" dirty="0" smtClean="0"/>
              <a:t>Index exceeds array size (or... your problem)</a:t>
            </a:r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249" t="16611" r="32281" b="29210"/>
          <a:stretch/>
        </p:blipFill>
        <p:spPr>
          <a:xfrm>
            <a:off x="7779417" y="1666429"/>
            <a:ext cx="441258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Integers</a:t>
            </a:r>
          </a:p>
          <a:p>
            <a:pPr marL="920750" lvl="1" indent="-571500" eaLnBrk="1" hangingPunct="1"/>
            <a:r>
              <a:rPr lang="cs-CZ" sz="1800" dirty="0" smtClean="0"/>
              <a:t>Several options of fixed </a:t>
            </a:r>
            <a:r>
              <a:rPr lang="cs-CZ" sz="1800" dirty="0"/>
              <a:t>length =&gt; different range to </a:t>
            </a:r>
            <a:r>
              <a:rPr lang="cs-CZ" sz="1800" dirty="0" smtClean="0"/>
              <a:t>represent, overflow</a:t>
            </a:r>
          </a:p>
          <a:p>
            <a:pPr marL="920750" lvl="1" indent="-571500" eaLnBrk="1" hangingPunct="1"/>
            <a:r>
              <a:rPr lang="cs-CZ" sz="1800" dirty="0" smtClean="0"/>
              <a:t>Why not variable length?</a:t>
            </a:r>
          </a:p>
          <a:p>
            <a:pPr marL="920750" lvl="1" indent="-571500" eaLnBrk="1" hangingPunct="1"/>
            <a:r>
              <a:rPr lang="cs-CZ" sz="1800" dirty="0" smtClean="0"/>
              <a:t>unsigned </a:t>
            </a:r>
            <a:r>
              <a:rPr lang="cs-CZ" sz="1800" dirty="0"/>
              <a:t>/ </a:t>
            </a:r>
            <a:r>
              <a:rPr lang="cs-CZ" sz="1800" dirty="0" smtClean="0"/>
              <a:t>signed, several representations of signed integers with various pros/cons</a:t>
            </a:r>
          </a:p>
          <a:p>
            <a:pPr marL="571500" indent="-571500" eaLnBrk="1" hangingPunct="1"/>
            <a:r>
              <a:rPr lang="cs-CZ" sz="2200" dirty="0" smtClean="0"/>
              <a:t>Floats</a:t>
            </a:r>
          </a:p>
          <a:p>
            <a:pPr marL="920750" lvl="1" indent="-571500" eaLnBrk="1" hangingPunct="1"/>
            <a:r>
              <a:rPr lang="cs-CZ" sz="1800" dirty="0" smtClean="0"/>
              <a:t>Floating point number representations</a:t>
            </a:r>
          </a:p>
          <a:p>
            <a:pPr marL="920750" lvl="1" indent="-571500" eaLnBrk="1" hangingPunct="1"/>
            <a:r>
              <a:rPr lang="cs-CZ" sz="1800" dirty="0" smtClean="0"/>
              <a:t>Sign, exponent, fraction</a:t>
            </a:r>
          </a:p>
          <a:p>
            <a:pPr marL="920750" lvl="1" indent="-571500" eaLnBrk="1" hangingPunct="1"/>
            <a:r>
              <a:rPr lang="cs-CZ" sz="1800" dirty="0" smtClean="0"/>
              <a:t>Overflow / underflow</a:t>
            </a:r>
          </a:p>
          <a:p>
            <a:pPr marL="920750" lvl="1" indent="-571500" eaLnBrk="1" hangingPunct="1"/>
            <a:r>
              <a:rPr lang="cs-CZ" sz="1800" dirty="0" smtClean="0"/>
              <a:t>Limited precision, lack of associativity</a:t>
            </a:r>
          </a:p>
          <a:p>
            <a:pPr marL="571500" indent="-571500" eaLnBrk="1" hangingPunct="1"/>
            <a:r>
              <a:rPr lang="cs-CZ" sz="2200" dirty="0" smtClean="0"/>
              <a:t>Characters</a:t>
            </a:r>
          </a:p>
          <a:p>
            <a:pPr marL="920750" lvl="1" indent="-571500" eaLnBrk="1" hangingPunct="1"/>
            <a:r>
              <a:rPr lang="cs-CZ" sz="1800" dirty="0" smtClean="0"/>
              <a:t>Dictionary of numeric value =&gt; character; </a:t>
            </a:r>
          </a:p>
          <a:p>
            <a:pPr marL="920750" lvl="1" indent="-571500" eaLnBrk="1" hangingPunct="1"/>
            <a:r>
              <a:rPr lang="cs-CZ" sz="1800" dirty="0" smtClean="0"/>
              <a:t>Various encodings (dictionaries)</a:t>
            </a:r>
            <a:endParaRPr lang="cs-CZ" sz="18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313" t="36141" r="29132" b="51394"/>
          <a:stretch/>
        </p:blipFill>
        <p:spPr>
          <a:xfrm>
            <a:off x="6825420" y="4111861"/>
            <a:ext cx="5203910" cy="999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4903" t="52303" r="45557" b="43070"/>
          <a:stretch/>
        </p:blipFill>
        <p:spPr>
          <a:xfrm>
            <a:off x="10776520" y="4740461"/>
            <a:ext cx="1224136" cy="3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Pointers</a:t>
            </a:r>
          </a:p>
          <a:p>
            <a:pPr marL="920750" lvl="1" indent="-571500" eaLnBrk="1" hangingPunct="1"/>
            <a:r>
              <a:rPr lang="cs-CZ" sz="1800" dirty="0" smtClean="0"/>
              <a:t>Links to some address in the memory (Python lists)</a:t>
            </a:r>
          </a:p>
          <a:p>
            <a:pPr marL="0" indent="0" eaLnBrk="1" hangingPunct="1">
              <a:buNone/>
            </a:pPr>
            <a:r>
              <a:rPr lang="cs-CZ" sz="2200" dirty="0"/>
              <a:t>Complex or specific data types</a:t>
            </a:r>
          </a:p>
          <a:p>
            <a:pPr eaLnBrk="1" hangingPunct="1"/>
            <a:r>
              <a:rPr lang="cs-CZ" sz="2200" dirty="0" smtClean="0"/>
              <a:t>   Lists</a:t>
            </a:r>
            <a:r>
              <a:rPr lang="cs-CZ" sz="2200" dirty="0"/>
              <a:t>, arrays, dictionary, objects...</a:t>
            </a:r>
          </a:p>
          <a:p>
            <a:pPr marL="571500" indent="-571500" eaLnBrk="1" hangingPunct="1"/>
            <a:r>
              <a:rPr lang="cs-CZ" sz="2200" dirty="0" smtClean="0"/>
              <a:t>Depends on individual languages</a:t>
            </a:r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133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3398168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200" dirty="0" smtClean="0"/>
              <a:t>How to store data</a:t>
            </a:r>
          </a:p>
          <a:p>
            <a:pPr eaLnBrk="1" hangingPunct="1"/>
            <a:r>
              <a:rPr lang="cs-CZ" sz="2200" dirty="0" smtClean="0"/>
              <a:t>Depends on type of allocation</a:t>
            </a:r>
          </a:p>
          <a:p>
            <a:pPr lvl="1" eaLnBrk="1" hangingPunct="1"/>
            <a:r>
              <a:rPr lang="cs-CZ" sz="1800" dirty="0" smtClean="0"/>
              <a:t>Stack, heap, static</a:t>
            </a:r>
          </a:p>
          <a:p>
            <a:pPr lvl="1" eaLnBrk="1" hangingPunct="1"/>
            <a:r>
              <a:rPr lang="cs-CZ" sz="1800" dirty="0" smtClean="0"/>
              <a:t>Pointers to location</a:t>
            </a:r>
          </a:p>
          <a:p>
            <a:pPr lvl="1" eaLnBrk="1" hangingPunct="1"/>
            <a:endParaRPr lang="cs-CZ" sz="1800" dirty="0"/>
          </a:p>
          <a:p>
            <a:pPr lvl="1" eaLnBrk="1" hangingPunct="1"/>
            <a:r>
              <a:rPr lang="cs-CZ" sz="1800" dirty="0" smtClean="0"/>
              <a:t>Stack: subprocedure calls etc.</a:t>
            </a:r>
          </a:p>
          <a:p>
            <a:pPr eaLnBrk="1" hangingPunct="1"/>
            <a:endParaRPr lang="cs-CZ" sz="2200" dirty="0" smtClean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170" t="16611" r="10231" b="11571"/>
          <a:stretch/>
        </p:blipFill>
        <p:spPr>
          <a:xfrm>
            <a:off x="4177871" y="1953072"/>
            <a:ext cx="800425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Command understandable by the processor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In binary format (same as data), stored in memory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Usually, human readable interpretation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Contains 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Encoded instruction name (what to do)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Operands of the instruction (register ids or numbers)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Destination for the returned value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Interpreted by a controll unit</a:t>
            </a:r>
          </a:p>
          <a:p>
            <a:pPr eaLnBrk="1" hangingPunct="1">
              <a:buFontTx/>
              <a:buChar char="-"/>
            </a:pP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ALU </a:t>
            </a:r>
            <a:r>
              <a:rPr lang="cs-CZ" sz="2000" i="1" dirty="0">
                <a:solidFill>
                  <a:schemeClr val="bg1">
                    <a:lumMod val="50000"/>
                  </a:schemeClr>
                </a:solidFill>
              </a:rPr>
              <a:t>is executed in parallel („just“ electric wires and transistors</a:t>
            </a: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Controll unit decides which part of the ALU is actually used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Key components are decoder and multiplexor</a:t>
            </a:r>
          </a:p>
          <a:p>
            <a:pPr lvl="1" eaLnBrk="1" hangingPunct="1">
              <a:buFontTx/>
              <a:buChar char="-"/>
            </a:pPr>
            <a:r>
              <a:rPr lang="cs-CZ" sz="1600" dirty="0" smtClean="0"/>
              <a:t>Pages 1145+ in </a:t>
            </a:r>
            <a:r>
              <a:rPr lang="en-US" sz="1600" dirty="0"/>
              <a:t>Computer</a:t>
            </a:r>
            <a:r>
              <a:rPr lang="cs-CZ" sz="1600" dirty="0"/>
              <a:t> </a:t>
            </a:r>
            <a:r>
              <a:rPr lang="en-US" sz="1600" dirty="0"/>
              <a:t>Organization and</a:t>
            </a:r>
            <a:r>
              <a:rPr lang="cs-CZ" sz="1600" dirty="0"/>
              <a:t> </a:t>
            </a:r>
            <a:r>
              <a:rPr lang="en-US" sz="1600" dirty="0"/>
              <a:t>Design</a:t>
            </a:r>
            <a:r>
              <a:rPr lang="cs-CZ" sz="1600" dirty="0"/>
              <a:t> </a:t>
            </a:r>
            <a:endParaRPr lang="cs-CZ" sz="16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18</a:t>
            </a:fld>
            <a:endParaRPr lang="en-GB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7450" t="26946" r="10231" b="32792"/>
          <a:stretch/>
        </p:blipFill>
        <p:spPr>
          <a:xfrm>
            <a:off x="8737600" y="548680"/>
            <a:ext cx="3421833" cy="266429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272463" y="2276871"/>
            <a:ext cx="1886969" cy="5040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3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upload.wikimedia.org/wikipedia/commons/thumb/9/91/Transistor_Simple_Circuit_Diagram_with_NPN_Labels.svg/1024px-Transistor_Simple_Circuit_Diagram_with_NPN_Labels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842332"/>
            <a:ext cx="1970337" cy="19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3200" b="1" dirty="0">
                <a:solidFill>
                  <a:schemeClr val="tx2"/>
                </a:solidFill>
              </a:rPr>
              <a:t>Interpreted by a </a:t>
            </a:r>
            <a:r>
              <a:rPr lang="en-US" sz="3200" b="1" dirty="0" err="1">
                <a:solidFill>
                  <a:schemeClr val="tx2"/>
                </a:solidFill>
              </a:rPr>
              <a:t>controll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unit</a:t>
            </a:r>
            <a:r>
              <a:rPr lang="cs-CZ" sz="3200" b="1" dirty="0" smtClean="0">
                <a:solidFill>
                  <a:schemeClr val="tx2"/>
                </a:solidFill>
              </a:rPr>
              <a:t>...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Small detour</a:t>
            </a:r>
            <a:r>
              <a:rPr lang="cs-CZ" sz="2400" dirty="0"/>
              <a:t>: transistors &amp; logical gates </a:t>
            </a: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  <p:pic>
        <p:nvPicPr>
          <p:cNvPr id="1026" name="Picture 2" descr="Basic Logic Gates with Truth Tables - Digital Logic Circui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00" y="4528107"/>
            <a:ext cx="2623975" cy="16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yperphysics.phy-astr.gsu.edu/hbase/Electronic/ietron/and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5" y="4400986"/>
            <a:ext cx="1705809" cy="234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hyperphysics.phy-astr.gsu.edu/hbase/Electronic/ietron/or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61" y="4400986"/>
            <a:ext cx="1720393" cy="236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061" y="4089196"/>
            <a:ext cx="22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Transistor AND gate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55049" y="4090674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Transistor OR gate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9336" y="658217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hyperphysics.phy-astr.gsu.edu/hbase/Electronic/trangate.html</a:t>
            </a:r>
            <a:r>
              <a:rPr lang="cs-CZ" sz="1400" dirty="0" smtClean="0"/>
              <a:t> 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38209" y="2335813"/>
            <a:ext cx="9173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A </a:t>
            </a:r>
            <a:r>
              <a:rPr lang="en-US" dirty="0">
                <a:solidFill>
                  <a:srgbClr val="0645AD"/>
                </a:solidFill>
                <a:latin typeface="Arial" panose="020B0604020202020204" pitchFamily="34" charset="0"/>
                <a:hlinkClick r:id="rId8" tooltip="Voltage"/>
              </a:rPr>
              <a:t>voltage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or </a:t>
            </a:r>
            <a:r>
              <a:rPr lang="en-US" dirty="0">
                <a:solidFill>
                  <a:srgbClr val="0645AD"/>
                </a:solidFill>
                <a:latin typeface="Arial" panose="020B0604020202020204" pitchFamily="34" charset="0"/>
                <a:hlinkClick r:id="rId9" tooltip="Electric current"/>
              </a:rPr>
              <a:t>current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applied to one pair of the transistor's terminals controls the current through another pair of terminals. </a:t>
            </a:r>
            <a:endParaRPr lang="cs-CZ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Because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the controlled (output) power can be higher than the controlling (input) power, a transistor can amplify a signal.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11769" y="4089196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Symbols for basic logic gates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8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Introduction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How computers work from the inside?</a:t>
            </a:r>
          </a:p>
          <a:p>
            <a:pPr marL="920750" lvl="1" indent="-571500" eaLnBrk="1" hangingPunct="1"/>
            <a:r>
              <a:rPr lang="cs-CZ" sz="2400" dirty="0" smtClean="0"/>
              <a:t>Why/what is (it) important for a bioinformatics?</a:t>
            </a:r>
          </a:p>
          <a:p>
            <a:pPr marL="571500" indent="-571500" eaLnBrk="1" hangingPunct="1"/>
            <a:r>
              <a:rPr lang="cs-CZ" sz="2800" dirty="0" smtClean="0"/>
              <a:t>Introduction into several rather complex topics</a:t>
            </a:r>
          </a:p>
          <a:p>
            <a:pPr marL="920750" lvl="1" indent="-571500" eaLnBrk="1" hangingPunct="1"/>
            <a:r>
              <a:rPr lang="cs-CZ" sz="2400" dirty="0" smtClean="0"/>
              <a:t>Computer architecture</a:t>
            </a:r>
          </a:p>
          <a:p>
            <a:pPr marL="920750" lvl="1" indent="-571500" eaLnBrk="1" hangingPunct="1"/>
            <a:r>
              <a:rPr lang="cs-CZ" sz="2400" dirty="0" smtClean="0"/>
              <a:t>Operating systems</a:t>
            </a:r>
          </a:p>
          <a:p>
            <a:pPr marL="920750" lvl="1" indent="-571500" eaLnBrk="1" hangingPunct="1"/>
            <a:r>
              <a:rPr lang="cs-CZ" sz="2400" dirty="0" smtClean="0"/>
              <a:t>Compilers</a:t>
            </a:r>
          </a:p>
          <a:p>
            <a:pPr marL="920750" lvl="1" indent="-571500" eaLnBrk="1" hangingPunct="1"/>
            <a:r>
              <a:rPr lang="cs-CZ" sz="2400" dirty="0" smtClean="0"/>
              <a:t>Data formats &amp; performance</a:t>
            </a:r>
          </a:p>
          <a:p>
            <a:pPr marL="920750" lvl="1" indent="-571500" eaLnBrk="1" hangingPunct="1"/>
            <a:r>
              <a:rPr lang="cs-CZ" sz="2400" dirty="0" smtClean="0"/>
              <a:t>Parallel &amp; distributed programming</a:t>
            </a:r>
          </a:p>
          <a:p>
            <a:pPr marL="571500" indent="-571500" eaLnBrk="1" hangingPunct="1"/>
            <a:r>
              <a:rPr lang="cs-CZ" sz="2800" dirty="0" smtClean="0"/>
              <a:t>Details (if interested) in separate courses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59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1" name="Rectangle 16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09600" y="1719263"/>
                <a:ext cx="10972800" cy="4411662"/>
              </a:xfrm>
              <a:noFill/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cs-CZ" sz="2400" dirty="0" smtClean="0"/>
                  <a:t>Interpreted by a controll unit</a:t>
                </a:r>
              </a:p>
              <a:p>
                <a:pPr eaLnBrk="1" hangingPunct="1">
                  <a:buFontTx/>
                  <a:buChar char="-"/>
                </a:pPr>
                <a:r>
                  <a:rPr lang="cs-CZ" sz="2000" dirty="0" smtClean="0"/>
                  <a:t>Decoder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N-bits of input =&gt;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sz="16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cs-CZ" sz="1600" dirty="0" smtClean="0"/>
                  <a:t> outputs 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E.g. If number 7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111</m:t>
                        </m:r>
                      </m:e>
                      <m:sub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1600" dirty="0" smtClean="0"/>
                  <a:t>) is on the input, </a:t>
                </a:r>
                <a:br>
                  <a:rPr lang="cs-CZ" sz="1600" dirty="0" smtClean="0"/>
                </a:br>
                <a:r>
                  <a:rPr lang="cs-CZ" sz="1600" dirty="0" smtClean="0"/>
                  <a:t>only the 7-th output will have positive output, </a:t>
                </a:r>
                <a:br>
                  <a:rPr lang="cs-CZ" sz="1600" dirty="0" smtClean="0"/>
                </a:br>
                <a:r>
                  <a:rPr lang="cs-CZ" sz="1600" dirty="0" smtClean="0"/>
                  <a:t>others will be zero</a:t>
                </a:r>
              </a:p>
              <a:p>
                <a:pPr eaLnBrk="1" hangingPunct="1">
                  <a:buFontTx/>
                  <a:buChar char="-"/>
                </a:pPr>
                <a:endParaRPr lang="cs-CZ" sz="2000" dirty="0"/>
              </a:p>
              <a:p>
                <a:pPr eaLnBrk="1" hangingPunct="1">
                  <a:buFontTx/>
                  <a:buChar char="-"/>
                </a:pPr>
                <a:r>
                  <a:rPr lang="cs-CZ" sz="2000" dirty="0" smtClean="0"/>
                  <a:t>Multiplexor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A.k.a. Selector of input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Based on the value of „selector“ input S, it selects</a:t>
                </a:r>
                <a:br>
                  <a:rPr lang="cs-CZ" sz="1600" dirty="0" smtClean="0"/>
                </a:br>
                <a:r>
                  <a:rPr lang="cs-CZ" sz="1600" dirty="0" smtClean="0"/>
                  <a:t>one of two (or more) inputs</a:t>
                </a: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marL="571500" indent="-571500" eaLnBrk="1" hangingPunct="1"/>
                <a:endParaRPr lang="cs-CZ" sz="2200" dirty="0" smtClean="0"/>
              </a:p>
              <a:p>
                <a:pPr marL="571500" indent="-571500" eaLnBrk="1" hangingPunct="1"/>
                <a:endParaRPr lang="cs-CZ" sz="2000" dirty="0" smtClean="0"/>
              </a:p>
              <a:p>
                <a:pPr marL="571500" indent="-571500" eaLnBrk="1" hangingPunct="1"/>
                <a:endParaRPr lang="cs-CZ" sz="2000" dirty="0" smtClean="0"/>
              </a:p>
              <a:p>
                <a:pPr marL="571500" indent="-571500" eaLnBrk="1" hangingPunct="1"/>
                <a:endParaRPr lang="cs-CZ" sz="1700" dirty="0" smtClean="0"/>
              </a:p>
              <a:p>
                <a:pPr marL="920750" lvl="1" indent="-571500" eaLnBrk="1" hangingPunct="1"/>
                <a:endParaRPr lang="cs-CZ" sz="2000" dirty="0"/>
              </a:p>
              <a:p>
                <a:pPr marL="920750" lvl="1" indent="-571500" eaLnBrk="1" hangingPunct="1"/>
                <a:endParaRPr lang="cs-CZ" sz="2400" dirty="0" smtClean="0"/>
              </a:p>
              <a:p>
                <a:pPr marL="0" indent="0" eaLnBrk="1" hangingPunct="1">
                  <a:buNone/>
                </a:pPr>
                <a:endParaRPr lang="cs-CZ" sz="3200" dirty="0" smtClean="0"/>
              </a:p>
            </p:txBody>
          </p:sp>
        </mc:Choice>
        <mc:Fallback xmlns="">
          <p:sp>
            <p:nvSpPr>
              <p:cNvPr id="4101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1719263"/>
                <a:ext cx="10972800" cy="4411662"/>
              </a:xfrm>
              <a:blipFill>
                <a:blip r:embed="rId3"/>
                <a:stretch>
                  <a:fillRect l="-833" t="-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3307" t="32990" r="25981" b="37400"/>
          <a:stretch/>
        </p:blipFill>
        <p:spPr>
          <a:xfrm>
            <a:off x="6456040" y="0"/>
            <a:ext cx="5616624" cy="338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3307" t="35510" r="26375" b="30471"/>
          <a:stretch/>
        </p:blipFill>
        <p:spPr>
          <a:xfrm>
            <a:off x="6816080" y="3384996"/>
            <a:ext cx="4965439" cy="348225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634503" y="3392884"/>
            <a:ext cx="53285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9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Each machine has its own instruction set, so details may differ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x1, 100)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50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x0, 2000)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Why can I write </a:t>
            </a:r>
            <a:r>
              <a:rPr lang="cs-CZ" sz="2000" b="1" dirty="0"/>
              <a:t>JAL </a:t>
            </a:r>
            <a:r>
              <a:rPr lang="cs-CZ" sz="2000" b="1" dirty="0" smtClean="0"/>
              <a:t>x0, 2000 </a:t>
            </a:r>
            <a:r>
              <a:rPr lang="cs-CZ" sz="2000" dirty="0" smtClean="0"/>
              <a:t>instead of </a:t>
            </a:r>
            <a:r>
              <a:rPr lang="cs-CZ" sz="2000" b="1" dirty="0" smtClean="0"/>
              <a:t>01111101000000000000000001101111</a:t>
            </a:r>
            <a:r>
              <a:rPr lang="cs-CZ" sz="2000" dirty="0" smtClean="0"/>
              <a:t>?</a:t>
            </a:r>
            <a:endParaRPr lang="cs-CZ" sz="2000" dirty="0"/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sp>
        <p:nvSpPr>
          <p:cNvPr id="3" name="Rectangle 2"/>
          <p:cNvSpPr/>
          <p:nvPr/>
        </p:nvSpPr>
        <p:spPr>
          <a:xfrm>
            <a:off x="574688" y="5085184"/>
            <a:ext cx="9985808" cy="50405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63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/>
              <a:t>Why can I write </a:t>
            </a:r>
            <a:r>
              <a:rPr lang="cs-CZ" sz="2000" b="1" dirty="0"/>
              <a:t>JAL x0, 2000 </a:t>
            </a:r>
            <a:r>
              <a:rPr lang="cs-CZ" sz="2000" dirty="0"/>
              <a:t>instead of </a:t>
            </a:r>
            <a:r>
              <a:rPr lang="cs-CZ" sz="2000" b="1" dirty="0"/>
              <a:t>01111101000000000000000001101111</a:t>
            </a:r>
            <a:r>
              <a:rPr lang="cs-CZ" sz="2000" dirty="0"/>
              <a:t>?</a:t>
            </a:r>
          </a:p>
          <a:p>
            <a:pPr eaLnBrk="1" hangingPunct="1"/>
            <a:r>
              <a:rPr lang="cs-CZ" sz="2400" dirty="0" smtClean="0"/>
              <a:t>I know how to translate one to the other</a:t>
            </a:r>
          </a:p>
          <a:p>
            <a:pPr eaLnBrk="1" hangingPunct="1"/>
            <a:r>
              <a:rPr lang="cs-CZ" sz="2400" dirty="0" smtClean="0"/>
              <a:t>For RISC-V, all instructions are 32 bits long </a:t>
            </a:r>
            <a:r>
              <a:rPr lang="cs-C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make common case fast 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principle</a:t>
            </a:r>
            <a:r>
              <a:rPr lang="cs-C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/>
            <a:r>
              <a:rPr lang="cs-CZ" sz="2400" dirty="0" smtClean="0"/>
              <a:t>Each bit has its meaning depending on the type of the instruction</a:t>
            </a:r>
          </a:p>
          <a:p>
            <a:pPr eaLnBrk="1" hangingPunct="1"/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825" t="43070" r="36219" b="29210"/>
          <a:stretch/>
        </p:blipFill>
        <p:spPr>
          <a:xfrm>
            <a:off x="570293" y="3537248"/>
            <a:ext cx="5112568" cy="3168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825" t="71420" r="36613" b="17240"/>
          <a:stretch/>
        </p:blipFill>
        <p:spPr>
          <a:xfrm>
            <a:off x="5598208" y="5301208"/>
            <a:ext cx="504056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x0, 2000)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Why can I write </a:t>
            </a:r>
            <a:r>
              <a:rPr lang="cs-CZ" sz="2000" b="1" dirty="0"/>
              <a:t>JAL </a:t>
            </a:r>
            <a:r>
              <a:rPr lang="cs-CZ" sz="2000" b="1" dirty="0" smtClean="0"/>
              <a:t>x0, 2000 </a:t>
            </a:r>
            <a:r>
              <a:rPr lang="cs-CZ" sz="2000" dirty="0" smtClean="0"/>
              <a:t>instead of </a:t>
            </a:r>
            <a:r>
              <a:rPr lang="cs-CZ" sz="2000" b="1" dirty="0" smtClean="0"/>
              <a:t>01111101000000000000000001101111</a:t>
            </a:r>
            <a:r>
              <a:rPr lang="cs-CZ" sz="2000" dirty="0" smtClean="0"/>
              <a:t>?</a:t>
            </a:r>
            <a:endParaRPr lang="cs-CZ" sz="2000" dirty="0"/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sp>
        <p:nvSpPr>
          <p:cNvPr id="3" name="Rectangle 2"/>
          <p:cNvSpPr/>
          <p:nvPr/>
        </p:nvSpPr>
        <p:spPr>
          <a:xfrm>
            <a:off x="407368" y="1719263"/>
            <a:ext cx="11175032" cy="4086001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i="1" dirty="0" smtClean="0">
                <a:solidFill>
                  <a:srgbClr val="00B0F0"/>
                </a:solidFill>
              </a:rPr>
              <a:t>Abstraction</a:t>
            </a:r>
          </a:p>
          <a:p>
            <a:pPr algn="ctr"/>
            <a:r>
              <a:rPr lang="cs-CZ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 of the key principle in computer design</a:t>
            </a:r>
          </a:p>
          <a:p>
            <a:endParaRPr lang="cs-CZ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Translate lower-level representation from/to higher level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Remove unnecessary details of the low-level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cs-CZ" sz="4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s-CZ" sz="3200" b="1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7688" y="4437112"/>
            <a:ext cx="901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Machine code &lt;= Textual instructions &lt;= Higher-level languages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119336" y="4942961"/>
            <a:ext cx="1872208" cy="585614"/>
          </a:xfrm>
          <a:prstGeom prst="wedgeEllipseCallout">
            <a:avLst>
              <a:gd name="adj1" fmla="val 38292"/>
              <a:gd name="adj2" fmla="val -79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19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205136" y="5219650"/>
            <a:ext cx="1872208" cy="585614"/>
          </a:xfrm>
          <a:prstGeom prst="wedgeEllipseCallout">
            <a:avLst>
              <a:gd name="adj1" fmla="val 29267"/>
              <a:gd name="adj2" fmla="val -101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350" t="10940" r="15350" b="10310"/>
          <a:stretch/>
        </p:blipFill>
        <p:spPr>
          <a:xfrm>
            <a:off x="0" y="0"/>
            <a:ext cx="9624392" cy="68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205136" y="5219650"/>
            <a:ext cx="1872208" cy="585614"/>
          </a:xfrm>
          <a:prstGeom prst="wedgeEllipseCallout">
            <a:avLst>
              <a:gd name="adj1" fmla="val 29267"/>
              <a:gd name="adj2" fmla="val -101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350" t="10940" r="15350" b="10310"/>
          <a:stretch/>
        </p:blipFill>
        <p:spPr>
          <a:xfrm>
            <a:off x="0" y="0"/>
            <a:ext cx="9624392" cy="68355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16080" y="908720"/>
            <a:ext cx="2592288" cy="1584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8532024" y="2393798"/>
            <a:ext cx="365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Is this nice enough?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6653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Levels of Abstraction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  <p:sp>
        <p:nvSpPr>
          <p:cNvPr id="12" name="Rectangle 16"/>
          <p:cNvSpPr txBox="1">
            <a:spLocks noChangeArrowheads="1"/>
          </p:cNvSpPr>
          <p:nvPr/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cs-CZ" sz="2400" kern="0" dirty="0" smtClean="0"/>
              <a:t>Usually, you sacrifice some speed while going from low-level to high-level</a:t>
            </a:r>
          </a:p>
          <a:p>
            <a:pPr lvl="1" eaLnBrk="1" hangingPunct="1"/>
            <a:r>
              <a:rPr lang="cs-CZ" sz="2000" kern="0" dirty="0" smtClean="0"/>
              <a:t>Depends on the quality of the compiler &amp; high-level representations</a:t>
            </a:r>
            <a:endParaRPr lang="cs-CZ" sz="2400" kern="0" dirty="0" smtClean="0"/>
          </a:p>
          <a:p>
            <a:pPr eaLnBrk="1" hangingPunct="1"/>
            <a:r>
              <a:rPr lang="cs-CZ" sz="2400" kern="0" dirty="0" smtClean="0"/>
              <a:t>Also high-level languages differ in the level of abstraction</a:t>
            </a:r>
          </a:p>
          <a:p>
            <a:pPr lvl="1" eaLnBrk="1" hangingPunct="1"/>
            <a:r>
              <a:rPr lang="cs-CZ" sz="2000" kern="0" dirty="0" smtClean="0"/>
              <a:t>Usually, less work for programmer =&gt; more work for computer</a:t>
            </a:r>
          </a:p>
          <a:p>
            <a:pPr lvl="2" eaLnBrk="1" hangingPunct="1"/>
            <a:r>
              <a:rPr lang="cs-CZ" sz="1800" kern="0" dirty="0"/>
              <a:t>Memory alloc / free vs. Garbage </a:t>
            </a:r>
            <a:r>
              <a:rPr lang="cs-CZ" sz="1800" kern="0" dirty="0" smtClean="0"/>
              <a:t>collection</a:t>
            </a:r>
          </a:p>
          <a:p>
            <a:pPr lvl="2" eaLnBrk="1" hangingPunct="1"/>
            <a:r>
              <a:rPr lang="cs-CZ" sz="1800" kern="0" dirty="0" smtClean="0"/>
              <a:t>Dynamic vs. Static typing</a:t>
            </a:r>
          </a:p>
          <a:p>
            <a:pPr lvl="2" eaLnBrk="1" hangingPunct="1"/>
            <a:r>
              <a:rPr lang="cs-CZ" sz="1800" kern="0" dirty="0" smtClean="0"/>
              <a:t>You need to set a good balance between both</a:t>
            </a:r>
            <a:endParaRPr lang="cs-CZ" sz="1700" kern="0" dirty="0" smtClean="0"/>
          </a:p>
          <a:p>
            <a:pPr lvl="1" eaLnBrk="1" hangingPunct="1"/>
            <a:r>
              <a:rPr lang="cs-CZ" sz="2000" kern="0" dirty="0" smtClean="0"/>
              <a:t>There are some clever hacks to this rule</a:t>
            </a:r>
          </a:p>
          <a:p>
            <a:pPr eaLnBrk="1" hangingPunct="1"/>
            <a:r>
              <a:rPr lang="cs-CZ" sz="2400" kern="0" dirty="0" smtClean="0"/>
              <a:t>Usually, the older language the lower level of abstraction</a:t>
            </a:r>
          </a:p>
          <a:p>
            <a:pPr lvl="1" eaLnBrk="1" hangingPunct="1"/>
            <a:r>
              <a:rPr lang="cs-CZ" sz="2000" kern="0" dirty="0" smtClean="0"/>
              <a:t>Some newer languages focus more on team work &amp; sustainability / reusability</a:t>
            </a:r>
          </a:p>
          <a:p>
            <a:pPr lvl="2" eaLnBrk="1" hangingPunct="1"/>
            <a:r>
              <a:rPr lang="cs-CZ" sz="1800" kern="0" dirty="0" smtClean="0"/>
              <a:t>Object oriented / service oriented...</a:t>
            </a:r>
          </a:p>
          <a:p>
            <a:pPr marL="571500" indent="-571500" eaLnBrk="1" hangingPunct="1"/>
            <a:endParaRPr lang="cs-CZ" sz="22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22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2200" kern="0" dirty="0" smtClean="0"/>
          </a:p>
          <a:p>
            <a:pPr marL="571500" indent="-571500" eaLnBrk="1" hangingPunct="1"/>
            <a:endParaRPr lang="cs-CZ" sz="2000" kern="0" dirty="0" smtClean="0"/>
          </a:p>
          <a:p>
            <a:pPr marL="571500" indent="-571500" eaLnBrk="1" hangingPunct="1"/>
            <a:endParaRPr lang="cs-CZ" sz="2000" kern="0" dirty="0" smtClean="0"/>
          </a:p>
          <a:p>
            <a:pPr marL="571500" indent="-571500" eaLnBrk="1" hangingPunct="1"/>
            <a:endParaRPr lang="cs-CZ" sz="1700" kern="0" dirty="0" smtClean="0"/>
          </a:p>
          <a:p>
            <a:pPr marL="920750" lvl="1" indent="-571500" eaLnBrk="1" hangingPunct="1"/>
            <a:endParaRPr lang="cs-CZ" sz="2000" kern="0" dirty="0" smtClean="0"/>
          </a:p>
          <a:p>
            <a:pPr marL="920750" lvl="1" indent="-571500" eaLnBrk="1" hangingPunct="1"/>
            <a:endParaRPr lang="cs-CZ" sz="24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3200" kern="0" dirty="0" smtClean="0"/>
          </a:p>
        </p:txBody>
      </p:sp>
    </p:spTree>
    <p:extLst>
      <p:ext uri="{BB962C8B-B14F-4D97-AF65-F5344CB8AC3E}">
        <p14:creationId xmlns:p14="http://schemas.microsoft.com/office/powerpoint/2010/main" val="10538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Where is Python in all... This?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High-level language, perhaps few steps „higher“ than C or C++</a:t>
            </a:r>
          </a:p>
          <a:p>
            <a:pPr lvl="1" eaLnBrk="1" hangingPunct="1"/>
            <a:r>
              <a:rPr lang="cs-CZ" sz="2000" i="1" dirty="0" smtClean="0"/>
              <a:t>But how to measure it? </a:t>
            </a:r>
            <a:r>
              <a:rPr lang="cs-CZ" sz="2000" dirty="0" smtClean="0"/>
              <a:t>Code writing time, Mental burden, </a:t>
            </a:r>
            <a:r>
              <a:rPr lang="cs-CZ" sz="2000" i="1" dirty="0" smtClean="0">
                <a:solidFill>
                  <a:srgbClr val="00B050"/>
                </a:solidFill>
              </a:rPr>
              <a:t>Complex things written easily</a:t>
            </a:r>
            <a:r>
              <a:rPr lang="cs-CZ" sz="2000" dirty="0" smtClean="0"/>
              <a:t>?</a:t>
            </a:r>
          </a:p>
          <a:p>
            <a:pPr eaLnBrk="1" hangingPunct="1"/>
            <a:r>
              <a:rPr lang="cs-CZ" sz="2400" dirty="0" smtClean="0"/>
              <a:t>Compiled vs. Interpreted languages</a:t>
            </a:r>
          </a:p>
          <a:p>
            <a:pPr marL="0" indent="0">
              <a:buNone/>
            </a:pPr>
            <a:r>
              <a:rPr lang="en-US" sz="1800" b="1" dirty="0" smtClean="0"/>
              <a:t>Compiled </a:t>
            </a:r>
            <a:r>
              <a:rPr lang="en-US" sz="1800" b="1" dirty="0"/>
              <a:t>languages are converted directly into machine </a:t>
            </a:r>
            <a:r>
              <a:rPr lang="en-US" sz="1800" dirty="0"/>
              <a:t>code that the processor can execute. </a:t>
            </a:r>
            <a:r>
              <a:rPr lang="en-US" sz="1800" dirty="0" smtClean="0"/>
              <a:t>They give </a:t>
            </a:r>
            <a:r>
              <a:rPr lang="en-US" sz="1800" dirty="0"/>
              <a:t>the developer more control over hardware aspects, like memory management and CPU </a:t>
            </a:r>
            <a:r>
              <a:rPr lang="en-US" sz="1800" dirty="0" smtClean="0"/>
              <a:t>usage.</a:t>
            </a:r>
            <a:r>
              <a:rPr lang="cs-CZ" sz="1800" dirty="0" smtClean="0"/>
              <a:t> </a:t>
            </a:r>
            <a:r>
              <a:rPr lang="en-US" sz="1800" dirty="0" smtClean="0"/>
              <a:t>Compiled </a:t>
            </a:r>
            <a:r>
              <a:rPr lang="en-US" sz="1800" dirty="0"/>
              <a:t>languages need a “build” step - they need to be manually compiled first. You need to “rebuild” the program every time you need to make a change. </a:t>
            </a:r>
            <a:endParaRPr lang="cs-CZ" sz="1800" dirty="0" smtClean="0"/>
          </a:p>
          <a:p>
            <a:pPr marL="0" indent="0">
              <a:buNone/>
            </a:pPr>
            <a:r>
              <a:rPr lang="en-US" sz="1800" b="1" dirty="0"/>
              <a:t>Interpreters will run through a program line by line and execute each command. </a:t>
            </a:r>
            <a:r>
              <a:rPr lang="cs-CZ" sz="1800" dirty="0" smtClean="0"/>
              <a:t>(Interpret is itself compiled, but the program code is remained as it was written). </a:t>
            </a:r>
            <a:r>
              <a:rPr lang="en-US" sz="1800" b="1" dirty="0" smtClean="0"/>
              <a:t>Programs </a:t>
            </a:r>
            <a:r>
              <a:rPr lang="en-US" sz="1800" b="1" dirty="0"/>
              <a:t>compiled </a:t>
            </a:r>
            <a:r>
              <a:rPr lang="en-US" sz="1800" dirty="0"/>
              <a:t>into native code at compile time usually </a:t>
            </a:r>
            <a:r>
              <a:rPr lang="en-US" sz="1800" b="1" dirty="0"/>
              <a:t>tend to be faster </a:t>
            </a:r>
            <a:r>
              <a:rPr lang="en-US" sz="1800" dirty="0"/>
              <a:t>than those translated at run time, due to the overhead of the translation process</a:t>
            </a:r>
            <a:r>
              <a:rPr lang="en-US" sz="1800" dirty="0" smtClean="0"/>
              <a:t>.</a:t>
            </a:r>
            <a:r>
              <a:rPr lang="cs-CZ" sz="1800" dirty="0" smtClean="0"/>
              <a:t> </a:t>
            </a:r>
            <a:r>
              <a:rPr lang="en-US" sz="1800" dirty="0"/>
              <a:t>An </a:t>
            </a:r>
            <a:r>
              <a:rPr lang="en-US" sz="1800" b="1" dirty="0"/>
              <a:t>Interpreted language gives </a:t>
            </a:r>
            <a:r>
              <a:rPr lang="en-US" sz="1800" b="1" dirty="0" smtClean="0"/>
              <a:t>some </a:t>
            </a:r>
            <a:r>
              <a:rPr lang="en-US" sz="1800" b="1" dirty="0"/>
              <a:t>additional flexibility </a:t>
            </a:r>
            <a:r>
              <a:rPr lang="en-US" sz="1800" dirty="0"/>
              <a:t>over compiled </a:t>
            </a:r>
            <a:r>
              <a:rPr lang="cs-CZ" sz="1800" dirty="0" smtClean="0"/>
              <a:t>languages</a:t>
            </a:r>
            <a:r>
              <a:rPr lang="en-US" sz="1800" dirty="0" smtClean="0"/>
              <a:t>. </a:t>
            </a:r>
            <a:r>
              <a:rPr lang="en-US" sz="1800" dirty="0"/>
              <a:t>Because interpreters execute the source program code themselves, the code itself is platform </a:t>
            </a:r>
            <a:r>
              <a:rPr lang="en-US" sz="1800" dirty="0" smtClean="0"/>
              <a:t>independent</a:t>
            </a:r>
            <a:r>
              <a:rPr lang="cs-CZ" sz="1800" dirty="0" smtClean="0"/>
              <a:t>. Also it can be </a:t>
            </a:r>
            <a:r>
              <a:rPr lang="cs-CZ" sz="1800" b="1" dirty="0" smtClean="0"/>
              <a:t>executed interactively </a:t>
            </a:r>
            <a:r>
              <a:rPr lang="cs-CZ" sz="1800" dirty="0" smtClean="0"/>
              <a:t>(Jupyter notebook, R, Matlab etc.).</a:t>
            </a:r>
            <a:r>
              <a:rPr lang="en-US" sz="1800" dirty="0" smtClean="0"/>
              <a:t> </a:t>
            </a:r>
            <a:r>
              <a:rPr lang="en-US" sz="1800" dirty="0"/>
              <a:t>Other features include dynamic typing, and smaller executable program size.</a:t>
            </a:r>
            <a:endParaRPr lang="en-US" sz="11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54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More into instructions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Instruction execution process: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Fetch instruction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Decode instruction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Execute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Store results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Govern by the clock signal</a:t>
            </a:r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0" indent="0" eaLnBrk="1" hangingPunct="1">
              <a:buNone/>
            </a:pPr>
            <a:r>
              <a:rPr lang="cs-CZ" sz="2400" dirty="0" smtClean="0"/>
              <a:t>Instruction pipeline (while decoding first instruction, I can already fetch second)</a:t>
            </a:r>
            <a:endParaRPr lang="cs-CZ" sz="2400" dirty="0"/>
          </a:p>
          <a:p>
            <a:pPr marL="0" indent="0" eaLnBrk="1" hangingPunct="1">
              <a:buNone/>
            </a:pPr>
            <a:r>
              <a:rPr lang="cs-CZ" sz="2400" dirty="0" smtClean="0"/>
              <a:t>SIMD (single instruction multiple data),VLIW (very long instruction word)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Instruction-level parallelism</a:t>
            </a:r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0" indent="0" eaLnBrk="1" hangingPunct="1">
              <a:buNone/>
            </a:pPr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026" t="27090" r="26370" b="40780"/>
          <a:stretch/>
        </p:blipFill>
        <p:spPr>
          <a:xfrm>
            <a:off x="5807968" y="681051"/>
            <a:ext cx="54139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Introduction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How computers work from the inside?</a:t>
            </a:r>
          </a:p>
          <a:p>
            <a:pPr marL="920750" lvl="1" indent="-571500" eaLnBrk="1" hangingPunct="1"/>
            <a:r>
              <a:rPr lang="cs-CZ" sz="2400" dirty="0" smtClean="0"/>
              <a:t>Why/what is (it) important for a bioinformatics?</a:t>
            </a:r>
          </a:p>
          <a:p>
            <a:pPr marL="571500" indent="-571500" eaLnBrk="1" hangingPunct="1"/>
            <a:r>
              <a:rPr lang="cs-CZ" sz="2800" b="1" dirty="0" smtClean="0"/>
              <a:t>Only the basics covered</a:t>
            </a:r>
          </a:p>
          <a:p>
            <a:pPr marL="920750" lvl="1" indent="-571500" eaLnBrk="1" hangingPunct="1"/>
            <a:r>
              <a:rPr lang="cs-CZ" sz="2400" dirty="0" smtClean="0"/>
              <a:t>Intended for first year bachelor students</a:t>
            </a:r>
          </a:p>
          <a:p>
            <a:pPr marL="920750" lvl="1" indent="-571500" eaLnBrk="1" hangingPunct="1"/>
            <a:r>
              <a:rPr lang="cs-CZ" sz="2400" dirty="0" smtClean="0"/>
              <a:t>... might be too trivial for more experienced students...</a:t>
            </a:r>
          </a:p>
          <a:p>
            <a:pPr marL="920750" lvl="1" indent="-571500" eaLnBrk="1" hangingPunct="1"/>
            <a:r>
              <a:rPr lang="cs-CZ" sz="2400" dirty="0" smtClean="0"/>
              <a:t>... but nobody will force you to leave – your choice </a:t>
            </a:r>
            <a:r>
              <a:rPr lang="cs-CZ" sz="2400" dirty="0" smtClean="0">
                <a:sym typeface="Wingdings" panose="05000000000000000000" pitchFamily="2" charset="2"/>
              </a:rPr>
              <a:t></a:t>
            </a:r>
            <a:endParaRPr lang="cs-CZ" sz="2400" dirty="0" smtClean="0"/>
          </a:p>
          <a:p>
            <a:pPr marL="920750" lvl="1" indent="-571500" eaLnBrk="1" hangingPunct="1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387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520610" y="2204864"/>
            <a:ext cx="9390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/>
              <a:t>Number representations &amp; operations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B47C-9FF4-44D1-A90C-C0676A4521F2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4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Humans: 10 fingers =&gt; decimal representation 0,...,9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Computers: two levels of voltage =&gt; binary representation 0,1 (bit)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How to convert decimal from/to binary?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For any base and digit on i-th position, the result is: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Normally, 32 or 64 bits are used in computers</a:t>
            </a:r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31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2281" t="68900" r="31888" b="8420"/>
          <a:stretch/>
        </p:blipFill>
        <p:spPr>
          <a:xfrm>
            <a:off x="533636" y="4077410"/>
            <a:ext cx="6552728" cy="259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281" t="47406" r="46503" b="41254"/>
          <a:stretch/>
        </p:blipFill>
        <p:spPr>
          <a:xfrm>
            <a:off x="7824192" y="3602124"/>
            <a:ext cx="3880048" cy="1296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721" t="34272" r="48192" b="61696"/>
          <a:stretch/>
        </p:blipFill>
        <p:spPr>
          <a:xfrm>
            <a:off x="8832304" y="3089548"/>
            <a:ext cx="1620180" cy="576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6080" y="5388257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Decimal to binary: through division and remainder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7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Why not decimal arithmetics?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Internally, 4 bits for each decimal digit =&gt; ineffective, complex arithmetics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I/O operations fast, but not frequent enough</a:t>
            </a:r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r>
              <a:rPr lang="cs-CZ" sz="2400" dirty="0" smtClean="0"/>
              <a:t>Why not represent numbers as text?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Same problem, 8bits per digit =&gt; extremely ineffective for larger data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 contrast: unlimited precision, Natural for humans to explore / update it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Do you still get „unlimited precision“ calculator homework for introductory programming courses?</a:t>
            </a:r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55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What can be represented?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64 bit „doubleword“ can represent 2</a:t>
            </a:r>
            <a:r>
              <a:rPr lang="cs-CZ" sz="2400" baseline="30000" dirty="0" smtClean="0"/>
              <a:t>64</a:t>
            </a:r>
            <a:r>
              <a:rPr lang="cs-CZ" sz="2400" dirty="0" smtClean="0"/>
              <a:t> different combinations.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Unsigned integer: represent numbers 0, ..., 2</a:t>
            </a:r>
            <a:r>
              <a:rPr lang="cs-CZ" sz="2000" baseline="30000" dirty="0" smtClean="0"/>
              <a:t>64 </a:t>
            </a:r>
            <a:r>
              <a:rPr lang="cs-CZ" sz="2000" dirty="0" smtClean="0"/>
              <a:t>-1 (natural case)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What if we need negative numbers?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Sign bit (difficult arithmetics, two zeros)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One-complement (flip bits)</a:t>
            </a:r>
          </a:p>
          <a:p>
            <a:pPr lvl="2" eaLnBrk="1" hangingPunct="1">
              <a:buFontTx/>
              <a:buChar char="-"/>
            </a:pPr>
            <a:r>
              <a:rPr lang="cs-CZ" sz="1700" b="1" dirty="0" smtClean="0"/>
              <a:t>Two-complement (flip bits and add one)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Bias (add „bias“ to the number)</a:t>
            </a:r>
          </a:p>
          <a:p>
            <a:pPr lvl="1" eaLnBrk="1" hangingPunct="1">
              <a:buFontTx/>
              <a:buChar char="-"/>
            </a:pPr>
            <a:endParaRPr lang="cs-CZ" sz="2000" dirty="0" smtClean="0"/>
          </a:p>
          <a:p>
            <a:pPr eaLnBrk="1" hangingPunct="1">
              <a:buFontTx/>
              <a:buChar char="-"/>
            </a:pPr>
            <a:r>
              <a:rPr lang="cs-CZ" sz="2400" dirty="0" smtClean="0"/>
              <a:t>See the fairytale</a:t>
            </a:r>
            <a:endParaRPr lang="cs-CZ" sz="24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87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What can be represented?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64 bit „doubleword“ can represent 2</a:t>
            </a:r>
            <a:r>
              <a:rPr lang="cs-CZ" sz="2400" baseline="30000" dirty="0" smtClean="0"/>
              <a:t>64</a:t>
            </a:r>
            <a:r>
              <a:rPr lang="cs-CZ" sz="2400" dirty="0" smtClean="0"/>
              <a:t> different numbers.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Unsigned integer: represent numbers 0, ..., 2</a:t>
            </a:r>
            <a:r>
              <a:rPr lang="cs-CZ" sz="2000" baseline="30000" dirty="0" smtClean="0"/>
              <a:t>64 </a:t>
            </a:r>
            <a:r>
              <a:rPr lang="cs-CZ" sz="2000" dirty="0" smtClean="0"/>
              <a:t>-1 (natural case)</a:t>
            </a:r>
          </a:p>
          <a:p>
            <a:pPr lvl="1" eaLnBrk="1" hangingPunct="1">
              <a:buFontTx/>
              <a:buChar char="-"/>
            </a:pPr>
            <a:r>
              <a:rPr lang="cs-CZ" sz="2000" b="1" dirty="0" smtClean="0"/>
              <a:t>What if we need larger numbers?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OVERFLOW!!!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Overflow can be detected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e.g. </a:t>
            </a:r>
            <a:r>
              <a:rPr lang="cs-CZ" sz="1400" dirty="0"/>
              <a:t>f</a:t>
            </a:r>
            <a:r>
              <a:rPr lang="cs-CZ" sz="1400" dirty="0" smtClean="0"/>
              <a:t>or unsigned integer if C=A+B, then C &gt;=A and C&gt;=B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For signed integer, if A and B are negative, A+B is also negative; if A and B are positive, A+B is also positive...</a:t>
            </a:r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Floating point numbers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Larger range, precision up to the fixed amount of (binary) digits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More complex, more „risky“ arithmetics (loss of precision in the past went to serious problems)</a:t>
            </a:r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 smtClean="0"/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60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Hexa-decimal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0-9,A-F (F=15, A=10...)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Two hexadecimal digits can represent one byte nicely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Utilized e.g. in color descriptions #FFFF00 in RGB = yellow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Common form of displaying binary data</a:t>
            </a:r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37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Logical operations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AND, OR, NOT (XOR, NOR, NAND)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Bit shift left (equal to multiplying by 2), bit shift right</a:t>
            </a:r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  <p:pic>
        <p:nvPicPr>
          <p:cNvPr id="1026" name="Picture 2" descr="2-input transistor and 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101568"/>
            <a:ext cx="27622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3450" y="273223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AND gate (one bit)</a:t>
            </a:r>
            <a:endParaRPr lang="en-US" dirty="0"/>
          </a:p>
        </p:txBody>
      </p:sp>
      <p:pic>
        <p:nvPicPr>
          <p:cNvPr id="8" name="Picture 2" descr="Logic Gates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9"/>
          <a:stretch/>
        </p:blipFill>
        <p:spPr bwMode="auto">
          <a:xfrm>
            <a:off x="506840" y="2620885"/>
            <a:ext cx="3528392" cy="246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811096" y="3068960"/>
            <a:ext cx="2448272" cy="4240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790536" y="2761761"/>
            <a:ext cx="3961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Propagation delay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 typically refers to the rise time or fall time in logic gates. </a:t>
            </a:r>
            <a:r>
              <a:rPr lang="en-US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This</a:t>
            </a:r>
            <a:r>
              <a:rPr lang="cs-CZ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 i</a:t>
            </a:r>
            <a:r>
              <a:rPr lang="en-US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s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en-US" b="1" i="1" dirty="0">
                <a:solidFill>
                  <a:srgbClr val="202124"/>
                </a:solidFill>
                <a:latin typeface="arial" panose="020B0604020202020204" pitchFamily="34" charset="0"/>
              </a:rPr>
              <a:t>the time it takes for a logic gate to change its output state based on a change in the input 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state. It occurs due to inherent capacitance in the logic gate.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987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3810"/>
            <a:ext cx="8793480" cy="2589530"/>
            <a:chOff x="350520" y="3810"/>
            <a:chExt cx="8793480" cy="2589530"/>
          </a:xfrm>
        </p:grpSpPr>
        <p:sp>
          <p:nvSpPr>
            <p:cNvPr id="3" name="object 3"/>
            <p:cNvSpPr/>
            <p:nvPr/>
          </p:nvSpPr>
          <p:spPr>
            <a:xfrm>
              <a:off x="8752839" y="979170"/>
              <a:ext cx="21590" cy="73660"/>
            </a:xfrm>
            <a:custGeom>
              <a:avLst/>
              <a:gdLst/>
              <a:ahLst/>
              <a:cxnLst/>
              <a:rect l="l" t="t" r="r" b="b"/>
              <a:pathLst>
                <a:path w="21590" h="73659">
                  <a:moveTo>
                    <a:pt x="0" y="73659"/>
                  </a:moveTo>
                  <a:lnTo>
                    <a:pt x="21589" y="73659"/>
                  </a:lnTo>
                  <a:lnTo>
                    <a:pt x="21589" y="0"/>
                  </a:lnTo>
                  <a:lnTo>
                    <a:pt x="0" y="0"/>
                  </a:lnTo>
                  <a:lnTo>
                    <a:pt x="0" y="73659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74429" y="3810"/>
              <a:ext cx="369570" cy="2589530"/>
            </a:xfrm>
            <a:custGeom>
              <a:avLst/>
              <a:gdLst/>
              <a:ahLst/>
              <a:cxnLst/>
              <a:rect l="l" t="t" r="r" b="b"/>
              <a:pathLst>
                <a:path w="369570" h="2589530">
                  <a:moveTo>
                    <a:pt x="369570" y="0"/>
                  </a:moveTo>
                  <a:lnTo>
                    <a:pt x="369570" y="2589530"/>
                  </a:lnTo>
                  <a:lnTo>
                    <a:pt x="0" y="2589530"/>
                  </a:lnTo>
                  <a:lnTo>
                    <a:pt x="0" y="0"/>
                  </a:lnTo>
                  <a:lnTo>
                    <a:pt x="369570" y="0"/>
                  </a:lnTo>
                  <a:close/>
                </a:path>
              </a:pathLst>
            </a:custGeom>
            <a:solidFill>
              <a:srgbClr val="9EC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508889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Logical</a:t>
            </a:r>
            <a:r>
              <a:rPr spc="-3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87270" y="1158240"/>
            <a:ext cx="68192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Instructions for </a:t>
            </a:r>
            <a:r>
              <a:rPr sz="3200" spc="-5" dirty="0">
                <a:latin typeface="Arial"/>
                <a:cs typeface="Arial"/>
              </a:rPr>
              <a:t>bitwise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manipulation</a:t>
            </a:r>
            <a:endParaRPr sz="32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552474" y="1902233"/>
          <a:ext cx="7200899" cy="2823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3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6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Operation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C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Java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MIPS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Shift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left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&lt;&lt;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&lt;&lt;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sll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Shift right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&gt;&gt;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&gt;&gt;&gt;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srl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89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AND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&amp;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&amp;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and,</a:t>
                      </a:r>
                      <a:r>
                        <a:rPr sz="2400" spc="-30" dirty="0">
                          <a:latin typeface="DejaVu Sans Mono"/>
                          <a:cs typeface="DejaVu Sans Mono"/>
                        </a:rPr>
                        <a:t> </a:t>
                      </a:r>
                      <a:r>
                        <a:rPr sz="2400" dirty="0">
                          <a:latin typeface="DejaVu Sans Mono"/>
                          <a:cs typeface="DejaVu Sans Mono"/>
                        </a:rPr>
                        <a:t>andi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OR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|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|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or,</a:t>
                      </a:r>
                      <a:r>
                        <a:rPr sz="2400" spc="-15" dirty="0">
                          <a:latin typeface="DejaVu Sans Mono"/>
                          <a:cs typeface="DejaVu Sans Mono"/>
                        </a:rPr>
                        <a:t> </a:t>
                      </a:r>
                      <a:r>
                        <a:rPr sz="2400" dirty="0">
                          <a:latin typeface="DejaVu Sans Mono"/>
                          <a:cs typeface="DejaVu Sans Mono"/>
                        </a:rPr>
                        <a:t>ori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16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NOT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~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~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nor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2286001" y="5130801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28900" y="5046979"/>
            <a:ext cx="681482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Useful for </a:t>
            </a:r>
            <a:r>
              <a:rPr sz="3200" dirty="0" smtClean="0">
                <a:latin typeface="Arial"/>
                <a:cs typeface="Arial"/>
              </a:rPr>
              <a:t>extracting</a:t>
            </a:r>
            <a:r>
              <a:rPr lang="cs-CZ" sz="3200" dirty="0" smtClean="0">
                <a:latin typeface="Arial"/>
                <a:cs typeface="Arial"/>
              </a:rPr>
              <a:t> </a:t>
            </a:r>
            <a:r>
              <a:rPr sz="3200" dirty="0" smtClean="0">
                <a:latin typeface="Arial"/>
                <a:cs typeface="Arial"/>
              </a:rPr>
              <a:t>and  </a:t>
            </a:r>
            <a:r>
              <a:rPr sz="3200" spc="-5" dirty="0">
                <a:latin typeface="Arial"/>
                <a:cs typeface="Arial"/>
              </a:rPr>
              <a:t>inserting </a:t>
            </a:r>
            <a:r>
              <a:rPr sz="3200" dirty="0">
                <a:latin typeface="Arial"/>
                <a:cs typeface="Arial"/>
              </a:rPr>
              <a:t>groups </a:t>
            </a:r>
            <a:r>
              <a:rPr sz="3200" spc="-5" dirty="0">
                <a:latin typeface="Arial"/>
                <a:cs typeface="Arial"/>
              </a:rPr>
              <a:t>of 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343267" y="81281"/>
            <a:ext cx="269304" cy="24339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EBE9AB"/>
                </a:solidFill>
                <a:latin typeface="Arial"/>
                <a:cs typeface="Arial"/>
              </a:rPr>
              <a:t>§2.6 </a:t>
            </a:r>
            <a:r>
              <a:rPr spc="-10" dirty="0">
                <a:solidFill>
                  <a:srgbClr val="EBE9AB"/>
                </a:solidFill>
                <a:latin typeface="Arial"/>
                <a:cs typeface="Arial"/>
              </a:rPr>
              <a:t>Logical</a:t>
            </a:r>
            <a:r>
              <a:rPr spc="-65" dirty="0">
                <a:solidFill>
                  <a:srgbClr val="EBE9AB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EBE9AB"/>
                </a:solidFill>
                <a:latin typeface="Arial"/>
                <a:cs typeface="Arial"/>
              </a:rPr>
              <a:t>Operations</a:t>
            </a:r>
            <a:endParaRPr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9010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70" y="262042"/>
            <a:ext cx="4371975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Shift</a:t>
            </a:r>
            <a:r>
              <a:rPr spc="-5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24509" y="2437446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 dirty="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509" y="3415345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3608" y="3820475"/>
            <a:ext cx="4748530" cy="9702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36550" indent="-285750">
              <a:spcBef>
                <a:spcPts val="4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35915" algn="l"/>
                <a:tab pos="336550" algn="l"/>
              </a:tabLst>
            </a:pPr>
            <a:r>
              <a:rPr sz="2800" spc="-5" dirty="0">
                <a:latin typeface="Arial"/>
                <a:cs typeface="Arial"/>
              </a:rPr>
              <a:t>Shift </a:t>
            </a:r>
            <a:r>
              <a:rPr sz="2800" dirty="0">
                <a:latin typeface="Arial"/>
                <a:cs typeface="Arial"/>
              </a:rPr>
              <a:t>left and fill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0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bits</a:t>
            </a:r>
            <a:endParaRPr sz="2800">
              <a:latin typeface="Arial"/>
              <a:cs typeface="Arial"/>
            </a:endParaRPr>
          </a:p>
          <a:p>
            <a:pPr marL="336550" indent="-285750">
              <a:spcBef>
                <a:spcPts val="3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35915" algn="l"/>
                <a:tab pos="336550" algn="l"/>
              </a:tabLst>
            </a:pPr>
            <a:r>
              <a:rPr sz="2800" spc="-10" dirty="0">
                <a:latin typeface="DejaVu Sans Mono"/>
                <a:cs typeface="DejaVu Sans Mono"/>
              </a:rPr>
              <a:t>sll</a:t>
            </a:r>
            <a:r>
              <a:rPr sz="2800" spc="-930" dirty="0">
                <a:latin typeface="DejaVu Sans Mono"/>
                <a:cs typeface="DejaVu Sans Mono"/>
              </a:rPr>
              <a:t>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i="1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bits </a:t>
            </a:r>
            <a:r>
              <a:rPr sz="2800" spc="-5" dirty="0">
                <a:latin typeface="Arial"/>
                <a:cs typeface="Arial"/>
              </a:rPr>
              <a:t>multiplies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spc="-5" dirty="0">
                <a:latin typeface="Arial"/>
                <a:cs typeface="Arial"/>
              </a:rPr>
              <a:t>2</a:t>
            </a:r>
            <a:r>
              <a:rPr sz="2400" i="1" spc="-7" baseline="29513" dirty="0">
                <a:latin typeface="Arial"/>
                <a:cs typeface="Arial"/>
              </a:rPr>
              <a:t>i</a:t>
            </a:r>
            <a:endParaRPr sz="2400" baseline="29513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7408" y="2018346"/>
            <a:ext cx="7606030" cy="184665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679450">
              <a:spcBef>
                <a:spcPts val="340"/>
              </a:spcBef>
              <a:tabLst>
                <a:tab pos="1901825" algn="l"/>
                <a:tab pos="2983865" algn="l"/>
                <a:tab pos="4063365" algn="l"/>
                <a:tab pos="5142865" algn="l"/>
                <a:tab pos="6294755" algn="l"/>
              </a:tabLst>
            </a:pPr>
            <a:r>
              <a:rPr sz="1600" dirty="0">
                <a:latin typeface="Arial"/>
                <a:cs typeface="Arial"/>
              </a:rPr>
              <a:t>6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5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5 </a:t>
            </a:r>
            <a:r>
              <a:rPr sz="1600" spc="-5" dirty="0">
                <a:latin typeface="Arial"/>
                <a:cs typeface="Arial"/>
              </a:rPr>
              <a:t>bits	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bits	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6</a:t>
            </a:r>
            <a:r>
              <a:rPr sz="1600" spc="-5" dirty="0">
                <a:latin typeface="Arial"/>
                <a:cs typeface="Arial"/>
              </a:rPr>
              <a:t> bits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3460"/>
              </a:lnSpc>
              <a:spcBef>
                <a:spcPts val="910"/>
              </a:spcBef>
            </a:pPr>
            <a:r>
              <a:rPr sz="3200" spc="-5" dirty="0">
                <a:latin typeface="Arial"/>
                <a:cs typeface="Arial"/>
              </a:rPr>
              <a:t>Shamt(shift amout) </a:t>
            </a:r>
            <a:r>
              <a:rPr sz="3200" dirty="0">
                <a:latin typeface="Arial"/>
                <a:cs typeface="Arial"/>
              </a:rPr>
              <a:t>how many </a:t>
            </a:r>
            <a:r>
              <a:rPr sz="3200" spc="-5" dirty="0">
                <a:latin typeface="Arial"/>
                <a:cs typeface="Arial"/>
              </a:rPr>
              <a:t>positions </a:t>
            </a:r>
            <a:r>
              <a:rPr sz="3200" dirty="0">
                <a:latin typeface="Arial"/>
                <a:cs typeface="Arial"/>
              </a:rPr>
              <a:t>to  shift</a:t>
            </a:r>
            <a:endParaRPr sz="3200">
              <a:latin typeface="Arial"/>
              <a:cs typeface="Arial"/>
            </a:endParaRPr>
          </a:p>
          <a:p>
            <a:pPr marL="12700">
              <a:spcBef>
                <a:spcPts val="359"/>
              </a:spcBef>
            </a:pPr>
            <a:r>
              <a:rPr sz="3200" spc="-5" dirty="0">
                <a:latin typeface="Arial"/>
                <a:cs typeface="Arial"/>
              </a:rPr>
              <a:t>Shift </a:t>
            </a:r>
            <a:r>
              <a:rPr sz="3200" dirty="0">
                <a:latin typeface="Arial"/>
                <a:cs typeface="Arial"/>
              </a:rPr>
              <a:t>left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logical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4509" y="4899975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7409" y="4817425"/>
            <a:ext cx="30118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spc="-5" dirty="0">
                <a:latin typeface="Arial"/>
                <a:cs typeface="Arial"/>
              </a:rPr>
              <a:t>Shift </a:t>
            </a:r>
            <a:r>
              <a:rPr sz="3200" dirty="0">
                <a:latin typeface="Arial"/>
                <a:cs typeface="Arial"/>
              </a:rPr>
              <a:t>right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logical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1708" y="5907085"/>
            <a:ext cx="171450" cy="2500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550" spc="-10" dirty="0">
                <a:solidFill>
                  <a:srgbClr val="90AEBE"/>
                </a:solidFill>
                <a:latin typeface="Wingdings"/>
                <a:cs typeface="Wingdings"/>
              </a:rPr>
              <a:t></a:t>
            </a:r>
            <a:endParaRPr sz="1550">
              <a:latin typeface="Wingdings"/>
              <a:cs typeface="Wingding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6308" y="5305105"/>
            <a:ext cx="6884670" cy="9702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23850" indent="-285750">
              <a:spcBef>
                <a:spcPts val="4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23215" algn="l"/>
                <a:tab pos="323850" algn="l"/>
              </a:tabLst>
            </a:pPr>
            <a:r>
              <a:rPr sz="2800" spc="-5" dirty="0">
                <a:latin typeface="Arial"/>
                <a:cs typeface="Arial"/>
              </a:rPr>
              <a:t>Shift </a:t>
            </a:r>
            <a:r>
              <a:rPr sz="2800" dirty="0">
                <a:latin typeface="Arial"/>
                <a:cs typeface="Arial"/>
              </a:rPr>
              <a:t>right and fill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0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bits</a:t>
            </a:r>
            <a:endParaRPr sz="2800">
              <a:latin typeface="Arial"/>
              <a:cs typeface="Arial"/>
            </a:endParaRPr>
          </a:p>
          <a:p>
            <a:pPr marL="323850">
              <a:spcBef>
                <a:spcPts val="360"/>
              </a:spcBef>
            </a:pPr>
            <a:r>
              <a:rPr sz="2800" spc="-10" dirty="0">
                <a:latin typeface="DejaVu Sans Mono"/>
                <a:cs typeface="DejaVu Sans Mono"/>
              </a:rPr>
              <a:t>srl</a:t>
            </a:r>
            <a:r>
              <a:rPr sz="2800" spc="-1040" dirty="0">
                <a:latin typeface="DejaVu Sans Mono"/>
                <a:cs typeface="DejaVu Sans Mono"/>
              </a:rPr>
              <a:t>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i="1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bits divides by </a:t>
            </a:r>
            <a:r>
              <a:rPr sz="2800" spc="-5" dirty="0">
                <a:latin typeface="Arial"/>
                <a:cs typeface="Arial"/>
              </a:rPr>
              <a:t>2</a:t>
            </a:r>
            <a:r>
              <a:rPr sz="2400" i="1" spc="-7" baseline="29513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(unsigned </a:t>
            </a:r>
            <a:r>
              <a:rPr sz="2800" spc="-5" dirty="0">
                <a:latin typeface="Arial"/>
                <a:cs typeface="Arial"/>
              </a:rPr>
              <a:t>only)</a:t>
            </a:r>
            <a:endParaRPr sz="2800">
              <a:latin typeface="Arial"/>
              <a:cs typeface="Arial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89749"/>
              </p:ext>
            </p:extLst>
          </p:nvPr>
        </p:nvGraphicFramePr>
        <p:xfrm>
          <a:off x="1055064" y="1568130"/>
          <a:ext cx="6913880" cy="400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1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op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shamt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funct</a:t>
                      </a: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023992" y="4374982"/>
            <a:ext cx="331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01001101 -&gt; sll(2) -&gt;001101</a:t>
            </a:r>
            <a:r>
              <a:rPr lang="cs-CZ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84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42107" y="3398928"/>
          <a:ext cx="5253354" cy="1607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8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434340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  <a:tabLst>
                <a:tab pos="1379220" algn="l"/>
              </a:tabLst>
            </a:pPr>
            <a:r>
              <a:rPr dirty="0"/>
              <a:t>AND	</a:t>
            </a:r>
            <a:r>
              <a:rPr spc="-5" dirty="0"/>
              <a:t>Operations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49169" y="1056640"/>
            <a:ext cx="6211570" cy="40036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937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93065" algn="l"/>
                <a:tab pos="393700" algn="l"/>
              </a:tabLst>
            </a:pPr>
            <a:r>
              <a:rPr sz="3200" dirty="0">
                <a:latin typeface="Arial"/>
                <a:cs typeface="Arial"/>
              </a:rPr>
              <a:t>Useful to mask bits </a:t>
            </a:r>
            <a:r>
              <a:rPr sz="3200" spc="-5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937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93115" algn="l"/>
                <a:tab pos="793750" algn="l"/>
              </a:tabLst>
            </a:pPr>
            <a:r>
              <a:rPr sz="2800" spc="-5" dirty="0">
                <a:latin typeface="Arial"/>
                <a:cs typeface="Arial"/>
              </a:rPr>
              <a:t>Select same bits, </a:t>
            </a:r>
            <a:r>
              <a:rPr sz="2800" dirty="0">
                <a:latin typeface="Arial"/>
                <a:cs typeface="Arial"/>
              </a:rPr>
              <a:t>clear </a:t>
            </a:r>
            <a:r>
              <a:rPr sz="2800" spc="-5" dirty="0">
                <a:latin typeface="Arial"/>
                <a:cs typeface="Arial"/>
              </a:rPr>
              <a:t>others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marL="393065">
              <a:spcBef>
                <a:spcPts val="1750"/>
              </a:spcBef>
            </a:pPr>
            <a:r>
              <a:rPr sz="2800" spc="-10" dirty="0">
                <a:latin typeface="DejaVu Sans Mono"/>
                <a:cs typeface="DejaVu Sans Mono"/>
              </a:rPr>
              <a:t>and $t0, $t1,</a:t>
            </a:r>
            <a:r>
              <a:rPr sz="2800" spc="-35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$t2</a:t>
            </a:r>
            <a:endParaRPr sz="2800">
              <a:latin typeface="DejaVu Sans Mono"/>
              <a:cs typeface="DejaVu Sans Mono"/>
            </a:endParaRPr>
          </a:p>
          <a:p>
            <a:pPr>
              <a:lnSpc>
                <a:spcPct val="100000"/>
              </a:lnSpc>
            </a:pPr>
            <a:endParaRPr sz="2800">
              <a:latin typeface="DejaVu Sans Mono"/>
              <a:cs typeface="DejaVu Sans Mono"/>
            </a:endParaRPr>
          </a:p>
          <a:p>
            <a:pPr marL="652780">
              <a:spcBef>
                <a:spcPts val="1680"/>
              </a:spcBef>
            </a:pPr>
            <a:r>
              <a:rPr sz="2000" spc="-5" dirty="0">
                <a:latin typeface="Arial"/>
                <a:cs typeface="Arial"/>
              </a:rPr>
              <a:t>$t2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7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$t1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23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9822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Organization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1/0, lectures every other Thursday from 12:20 PM</a:t>
            </a:r>
          </a:p>
          <a:p>
            <a:pPr marL="920750" lvl="1" indent="-571500" eaLnBrk="1" hangingPunct="1"/>
            <a:r>
              <a:rPr lang="cs-CZ" sz="2400" dirty="0" smtClean="0"/>
              <a:t>6 lectures in total, roughly in the following order:</a:t>
            </a:r>
          </a:p>
          <a:p>
            <a:pPr>
              <a:buFontTx/>
              <a:buChar char="-"/>
            </a:pPr>
            <a:r>
              <a:rPr lang="cs-CZ" sz="1600" dirty="0" smtClean="0"/>
              <a:t>Computer </a:t>
            </a:r>
            <a:r>
              <a:rPr lang="cs-CZ" sz="1600" dirty="0"/>
              <a:t>architecture, processor, </a:t>
            </a:r>
            <a:r>
              <a:rPr lang="cs-CZ" sz="1600" dirty="0" smtClean="0"/>
              <a:t>instructions </a:t>
            </a:r>
          </a:p>
          <a:p>
            <a:pPr>
              <a:buFontTx/>
              <a:buChar char="-"/>
            </a:pPr>
            <a:r>
              <a:rPr lang="cs-CZ" sz="1600" dirty="0" smtClean="0"/>
              <a:t>Low-level </a:t>
            </a:r>
            <a:r>
              <a:rPr lang="cs-CZ" sz="1600" dirty="0"/>
              <a:t>number representations, conversions, precision, basic text representations, </a:t>
            </a:r>
            <a:r>
              <a:rPr lang="cs-CZ" sz="1600" dirty="0" smtClean="0"/>
              <a:t>encoding</a:t>
            </a:r>
          </a:p>
          <a:p>
            <a:pPr>
              <a:buFontTx/>
              <a:buChar char="-"/>
            </a:pPr>
            <a:r>
              <a:rPr lang="cs-CZ" sz="1600" dirty="0" smtClean="0"/>
              <a:t>Compilers</a:t>
            </a:r>
            <a:r>
              <a:rPr lang="cs-CZ" sz="1600" dirty="0"/>
              <a:t>, compiled vs. Interpreted languages, temporal </a:t>
            </a:r>
            <a:r>
              <a:rPr lang="cs-CZ" sz="1600" dirty="0" smtClean="0"/>
              <a:t>complexity</a:t>
            </a:r>
          </a:p>
          <a:p>
            <a:pPr>
              <a:buFontTx/>
              <a:buChar char="-"/>
            </a:pPr>
            <a:r>
              <a:rPr lang="cs-CZ" sz="1600" dirty="0" smtClean="0"/>
              <a:t>Operating systems, processes</a:t>
            </a:r>
          </a:p>
          <a:p>
            <a:pPr>
              <a:buFontTx/>
              <a:buChar char="-"/>
            </a:pPr>
            <a:r>
              <a:rPr lang="cs-CZ" sz="1600" dirty="0" smtClean="0"/>
              <a:t>Parallel </a:t>
            </a:r>
            <a:r>
              <a:rPr lang="cs-CZ" sz="1600" dirty="0"/>
              <a:t>&amp; distributed computing, concurrency &amp; shared </a:t>
            </a:r>
            <a:r>
              <a:rPr lang="cs-CZ" sz="1600" dirty="0" smtClean="0"/>
              <a:t>data</a:t>
            </a:r>
          </a:p>
          <a:p>
            <a:pPr>
              <a:buFontTx/>
              <a:buChar char="-"/>
            </a:pPr>
            <a:r>
              <a:rPr lang="cs-CZ" sz="1600" dirty="0" smtClean="0"/>
              <a:t>Selected </a:t>
            </a:r>
            <a:r>
              <a:rPr lang="cs-CZ" sz="1600" dirty="0"/>
              <a:t>data formats (CSV, JSON, XML, picture representations, sparse matrices, trained representations &amp; deep learning, common formats in bioinformatics), </a:t>
            </a:r>
            <a:r>
              <a:rPr lang="cs-CZ" sz="1600" dirty="0" smtClean="0"/>
              <a:t>efficiency</a:t>
            </a:r>
          </a:p>
          <a:p>
            <a:pPr>
              <a:buFontTx/>
              <a:buChar char="-"/>
            </a:pPr>
            <a:endParaRPr lang="cs-CZ" sz="1600" dirty="0"/>
          </a:p>
          <a:p>
            <a:pPr marL="920750" lvl="1" indent="-571500" eaLnBrk="1" hangingPunct="1"/>
            <a:r>
              <a:rPr lang="cs-CZ" sz="2400" dirty="0" smtClean="0"/>
              <a:t>Written exam, questions based on „to-remember“ notes after each lecture</a:t>
            </a:r>
          </a:p>
          <a:p>
            <a:pPr marL="920750" lvl="1" indent="-571500" eaLnBrk="1" hangingPunct="1"/>
            <a:r>
              <a:rPr lang="cs-CZ" sz="2000" dirty="0" smtClean="0"/>
              <a:t>Slides are available from </a:t>
            </a:r>
            <a:r>
              <a:rPr lang="cs-CZ" sz="2000" dirty="0">
                <a:hlinkClick r:id="rId3"/>
              </a:rPr>
              <a:t>https://www.ksi.mff.cuni.cz/~</a:t>
            </a:r>
            <a:r>
              <a:rPr lang="cs-CZ" sz="2000" dirty="0" smtClean="0">
                <a:hlinkClick r:id="rId3"/>
              </a:rPr>
              <a:t>peska/vyuka/nswi178/</a:t>
            </a:r>
            <a:endParaRPr lang="cs-CZ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743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42108" y="3398928"/>
          <a:ext cx="5225415" cy="1607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396875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OR</a:t>
            </a:r>
            <a:r>
              <a:rPr spc="-60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49170" y="1056640"/>
            <a:ext cx="7698105" cy="40036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937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93065" algn="l"/>
                <a:tab pos="393700" algn="l"/>
              </a:tabLst>
            </a:pPr>
            <a:r>
              <a:rPr sz="3200" dirty="0">
                <a:latin typeface="Arial"/>
                <a:cs typeface="Arial"/>
              </a:rPr>
              <a:t>Useful to include </a:t>
            </a:r>
            <a:r>
              <a:rPr sz="3200" spc="-5" dirty="0">
                <a:latin typeface="Arial"/>
                <a:cs typeface="Arial"/>
              </a:rPr>
              <a:t>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937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93115" algn="l"/>
                <a:tab pos="793750" algn="l"/>
              </a:tabLst>
            </a:pPr>
            <a:r>
              <a:rPr sz="2800" spc="-5" dirty="0">
                <a:latin typeface="Arial"/>
                <a:cs typeface="Arial"/>
              </a:rPr>
              <a:t>Set some bits </a:t>
            </a:r>
            <a:r>
              <a:rPr sz="2800" dirty="0">
                <a:latin typeface="Arial"/>
                <a:cs typeface="Arial"/>
              </a:rPr>
              <a:t>to 1, leave others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unchanged</a:t>
            </a:r>
            <a:endParaRPr sz="2800">
              <a:latin typeface="Arial"/>
              <a:cs typeface="Arial"/>
            </a:endParaRPr>
          </a:p>
          <a:p>
            <a:pPr marL="393065">
              <a:spcBef>
                <a:spcPts val="1750"/>
              </a:spcBef>
            </a:pPr>
            <a:r>
              <a:rPr sz="2800" spc="-5" dirty="0">
                <a:latin typeface="DejaVu Sans Mono"/>
                <a:cs typeface="DejaVu Sans Mono"/>
              </a:rPr>
              <a:t>or </a:t>
            </a:r>
            <a:r>
              <a:rPr sz="2800" spc="-10" dirty="0">
                <a:latin typeface="DejaVu Sans Mono"/>
                <a:cs typeface="DejaVu Sans Mono"/>
              </a:rPr>
              <a:t>$t0, $t1,</a:t>
            </a:r>
            <a:r>
              <a:rPr sz="2800" spc="-40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$t2</a:t>
            </a:r>
            <a:endParaRPr sz="2800">
              <a:latin typeface="DejaVu Sans Mono"/>
              <a:cs typeface="DejaVu Sans Mono"/>
            </a:endParaRPr>
          </a:p>
          <a:p>
            <a:pPr>
              <a:lnSpc>
                <a:spcPct val="100000"/>
              </a:lnSpc>
            </a:pPr>
            <a:endParaRPr sz="2800">
              <a:latin typeface="DejaVu Sans Mono"/>
              <a:cs typeface="DejaVu Sans Mono"/>
            </a:endParaRPr>
          </a:p>
          <a:p>
            <a:pPr marL="652780">
              <a:spcBef>
                <a:spcPts val="1680"/>
              </a:spcBef>
            </a:pPr>
            <a:r>
              <a:rPr sz="2000" spc="-5" dirty="0">
                <a:latin typeface="Arial"/>
                <a:cs typeface="Arial"/>
              </a:rPr>
              <a:t>$t2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7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$t1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23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2249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70" y="262042"/>
            <a:ext cx="4311015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NOT</a:t>
            </a:r>
            <a:r>
              <a:rPr spc="-5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74569" y="1056640"/>
            <a:ext cx="7117080" cy="223393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683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67665" algn="l"/>
                <a:tab pos="368300" algn="l"/>
              </a:tabLst>
            </a:pPr>
            <a:r>
              <a:rPr sz="3200" dirty="0">
                <a:latin typeface="Arial"/>
                <a:cs typeface="Arial"/>
              </a:rPr>
              <a:t>Useful to invert </a:t>
            </a:r>
            <a:r>
              <a:rPr sz="3200" spc="-5" dirty="0">
                <a:latin typeface="Arial"/>
                <a:cs typeface="Arial"/>
              </a:rPr>
              <a:t>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683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67715" algn="l"/>
                <a:tab pos="768350" algn="l"/>
              </a:tabLst>
            </a:pPr>
            <a:r>
              <a:rPr sz="2800" spc="-5" dirty="0">
                <a:latin typeface="Arial"/>
                <a:cs typeface="Arial"/>
              </a:rPr>
              <a:t>Change </a:t>
            </a:r>
            <a:r>
              <a:rPr sz="2800" dirty="0">
                <a:latin typeface="Arial"/>
                <a:cs typeface="Arial"/>
              </a:rPr>
              <a:t>0 to 1, and 1 to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marL="368300" indent="-342900">
              <a:spcBef>
                <a:spcPts val="8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67665" algn="l"/>
                <a:tab pos="368300" algn="l"/>
              </a:tabLst>
            </a:pPr>
            <a:r>
              <a:rPr sz="3200" spc="-5" dirty="0">
                <a:latin typeface="Arial"/>
                <a:cs typeface="Arial"/>
              </a:rPr>
              <a:t>MIPS </a:t>
            </a:r>
            <a:r>
              <a:rPr sz="3200" dirty="0">
                <a:latin typeface="Arial"/>
                <a:cs typeface="Arial"/>
              </a:rPr>
              <a:t>has NOR 3-operand</a:t>
            </a:r>
            <a:r>
              <a:rPr sz="3200" spc="-5" dirty="0">
                <a:latin typeface="Arial"/>
                <a:cs typeface="Arial"/>
              </a:rPr>
              <a:t> instruction</a:t>
            </a:r>
            <a:endParaRPr sz="3200">
              <a:latin typeface="Arial"/>
              <a:cs typeface="Arial"/>
            </a:endParaRPr>
          </a:p>
          <a:p>
            <a:pPr marL="768350" lvl="1" indent="-286385">
              <a:spcBef>
                <a:spcPts val="69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67715" algn="l"/>
                <a:tab pos="768350" algn="l"/>
              </a:tabLst>
            </a:pPr>
            <a:r>
              <a:rPr sz="2800" dirty="0">
                <a:latin typeface="Arial"/>
                <a:cs typeface="Arial"/>
              </a:rPr>
              <a:t>a </a:t>
            </a:r>
            <a:r>
              <a:rPr sz="2800" spc="-10" dirty="0">
                <a:latin typeface="Arial"/>
                <a:cs typeface="Arial"/>
              </a:rPr>
              <a:t>NOR </a:t>
            </a:r>
            <a:r>
              <a:rPr sz="2800" dirty="0">
                <a:latin typeface="Arial"/>
                <a:cs typeface="Arial"/>
              </a:rPr>
              <a:t>b </a:t>
            </a:r>
            <a:r>
              <a:rPr sz="2800" spc="-5" dirty="0">
                <a:latin typeface="Arial"/>
                <a:cs typeface="Arial"/>
              </a:rPr>
              <a:t>== NOT </a:t>
            </a:r>
            <a:r>
              <a:rPr sz="2800" dirty="0">
                <a:latin typeface="Arial"/>
                <a:cs typeface="Arial"/>
              </a:rPr>
              <a:t>( a </a:t>
            </a:r>
            <a:r>
              <a:rPr sz="2800" spc="-5" dirty="0">
                <a:latin typeface="Arial"/>
                <a:cs typeface="Arial"/>
              </a:rPr>
              <a:t>OR </a:t>
            </a:r>
            <a:r>
              <a:rPr sz="2800" dirty="0">
                <a:latin typeface="Arial"/>
                <a:cs typeface="Arial"/>
              </a:rPr>
              <a:t>b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30169" y="3487420"/>
            <a:ext cx="40805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-10" dirty="0">
                <a:latin typeface="DejaVu Sans Mono"/>
                <a:cs typeface="DejaVu Sans Mono"/>
              </a:rPr>
              <a:t>nor $t0, $t1,</a:t>
            </a:r>
            <a:r>
              <a:rPr sz="2800" spc="-65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$zero</a:t>
            </a:r>
            <a:endParaRPr sz="2800">
              <a:latin typeface="DejaVu Sans Mono"/>
              <a:cs typeface="DejaVu Sans Mon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46779" y="4585971"/>
            <a:ext cx="5207000" cy="355225"/>
          </a:xfrm>
          <a:prstGeom prst="rect">
            <a:avLst/>
          </a:prstGeom>
          <a:ln w="9344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89535">
              <a:spcBef>
                <a:spcPts val="370"/>
              </a:spcBef>
            </a:pPr>
            <a:r>
              <a:rPr sz="2000" dirty="0">
                <a:latin typeface="Arial"/>
                <a:cs typeface="Arial"/>
              </a:rPr>
              <a:t>0000 0000 0000 0000 0011 1100 </a:t>
            </a:r>
            <a:r>
              <a:rPr sz="2000" spc="-5" dirty="0">
                <a:latin typeface="Arial"/>
                <a:cs typeface="Arial"/>
              </a:rPr>
              <a:t>0000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0000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89251" y="4620259"/>
            <a:ext cx="379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5" dirty="0">
                <a:latin typeface="Arial"/>
                <a:cs typeface="Arial"/>
              </a:rPr>
              <a:t>$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46779" y="5233671"/>
            <a:ext cx="5207000" cy="355225"/>
          </a:xfrm>
          <a:prstGeom prst="rect">
            <a:avLst/>
          </a:prstGeom>
          <a:ln w="9344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89535">
              <a:spcBef>
                <a:spcPts val="370"/>
              </a:spcBef>
            </a:pP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sz="2000" dirty="0">
                <a:latin typeface="Arial"/>
                <a:cs typeface="Arial"/>
              </a:rPr>
              <a:t>1100 0011 </a:t>
            </a:r>
            <a:r>
              <a:rPr sz="2000" spc="-5" dirty="0">
                <a:latin typeface="Arial"/>
                <a:cs typeface="Arial"/>
              </a:rPr>
              <a:t>1111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lang="cs-CZ" sz="2000" spc="-65" smtClean="0">
                <a:latin typeface="Arial"/>
                <a:cs typeface="Arial"/>
              </a:rPr>
              <a:t> </a:t>
            </a:r>
            <a:r>
              <a:rPr sz="2000" smtClean="0">
                <a:latin typeface="Arial"/>
                <a:cs typeface="Arial"/>
              </a:rPr>
              <a:t>1111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89251" y="5267959"/>
            <a:ext cx="379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5" dirty="0">
                <a:latin typeface="Arial"/>
                <a:cs typeface="Arial"/>
              </a:rPr>
              <a:t>$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0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27520" y="3681729"/>
            <a:ext cx="1497330" cy="87630"/>
            <a:chOff x="5303520" y="3681729"/>
            <a:chExt cx="1497330" cy="87630"/>
          </a:xfrm>
        </p:grpSpPr>
        <p:sp>
          <p:nvSpPr>
            <p:cNvPr id="13" name="object 13"/>
            <p:cNvSpPr/>
            <p:nvPr/>
          </p:nvSpPr>
          <p:spPr>
            <a:xfrm>
              <a:off x="5303520" y="3685539"/>
              <a:ext cx="60960" cy="48260"/>
            </a:xfrm>
            <a:custGeom>
              <a:avLst/>
              <a:gdLst/>
              <a:ahLst/>
              <a:cxnLst/>
              <a:rect l="l" t="t" r="r" b="b"/>
              <a:pathLst>
                <a:path w="60960" h="48260">
                  <a:moveTo>
                    <a:pt x="0" y="48260"/>
                  </a:moveTo>
                  <a:lnTo>
                    <a:pt x="60959" y="48260"/>
                  </a:lnTo>
                  <a:lnTo>
                    <a:pt x="60959" y="0"/>
                  </a:lnTo>
                  <a:lnTo>
                    <a:pt x="0" y="0"/>
                  </a:lnTo>
                  <a:lnTo>
                    <a:pt x="0" y="48260"/>
                  </a:lnTo>
                  <a:close/>
                </a:path>
              </a:pathLst>
            </a:custGeom>
            <a:solidFill>
              <a:srgbClr val="9EC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03520" y="3681729"/>
              <a:ext cx="1497330" cy="87630"/>
            </a:xfrm>
            <a:custGeom>
              <a:avLst/>
              <a:gdLst/>
              <a:ahLst/>
              <a:cxnLst/>
              <a:rect l="l" t="t" r="r" b="b"/>
              <a:pathLst>
                <a:path w="1497329" h="87629">
                  <a:moveTo>
                    <a:pt x="1497330" y="0"/>
                  </a:moveTo>
                  <a:lnTo>
                    <a:pt x="76047" y="45250"/>
                  </a:lnTo>
                  <a:lnTo>
                    <a:pt x="74930" y="11430"/>
                  </a:lnTo>
                  <a:lnTo>
                    <a:pt x="0" y="52070"/>
                  </a:lnTo>
                  <a:lnTo>
                    <a:pt x="77470" y="87630"/>
                  </a:lnTo>
                  <a:lnTo>
                    <a:pt x="76352" y="54127"/>
                  </a:lnTo>
                  <a:lnTo>
                    <a:pt x="1497330" y="8890"/>
                  </a:lnTo>
                  <a:lnTo>
                    <a:pt x="14973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401051" y="3573146"/>
            <a:ext cx="2084705" cy="610235"/>
          </a:xfrm>
          <a:prstGeom prst="rect">
            <a:avLst/>
          </a:prstGeom>
          <a:solidFill>
            <a:srgbClr val="9EC9D2"/>
          </a:solidFill>
          <a:ln w="8890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90170" marR="121920">
              <a:spcBef>
                <a:spcPts val="375"/>
              </a:spcBef>
            </a:pPr>
            <a:r>
              <a:rPr spc="-5" dirty="0">
                <a:latin typeface="Arial"/>
                <a:cs typeface="Arial"/>
              </a:rPr>
              <a:t>Register </a:t>
            </a:r>
            <a:r>
              <a:rPr spc="-10" dirty="0">
                <a:latin typeface="Arial"/>
                <a:cs typeface="Arial"/>
              </a:rPr>
              <a:t>0: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always  read as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zero</a:t>
            </a:r>
            <a:endParaRPr>
              <a:latin typeface="Arial"/>
              <a:cs typeface="Aria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2812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825190" y="2204864"/>
            <a:ext cx="2781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/>
              <a:t>Disclaimer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B47C-9FF4-44D1-A90C-C0676A4521F2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49250" lvl="1" indent="0" eaLnBrk="1" hangingPunct="1">
              <a:buNone/>
            </a:pPr>
            <a:r>
              <a:rPr lang="cs-CZ" sz="2400" dirty="0" smtClean="0"/>
              <a:t>Literature:</a:t>
            </a:r>
            <a:r>
              <a:rPr lang="cs-CZ" sz="2400" dirty="0"/>
              <a:t> </a:t>
            </a:r>
            <a:r>
              <a:rPr lang="en-US" sz="2400" dirty="0" smtClean="0"/>
              <a:t>Computer</a:t>
            </a:r>
            <a:r>
              <a:rPr lang="cs-CZ" sz="2400" dirty="0" smtClean="0"/>
              <a:t> </a:t>
            </a:r>
            <a:r>
              <a:rPr lang="en-US" sz="2400" dirty="0" smtClean="0"/>
              <a:t>Organization and</a:t>
            </a:r>
            <a:r>
              <a:rPr lang="cs-CZ" sz="2400" dirty="0" smtClean="0"/>
              <a:t> </a:t>
            </a:r>
            <a:r>
              <a:rPr lang="en-US" sz="2400" dirty="0" smtClean="0"/>
              <a:t>Design</a:t>
            </a:r>
            <a:r>
              <a:rPr lang="cs-CZ" sz="2400" dirty="0" smtClean="0"/>
              <a:t> By </a:t>
            </a:r>
            <a:r>
              <a:rPr lang="en-US" sz="2400" dirty="0" smtClean="0"/>
              <a:t>David </a:t>
            </a:r>
            <a:r>
              <a:rPr lang="en-US" sz="2400" dirty="0"/>
              <a:t>A. </a:t>
            </a:r>
            <a:r>
              <a:rPr lang="en-US" sz="2400" dirty="0" smtClean="0"/>
              <a:t>Patterson</a:t>
            </a:r>
            <a:r>
              <a:rPr lang="cs-CZ" sz="2400" dirty="0" smtClean="0"/>
              <a:t> and </a:t>
            </a:r>
            <a:r>
              <a:rPr lang="en-US" sz="2400" dirty="0" smtClean="0"/>
              <a:t>John </a:t>
            </a:r>
            <a:r>
              <a:rPr lang="en-US" sz="2400" dirty="0"/>
              <a:t>L. </a:t>
            </a:r>
            <a:r>
              <a:rPr lang="en-US" sz="2400" dirty="0" smtClean="0"/>
              <a:t>Hennessy</a:t>
            </a:r>
            <a:endParaRPr lang="cs-CZ" sz="2400" dirty="0" smtClean="0"/>
          </a:p>
          <a:p>
            <a:pPr lvl="1" indent="-342900" eaLnBrk="1" hangingPunct="1">
              <a:buFontTx/>
              <a:buChar char="-"/>
            </a:pPr>
            <a:r>
              <a:rPr lang="cs-CZ" sz="2400" dirty="0" smtClean="0"/>
              <a:t>Most examples in slides are from </a:t>
            </a:r>
            <a:r>
              <a:rPr lang="cs-CZ" sz="2400" dirty="0"/>
              <a:t>this</a:t>
            </a:r>
            <a:r>
              <a:rPr lang="cs-CZ" sz="2400" dirty="0" smtClean="0"/>
              <a:t> book</a:t>
            </a:r>
          </a:p>
          <a:p>
            <a:pPr lvl="1" indent="-342900" eaLnBrk="1" hangingPunct="1">
              <a:buFontTx/>
              <a:buChar char="-"/>
            </a:pPr>
            <a:r>
              <a:rPr lang="cs-CZ" sz="2400" dirty="0" smtClean="0"/>
              <a:t>Surprisingly enjoyable reading</a:t>
            </a:r>
          </a:p>
          <a:p>
            <a:pPr marL="0" indent="0" eaLnBrk="1" hangingPunct="1">
              <a:buNone/>
            </a:pPr>
            <a:r>
              <a:rPr lang="cs-CZ" sz="1400" dirty="0">
                <a:hlinkClick r:id="rId3"/>
              </a:rPr>
              <a:t>http://home.ustc.edu.cn/~louwenqi/reference_books_tools/Computer%20Organization%20and%20Design%20RISC-V%20edition.pdf</a:t>
            </a:r>
            <a:endParaRPr lang="cs-CZ" sz="1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41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What is computer?</a:t>
            </a:r>
          </a:p>
          <a:p>
            <a:pPr marL="920750" lvl="1" indent="-571500" eaLnBrk="1" hangingPunct="1"/>
            <a:r>
              <a:rPr lang="cs-CZ" sz="2400" i="1" dirty="0" smtClean="0"/>
              <a:t>Google: </a:t>
            </a:r>
            <a:r>
              <a:rPr lang="en-US" sz="2400" dirty="0"/>
              <a:t>an electronic device for </a:t>
            </a:r>
            <a:r>
              <a:rPr lang="en-US" sz="2400" b="1" dirty="0"/>
              <a:t>storing</a:t>
            </a:r>
            <a:r>
              <a:rPr lang="en-US" sz="2400" dirty="0"/>
              <a:t> and </a:t>
            </a:r>
            <a:r>
              <a:rPr lang="en-US" sz="2400" b="1" dirty="0"/>
              <a:t>processing data</a:t>
            </a:r>
            <a:r>
              <a:rPr lang="en-US" sz="2400" dirty="0"/>
              <a:t>, typically in </a:t>
            </a:r>
            <a:r>
              <a:rPr lang="en-US" sz="2400" b="1" dirty="0"/>
              <a:t>binary form</a:t>
            </a:r>
            <a:r>
              <a:rPr lang="en-US" sz="2400" dirty="0"/>
              <a:t>, according to </a:t>
            </a:r>
            <a:r>
              <a:rPr lang="en-US" sz="2400" b="1" dirty="0"/>
              <a:t>instructions</a:t>
            </a:r>
            <a:r>
              <a:rPr lang="en-US" sz="2400" dirty="0"/>
              <a:t> given to it in a variable </a:t>
            </a:r>
            <a:r>
              <a:rPr lang="en-US" sz="2400" b="1" dirty="0"/>
              <a:t>program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pPr marL="920750" lvl="1" indent="-571500" eaLnBrk="1" hangingPunct="1"/>
            <a:r>
              <a:rPr lang="cs-CZ" sz="2400" dirty="0" smtClean="0"/>
              <a:t>Lets skip a history lesson (at least for now)</a:t>
            </a:r>
          </a:p>
          <a:p>
            <a:pPr marL="1216025" lvl="2" indent="-571500" eaLnBrk="1" hangingPunct="1"/>
            <a:r>
              <a:rPr lang="cs-CZ" sz="2100" dirty="0" smtClean="0"/>
              <a:t>But it is really interesting – find out by yourselves</a:t>
            </a:r>
          </a:p>
          <a:p>
            <a:pPr marL="920750" lvl="1" indent="-571500" eaLnBrk="1" hangingPunct="1"/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856" t="29209" r="32282" b="35511"/>
          <a:stretch/>
        </p:blipFill>
        <p:spPr>
          <a:xfrm>
            <a:off x="2545420" y="4507025"/>
            <a:ext cx="3240360" cy="2110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888" t="38030" r="31887" b="20391"/>
          <a:stretch/>
        </p:blipFill>
        <p:spPr>
          <a:xfrm>
            <a:off x="8486056" y="4493041"/>
            <a:ext cx="3096344" cy="222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44" t="3263"/>
          <a:stretch/>
        </p:blipFill>
        <p:spPr>
          <a:xfrm>
            <a:off x="262651" y="4576448"/>
            <a:ext cx="2160941" cy="2040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969" y="4576448"/>
            <a:ext cx="2639616" cy="221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800" dirty="0" smtClean="0"/>
              <a:t>What is computer?</a:t>
            </a:r>
          </a:p>
          <a:p>
            <a:pPr marL="920750" lvl="1" indent="-571500" eaLnBrk="1" hangingPunct="1"/>
            <a:r>
              <a:rPr lang="cs-CZ" sz="2000" i="1" dirty="0" smtClean="0"/>
              <a:t>Google: </a:t>
            </a:r>
            <a:r>
              <a:rPr lang="en-US" sz="2000" dirty="0"/>
              <a:t>an electronic device for storing and processing </a:t>
            </a:r>
            <a:r>
              <a:rPr lang="en-US" sz="2000" b="1" dirty="0">
                <a:solidFill>
                  <a:srgbClr val="FF0000"/>
                </a:solidFill>
              </a:rPr>
              <a:t>data</a:t>
            </a:r>
            <a:r>
              <a:rPr lang="en-US" sz="2000" dirty="0"/>
              <a:t>, typically </a:t>
            </a:r>
            <a:r>
              <a:rPr lang="en-US" sz="2000" b="1" dirty="0">
                <a:solidFill>
                  <a:srgbClr val="FF0000"/>
                </a:solidFill>
              </a:rPr>
              <a:t>in binary form</a:t>
            </a:r>
            <a:r>
              <a:rPr lang="en-US" sz="2000" dirty="0"/>
              <a:t>, according to instructions given to it in a variable program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pPr marL="920750" lvl="1" indent="-571500" eaLnBrk="1" hangingPunct="1"/>
            <a:endParaRPr lang="cs-CZ" sz="2400" dirty="0" smtClean="0"/>
          </a:p>
          <a:p>
            <a:pPr marL="920750" lvl="1" indent="-571500" eaLnBrk="1" hangingPunct="1"/>
            <a:r>
              <a:rPr lang="cs-CZ" sz="2400" b="1" dirty="0" smtClean="0"/>
              <a:t>Data in binary form</a:t>
            </a:r>
            <a:r>
              <a:rPr lang="cs-CZ" sz="2400" dirty="0" smtClean="0"/>
              <a:t>: bit (true/false,1/0, high/low voltage...) =&gt; sequence of bits</a:t>
            </a:r>
          </a:p>
          <a:p>
            <a:pPr marL="1216025" lvl="2" indent="-571500" eaLnBrk="1" hangingPunct="1"/>
            <a:r>
              <a:rPr lang="cs-CZ" sz="2100" dirty="0" smtClean="0"/>
              <a:t>How to work with data in binary format... See later</a:t>
            </a:r>
            <a:endParaRPr lang="cs-CZ" sz="21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20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800" dirty="0" smtClean="0"/>
              <a:t>What is computer?</a:t>
            </a:r>
          </a:p>
          <a:p>
            <a:pPr marL="920750" lvl="1" indent="-571500" eaLnBrk="1" hangingPunct="1"/>
            <a:r>
              <a:rPr lang="cs-CZ" sz="2000" i="1" dirty="0" smtClean="0"/>
              <a:t>Google: </a:t>
            </a:r>
            <a:r>
              <a:rPr lang="en-US" sz="2000" dirty="0"/>
              <a:t>an electronic device for storing and </a:t>
            </a:r>
            <a:r>
              <a:rPr lang="en-US" sz="2000" b="1" dirty="0">
                <a:solidFill>
                  <a:srgbClr val="FF0000"/>
                </a:solidFill>
              </a:rPr>
              <a:t>processing data</a:t>
            </a:r>
            <a:r>
              <a:rPr lang="en-US" sz="2000" dirty="0"/>
              <a:t>, typically in binary form, according to </a:t>
            </a:r>
            <a:r>
              <a:rPr lang="en-US" sz="2000" b="1" dirty="0">
                <a:solidFill>
                  <a:srgbClr val="FF0000"/>
                </a:solidFill>
              </a:rPr>
              <a:t>instructions</a:t>
            </a:r>
            <a:r>
              <a:rPr lang="en-US" sz="2000" dirty="0"/>
              <a:t> given to it in a </a:t>
            </a:r>
            <a:r>
              <a:rPr lang="en-US" sz="2000" b="1" dirty="0">
                <a:solidFill>
                  <a:srgbClr val="FF0000"/>
                </a:solidFill>
              </a:rPr>
              <a:t>variable program</a:t>
            </a:r>
            <a:r>
              <a:rPr lang="en-US" sz="2000" dirty="0" smtClean="0"/>
              <a:t>.</a:t>
            </a:r>
            <a:endParaRPr lang="cs-CZ" sz="2400" dirty="0" smtClean="0"/>
          </a:p>
          <a:p>
            <a:pPr marL="920750" lvl="1" indent="-571500" eaLnBrk="1" hangingPunct="1"/>
            <a:r>
              <a:rPr lang="cs-CZ" sz="2400" b="1" dirty="0" smtClean="0"/>
              <a:t>Processing data</a:t>
            </a:r>
            <a:r>
              <a:rPr lang="cs-CZ" sz="2400" dirty="0" smtClean="0"/>
              <a:t>: perform various arithmetic or logic operations</a:t>
            </a:r>
          </a:p>
          <a:p>
            <a:pPr marL="1216025" lvl="2" indent="-571500" eaLnBrk="1" hangingPunct="1"/>
            <a:r>
              <a:rPr lang="cs-CZ" sz="2100" dirty="0" smtClean="0"/>
              <a:t>+,-,*,/,... AND, OR, NOT, bit shifts...</a:t>
            </a:r>
          </a:p>
          <a:p>
            <a:pPr marL="920750" lvl="1" indent="-571500" eaLnBrk="1" hangingPunct="1"/>
            <a:r>
              <a:rPr lang="cs-CZ" sz="2400" b="1" dirty="0" smtClean="0"/>
              <a:t>Instruction</a:t>
            </a:r>
            <a:r>
              <a:rPr lang="cs-CZ" sz="2400" dirty="0" smtClean="0"/>
              <a:t>: a computer-understandable </a:t>
            </a:r>
            <a:r>
              <a:rPr lang="cs-CZ" sz="2400" i="1" dirty="0" smtClean="0"/>
              <a:t>command</a:t>
            </a:r>
            <a:r>
              <a:rPr lang="cs-CZ" sz="2400" dirty="0" smtClean="0"/>
              <a:t> describing what should be done (usually quite simple, such as „multiply A and B and store the result into C“)</a:t>
            </a:r>
          </a:p>
          <a:p>
            <a:pPr marL="920750" lvl="1" indent="-571500" eaLnBrk="1" hangingPunct="1"/>
            <a:r>
              <a:rPr lang="cs-CZ" sz="2400" b="1" dirty="0" smtClean="0"/>
              <a:t>Program</a:t>
            </a:r>
            <a:r>
              <a:rPr lang="cs-CZ" sz="2400" dirty="0" smtClean="0"/>
              <a:t>: a sequence of instructions</a:t>
            </a:r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101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77075</TotalTime>
  <Words>3039</Words>
  <Application>Microsoft Office PowerPoint</Application>
  <PresentationFormat>Widescreen</PresentationFormat>
  <Paragraphs>647</Paragraphs>
  <Slides>41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Arial</vt:lpstr>
      <vt:lpstr>Cambria Math</vt:lpstr>
      <vt:lpstr>DejaVu Sans Mono</vt:lpstr>
      <vt:lpstr>Times New Roman</vt:lpstr>
      <vt:lpstr>Wingdings</vt:lpstr>
      <vt:lpstr>Network</vt:lpstr>
      <vt:lpstr>NSWI178: Principles of Computers for Bioinformatics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Logical Operations</vt:lpstr>
      <vt:lpstr>Shift Operations</vt:lpstr>
      <vt:lpstr>AND Operations</vt:lpstr>
      <vt:lpstr>OR Operations</vt:lpstr>
      <vt:lpstr>NOT Operations</vt:lpstr>
    </vt:vector>
  </TitlesOfParts>
  <Company>MFF-UK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 preference learning in real systems - from events to processes</dc:title>
  <dc:creator>Alan Eckhardt</dc:creator>
  <cp:lastModifiedBy>lpeska</cp:lastModifiedBy>
  <cp:revision>594</cp:revision>
  <dcterms:created xsi:type="dcterms:W3CDTF">2011-06-02T09:06:03Z</dcterms:created>
  <dcterms:modified xsi:type="dcterms:W3CDTF">2022-02-24T10:20:39Z</dcterms:modified>
</cp:coreProperties>
</file>