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301" r:id="rId9"/>
    <p:sldId id="302" r:id="rId10"/>
    <p:sldId id="303" r:id="rId11"/>
    <p:sldId id="304" r:id="rId12"/>
    <p:sldId id="270" r:id="rId13"/>
    <p:sldId id="271" r:id="rId14"/>
    <p:sldId id="276" r:id="rId15"/>
    <p:sldId id="277" r:id="rId16"/>
    <p:sldId id="298" r:id="rId17"/>
    <p:sldId id="299" r:id="rId18"/>
    <p:sldId id="297" r:id="rId19"/>
    <p:sldId id="300" r:id="rId20"/>
    <p:sldId id="305" r:id="rId21"/>
  </p:sldIdLst>
  <p:sldSz cx="9144000" cy="5143500" type="screen16x9"/>
  <p:notesSz cx="9144000" cy="5143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E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18208" y="1068399"/>
            <a:ext cx="6307582" cy="1605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85E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85E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85E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49" y="494487"/>
            <a:ext cx="83757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885E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0014" y="1116330"/>
            <a:ext cx="8303971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nsorflow.org/versions/r0.8/how_tos/variables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nsorflow.org/tutorials/quickstart/beginne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naconda.com/anaconda/user-guide/tasks/tensorflow/" TargetMode="External"/><Relationship Id="rId2" Type="http://schemas.openxmlformats.org/officeDocument/2006/relationships/hyperlink" Target="https://www.tensorflow.org/tutorials/customization/bas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nsorflow.org/guide/migra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ECD8J3dvDQ" TargetMode="External"/><Relationship Id="rId2" Type="http://schemas.openxmlformats.org/officeDocument/2006/relationships/hyperlink" Target="https://www.tensorflow.org/tutorials/customization/bas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418208" y="1068399"/>
            <a:ext cx="6307582" cy="8072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6225"/>
              </a:lnSpc>
            </a:pPr>
            <a:r>
              <a:rPr spc="-20" dirty="0" err="1" smtClean="0"/>
              <a:t>TensorFlow</a:t>
            </a:r>
            <a:r>
              <a:rPr spc="-114" dirty="0" smtClean="0"/>
              <a:t> </a:t>
            </a:r>
            <a:r>
              <a:rPr spc="-5" dirty="0"/>
              <a:t>Tutorial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0039" y="2884677"/>
            <a:ext cx="340867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2800" b="1" spc="-5" dirty="0" smtClean="0">
                <a:solidFill>
                  <a:srgbClr val="585858"/>
                </a:solidFill>
                <a:latin typeface="Arial"/>
                <a:cs typeface="Arial"/>
              </a:rPr>
              <a:t>Based on slides by </a:t>
            </a:r>
            <a:r>
              <a:rPr sz="2800" b="1" spc="-5" dirty="0" err="1" smtClean="0">
                <a:solidFill>
                  <a:srgbClr val="585858"/>
                </a:solidFill>
                <a:latin typeface="Arial"/>
                <a:cs typeface="Arial"/>
              </a:rPr>
              <a:t>Bharath</a:t>
            </a:r>
            <a:r>
              <a:rPr sz="2800" b="1" spc="-145" dirty="0" smtClean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85858"/>
                </a:solidFill>
                <a:latin typeface="Arial"/>
                <a:cs typeface="Arial"/>
              </a:rPr>
              <a:t>Ramsundar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3471" y="320097"/>
            <a:ext cx="6005988" cy="44098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pc="-19" dirty="0" smtClean="0"/>
              <a:t>Multilayered</a:t>
            </a:r>
            <a:r>
              <a:rPr spc="-83" dirty="0" smtClean="0"/>
              <a:t> </a:t>
            </a:r>
            <a:r>
              <a:rPr spc="-8" dirty="0"/>
              <a:t>Network</a:t>
            </a:r>
          </a:p>
        </p:txBody>
      </p:sp>
      <p:sp>
        <p:nvSpPr>
          <p:cNvPr id="3" name="object 3"/>
          <p:cNvSpPr/>
          <p:nvPr/>
        </p:nvSpPr>
        <p:spPr>
          <a:xfrm>
            <a:off x="2174149" y="1460717"/>
            <a:ext cx="4725946" cy="256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885453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1" y="320097"/>
            <a:ext cx="6043804" cy="44098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pc="-8" dirty="0"/>
              <a:t>Stochastic </a:t>
            </a:r>
            <a:r>
              <a:rPr spc="-15" dirty="0"/>
              <a:t>Gradient</a:t>
            </a:r>
            <a:r>
              <a:rPr spc="-94" dirty="0"/>
              <a:t> </a:t>
            </a:r>
            <a:r>
              <a:rPr spc="-8" dirty="0"/>
              <a:t>Descent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4726" y="1190434"/>
            <a:ext cx="6077903" cy="7487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175">
              <a:spcBef>
                <a:spcPts val="79"/>
              </a:spcBef>
              <a:buFont typeface="Arial"/>
              <a:buChar char="•"/>
              <a:tabLst>
                <a:tab pos="266224" algn="l"/>
                <a:tab pos="266700" algn="l"/>
              </a:tabLst>
            </a:pPr>
            <a:r>
              <a:rPr sz="2400" spc="-19" dirty="0">
                <a:latin typeface="Carlito"/>
                <a:cs typeface="Carlito"/>
              </a:rPr>
              <a:t>Generalization </a:t>
            </a:r>
            <a:r>
              <a:rPr sz="2400" spc="-4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(Stochastic) Gradient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Descent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73042" y="1680210"/>
            <a:ext cx="1582989" cy="6346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3447287" y="3257600"/>
            <a:ext cx="2103120" cy="309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3656475" y="3670173"/>
            <a:ext cx="1988767" cy="33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4009643" y="2439161"/>
            <a:ext cx="1049274" cy="340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15060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4209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TensorFlow </a:t>
            </a:r>
            <a:r>
              <a:rPr spc="-15" dirty="0"/>
              <a:t>Variables</a:t>
            </a:r>
            <a:r>
              <a:rPr spc="-140" dirty="0"/>
              <a:t> </a:t>
            </a:r>
            <a:r>
              <a:rPr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7788275" cy="2156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5080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“When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train a model you use variables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hold</a:t>
            </a:r>
            <a:r>
              <a:rPr sz="24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and  update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parameters.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Variables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are in-memory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buffers 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containing tensors”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0096A7"/>
                </a:solidFill>
                <a:latin typeface="Arial"/>
                <a:cs typeface="Arial"/>
              </a:rPr>
              <a:t> </a:t>
            </a:r>
            <a:r>
              <a:rPr sz="2400" u="heavy" spc="-3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2"/>
              </a:rPr>
              <a:t>TensorFlow</a:t>
            </a:r>
            <a:r>
              <a:rPr sz="2400" u="heavy" spc="-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2"/>
              </a:rPr>
              <a:t>Docs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685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All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tensors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we’ve used previously have been</a:t>
            </a:r>
            <a:r>
              <a:rPr sz="2400" spc="-1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85858"/>
                </a:solidFill>
                <a:latin typeface="Arial"/>
                <a:cs typeface="Arial"/>
              </a:rPr>
              <a:t>constant</a:t>
            </a:r>
            <a:endParaRPr sz="2400">
              <a:latin typeface="Arial"/>
              <a:cs typeface="Arial"/>
            </a:endParaRPr>
          </a:p>
          <a:p>
            <a:pPr marL="425450">
              <a:lnSpc>
                <a:spcPct val="100000"/>
              </a:lnSpc>
              <a:spcBef>
                <a:spcPts val="395"/>
              </a:spcBef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tensors, not</a:t>
            </a:r>
            <a:r>
              <a:rPr sz="24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variables.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4209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TensorFlow </a:t>
            </a:r>
            <a:r>
              <a:rPr spc="-15" dirty="0"/>
              <a:t>Variables</a:t>
            </a:r>
            <a:r>
              <a:rPr spc="-140" dirty="0"/>
              <a:t> </a:t>
            </a:r>
            <a:r>
              <a:rPr dirty="0"/>
              <a:t>(2)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387775" y="1108829"/>
            <a:ext cx="8222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... </a:t>
            </a:r>
          </a:p>
          <a:p>
            <a:r>
              <a:rPr lang="cs-CZ" dirty="0" smtClean="0"/>
              <a:t>def fcLayer(self, i: int, o: int, x: tf.Tensor, f: Callable[[tf.Tensor], tf.Tensor]) -&gt; </a:t>
            </a:r>
            <a:r>
              <a:rPr lang="cs-CZ" dirty="0" smtClean="0"/>
              <a:t>tf.Tensor</a:t>
            </a:r>
            <a:r>
              <a:rPr lang="cs-CZ" dirty="0" smtClean="0"/>
              <a:t>:</a:t>
            </a:r>
          </a:p>
          <a:p>
            <a:r>
              <a:rPr lang="cs-CZ" dirty="0" smtClean="0"/>
              <a:t>        self.w = tf.Variable(</a:t>
            </a:r>
            <a:r>
              <a:rPr lang="cs-CZ" dirty="0" smtClean="0"/>
              <a:t>tf.random.normal</a:t>
            </a:r>
            <a:r>
              <a:rPr lang="cs-CZ" dirty="0" smtClean="0"/>
              <a:t>([i, o]))</a:t>
            </a:r>
          </a:p>
          <a:p>
            <a:r>
              <a:rPr lang="cs-CZ" dirty="0" smtClean="0"/>
              <a:t>        self.b = tf.Variable(</a:t>
            </a:r>
            <a:r>
              <a:rPr lang="cs-CZ" dirty="0" smtClean="0"/>
              <a:t>tf.random.normal</a:t>
            </a:r>
            <a:r>
              <a:rPr lang="cs-CZ" dirty="0" smtClean="0"/>
              <a:t>([i, o]))</a:t>
            </a:r>
          </a:p>
          <a:p>
            <a:r>
              <a:rPr lang="cs-CZ" dirty="0" smtClean="0"/>
              <a:t>        self.f = f</a:t>
            </a:r>
          </a:p>
          <a:p>
            <a:r>
              <a:rPr lang="cs-CZ" dirty="0"/>
              <a:t> </a:t>
            </a:r>
            <a:r>
              <a:rPr lang="cs-CZ" dirty="0" smtClean="0"/>
              <a:t>       if callable(self.f): #ReLU, Sigmoid, or other activations</a:t>
            </a:r>
          </a:p>
          <a:p>
            <a:r>
              <a:rPr lang="cs-CZ" dirty="0" smtClean="0"/>
              <a:t>            return self.f(tf.add(tf.matmul(x, self.w), self.b))</a:t>
            </a:r>
          </a:p>
          <a:p>
            <a:r>
              <a:rPr lang="cs-CZ" dirty="0" smtClean="0"/>
              <a:t>        else:</a:t>
            </a:r>
          </a:p>
          <a:p>
            <a:r>
              <a:rPr lang="cs-CZ" dirty="0" smtClean="0"/>
              <a:t>            return tf.add(tf.matmul(x, self.w), self.b)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2399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Inputting</a:t>
            </a:r>
            <a:r>
              <a:rPr spc="-165" dirty="0"/>
              <a:t> </a:t>
            </a:r>
            <a:r>
              <a:rPr spc="-5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7695565" cy="131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5080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All previous examples have manually defined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tensors. 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How can we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input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external data into</a:t>
            </a:r>
            <a:r>
              <a:rPr sz="2400" spc="-1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TensorFlow?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68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Simple solution: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Import from</a:t>
            </a:r>
            <a:r>
              <a:rPr sz="2400" spc="-1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Numpy: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842" y="2756763"/>
            <a:ext cx="3463925" cy="72391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93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10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np</a:t>
            </a:r>
            <a:r>
              <a:rPr sz="1400" spc="105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4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zeros</a:t>
            </a:r>
            <a:r>
              <a:rPr sz="1400" spc="125" dirty="0">
                <a:solidFill>
                  <a:srgbClr val="666600"/>
                </a:solidFill>
                <a:latin typeface="Arial"/>
                <a:cs typeface="Arial"/>
              </a:rPr>
              <a:t>((</a:t>
            </a:r>
            <a:r>
              <a:rPr sz="1400" spc="-24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3</a:t>
            </a:r>
            <a:r>
              <a:rPr sz="1400" spc="-2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24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3</a:t>
            </a:r>
            <a:r>
              <a:rPr sz="1400" spc="-2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666600"/>
                </a:solidFill>
                <a:latin typeface="Arial"/>
                <a:cs typeface="Arial"/>
              </a:rPr>
              <a:t>))</a:t>
            </a:r>
            <a:r>
              <a:rPr sz="1400" spc="-24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3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94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09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45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-1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80" dirty="0">
                <a:latin typeface="Arial"/>
                <a:cs typeface="Arial"/>
              </a:rPr>
              <a:t>tf</a:t>
            </a:r>
            <a:r>
              <a:rPr sz="1400" spc="-229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29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convert_</a:t>
            </a:r>
            <a:r>
              <a:rPr sz="1400" spc="-254" dirty="0"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to_</a:t>
            </a:r>
            <a:r>
              <a:rPr sz="1400" spc="-250" dirty="0"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tensor</a:t>
            </a:r>
            <a:r>
              <a:rPr sz="1400" spc="12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-24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a)</a:t>
            </a:r>
            <a:endParaRPr sz="1400" dirty="0">
              <a:latin typeface="Arial"/>
              <a:cs typeface="Arial"/>
            </a:endParaRPr>
          </a:p>
          <a:p>
            <a:pPr marL="304800">
              <a:lnSpc>
                <a:spcPct val="100000"/>
              </a:lnSpc>
              <a:spcBef>
                <a:spcPts val="300"/>
              </a:spcBef>
            </a:pPr>
            <a:r>
              <a:rPr sz="1400" spc="300" dirty="0" smtClean="0">
                <a:solidFill>
                  <a:srgbClr val="666600"/>
                </a:solidFill>
                <a:latin typeface="Arial"/>
                <a:cs typeface="Arial"/>
              </a:rPr>
              <a:t>....:</a:t>
            </a:r>
            <a:r>
              <a:rPr sz="1400" spc="-15" dirty="0" smtClean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1792" y="4049394"/>
          <a:ext cx="1529078" cy="702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331">
                <a:tc>
                  <a:txBody>
                    <a:bodyPr/>
                    <a:lstStyle/>
                    <a:p>
                      <a:pPr marR="8255" algn="ctr">
                        <a:lnSpc>
                          <a:spcPts val="1550"/>
                        </a:lnSpc>
                      </a:pPr>
                      <a:r>
                        <a:rPr sz="1400" spc="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[[</a:t>
                      </a:r>
                      <a:r>
                        <a:rPr sz="1400" spc="-1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550"/>
                        </a:lnSpc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50"/>
                        </a:lnSpc>
                      </a:pP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7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16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7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16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31">
                <a:tc>
                  <a:txBody>
                    <a:bodyPr/>
                    <a:lstStyle/>
                    <a:p>
                      <a:pPr marL="33020" algn="ctr">
                        <a:lnSpc>
                          <a:spcPts val="160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600"/>
                        </a:lnSpc>
                        <a:spcBef>
                          <a:spcPts val="75"/>
                        </a:spcBef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75"/>
                        </a:spcBef>
                      </a:pPr>
                      <a:r>
                        <a:rPr sz="1400" spc="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00"/>
                        </a:lnSpc>
                        <a:spcBef>
                          <a:spcPts val="75"/>
                        </a:spcBef>
                      </a:pPr>
                      <a:r>
                        <a:rPr sz="1400" spc="13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0.</a:t>
                      </a:r>
                      <a:r>
                        <a:rPr sz="1400" spc="-14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4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]]</a:t>
                      </a:r>
                      <a:r>
                        <a:rPr sz="1400" spc="-1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6536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Placeholders </a:t>
            </a:r>
            <a:r>
              <a:rPr spc="-5" dirty="0"/>
              <a:t>and Feed Dictionaries</a:t>
            </a:r>
            <a:r>
              <a:rPr spc="-75" dirty="0"/>
              <a:t> </a:t>
            </a:r>
            <a:r>
              <a:rPr spc="-5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8265159" cy="207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Inputting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data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sz="2400" spc="140" dirty="0">
                <a:latin typeface="Arial"/>
                <a:cs typeface="Arial"/>
              </a:rPr>
              <a:t>tf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2400" spc="-39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convert_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180" dirty="0">
                <a:latin typeface="Arial"/>
                <a:cs typeface="Arial"/>
              </a:rPr>
              <a:t>to_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225" dirty="0">
                <a:latin typeface="Arial"/>
                <a:cs typeface="Arial"/>
              </a:rPr>
              <a:t>tensor</a:t>
            </a:r>
            <a:r>
              <a:rPr sz="2400" spc="-345" dirty="0"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666600"/>
                </a:solidFill>
                <a:latin typeface="Arial"/>
                <a:cs typeface="Arial"/>
              </a:rPr>
              <a:t>()</a:t>
            </a:r>
            <a:r>
              <a:rPr sz="2400" spc="1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is  convenient, but doesn’t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scale.</a:t>
            </a:r>
            <a:endParaRPr sz="2400" dirty="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430"/>
              </a:spcBef>
              <a:buChar char="●"/>
              <a:tabLst>
                <a:tab pos="425450" algn="l"/>
                <a:tab pos="426084" algn="l"/>
                <a:tab pos="3509010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TF 1.x: </a:t>
            </a:r>
            <a:r>
              <a:rPr sz="2400" spc="-5" dirty="0" smtClean="0">
                <a:solidFill>
                  <a:srgbClr val="585858"/>
                </a:solidFill>
                <a:latin typeface="Arial"/>
                <a:cs typeface="Arial"/>
              </a:rPr>
              <a:t>Use </a:t>
            </a:r>
            <a:r>
              <a:rPr sz="2400" spc="145" dirty="0">
                <a:latin typeface="Arial"/>
                <a:cs typeface="Arial"/>
              </a:rPr>
              <a:t>tf</a:t>
            </a:r>
            <a:r>
              <a:rPr sz="2400" spc="-380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2400" spc="-3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2400" spc="254" dirty="0">
                <a:latin typeface="Arial"/>
                <a:cs typeface="Arial"/>
              </a:rPr>
              <a:t>placeholder	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variables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(dummy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nodes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585858"/>
                </a:solidFill>
                <a:latin typeface="Arial"/>
                <a:cs typeface="Arial"/>
              </a:rPr>
              <a:t>that</a:t>
            </a:r>
            <a:r>
              <a:rPr lang="cs-CZ" sz="2400" dirty="0"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585858"/>
                </a:solidFill>
                <a:latin typeface="Arial"/>
                <a:cs typeface="Arial"/>
              </a:rPr>
              <a:t>provide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entry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points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data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computational</a:t>
            </a:r>
            <a:r>
              <a:rPr sz="2400" spc="-1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graph).</a:t>
            </a:r>
            <a:endParaRPr sz="2400" dirty="0">
              <a:latin typeface="Arial"/>
              <a:cs typeface="Arial"/>
            </a:endParaRPr>
          </a:p>
          <a:p>
            <a:pPr marL="412750" marR="643255" indent="-412750">
              <a:lnSpc>
                <a:spcPct val="100000"/>
              </a:lnSpc>
              <a:spcBef>
                <a:spcPts val="430"/>
              </a:spcBef>
              <a:buChar char="●"/>
              <a:tabLst>
                <a:tab pos="412750" algn="l"/>
                <a:tab pos="413384" algn="l"/>
                <a:tab pos="2296795" algn="l"/>
              </a:tabLst>
            </a:pPr>
            <a:r>
              <a:rPr lang="cs-CZ" sz="2400" dirty="0" smtClean="0">
                <a:solidFill>
                  <a:srgbClr val="585858"/>
                </a:solidFill>
                <a:latin typeface="Arial"/>
                <a:cs typeface="Arial"/>
              </a:rPr>
              <a:t>TF 2.x: keras Input has similar characteristics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6536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15" dirty="0" smtClean="0"/>
              <a:t>High-level API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8265159" cy="3461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So far, low level API considered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Sure, you can do everything with it, but it is tedious</a:t>
            </a:r>
          </a:p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High level API oriented on neural networks: Keras 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simple ways to define networks, its input data, training and utilization</a:t>
            </a:r>
          </a:p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00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6536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15" dirty="0" smtClean="0"/>
              <a:t>High-level API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8265159" cy="8751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400" spc="-5" dirty="0" smtClean="0">
                <a:solidFill>
                  <a:srgbClr val="585858"/>
                </a:solidFill>
                <a:latin typeface="Arial"/>
                <a:cs typeface="Arial"/>
              </a:rPr>
              <a:t>Basics: </a:t>
            </a:r>
            <a:r>
              <a:rPr lang="cs-CZ" u="sng" dirty="0">
                <a:hlinkClick r:id="rId2"/>
              </a:rPr>
              <a:t>https://www.tensorflow.org/tutorials/quickstart/beginner</a:t>
            </a:r>
            <a:endParaRPr lang="cs-CZ" sz="2400" spc="-5" dirty="0" smtClean="0">
              <a:solidFill>
                <a:srgbClr val="585858"/>
              </a:solidFill>
              <a:latin typeface="Arial"/>
              <a:cs typeface="Arial"/>
            </a:endParaRPr>
          </a:p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91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746445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 smtClean="0"/>
              <a:t>But what about paralellization?</a:t>
            </a:r>
            <a:endParaRPr spc="-5" dirty="0"/>
          </a:p>
        </p:txBody>
      </p:sp>
      <p:sp>
        <p:nvSpPr>
          <p:cNvPr id="4" name="object 3"/>
          <p:cNvSpPr txBox="1"/>
          <p:nvPr/>
        </p:nvSpPr>
        <p:spPr>
          <a:xfrm>
            <a:off x="428650" y="1116330"/>
            <a:ext cx="8639150" cy="334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</a:rPr>
              <a:t>So far, only some layers and variables.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</a:rPr>
              <a:t>Not a single word about parallel implementation</a:t>
            </a:r>
          </a:p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Your code is evaluated in parallel either on CPU or GPU based on TF</a:t>
            </a:r>
            <a:r>
              <a:rPr lang="en-US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’s</a:t>
            </a: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 internal logic &amp; available resources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You dont have to care 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Nowadays, installing TF with GPU support starts to be quite simple</a:t>
            </a:r>
          </a:p>
          <a:p>
            <a:pPr marL="882650" marR="1326515" lvl="1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lang="cs-CZ" sz="2000" spc="-5" dirty="0" smtClean="0">
                <a:solidFill>
                  <a:srgbClr val="585858"/>
                </a:solidFill>
                <a:latin typeface="Arial"/>
                <a:cs typeface="Arial"/>
                <a:sym typeface="Wingdings" panose="05000000000000000000" pitchFamily="2" charset="2"/>
              </a:rPr>
              <a:t>Some adjustments for multi-GPU support</a:t>
            </a:r>
          </a:p>
          <a:p>
            <a:pPr marL="425450" marR="132651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746445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 smtClean="0"/>
              <a:t>Further reading</a:t>
            </a:r>
            <a:endParaRPr spc="-5" dirty="0"/>
          </a:p>
        </p:txBody>
      </p:sp>
      <p:sp>
        <p:nvSpPr>
          <p:cNvPr id="4" name="object 3"/>
          <p:cNvSpPr txBox="1"/>
          <p:nvPr/>
        </p:nvSpPr>
        <p:spPr>
          <a:xfrm>
            <a:off x="428650" y="1116330"/>
            <a:ext cx="8639150" cy="236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6" marR="1326515" lvl="1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endParaRPr lang="cs-CZ" sz="2000" dirty="0" smtClean="0">
              <a:hlinkClick r:id="rId2"/>
            </a:endParaRPr>
          </a:p>
          <a:p>
            <a:pPr marL="12066" marR="1326515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r>
              <a:rPr lang="cs-CZ" sz="2000" dirty="0" smtClean="0">
                <a:hlinkClick r:id="rId3"/>
              </a:rPr>
              <a:t>https://docs.anaconda.com/anaconda/user-guide/tasks/tensorflow/</a:t>
            </a:r>
            <a:endParaRPr lang="cs-CZ" sz="2000" dirty="0" smtClean="0">
              <a:hlinkClick r:id="rId2"/>
            </a:endParaRPr>
          </a:p>
          <a:p>
            <a:pPr marL="354966" marR="1326515" indent="-342900">
              <a:lnSpc>
                <a:spcPct val="114999"/>
              </a:lnSpc>
              <a:spcBef>
                <a:spcPts val="100"/>
              </a:spcBef>
              <a:buFontTx/>
              <a:buChar char="-"/>
              <a:tabLst>
                <a:tab pos="425450" algn="l"/>
                <a:tab pos="426084" algn="l"/>
              </a:tabLst>
            </a:pPr>
            <a:r>
              <a:rPr lang="cs-CZ" sz="2400" dirty="0" smtClean="0">
                <a:latin typeface="Arial"/>
                <a:cs typeface="Arial"/>
              </a:rPr>
              <a:t>Recommended installation variant</a:t>
            </a:r>
          </a:p>
          <a:p>
            <a:pPr marL="12066" marR="1326515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r>
              <a:rPr lang="cs-CZ" dirty="0" smtClean="0">
                <a:hlinkClick r:id="rId4"/>
              </a:rPr>
              <a:t>https://www.tensorflow.org/guide/migrate</a:t>
            </a:r>
            <a:endParaRPr lang="cs-CZ" dirty="0" smtClean="0"/>
          </a:p>
          <a:p>
            <a:pPr marL="354966" marR="1326515" indent="-342900">
              <a:lnSpc>
                <a:spcPct val="114999"/>
              </a:lnSpc>
              <a:spcBef>
                <a:spcPts val="100"/>
              </a:spcBef>
              <a:buFontTx/>
              <a:buChar char="-"/>
              <a:tabLst>
                <a:tab pos="425450" algn="l"/>
                <a:tab pos="426084" algn="l"/>
              </a:tabLst>
            </a:pPr>
            <a:r>
              <a:rPr lang="cs-CZ" sz="2400" dirty="0" smtClean="0">
                <a:latin typeface="Arial"/>
                <a:cs typeface="Arial"/>
              </a:rPr>
              <a:t>Some notes &amp; solutions on TF 1.x and 2.x compatibility issues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01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3582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What is</a:t>
            </a:r>
            <a:r>
              <a:rPr spc="-165" dirty="0"/>
              <a:t> </a:t>
            </a:r>
            <a:r>
              <a:rPr spc="-5" dirty="0"/>
              <a:t>TensorFlow?</a:t>
            </a:r>
          </a:p>
        </p:txBody>
      </p:sp>
      <p:sp>
        <p:nvSpPr>
          <p:cNvPr id="3" name="object 3"/>
          <p:cNvSpPr/>
          <p:nvPr/>
        </p:nvSpPr>
        <p:spPr>
          <a:xfrm>
            <a:off x="6617207" y="598931"/>
            <a:ext cx="2286000" cy="1933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144" y="1116330"/>
            <a:ext cx="6449060" cy="254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106489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TensorFlow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is a deep learning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library  recently open-sourced by</a:t>
            </a:r>
            <a:r>
              <a:rPr sz="24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Google.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68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But what does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actually</a:t>
            </a:r>
            <a:r>
              <a:rPr sz="2400" spc="-1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do?</a:t>
            </a:r>
            <a:endParaRPr sz="2400">
              <a:latin typeface="Arial"/>
              <a:cs typeface="Arial"/>
            </a:endParaRPr>
          </a:p>
          <a:p>
            <a:pPr marL="882650" lvl="1" indent="-413384">
              <a:lnSpc>
                <a:spcPct val="100000"/>
              </a:lnSpc>
              <a:spcBef>
                <a:spcPts val="150"/>
              </a:spcBef>
              <a:buChar char="○"/>
              <a:tabLst>
                <a:tab pos="882650" algn="l"/>
                <a:tab pos="883285" algn="l"/>
              </a:tabLst>
            </a:pP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TensorFlow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provides primitives</a:t>
            </a:r>
            <a:r>
              <a:rPr sz="24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882650" marR="5080">
              <a:lnSpc>
                <a:spcPct val="114999"/>
              </a:lnSpc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defining functions on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tensors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and  automatically computing their</a:t>
            </a:r>
            <a:r>
              <a:rPr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derivatives.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19"/>
            <a:ext cx="9144000" cy="399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746445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 smtClean="0"/>
              <a:t>Further reading</a:t>
            </a:r>
            <a:endParaRPr spc="-5" dirty="0"/>
          </a:p>
        </p:txBody>
      </p:sp>
      <p:sp>
        <p:nvSpPr>
          <p:cNvPr id="4" name="object 3"/>
          <p:cNvSpPr txBox="1"/>
          <p:nvPr/>
        </p:nvSpPr>
        <p:spPr>
          <a:xfrm>
            <a:off x="428650" y="1116330"/>
            <a:ext cx="8639150" cy="3227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6" marR="1326515" lvl="1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endParaRPr lang="cs-CZ" sz="2000" dirty="0" smtClean="0">
              <a:hlinkClick r:id="rId2"/>
            </a:endParaRPr>
          </a:p>
          <a:p>
            <a:pPr marL="12066" marR="1326515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r>
              <a:rPr lang="cs-CZ" sz="2000" dirty="0" smtClean="0">
                <a:hlinkClick r:id="rId2"/>
              </a:rPr>
              <a:t>https://www.tensorflow.org/tutorials/customization/basics</a:t>
            </a:r>
            <a:endParaRPr lang="cs-CZ" sz="2000" spc="-5" dirty="0" smtClean="0">
              <a:solidFill>
                <a:srgbClr val="585858"/>
              </a:solidFill>
              <a:latin typeface="Arial"/>
              <a:cs typeface="Arial"/>
            </a:endParaRPr>
          </a:p>
          <a:p>
            <a:pPr marL="354966" marR="1326515" indent="-342900">
              <a:lnSpc>
                <a:spcPct val="114999"/>
              </a:lnSpc>
              <a:spcBef>
                <a:spcPts val="100"/>
              </a:spcBef>
              <a:buFontTx/>
              <a:buChar char="-"/>
              <a:tabLst>
                <a:tab pos="425450" algn="l"/>
                <a:tab pos="426084" algn="l"/>
              </a:tabLst>
            </a:pPr>
            <a:r>
              <a:rPr lang="cs-CZ" sz="2400" dirty="0" smtClean="0">
                <a:latin typeface="Arial"/>
                <a:cs typeface="Arial"/>
              </a:rPr>
              <a:t>How to work with GPUs explicitely &amp; much more</a:t>
            </a:r>
          </a:p>
          <a:p>
            <a:pPr marL="12066" marR="1326515">
              <a:lnSpc>
                <a:spcPct val="114999"/>
              </a:lnSpc>
              <a:spcBef>
                <a:spcPts val="100"/>
              </a:spcBef>
              <a:tabLst>
                <a:tab pos="425450" algn="l"/>
                <a:tab pos="426084" algn="l"/>
              </a:tabLst>
            </a:pPr>
            <a:r>
              <a:rPr lang="cs-CZ" u="sng" dirty="0">
                <a:hlinkClick r:id="rId3"/>
              </a:rPr>
              <a:t>https://www.youtube.com/watch?v=5ECD8J3dvDQ</a:t>
            </a:r>
            <a:endParaRPr lang="cs-CZ" sz="2400" dirty="0">
              <a:latin typeface="Arial"/>
              <a:cs typeface="Arial"/>
            </a:endParaRPr>
          </a:p>
          <a:p>
            <a:pPr marL="354966" marR="1326515" indent="-342900">
              <a:lnSpc>
                <a:spcPct val="114999"/>
              </a:lnSpc>
              <a:spcBef>
                <a:spcPts val="100"/>
              </a:spcBef>
              <a:buFontTx/>
              <a:buChar char="-"/>
              <a:tabLst>
                <a:tab pos="425450" algn="l"/>
                <a:tab pos="426084" algn="l"/>
              </a:tabLst>
            </a:pPr>
            <a:r>
              <a:rPr lang="cs-CZ" sz="2400" dirty="0" smtClean="0">
                <a:latin typeface="Arial"/>
                <a:cs typeface="Arial"/>
              </a:rPr>
              <a:t>Slightly „propaganda“ talk, but quite informative if you skip all „I love this feature“ stuff</a:t>
            </a:r>
          </a:p>
          <a:p>
            <a:pPr marL="354966" marR="1326515" indent="-342900">
              <a:lnSpc>
                <a:spcPct val="114999"/>
              </a:lnSpc>
              <a:spcBef>
                <a:spcPts val="100"/>
              </a:spcBef>
              <a:buFontTx/>
              <a:buChar char="-"/>
              <a:tabLst>
                <a:tab pos="425450" algn="l"/>
                <a:tab pos="426084" algn="l"/>
              </a:tabLst>
            </a:pPr>
            <a:r>
              <a:rPr lang="cs-CZ" sz="2400" dirty="0" smtClean="0">
                <a:latin typeface="Arial"/>
                <a:cs typeface="Arial"/>
              </a:rPr>
              <a:t>At 29:40, there are some extensions on TF and parallelization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57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3603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But </a:t>
            </a:r>
            <a:r>
              <a:rPr dirty="0"/>
              <a:t>what’s </a:t>
            </a:r>
            <a:r>
              <a:rPr spc="-5" dirty="0"/>
              <a:t>a</a:t>
            </a:r>
            <a:r>
              <a:rPr spc="-200" dirty="0"/>
              <a:t> </a:t>
            </a:r>
            <a:r>
              <a:rPr spc="-5" dirty="0"/>
              <a:t>Tensor?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8214995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5080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  <a:tab pos="3487420" algn="l"/>
                <a:tab pos="6315075" algn="l"/>
              </a:tabLst>
            </a:pP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Formally,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tensors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are multilinear maps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from vector</a:t>
            </a:r>
            <a:r>
              <a:rPr sz="2400" spc="-1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spaces 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the real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numbers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	vector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space,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and	dual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space)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2652" y="2863976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4759" y="3280028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8167" y="3701897"/>
            <a:ext cx="1270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650" y="2813684"/>
            <a:ext cx="8072755" cy="20802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425450" indent="-413384">
              <a:lnSpc>
                <a:spcPct val="100000"/>
              </a:lnSpc>
              <a:spcBef>
                <a:spcPts val="495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scalar is a tensor</a:t>
            </a:r>
            <a:r>
              <a:rPr sz="2400" spc="-3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395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vector is a tensor</a:t>
            </a:r>
            <a:r>
              <a:rPr sz="2400" spc="-3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395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 matrix is a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tensor</a:t>
            </a:r>
            <a:r>
              <a:rPr sz="2400" spc="-3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</a:t>
            </a:r>
            <a:endParaRPr sz="2400">
              <a:latin typeface="Arial"/>
              <a:cs typeface="Arial"/>
            </a:endParaRPr>
          </a:p>
          <a:p>
            <a:pPr marL="425450" indent="-413384">
              <a:lnSpc>
                <a:spcPct val="100000"/>
              </a:lnSpc>
              <a:spcBef>
                <a:spcPts val="16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Common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have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fixed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basis, </a:t>
            </a:r>
            <a:r>
              <a:rPr sz="2400" b="1" spc="-5" dirty="0">
                <a:solidFill>
                  <a:srgbClr val="585858"/>
                </a:solidFill>
                <a:latin typeface="Arial"/>
                <a:cs typeface="Arial"/>
              </a:rPr>
              <a:t>so a tensor </a:t>
            </a:r>
            <a:r>
              <a:rPr sz="2400" b="1" dirty="0">
                <a:solidFill>
                  <a:srgbClr val="585858"/>
                </a:solidFill>
                <a:latin typeface="Arial"/>
                <a:cs typeface="Arial"/>
              </a:rPr>
              <a:t>can</a:t>
            </a:r>
            <a:r>
              <a:rPr sz="2400" b="1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  <a:p>
            <a:pPr marL="425450">
              <a:lnSpc>
                <a:spcPct val="100000"/>
              </a:lnSpc>
              <a:spcBef>
                <a:spcPts val="430"/>
              </a:spcBef>
            </a:pPr>
            <a:r>
              <a:rPr sz="2400" b="1" spc="-5" dirty="0">
                <a:solidFill>
                  <a:srgbClr val="585858"/>
                </a:solidFill>
                <a:latin typeface="Arial"/>
                <a:cs typeface="Arial"/>
              </a:rPr>
              <a:t>represented as a multidimensional array </a:t>
            </a:r>
            <a:r>
              <a:rPr sz="2400" b="1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400" b="1" spc="-2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85858"/>
                </a:solidFill>
                <a:latin typeface="Arial"/>
                <a:cs typeface="Arial"/>
              </a:rPr>
              <a:t>numbers.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75888" y="2971800"/>
            <a:ext cx="2531364" cy="284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5888" y="3410711"/>
            <a:ext cx="264871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9783" y="2097023"/>
            <a:ext cx="4954524" cy="762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88079" y="1763267"/>
            <a:ext cx="217932" cy="219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84035" y="1744979"/>
            <a:ext cx="291084" cy="2209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74364" y="3811523"/>
            <a:ext cx="3491484" cy="284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389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TensorFlow </a:t>
            </a:r>
            <a:r>
              <a:rPr dirty="0"/>
              <a:t>vs.</a:t>
            </a:r>
            <a:r>
              <a:rPr spc="-175" dirty="0"/>
              <a:t> </a:t>
            </a:r>
            <a:r>
              <a:rPr spc="-10" dirty="0"/>
              <a:t>Numpy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50" y="1116330"/>
            <a:ext cx="8173084" cy="212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318135" indent="-413384">
              <a:lnSpc>
                <a:spcPct val="114999"/>
              </a:lnSpc>
              <a:spcBef>
                <a:spcPts val="100"/>
              </a:spcBef>
              <a:buChar char="●"/>
              <a:tabLst>
                <a:tab pos="425450" algn="l"/>
                <a:tab pos="426084" algn="l"/>
              </a:tabLst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Few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people make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this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comparison,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but 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TensorFlow</a:t>
            </a:r>
            <a:r>
              <a:rPr sz="2400" spc="-2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and  Numpy are quite 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similar.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(Both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are N-d array</a:t>
            </a:r>
            <a:r>
              <a:rPr sz="24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libraries!)</a:t>
            </a:r>
            <a:endParaRPr sz="2400">
              <a:latin typeface="Arial"/>
              <a:cs typeface="Arial"/>
            </a:endParaRPr>
          </a:p>
          <a:p>
            <a:pPr marL="425450" marR="5080" indent="-413384">
              <a:lnSpc>
                <a:spcPct val="114999"/>
              </a:lnSpc>
              <a:buChar char="●"/>
              <a:tabLst>
                <a:tab pos="425450" algn="l"/>
                <a:tab pos="426084" algn="l"/>
              </a:tabLst>
            </a:pP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Numpy has Ndarray support, but doesn’t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offer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methods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create tensor functions and automatically compute  derivatives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(+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no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GPU</a:t>
            </a:r>
            <a:r>
              <a:rPr sz="2400" spc="-10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support).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" y="3718559"/>
            <a:ext cx="3025139" cy="1025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65778" y="3875938"/>
            <a:ext cx="635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Arial"/>
                <a:cs typeface="Arial"/>
              </a:rPr>
              <a:t>VS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00700" y="3441191"/>
            <a:ext cx="1868424" cy="1580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3637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Simple </a:t>
            </a:r>
            <a:r>
              <a:rPr spc="-10" dirty="0"/>
              <a:t>Numpy</a:t>
            </a:r>
            <a:r>
              <a:rPr spc="-135" dirty="0"/>
              <a:t> </a:t>
            </a:r>
            <a:r>
              <a:rPr spc="-5" dirty="0"/>
              <a:t>Recap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344" y="1298828"/>
            <a:ext cx="4694555" cy="2236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 n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23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 </a:t>
            </a:r>
            <a:r>
              <a:rPr sz="1400" spc="95" dirty="0">
                <a:solidFill>
                  <a:srgbClr val="000086"/>
                </a:solidFill>
                <a:latin typeface="Arial"/>
                <a:cs typeface="Arial"/>
              </a:rPr>
              <a:t>import </a:t>
            </a:r>
            <a:r>
              <a:rPr sz="1400" spc="-60" dirty="0">
                <a:latin typeface="Arial"/>
                <a:cs typeface="Arial"/>
              </a:rPr>
              <a:t>numpy </a:t>
            </a:r>
            <a:r>
              <a:rPr sz="1400" spc="10" dirty="0">
                <a:solidFill>
                  <a:srgbClr val="000086"/>
                </a:solidFill>
                <a:latin typeface="Arial"/>
                <a:cs typeface="Arial"/>
              </a:rPr>
              <a:t>as</a:t>
            </a:r>
            <a:r>
              <a:rPr sz="1400" spc="-8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np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509135" algn="l"/>
              </a:tabLst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04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5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6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24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3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-11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np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35" dirty="0">
                <a:latin typeface="Arial"/>
                <a:cs typeface="Arial"/>
              </a:rPr>
              <a:t>zeros</a:t>
            </a:r>
            <a:r>
              <a:rPr sz="1400" spc="135" dirty="0">
                <a:solidFill>
                  <a:srgbClr val="666600"/>
                </a:solidFill>
                <a:latin typeface="Arial"/>
                <a:cs typeface="Arial"/>
              </a:rPr>
              <a:t>((</a:t>
            </a:r>
            <a:r>
              <a:rPr sz="1400" spc="-23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3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2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2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)</a:t>
            </a:r>
            <a:r>
              <a:rPr sz="1400" spc="-229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)</a:t>
            </a:r>
            <a:r>
              <a:rPr sz="1400" spc="-23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;</a:t>
            </a:r>
            <a:r>
              <a:rPr sz="1400" spc="3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-1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85" dirty="0">
                <a:latin typeface="Arial"/>
                <a:cs typeface="Arial"/>
              </a:rPr>
              <a:t>np</a:t>
            </a:r>
            <a:r>
              <a:rPr sz="1400" spc="85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ones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((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6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666600"/>
                </a:solidFill>
                <a:latin typeface="Arial"/>
                <a:cs typeface="Arial"/>
              </a:rPr>
              <a:t>))	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7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 marL="12700" marR="2130425">
              <a:lnSpc>
                <a:spcPct val="157100"/>
              </a:lnSpc>
              <a:spcBef>
                <a:spcPts val="1255"/>
              </a:spcBef>
              <a:tabLst>
                <a:tab pos="2161540" algn="l"/>
              </a:tabLst>
            </a:pP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25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 </a:t>
            </a:r>
            <a:r>
              <a:rPr sz="1400" spc="60" dirty="0">
                <a:latin typeface="Arial"/>
                <a:cs typeface="Arial"/>
              </a:rPr>
              <a:t>np</a:t>
            </a:r>
            <a:r>
              <a:rPr sz="1400" spc="6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60" dirty="0">
                <a:latin typeface="Arial"/>
                <a:cs typeface="Arial"/>
              </a:rPr>
              <a:t>sum</a:t>
            </a:r>
            <a:r>
              <a:rPr sz="1400" spc="60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60" dirty="0">
                <a:latin typeface="Arial"/>
                <a:cs typeface="Arial"/>
              </a:rPr>
              <a:t>b</a:t>
            </a:r>
            <a:r>
              <a:rPr sz="1400" spc="60" dirty="0">
                <a:solidFill>
                  <a:srgbClr val="666600"/>
                </a:solidFill>
                <a:latin typeface="Arial"/>
                <a:cs typeface="Arial"/>
              </a:rPr>
              <a:t>, </a:t>
            </a:r>
            <a:r>
              <a:rPr sz="1400" spc="114" dirty="0">
                <a:latin typeface="Arial"/>
                <a:cs typeface="Arial"/>
              </a:rPr>
              <a:t>axis</a:t>
            </a:r>
            <a:r>
              <a:rPr sz="1400" spc="114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114" dirty="0">
                <a:solidFill>
                  <a:srgbClr val="006666"/>
                </a:solidFill>
                <a:latin typeface="Arial"/>
                <a:cs typeface="Arial"/>
              </a:rPr>
              <a:t>1)  </a:t>
            </a:r>
            <a:r>
              <a:rPr sz="1400" spc="105" dirty="0">
                <a:solidFill>
                  <a:srgbClr val="660066"/>
                </a:solidFill>
                <a:latin typeface="Arial"/>
                <a:cs typeface="Arial"/>
              </a:rPr>
              <a:t>Out</a:t>
            </a:r>
            <a:r>
              <a:rPr sz="1400" spc="105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06666"/>
                </a:solidFill>
                <a:latin typeface="Arial"/>
                <a:cs typeface="Arial"/>
              </a:rPr>
              <a:t>25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5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spc="114" dirty="0">
                <a:latin typeface="Arial"/>
                <a:cs typeface="Arial"/>
              </a:rPr>
              <a:t>y</a:t>
            </a:r>
            <a:r>
              <a:rPr sz="1400" spc="114" dirty="0">
                <a:solidFill>
                  <a:srgbClr val="666600"/>
                </a:solidFill>
                <a:latin typeface="Arial"/>
                <a:cs typeface="Arial"/>
              </a:rPr>
              <a:t>([</a:t>
            </a:r>
            <a:r>
              <a:rPr sz="1400" spc="6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06666"/>
                </a:solidFill>
                <a:latin typeface="Arial"/>
                <a:cs typeface="Arial"/>
              </a:rPr>
              <a:t>2.</a:t>
            </a:r>
            <a:r>
              <a:rPr sz="1400" spc="-14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130" dirty="0">
                <a:solidFill>
                  <a:srgbClr val="006666"/>
                </a:solidFill>
                <a:latin typeface="Arial"/>
                <a:cs typeface="Arial"/>
              </a:rPr>
              <a:t>2.</a:t>
            </a:r>
            <a:r>
              <a:rPr sz="1400" spc="-16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666600"/>
                </a:solidFill>
                <a:latin typeface="Arial"/>
                <a:cs typeface="Arial"/>
              </a:rPr>
              <a:t>])</a:t>
            </a:r>
            <a:r>
              <a:rPr sz="1400" spc="-12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 n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26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-1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40" dirty="0"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40" dirty="0">
                <a:latin typeface="Arial"/>
                <a:cs typeface="Arial"/>
              </a:rPr>
              <a:t>shape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400" spc="105" dirty="0">
                <a:solidFill>
                  <a:srgbClr val="660066"/>
                </a:solidFill>
                <a:latin typeface="Arial"/>
                <a:cs typeface="Arial"/>
              </a:rPr>
              <a:t>Out</a:t>
            </a:r>
            <a:r>
              <a:rPr sz="1400" spc="105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0" dirty="0">
                <a:solidFill>
                  <a:srgbClr val="006666"/>
                </a:solidFill>
                <a:latin typeface="Arial"/>
                <a:cs typeface="Arial"/>
              </a:rPr>
              <a:t>26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]: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(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8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 </a:t>
            </a:r>
            <a:r>
              <a:rPr sz="1400" spc="70" dirty="0">
                <a:solidFill>
                  <a:srgbClr val="006666"/>
                </a:solidFill>
                <a:latin typeface="Arial"/>
                <a:cs typeface="Arial"/>
              </a:rPr>
              <a:t>2)</a:t>
            </a:r>
            <a:r>
              <a:rPr sz="1400" spc="-2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344" y="3738473"/>
            <a:ext cx="3006725" cy="5283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27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2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85" dirty="0">
                <a:latin typeface="Arial"/>
                <a:cs typeface="Arial"/>
              </a:rPr>
              <a:t>np</a:t>
            </a:r>
            <a:r>
              <a:rPr sz="1400" spc="85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85" dirty="0">
                <a:latin typeface="Arial"/>
                <a:cs typeface="Arial"/>
              </a:rPr>
              <a:t>reshape</a:t>
            </a:r>
            <a:r>
              <a:rPr sz="1400" spc="8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85" dirty="0"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2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-1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1</a:t>
            </a:r>
            <a:r>
              <a:rPr sz="1400" spc="-18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1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4</a:t>
            </a:r>
            <a:r>
              <a:rPr sz="1400" spc="-1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))</a:t>
            </a:r>
            <a:r>
              <a:rPr sz="1400" spc="-1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885825" algn="l"/>
                <a:tab pos="1754505" algn="l"/>
                <a:tab pos="2260600" algn="l"/>
                <a:tab pos="2748280" algn="l"/>
              </a:tabLst>
            </a:pPr>
            <a:r>
              <a:rPr sz="1400" spc="5" dirty="0">
                <a:solidFill>
                  <a:srgbClr val="660066"/>
                </a:solidFill>
                <a:latin typeface="Arial"/>
                <a:cs typeface="Arial"/>
              </a:rPr>
              <a:t>Out</a:t>
            </a:r>
            <a:r>
              <a:rPr sz="1400" spc="5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666"/>
                </a:solidFill>
                <a:latin typeface="Arial"/>
                <a:cs typeface="Arial"/>
              </a:rPr>
              <a:t>27</a:t>
            </a:r>
            <a:r>
              <a:rPr sz="1400" spc="-10" dirty="0">
                <a:solidFill>
                  <a:srgbClr val="666600"/>
                </a:solidFill>
                <a:latin typeface="Arial"/>
                <a:cs typeface="Arial"/>
              </a:rPr>
              <a:t>]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:	</a:t>
            </a:r>
            <a:r>
              <a:rPr sz="1400" spc="135" dirty="0">
                <a:latin typeface="Arial"/>
                <a:cs typeface="Arial"/>
              </a:rPr>
              <a:t>array</a:t>
            </a:r>
            <a:r>
              <a:rPr sz="1400" spc="135" dirty="0">
                <a:solidFill>
                  <a:srgbClr val="666600"/>
                </a:solidFill>
                <a:latin typeface="Arial"/>
                <a:cs typeface="Arial"/>
              </a:rPr>
              <a:t>([</a:t>
            </a:r>
            <a:r>
              <a:rPr sz="1400" spc="-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	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spc="-1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26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spc="-1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26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spc="-20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2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9078" y="4023766"/>
            <a:ext cx="5143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spc="-18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204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204" dirty="0">
                <a:solidFill>
                  <a:srgbClr val="666600"/>
                </a:solidFill>
                <a:latin typeface="Arial"/>
                <a:cs typeface="Arial"/>
              </a:rPr>
              <a:t>]])</a:t>
            </a:r>
            <a:r>
              <a:rPr sz="1400" spc="-3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3676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Repeat </a:t>
            </a:r>
            <a:r>
              <a:rPr spc="-5" dirty="0"/>
              <a:t>in</a:t>
            </a:r>
            <a:r>
              <a:rPr spc="-185" dirty="0"/>
              <a:t> </a:t>
            </a:r>
            <a:r>
              <a:rPr spc="-25" dirty="0"/>
              <a:t>TensorFlow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149" y="1212595"/>
            <a:ext cx="29921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 n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31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 </a:t>
            </a:r>
            <a:r>
              <a:rPr sz="1400" spc="95" dirty="0">
                <a:solidFill>
                  <a:srgbClr val="000086"/>
                </a:solidFill>
                <a:latin typeface="Arial"/>
                <a:cs typeface="Arial"/>
              </a:rPr>
              <a:t>import </a:t>
            </a:r>
            <a:r>
              <a:rPr sz="1400" spc="105" dirty="0">
                <a:latin typeface="Arial"/>
                <a:cs typeface="Arial"/>
              </a:rPr>
              <a:t>tensorflow </a:t>
            </a:r>
            <a:r>
              <a:rPr sz="1400" spc="10" dirty="0">
                <a:solidFill>
                  <a:srgbClr val="000086"/>
                </a:solidFill>
                <a:latin typeface="Arial"/>
                <a:cs typeface="Arial"/>
              </a:rPr>
              <a:t>as</a:t>
            </a:r>
            <a:r>
              <a:rPr sz="1400" spc="50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spc="185" dirty="0">
                <a:latin typeface="Arial"/>
                <a:cs typeface="Arial"/>
              </a:rPr>
              <a:t>tf</a:t>
            </a:r>
            <a:r>
              <a:rPr sz="1400" spc="-1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149" y="1708150"/>
            <a:ext cx="4420235" cy="742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32</a:t>
            </a:r>
            <a:r>
              <a:rPr sz="1400" spc="-18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20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90" dirty="0">
                <a:latin typeface="Arial"/>
                <a:cs typeface="Arial"/>
              </a:rPr>
              <a:t>tf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0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660066"/>
                </a:solidFill>
                <a:latin typeface="Arial"/>
                <a:cs typeface="Arial"/>
              </a:rPr>
              <a:t>Interacti</a:t>
            </a:r>
            <a:r>
              <a:rPr sz="1400" spc="-22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660066"/>
                </a:solidFill>
                <a:latin typeface="Arial"/>
                <a:cs typeface="Arial"/>
              </a:rPr>
              <a:t>ve</a:t>
            </a:r>
            <a:r>
              <a:rPr sz="1400" spc="-21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660066"/>
                </a:solidFill>
                <a:latin typeface="Arial"/>
                <a:cs typeface="Arial"/>
              </a:rPr>
              <a:t>Sessi</a:t>
            </a:r>
            <a:r>
              <a:rPr sz="1400" spc="-21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660066"/>
                </a:solidFill>
                <a:latin typeface="Arial"/>
                <a:cs typeface="Arial"/>
              </a:rPr>
              <a:t>on</a:t>
            </a:r>
            <a:r>
              <a:rPr sz="1400" spc="-19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666600"/>
                </a:solidFill>
                <a:latin typeface="Arial"/>
                <a:cs typeface="Arial"/>
              </a:rPr>
              <a:t>()</a:t>
            </a:r>
            <a:r>
              <a:rPr sz="1400" spc="-2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33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-12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tf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z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((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1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1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)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)</a:t>
            </a:r>
            <a:r>
              <a:rPr sz="1400" spc="-19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;</a:t>
            </a:r>
            <a:r>
              <a:rPr sz="1400" spc="38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tf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19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((</a:t>
            </a:r>
            <a:r>
              <a:rPr sz="1400" spc="-2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1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-20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-20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666600"/>
                </a:solidFill>
                <a:latin typeface="Arial"/>
                <a:cs typeface="Arial"/>
              </a:rPr>
              <a:t>))</a:t>
            </a:r>
            <a:r>
              <a:rPr sz="1400" spc="-2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149" y="2645511"/>
            <a:ext cx="505714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  <a:tabLst>
                <a:tab pos="2161540" algn="l"/>
                <a:tab pos="2646680" algn="l"/>
              </a:tabLst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34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tf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95" dirty="0">
                <a:latin typeface="Arial"/>
                <a:cs typeface="Arial"/>
              </a:rPr>
              <a:t>reduce_sum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95" dirty="0">
                <a:latin typeface="Arial"/>
                <a:cs typeface="Arial"/>
              </a:rPr>
              <a:t>b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16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reduction_</a:t>
            </a:r>
            <a:r>
              <a:rPr sz="1400" spc="-260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indices</a:t>
            </a:r>
            <a:r>
              <a:rPr sz="1400" spc="12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-26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1</a:t>
            </a:r>
            <a:r>
              <a:rPr sz="1400" spc="-254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666600"/>
                </a:solidFill>
                <a:latin typeface="Arial"/>
                <a:cs typeface="Arial"/>
              </a:rPr>
              <a:t>).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00086"/>
                </a:solidFill>
                <a:latin typeface="Arial"/>
                <a:cs typeface="Arial"/>
              </a:rPr>
              <a:t>eval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() </a:t>
            </a:r>
            <a:r>
              <a:rPr sz="1400" spc="110" dirty="0">
                <a:solidFill>
                  <a:srgbClr val="660066"/>
                </a:solidFill>
                <a:latin typeface="Arial"/>
                <a:cs typeface="Arial"/>
              </a:rPr>
              <a:t> Out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06666"/>
                </a:solidFill>
                <a:latin typeface="Arial"/>
                <a:cs typeface="Arial"/>
              </a:rPr>
              <a:t>34</a:t>
            </a:r>
            <a:r>
              <a:rPr sz="1400" spc="-26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9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spc="114" dirty="0">
                <a:latin typeface="Arial"/>
                <a:cs typeface="Arial"/>
              </a:rPr>
              <a:t>y</a:t>
            </a:r>
            <a:r>
              <a:rPr sz="1400" spc="114" dirty="0">
                <a:solidFill>
                  <a:srgbClr val="666600"/>
                </a:solidFill>
                <a:latin typeface="Arial"/>
                <a:cs typeface="Arial"/>
              </a:rPr>
              <a:t>([</a:t>
            </a:r>
            <a:r>
              <a:rPr sz="1400" spc="60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06666"/>
                </a:solidFill>
                <a:latin typeface="Arial"/>
                <a:cs typeface="Arial"/>
              </a:rPr>
              <a:t>2.</a:t>
            </a:r>
            <a:r>
              <a:rPr sz="1400" spc="-14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135" dirty="0">
                <a:solidFill>
                  <a:srgbClr val="006666"/>
                </a:solidFill>
                <a:latin typeface="Arial"/>
                <a:cs typeface="Arial"/>
              </a:rPr>
              <a:t>2.</a:t>
            </a:r>
            <a:r>
              <a:rPr sz="1400" spc="-11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666600"/>
                </a:solidFill>
                <a:latin typeface="Arial"/>
                <a:cs typeface="Arial"/>
              </a:rPr>
              <a:t>],	</a:t>
            </a:r>
            <a:r>
              <a:rPr sz="1400" spc="110" dirty="0">
                <a:latin typeface="Arial"/>
                <a:cs typeface="Arial"/>
              </a:rPr>
              <a:t>dtype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110" dirty="0">
                <a:latin typeface="Arial"/>
                <a:cs typeface="Arial"/>
              </a:rPr>
              <a:t>float32)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149" y="3412337"/>
            <a:ext cx="5160010" cy="126428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 n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35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-10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a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95" dirty="0">
                <a:latin typeface="Arial"/>
                <a:cs typeface="Arial"/>
              </a:rPr>
              <a:t>get_shape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()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110" dirty="0">
                <a:solidFill>
                  <a:srgbClr val="660066"/>
                </a:solidFill>
                <a:latin typeface="Arial"/>
                <a:cs typeface="Arial"/>
              </a:rPr>
              <a:t>Out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32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06666"/>
                </a:solidFill>
                <a:latin typeface="Arial"/>
                <a:cs typeface="Arial"/>
              </a:rPr>
              <a:t>35 </a:t>
            </a:r>
            <a:r>
              <a:rPr sz="1400" spc="65" dirty="0">
                <a:solidFill>
                  <a:srgbClr val="666600"/>
                </a:solidFill>
                <a:latin typeface="Arial"/>
                <a:cs typeface="Arial"/>
              </a:rPr>
              <a:t>]: </a:t>
            </a:r>
            <a:r>
              <a:rPr sz="1400" spc="55" dirty="0">
                <a:solidFill>
                  <a:srgbClr val="660066"/>
                </a:solidFill>
                <a:latin typeface="Arial"/>
                <a:cs typeface="Arial"/>
              </a:rPr>
              <a:t>TensorShape</a:t>
            </a:r>
            <a:r>
              <a:rPr sz="1400" spc="55" dirty="0">
                <a:solidFill>
                  <a:srgbClr val="666600"/>
                </a:solidFill>
                <a:latin typeface="Arial"/>
                <a:cs typeface="Arial"/>
              </a:rPr>
              <a:t>([</a:t>
            </a:r>
            <a:r>
              <a:rPr sz="1400" spc="55" dirty="0">
                <a:solidFill>
                  <a:srgbClr val="660066"/>
                </a:solidFill>
                <a:latin typeface="Arial"/>
                <a:cs typeface="Arial"/>
              </a:rPr>
              <a:t>Dimension</a:t>
            </a:r>
            <a:r>
              <a:rPr sz="1400" spc="5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55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55" dirty="0">
                <a:solidFill>
                  <a:srgbClr val="666600"/>
                </a:solidFill>
                <a:latin typeface="Arial"/>
                <a:cs typeface="Arial"/>
              </a:rPr>
              <a:t>), </a:t>
            </a:r>
            <a:r>
              <a:rPr sz="1400" spc="95" dirty="0">
                <a:solidFill>
                  <a:srgbClr val="660066"/>
                </a:solidFill>
                <a:latin typeface="Arial"/>
                <a:cs typeface="Arial"/>
              </a:rPr>
              <a:t>Dimension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95" dirty="0">
                <a:solidFill>
                  <a:srgbClr val="006666"/>
                </a:solidFill>
                <a:latin typeface="Arial"/>
                <a:cs typeface="Arial"/>
              </a:rPr>
              <a:t>2</a:t>
            </a:r>
            <a:r>
              <a:rPr sz="1400" spc="95" dirty="0">
                <a:solidFill>
                  <a:srgbClr val="666600"/>
                </a:solidFill>
                <a:latin typeface="Arial"/>
                <a:cs typeface="Arial"/>
              </a:rPr>
              <a:t>)])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sz="1400" spc="-2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0066"/>
                </a:solidFill>
                <a:latin typeface="Arial"/>
                <a:cs typeface="Arial"/>
              </a:rPr>
              <a:t>n</a:t>
            </a:r>
            <a:r>
              <a:rPr sz="1400" spc="3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7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06666"/>
                </a:solidFill>
                <a:latin typeface="Arial"/>
                <a:cs typeface="Arial"/>
              </a:rPr>
              <a:t>36</a:t>
            </a:r>
            <a:r>
              <a:rPr sz="1400" spc="-1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666600"/>
                </a:solidFill>
                <a:latin typeface="Arial"/>
                <a:cs typeface="Arial"/>
              </a:rPr>
              <a:t>]:</a:t>
            </a:r>
            <a:r>
              <a:rPr sz="1400" spc="41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80" dirty="0">
                <a:latin typeface="Arial"/>
                <a:cs typeface="Arial"/>
              </a:rPr>
              <a:t>tf</a:t>
            </a:r>
            <a:r>
              <a:rPr sz="1400" spc="-229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spc="-229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35" dirty="0">
                <a:latin typeface="Arial"/>
                <a:cs typeface="Arial"/>
              </a:rPr>
              <a:t>reshape</a:t>
            </a:r>
            <a:r>
              <a:rPr sz="1400" spc="135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-23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3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1</a:t>
            </a:r>
            <a:r>
              <a:rPr sz="1400" spc="-18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</a:t>
            </a:r>
            <a:r>
              <a:rPr sz="1400" spc="21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4</a:t>
            </a:r>
            <a:r>
              <a:rPr sz="1400" spc="-1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666600"/>
                </a:solidFill>
                <a:latin typeface="Arial"/>
                <a:cs typeface="Arial"/>
              </a:rPr>
              <a:t>)).</a:t>
            </a:r>
            <a:r>
              <a:rPr sz="1400" spc="-18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86"/>
                </a:solidFill>
                <a:latin typeface="Arial"/>
                <a:cs typeface="Arial"/>
              </a:rPr>
              <a:t>e</a:t>
            </a:r>
            <a:r>
              <a:rPr sz="1400" spc="-190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86"/>
                </a:solidFill>
                <a:latin typeface="Arial"/>
                <a:cs typeface="Arial"/>
              </a:rPr>
              <a:t>v</a:t>
            </a:r>
            <a:r>
              <a:rPr sz="1400" spc="-204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86"/>
                </a:solidFill>
                <a:latin typeface="Arial"/>
                <a:cs typeface="Arial"/>
              </a:rPr>
              <a:t>a</a:t>
            </a:r>
            <a:r>
              <a:rPr sz="1400" spc="-19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86"/>
                </a:solidFill>
                <a:latin typeface="Arial"/>
                <a:cs typeface="Arial"/>
              </a:rPr>
              <a:t>l</a:t>
            </a:r>
            <a:r>
              <a:rPr sz="1400" spc="-18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()</a:t>
            </a:r>
            <a:r>
              <a:rPr sz="1400" spc="-1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260600" algn="l"/>
                <a:tab pos="2748280" algn="l"/>
                <a:tab pos="3237865" algn="l"/>
                <a:tab pos="3815715" algn="l"/>
              </a:tabLst>
            </a:pPr>
            <a:r>
              <a:rPr sz="1400" spc="145" dirty="0">
                <a:solidFill>
                  <a:srgbClr val="660066"/>
                </a:solidFill>
                <a:latin typeface="Arial"/>
                <a:cs typeface="Arial"/>
              </a:rPr>
              <a:t>Out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254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006666"/>
                </a:solidFill>
                <a:latin typeface="Arial"/>
                <a:cs typeface="Arial"/>
              </a:rPr>
              <a:t>3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6</a:t>
            </a:r>
            <a:r>
              <a:rPr sz="1400" spc="-26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666600"/>
                </a:solidFill>
                <a:latin typeface="Arial"/>
                <a:cs typeface="Arial"/>
              </a:rPr>
              <a:t>]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: </a:t>
            </a:r>
            <a:r>
              <a:rPr sz="1400" spc="1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(</a:t>
            </a:r>
            <a:r>
              <a:rPr sz="1400" spc="-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</a:t>
            </a:r>
            <a:r>
              <a:rPr sz="1400" spc="-1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[ </a:t>
            </a:r>
            <a:r>
              <a:rPr sz="1400" spc="17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spc="235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14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235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14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235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14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295" dirty="0">
                <a:solidFill>
                  <a:srgbClr val="006666"/>
                </a:solidFill>
                <a:latin typeface="Arial"/>
                <a:cs typeface="Arial"/>
              </a:rPr>
              <a:t>0</a:t>
            </a:r>
            <a:r>
              <a:rPr sz="1400" dirty="0">
                <a:solidFill>
                  <a:srgbClr val="006666"/>
                </a:solidFill>
                <a:latin typeface="Arial"/>
                <a:cs typeface="Arial"/>
              </a:rPr>
              <a:t>.</a:t>
            </a:r>
            <a:r>
              <a:rPr sz="1400" spc="-8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]</a:t>
            </a:r>
            <a:r>
              <a:rPr sz="1400" spc="-85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]</a:t>
            </a:r>
            <a:r>
              <a:rPr sz="1400" spc="-10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666600"/>
                </a:solidFill>
                <a:latin typeface="Arial"/>
                <a:cs typeface="Arial"/>
              </a:rPr>
              <a:t>,	</a:t>
            </a:r>
            <a:r>
              <a:rPr sz="1400" spc="114" dirty="0">
                <a:latin typeface="Arial"/>
                <a:cs typeface="Arial"/>
              </a:rPr>
              <a:t>d</a:t>
            </a:r>
            <a:r>
              <a:rPr sz="1400" spc="125" dirty="0">
                <a:latin typeface="Arial"/>
                <a:cs typeface="Arial"/>
              </a:rPr>
              <a:t>t</a:t>
            </a:r>
            <a:r>
              <a:rPr sz="1400" spc="100" dirty="0">
                <a:latin typeface="Arial"/>
                <a:cs typeface="Arial"/>
              </a:rPr>
              <a:t>y</a:t>
            </a:r>
            <a:r>
              <a:rPr sz="1400" spc="114" dirty="0">
                <a:latin typeface="Arial"/>
                <a:cs typeface="Arial"/>
              </a:rPr>
              <a:t>p</a:t>
            </a:r>
            <a:r>
              <a:rPr sz="1400" spc="120" dirty="0">
                <a:latin typeface="Arial"/>
                <a:cs typeface="Arial"/>
              </a:rPr>
              <a:t>e</a:t>
            </a:r>
            <a:r>
              <a:rPr sz="1400" spc="114" dirty="0">
                <a:solidFill>
                  <a:srgbClr val="666600"/>
                </a:solidFill>
                <a:latin typeface="Arial"/>
                <a:cs typeface="Arial"/>
              </a:rPr>
              <a:t>=</a:t>
            </a:r>
            <a:r>
              <a:rPr sz="1400" spc="125" dirty="0">
                <a:latin typeface="Arial"/>
                <a:cs typeface="Arial"/>
              </a:rPr>
              <a:t>f</a:t>
            </a:r>
            <a:r>
              <a:rPr sz="1400" spc="114" dirty="0">
                <a:latin typeface="Arial"/>
                <a:cs typeface="Arial"/>
              </a:rPr>
              <a:t>loa</a:t>
            </a:r>
            <a:r>
              <a:rPr sz="1400" spc="125" dirty="0">
                <a:latin typeface="Arial"/>
                <a:cs typeface="Arial"/>
              </a:rPr>
              <a:t>t</a:t>
            </a:r>
            <a:r>
              <a:rPr sz="1400" spc="114" dirty="0">
                <a:latin typeface="Arial"/>
                <a:cs typeface="Arial"/>
              </a:rPr>
              <a:t>32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0517" y="2987751"/>
            <a:ext cx="1784350" cy="456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15" dirty="0">
                <a:solidFill>
                  <a:srgbClr val="660066"/>
                </a:solidFill>
                <a:latin typeface="Arial"/>
                <a:cs typeface="Arial"/>
              </a:rPr>
              <a:t>TensorShape</a:t>
            </a:r>
            <a:r>
              <a:rPr sz="1400" i="1" spc="-15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behaves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i="1" dirty="0">
                <a:latin typeface="Arial"/>
                <a:cs typeface="Arial"/>
              </a:rPr>
              <a:t>like a </a:t>
            </a:r>
            <a:r>
              <a:rPr sz="1400" i="1" spc="-5" dirty="0">
                <a:latin typeface="Arial"/>
                <a:cs typeface="Arial"/>
              </a:rPr>
              <a:t>python</a:t>
            </a:r>
            <a:r>
              <a:rPr sz="1400" i="1" spc="-16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tuple.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609088" y="3209544"/>
            <a:ext cx="3752215" cy="499745"/>
            <a:chOff x="2609088" y="3209544"/>
            <a:chExt cx="3752215" cy="499745"/>
          </a:xfrm>
        </p:grpSpPr>
        <p:sp>
          <p:nvSpPr>
            <p:cNvPr id="9" name="object 9"/>
            <p:cNvSpPr/>
            <p:nvPr/>
          </p:nvSpPr>
          <p:spPr>
            <a:xfrm>
              <a:off x="2656332" y="3214116"/>
              <a:ext cx="3700145" cy="474345"/>
            </a:xfrm>
            <a:custGeom>
              <a:avLst/>
              <a:gdLst/>
              <a:ahLst/>
              <a:cxnLst/>
              <a:rect l="l" t="t" r="r" b="b"/>
              <a:pathLst>
                <a:path w="3700145" h="474345">
                  <a:moveTo>
                    <a:pt x="3699891" y="0"/>
                  </a:moveTo>
                  <a:lnTo>
                    <a:pt x="0" y="473963"/>
                  </a:lnTo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13660" y="3672840"/>
              <a:ext cx="44450" cy="31750"/>
            </a:xfrm>
            <a:custGeom>
              <a:avLst/>
              <a:gdLst/>
              <a:ahLst/>
              <a:cxnLst/>
              <a:rect l="l" t="t" r="r" b="b"/>
              <a:pathLst>
                <a:path w="44450" h="31750">
                  <a:moveTo>
                    <a:pt x="40131" y="0"/>
                  </a:moveTo>
                  <a:lnTo>
                    <a:pt x="0" y="21209"/>
                  </a:lnTo>
                  <a:lnTo>
                    <a:pt x="43941" y="31496"/>
                  </a:lnTo>
                  <a:lnTo>
                    <a:pt x="40131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13660" y="3672840"/>
              <a:ext cx="44450" cy="31750"/>
            </a:xfrm>
            <a:custGeom>
              <a:avLst/>
              <a:gdLst/>
              <a:ahLst/>
              <a:cxnLst/>
              <a:rect l="l" t="t" r="r" b="b"/>
              <a:pathLst>
                <a:path w="44450" h="31750">
                  <a:moveTo>
                    <a:pt x="40131" y="0"/>
                  </a:moveTo>
                  <a:lnTo>
                    <a:pt x="0" y="21209"/>
                  </a:lnTo>
                  <a:lnTo>
                    <a:pt x="43941" y="31496"/>
                  </a:lnTo>
                  <a:lnTo>
                    <a:pt x="40131" y="0"/>
                  </a:lnTo>
                  <a:close/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686804" y="1051687"/>
            <a:ext cx="1393190" cy="4559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80"/>
              </a:spcBef>
            </a:pPr>
            <a:r>
              <a:rPr sz="1400" i="1" spc="-5" dirty="0">
                <a:latin typeface="Arial"/>
                <a:cs typeface="Arial"/>
              </a:rPr>
              <a:t>More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on</a:t>
            </a:r>
            <a:r>
              <a:rPr sz="1400" i="1" spc="-100" dirty="0"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00"/>
                </a:solidFill>
                <a:latin typeface="Arial"/>
                <a:cs typeface="Arial"/>
              </a:rPr>
              <a:t>.</a:t>
            </a:r>
            <a:r>
              <a:rPr sz="1400" i="1" spc="-190" dirty="0">
                <a:solidFill>
                  <a:srgbClr val="6666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0086"/>
                </a:solidFill>
                <a:latin typeface="Arial"/>
                <a:cs typeface="Arial"/>
              </a:rPr>
              <a:t>e</a:t>
            </a:r>
            <a:r>
              <a:rPr sz="1400" i="1" spc="-19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0086"/>
                </a:solidFill>
                <a:latin typeface="Arial"/>
                <a:cs typeface="Arial"/>
              </a:rPr>
              <a:t>v</a:t>
            </a:r>
            <a:r>
              <a:rPr sz="1400" i="1" spc="-190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0086"/>
                </a:solidFill>
                <a:latin typeface="Arial"/>
                <a:cs typeface="Arial"/>
              </a:rPr>
              <a:t>a</a:t>
            </a:r>
            <a:r>
              <a:rPr sz="1400" i="1" spc="-19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0086"/>
                </a:solidFill>
                <a:latin typeface="Arial"/>
                <a:cs typeface="Arial"/>
              </a:rPr>
              <a:t>l</a:t>
            </a:r>
            <a:r>
              <a:rPr sz="1400" i="1" spc="-195" dirty="0">
                <a:solidFill>
                  <a:srgbClr val="000086"/>
                </a:solidFill>
                <a:latin typeface="Arial"/>
                <a:cs typeface="Arial"/>
              </a:rPr>
              <a:t> </a:t>
            </a:r>
            <a:r>
              <a:rPr sz="1400" i="1" spc="100" dirty="0">
                <a:solidFill>
                  <a:srgbClr val="666600"/>
                </a:solidFill>
                <a:latin typeface="Arial"/>
                <a:cs typeface="Arial"/>
              </a:rPr>
              <a:t>()  </a:t>
            </a:r>
            <a:r>
              <a:rPr sz="1400" i="1" dirty="0">
                <a:latin typeface="Arial"/>
                <a:cs typeface="Arial"/>
              </a:rPr>
              <a:t>in a few</a:t>
            </a:r>
            <a:r>
              <a:rPr sz="1400" i="1" spc="-14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slides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265420" y="1220724"/>
            <a:ext cx="1351915" cy="1466215"/>
            <a:chOff x="5265420" y="1220724"/>
            <a:chExt cx="1351915" cy="1466215"/>
          </a:xfrm>
        </p:grpSpPr>
        <p:sp>
          <p:nvSpPr>
            <p:cNvPr id="14" name="object 14"/>
            <p:cNvSpPr/>
            <p:nvPr/>
          </p:nvSpPr>
          <p:spPr>
            <a:xfrm>
              <a:off x="5298948" y="1225296"/>
              <a:ext cx="1313815" cy="1426210"/>
            </a:xfrm>
            <a:custGeom>
              <a:avLst/>
              <a:gdLst/>
              <a:ahLst/>
              <a:cxnLst/>
              <a:rect l="l" t="t" r="r" b="b"/>
              <a:pathLst>
                <a:path w="1313815" h="1426210">
                  <a:moveTo>
                    <a:pt x="1313560" y="0"/>
                  </a:moveTo>
                  <a:lnTo>
                    <a:pt x="0" y="1426083"/>
                  </a:lnTo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69992" y="264109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17653" y="0"/>
                  </a:moveTo>
                  <a:lnTo>
                    <a:pt x="0" y="41020"/>
                  </a:lnTo>
                  <a:lnTo>
                    <a:pt x="40767" y="20574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69992" y="264109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17653" y="0"/>
                  </a:moveTo>
                  <a:lnTo>
                    <a:pt x="0" y="41020"/>
                  </a:lnTo>
                  <a:lnTo>
                    <a:pt x="40767" y="20574"/>
                  </a:lnTo>
                  <a:lnTo>
                    <a:pt x="17653" y="0"/>
                  </a:lnTo>
                  <a:close/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747386" y="448818"/>
            <a:ext cx="1384300" cy="4559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80"/>
              </a:spcBef>
            </a:pPr>
            <a:r>
              <a:rPr sz="1400" i="1" spc="-5" dirty="0">
                <a:latin typeface="Arial"/>
                <a:cs typeface="Arial"/>
              </a:rPr>
              <a:t>More on</a:t>
            </a:r>
            <a:r>
              <a:rPr sz="1400" i="1" spc="-180" dirty="0">
                <a:latin typeface="Arial"/>
                <a:cs typeface="Arial"/>
              </a:rPr>
              <a:t> </a:t>
            </a:r>
            <a:r>
              <a:rPr sz="1400" i="1" spc="40" dirty="0">
                <a:solidFill>
                  <a:srgbClr val="660066"/>
                </a:solidFill>
                <a:latin typeface="Arial"/>
                <a:cs typeface="Arial"/>
              </a:rPr>
              <a:t>Session  </a:t>
            </a:r>
            <a:r>
              <a:rPr sz="1400" i="1" dirty="0">
                <a:latin typeface="Arial"/>
                <a:cs typeface="Arial"/>
              </a:rPr>
              <a:t>soon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575303" y="723900"/>
            <a:ext cx="1103630" cy="1010285"/>
            <a:chOff x="3575303" y="723900"/>
            <a:chExt cx="1103630" cy="1010285"/>
          </a:xfrm>
        </p:grpSpPr>
        <p:sp>
          <p:nvSpPr>
            <p:cNvPr id="19" name="object 19"/>
            <p:cNvSpPr/>
            <p:nvPr/>
          </p:nvSpPr>
          <p:spPr>
            <a:xfrm>
              <a:off x="3611879" y="728472"/>
              <a:ext cx="1062355" cy="970915"/>
            </a:xfrm>
            <a:custGeom>
              <a:avLst/>
              <a:gdLst/>
              <a:ahLst/>
              <a:cxnLst/>
              <a:rect l="l" t="t" r="r" b="b"/>
              <a:pathLst>
                <a:path w="1062354" h="970914">
                  <a:moveTo>
                    <a:pt x="1061974" y="0"/>
                  </a:moveTo>
                  <a:lnTo>
                    <a:pt x="0" y="970406"/>
                  </a:lnTo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79875" y="1687067"/>
              <a:ext cx="43180" cy="42545"/>
            </a:xfrm>
            <a:custGeom>
              <a:avLst/>
              <a:gdLst/>
              <a:ahLst/>
              <a:cxnLst/>
              <a:rect l="l" t="t" r="r" b="b"/>
              <a:pathLst>
                <a:path w="43179" h="42544">
                  <a:moveTo>
                    <a:pt x="21336" y="0"/>
                  </a:moveTo>
                  <a:lnTo>
                    <a:pt x="0" y="42164"/>
                  </a:lnTo>
                  <a:lnTo>
                    <a:pt x="42672" y="24003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79875" y="1687067"/>
              <a:ext cx="43180" cy="42545"/>
            </a:xfrm>
            <a:custGeom>
              <a:avLst/>
              <a:gdLst/>
              <a:ahLst/>
              <a:cxnLst/>
              <a:rect l="l" t="t" r="r" b="b"/>
              <a:pathLst>
                <a:path w="43179" h="42544">
                  <a:moveTo>
                    <a:pt x="21336" y="0"/>
                  </a:moveTo>
                  <a:lnTo>
                    <a:pt x="0" y="42164"/>
                  </a:lnTo>
                  <a:lnTo>
                    <a:pt x="42672" y="24003"/>
                  </a:lnTo>
                  <a:lnTo>
                    <a:pt x="21336" y="0"/>
                  </a:lnTo>
                  <a:close/>
                </a:path>
              </a:pathLst>
            </a:custGeom>
            <a:ln w="9144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304800" y="1809750"/>
            <a:ext cx="3124200" cy="762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4384" y="2800350"/>
            <a:ext cx="635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00400" y="4324350"/>
            <a:ext cx="635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49" y="494487"/>
            <a:ext cx="5577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Numpy to TensorFlow</a:t>
            </a:r>
            <a:r>
              <a:rPr spc="-125" dirty="0"/>
              <a:t> </a:t>
            </a:r>
            <a:r>
              <a:rPr spc="-5" dirty="0"/>
              <a:t>Dictionary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2651" y="1201864"/>
          <a:ext cx="8859520" cy="3597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10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Numpy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TensorFlow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4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10" dirty="0">
                          <a:latin typeface="Arial"/>
                          <a:cs typeface="Arial"/>
                        </a:rPr>
                        <a:t>np</a:t>
                      </a:r>
                      <a:r>
                        <a:rPr sz="1400" spc="1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2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35" dirty="0">
                          <a:latin typeface="Arial"/>
                          <a:cs typeface="Arial"/>
                        </a:rPr>
                        <a:t>zeros</a:t>
                      </a:r>
                      <a:r>
                        <a:rPr sz="1400" spc="1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((</a:t>
                      </a:r>
                      <a:r>
                        <a:rPr sz="1400" spc="-2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2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229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3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2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22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sz="1400" spc="2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85" dirty="0">
                          <a:latin typeface="Arial"/>
                          <a:cs typeface="Arial"/>
                        </a:rPr>
                        <a:t>np</a:t>
                      </a:r>
                      <a:r>
                        <a:rPr sz="1400" spc="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54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10" dirty="0">
                          <a:latin typeface="Arial"/>
                          <a:cs typeface="Arial"/>
                        </a:rPr>
                        <a:t>ones</a:t>
                      </a:r>
                      <a:r>
                        <a:rPr sz="1400" spc="1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((</a:t>
                      </a:r>
                      <a:r>
                        <a:rPr sz="1400" spc="-2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6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254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6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))</a:t>
                      </a:r>
                      <a:r>
                        <a:rPr sz="1400" spc="-2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10" dirty="0">
                          <a:latin typeface="Arial"/>
                          <a:cs typeface="Arial"/>
                        </a:rPr>
                        <a:t>tf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17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((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7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7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19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17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3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95" dirty="0">
                          <a:latin typeface="Arial"/>
                          <a:cs typeface="Arial"/>
                        </a:rPr>
                        <a:t>tf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19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9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((</a:t>
                      </a:r>
                      <a:r>
                        <a:rPr sz="1400" spc="-2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204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9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))</a:t>
                      </a:r>
                      <a:r>
                        <a:rPr sz="1400" spc="-2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7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spc="60" dirty="0">
                          <a:latin typeface="Arial"/>
                          <a:cs typeface="Arial"/>
                        </a:rPr>
                        <a:t>np</a:t>
                      </a:r>
                      <a:r>
                        <a:rPr sz="1400" spc="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sum</a:t>
                      </a:r>
                      <a:r>
                        <a:rPr sz="1400" spc="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spc="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40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10" dirty="0">
                          <a:latin typeface="Arial"/>
                          <a:cs typeface="Arial"/>
                        </a:rPr>
                        <a:t>axis</a:t>
                      </a:r>
                      <a:r>
                        <a:rPr sz="1400" spc="1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11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spc="80" dirty="0">
                          <a:latin typeface="Arial"/>
                          <a:cs typeface="Arial"/>
                        </a:rPr>
                        <a:t>tf</a:t>
                      </a:r>
                      <a:r>
                        <a:rPr sz="1400" spc="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5" dirty="0">
                          <a:latin typeface="Arial"/>
                          <a:cs typeface="Arial"/>
                        </a:rPr>
                        <a:t>reduce_sum</a:t>
                      </a:r>
                      <a:r>
                        <a:rPr sz="1400" spc="10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27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2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10" dirty="0">
                          <a:latin typeface="Arial"/>
                          <a:cs typeface="Arial"/>
                        </a:rPr>
                        <a:t>reduction_indices</a:t>
                      </a:r>
                      <a:r>
                        <a:rPr sz="1400" spc="11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=[</a:t>
                      </a:r>
                      <a:r>
                        <a:rPr sz="1400" spc="-2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8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])</a:t>
                      </a:r>
                      <a:r>
                        <a:rPr sz="1400" spc="-2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spc="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4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40" dirty="0">
                          <a:latin typeface="Arial"/>
                          <a:cs typeface="Arial"/>
                        </a:rPr>
                        <a:t>shape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spc="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9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95" dirty="0">
                          <a:latin typeface="Arial"/>
                          <a:cs typeface="Arial"/>
                        </a:rPr>
                        <a:t>get_shape</a:t>
                      </a:r>
                      <a:r>
                        <a:rPr sz="1400" spc="9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7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spc="85" dirty="0">
                          <a:latin typeface="Arial"/>
                          <a:cs typeface="Arial"/>
                        </a:rPr>
                        <a:t>np</a:t>
                      </a:r>
                      <a:r>
                        <a:rPr sz="1400" spc="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85" dirty="0">
                          <a:latin typeface="Arial"/>
                          <a:cs typeface="Arial"/>
                        </a:rPr>
                        <a:t>reshape</a:t>
                      </a:r>
                      <a:r>
                        <a:rPr sz="1400" spc="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45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))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spc="80" dirty="0">
                          <a:latin typeface="Arial"/>
                          <a:cs typeface="Arial"/>
                        </a:rPr>
                        <a:t>tf</a:t>
                      </a:r>
                      <a:r>
                        <a:rPr sz="14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29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35" dirty="0">
                          <a:latin typeface="Arial"/>
                          <a:cs typeface="Arial"/>
                        </a:rPr>
                        <a:t>reshape</a:t>
                      </a:r>
                      <a:r>
                        <a:rPr sz="1400" spc="1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2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7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7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5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18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))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73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*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13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*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13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7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spc="105" dirty="0">
                          <a:latin typeface="Arial"/>
                          <a:cs typeface="Arial"/>
                        </a:rPr>
                        <a:t>np</a:t>
                      </a:r>
                      <a:r>
                        <a:rPr sz="1400" spc="10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5" dirty="0">
                          <a:latin typeface="Arial"/>
                          <a:cs typeface="Arial"/>
                        </a:rPr>
                        <a:t>dot</a:t>
                      </a:r>
                      <a:r>
                        <a:rPr sz="1400" spc="10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24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7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24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70" dirty="0">
                          <a:latin typeface="Arial"/>
                          <a:cs typeface="Arial"/>
                        </a:rPr>
                        <a:t>b)</a:t>
                      </a:r>
                      <a:r>
                        <a:rPr sz="1400" spc="-245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spc="80" dirty="0">
                          <a:latin typeface="Arial"/>
                          <a:cs typeface="Arial"/>
                        </a:rPr>
                        <a:t>tf</a:t>
                      </a:r>
                      <a:r>
                        <a:rPr sz="14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24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25" dirty="0">
                          <a:latin typeface="Arial"/>
                          <a:cs typeface="Arial"/>
                        </a:rPr>
                        <a:t>matmul</a:t>
                      </a:r>
                      <a:r>
                        <a:rPr sz="1400" spc="12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24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7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47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70" dirty="0">
                          <a:latin typeface="Arial"/>
                          <a:cs typeface="Arial"/>
                        </a:rPr>
                        <a:t>b)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85"/>
                        </a:spcBef>
                        <a:tabLst>
                          <a:tab pos="163512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400" spc="-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17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3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[:,</a:t>
                      </a:r>
                      <a:r>
                        <a:rPr sz="1400" spc="-12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2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],	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400" spc="-15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5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,:]</a:t>
                      </a:r>
                      <a:r>
                        <a:rPr sz="1400" spc="-14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85"/>
                        </a:spcBef>
                        <a:tabLst>
                          <a:tab pos="163576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400" spc="-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17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9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</a:t>
                      </a:r>
                      <a:r>
                        <a:rPr sz="1400" spc="-18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36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8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[:,</a:t>
                      </a:r>
                      <a:r>
                        <a:rPr sz="1400" spc="-12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25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3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],	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400" spc="-15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-150" dirty="0">
                          <a:solidFill>
                            <a:srgbClr val="00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60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,:]</a:t>
                      </a:r>
                      <a:r>
                        <a:rPr sz="1400" spc="-145" dirty="0">
                          <a:solidFill>
                            <a:srgbClr val="6666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4996" y="320097"/>
            <a:ext cx="2347436" cy="44098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pc="-15" dirty="0"/>
              <a:t>Neural</a:t>
            </a:r>
            <a:r>
              <a:rPr spc="-94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2128266" y="1323594"/>
            <a:ext cx="4996053" cy="2835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76143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8472" y="320097"/>
            <a:ext cx="3118961" cy="44098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pc="-8" dirty="0"/>
              <a:t>Neuron </a:t>
            </a:r>
            <a:r>
              <a:rPr dirty="0"/>
              <a:t>a.k.a.</a:t>
            </a:r>
            <a:r>
              <a:rPr spc="-135" dirty="0"/>
              <a:t> </a:t>
            </a:r>
            <a:r>
              <a:rPr dirty="0"/>
              <a:t>Unit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56841" y="1270294"/>
            <a:ext cx="4829175" cy="3299460"/>
            <a:chOff x="1351788" y="1693725"/>
            <a:chExt cx="6438900" cy="4399280"/>
          </a:xfrm>
        </p:grpSpPr>
        <p:sp>
          <p:nvSpPr>
            <p:cNvPr id="4" name="object 4"/>
            <p:cNvSpPr/>
            <p:nvPr/>
          </p:nvSpPr>
          <p:spPr>
            <a:xfrm>
              <a:off x="1351788" y="1693725"/>
              <a:ext cx="6144768" cy="31816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5" name="object 5"/>
            <p:cNvSpPr/>
            <p:nvPr/>
          </p:nvSpPr>
          <p:spPr>
            <a:xfrm>
              <a:off x="5134355" y="4983480"/>
              <a:ext cx="1277112" cy="5745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6" name="object 6"/>
            <p:cNvSpPr/>
            <p:nvPr/>
          </p:nvSpPr>
          <p:spPr>
            <a:xfrm>
              <a:off x="6411467" y="4852416"/>
              <a:ext cx="1379219" cy="12405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7" name="object 7"/>
          <p:cNvSpPr/>
          <p:nvPr/>
        </p:nvSpPr>
        <p:spPr>
          <a:xfrm>
            <a:off x="2296287" y="4043933"/>
            <a:ext cx="2316861" cy="5257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16316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6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960</Words>
  <Application>Microsoft Office PowerPoint</Application>
  <PresentationFormat>On-screen Show (16:9)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Carlito</vt:lpstr>
      <vt:lpstr>Wingdings</vt:lpstr>
      <vt:lpstr>Office Theme</vt:lpstr>
      <vt:lpstr>TensorFlow Tutorial</vt:lpstr>
      <vt:lpstr>What is TensorFlow?</vt:lpstr>
      <vt:lpstr>But what’s a Tensor?</vt:lpstr>
      <vt:lpstr>TensorFlow vs. Numpy</vt:lpstr>
      <vt:lpstr>Simple Numpy Recap</vt:lpstr>
      <vt:lpstr>Repeat in TensorFlow</vt:lpstr>
      <vt:lpstr>Numpy to TensorFlow Dictionary</vt:lpstr>
      <vt:lpstr>Neural Model</vt:lpstr>
      <vt:lpstr>Neuron a.k.a. Unit</vt:lpstr>
      <vt:lpstr>Multilayered Network</vt:lpstr>
      <vt:lpstr>Stochastic Gradient Descent</vt:lpstr>
      <vt:lpstr>TensorFlow Variables (1)</vt:lpstr>
      <vt:lpstr>TensorFlow Variables (2)</vt:lpstr>
      <vt:lpstr>Inputting Data</vt:lpstr>
      <vt:lpstr>Placeholders and Feed Dictionaries (1)</vt:lpstr>
      <vt:lpstr>High-level API</vt:lpstr>
      <vt:lpstr>High-level API</vt:lpstr>
      <vt:lpstr>But what about paralellization?</vt:lpstr>
      <vt:lpstr>Further reading</vt:lpstr>
      <vt:lpstr>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CS224d: TensorFlow Tutorial</dc:title>
  <dc:creator>peska</dc:creator>
  <cp:lastModifiedBy>lpeska</cp:lastModifiedBy>
  <cp:revision>9</cp:revision>
  <dcterms:created xsi:type="dcterms:W3CDTF">2020-05-06T11:54:02Z</dcterms:created>
  <dcterms:modified xsi:type="dcterms:W3CDTF">2020-05-06T21:25:39Z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2020-05-06T00:00:00Z</vt:filetime>
  </property>
</Properties>
</file>