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  <p:sldId id="265" r:id="rId3"/>
    <p:sldId id="287" r:id="rId4"/>
    <p:sldId id="288" r:id="rId5"/>
    <p:sldId id="289" r:id="rId6"/>
    <p:sldId id="260" r:id="rId7"/>
    <p:sldId id="271" r:id="rId8"/>
    <p:sldId id="273" r:id="rId9"/>
    <p:sldId id="272" r:id="rId10"/>
    <p:sldId id="261" r:id="rId11"/>
    <p:sldId id="276" r:id="rId12"/>
    <p:sldId id="262" r:id="rId13"/>
    <p:sldId id="277" r:id="rId14"/>
    <p:sldId id="278" r:id="rId15"/>
    <p:sldId id="291" r:id="rId16"/>
    <p:sldId id="292" r:id="rId17"/>
    <p:sldId id="293" r:id="rId18"/>
    <p:sldId id="294" r:id="rId19"/>
    <p:sldId id="264" r:id="rId20"/>
    <p:sldId id="295" r:id="rId21"/>
    <p:sldId id="297" r:id="rId22"/>
    <p:sldId id="299" r:id="rId23"/>
    <p:sldId id="298" r:id="rId24"/>
    <p:sldId id="283" r:id="rId25"/>
    <p:sldId id="267" r:id="rId26"/>
    <p:sldId id="284" r:id="rId27"/>
    <p:sldId id="286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67" autoAdjust="0"/>
    <p:restoredTop sz="86386" autoAdjust="0"/>
  </p:normalViewPr>
  <p:slideViewPr>
    <p:cSldViewPr>
      <p:cViewPr varScale="1">
        <p:scale>
          <a:sx n="91" d="100"/>
          <a:sy n="91" d="100"/>
        </p:scale>
        <p:origin x="123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9.xml"/><Relationship Id="rId2" Type="http://schemas.openxmlformats.org/officeDocument/2006/relationships/slide" Target="slides/slide7.xml"/><Relationship Id="rId1" Type="http://schemas.openxmlformats.org/officeDocument/2006/relationships/slide" Target="slides/slide1.xml"/><Relationship Id="rId6" Type="http://schemas.openxmlformats.org/officeDocument/2006/relationships/slide" Target="slides/slide14.xml"/><Relationship Id="rId5" Type="http://schemas.openxmlformats.org/officeDocument/2006/relationships/slide" Target="slides/slide13.xml"/><Relationship Id="rId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>
            <a:extLst>
              <a:ext uri="{FF2B5EF4-FFF2-40B4-BE49-F238E27FC236}">
                <a16:creationId xmlns:a16="http://schemas.microsoft.com/office/drawing/2014/main" id="{2B99CD50-57BA-4B07-A69B-78E567A54E0D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Line 8">
            <a:extLst>
              <a:ext uri="{FF2B5EF4-FFF2-40B4-BE49-F238E27FC236}">
                <a16:creationId xmlns:a16="http://schemas.microsoft.com/office/drawing/2014/main" id="{CF70C5DE-930D-4BE5-A1D4-D09CADF7E38C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6" name="Picture 9" descr="b2e2lirt[1]">
            <a:extLst>
              <a:ext uri="{FF2B5EF4-FFF2-40B4-BE49-F238E27FC236}">
                <a16:creationId xmlns:a16="http://schemas.microsoft.com/office/drawing/2014/main" id="{CF48ADB8-D224-4C81-A4AB-2EE865FBB2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775" y="3392488"/>
            <a:ext cx="1684338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E2C5B4E-AE74-4F1E-BB5C-2911C6057C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D3108F57-E98C-466A-BADE-C700979FDF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6FD36282-2754-47BF-9A71-B80FDD4AAC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2EF3A-F708-4702-B5DD-0AEB69E8C3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6648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7A201A1-9780-4AE1-9949-BED2A7883D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6112E73-E8B9-431E-8BF5-950987D7E1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829A664-BFD9-46CA-BE1E-5D0C95FF34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E21DE-1AE7-4C19-8B6A-F2BE931B87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9793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F3F87C6-DCC2-45A9-9E88-6F5B4231D3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3623677-2660-426E-B395-2ED0916EAB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9A38A8E-5231-439E-8442-017B5BBF1F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5FE43-730F-4EB7-ADF5-1C351FDF9F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4300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AAEDE9-4A4F-49D2-A203-72B8B1C9D9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B5A7412-412B-4893-9F48-1DFC56F837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D73F3A0-B93B-4243-8A49-D42DAF632B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AF2F5-A135-47C1-8A83-2B5304A5C2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709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48E28EF-7B7B-489B-B2C7-48A56BCF80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CE7C3B0-777D-4ED5-AB71-8DB19F61F8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31F78CC2-8D2E-408D-8CEF-12314ED926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EB6A6-1FEC-41AA-AF8F-B5A464E087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776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E37415F-79BA-4B4E-B815-E107A1CD3F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C9B0E5E-0FC2-4672-ADEF-8F6D5FB6FD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8692854-41F4-49E7-B267-8FF7D18C24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0B71C-D917-4E80-9CAF-70D37D5C84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540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89F11BE-E1FE-433D-B427-A9405C1432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F3F9EB-A5CA-4D0C-A66E-BE44306B3E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ACFD0F7-1760-446C-B989-259AA38644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AF5AB-2B63-4C54-8EF7-46CAB18577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394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9112C93-5B8D-45B1-9E00-DFCA2FFB18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F7D8AFA1-7BA5-43F8-9226-631DBEEDEE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1FAADBBC-733E-4996-882C-529C3C2290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E0E6F-349E-4E1D-9FD9-B941746326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3975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E828B53-A1E2-437D-A342-FA77245339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F138E9F-568E-4589-8331-F767D5BF3E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B3A3E6EA-8EC7-4281-84C3-F7B8A2EB4D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7C78E-96C1-4A98-A827-416E7813C0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2781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8B8AD42B-9227-44A0-B8ED-4A86A82420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BDFDB156-F03E-4FC6-9DA2-0F2539B758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B63E1328-E760-4F49-8836-3CB67DADD5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95408-0EA6-41EF-ADF3-7EC75325E6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469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752456C-CDE9-41E0-B497-04FA5CE6C7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3D75F4-CC33-4997-9BBD-D498EDF32F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AD1B822-21E2-4238-81AF-77CAA33EE1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4D951-18EC-46F7-ADB7-0F0206A292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44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3DB54B-C685-4789-8594-DD512ED344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DD059D9-F85B-4AD7-B57A-B0D5FA7E47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70C478D-5FB6-4FCE-9468-E24AC700F7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33DAF-C275-40B6-BEFF-2B67DF5FDC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0254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>
            <a:extLst>
              <a:ext uri="{FF2B5EF4-FFF2-40B4-BE49-F238E27FC236}">
                <a16:creationId xmlns:a16="http://schemas.microsoft.com/office/drawing/2014/main" id="{149A4975-BA91-4393-B360-3AA1BB32B3DA}"/>
              </a:ext>
            </a:extLst>
          </p:cNvPr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4E8FE82-529F-46ED-BA24-12688A6EDE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1BFFF32-D8E0-420E-B2E7-0F115C719C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32101" name="Rectangle 5">
            <a:extLst>
              <a:ext uri="{FF2B5EF4-FFF2-40B4-BE49-F238E27FC236}">
                <a16:creationId xmlns:a16="http://schemas.microsoft.com/office/drawing/2014/main" id="{2BA01F8C-022F-44D5-89AD-D587B1F82B3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2102" name="Rectangle 6">
            <a:extLst>
              <a:ext uri="{FF2B5EF4-FFF2-40B4-BE49-F238E27FC236}">
                <a16:creationId xmlns:a16="http://schemas.microsoft.com/office/drawing/2014/main" id="{1FC05005-378E-492B-92D4-5530CE8ECD1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SzTx/>
              <a:buFontTx/>
              <a:buNone/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2103" name="Rectangle 7">
            <a:extLst>
              <a:ext uri="{FF2B5EF4-FFF2-40B4-BE49-F238E27FC236}">
                <a16:creationId xmlns:a16="http://schemas.microsoft.com/office/drawing/2014/main" id="{AF984D64-6076-415B-9F19-C778DC14776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pPr>
              <a:defRPr/>
            </a:pPr>
            <a:fld id="{50CB8909-68DE-41C7-9294-FBD8A6BFFC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B1E2489E-B9B6-4136-8F68-30FAEE0EE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574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altLang="en-US" sz="1800"/>
          </a:p>
        </p:txBody>
      </p:sp>
      <p:pic>
        <p:nvPicPr>
          <p:cNvPr id="1033" name="Picture 9" descr="b2e2lirt[1]">
            <a:extLst>
              <a:ext uri="{FF2B5EF4-FFF2-40B4-BE49-F238E27FC236}">
                <a16:creationId xmlns:a16="http://schemas.microsoft.com/office/drawing/2014/main" id="{AA747DE8-0505-4EC0-B0BB-8D80EB26CD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575" y="115888"/>
            <a:ext cx="1114425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si.mff.cuni.cz/teaching/nswi035-web/" TargetMode="External"/><Relationship Id="rId2" Type="http://schemas.openxmlformats.org/officeDocument/2006/relationships/hyperlink" Target="https://www.ksi.mff.cuni.cz/teaching/nprg042-web/#@tab_lectures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docs.python.org/3/library/multiprocessing.ht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joblib.readthedocs.io/en/latest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4E64997-8EDF-43F3-90C9-4C6D42D8AA9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en-US" sz="4400" dirty="0" err="1"/>
              <a:t>Parallel</a:t>
            </a:r>
            <a:r>
              <a:rPr lang="cs-CZ" altLang="en-US" sz="4400" dirty="0"/>
              <a:t> </a:t>
            </a:r>
            <a:r>
              <a:rPr lang="cs-CZ" altLang="en-US" sz="4400" dirty="0" err="1"/>
              <a:t>computing</a:t>
            </a:r>
            <a:endParaRPr lang="en-US" altLang="en-US" sz="4400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A757CDD-1B97-4D29-9704-06532534A5C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en-US" sz="2400" dirty="0" err="1"/>
              <a:t>Original</a:t>
            </a:r>
            <a:r>
              <a:rPr lang="cs-CZ" altLang="en-US" sz="2400" dirty="0"/>
              <a:t> </a:t>
            </a:r>
            <a:r>
              <a:rPr lang="cs-CZ" altLang="en-US" sz="2400" dirty="0" err="1"/>
              <a:t>slides</a:t>
            </a:r>
            <a:r>
              <a:rPr lang="cs-CZ" altLang="en-US" sz="2400" dirty="0"/>
              <a:t> by Jakub </a:t>
            </a:r>
            <a:r>
              <a:rPr lang="cs-CZ" altLang="en-US" sz="2400" dirty="0" err="1"/>
              <a:t>Yaghob</a:t>
            </a:r>
            <a:endParaRPr lang="cs-CZ" altLang="en-US" sz="2400" dirty="0"/>
          </a:p>
          <a:p>
            <a:pPr eaLnBrk="1" hangingPunct="1"/>
            <a:r>
              <a:rPr lang="cs-CZ" sz="1400" dirty="0">
                <a:hlinkClick r:id="rId2"/>
              </a:rPr>
              <a:t>https://www.ksi.mff.cuni.cz/teaching/nprg042-web/#@tab_lectures</a:t>
            </a:r>
            <a:endParaRPr lang="cs-CZ" sz="1400" dirty="0"/>
          </a:p>
          <a:p>
            <a:pPr eaLnBrk="1" hangingPunct="1"/>
            <a:endParaRPr lang="cs-CZ" altLang="en-US" sz="1400" dirty="0"/>
          </a:p>
          <a:p>
            <a:pPr eaLnBrk="1" hangingPunct="1"/>
            <a:endParaRPr lang="cs-CZ" altLang="en-US" sz="1400" dirty="0"/>
          </a:p>
          <a:p>
            <a:pPr eaLnBrk="1" hangingPunct="1"/>
            <a:r>
              <a:rPr lang="cs-CZ" altLang="en-US" sz="1400" dirty="0" err="1"/>
              <a:t>Extensions</a:t>
            </a:r>
            <a:r>
              <a:rPr lang="cs-CZ" altLang="en-US" sz="1400" dirty="0"/>
              <a:t> </a:t>
            </a:r>
            <a:r>
              <a:rPr lang="cs-CZ" altLang="en-US" sz="1400" dirty="0" err="1"/>
              <a:t>towards</a:t>
            </a:r>
            <a:r>
              <a:rPr lang="cs-CZ" altLang="en-US" sz="1400" dirty="0"/>
              <a:t> </a:t>
            </a:r>
            <a:r>
              <a:rPr lang="cs-CZ" altLang="en-US" sz="1400" dirty="0" err="1"/>
              <a:t>distributed</a:t>
            </a:r>
            <a:r>
              <a:rPr lang="cs-CZ" altLang="en-US" sz="1400" dirty="0"/>
              <a:t> </a:t>
            </a:r>
            <a:r>
              <a:rPr lang="cs-CZ" altLang="en-US" sz="1400" dirty="0" err="1"/>
              <a:t>systems</a:t>
            </a:r>
            <a:r>
              <a:rPr lang="cs-CZ" altLang="en-US" sz="1400" dirty="0"/>
              <a:t>:</a:t>
            </a:r>
          </a:p>
          <a:p>
            <a:pPr eaLnBrk="1" hangingPunct="1"/>
            <a:r>
              <a:rPr lang="cs-CZ" sz="1400" dirty="0">
                <a:hlinkClick r:id="rId3"/>
              </a:rPr>
              <a:t>https://www.ksi.mff.cuni.cz/teaching/nswi035-web/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F8815954-DD55-434E-9C9C-2631D8420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jargon</a:t>
            </a:r>
            <a:endParaRPr lang="cs-CZ" altLang="en-US"/>
          </a:p>
        </p:txBody>
      </p:sp>
      <p:sp>
        <p:nvSpPr>
          <p:cNvPr id="20483" name="Rectangle 5">
            <a:extLst>
              <a:ext uri="{FF2B5EF4-FFF2-40B4-BE49-F238E27FC236}">
                <a16:creationId xmlns:a16="http://schemas.microsoft.com/office/drawing/2014/main" id="{8FD0FD2F-6650-49D1-9EFE-B8FF669FB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2150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Task</a:t>
            </a:r>
          </a:p>
          <a:p>
            <a:pPr lvl="1"/>
            <a:r>
              <a:rPr lang="en-US" altLang="en-US"/>
              <a:t>Sequence of instructions that operate together as a group</a:t>
            </a:r>
          </a:p>
          <a:p>
            <a:pPr lvl="1"/>
            <a:r>
              <a:rPr lang="en-US" altLang="en-US"/>
              <a:t>Logical part of an algorithm</a:t>
            </a:r>
          </a:p>
          <a:p>
            <a:r>
              <a:rPr lang="en-US" altLang="en-US"/>
              <a:t>Unit of execution (UE)</a:t>
            </a:r>
          </a:p>
          <a:p>
            <a:pPr lvl="1"/>
            <a:r>
              <a:rPr lang="en-US" altLang="en-US"/>
              <a:t>Process or thread</a:t>
            </a:r>
          </a:p>
          <a:p>
            <a:pPr lvl="1"/>
            <a:r>
              <a:rPr lang="en-US" altLang="en-US"/>
              <a:t>Tasks are mapped to UEs</a:t>
            </a:r>
          </a:p>
          <a:p>
            <a:r>
              <a:rPr lang="en-US" altLang="en-US"/>
              <a:t>Processing element (PE)</a:t>
            </a:r>
          </a:p>
          <a:p>
            <a:pPr lvl="1"/>
            <a:r>
              <a:rPr lang="en-US" altLang="en-US"/>
              <a:t>HW element that executes a stream of instructions</a:t>
            </a:r>
            <a:endParaRPr lang="cs-CZ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BE89DC7-055B-4EE1-8060-F22C5F8091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jargon</a:t>
            </a:r>
            <a:endParaRPr lang="cs-CZ" altLang="en-US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9818AE3F-F826-4B55-ABC9-C06414E367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6624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Load balancing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How well the work is distributed among PEs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Synchronization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Enforcing necessary ordering constraints</a:t>
            </a:r>
            <a:r>
              <a:rPr lang="cs-CZ" altLang="en-US" dirty="0"/>
              <a:t> (</a:t>
            </a:r>
            <a:r>
              <a:rPr lang="cs-CZ" altLang="en-US" dirty="0" err="1"/>
              <a:t>i.e</a:t>
            </a:r>
            <a:r>
              <a:rPr lang="cs-CZ" altLang="en-US" dirty="0"/>
              <a:t>., </a:t>
            </a:r>
            <a:r>
              <a:rPr lang="cs-CZ" altLang="en-US" dirty="0" err="1"/>
              <a:t>task</a:t>
            </a:r>
            <a:r>
              <a:rPr lang="cs-CZ" altLang="en-US" dirty="0"/>
              <a:t> X </a:t>
            </a:r>
            <a:r>
              <a:rPr lang="cs-CZ" altLang="en-US" dirty="0" err="1"/>
              <a:t>cannot</a:t>
            </a:r>
            <a:r>
              <a:rPr lang="cs-CZ" altLang="en-US" dirty="0"/>
              <a:t> start </a:t>
            </a:r>
            <a:r>
              <a:rPr lang="cs-CZ" altLang="en-US" dirty="0" err="1"/>
              <a:t>before</a:t>
            </a:r>
            <a:r>
              <a:rPr lang="cs-CZ" altLang="en-US" dirty="0"/>
              <a:t> </a:t>
            </a:r>
            <a:r>
              <a:rPr lang="cs-CZ" altLang="en-US" dirty="0" err="1"/>
              <a:t>task</a:t>
            </a:r>
            <a:r>
              <a:rPr lang="cs-CZ" altLang="en-US" dirty="0"/>
              <a:t> Y </a:t>
            </a:r>
            <a:r>
              <a:rPr lang="cs-CZ" altLang="en-US" dirty="0" err="1"/>
              <a:t>is</a:t>
            </a:r>
            <a:r>
              <a:rPr lang="cs-CZ" altLang="en-US" dirty="0"/>
              <a:t> </a:t>
            </a:r>
            <a:r>
              <a:rPr lang="cs-CZ" altLang="en-US" dirty="0" err="1"/>
              <a:t>completed</a:t>
            </a:r>
            <a:r>
              <a:rPr lang="cs-CZ" altLang="en-US" dirty="0"/>
              <a:t>)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Synchronous x asynchronous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Coupling two events in time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Race condition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Outcome of a program depends on </a:t>
            </a:r>
            <a:r>
              <a:rPr lang="en-US" altLang="en-US" dirty="0" err="1"/>
              <a:t>on</a:t>
            </a:r>
            <a:r>
              <a:rPr lang="en-US" altLang="en-US" dirty="0"/>
              <a:t> the scheduling of UEs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Deadlock</a:t>
            </a:r>
            <a:endParaRPr lang="cs-CZ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FDED26F7-7BF5-4EDC-95DF-C7D62826D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Performance modeling</a:t>
            </a:r>
            <a:endParaRPr lang="cs-CZ" altLang="en-US"/>
          </a:p>
        </p:txBody>
      </p:sp>
      <p:sp>
        <p:nvSpPr>
          <p:cNvPr id="22531" name="Rectangle 5">
            <a:extLst>
              <a:ext uri="{FF2B5EF4-FFF2-40B4-BE49-F238E27FC236}">
                <a16:creationId xmlns:a16="http://schemas.microsoft.com/office/drawing/2014/main" id="{F1E7CD83-41B5-4291-B4C9-E9755D4AB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Total running time on one PE</a:t>
            </a:r>
          </a:p>
          <a:p>
            <a:endParaRPr lang="en-US" altLang="en-US"/>
          </a:p>
          <a:p>
            <a:r>
              <a:rPr lang="en-US" altLang="en-US"/>
              <a:t>Total running time on </a:t>
            </a:r>
            <a:r>
              <a:rPr lang="en-US" altLang="en-US" i="1"/>
              <a:t>P</a:t>
            </a:r>
            <a:r>
              <a:rPr lang="en-US" altLang="en-US"/>
              <a:t> PEs</a:t>
            </a:r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Speedup</a:t>
            </a:r>
            <a:endParaRPr lang="cs-CZ" altLang="en-US"/>
          </a:p>
        </p:txBody>
      </p:sp>
      <p:graphicFrame>
        <p:nvGraphicFramePr>
          <p:cNvPr id="22532" name="Object 6">
            <a:extLst>
              <a:ext uri="{FF2B5EF4-FFF2-40B4-BE49-F238E27FC236}">
                <a16:creationId xmlns:a16="http://schemas.microsoft.com/office/drawing/2014/main" id="{A36CA860-B9C8-4BF9-B553-4638AB9280F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16013" y="2349500"/>
          <a:ext cx="446405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1" name="Equation" r:id="rId3" imgW="2044700" imgH="241300" progId="Equation.3">
                  <p:embed/>
                </p:oleObj>
              </mc:Choice>
              <mc:Fallback>
                <p:oleObj name="Equation" r:id="rId3" imgW="2044700" imgH="2413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349500"/>
                        <a:ext cx="4464050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7">
            <a:extLst>
              <a:ext uri="{FF2B5EF4-FFF2-40B4-BE49-F238E27FC236}">
                <a16:creationId xmlns:a16="http://schemas.microsoft.com/office/drawing/2014/main" id="{E6266BDD-D22C-404B-985F-42433424294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988" y="3429000"/>
          <a:ext cx="4962525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2" name="Equation" r:id="rId5" imgW="2273300" imgH="419100" progId="Equation.3">
                  <p:embed/>
                </p:oleObj>
              </mc:Choice>
              <mc:Fallback>
                <p:oleObj name="Equation" r:id="rId5" imgW="2273300" imgH="419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3429000"/>
                        <a:ext cx="4962525" cy="91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8">
            <a:extLst>
              <a:ext uri="{FF2B5EF4-FFF2-40B4-BE49-F238E27FC236}">
                <a16:creationId xmlns:a16="http://schemas.microsoft.com/office/drawing/2014/main" id="{25D5147A-9B23-41F2-A81F-72E5904C8D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71725" y="5000625"/>
          <a:ext cx="216217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3" name="Equation" r:id="rId7" imgW="990170" imgH="431613" progId="Equation.3">
                  <p:embed/>
                </p:oleObj>
              </mc:Choice>
              <mc:Fallback>
                <p:oleObj name="Equation" r:id="rId7" imgW="990170" imgH="431613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1725" y="5000625"/>
                        <a:ext cx="2162175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Bublinový popisek: zahnutá čára 1">
            <a:extLst>
              <a:ext uri="{FF2B5EF4-FFF2-40B4-BE49-F238E27FC236}">
                <a16:creationId xmlns:a16="http://schemas.microsoft.com/office/drawing/2014/main" id="{06F08032-B17E-435D-B72E-2C6241B1A8EC}"/>
              </a:ext>
            </a:extLst>
          </p:cNvPr>
          <p:cNvSpPr/>
          <p:nvPr/>
        </p:nvSpPr>
        <p:spPr bwMode="auto">
          <a:xfrm>
            <a:off x="5111552" y="4357245"/>
            <a:ext cx="2196752" cy="367899"/>
          </a:xfrm>
          <a:prstGeom prst="borderCallout2">
            <a:avLst>
              <a:gd name="adj1" fmla="val 18750"/>
              <a:gd name="adj2" fmla="val -8333"/>
              <a:gd name="adj3" fmla="val 18751"/>
              <a:gd name="adj4" fmla="val -54575"/>
              <a:gd name="adj5" fmla="val -35545"/>
              <a:gd name="adj6" fmla="val -10024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Additional</a:t>
            </a: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overhead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2378CB3B-0477-4E96-B38B-7F842ACC01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Performance modeling</a:t>
            </a:r>
            <a:endParaRPr lang="cs-CZ" altLang="en-US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63E920C-4118-4A7F-B312-136B602A728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002588" cy="4662487"/>
          </a:xfrm>
        </p:spPr>
        <p:txBody>
          <a:bodyPr/>
          <a:lstStyle/>
          <a:p>
            <a:r>
              <a:rPr lang="en-US" altLang="en-US" sz="2600" dirty="0"/>
              <a:t>Efficiency</a:t>
            </a:r>
          </a:p>
          <a:p>
            <a:endParaRPr lang="en-US" altLang="en-US" sz="2600" dirty="0"/>
          </a:p>
          <a:p>
            <a:endParaRPr lang="en-US" altLang="en-US" sz="2600" dirty="0"/>
          </a:p>
          <a:p>
            <a:r>
              <a:rPr lang="en-US" altLang="en-US" sz="2600" dirty="0"/>
              <a:t>Perfect linear speedup: S(P)=P</a:t>
            </a:r>
          </a:p>
          <a:p>
            <a:r>
              <a:rPr lang="en-US" altLang="en-US" sz="2600" dirty="0"/>
              <a:t>Serial fraction</a:t>
            </a:r>
          </a:p>
          <a:p>
            <a:endParaRPr lang="en-US" altLang="en-US" sz="2600" dirty="0"/>
          </a:p>
          <a:p>
            <a:endParaRPr lang="en-US" altLang="en-US" sz="2600" dirty="0"/>
          </a:p>
          <a:p>
            <a:r>
              <a:rPr lang="en-US" altLang="en-US" sz="2600" dirty="0"/>
              <a:t>Rewrite total running time for P PEs</a:t>
            </a:r>
            <a:endParaRPr lang="cs-CZ" altLang="en-US" sz="2600" dirty="0"/>
          </a:p>
        </p:txBody>
      </p:sp>
      <p:graphicFrame>
        <p:nvGraphicFramePr>
          <p:cNvPr id="23556" name="Object 4">
            <a:extLst>
              <a:ext uri="{FF2B5EF4-FFF2-40B4-BE49-F238E27FC236}">
                <a16:creationId xmlns:a16="http://schemas.microsoft.com/office/drawing/2014/main" id="{5D8FC7FC-9E3E-45F4-8CC6-F2BDD4647306}"/>
              </a:ext>
            </a:extLst>
          </p:cNvPr>
          <p:cNvGraphicFramePr>
            <a:graphicFrameLocks noChangeAspect="1"/>
          </p:cNvGraphicFramePr>
          <p:nvPr>
            <p:ph sz="quarter" idx="2"/>
          </p:nvPr>
        </p:nvGraphicFramePr>
        <p:xfrm>
          <a:off x="1835150" y="2205038"/>
          <a:ext cx="3548063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5" name="Equation" r:id="rId3" imgW="1625600" imgH="431800" progId="Equation.3">
                  <p:embed/>
                </p:oleObj>
              </mc:Choice>
              <mc:Fallback>
                <p:oleObj name="Equation" r:id="rId3" imgW="1625600" imgH="431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2205038"/>
                        <a:ext cx="3548063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10">
            <a:extLst>
              <a:ext uri="{FF2B5EF4-FFF2-40B4-BE49-F238E27FC236}">
                <a16:creationId xmlns:a16="http://schemas.microsoft.com/office/drawing/2014/main" id="{365571FD-DFED-4CAB-B137-0E26CBBCD526}"/>
              </a:ext>
            </a:extLst>
          </p:cNvPr>
          <p:cNvGraphicFramePr>
            <a:graphicFrameLocks noChangeAspect="1"/>
          </p:cNvGraphicFramePr>
          <p:nvPr>
            <p:ph sz="quarter" idx="3"/>
          </p:nvPr>
        </p:nvGraphicFramePr>
        <p:xfrm>
          <a:off x="2339975" y="4076700"/>
          <a:ext cx="2687638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6" name="Equation" r:id="rId5" imgW="1231900" imgH="457200" progId="Equation.3">
                  <p:embed/>
                </p:oleObj>
              </mc:Choice>
              <mc:Fallback>
                <p:oleObj name="Equation" r:id="rId5" imgW="1231900" imgH="457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4076700"/>
                        <a:ext cx="2687638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12">
            <a:extLst>
              <a:ext uri="{FF2B5EF4-FFF2-40B4-BE49-F238E27FC236}">
                <a16:creationId xmlns:a16="http://schemas.microsoft.com/office/drawing/2014/main" id="{E60296D3-0C72-4AA2-A0C2-E309C72EE96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63713" y="5661025"/>
          <a:ext cx="4681537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7" name="Equation" r:id="rId7" imgW="2145369" imgH="393529" progId="Equation.3">
                  <p:embed/>
                </p:oleObj>
              </mc:Choice>
              <mc:Fallback>
                <p:oleObj name="Equation" r:id="rId7" imgW="2145369" imgH="393529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5661025"/>
                        <a:ext cx="4681537" cy="85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9B544D06-9CFA-4416-9359-F340A5DA58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Amdahl’s law</a:t>
            </a:r>
            <a:endParaRPr lang="cs-CZ" altLang="en-US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00CBA05A-41BB-4346-A45D-FE0E75DAEE4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00808"/>
            <a:ext cx="8002588" cy="4411662"/>
          </a:xfrm>
        </p:spPr>
        <p:txBody>
          <a:bodyPr/>
          <a:lstStyle/>
          <a:p>
            <a:r>
              <a:rPr lang="en-US" altLang="en-US" sz="2600" dirty="0"/>
              <a:t>Very large number of CPUs</a:t>
            </a:r>
            <a:endParaRPr lang="cs-CZ" altLang="en-US" sz="2600" dirty="0"/>
          </a:p>
          <a:p>
            <a:endParaRPr lang="cs-CZ" altLang="en-US" sz="2600" dirty="0"/>
          </a:p>
          <a:p>
            <a:endParaRPr lang="cs-CZ" altLang="en-US" sz="2600" dirty="0"/>
          </a:p>
          <a:p>
            <a:endParaRPr lang="cs-CZ" altLang="en-US" sz="2600" dirty="0"/>
          </a:p>
          <a:p>
            <a:r>
              <a:rPr lang="cs-CZ" altLang="en-US" sz="2600" dirty="0" err="1"/>
              <a:t>I.e</a:t>
            </a:r>
            <a:r>
              <a:rPr lang="cs-CZ" altLang="en-US" sz="2600" dirty="0"/>
              <a:t>. are </a:t>
            </a:r>
            <a:r>
              <a:rPr lang="cs-CZ" altLang="en-US" sz="2600" dirty="0" err="1"/>
              <a:t>the</a:t>
            </a:r>
            <a:r>
              <a:rPr lang="cs-CZ" altLang="en-US" sz="2600" dirty="0"/>
              <a:t> </a:t>
            </a:r>
            <a:r>
              <a:rPr lang="cs-CZ" altLang="en-US" sz="2600" dirty="0" err="1"/>
              <a:t>tasks</a:t>
            </a:r>
            <a:r>
              <a:rPr lang="cs-CZ" altLang="en-US" sz="2600" dirty="0"/>
              <a:t> </a:t>
            </a:r>
            <a:r>
              <a:rPr lang="cs-CZ" altLang="en-US" sz="2600" dirty="0" err="1"/>
              <a:t>left</a:t>
            </a:r>
            <a:r>
              <a:rPr lang="cs-CZ" altLang="en-US" sz="2600" dirty="0"/>
              <a:t> </a:t>
            </a:r>
            <a:r>
              <a:rPr lang="cs-CZ" altLang="en-US" sz="2600" dirty="0" err="1"/>
              <a:t>for</a:t>
            </a:r>
            <a:r>
              <a:rPr lang="cs-CZ" altLang="en-US" sz="2600" dirty="0"/>
              <a:t> </a:t>
            </a:r>
            <a:r>
              <a:rPr lang="cs-CZ" altLang="en-US" sz="2600" dirty="0" err="1"/>
              <a:t>serial</a:t>
            </a:r>
            <a:r>
              <a:rPr lang="cs-CZ" altLang="en-US" sz="2600" dirty="0"/>
              <a:t> </a:t>
            </a:r>
            <a:r>
              <a:rPr lang="cs-CZ" altLang="en-US" sz="2600" dirty="0" err="1"/>
              <a:t>computation</a:t>
            </a:r>
            <a:r>
              <a:rPr lang="cs-CZ" altLang="en-US" sz="2600" dirty="0"/>
              <a:t> </a:t>
            </a:r>
            <a:r>
              <a:rPr lang="cs-CZ" altLang="en-US" sz="2600" dirty="0" err="1"/>
              <a:t>really</a:t>
            </a:r>
            <a:r>
              <a:rPr lang="cs-CZ" altLang="en-US" sz="2600" dirty="0"/>
              <a:t> </a:t>
            </a:r>
            <a:r>
              <a:rPr lang="cs-CZ" altLang="en-US" sz="2600" dirty="0" err="1"/>
              <a:t>short</a:t>
            </a:r>
            <a:r>
              <a:rPr lang="cs-CZ" altLang="en-US" sz="2600" dirty="0"/>
              <a:t> </a:t>
            </a:r>
            <a:r>
              <a:rPr lang="cs-CZ" altLang="en-US" sz="2600" dirty="0" err="1"/>
              <a:t>enough</a:t>
            </a:r>
            <a:r>
              <a:rPr lang="cs-CZ" altLang="en-US" sz="2600" dirty="0"/>
              <a:t>?</a:t>
            </a:r>
            <a:endParaRPr lang="en-US" altLang="en-US" sz="2600" dirty="0"/>
          </a:p>
          <a:p>
            <a:endParaRPr lang="cs-CZ" altLang="en-US" sz="2600" dirty="0"/>
          </a:p>
        </p:txBody>
      </p:sp>
      <p:graphicFrame>
        <p:nvGraphicFramePr>
          <p:cNvPr id="24581" name="Object 10">
            <a:extLst>
              <a:ext uri="{FF2B5EF4-FFF2-40B4-BE49-F238E27FC236}">
                <a16:creationId xmlns:a16="http://schemas.microsoft.com/office/drawing/2014/main" id="{AEE5BAF4-5B39-49F5-AE8D-3538D6815A90}"/>
              </a:ext>
            </a:extLst>
          </p:cNvPr>
          <p:cNvGraphicFramePr>
            <a:graphicFrameLocks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675727186"/>
              </p:ext>
            </p:extLst>
          </p:nvPr>
        </p:nvGraphicFramePr>
        <p:xfrm>
          <a:off x="899592" y="2276872"/>
          <a:ext cx="4395787" cy="135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" name="Equation" r:id="rId3" imgW="1892300" imgH="584200" progId="Equation.3">
                  <p:embed/>
                </p:oleObj>
              </mc:Choice>
              <mc:Fallback>
                <p:oleObj name="Equation" r:id="rId3" imgW="1892300" imgH="584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276872"/>
                        <a:ext cx="4395787" cy="1357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12">
            <a:extLst>
              <a:ext uri="{FF2B5EF4-FFF2-40B4-BE49-F238E27FC236}">
                <a16:creationId xmlns:a16="http://schemas.microsoft.com/office/drawing/2014/main" id="{49DC50BF-AF4D-4D39-BD2D-A85E9920D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3716338"/>
            <a:ext cx="2232025" cy="1079500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3175" algn="ctr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5123" name="AutoShape 11">
            <a:extLst>
              <a:ext uri="{FF2B5EF4-FFF2-40B4-BE49-F238E27FC236}">
                <a16:creationId xmlns:a16="http://schemas.microsoft.com/office/drawing/2014/main" id="{E283D787-2EE9-4DD8-A104-FADAB0D999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2492375"/>
            <a:ext cx="2232025" cy="3386138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3175" algn="ctr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5124" name="AutoShape 10">
            <a:extLst>
              <a:ext uri="{FF2B5EF4-FFF2-40B4-BE49-F238E27FC236}">
                <a16:creationId xmlns:a16="http://schemas.microsoft.com/office/drawing/2014/main" id="{A09A514C-6337-4A7D-871D-962883C4D4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2997200"/>
            <a:ext cx="2232025" cy="2447925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3175" algn="ctr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5125" name="Rectangle 2">
            <a:extLst>
              <a:ext uri="{FF2B5EF4-FFF2-40B4-BE49-F238E27FC236}">
                <a16:creationId xmlns:a16="http://schemas.microsoft.com/office/drawing/2014/main" id="{FB767BFA-2398-40E3-9DFB-FCB7ACA36B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Finding concurrency</a:t>
            </a:r>
            <a:endParaRPr lang="cs-CZ" altLang="cs-CZ" dirty="0"/>
          </a:p>
        </p:txBody>
      </p:sp>
      <p:sp>
        <p:nvSpPr>
          <p:cNvPr id="5126" name="Rectangle 4">
            <a:extLst>
              <a:ext uri="{FF2B5EF4-FFF2-40B4-BE49-F238E27FC236}">
                <a16:creationId xmlns:a16="http://schemas.microsoft.com/office/drawing/2014/main" id="{75007576-E6EF-4CB9-A9CC-D60CA40BE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3789363"/>
            <a:ext cx="1944688" cy="504825"/>
          </a:xfrm>
          <a:prstGeom prst="rect">
            <a:avLst/>
          </a:prstGeom>
          <a:solidFill>
            <a:schemeClr val="accent1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marL="342900" indent="-3429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en-US" altLang="cs-CZ" sz="1600"/>
              <a:t>Task Decomposition</a:t>
            </a:r>
            <a:endParaRPr lang="cs-CZ" altLang="cs-CZ" sz="1600"/>
          </a:p>
        </p:txBody>
      </p:sp>
      <p:sp>
        <p:nvSpPr>
          <p:cNvPr id="5127" name="Rectangle 5">
            <a:extLst>
              <a:ext uri="{FF2B5EF4-FFF2-40B4-BE49-F238E27FC236}">
                <a16:creationId xmlns:a16="http://schemas.microsoft.com/office/drawing/2014/main" id="{0439D3CE-103E-43CE-B7B5-8E31D761F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4652963"/>
            <a:ext cx="1944688" cy="504825"/>
          </a:xfrm>
          <a:prstGeom prst="rect">
            <a:avLst/>
          </a:prstGeom>
          <a:solidFill>
            <a:schemeClr val="accent1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marL="342900" indent="-3429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en-US" altLang="cs-CZ" sz="1600"/>
              <a:t>Data Decomposition</a:t>
            </a:r>
            <a:endParaRPr lang="cs-CZ" altLang="cs-CZ" sz="1600"/>
          </a:p>
        </p:txBody>
      </p:sp>
      <p:sp>
        <p:nvSpPr>
          <p:cNvPr id="5128" name="Rectangle 6">
            <a:extLst>
              <a:ext uri="{FF2B5EF4-FFF2-40B4-BE49-F238E27FC236}">
                <a16:creationId xmlns:a16="http://schemas.microsoft.com/office/drawing/2014/main" id="{C02F3B48-E803-472F-9A43-F2ECC4388A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3357563"/>
            <a:ext cx="1944688" cy="504825"/>
          </a:xfrm>
          <a:prstGeom prst="rect">
            <a:avLst/>
          </a:prstGeom>
          <a:solidFill>
            <a:schemeClr val="accent1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marL="342900" indent="-3429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en-US" altLang="cs-CZ" sz="1600"/>
              <a:t>Group Tasks</a:t>
            </a:r>
            <a:endParaRPr lang="cs-CZ" altLang="cs-CZ" sz="1600"/>
          </a:p>
        </p:txBody>
      </p:sp>
      <p:sp>
        <p:nvSpPr>
          <p:cNvPr id="5129" name="Rectangle 7">
            <a:extLst>
              <a:ext uri="{FF2B5EF4-FFF2-40B4-BE49-F238E27FC236}">
                <a16:creationId xmlns:a16="http://schemas.microsoft.com/office/drawing/2014/main" id="{6E8EBA8D-7BFD-4952-8D39-C5C1BBB55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4221163"/>
            <a:ext cx="1944688" cy="504825"/>
          </a:xfrm>
          <a:prstGeom prst="rect">
            <a:avLst/>
          </a:prstGeom>
          <a:solidFill>
            <a:schemeClr val="accent1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marL="342900" indent="-3429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en-US" altLang="cs-CZ" sz="1600"/>
              <a:t>Order Tasks</a:t>
            </a:r>
            <a:endParaRPr lang="cs-CZ" altLang="cs-CZ" sz="1600"/>
          </a:p>
        </p:txBody>
      </p:sp>
      <p:sp>
        <p:nvSpPr>
          <p:cNvPr id="5130" name="Rectangle 8">
            <a:extLst>
              <a:ext uri="{FF2B5EF4-FFF2-40B4-BE49-F238E27FC236}">
                <a16:creationId xmlns:a16="http://schemas.microsoft.com/office/drawing/2014/main" id="{2F2BCE97-2AAE-4788-B58C-A08A3DE230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5084763"/>
            <a:ext cx="1944688" cy="504825"/>
          </a:xfrm>
          <a:prstGeom prst="rect">
            <a:avLst/>
          </a:prstGeom>
          <a:solidFill>
            <a:schemeClr val="accent1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marL="342900" indent="-3429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en-US" altLang="cs-CZ" sz="1600"/>
              <a:t>Data Sharing</a:t>
            </a:r>
            <a:endParaRPr lang="cs-CZ" altLang="cs-CZ" sz="1600"/>
          </a:p>
        </p:txBody>
      </p:sp>
      <p:sp>
        <p:nvSpPr>
          <p:cNvPr id="5131" name="Rectangle 9">
            <a:extLst>
              <a:ext uri="{FF2B5EF4-FFF2-40B4-BE49-F238E27FC236}">
                <a16:creationId xmlns:a16="http://schemas.microsoft.com/office/drawing/2014/main" id="{10AA37DB-06A0-4F8E-AD8B-170E693DB1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9350" y="4003675"/>
            <a:ext cx="1944688" cy="504825"/>
          </a:xfrm>
          <a:prstGeom prst="rect">
            <a:avLst/>
          </a:prstGeom>
          <a:solidFill>
            <a:schemeClr val="accent1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marL="342900" indent="-3429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en-US" altLang="cs-CZ" sz="1600"/>
              <a:t>Design Evaluation</a:t>
            </a:r>
            <a:endParaRPr lang="cs-CZ" altLang="cs-CZ" sz="1600"/>
          </a:p>
        </p:txBody>
      </p:sp>
      <p:sp>
        <p:nvSpPr>
          <p:cNvPr id="5132" name="Rectangle 13">
            <a:extLst>
              <a:ext uri="{FF2B5EF4-FFF2-40B4-BE49-F238E27FC236}">
                <a16:creationId xmlns:a16="http://schemas.microsoft.com/office/drawing/2014/main" id="{962012BF-77B8-4BF5-B3D9-BA6630942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3068638"/>
            <a:ext cx="1944688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en-US" altLang="cs-CZ" sz="1600"/>
              <a:t>Decomposition</a:t>
            </a:r>
            <a:endParaRPr lang="cs-CZ" altLang="cs-CZ" sz="1600"/>
          </a:p>
        </p:txBody>
      </p:sp>
      <p:sp>
        <p:nvSpPr>
          <p:cNvPr id="5133" name="Rectangle 14">
            <a:extLst>
              <a:ext uri="{FF2B5EF4-FFF2-40B4-BE49-F238E27FC236}">
                <a16:creationId xmlns:a16="http://schemas.microsoft.com/office/drawing/2014/main" id="{E713B87A-6496-441D-8C53-6660E4871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2565400"/>
            <a:ext cx="1944688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en-US" altLang="cs-CZ" sz="1600"/>
              <a:t>Dependency analysis</a:t>
            </a:r>
            <a:endParaRPr lang="cs-CZ" altLang="cs-CZ" sz="1600"/>
          </a:p>
        </p:txBody>
      </p:sp>
      <p:sp>
        <p:nvSpPr>
          <p:cNvPr id="5134" name="Line 15">
            <a:extLst>
              <a:ext uri="{FF2B5EF4-FFF2-40B4-BE49-F238E27FC236}">
                <a16:creationId xmlns:a16="http://schemas.microsoft.com/office/drawing/2014/main" id="{814D4067-80FB-4741-8557-16946C0E714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3213" y="4221163"/>
            <a:ext cx="504825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35" name="Line 16">
            <a:extLst>
              <a:ext uri="{FF2B5EF4-FFF2-40B4-BE49-F238E27FC236}">
                <a16:creationId xmlns:a16="http://schemas.microsoft.com/office/drawing/2014/main" id="{CC73BA5D-F73F-4258-8FE3-8567C53016D8}"/>
              </a:ext>
            </a:extLst>
          </p:cNvPr>
          <p:cNvSpPr>
            <a:spLocks noChangeShapeType="1"/>
          </p:cNvSpPr>
          <p:nvPr/>
        </p:nvSpPr>
        <p:spPr bwMode="auto">
          <a:xfrm>
            <a:off x="5580063" y="4221163"/>
            <a:ext cx="504825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36" name="Rectangle 17">
            <a:extLst>
              <a:ext uri="{FF2B5EF4-FFF2-40B4-BE49-F238E27FC236}">
                <a16:creationId xmlns:a16="http://schemas.microsoft.com/office/drawing/2014/main" id="{DE432579-A759-48D7-9534-AC729F777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1557338"/>
            <a:ext cx="23749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endParaRPr lang="cs-CZ" altLang="cs-CZ" sz="2000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9BDEE297-FD65-4CC5-9315-463583E3C8BB}"/>
              </a:ext>
            </a:extLst>
          </p:cNvPr>
          <p:cNvSpPr/>
          <p:nvPr/>
        </p:nvSpPr>
        <p:spPr>
          <a:xfrm>
            <a:off x="477619" y="1624866"/>
            <a:ext cx="819125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cs-CZ" dirty="0"/>
              <a:t>Starting point for design of a parallel solution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7054F47-5F91-49CC-B6CB-7235881608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Finding concurrency</a:t>
            </a:r>
            <a:endParaRPr lang="cs-CZ" altLang="cs-CZ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0FE1B3A-ACF8-4093-9B84-611FDCC4D4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cs-CZ"/>
              <a:t>Before starting to work:</a:t>
            </a:r>
          </a:p>
          <a:p>
            <a:pPr lvl="1"/>
            <a:r>
              <a:rPr lang="en-US" altLang="cs-CZ"/>
              <a:t>Is the problem large enough?</a:t>
            </a:r>
          </a:p>
          <a:p>
            <a:pPr lvl="1"/>
            <a:r>
              <a:rPr lang="en-US" altLang="cs-CZ"/>
              <a:t>Are the results significant enough?</a:t>
            </a:r>
          </a:p>
          <a:p>
            <a:r>
              <a:rPr lang="en-US" altLang="cs-CZ"/>
              <a:t>Understanding key features and data elements</a:t>
            </a:r>
          </a:p>
          <a:p>
            <a:r>
              <a:rPr lang="en-US" altLang="cs-CZ"/>
              <a:t>Understanding, which parts of the problem are most computationally intensive</a:t>
            </a:r>
          </a:p>
          <a:p>
            <a:pPr lvl="1"/>
            <a:r>
              <a:rPr lang="en-US" altLang="cs-CZ"/>
              <a:t>Focus the effort here</a:t>
            </a:r>
            <a:endParaRPr lang="cs-CZ" alt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8A618AC-3BDE-4F5C-9165-1E73ECB723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Finding concurrency</a:t>
            </a:r>
            <a:endParaRPr lang="cs-CZ" altLang="cs-CZ" dirty="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6140D2B-AB4B-4773-99F5-1FE934C8A5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5022850"/>
          </a:xfrm>
        </p:spPr>
        <p:txBody>
          <a:bodyPr/>
          <a:lstStyle/>
          <a:p>
            <a:r>
              <a:rPr lang="en-US" altLang="cs-CZ" sz="2600"/>
              <a:t>Decomposition patterns</a:t>
            </a:r>
          </a:p>
          <a:p>
            <a:pPr lvl="1"/>
            <a:r>
              <a:rPr lang="en-US" altLang="cs-CZ" sz="2200"/>
              <a:t>Decompose the problem into pieces that can execute concurrently</a:t>
            </a:r>
          </a:p>
          <a:p>
            <a:r>
              <a:rPr lang="en-US" altLang="cs-CZ" sz="2600"/>
              <a:t>Dependency Analysis patterns</a:t>
            </a:r>
          </a:p>
          <a:p>
            <a:pPr lvl="1"/>
            <a:r>
              <a:rPr lang="en-US" altLang="cs-CZ" sz="2200"/>
              <a:t>Group tasks and analyze the dependencies among them</a:t>
            </a:r>
          </a:p>
          <a:p>
            <a:pPr lvl="1"/>
            <a:r>
              <a:rPr lang="en-US" altLang="cs-CZ" sz="2200"/>
              <a:t>Theoretically, patterns should be used in order</a:t>
            </a:r>
          </a:p>
          <a:p>
            <a:pPr lvl="1"/>
            <a:r>
              <a:rPr lang="en-US" altLang="cs-CZ" sz="2200"/>
              <a:t>Practically, work back and forth between them, possible even revisit decomposition</a:t>
            </a:r>
          </a:p>
          <a:p>
            <a:r>
              <a:rPr lang="en-US" altLang="cs-CZ" sz="2600"/>
              <a:t>Design Evaluation pattern</a:t>
            </a:r>
          </a:p>
          <a:p>
            <a:pPr lvl="1"/>
            <a:r>
              <a:rPr lang="en-US" altLang="cs-CZ" sz="2200"/>
              <a:t>Final pattern, checkpoint before moving to the Algorithm Structure design space</a:t>
            </a:r>
          </a:p>
          <a:p>
            <a:pPr lvl="1"/>
            <a:r>
              <a:rPr lang="en-US" altLang="cs-CZ" sz="2200"/>
              <a:t>Best design not found on the first attempt</a:t>
            </a:r>
            <a:endParaRPr lang="cs-CZ" altLang="cs-CZ" sz="22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9177EF9-E6D3-4B33-A139-A1D34B98AE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Using decomposition patterns</a:t>
            </a:r>
            <a:endParaRPr lang="cs-CZ" altLang="cs-CZ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361E5EB-4EFF-4634-B044-430595DD1A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5041900"/>
          </a:xfrm>
        </p:spPr>
        <p:txBody>
          <a:bodyPr/>
          <a:lstStyle/>
          <a:p>
            <a:r>
              <a:rPr lang="en-US" altLang="cs-CZ"/>
              <a:t>Decomposition occurring in two dimensions</a:t>
            </a:r>
          </a:p>
          <a:p>
            <a:pPr lvl="1"/>
            <a:r>
              <a:rPr lang="en-US" altLang="cs-CZ"/>
              <a:t>Task-decomposition</a:t>
            </a:r>
          </a:p>
          <a:p>
            <a:pPr lvl="2"/>
            <a:r>
              <a:rPr lang="en-US" altLang="cs-CZ"/>
              <a:t>Problem is a stream of instructions that can be broken into sequences called tasks that can execute simultaneously</a:t>
            </a:r>
          </a:p>
          <a:p>
            <a:pPr lvl="2"/>
            <a:r>
              <a:rPr lang="en-US" altLang="cs-CZ"/>
              <a:t>To be efficient, the operations from one task should be largely independent from other tasks</a:t>
            </a:r>
          </a:p>
          <a:p>
            <a:pPr lvl="1"/>
            <a:r>
              <a:rPr lang="en-US" altLang="cs-CZ"/>
              <a:t>Data-decomposition</a:t>
            </a:r>
          </a:p>
          <a:p>
            <a:pPr lvl="2"/>
            <a:r>
              <a:rPr lang="en-US" altLang="cs-CZ"/>
              <a:t>Focuses on the data required by the tasks</a:t>
            </a:r>
          </a:p>
          <a:p>
            <a:pPr lvl="2"/>
            <a:r>
              <a:rPr lang="en-US" altLang="cs-CZ"/>
              <a:t>How can it be decomposed into distinct chunks?</a:t>
            </a:r>
          </a:p>
          <a:p>
            <a:pPr lvl="2"/>
            <a:r>
              <a:rPr lang="en-US" altLang="cs-CZ"/>
              <a:t>The computation associated with the data chunk must be relatively independent</a:t>
            </a:r>
            <a:endParaRPr lang="cs-CZ" alt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ACEA6A69-30C6-4FF7-87E7-EB2032FF8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 err="1"/>
              <a:t>Simple</a:t>
            </a:r>
            <a:r>
              <a:rPr lang="cs-CZ" altLang="en-US" dirty="0"/>
              <a:t> use-</a:t>
            </a:r>
            <a:r>
              <a:rPr lang="cs-CZ" altLang="en-US" dirty="0" err="1"/>
              <a:t>cases</a:t>
            </a:r>
            <a:endParaRPr lang="cs-CZ" altLang="en-US" dirty="0"/>
          </a:p>
        </p:txBody>
      </p:sp>
      <p:sp>
        <p:nvSpPr>
          <p:cNvPr id="27651" name="Rectangle 5">
            <a:extLst>
              <a:ext uri="{FF2B5EF4-FFF2-40B4-BE49-F238E27FC236}">
                <a16:creationId xmlns:a16="http://schemas.microsoft.com/office/drawing/2014/main" id="{A279C498-14FA-4953-9DD7-AFF7FDDF7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719262"/>
            <a:ext cx="8229600" cy="4590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en-US" dirty="0"/>
              <a:t>ML: </a:t>
            </a:r>
            <a:r>
              <a:rPr lang="cs-CZ" altLang="en-US" dirty="0" err="1"/>
              <a:t>task</a:t>
            </a:r>
            <a:r>
              <a:rPr lang="cs-CZ" altLang="en-US" dirty="0"/>
              <a:t> </a:t>
            </a:r>
            <a:r>
              <a:rPr lang="cs-CZ" altLang="en-US" dirty="0" err="1"/>
              <a:t>decomposition</a:t>
            </a:r>
            <a:r>
              <a:rPr lang="cs-CZ" altLang="en-US" dirty="0"/>
              <a:t> (</a:t>
            </a:r>
            <a:r>
              <a:rPr lang="cs-CZ" altLang="en-US" dirty="0" err="1"/>
              <a:t>evaluations</a:t>
            </a:r>
            <a:r>
              <a:rPr lang="cs-CZ" altLang="en-US" dirty="0"/>
              <a:t> w.r.t. single </a:t>
            </a:r>
            <a:r>
              <a:rPr lang="cs-CZ" altLang="en-US" dirty="0" err="1"/>
              <a:t>hyperparameter</a:t>
            </a:r>
            <a:r>
              <a:rPr lang="cs-CZ" altLang="en-US" dirty="0"/>
              <a:t> </a:t>
            </a:r>
            <a:r>
              <a:rPr lang="cs-CZ" altLang="en-US" dirty="0" err="1"/>
              <a:t>settings</a:t>
            </a:r>
            <a:r>
              <a:rPr lang="cs-CZ" altLang="en-US" dirty="0"/>
              <a:t>)</a:t>
            </a:r>
          </a:p>
          <a:p>
            <a:r>
              <a:rPr lang="cs-CZ" altLang="en-US" dirty="0" err="1"/>
              <a:t>Seq</a:t>
            </a:r>
            <a:r>
              <a:rPr lang="cs-CZ" altLang="en-US" dirty="0"/>
              <a:t>.: </a:t>
            </a:r>
            <a:r>
              <a:rPr lang="cs-CZ" altLang="en-US" dirty="0" err="1"/>
              <a:t>wait</a:t>
            </a:r>
            <a:r>
              <a:rPr lang="cs-CZ" altLang="en-US" dirty="0"/>
              <a:t> </a:t>
            </a:r>
            <a:r>
              <a:rPr lang="cs-CZ" altLang="en-US" dirty="0" err="1"/>
              <a:t>for</a:t>
            </a:r>
            <a:r>
              <a:rPr lang="cs-CZ" altLang="en-US" dirty="0"/>
              <a:t> </a:t>
            </a:r>
            <a:r>
              <a:rPr lang="cs-CZ" altLang="en-US" dirty="0" err="1"/>
              <a:t>all</a:t>
            </a:r>
            <a:r>
              <a:rPr lang="cs-CZ" altLang="en-US" dirty="0"/>
              <a:t> </a:t>
            </a:r>
            <a:r>
              <a:rPr lang="cs-CZ" altLang="en-US" dirty="0" err="1"/>
              <a:t>results</a:t>
            </a:r>
            <a:r>
              <a:rPr lang="cs-CZ" altLang="en-US" dirty="0"/>
              <a:t> &amp; </a:t>
            </a:r>
            <a:r>
              <a:rPr lang="cs-CZ" altLang="en-US" dirty="0" err="1"/>
              <a:t>select</a:t>
            </a:r>
            <a:r>
              <a:rPr lang="cs-CZ" altLang="en-US" dirty="0"/>
              <a:t> </a:t>
            </a:r>
            <a:r>
              <a:rPr lang="cs-CZ" altLang="en-US" dirty="0" err="1"/>
              <a:t>the</a:t>
            </a:r>
            <a:r>
              <a:rPr lang="cs-CZ" altLang="en-US" dirty="0"/>
              <a:t> </a:t>
            </a:r>
            <a:r>
              <a:rPr lang="cs-CZ" altLang="en-US" dirty="0" err="1"/>
              <a:t>best</a:t>
            </a:r>
            <a:r>
              <a:rPr lang="cs-CZ" altLang="en-US" dirty="0"/>
              <a:t> </a:t>
            </a:r>
            <a:r>
              <a:rPr lang="cs-CZ" altLang="en-US" dirty="0" err="1"/>
              <a:t>one</a:t>
            </a:r>
            <a:endParaRPr lang="cs-CZ" altLang="en-US" dirty="0"/>
          </a:p>
          <a:p>
            <a:endParaRPr lang="en-US" altLang="en-US" dirty="0"/>
          </a:p>
          <a:p>
            <a:r>
              <a:rPr lang="cs-CZ" altLang="en-US" dirty="0"/>
              <a:t>Matrix Data: </a:t>
            </a:r>
            <a:r>
              <a:rPr lang="cs-CZ" altLang="en-US" dirty="0" err="1"/>
              <a:t>evaluate</a:t>
            </a:r>
            <a:r>
              <a:rPr lang="cs-CZ" altLang="en-US" dirty="0"/>
              <a:t> </a:t>
            </a:r>
            <a:r>
              <a:rPr lang="cs-CZ" altLang="en-US" dirty="0" err="1"/>
              <a:t>each</a:t>
            </a:r>
            <a:r>
              <a:rPr lang="cs-CZ" altLang="en-US" dirty="0"/>
              <a:t> </a:t>
            </a:r>
            <a:r>
              <a:rPr lang="cs-CZ" altLang="en-US" dirty="0" err="1"/>
              <a:t>row</a:t>
            </a:r>
            <a:r>
              <a:rPr lang="cs-CZ" altLang="en-US" dirty="0"/>
              <a:t> </a:t>
            </a:r>
            <a:r>
              <a:rPr lang="cs-CZ" altLang="en-US" dirty="0" err="1"/>
              <a:t>separately</a:t>
            </a:r>
            <a:endParaRPr lang="cs-CZ" altLang="en-US" dirty="0"/>
          </a:p>
          <a:p>
            <a:r>
              <a:rPr lang="cs-CZ" altLang="en-US" dirty="0" err="1"/>
              <a:t>Seq</a:t>
            </a:r>
            <a:r>
              <a:rPr lang="cs-CZ" altLang="en-US" dirty="0"/>
              <a:t>.: place </a:t>
            </a:r>
            <a:r>
              <a:rPr lang="cs-CZ" altLang="en-US" dirty="0" err="1"/>
              <a:t>individual</a:t>
            </a:r>
            <a:r>
              <a:rPr lang="cs-CZ" altLang="en-US" dirty="0"/>
              <a:t> </a:t>
            </a:r>
            <a:r>
              <a:rPr lang="cs-CZ" altLang="en-US" dirty="0" err="1"/>
              <a:t>results</a:t>
            </a:r>
            <a:r>
              <a:rPr lang="cs-CZ" altLang="en-US" dirty="0"/>
              <a:t> </a:t>
            </a:r>
            <a:r>
              <a:rPr lang="cs-CZ" altLang="en-US" dirty="0" err="1"/>
              <a:t>into</a:t>
            </a:r>
            <a:r>
              <a:rPr lang="cs-CZ" altLang="en-US" dirty="0"/>
              <a:t> </a:t>
            </a:r>
            <a:r>
              <a:rPr lang="cs-CZ" altLang="en-US" dirty="0" err="1"/>
              <a:t>correct</a:t>
            </a:r>
            <a:r>
              <a:rPr lang="cs-CZ" altLang="en-US" dirty="0"/>
              <a:t> </a:t>
            </a:r>
            <a:r>
              <a:rPr lang="cs-CZ" altLang="en-US" dirty="0" err="1"/>
              <a:t>positions</a:t>
            </a:r>
            <a:r>
              <a:rPr lang="cs-CZ" altLang="en-US" dirty="0"/>
              <a:t> </a:t>
            </a:r>
            <a:r>
              <a:rPr lang="cs-CZ" altLang="en-US" dirty="0" err="1"/>
              <a:t>of</a:t>
            </a:r>
            <a:r>
              <a:rPr lang="cs-CZ" altLang="en-US" dirty="0"/>
              <a:t> </a:t>
            </a:r>
            <a:r>
              <a:rPr lang="cs-CZ" altLang="en-US" dirty="0" err="1"/>
              <a:t>the</a:t>
            </a:r>
            <a:r>
              <a:rPr lang="cs-CZ" altLang="en-US" dirty="0"/>
              <a:t> </a:t>
            </a:r>
            <a:r>
              <a:rPr lang="cs-CZ" altLang="en-US" dirty="0" err="1"/>
              <a:t>result</a:t>
            </a:r>
            <a:r>
              <a:rPr lang="cs-CZ" altLang="en-US" dirty="0"/>
              <a:t> </a:t>
            </a:r>
            <a:r>
              <a:rPr lang="cs-CZ" altLang="en-US" dirty="0" err="1"/>
              <a:t>vector</a:t>
            </a:r>
            <a:endParaRPr lang="cs-CZ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186064DE-3904-4E8E-8895-16366760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Parallel programming</a:t>
            </a:r>
            <a:endParaRPr lang="cs-CZ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3B7A3-1A97-4834-AD17-27A66C097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Why?</a:t>
            </a:r>
          </a:p>
          <a:p>
            <a:pPr lvl="1">
              <a:defRPr/>
            </a:pPr>
            <a:r>
              <a:rPr lang="en-US" dirty="0"/>
              <a:t>Solve problem in less time</a:t>
            </a:r>
          </a:p>
          <a:p>
            <a:pPr lvl="1">
              <a:defRPr/>
            </a:pPr>
            <a:r>
              <a:rPr lang="en-US" dirty="0"/>
              <a:t>Solve bigger problem than would be possible on a single CPU</a:t>
            </a:r>
            <a:endParaRPr lang="cs-CZ" dirty="0"/>
          </a:p>
          <a:p>
            <a:pPr>
              <a:defRPr/>
            </a:pPr>
            <a:r>
              <a:rPr lang="cs-CZ" dirty="0" err="1"/>
              <a:t>Bioinformatics</a:t>
            </a:r>
            <a:r>
              <a:rPr lang="cs-CZ" dirty="0"/>
              <a:t> </a:t>
            </a:r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incorporate</a:t>
            </a:r>
            <a:r>
              <a:rPr lang="cs-CZ" dirty="0"/>
              <a:t> </a:t>
            </a:r>
            <a:r>
              <a:rPr lang="cs-CZ" dirty="0" err="1"/>
              <a:t>large</a:t>
            </a:r>
            <a:r>
              <a:rPr lang="cs-CZ" dirty="0"/>
              <a:t> </a:t>
            </a:r>
            <a:r>
              <a:rPr lang="cs-CZ" dirty="0" err="1"/>
              <a:t>problems</a:t>
            </a:r>
            <a:endParaRPr lang="cs-CZ" dirty="0"/>
          </a:p>
          <a:p>
            <a:pPr>
              <a:defRPr/>
            </a:pP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portions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problems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effectively</a:t>
            </a:r>
            <a:r>
              <a:rPr lang="cs-CZ" dirty="0"/>
              <a:t> </a:t>
            </a:r>
            <a:r>
              <a:rPr lang="cs-CZ" dirty="0" err="1"/>
              <a:t>distributed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FC2D8B4-3F95-4BE5-8906-6A99D7F32D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Python </a:t>
            </a:r>
            <a:r>
              <a:rPr lang="cs-CZ" altLang="en-US" dirty="0" err="1"/>
              <a:t>Examples</a:t>
            </a:r>
            <a:endParaRPr lang="cs-CZ" altLang="en-US" dirty="0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CDD00F54-C9DD-4BEB-B36A-D5D1E57EAB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en-US" sz="2800" dirty="0" err="1"/>
              <a:t>Multiprocessing</a:t>
            </a:r>
            <a:endParaRPr lang="cs-CZ" altLang="en-US" sz="2800" dirty="0"/>
          </a:p>
          <a:p>
            <a:pPr marL="0" indent="0">
              <a:lnSpc>
                <a:spcPct val="90000"/>
              </a:lnSpc>
              <a:buNone/>
            </a:pPr>
            <a:r>
              <a:rPr lang="cs-CZ" sz="1600" dirty="0">
                <a:hlinkClick r:id="rId2"/>
              </a:rPr>
              <a:t>https://docs.python.org/3/library/multiprocessing.html</a:t>
            </a:r>
            <a:endParaRPr lang="cs-CZ" sz="1600" dirty="0"/>
          </a:p>
          <a:p>
            <a:pPr lvl="1">
              <a:lnSpc>
                <a:spcPct val="90000"/>
              </a:lnSpc>
            </a:pPr>
            <a:r>
              <a:rPr lang="cs-CZ" sz="2400" i="1" dirty="0"/>
              <a:t>Pool </a:t>
            </a:r>
            <a:r>
              <a:rPr lang="cs-CZ" sz="2400" i="1" dirty="0" err="1"/>
              <a:t>object</a:t>
            </a:r>
            <a:r>
              <a:rPr lang="cs-CZ" sz="2400" i="1" dirty="0"/>
              <a:t>: </a:t>
            </a:r>
            <a:r>
              <a:rPr lang="cs-CZ" sz="2400" dirty="0" err="1"/>
              <a:t>paralellized</a:t>
            </a:r>
            <a:r>
              <a:rPr lang="cs-CZ" sz="2400" dirty="0"/>
              <a:t> </a:t>
            </a:r>
            <a:r>
              <a:rPr lang="en-US" sz="2400" dirty="0"/>
              <a:t>execution of a function across multiple input values</a:t>
            </a:r>
            <a:r>
              <a:rPr lang="cs-CZ" sz="2400" dirty="0"/>
              <a:t>. </a:t>
            </a:r>
            <a:r>
              <a:rPr lang="cs-CZ" sz="2400" dirty="0" err="1"/>
              <a:t>Predefined</a:t>
            </a:r>
            <a:r>
              <a:rPr lang="cs-CZ" sz="2400" dirty="0"/>
              <a:t> </a:t>
            </a:r>
            <a:r>
              <a:rPr lang="cs-CZ" sz="2400" dirty="0" err="1"/>
              <a:t>worker</a:t>
            </a:r>
            <a:r>
              <a:rPr lang="cs-CZ" sz="2400" dirty="0"/>
              <a:t> </a:t>
            </a:r>
            <a:r>
              <a:rPr lang="cs-CZ" sz="2400" dirty="0" err="1"/>
              <a:t>processes</a:t>
            </a:r>
            <a:endParaRPr lang="cs-CZ" sz="2400" dirty="0"/>
          </a:p>
          <a:p>
            <a:pPr lvl="2">
              <a:lnSpc>
                <a:spcPct val="90000"/>
              </a:lnSpc>
            </a:pPr>
            <a:r>
              <a:rPr lang="cs-CZ" sz="2000" dirty="0" err="1"/>
              <a:t>Handles</a:t>
            </a:r>
            <a:r>
              <a:rPr lang="cs-CZ" sz="2000" dirty="0"/>
              <a:t> </a:t>
            </a:r>
            <a:r>
              <a:rPr lang="cs-CZ" sz="2000" dirty="0" err="1"/>
              <a:t>results</a:t>
            </a:r>
            <a:r>
              <a:rPr lang="cs-CZ" sz="2000" dirty="0"/>
              <a:t> </a:t>
            </a:r>
            <a:r>
              <a:rPr lang="cs-CZ" sz="2000" dirty="0" err="1"/>
              <a:t>synchronization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/>
              <a:t>you</a:t>
            </a:r>
            <a:endParaRPr lang="cs-CZ" sz="2000" dirty="0"/>
          </a:p>
          <a:p>
            <a:pPr lvl="2">
              <a:lnSpc>
                <a:spcPct val="90000"/>
              </a:lnSpc>
            </a:pPr>
            <a:r>
              <a:rPr lang="cs-CZ" sz="2000" dirty="0" err="1"/>
              <a:t>Simple</a:t>
            </a:r>
            <a:r>
              <a:rPr lang="cs-CZ" sz="2000" dirty="0"/>
              <a:t> interface &amp; </a:t>
            </a:r>
            <a:r>
              <a:rPr lang="cs-CZ" sz="2000" dirty="0" err="1"/>
              <a:t>good</a:t>
            </a:r>
            <a:r>
              <a:rPr lang="cs-CZ" sz="2000" dirty="0"/>
              <a:t> </a:t>
            </a:r>
            <a:r>
              <a:rPr lang="cs-CZ" sz="2000" dirty="0" err="1"/>
              <a:t>enough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/>
              <a:t>small-scale</a:t>
            </a:r>
            <a:r>
              <a:rPr lang="cs-CZ" sz="2000" dirty="0"/>
              <a:t> </a:t>
            </a:r>
            <a:r>
              <a:rPr lang="cs-CZ" sz="2000" dirty="0" err="1"/>
              <a:t>paralelization</a:t>
            </a:r>
            <a:endParaRPr lang="cs-CZ" sz="2000" dirty="0"/>
          </a:p>
          <a:p>
            <a:pPr lvl="2">
              <a:lnSpc>
                <a:spcPct val="90000"/>
              </a:lnSpc>
            </a:pPr>
            <a:endParaRPr lang="cs-CZ" sz="2000" dirty="0"/>
          </a:p>
          <a:p>
            <a:pPr lvl="2">
              <a:lnSpc>
                <a:spcPct val="90000"/>
              </a:lnSpc>
            </a:pPr>
            <a:endParaRPr lang="cs-CZ" sz="2000" dirty="0"/>
          </a:p>
          <a:p>
            <a:pPr lvl="2">
              <a:lnSpc>
                <a:spcPct val="90000"/>
              </a:lnSpc>
            </a:pPr>
            <a:endParaRPr lang="cs-CZ" sz="2000" dirty="0"/>
          </a:p>
          <a:p>
            <a:pPr lvl="2">
              <a:lnSpc>
                <a:spcPct val="90000"/>
              </a:lnSpc>
            </a:pPr>
            <a:endParaRPr lang="cs-CZ" sz="2000" dirty="0"/>
          </a:p>
          <a:p>
            <a:pPr lvl="2">
              <a:lnSpc>
                <a:spcPct val="90000"/>
              </a:lnSpc>
            </a:pPr>
            <a:endParaRPr lang="cs-CZ" sz="2000" dirty="0"/>
          </a:p>
          <a:p>
            <a:pPr lvl="2">
              <a:lnSpc>
                <a:spcPct val="90000"/>
              </a:lnSpc>
            </a:pPr>
            <a:endParaRPr lang="cs-CZ" sz="2000" dirty="0"/>
          </a:p>
          <a:p>
            <a:pPr lvl="2">
              <a:lnSpc>
                <a:spcPct val="90000"/>
              </a:lnSpc>
            </a:pPr>
            <a:endParaRPr lang="cs-CZ" sz="2000" dirty="0"/>
          </a:p>
          <a:p>
            <a:pPr lvl="1">
              <a:lnSpc>
                <a:spcPct val="90000"/>
              </a:lnSpc>
            </a:pPr>
            <a:r>
              <a:rPr lang="cs-CZ" sz="2400" dirty="0" err="1"/>
              <a:t>Processes</a:t>
            </a:r>
            <a:r>
              <a:rPr lang="cs-CZ" sz="2400" dirty="0"/>
              <a:t>, </a:t>
            </a:r>
            <a:r>
              <a:rPr lang="cs-CZ" sz="2400" dirty="0" err="1"/>
              <a:t>messaging</a:t>
            </a:r>
            <a:r>
              <a:rPr lang="cs-CZ" sz="2400" dirty="0"/>
              <a:t>, </a:t>
            </a:r>
            <a:r>
              <a:rPr lang="cs-CZ" sz="2400" dirty="0" err="1"/>
              <a:t>synchronization</a:t>
            </a:r>
            <a:r>
              <a:rPr lang="cs-CZ" sz="2400" dirty="0"/>
              <a:t>,…</a:t>
            </a:r>
          </a:p>
          <a:p>
            <a:pPr marL="0" indent="0">
              <a:lnSpc>
                <a:spcPct val="90000"/>
              </a:lnSpc>
              <a:buNone/>
            </a:pPr>
            <a:endParaRPr lang="cs-CZ" sz="1800" dirty="0"/>
          </a:p>
          <a:p>
            <a:pPr marL="0" indent="0">
              <a:lnSpc>
                <a:spcPct val="90000"/>
              </a:lnSpc>
              <a:buNone/>
            </a:pPr>
            <a:endParaRPr lang="cs-CZ" sz="1800" dirty="0"/>
          </a:p>
          <a:p>
            <a:pPr marL="0" indent="0">
              <a:lnSpc>
                <a:spcPct val="90000"/>
              </a:lnSpc>
              <a:buNone/>
            </a:pPr>
            <a:endParaRPr lang="cs-CZ" sz="1800" dirty="0"/>
          </a:p>
          <a:p>
            <a:pPr marL="0" indent="0">
              <a:lnSpc>
                <a:spcPct val="90000"/>
              </a:lnSpc>
              <a:buNone/>
            </a:pPr>
            <a:endParaRPr lang="cs-CZ" sz="1800" dirty="0"/>
          </a:p>
          <a:p>
            <a:pPr marL="0" indent="0">
              <a:lnSpc>
                <a:spcPct val="90000"/>
              </a:lnSpc>
              <a:buNone/>
            </a:pPr>
            <a:endParaRPr lang="cs-CZ" sz="1800" dirty="0"/>
          </a:p>
          <a:p>
            <a:pPr marL="0" indent="0">
              <a:lnSpc>
                <a:spcPct val="90000"/>
              </a:lnSpc>
              <a:buNone/>
            </a:pPr>
            <a:endParaRPr lang="cs-CZ" sz="1800" dirty="0"/>
          </a:p>
          <a:p>
            <a:pPr marL="0" indent="0">
              <a:lnSpc>
                <a:spcPct val="90000"/>
              </a:lnSpc>
              <a:buNone/>
            </a:pPr>
            <a:endParaRPr lang="cs-CZ" sz="1800" dirty="0"/>
          </a:p>
          <a:p>
            <a:pPr marL="0" indent="0">
              <a:lnSpc>
                <a:spcPct val="90000"/>
              </a:lnSpc>
              <a:buNone/>
            </a:pPr>
            <a:endParaRPr lang="cs-CZ" sz="18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0FB9505-CA46-4EFC-A9AB-3FC817B86B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7904" y="3880791"/>
            <a:ext cx="5247472" cy="2336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1821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FC2D8B4-3F95-4BE5-8906-6A99D7F32D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Python </a:t>
            </a:r>
            <a:r>
              <a:rPr lang="cs-CZ" altLang="en-US" dirty="0" err="1"/>
              <a:t>Examples</a:t>
            </a:r>
            <a:endParaRPr lang="cs-CZ" altLang="en-US" dirty="0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CDD00F54-C9DD-4BEB-B36A-D5D1E57EAB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en-US" dirty="0" err="1"/>
              <a:t>Multiprocessing.Pool</a:t>
            </a:r>
            <a:endParaRPr lang="cs-CZ" altLang="en-US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from multiprocessing import Pool</a:t>
            </a:r>
            <a:endParaRPr lang="cs-CZ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knn_eval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(k, data):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cs-CZ" sz="1800" i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</a:t>
            </a:r>
            <a:r>
              <a:rPr lang="cs-CZ" sz="1800" i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evaluation</a:t>
            </a:r>
            <a:r>
              <a:rPr lang="cs-CZ" sz="1800" i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i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code</a:t>
            </a:r>
            <a:r>
              <a:rPr lang="cs-CZ" sz="1800" i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i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goes</a:t>
            </a:r>
            <a:r>
              <a:rPr lang="cs-CZ" sz="1800" i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i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here</a:t>
            </a:r>
            <a:endParaRPr lang="cs-CZ" sz="1800" i="1" dirty="0">
              <a:solidFill>
                <a:schemeClr val="bg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k_vals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[1,3,5,10,15]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data = ...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with Pool(5) as p: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#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processes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p.map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knn_eval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k_vals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cs-CZ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now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have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k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variants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lnSpc>
                <a:spcPct val="90000"/>
              </a:lnSpc>
              <a:buNone/>
            </a:pPr>
            <a:endParaRPr lang="cs-CZ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1800" b="1" i="1" dirty="0" err="1">
                <a:solidFill>
                  <a:srgbClr val="FF0000"/>
                </a:solidFill>
                <a:latin typeface="+mj-lt"/>
                <a:cs typeface="Courier New" panose="02070309020205020404" pitchFamily="49" charset="0"/>
              </a:rPr>
              <a:t>Wait</a:t>
            </a:r>
            <a:r>
              <a:rPr lang="cs-CZ" sz="1800" b="1" i="1" dirty="0">
                <a:solidFill>
                  <a:srgbClr val="FF0000"/>
                </a:solidFill>
                <a:latin typeface="+mj-lt"/>
                <a:cs typeface="Courier New" panose="02070309020205020404" pitchFamily="49" charset="0"/>
              </a:rPr>
              <a:t>, but </a:t>
            </a:r>
            <a:r>
              <a:rPr lang="cs-CZ" sz="1800" b="1" i="1" dirty="0" err="1">
                <a:solidFill>
                  <a:srgbClr val="FF0000"/>
                </a:solidFill>
                <a:latin typeface="+mj-lt"/>
                <a:cs typeface="Courier New" panose="02070309020205020404" pitchFamily="49" charset="0"/>
              </a:rPr>
              <a:t>how</a:t>
            </a:r>
            <a:r>
              <a:rPr lang="cs-CZ" sz="1800" b="1" i="1" dirty="0">
                <a:solidFill>
                  <a:srgbClr val="FF0000"/>
                </a:solidFill>
                <a:latin typeface="+mj-lt"/>
                <a:cs typeface="Courier New" panose="02070309020205020404" pitchFamily="49" charset="0"/>
              </a:rPr>
              <a:t> to </a:t>
            </a:r>
            <a:r>
              <a:rPr lang="cs-CZ" sz="1800" b="1" i="1" dirty="0" err="1">
                <a:solidFill>
                  <a:srgbClr val="FF0000"/>
                </a:solidFill>
                <a:latin typeface="+mj-lt"/>
                <a:cs typeface="Courier New" panose="02070309020205020404" pitchFamily="49" charset="0"/>
              </a:rPr>
              <a:t>give</a:t>
            </a:r>
            <a:r>
              <a:rPr lang="cs-CZ" sz="1800" b="1" i="1" dirty="0">
                <a:solidFill>
                  <a:srgbClr val="FF0000"/>
                </a:solidFill>
                <a:latin typeface="+mj-lt"/>
                <a:cs typeface="Courier New" panose="02070309020205020404" pitchFamily="49" charset="0"/>
              </a:rPr>
              <a:t> data </a:t>
            </a:r>
            <a:r>
              <a:rPr lang="cs-CZ" sz="1800" b="1" i="1" dirty="0" err="1">
                <a:solidFill>
                  <a:srgbClr val="FF0000"/>
                </a:solidFill>
                <a:latin typeface="+mj-lt"/>
                <a:cs typeface="Courier New" panose="02070309020205020404" pitchFamily="49" charset="0"/>
              </a:rPr>
              <a:t>object</a:t>
            </a:r>
            <a:r>
              <a:rPr lang="cs-CZ" sz="1800" b="1" i="1" dirty="0">
                <a:solidFill>
                  <a:srgbClr val="FF0000"/>
                </a:solidFill>
                <a:latin typeface="+mj-lt"/>
                <a:cs typeface="Courier New" panose="02070309020205020404" pitchFamily="49" charset="0"/>
              </a:rPr>
              <a:t> to </a:t>
            </a:r>
            <a:r>
              <a:rPr lang="cs-CZ" sz="1800" b="1" i="1" dirty="0" err="1">
                <a:solidFill>
                  <a:srgbClr val="FF0000"/>
                </a:solidFill>
                <a:latin typeface="+mj-lt"/>
                <a:cs typeface="Courier New" panose="02070309020205020404" pitchFamily="49" charset="0"/>
              </a:rPr>
              <a:t>the</a:t>
            </a:r>
            <a:r>
              <a:rPr lang="cs-CZ" sz="1800" b="1" i="1" dirty="0">
                <a:solidFill>
                  <a:srgbClr val="FF0000"/>
                </a:solidFill>
                <a:latin typeface="+mj-lt"/>
                <a:cs typeface="Courier New" panose="02070309020205020404" pitchFamily="49" charset="0"/>
              </a:rPr>
              <a:t> </a:t>
            </a:r>
            <a:r>
              <a:rPr lang="cs-CZ" sz="1800" b="1" i="1" dirty="0" err="1">
                <a:solidFill>
                  <a:srgbClr val="FF0000"/>
                </a:solidFill>
                <a:latin typeface="+mj-lt"/>
                <a:cs typeface="Courier New" panose="02070309020205020404" pitchFamily="49" charset="0"/>
              </a:rPr>
              <a:t>worker</a:t>
            </a:r>
            <a:r>
              <a:rPr lang="cs-CZ" sz="1800" b="1" i="1" dirty="0">
                <a:solidFill>
                  <a:srgbClr val="FF0000"/>
                </a:solidFill>
                <a:latin typeface="+mj-lt"/>
                <a:cs typeface="Courier New" panose="02070309020205020404" pitchFamily="49" charset="0"/>
              </a:rPr>
              <a:t> </a:t>
            </a:r>
            <a:r>
              <a:rPr lang="cs-CZ" sz="1800" b="1" i="1" dirty="0" err="1">
                <a:solidFill>
                  <a:srgbClr val="FF0000"/>
                </a:solidFill>
                <a:latin typeface="+mj-lt"/>
                <a:cs typeface="Courier New" panose="02070309020205020404" pitchFamily="49" charset="0"/>
              </a:rPr>
              <a:t>processes</a:t>
            </a:r>
            <a:r>
              <a:rPr lang="cs-CZ" sz="1800" b="1" i="1" dirty="0">
                <a:solidFill>
                  <a:srgbClr val="FF0000"/>
                </a:solidFill>
                <a:latin typeface="+mj-lt"/>
                <a:cs typeface="Courier New" panose="02070309020205020404" pitchFamily="49" charset="0"/>
              </a:rPr>
              <a:t>?</a:t>
            </a:r>
            <a:endParaRPr lang="cs-CZ" sz="1100" b="1" i="1" dirty="0">
              <a:solidFill>
                <a:srgbClr val="FF0000"/>
              </a:solidFill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6178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FC2D8B4-3F95-4BE5-8906-6A99D7F32D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Python </a:t>
            </a:r>
            <a:r>
              <a:rPr lang="cs-CZ" altLang="en-US" dirty="0" err="1"/>
              <a:t>Examples</a:t>
            </a:r>
            <a:endParaRPr lang="cs-CZ" altLang="en-US" dirty="0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CDD00F54-C9DD-4BEB-B36A-D5D1E57EAB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en-US" dirty="0" err="1"/>
              <a:t>Functools.partial</a:t>
            </a:r>
            <a:r>
              <a:rPr lang="cs-CZ" altLang="en-US" dirty="0"/>
              <a:t> (</a:t>
            </a:r>
            <a:r>
              <a:rPr lang="cs-CZ" altLang="en-US" dirty="0" err="1"/>
              <a:t>partially</a:t>
            </a:r>
            <a:r>
              <a:rPr lang="cs-CZ" altLang="en-US" dirty="0"/>
              <a:t> </a:t>
            </a:r>
            <a:r>
              <a:rPr lang="cs-CZ" altLang="en-US" dirty="0" err="1"/>
              <a:t>filled</a:t>
            </a:r>
            <a:r>
              <a:rPr lang="cs-CZ" altLang="en-US" dirty="0"/>
              <a:t> </a:t>
            </a:r>
            <a:r>
              <a:rPr lang="cs-CZ" altLang="en-US" dirty="0" err="1"/>
              <a:t>functions</a:t>
            </a:r>
            <a:r>
              <a:rPr lang="cs-CZ" altLang="en-US" dirty="0"/>
              <a:t>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from multiprocessing import Pool</a:t>
            </a:r>
            <a:endParaRPr lang="cs-CZ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functools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import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partial</a:t>
            </a:r>
            <a:endParaRPr lang="cs-CZ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cs-CZ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knn_eval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(k, data):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cs-CZ" sz="1800" i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</a:t>
            </a:r>
            <a:r>
              <a:rPr lang="cs-CZ" sz="1800" i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evaluation</a:t>
            </a:r>
            <a:r>
              <a:rPr lang="cs-CZ" sz="1800" i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i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code</a:t>
            </a:r>
            <a:r>
              <a:rPr lang="cs-CZ" sz="1800" i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i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goes</a:t>
            </a:r>
            <a:r>
              <a:rPr lang="cs-CZ" sz="1800" i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i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here</a:t>
            </a:r>
            <a:endParaRPr lang="cs-CZ" sz="1800" i="1" dirty="0">
              <a:solidFill>
                <a:schemeClr val="bg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k_vals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[1,3,5,10,15]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data = ...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knn_eval_with_data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knn_eval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data=data)</a:t>
            </a:r>
          </a:p>
          <a:p>
            <a:pPr marL="0" indent="0">
              <a:lnSpc>
                <a:spcPct val="90000"/>
              </a:lnSpc>
              <a:buNone/>
            </a:pPr>
            <a:endParaRPr lang="cs-CZ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with Pool(5) as p: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p.map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knn_eval_with_data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k_vals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cs-CZ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now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have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k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variants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777829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FC2D8B4-3F95-4BE5-8906-6A99D7F32D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Python </a:t>
            </a:r>
            <a:r>
              <a:rPr lang="cs-CZ" altLang="en-US" dirty="0" err="1"/>
              <a:t>Examples</a:t>
            </a:r>
            <a:endParaRPr lang="cs-CZ" altLang="en-US" dirty="0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CDD00F54-C9DD-4BEB-B36A-D5D1E57EAB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en-US" dirty="0" err="1"/>
              <a:t>Joblib.Parallel</a:t>
            </a:r>
            <a:endParaRPr lang="cs-CZ" altLang="en-US" dirty="0"/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>
                <a:hlinkClick r:id="rId2"/>
              </a:rPr>
              <a:t>https://joblib.readthedocs.io/en/latest/</a:t>
            </a:r>
            <a:endParaRPr lang="cs-CZ" sz="1800" dirty="0"/>
          </a:p>
          <a:p>
            <a:pPr lvl="1">
              <a:lnSpc>
                <a:spcPct val="90000"/>
              </a:lnSpc>
            </a:pPr>
            <a:r>
              <a:rPr lang="cs-CZ" sz="2400" dirty="0" err="1"/>
              <a:t>Similar</a:t>
            </a:r>
            <a:r>
              <a:rPr lang="cs-CZ" sz="2400" dirty="0"/>
              <a:t> to </a:t>
            </a:r>
            <a:r>
              <a:rPr lang="cs-CZ" sz="2400" dirty="0" err="1"/>
              <a:t>multiprocessing</a:t>
            </a:r>
            <a:r>
              <a:rPr lang="cs-CZ" sz="2400" dirty="0"/>
              <a:t> </a:t>
            </a:r>
            <a:r>
              <a:rPr lang="cs-CZ" sz="2400" dirty="0" err="1"/>
              <a:t>Pools</a:t>
            </a:r>
            <a:r>
              <a:rPr lang="cs-CZ" sz="2400" dirty="0"/>
              <a:t>, </a:t>
            </a:r>
            <a:r>
              <a:rPr lang="cs-CZ" sz="2400" dirty="0" err="1"/>
              <a:t>high</a:t>
            </a:r>
            <a:r>
              <a:rPr lang="cs-CZ" sz="2400" dirty="0"/>
              <a:t>-level API</a:t>
            </a:r>
          </a:p>
          <a:p>
            <a:pPr lvl="1">
              <a:lnSpc>
                <a:spcPct val="90000"/>
              </a:lnSpc>
            </a:pPr>
            <a:r>
              <a:rPr lang="cs-CZ" sz="2400" dirty="0" err="1"/>
              <a:t>Nicely</a:t>
            </a:r>
            <a:r>
              <a:rPr lang="cs-CZ" sz="2400" dirty="0"/>
              <a:t> </a:t>
            </a:r>
            <a:r>
              <a:rPr lang="cs-CZ" sz="2400" dirty="0" err="1"/>
              <a:t>fits</a:t>
            </a:r>
            <a:r>
              <a:rPr lang="cs-CZ" sz="2400" dirty="0"/>
              <a:t> </a:t>
            </a:r>
            <a:r>
              <a:rPr lang="cs-CZ" sz="2400" dirty="0" err="1"/>
              <a:t>together</a:t>
            </a:r>
            <a:r>
              <a:rPr lang="cs-CZ" sz="2400" dirty="0"/>
              <a:t> </a:t>
            </a:r>
            <a:r>
              <a:rPr lang="cs-CZ" sz="2400" dirty="0" err="1"/>
              <a:t>with</a:t>
            </a:r>
            <a:r>
              <a:rPr lang="cs-CZ" sz="2400" dirty="0"/>
              <a:t> </a:t>
            </a:r>
            <a:r>
              <a:rPr lang="cs-CZ" sz="2400" dirty="0" err="1"/>
              <a:t>NumPy</a:t>
            </a:r>
            <a:endParaRPr lang="cs-CZ" sz="2400" dirty="0"/>
          </a:p>
          <a:p>
            <a:pPr lvl="1">
              <a:lnSpc>
                <a:spcPct val="90000"/>
              </a:lnSpc>
            </a:pPr>
            <a:r>
              <a:rPr lang="cs-CZ" sz="2400" dirty="0" err="1"/>
              <a:t>Simple</a:t>
            </a:r>
            <a:r>
              <a:rPr lang="cs-CZ" sz="2400" dirty="0"/>
              <a:t> </a:t>
            </a:r>
            <a:r>
              <a:rPr lang="cs-CZ" sz="2400" dirty="0" err="1"/>
              <a:t>way</a:t>
            </a:r>
            <a:r>
              <a:rPr lang="cs-CZ" sz="2400" dirty="0"/>
              <a:t> to </a:t>
            </a:r>
            <a:r>
              <a:rPr lang="cs-CZ" sz="2400" dirty="0" err="1"/>
              <a:t>work</a:t>
            </a:r>
            <a:r>
              <a:rPr lang="cs-CZ" sz="2400" dirty="0"/>
              <a:t> </a:t>
            </a:r>
            <a:r>
              <a:rPr lang="cs-CZ" sz="2400" dirty="0" err="1"/>
              <a:t>with</a:t>
            </a:r>
            <a:r>
              <a:rPr lang="cs-CZ" sz="2400" dirty="0"/>
              <a:t> </a:t>
            </a:r>
            <a:r>
              <a:rPr lang="cs-CZ" sz="2400" dirty="0" err="1"/>
              <a:t>shared</a:t>
            </a:r>
            <a:r>
              <a:rPr lang="cs-CZ" sz="2400" dirty="0"/>
              <a:t> </a:t>
            </a:r>
            <a:r>
              <a:rPr lang="cs-CZ" sz="2400" dirty="0" err="1"/>
              <a:t>memmory</a:t>
            </a:r>
            <a:endParaRPr lang="cs-CZ" sz="24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joblib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import Parallel, delayed</a:t>
            </a:r>
            <a:endParaRPr lang="cs-CZ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knn_eval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(k, data):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cs-CZ" sz="1800" i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</a:t>
            </a:r>
            <a:r>
              <a:rPr lang="cs-CZ" sz="1800" i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evaluation</a:t>
            </a:r>
            <a:r>
              <a:rPr lang="cs-CZ" sz="1800" i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i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code</a:t>
            </a:r>
            <a:r>
              <a:rPr lang="cs-CZ" sz="1800" i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i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goes</a:t>
            </a:r>
            <a:r>
              <a:rPr lang="cs-CZ" sz="1800" i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i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here</a:t>
            </a:r>
            <a:endParaRPr lang="cs-CZ" sz="1800" i="1" dirty="0">
              <a:solidFill>
                <a:schemeClr val="bg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k_vals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[1,3,5,10,15]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data = ...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Parallel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n_jobs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=3)(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delayed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knn_eval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)(k, data) 					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k in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k_vals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now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have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k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variants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cs-CZ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5566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4AFC754-6369-49CF-AC5E-00D1E7318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KSI </a:t>
            </a:r>
            <a:r>
              <a:rPr lang="en-US" altLang="en-US" dirty="0"/>
              <a:t>Laboratory – overview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C497BBA3-AF1D-4D54-8DF1-09786B7E1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altLang="en-US" dirty="0"/>
              <a:t>Two SLURM clusters</a:t>
            </a:r>
          </a:p>
          <a:p>
            <a:pPr lvl="1">
              <a:defRPr/>
            </a:pPr>
            <a:r>
              <a:rPr lang="en-US" altLang="en-US" dirty="0" err="1"/>
              <a:t>parlab</a:t>
            </a:r>
            <a:r>
              <a:rPr lang="en-US" altLang="en-US" dirty="0"/>
              <a:t> – parallel and distributed computing</a:t>
            </a:r>
          </a:p>
          <a:p>
            <a:pPr lvl="1">
              <a:defRPr/>
            </a:pPr>
            <a:r>
              <a:rPr lang="en-US" altLang="en-US" dirty="0" err="1"/>
              <a:t>gpulab</a:t>
            </a:r>
            <a:r>
              <a:rPr lang="en-US" altLang="en-US" dirty="0"/>
              <a:t> – parallel and GPU computing, Docker</a:t>
            </a:r>
          </a:p>
          <a:p>
            <a:pPr>
              <a:defRPr/>
            </a:pPr>
            <a:r>
              <a:rPr lang="en-US" altLang="en-US" dirty="0"/>
              <a:t>Common homes</a:t>
            </a:r>
          </a:p>
          <a:p>
            <a:pPr lvl="1">
              <a:defRPr/>
            </a:pPr>
            <a:r>
              <a:rPr lang="en-US" altLang="en-US" dirty="0"/>
              <a:t>NFS array mounted on /</a:t>
            </a:r>
            <a:r>
              <a:rPr lang="en-US" altLang="en-US" dirty="0" err="1"/>
              <a:t>mnt</a:t>
            </a:r>
            <a:r>
              <a:rPr lang="en-US" altLang="en-US" dirty="0"/>
              <a:t>/home</a:t>
            </a:r>
          </a:p>
          <a:p>
            <a:pPr>
              <a:defRPr/>
            </a:pPr>
            <a:r>
              <a:rPr lang="en-US" altLang="en-US" dirty="0"/>
              <a:t>Available software</a:t>
            </a:r>
          </a:p>
          <a:p>
            <a:pPr lvl="1">
              <a:defRPr/>
            </a:pPr>
            <a:r>
              <a:rPr lang="en-US" altLang="en-US" dirty="0"/>
              <a:t>Centos 7.x</a:t>
            </a:r>
          </a:p>
          <a:p>
            <a:pPr lvl="1">
              <a:defRPr/>
            </a:pPr>
            <a:r>
              <a:rPr lang="en-US" altLang="en-US" dirty="0" err="1"/>
              <a:t>gcc</a:t>
            </a:r>
            <a:r>
              <a:rPr lang="en-US" altLang="en-US" dirty="0"/>
              <a:t>/g++ 8.x/9.x</a:t>
            </a:r>
          </a:p>
          <a:p>
            <a:pPr>
              <a:defRPr/>
            </a:pPr>
            <a:r>
              <a:rPr lang="en-US" altLang="en-US" dirty="0"/>
              <a:t>UDSS</a:t>
            </a:r>
          </a:p>
          <a:p>
            <a:pPr lvl="1">
              <a:defRPr/>
            </a:pPr>
            <a:r>
              <a:rPr lang="en-US" altLang="en-US" dirty="0" err="1"/>
              <a:t>Charliecloud</a:t>
            </a:r>
            <a:endParaRPr lang="en-US" altLang="en-US" dirty="0"/>
          </a:p>
          <a:p>
            <a:pPr>
              <a:defRPr/>
            </a:pPr>
            <a:r>
              <a:rPr lang="en-US" altLang="en-US" dirty="0"/>
              <a:t>Info</a:t>
            </a:r>
          </a:p>
          <a:p>
            <a:pPr lvl="1">
              <a:defRPr/>
            </a:pPr>
            <a:r>
              <a:rPr lang="en-US" altLang="en-US" dirty="0"/>
              <a:t>https://gitlab.mff.cuni.cz/ksi/clusters</a:t>
            </a:r>
          </a:p>
        </p:txBody>
      </p:sp>
    </p:spTree>
    <p:extLst>
      <p:ext uri="{BB962C8B-B14F-4D97-AF65-F5344CB8AC3E}">
        <p14:creationId xmlns:p14="http://schemas.microsoft.com/office/powerpoint/2010/main" val="10443230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10E941D-E36D-43F8-AC7C-21BECEE171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Parlab</a:t>
            </a:r>
          </a:p>
        </p:txBody>
      </p:sp>
      <p:sp>
        <p:nvSpPr>
          <p:cNvPr id="8195" name="Cloud">
            <a:extLst>
              <a:ext uri="{FF2B5EF4-FFF2-40B4-BE49-F238E27FC236}">
                <a16:creationId xmlns:a16="http://schemas.microsoft.com/office/drawing/2014/main" id="{FCA02726-8D1A-4BCD-9852-ABC18C41FBE3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>
            <a:off x="323850" y="1484313"/>
            <a:ext cx="2376488" cy="1592262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 anchorCtr="1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800"/>
              <a:t>Internet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CA710F01-CBD6-4F99-9316-285009777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3067050"/>
            <a:ext cx="1439863" cy="7207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Blade</a:t>
            </a:r>
            <a:br>
              <a:rPr lang="en-US" altLang="en-US" sz="1800"/>
            </a:br>
            <a:r>
              <a:rPr lang="en-US" altLang="en-US" sz="1800"/>
              <a:t>chassis</a:t>
            </a:r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4F35CD2C-537D-4C92-A17C-99221819FF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5307013"/>
            <a:ext cx="1582737" cy="115093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w[401-40</a:t>
            </a:r>
            <a:r>
              <a:rPr lang="cs-CZ" altLang="en-US" sz="1800"/>
              <a:t>4</a:t>
            </a:r>
            <a:r>
              <a:rPr lang="en-US" altLang="en-US" sz="1800"/>
              <a:t>]</a:t>
            </a:r>
          </a:p>
        </p:txBody>
      </p:sp>
      <p:sp>
        <p:nvSpPr>
          <p:cNvPr id="8198" name="Line 10">
            <a:extLst>
              <a:ext uri="{FF2B5EF4-FFF2-40B4-BE49-F238E27FC236}">
                <a16:creationId xmlns:a16="http://schemas.microsoft.com/office/drawing/2014/main" id="{1F6AD055-1E5C-48D8-9B72-8F3890383A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91025" y="3787775"/>
            <a:ext cx="1116013" cy="1522413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8199" name="Line 11">
            <a:extLst>
              <a:ext uri="{FF2B5EF4-FFF2-40B4-BE49-F238E27FC236}">
                <a16:creationId xmlns:a16="http://schemas.microsoft.com/office/drawing/2014/main" id="{345A50E6-31F3-4D34-A23E-75C1C5506EB6}"/>
              </a:ext>
            </a:extLst>
          </p:cNvPr>
          <p:cNvSpPr>
            <a:spLocks noChangeShapeType="1"/>
          </p:cNvSpPr>
          <p:nvPr/>
        </p:nvSpPr>
        <p:spPr bwMode="auto">
          <a:xfrm>
            <a:off x="6946900" y="3789363"/>
            <a:ext cx="1065213" cy="1520825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8200" name="AutoShape 12">
            <a:extLst>
              <a:ext uri="{FF2B5EF4-FFF2-40B4-BE49-F238E27FC236}">
                <a16:creationId xmlns:a16="http://schemas.microsoft.com/office/drawing/2014/main" id="{E9F9B9A7-F747-4A5D-8621-2F2E0946B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4076700"/>
            <a:ext cx="1728787" cy="1079500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 anchorCtr="1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10G</a:t>
            </a:r>
            <a:br>
              <a:rPr lang="en-US" altLang="en-US" sz="1800"/>
            </a:br>
            <a:r>
              <a:rPr lang="en-US" altLang="en-US" sz="1800"/>
              <a:t>Ethernet</a:t>
            </a:r>
            <a:br>
              <a:rPr lang="en-US" altLang="en-US" sz="1800"/>
            </a:br>
            <a:r>
              <a:rPr lang="en-US" altLang="en-US" sz="1800"/>
              <a:t>switch</a:t>
            </a:r>
          </a:p>
        </p:txBody>
      </p:sp>
      <p:sp>
        <p:nvSpPr>
          <p:cNvPr id="8201" name="Rectangle 13">
            <a:extLst>
              <a:ext uri="{FF2B5EF4-FFF2-40B4-BE49-F238E27FC236}">
                <a16:creationId xmlns:a16="http://schemas.microsoft.com/office/drawing/2014/main" id="{54535CF1-5733-4DC9-A0DC-70D70B8D85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675" y="3679825"/>
            <a:ext cx="1582738" cy="115093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parlab</a:t>
            </a:r>
            <a:endParaRPr lang="cs-CZ" altLang="en-US" sz="1800"/>
          </a:p>
        </p:txBody>
      </p:sp>
      <p:sp>
        <p:nvSpPr>
          <p:cNvPr id="8202" name="AutoShape 15">
            <a:extLst>
              <a:ext uri="{FF2B5EF4-FFF2-40B4-BE49-F238E27FC236}">
                <a16:creationId xmlns:a16="http://schemas.microsoft.com/office/drawing/2014/main" id="{3760A1EC-F6EC-4E36-8397-993C20C493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2575" y="1695450"/>
            <a:ext cx="1728788" cy="1079500"/>
          </a:xfrm>
          <a:prstGeom prst="diamond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 anchorCtr="1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FDR</a:t>
            </a:r>
            <a:br>
              <a:rPr lang="en-US" altLang="en-US" sz="1800"/>
            </a:br>
            <a:r>
              <a:rPr lang="en-US" altLang="en-US" sz="1800"/>
              <a:t>Infiniband</a:t>
            </a:r>
            <a:br>
              <a:rPr lang="en-US" altLang="en-US" sz="1800"/>
            </a:br>
            <a:r>
              <a:rPr lang="en-US" altLang="en-US" sz="1800"/>
              <a:t>switch</a:t>
            </a:r>
          </a:p>
        </p:txBody>
      </p:sp>
      <p:sp>
        <p:nvSpPr>
          <p:cNvPr id="8203" name="Line 16">
            <a:extLst>
              <a:ext uri="{FF2B5EF4-FFF2-40B4-BE49-F238E27FC236}">
                <a16:creationId xmlns:a16="http://schemas.microsoft.com/office/drawing/2014/main" id="{ADA0011D-B3DF-4F44-AEE1-B89BD76782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08625" y="2779713"/>
            <a:ext cx="719138" cy="287337"/>
          </a:xfrm>
          <a:prstGeom prst="line">
            <a:avLst/>
          </a:prstGeom>
          <a:noFill/>
          <a:ln w="9525">
            <a:solidFill>
              <a:srgbClr val="99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8204" name="Line 17">
            <a:extLst>
              <a:ext uri="{FF2B5EF4-FFF2-40B4-BE49-F238E27FC236}">
                <a16:creationId xmlns:a16="http://schemas.microsoft.com/office/drawing/2014/main" id="{B5F2C54F-B5BC-4D61-89E1-BA59AA0D7C0B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7763" y="2779713"/>
            <a:ext cx="720725" cy="287337"/>
          </a:xfrm>
          <a:prstGeom prst="line">
            <a:avLst/>
          </a:prstGeom>
          <a:noFill/>
          <a:ln w="9525">
            <a:solidFill>
              <a:srgbClr val="99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8205" name="Line 18">
            <a:extLst>
              <a:ext uri="{FF2B5EF4-FFF2-40B4-BE49-F238E27FC236}">
                <a16:creationId xmlns:a16="http://schemas.microsoft.com/office/drawing/2014/main" id="{E2DAD893-4AB9-48C9-AD40-F812097595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24525" y="2779713"/>
            <a:ext cx="503238" cy="287337"/>
          </a:xfrm>
          <a:prstGeom prst="line">
            <a:avLst/>
          </a:prstGeom>
          <a:noFill/>
          <a:ln w="9525">
            <a:solidFill>
              <a:srgbClr val="99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8206" name="Line 19">
            <a:extLst>
              <a:ext uri="{FF2B5EF4-FFF2-40B4-BE49-F238E27FC236}">
                <a16:creationId xmlns:a16="http://schemas.microsoft.com/office/drawing/2014/main" id="{78FFF814-313C-4A8E-B985-3961EFBA84E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8988" y="2779713"/>
            <a:ext cx="358775" cy="287337"/>
          </a:xfrm>
          <a:prstGeom prst="line">
            <a:avLst/>
          </a:prstGeom>
          <a:noFill/>
          <a:ln w="9525">
            <a:solidFill>
              <a:srgbClr val="99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8207" name="Line 20">
            <a:extLst>
              <a:ext uri="{FF2B5EF4-FFF2-40B4-BE49-F238E27FC236}">
                <a16:creationId xmlns:a16="http://schemas.microsoft.com/office/drawing/2014/main" id="{703652B9-6D0E-412F-85A9-C6B0EC2DA4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1863" y="2779713"/>
            <a:ext cx="215900" cy="287337"/>
          </a:xfrm>
          <a:prstGeom prst="line">
            <a:avLst/>
          </a:prstGeom>
          <a:noFill/>
          <a:ln w="9525">
            <a:solidFill>
              <a:srgbClr val="99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8208" name="Line 21">
            <a:extLst>
              <a:ext uri="{FF2B5EF4-FFF2-40B4-BE49-F238E27FC236}">
                <a16:creationId xmlns:a16="http://schemas.microsoft.com/office/drawing/2014/main" id="{AED056BB-E332-4AFD-A494-15182F6176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56325" y="2779713"/>
            <a:ext cx="71438" cy="287337"/>
          </a:xfrm>
          <a:prstGeom prst="line">
            <a:avLst/>
          </a:prstGeom>
          <a:noFill/>
          <a:ln w="9525">
            <a:solidFill>
              <a:srgbClr val="99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8209" name="Line 22">
            <a:extLst>
              <a:ext uri="{FF2B5EF4-FFF2-40B4-BE49-F238E27FC236}">
                <a16:creationId xmlns:a16="http://schemas.microsoft.com/office/drawing/2014/main" id="{C844E049-5220-443F-A179-A27999EB2C6E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7763" y="2779713"/>
            <a:ext cx="215900" cy="287337"/>
          </a:xfrm>
          <a:prstGeom prst="line">
            <a:avLst/>
          </a:prstGeom>
          <a:noFill/>
          <a:ln w="9525">
            <a:solidFill>
              <a:srgbClr val="99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8210" name="Line 23">
            <a:extLst>
              <a:ext uri="{FF2B5EF4-FFF2-40B4-BE49-F238E27FC236}">
                <a16:creationId xmlns:a16="http://schemas.microsoft.com/office/drawing/2014/main" id="{52AC8543-C578-480E-AC2A-F9303FC9BD2D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7763" y="2779713"/>
            <a:ext cx="360362" cy="287337"/>
          </a:xfrm>
          <a:prstGeom prst="line">
            <a:avLst/>
          </a:prstGeom>
          <a:noFill/>
          <a:ln w="9525">
            <a:solidFill>
              <a:srgbClr val="99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8211" name="Line 24">
            <a:extLst>
              <a:ext uri="{FF2B5EF4-FFF2-40B4-BE49-F238E27FC236}">
                <a16:creationId xmlns:a16="http://schemas.microsoft.com/office/drawing/2014/main" id="{DC36FF89-E063-4273-9CBC-B1348836DA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7763" y="2779713"/>
            <a:ext cx="504825" cy="287337"/>
          </a:xfrm>
          <a:prstGeom prst="line">
            <a:avLst/>
          </a:prstGeom>
          <a:noFill/>
          <a:ln w="9525">
            <a:solidFill>
              <a:srgbClr val="99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8212" name="Line 25">
            <a:extLst>
              <a:ext uri="{FF2B5EF4-FFF2-40B4-BE49-F238E27FC236}">
                <a16:creationId xmlns:a16="http://schemas.microsoft.com/office/drawing/2014/main" id="{9CDEB9FB-DE01-4500-B7EB-FF65625E0C5F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7763" y="2779713"/>
            <a:ext cx="73025" cy="287337"/>
          </a:xfrm>
          <a:prstGeom prst="line">
            <a:avLst/>
          </a:prstGeom>
          <a:noFill/>
          <a:ln w="9525">
            <a:solidFill>
              <a:srgbClr val="99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cxnSp>
        <p:nvCxnSpPr>
          <p:cNvPr id="8213" name="AutoShape 28">
            <a:extLst>
              <a:ext uri="{FF2B5EF4-FFF2-40B4-BE49-F238E27FC236}">
                <a16:creationId xmlns:a16="http://schemas.microsoft.com/office/drawing/2014/main" id="{681ADEC2-FEAE-409C-8983-D26D6F32DEFD}"/>
              </a:ext>
            </a:extLst>
          </p:cNvPr>
          <p:cNvCxnSpPr>
            <a:cxnSpLocks noChangeShapeType="1"/>
            <a:stCxn id="8201" idx="0"/>
          </p:cNvCxnSpPr>
          <p:nvPr/>
        </p:nvCxnSpPr>
        <p:spPr bwMode="auto">
          <a:xfrm flipV="1">
            <a:off x="1112838" y="3076575"/>
            <a:ext cx="341312" cy="603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14" name="AutoShape 31">
            <a:extLst>
              <a:ext uri="{FF2B5EF4-FFF2-40B4-BE49-F238E27FC236}">
                <a16:creationId xmlns:a16="http://schemas.microsoft.com/office/drawing/2014/main" id="{C1C4E884-5F1B-413C-9EA0-46BC05C011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6025" y="2884488"/>
            <a:ext cx="1223963" cy="1079500"/>
          </a:xfrm>
          <a:prstGeom prst="flowChartMagneticDisk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FC16</a:t>
            </a:r>
            <a:br>
              <a:rPr lang="en-US" altLang="en-US" sz="1800"/>
            </a:br>
            <a:r>
              <a:rPr lang="en-US" altLang="en-US" sz="1800"/>
              <a:t>SAN</a:t>
            </a:r>
          </a:p>
        </p:txBody>
      </p:sp>
      <p:cxnSp>
        <p:nvCxnSpPr>
          <p:cNvPr id="8215" name="AutoShape 32">
            <a:extLst>
              <a:ext uri="{FF2B5EF4-FFF2-40B4-BE49-F238E27FC236}">
                <a16:creationId xmlns:a16="http://schemas.microsoft.com/office/drawing/2014/main" id="{547B55AC-DFAE-4BE3-95C7-518F53307F7E}"/>
              </a:ext>
            </a:extLst>
          </p:cNvPr>
          <p:cNvCxnSpPr>
            <a:cxnSpLocks noChangeShapeType="1"/>
            <a:stCxn id="8214" idx="2"/>
          </p:cNvCxnSpPr>
          <p:nvPr/>
        </p:nvCxnSpPr>
        <p:spPr bwMode="auto">
          <a:xfrm flipH="1">
            <a:off x="1903413" y="3424238"/>
            <a:ext cx="582612" cy="615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6" name="AutoShape 35">
            <a:extLst>
              <a:ext uri="{FF2B5EF4-FFF2-40B4-BE49-F238E27FC236}">
                <a16:creationId xmlns:a16="http://schemas.microsoft.com/office/drawing/2014/main" id="{7C5DA927-F5E3-414F-AE8B-C59CF30D3B0A}"/>
              </a:ext>
            </a:extLst>
          </p:cNvPr>
          <p:cNvCxnSpPr>
            <a:cxnSpLocks noChangeShapeType="1"/>
            <a:stCxn id="8201" idx="3"/>
            <a:endCxn id="8200" idx="1"/>
          </p:cNvCxnSpPr>
          <p:nvPr/>
        </p:nvCxnSpPr>
        <p:spPr bwMode="auto">
          <a:xfrm>
            <a:off x="1903413" y="4256088"/>
            <a:ext cx="3460750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7" name="AutoShape 36">
            <a:extLst>
              <a:ext uri="{FF2B5EF4-FFF2-40B4-BE49-F238E27FC236}">
                <a16:creationId xmlns:a16="http://schemas.microsoft.com/office/drawing/2014/main" id="{B239E872-FD22-4CF6-8CDC-F70A22A70B01}"/>
              </a:ext>
            </a:extLst>
          </p:cNvPr>
          <p:cNvCxnSpPr>
            <a:cxnSpLocks noChangeShapeType="1"/>
            <a:endCxn id="8196" idx="2"/>
          </p:cNvCxnSpPr>
          <p:nvPr/>
        </p:nvCxnSpPr>
        <p:spPr bwMode="auto">
          <a:xfrm flipV="1">
            <a:off x="6229350" y="3787775"/>
            <a:ext cx="0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18" name="Rectangle 13">
            <a:extLst>
              <a:ext uri="{FF2B5EF4-FFF2-40B4-BE49-F238E27FC236}">
                <a16:creationId xmlns:a16="http://schemas.microsoft.com/office/drawing/2014/main" id="{7588A314-8836-402C-AFC6-567627BC15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8325" y="5259388"/>
            <a:ext cx="1582738" cy="11985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phi[01-02]</a:t>
            </a:r>
            <a:endParaRPr lang="cs-CZ" altLang="en-US" sz="1800"/>
          </a:p>
        </p:txBody>
      </p:sp>
      <p:sp>
        <p:nvSpPr>
          <p:cNvPr id="8219" name="Rectangle 13">
            <a:extLst>
              <a:ext uri="{FF2B5EF4-FFF2-40B4-BE49-F238E27FC236}">
                <a16:creationId xmlns:a16="http://schemas.microsoft.com/office/drawing/2014/main" id="{151D602F-EB19-44D2-9E0C-068948474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1025" y="5291138"/>
            <a:ext cx="1582738" cy="116681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w[201-208]</a:t>
            </a:r>
            <a:endParaRPr lang="cs-CZ" altLang="en-US" sz="1800"/>
          </a:p>
        </p:txBody>
      </p:sp>
      <p:cxnSp>
        <p:nvCxnSpPr>
          <p:cNvPr id="8220" name="Straight Connector 7208">
            <a:extLst>
              <a:ext uri="{FF2B5EF4-FFF2-40B4-BE49-F238E27FC236}">
                <a16:creationId xmlns:a16="http://schemas.microsoft.com/office/drawing/2014/main" id="{CBA67243-C473-438B-BA9B-92A0ADB18CD0}"/>
              </a:ext>
            </a:extLst>
          </p:cNvPr>
          <p:cNvCxnSpPr>
            <a:cxnSpLocks noChangeShapeType="1"/>
            <a:stCxn id="8218" idx="0"/>
            <a:endCxn id="8200" idx="1"/>
          </p:cNvCxnSpPr>
          <p:nvPr/>
        </p:nvCxnSpPr>
        <p:spPr bwMode="auto">
          <a:xfrm flipV="1">
            <a:off x="2630488" y="4616450"/>
            <a:ext cx="2733675" cy="6429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21" name="Line 16">
            <a:extLst>
              <a:ext uri="{FF2B5EF4-FFF2-40B4-BE49-F238E27FC236}">
                <a16:creationId xmlns:a16="http://schemas.microsoft.com/office/drawing/2014/main" id="{BC6E1C5C-D15E-4D7C-BF46-D4D75C3546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17888" y="2235200"/>
            <a:ext cx="1944687" cy="3024188"/>
          </a:xfrm>
          <a:prstGeom prst="line">
            <a:avLst/>
          </a:prstGeom>
          <a:noFill/>
          <a:ln w="9525">
            <a:solidFill>
              <a:srgbClr val="99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cxnSp>
        <p:nvCxnSpPr>
          <p:cNvPr id="8222" name="Straight Connector 7208">
            <a:extLst>
              <a:ext uri="{FF2B5EF4-FFF2-40B4-BE49-F238E27FC236}">
                <a16:creationId xmlns:a16="http://schemas.microsoft.com/office/drawing/2014/main" id="{81C9975F-60EF-4B67-A7CD-D64B086D6F03}"/>
              </a:ext>
            </a:extLst>
          </p:cNvPr>
          <p:cNvCxnSpPr>
            <a:cxnSpLocks noChangeShapeType="1"/>
            <a:stCxn id="8219" idx="0"/>
            <a:endCxn id="8200" idx="2"/>
          </p:cNvCxnSpPr>
          <p:nvPr/>
        </p:nvCxnSpPr>
        <p:spPr bwMode="auto">
          <a:xfrm flipV="1">
            <a:off x="5181600" y="5156200"/>
            <a:ext cx="1047750" cy="1349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23" name="Straight Connector 7208">
            <a:extLst>
              <a:ext uri="{FF2B5EF4-FFF2-40B4-BE49-F238E27FC236}">
                <a16:creationId xmlns:a16="http://schemas.microsoft.com/office/drawing/2014/main" id="{99519993-C171-4BEA-A10D-31FBC28F45DD}"/>
              </a:ext>
            </a:extLst>
          </p:cNvPr>
          <p:cNvCxnSpPr>
            <a:cxnSpLocks noChangeShapeType="1"/>
            <a:stCxn id="8197" idx="0"/>
            <a:endCxn id="8200" idx="2"/>
          </p:cNvCxnSpPr>
          <p:nvPr/>
        </p:nvCxnSpPr>
        <p:spPr bwMode="auto">
          <a:xfrm flipH="1" flipV="1">
            <a:off x="6229350" y="5156200"/>
            <a:ext cx="1004888" cy="15081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0339179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D7D7563-166D-4604-816B-74B75EE088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Gpulab</a:t>
            </a:r>
          </a:p>
        </p:txBody>
      </p:sp>
      <p:sp>
        <p:nvSpPr>
          <p:cNvPr id="9219" name="Cloud">
            <a:extLst>
              <a:ext uri="{FF2B5EF4-FFF2-40B4-BE49-F238E27FC236}">
                <a16:creationId xmlns:a16="http://schemas.microsoft.com/office/drawing/2014/main" id="{03ECA0D7-BDDA-482D-8B28-A29068C9FA3C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>
            <a:off x="323850" y="1484313"/>
            <a:ext cx="2376488" cy="1592262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 anchorCtr="1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800"/>
              <a:t>Internet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86F82CB3-66A9-424D-BEC4-465BB9253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3067050"/>
            <a:ext cx="1439863" cy="7207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Blade</a:t>
            </a:r>
            <a:br>
              <a:rPr lang="en-US" altLang="en-US" sz="1800"/>
            </a:br>
            <a:r>
              <a:rPr lang="en-US" altLang="en-US" sz="1800"/>
              <a:t>chassis</a:t>
            </a:r>
          </a:p>
        </p:txBody>
      </p:sp>
      <p:sp>
        <p:nvSpPr>
          <p:cNvPr id="9221" name="Line 10">
            <a:extLst>
              <a:ext uri="{FF2B5EF4-FFF2-40B4-BE49-F238E27FC236}">
                <a16:creationId xmlns:a16="http://schemas.microsoft.com/office/drawing/2014/main" id="{41FED76E-BE3D-40AC-B834-BDDB6AE07B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91025" y="3787775"/>
            <a:ext cx="1116013" cy="1522413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222" name="Line 11">
            <a:extLst>
              <a:ext uri="{FF2B5EF4-FFF2-40B4-BE49-F238E27FC236}">
                <a16:creationId xmlns:a16="http://schemas.microsoft.com/office/drawing/2014/main" id="{A527A15F-C1C8-4151-BB42-7B0A10E0F7F5}"/>
              </a:ext>
            </a:extLst>
          </p:cNvPr>
          <p:cNvSpPr>
            <a:spLocks noChangeShapeType="1"/>
          </p:cNvSpPr>
          <p:nvPr/>
        </p:nvSpPr>
        <p:spPr bwMode="auto">
          <a:xfrm>
            <a:off x="6946900" y="3789363"/>
            <a:ext cx="1065213" cy="1520825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223" name="AutoShape 12">
            <a:extLst>
              <a:ext uri="{FF2B5EF4-FFF2-40B4-BE49-F238E27FC236}">
                <a16:creationId xmlns:a16="http://schemas.microsoft.com/office/drawing/2014/main" id="{3F0D4FEC-7EF8-40F9-A076-0B33A43CE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6538" y="3716338"/>
            <a:ext cx="1728787" cy="1079500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 anchorCtr="1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10G</a:t>
            </a:r>
            <a:br>
              <a:rPr lang="en-US" altLang="en-US" sz="1800"/>
            </a:br>
            <a:r>
              <a:rPr lang="en-US" altLang="en-US" sz="1800"/>
              <a:t>Ethernet</a:t>
            </a:r>
            <a:br>
              <a:rPr lang="en-US" altLang="en-US" sz="1800"/>
            </a:br>
            <a:r>
              <a:rPr lang="en-US" altLang="en-US" sz="1800"/>
              <a:t>switch</a:t>
            </a:r>
          </a:p>
        </p:txBody>
      </p:sp>
      <p:sp>
        <p:nvSpPr>
          <p:cNvPr id="9224" name="Rectangle 13">
            <a:extLst>
              <a:ext uri="{FF2B5EF4-FFF2-40B4-BE49-F238E27FC236}">
                <a16:creationId xmlns:a16="http://schemas.microsoft.com/office/drawing/2014/main" id="{8FB3B91A-27D2-4957-92E2-BBA305281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675" y="3679825"/>
            <a:ext cx="1582738" cy="115093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gpulab</a:t>
            </a:r>
            <a:endParaRPr lang="cs-CZ" altLang="en-US" sz="1800"/>
          </a:p>
        </p:txBody>
      </p:sp>
      <p:cxnSp>
        <p:nvCxnSpPr>
          <p:cNvPr id="9225" name="AutoShape 28">
            <a:extLst>
              <a:ext uri="{FF2B5EF4-FFF2-40B4-BE49-F238E27FC236}">
                <a16:creationId xmlns:a16="http://schemas.microsoft.com/office/drawing/2014/main" id="{786473CF-89D7-4DF2-A049-602FD07ABDE7}"/>
              </a:ext>
            </a:extLst>
          </p:cNvPr>
          <p:cNvCxnSpPr>
            <a:cxnSpLocks noChangeShapeType="1"/>
            <a:stCxn id="9224" idx="0"/>
          </p:cNvCxnSpPr>
          <p:nvPr/>
        </p:nvCxnSpPr>
        <p:spPr bwMode="auto">
          <a:xfrm flipV="1">
            <a:off x="1112838" y="3076575"/>
            <a:ext cx="341312" cy="603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6" name="AutoShape 35">
            <a:extLst>
              <a:ext uri="{FF2B5EF4-FFF2-40B4-BE49-F238E27FC236}">
                <a16:creationId xmlns:a16="http://schemas.microsoft.com/office/drawing/2014/main" id="{422A1F33-B061-480B-B3BC-2F79F119CB9F}"/>
              </a:ext>
            </a:extLst>
          </p:cNvPr>
          <p:cNvCxnSpPr>
            <a:cxnSpLocks noChangeShapeType="1"/>
            <a:stCxn id="9224" idx="3"/>
            <a:endCxn id="9223" idx="1"/>
          </p:cNvCxnSpPr>
          <p:nvPr/>
        </p:nvCxnSpPr>
        <p:spPr bwMode="auto">
          <a:xfrm>
            <a:off x="1903413" y="4256088"/>
            <a:ext cx="8731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7" name="Rectangle 13">
            <a:extLst>
              <a:ext uri="{FF2B5EF4-FFF2-40B4-BE49-F238E27FC236}">
                <a16:creationId xmlns:a16="http://schemas.microsoft.com/office/drawing/2014/main" id="{93FE697C-CE47-4DAF-A0C9-C728DC048C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8325" y="5259388"/>
            <a:ext cx="1582738" cy="120173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volta[01-05]</a:t>
            </a:r>
            <a:endParaRPr lang="cs-CZ" altLang="en-US" sz="1800"/>
          </a:p>
        </p:txBody>
      </p:sp>
      <p:sp>
        <p:nvSpPr>
          <p:cNvPr id="9228" name="Rectangle 13">
            <a:extLst>
              <a:ext uri="{FF2B5EF4-FFF2-40B4-BE49-F238E27FC236}">
                <a16:creationId xmlns:a16="http://schemas.microsoft.com/office/drawing/2014/main" id="{3E560CDD-5F05-4D6F-8286-3544FE23A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1025" y="5310188"/>
            <a:ext cx="1582738" cy="115093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dw[01-05]</a:t>
            </a:r>
            <a:endParaRPr lang="cs-CZ" altLang="en-US" sz="1800"/>
          </a:p>
        </p:txBody>
      </p:sp>
      <p:cxnSp>
        <p:nvCxnSpPr>
          <p:cNvPr id="9229" name="Straight Connector 7208">
            <a:extLst>
              <a:ext uri="{FF2B5EF4-FFF2-40B4-BE49-F238E27FC236}">
                <a16:creationId xmlns:a16="http://schemas.microsoft.com/office/drawing/2014/main" id="{7F55C0E4-D1C3-4940-81AC-E7F7B2512425}"/>
              </a:ext>
            </a:extLst>
          </p:cNvPr>
          <p:cNvCxnSpPr>
            <a:cxnSpLocks noChangeShapeType="1"/>
            <a:stCxn id="9227" idx="0"/>
            <a:endCxn id="9223" idx="2"/>
          </p:cNvCxnSpPr>
          <p:nvPr/>
        </p:nvCxnSpPr>
        <p:spPr bwMode="auto">
          <a:xfrm flipV="1">
            <a:off x="2630488" y="4795838"/>
            <a:ext cx="1009650" cy="4635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30" name="Rectangle 13">
            <a:extLst>
              <a:ext uri="{FF2B5EF4-FFF2-40B4-BE49-F238E27FC236}">
                <a16:creationId xmlns:a16="http://schemas.microsoft.com/office/drawing/2014/main" id="{D7D6C1A1-F2EB-43E7-A05F-BC04F04695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375" y="5310188"/>
            <a:ext cx="1582738" cy="115093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varjag</a:t>
            </a:r>
            <a:endParaRPr lang="cs-CZ" altLang="en-US" sz="1800"/>
          </a:p>
        </p:txBody>
      </p:sp>
      <p:cxnSp>
        <p:nvCxnSpPr>
          <p:cNvPr id="9231" name="Straight Connector 7208">
            <a:extLst>
              <a:ext uri="{FF2B5EF4-FFF2-40B4-BE49-F238E27FC236}">
                <a16:creationId xmlns:a16="http://schemas.microsoft.com/office/drawing/2014/main" id="{70FF4FA5-04F4-4BB6-B8BB-ED6BCF9A23E0}"/>
              </a:ext>
            </a:extLst>
          </p:cNvPr>
          <p:cNvCxnSpPr>
            <a:cxnSpLocks noChangeShapeType="1"/>
            <a:stCxn id="9228" idx="0"/>
            <a:endCxn id="9223" idx="3"/>
          </p:cNvCxnSpPr>
          <p:nvPr/>
        </p:nvCxnSpPr>
        <p:spPr bwMode="auto">
          <a:xfrm flipH="1" flipV="1">
            <a:off x="4505325" y="4256088"/>
            <a:ext cx="676275" cy="10541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2" name="Straight Connector 7208">
            <a:extLst>
              <a:ext uri="{FF2B5EF4-FFF2-40B4-BE49-F238E27FC236}">
                <a16:creationId xmlns:a16="http://schemas.microsoft.com/office/drawing/2014/main" id="{A26C331E-0592-4478-97F7-43E346174A4C}"/>
              </a:ext>
            </a:extLst>
          </p:cNvPr>
          <p:cNvCxnSpPr>
            <a:cxnSpLocks noChangeShapeType="1"/>
            <a:stCxn id="9230" idx="0"/>
            <a:endCxn id="9223" idx="3"/>
          </p:cNvCxnSpPr>
          <p:nvPr/>
        </p:nvCxnSpPr>
        <p:spPr bwMode="auto">
          <a:xfrm flipH="1" flipV="1">
            <a:off x="4505325" y="4256088"/>
            <a:ext cx="2716213" cy="10541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445993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407DDAF4-8DB0-4739-B3AF-7899C6F7A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SLURM – crash course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E4D21-92DC-43C7-98AB-B6620D599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/>
              <a:t>Resource manager</a:t>
            </a:r>
          </a:p>
          <a:p>
            <a:pPr lvl="1">
              <a:defRPr/>
            </a:pPr>
            <a:r>
              <a:rPr lang="en-US" dirty="0"/>
              <a:t>Commands from any node</a:t>
            </a:r>
          </a:p>
          <a:p>
            <a:pPr lvl="1">
              <a:defRPr/>
            </a:pPr>
            <a:r>
              <a:rPr lang="en-US" dirty="0"/>
              <a:t>Acquire resources before use</a:t>
            </a:r>
          </a:p>
          <a:p>
            <a:pPr lvl="1">
              <a:defRPr/>
            </a:pPr>
            <a:r>
              <a:rPr lang="en-US" dirty="0"/>
              <a:t>Cluster nodes divided to partitions</a:t>
            </a:r>
          </a:p>
          <a:p>
            <a:pPr>
              <a:defRPr/>
            </a:pPr>
            <a:r>
              <a:rPr lang="en-US" dirty="0"/>
              <a:t>Important commands</a:t>
            </a:r>
          </a:p>
          <a:p>
            <a:pPr lvl="1">
              <a:defRPr/>
            </a:pPr>
            <a:r>
              <a:rPr lang="en-US" dirty="0" err="1"/>
              <a:t>srun</a:t>
            </a:r>
            <a:r>
              <a:rPr lang="en-US" dirty="0"/>
              <a:t> – acquire resources and immediately run a command, creates a job</a:t>
            </a:r>
          </a:p>
          <a:p>
            <a:pPr lvl="1">
              <a:defRPr/>
            </a:pPr>
            <a:r>
              <a:rPr lang="en-US" dirty="0" err="1"/>
              <a:t>sbatch</a:t>
            </a:r>
            <a:r>
              <a:rPr lang="en-US" dirty="0"/>
              <a:t> – acquire resources and run a shell script , creates a job</a:t>
            </a:r>
          </a:p>
          <a:p>
            <a:pPr lvl="1">
              <a:defRPr/>
            </a:pPr>
            <a:r>
              <a:rPr lang="en-US" dirty="0" err="1"/>
              <a:t>scancel</a:t>
            </a:r>
            <a:r>
              <a:rPr lang="en-US" dirty="0"/>
              <a:t> – cancel a job</a:t>
            </a:r>
          </a:p>
          <a:p>
            <a:pPr lvl="1">
              <a:defRPr/>
            </a:pPr>
            <a:r>
              <a:rPr lang="en-US" dirty="0" err="1"/>
              <a:t>sinfo</a:t>
            </a:r>
            <a:r>
              <a:rPr lang="en-US" dirty="0"/>
              <a:t> – get info about partitions, nodes, …</a:t>
            </a:r>
          </a:p>
          <a:p>
            <a:pPr lvl="1">
              <a:defRPr/>
            </a:pPr>
            <a:r>
              <a:rPr lang="en-US" dirty="0" err="1"/>
              <a:t>squeue</a:t>
            </a:r>
            <a:r>
              <a:rPr lang="en-US" dirty="0"/>
              <a:t> – get info about job queue</a:t>
            </a:r>
          </a:p>
        </p:txBody>
      </p:sp>
    </p:spTree>
    <p:extLst>
      <p:ext uri="{BB962C8B-B14F-4D97-AF65-F5344CB8AC3E}">
        <p14:creationId xmlns:p14="http://schemas.microsoft.com/office/powerpoint/2010/main" val="1915287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186064DE-3904-4E8E-8895-16366760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 err="1"/>
              <a:t>Simple</a:t>
            </a:r>
            <a:r>
              <a:rPr lang="cs-CZ" altLang="en-US" dirty="0"/>
              <a:t> use-</a:t>
            </a:r>
            <a:r>
              <a:rPr lang="cs-CZ" altLang="en-US" dirty="0" err="1"/>
              <a:t>cases</a:t>
            </a:r>
            <a:endParaRPr lang="cs-CZ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3B7A3-1A97-4834-AD17-27A66C097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err="1"/>
              <a:t>Machine</a:t>
            </a:r>
            <a:r>
              <a:rPr lang="cs-CZ" dirty="0"/>
              <a:t> learning</a:t>
            </a:r>
            <a:endParaRPr lang="en-US" dirty="0"/>
          </a:p>
          <a:p>
            <a:pPr lvl="1">
              <a:defRPr/>
            </a:pPr>
            <a:r>
              <a:rPr lang="cs-CZ" dirty="0"/>
              <a:t>K-</a:t>
            </a:r>
            <a:r>
              <a:rPr lang="cs-CZ" dirty="0" err="1"/>
              <a:t>nearest</a:t>
            </a:r>
            <a:r>
              <a:rPr lang="cs-CZ" dirty="0"/>
              <a:t> </a:t>
            </a:r>
            <a:r>
              <a:rPr lang="cs-CZ" dirty="0" err="1"/>
              <a:t>neighbors</a:t>
            </a:r>
            <a:r>
              <a:rPr lang="cs-CZ" dirty="0"/>
              <a:t> </a:t>
            </a:r>
            <a:r>
              <a:rPr lang="cs-CZ" dirty="0" err="1"/>
              <a:t>classification</a:t>
            </a:r>
            <a:r>
              <a:rPr lang="cs-CZ" dirty="0"/>
              <a:t> model</a:t>
            </a:r>
          </a:p>
          <a:p>
            <a:pPr lvl="2">
              <a:defRPr/>
            </a:pPr>
            <a:r>
              <a:rPr lang="cs-CZ" dirty="0"/>
              <a:t>K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hyperparameter</a:t>
            </a:r>
            <a:r>
              <a:rPr lang="cs-CZ" dirty="0"/>
              <a:t>: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best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K?</a:t>
            </a:r>
          </a:p>
          <a:p>
            <a:pPr lvl="2">
              <a:defRPr/>
            </a:pPr>
            <a:r>
              <a:rPr lang="cs-CZ" dirty="0" err="1"/>
              <a:t>Select</a:t>
            </a:r>
            <a:r>
              <a:rPr lang="cs-CZ" dirty="0"/>
              <a:t> </a:t>
            </a:r>
            <a:r>
              <a:rPr lang="cs-CZ" dirty="0" err="1"/>
              <a:t>plausible</a:t>
            </a:r>
            <a:r>
              <a:rPr lang="cs-CZ" dirty="0"/>
              <a:t> </a:t>
            </a:r>
            <a:r>
              <a:rPr lang="cs-CZ" dirty="0" err="1"/>
              <a:t>values</a:t>
            </a:r>
            <a:r>
              <a:rPr lang="cs-CZ" dirty="0"/>
              <a:t> (</a:t>
            </a:r>
            <a:r>
              <a:rPr lang="cs-CZ" dirty="0" err="1"/>
              <a:t>e.g</a:t>
            </a:r>
            <a:r>
              <a:rPr lang="cs-CZ" dirty="0"/>
              <a:t>., K \in {1,3,5,10,15,20})</a:t>
            </a:r>
          </a:p>
          <a:p>
            <a:pPr lvl="2">
              <a:defRPr/>
            </a:pPr>
            <a:r>
              <a:rPr lang="cs-CZ" dirty="0"/>
              <a:t>(</a:t>
            </a:r>
            <a:r>
              <a:rPr lang="cs-CZ" dirty="0" err="1"/>
              <a:t>Train</a:t>
            </a:r>
            <a:r>
              <a:rPr lang="cs-CZ" dirty="0"/>
              <a:t>) &amp; </a:t>
            </a:r>
            <a:r>
              <a:rPr lang="cs-CZ" dirty="0" err="1"/>
              <a:t>evaluate</a:t>
            </a:r>
            <a:r>
              <a:rPr lang="cs-CZ" dirty="0"/>
              <a:t> </a:t>
            </a:r>
            <a:r>
              <a:rPr lang="cs-CZ" dirty="0" err="1"/>
              <a:t>each</a:t>
            </a:r>
            <a:r>
              <a:rPr lang="cs-CZ" dirty="0"/>
              <a:t> variant on </a:t>
            </a:r>
            <a:r>
              <a:rPr lang="cs-CZ" dirty="0" err="1"/>
              <a:t>validation</a:t>
            </a:r>
            <a:r>
              <a:rPr lang="cs-CZ" dirty="0"/>
              <a:t> data</a:t>
            </a:r>
          </a:p>
          <a:p>
            <a:pPr lvl="3">
              <a:defRPr/>
            </a:pP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operation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take</a:t>
            </a:r>
            <a:r>
              <a:rPr lang="cs-CZ" dirty="0"/>
              <a:t> long </a:t>
            </a:r>
            <a:r>
              <a:rPr lang="cs-CZ" dirty="0" err="1"/>
              <a:t>time</a:t>
            </a:r>
            <a:endParaRPr lang="cs-CZ" dirty="0"/>
          </a:p>
          <a:p>
            <a:pPr lvl="2">
              <a:defRPr/>
            </a:pPr>
            <a:r>
              <a:rPr lang="cs-CZ" dirty="0" err="1"/>
              <a:t>Select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performs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best</a:t>
            </a:r>
            <a:endParaRPr lang="cs-CZ" dirty="0"/>
          </a:p>
          <a:p>
            <a:pPr lvl="1">
              <a:defRPr/>
            </a:pPr>
            <a:r>
              <a:rPr lang="cs-CZ" i="1" dirty="0">
                <a:solidFill>
                  <a:srgbClr val="FF0000"/>
                </a:solidFill>
              </a:rPr>
              <a:t>More </a:t>
            </a:r>
            <a:r>
              <a:rPr lang="cs-CZ" i="1" dirty="0" err="1">
                <a:solidFill>
                  <a:srgbClr val="FF0000"/>
                </a:solidFill>
              </a:rPr>
              <a:t>complex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models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have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several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hyperparameters</a:t>
            </a:r>
            <a:r>
              <a:rPr lang="cs-CZ" i="1" dirty="0">
                <a:solidFill>
                  <a:srgbClr val="FF0000"/>
                </a:solidFill>
              </a:rPr>
              <a:t> =&gt; </a:t>
            </a:r>
            <a:r>
              <a:rPr lang="cs-CZ" i="1" dirty="0" err="1">
                <a:solidFill>
                  <a:srgbClr val="FF0000"/>
                </a:solidFill>
              </a:rPr>
              <a:t>tens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or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hundreds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of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combinations</a:t>
            </a:r>
            <a:r>
              <a:rPr lang="cs-CZ" i="1" dirty="0">
                <a:solidFill>
                  <a:srgbClr val="FF0000"/>
                </a:solidFill>
              </a:rPr>
              <a:t> to </a:t>
            </a:r>
            <a:r>
              <a:rPr lang="cs-CZ" i="1" dirty="0" err="1">
                <a:solidFill>
                  <a:srgbClr val="FF0000"/>
                </a:solidFill>
              </a:rPr>
              <a:t>evaluate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153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186064DE-3904-4E8E-8895-16366760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 err="1"/>
              <a:t>Simple</a:t>
            </a:r>
            <a:r>
              <a:rPr lang="cs-CZ" altLang="en-US" dirty="0"/>
              <a:t> use-</a:t>
            </a:r>
            <a:r>
              <a:rPr lang="cs-CZ" altLang="en-US" dirty="0" err="1"/>
              <a:t>cases</a:t>
            </a:r>
            <a:endParaRPr lang="cs-CZ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3B7A3-1A97-4834-AD17-27A66C097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Matrix </a:t>
            </a:r>
            <a:r>
              <a:rPr lang="cs-CZ" dirty="0" err="1"/>
              <a:t>multiplication</a:t>
            </a:r>
            <a:endParaRPr lang="en-US" dirty="0"/>
          </a:p>
          <a:p>
            <a:pPr lvl="1">
              <a:defRPr/>
            </a:pPr>
            <a:r>
              <a:rPr lang="cs-CZ" dirty="0" err="1"/>
              <a:t>Have</a:t>
            </a:r>
            <a:r>
              <a:rPr lang="cs-CZ" dirty="0"/>
              <a:t> a (very) </a:t>
            </a:r>
            <a:r>
              <a:rPr lang="cs-CZ" dirty="0" err="1"/>
              <a:t>large</a:t>
            </a:r>
            <a:r>
              <a:rPr lang="cs-CZ" dirty="0"/>
              <a:t> matrix (</a:t>
            </a:r>
            <a:r>
              <a:rPr lang="cs-CZ" dirty="0" err="1"/>
              <a:t>MxN</a:t>
            </a:r>
            <a:r>
              <a:rPr lang="cs-CZ" dirty="0"/>
              <a:t>)</a:t>
            </a:r>
          </a:p>
          <a:p>
            <a:pPr lvl="1">
              <a:defRPr/>
            </a:pP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need</a:t>
            </a:r>
            <a:r>
              <a:rPr lang="cs-CZ" dirty="0"/>
              <a:t> to </a:t>
            </a:r>
            <a:r>
              <a:rPr lang="cs-CZ" dirty="0" err="1"/>
              <a:t>multiply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a </a:t>
            </a:r>
            <a:r>
              <a:rPr lang="cs-CZ" dirty="0" err="1"/>
              <a:t>vector</a:t>
            </a:r>
            <a:r>
              <a:rPr lang="cs-CZ" dirty="0"/>
              <a:t> (Nx1)</a:t>
            </a:r>
          </a:p>
          <a:p>
            <a:pPr lvl="1">
              <a:defRPr/>
            </a:pPr>
            <a:r>
              <a:rPr lang="cs-CZ" i="1" dirty="0" err="1">
                <a:solidFill>
                  <a:srgbClr val="FF0000"/>
                </a:solidFill>
              </a:rPr>
              <a:t>You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can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calculate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the</a:t>
            </a:r>
            <a:r>
              <a:rPr lang="cs-CZ" i="1" dirty="0">
                <a:solidFill>
                  <a:srgbClr val="FF0000"/>
                </a:solidFill>
              </a:rPr>
              <a:t> output in a </a:t>
            </a:r>
            <a:r>
              <a:rPr lang="cs-CZ" i="1" dirty="0" err="1">
                <a:solidFill>
                  <a:srgbClr val="FF0000"/>
                </a:solidFill>
              </a:rPr>
              <a:t>for-cycle</a:t>
            </a:r>
            <a:r>
              <a:rPr lang="cs-CZ" i="1" dirty="0">
                <a:solidFill>
                  <a:srgbClr val="FF0000"/>
                </a:solidFill>
              </a:rPr>
              <a:t> (cell by cell), but </a:t>
            </a:r>
            <a:r>
              <a:rPr lang="cs-CZ" i="1" dirty="0" err="1">
                <a:solidFill>
                  <a:srgbClr val="FF0000"/>
                </a:solidFill>
              </a:rPr>
              <a:t>this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may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take</a:t>
            </a:r>
            <a:r>
              <a:rPr lang="cs-CZ" i="1" dirty="0">
                <a:solidFill>
                  <a:srgbClr val="FF0000"/>
                </a:solidFill>
              </a:rPr>
              <a:t> a long </a:t>
            </a:r>
            <a:r>
              <a:rPr lang="cs-CZ" i="1" dirty="0" err="1">
                <a:solidFill>
                  <a:srgbClr val="FF0000"/>
                </a:solidFill>
              </a:rPr>
              <a:t>time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553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186064DE-3904-4E8E-8895-16366760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Parallel programming</a:t>
            </a:r>
            <a:endParaRPr lang="cs-CZ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3B7A3-1A97-4834-AD17-27A66C097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Why?</a:t>
            </a:r>
          </a:p>
          <a:p>
            <a:pPr lvl="1"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Solve problem in less time</a:t>
            </a:r>
          </a:p>
          <a:p>
            <a:pPr lvl="1"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Solve bigger problem than would be possible on a single CPU</a:t>
            </a:r>
          </a:p>
          <a:p>
            <a:pPr>
              <a:defRPr/>
            </a:pPr>
            <a:r>
              <a:rPr lang="en-US" dirty="0"/>
              <a:t>Programmer’s task</a:t>
            </a:r>
          </a:p>
          <a:p>
            <a:pPr lvl="1">
              <a:defRPr/>
            </a:pPr>
            <a:r>
              <a:rPr lang="en-US" dirty="0"/>
              <a:t>Identify the concurrency in the problem</a:t>
            </a:r>
          </a:p>
          <a:p>
            <a:pPr lvl="1">
              <a:defRPr/>
            </a:pPr>
            <a:r>
              <a:rPr lang="en-US" dirty="0"/>
              <a:t>Structure the algorithm so that this concurrency can be exploited</a:t>
            </a:r>
          </a:p>
          <a:p>
            <a:pPr lvl="1">
              <a:defRPr/>
            </a:pPr>
            <a:r>
              <a:rPr lang="en-US" dirty="0"/>
              <a:t>Implement the solution using a suitable programming 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7785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F4C82C30-D20B-40A8-8386-301D993C5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Flynn’s taxonomy</a:t>
            </a:r>
            <a:endParaRPr lang="cs-CZ" altLang="en-US"/>
          </a:p>
        </p:txBody>
      </p:sp>
      <p:sp>
        <p:nvSpPr>
          <p:cNvPr id="14339" name="Rectangle 5">
            <a:extLst>
              <a:ext uri="{FF2B5EF4-FFF2-40B4-BE49-F238E27FC236}">
                <a16:creationId xmlns:a16="http://schemas.microsoft.com/office/drawing/2014/main" id="{847FB40A-DCB7-41D3-B117-C841736D59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2150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Single Instruction, Single Data (SISD)</a:t>
            </a:r>
          </a:p>
          <a:p>
            <a:pPr lvl="1"/>
            <a:r>
              <a:rPr lang="en-US" altLang="en-US" dirty="0"/>
              <a:t>von Neumann</a:t>
            </a:r>
          </a:p>
          <a:p>
            <a:r>
              <a:rPr lang="en-US" altLang="en-US" dirty="0"/>
              <a:t>Single Instruction, Multiple Data (SIMD)</a:t>
            </a:r>
          </a:p>
          <a:p>
            <a:pPr lvl="1"/>
            <a:r>
              <a:rPr lang="en-US" altLang="en-US" dirty="0"/>
              <a:t>Vector processors</a:t>
            </a:r>
            <a:r>
              <a:rPr lang="cs-CZ" altLang="en-US" dirty="0"/>
              <a:t> (</a:t>
            </a:r>
            <a:r>
              <a:rPr lang="cs-CZ" altLang="en-US" dirty="0" err="1"/>
              <a:t>mentioned</a:t>
            </a:r>
            <a:r>
              <a:rPr lang="cs-CZ" altLang="en-US" dirty="0"/>
              <a:t> </a:t>
            </a:r>
            <a:r>
              <a:rPr lang="cs-CZ" altLang="en-US" dirty="0" err="1"/>
              <a:t>before</a:t>
            </a:r>
            <a:r>
              <a:rPr lang="cs-CZ" altLang="en-US" dirty="0"/>
              <a:t>)</a:t>
            </a:r>
            <a:endParaRPr lang="en-US" altLang="en-US" dirty="0"/>
          </a:p>
          <a:p>
            <a:r>
              <a:rPr lang="en-US" altLang="en-US" dirty="0"/>
              <a:t>Multiple Instruction, Single Data (MISD)</a:t>
            </a:r>
          </a:p>
          <a:p>
            <a:pPr lvl="1"/>
            <a:r>
              <a:rPr lang="en-US" altLang="en-US" dirty="0"/>
              <a:t>No well-known systems</a:t>
            </a:r>
          </a:p>
          <a:p>
            <a:r>
              <a:rPr lang="en-US" altLang="en-US" b="1" dirty="0"/>
              <a:t>Multiple Instruction, Multiple Data (MIMD)</a:t>
            </a:r>
          </a:p>
          <a:p>
            <a:pPr lvl="1"/>
            <a:r>
              <a:rPr lang="en-US" altLang="en-US" dirty="0"/>
              <a:t>All modern parallel systems</a:t>
            </a:r>
            <a:endParaRPr lang="cs-CZ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5CC7DE1-6F87-464E-9A63-571DE3B12D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further breakdown of MIMD – shared memory</a:t>
            </a:r>
            <a:endParaRPr lang="cs-CZ" altLang="en-U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4C10D0F-089D-4BC2-8ABE-6DB5169455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733925"/>
          </a:xfrm>
        </p:spPr>
        <p:txBody>
          <a:bodyPr/>
          <a:lstStyle/>
          <a:p>
            <a:r>
              <a:rPr lang="en-US" altLang="en-US"/>
              <a:t>Shared memory</a:t>
            </a:r>
          </a:p>
          <a:p>
            <a:pPr lvl="1"/>
            <a:r>
              <a:rPr lang="en-US" altLang="en-US"/>
              <a:t>Symmetric multiprocessors (SMP)</a:t>
            </a:r>
          </a:p>
          <a:p>
            <a:pPr lvl="2"/>
            <a:r>
              <a:rPr lang="en-US" altLang="en-US"/>
              <a:t>Easiest to program</a:t>
            </a:r>
          </a:p>
          <a:p>
            <a:pPr lvl="2"/>
            <a:r>
              <a:rPr lang="en-US" altLang="en-US"/>
              <a:t>Do not scale well, small number of CPUs</a:t>
            </a:r>
          </a:p>
          <a:p>
            <a:pPr lvl="1"/>
            <a:r>
              <a:rPr lang="en-US" altLang="en-US"/>
              <a:t>Nonuniform memory access (NUMA)</a:t>
            </a:r>
          </a:p>
          <a:p>
            <a:pPr lvl="2"/>
            <a:r>
              <a:rPr lang="en-US" altLang="en-US"/>
              <a:t>Uniformly addressable from all CPUs</a:t>
            </a:r>
          </a:p>
          <a:p>
            <a:pPr lvl="2"/>
            <a:r>
              <a:rPr lang="en-US" altLang="en-US"/>
              <a:t>Some memory blocks may be physically more closely, the access time significantly varies</a:t>
            </a:r>
          </a:p>
          <a:p>
            <a:pPr lvl="2"/>
            <a:r>
              <a:rPr lang="en-US" altLang="en-US"/>
              <a:t>Each CPU has a cache, it mitigates the effect of NUMA – cache coherent NUMA (ccNUMA), nearly as SMP (locality issues, cache effects)</a:t>
            </a:r>
          </a:p>
        </p:txBody>
      </p:sp>
      <p:grpSp>
        <p:nvGrpSpPr>
          <p:cNvPr id="15364" name="Group 4">
            <a:extLst>
              <a:ext uri="{FF2B5EF4-FFF2-40B4-BE49-F238E27FC236}">
                <a16:creationId xmlns:a16="http://schemas.microsoft.com/office/drawing/2014/main" id="{A22D1DE2-DF02-4EE9-83A9-85105D7E3A28}"/>
              </a:ext>
            </a:extLst>
          </p:cNvPr>
          <p:cNvGrpSpPr>
            <a:grpSpLocks/>
          </p:cNvGrpSpPr>
          <p:nvPr/>
        </p:nvGrpSpPr>
        <p:grpSpPr bwMode="auto">
          <a:xfrm>
            <a:off x="5364163" y="1412875"/>
            <a:ext cx="3382962" cy="1582738"/>
            <a:chOff x="159" y="981"/>
            <a:chExt cx="2131" cy="997"/>
          </a:xfrm>
        </p:grpSpPr>
        <p:sp>
          <p:nvSpPr>
            <p:cNvPr id="15365" name="Rectangle 5">
              <a:extLst>
                <a:ext uri="{FF2B5EF4-FFF2-40B4-BE49-F238E27FC236}">
                  <a16:creationId xmlns:a16="http://schemas.microsoft.com/office/drawing/2014/main" id="{9ABC98E6-9C8F-4987-A66C-34A42E2C14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" y="981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5366" name="Rectangle 6">
              <a:extLst>
                <a:ext uri="{FF2B5EF4-FFF2-40B4-BE49-F238E27FC236}">
                  <a16:creationId xmlns:a16="http://schemas.microsoft.com/office/drawing/2014/main" id="{8BBC7109-2E34-4CA5-9B03-564A475E6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981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5367" name="Rectangle 7">
              <a:extLst>
                <a:ext uri="{FF2B5EF4-FFF2-40B4-BE49-F238E27FC236}">
                  <a16:creationId xmlns:a16="http://schemas.microsoft.com/office/drawing/2014/main" id="{97E97EEA-7406-496D-A066-84DC19C6DA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" y="981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5368" name="Rectangle 8">
              <a:extLst>
                <a:ext uri="{FF2B5EF4-FFF2-40B4-BE49-F238E27FC236}">
                  <a16:creationId xmlns:a16="http://schemas.microsoft.com/office/drawing/2014/main" id="{3C70B6B6-7660-4934-BE46-DCB7A70885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7" y="981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5369" name="Rectangle 9">
              <a:extLst>
                <a:ext uri="{FF2B5EF4-FFF2-40B4-BE49-F238E27FC236}">
                  <a16:creationId xmlns:a16="http://schemas.microsoft.com/office/drawing/2014/main" id="{9E9C0217-3543-4A0F-91B4-20BAB6007F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5" y="1661"/>
              <a:ext cx="635" cy="317"/>
            </a:xfrm>
            <a:prstGeom prst="rect">
              <a:avLst/>
            </a:prstGeom>
            <a:solidFill>
              <a:schemeClr val="folHlink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memory</a:t>
              </a:r>
              <a:endParaRPr lang="cs-CZ" altLang="en-US" sz="2000"/>
            </a:p>
          </p:txBody>
        </p:sp>
        <p:sp>
          <p:nvSpPr>
            <p:cNvPr id="15370" name="Line 10">
              <a:extLst>
                <a:ext uri="{FF2B5EF4-FFF2-40B4-BE49-F238E27FC236}">
                  <a16:creationId xmlns:a16="http://schemas.microsoft.com/office/drawing/2014/main" id="{8523F5DB-A2BC-40B1-9054-0A889ACF34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1" y="1480"/>
              <a:ext cx="158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71" name="Line 11">
              <a:extLst>
                <a:ext uri="{FF2B5EF4-FFF2-40B4-BE49-F238E27FC236}">
                  <a16:creationId xmlns:a16="http://schemas.microsoft.com/office/drawing/2014/main" id="{1626DAB6-D594-435A-B58B-CCCF1953F3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1" y="1298"/>
              <a:ext cx="0" cy="18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72" name="Line 12">
              <a:extLst>
                <a:ext uri="{FF2B5EF4-FFF2-40B4-BE49-F238E27FC236}">
                  <a16:creationId xmlns:a16="http://schemas.microsoft.com/office/drawing/2014/main" id="{376429BC-B545-40F2-83F5-D690A7E316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0" y="1298"/>
              <a:ext cx="0" cy="18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73" name="Line 13">
              <a:extLst>
                <a:ext uri="{FF2B5EF4-FFF2-40B4-BE49-F238E27FC236}">
                  <a16:creationId xmlns:a16="http://schemas.microsoft.com/office/drawing/2014/main" id="{9EFADE24-3884-47EC-B16F-4CCAE2FB67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0" y="1298"/>
              <a:ext cx="0" cy="18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74" name="Line 14">
              <a:extLst>
                <a:ext uri="{FF2B5EF4-FFF2-40B4-BE49-F238E27FC236}">
                  <a16:creationId xmlns:a16="http://schemas.microsoft.com/office/drawing/2014/main" id="{4E242DF8-C460-450B-ACE6-6BE3794686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9" y="1298"/>
              <a:ext cx="0" cy="18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75" name="Line 15">
              <a:extLst>
                <a:ext uri="{FF2B5EF4-FFF2-40B4-BE49-F238E27FC236}">
                  <a16:creationId xmlns:a16="http://schemas.microsoft.com/office/drawing/2014/main" id="{2A399255-8C19-44C7-904F-4830B10380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" y="1480"/>
              <a:ext cx="0" cy="18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203CDEF-8FB1-467A-AB6B-42D0F67B6F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further breakdown of MIMD – NUMA</a:t>
            </a:r>
            <a:endParaRPr lang="cs-CZ" altLang="en-US"/>
          </a:p>
        </p:txBody>
      </p:sp>
      <p:grpSp>
        <p:nvGrpSpPr>
          <p:cNvPr id="16387" name="Group 16">
            <a:extLst>
              <a:ext uri="{FF2B5EF4-FFF2-40B4-BE49-F238E27FC236}">
                <a16:creationId xmlns:a16="http://schemas.microsoft.com/office/drawing/2014/main" id="{E23C56B1-4BC8-4304-8760-BC9B26E22DC0}"/>
              </a:ext>
            </a:extLst>
          </p:cNvPr>
          <p:cNvGrpSpPr>
            <a:grpSpLocks/>
          </p:cNvGrpSpPr>
          <p:nvPr/>
        </p:nvGrpSpPr>
        <p:grpSpPr bwMode="auto">
          <a:xfrm>
            <a:off x="611188" y="2060575"/>
            <a:ext cx="3382962" cy="1582738"/>
            <a:chOff x="159" y="981"/>
            <a:chExt cx="2131" cy="997"/>
          </a:xfrm>
        </p:grpSpPr>
        <p:sp>
          <p:nvSpPr>
            <p:cNvPr id="16430" name="Rectangle 17">
              <a:extLst>
                <a:ext uri="{FF2B5EF4-FFF2-40B4-BE49-F238E27FC236}">
                  <a16:creationId xmlns:a16="http://schemas.microsoft.com/office/drawing/2014/main" id="{8B96F4BD-6A53-4FAB-B782-D2B33304C2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" y="981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6431" name="Rectangle 18">
              <a:extLst>
                <a:ext uri="{FF2B5EF4-FFF2-40B4-BE49-F238E27FC236}">
                  <a16:creationId xmlns:a16="http://schemas.microsoft.com/office/drawing/2014/main" id="{B505970D-E3F9-49C6-914C-A9B70914C3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981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6432" name="Rectangle 19">
              <a:extLst>
                <a:ext uri="{FF2B5EF4-FFF2-40B4-BE49-F238E27FC236}">
                  <a16:creationId xmlns:a16="http://schemas.microsoft.com/office/drawing/2014/main" id="{33421B88-B2F8-4781-ABA3-B8589BEAD8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" y="981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6433" name="Rectangle 20">
              <a:extLst>
                <a:ext uri="{FF2B5EF4-FFF2-40B4-BE49-F238E27FC236}">
                  <a16:creationId xmlns:a16="http://schemas.microsoft.com/office/drawing/2014/main" id="{C91A0C1A-46C8-40F7-9ACC-17DADBBF99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7" y="981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6434" name="Rectangle 21">
              <a:extLst>
                <a:ext uri="{FF2B5EF4-FFF2-40B4-BE49-F238E27FC236}">
                  <a16:creationId xmlns:a16="http://schemas.microsoft.com/office/drawing/2014/main" id="{A8785292-018A-466E-9EDD-BF4CB6CAA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5" y="1661"/>
              <a:ext cx="635" cy="317"/>
            </a:xfrm>
            <a:prstGeom prst="rect">
              <a:avLst/>
            </a:prstGeom>
            <a:solidFill>
              <a:schemeClr val="folHlink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memory</a:t>
              </a:r>
              <a:endParaRPr lang="cs-CZ" altLang="en-US" sz="2000"/>
            </a:p>
          </p:txBody>
        </p:sp>
        <p:sp>
          <p:nvSpPr>
            <p:cNvPr id="16435" name="Line 22">
              <a:extLst>
                <a:ext uri="{FF2B5EF4-FFF2-40B4-BE49-F238E27FC236}">
                  <a16:creationId xmlns:a16="http://schemas.microsoft.com/office/drawing/2014/main" id="{FAEAE48E-9223-4915-B77A-C02FC6DAAE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1" y="1480"/>
              <a:ext cx="158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36" name="Line 23">
              <a:extLst>
                <a:ext uri="{FF2B5EF4-FFF2-40B4-BE49-F238E27FC236}">
                  <a16:creationId xmlns:a16="http://schemas.microsoft.com/office/drawing/2014/main" id="{F8A62FBC-F28F-4F94-B5AA-85CB507732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1" y="1298"/>
              <a:ext cx="0" cy="18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37" name="Line 24">
              <a:extLst>
                <a:ext uri="{FF2B5EF4-FFF2-40B4-BE49-F238E27FC236}">
                  <a16:creationId xmlns:a16="http://schemas.microsoft.com/office/drawing/2014/main" id="{2A21EDAE-FB1C-4C13-9C74-120544FB17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0" y="1298"/>
              <a:ext cx="0" cy="18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38" name="Line 25">
              <a:extLst>
                <a:ext uri="{FF2B5EF4-FFF2-40B4-BE49-F238E27FC236}">
                  <a16:creationId xmlns:a16="http://schemas.microsoft.com/office/drawing/2014/main" id="{FCBDCD31-ED5D-4FE1-802E-472978DA8E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0" y="1298"/>
              <a:ext cx="0" cy="18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39" name="Line 26">
              <a:extLst>
                <a:ext uri="{FF2B5EF4-FFF2-40B4-BE49-F238E27FC236}">
                  <a16:creationId xmlns:a16="http://schemas.microsoft.com/office/drawing/2014/main" id="{6D74C266-CDB8-45A8-89F8-4F6AB57ED8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9" y="1298"/>
              <a:ext cx="0" cy="18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40" name="Line 27">
              <a:extLst>
                <a:ext uri="{FF2B5EF4-FFF2-40B4-BE49-F238E27FC236}">
                  <a16:creationId xmlns:a16="http://schemas.microsoft.com/office/drawing/2014/main" id="{9D944349-F574-44A9-9875-32612FCDAE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" y="1480"/>
              <a:ext cx="0" cy="18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16388" name="Group 52">
            <a:extLst>
              <a:ext uri="{FF2B5EF4-FFF2-40B4-BE49-F238E27FC236}">
                <a16:creationId xmlns:a16="http://schemas.microsoft.com/office/drawing/2014/main" id="{037FAE6B-3FC5-45C2-BCDD-B4906F94936B}"/>
              </a:ext>
            </a:extLst>
          </p:cNvPr>
          <p:cNvGrpSpPr>
            <a:grpSpLocks/>
          </p:cNvGrpSpPr>
          <p:nvPr/>
        </p:nvGrpSpPr>
        <p:grpSpPr bwMode="auto">
          <a:xfrm>
            <a:off x="4859338" y="2060575"/>
            <a:ext cx="3382962" cy="1582738"/>
            <a:chOff x="159" y="981"/>
            <a:chExt cx="2131" cy="997"/>
          </a:xfrm>
        </p:grpSpPr>
        <p:sp>
          <p:nvSpPr>
            <p:cNvPr id="16419" name="Rectangle 53">
              <a:extLst>
                <a:ext uri="{FF2B5EF4-FFF2-40B4-BE49-F238E27FC236}">
                  <a16:creationId xmlns:a16="http://schemas.microsoft.com/office/drawing/2014/main" id="{DF8F9644-B6F2-4121-A01E-D2E512F274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" y="981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6420" name="Rectangle 54">
              <a:extLst>
                <a:ext uri="{FF2B5EF4-FFF2-40B4-BE49-F238E27FC236}">
                  <a16:creationId xmlns:a16="http://schemas.microsoft.com/office/drawing/2014/main" id="{BF127C2D-DCF4-49A9-84BB-E2F54E433B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981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6421" name="Rectangle 55">
              <a:extLst>
                <a:ext uri="{FF2B5EF4-FFF2-40B4-BE49-F238E27FC236}">
                  <a16:creationId xmlns:a16="http://schemas.microsoft.com/office/drawing/2014/main" id="{258D76F2-841E-45EA-837D-5AC7A002AA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" y="981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6422" name="Rectangle 56">
              <a:extLst>
                <a:ext uri="{FF2B5EF4-FFF2-40B4-BE49-F238E27FC236}">
                  <a16:creationId xmlns:a16="http://schemas.microsoft.com/office/drawing/2014/main" id="{FDB2BC9A-3969-4ACA-9850-B4B95B077F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7" y="981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6423" name="Rectangle 57">
              <a:extLst>
                <a:ext uri="{FF2B5EF4-FFF2-40B4-BE49-F238E27FC236}">
                  <a16:creationId xmlns:a16="http://schemas.microsoft.com/office/drawing/2014/main" id="{C46FC09F-2556-4E1E-835D-515DE7B9B8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5" y="1661"/>
              <a:ext cx="635" cy="317"/>
            </a:xfrm>
            <a:prstGeom prst="rect">
              <a:avLst/>
            </a:prstGeom>
            <a:solidFill>
              <a:schemeClr val="folHlink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memory</a:t>
              </a:r>
              <a:endParaRPr lang="cs-CZ" altLang="en-US" sz="2000"/>
            </a:p>
          </p:txBody>
        </p:sp>
        <p:sp>
          <p:nvSpPr>
            <p:cNvPr id="16424" name="Line 58">
              <a:extLst>
                <a:ext uri="{FF2B5EF4-FFF2-40B4-BE49-F238E27FC236}">
                  <a16:creationId xmlns:a16="http://schemas.microsoft.com/office/drawing/2014/main" id="{2E5B2542-8655-4ECC-8362-57DD9E05CA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1" y="1480"/>
              <a:ext cx="158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25" name="Line 59">
              <a:extLst>
                <a:ext uri="{FF2B5EF4-FFF2-40B4-BE49-F238E27FC236}">
                  <a16:creationId xmlns:a16="http://schemas.microsoft.com/office/drawing/2014/main" id="{BBBEFC67-58F0-4D10-AE02-8E012CA6DF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1" y="1298"/>
              <a:ext cx="0" cy="18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26" name="Line 60">
              <a:extLst>
                <a:ext uri="{FF2B5EF4-FFF2-40B4-BE49-F238E27FC236}">
                  <a16:creationId xmlns:a16="http://schemas.microsoft.com/office/drawing/2014/main" id="{406660D6-D5C6-42A4-BDB1-5464D788CD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0" y="1298"/>
              <a:ext cx="0" cy="18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27" name="Line 61">
              <a:extLst>
                <a:ext uri="{FF2B5EF4-FFF2-40B4-BE49-F238E27FC236}">
                  <a16:creationId xmlns:a16="http://schemas.microsoft.com/office/drawing/2014/main" id="{B91B8CD2-BA7F-44B5-8EC1-29C48E527C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0" y="1298"/>
              <a:ext cx="0" cy="18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28" name="Line 62">
              <a:extLst>
                <a:ext uri="{FF2B5EF4-FFF2-40B4-BE49-F238E27FC236}">
                  <a16:creationId xmlns:a16="http://schemas.microsoft.com/office/drawing/2014/main" id="{263452E7-6A61-45F5-A8B4-1ACC8B10D2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9" y="1298"/>
              <a:ext cx="0" cy="18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29" name="Line 63">
              <a:extLst>
                <a:ext uri="{FF2B5EF4-FFF2-40B4-BE49-F238E27FC236}">
                  <a16:creationId xmlns:a16="http://schemas.microsoft.com/office/drawing/2014/main" id="{EB283360-436D-43AE-92FA-7EE4225836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" y="1480"/>
              <a:ext cx="0" cy="18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16389" name="Group 77">
            <a:extLst>
              <a:ext uri="{FF2B5EF4-FFF2-40B4-BE49-F238E27FC236}">
                <a16:creationId xmlns:a16="http://schemas.microsoft.com/office/drawing/2014/main" id="{FB07838B-DBA5-40D5-B906-400FA665F638}"/>
              </a:ext>
            </a:extLst>
          </p:cNvPr>
          <p:cNvGrpSpPr>
            <a:grpSpLocks/>
          </p:cNvGrpSpPr>
          <p:nvPr/>
        </p:nvGrpSpPr>
        <p:grpSpPr bwMode="auto">
          <a:xfrm>
            <a:off x="611188" y="4364038"/>
            <a:ext cx="3382962" cy="1584325"/>
            <a:chOff x="839" y="3067"/>
            <a:chExt cx="2131" cy="998"/>
          </a:xfrm>
        </p:grpSpPr>
        <p:sp>
          <p:nvSpPr>
            <p:cNvPr id="16407" name="Rectangle 65">
              <a:extLst>
                <a:ext uri="{FF2B5EF4-FFF2-40B4-BE49-F238E27FC236}">
                  <a16:creationId xmlns:a16="http://schemas.microsoft.com/office/drawing/2014/main" id="{381345BF-881F-4DC4-95FB-C19430C252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9" y="3748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6408" name="Rectangle 66">
              <a:extLst>
                <a:ext uri="{FF2B5EF4-FFF2-40B4-BE49-F238E27FC236}">
                  <a16:creationId xmlns:a16="http://schemas.microsoft.com/office/drawing/2014/main" id="{E37E6F76-9733-44A4-B7D6-DF99A7DEBC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" y="3748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6409" name="Rectangle 67">
              <a:extLst>
                <a:ext uri="{FF2B5EF4-FFF2-40B4-BE49-F238E27FC236}">
                  <a16:creationId xmlns:a16="http://schemas.microsoft.com/office/drawing/2014/main" id="{780218A5-872A-41E3-A4BA-02647B2233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2" y="3748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6410" name="Rectangle 68">
              <a:extLst>
                <a:ext uri="{FF2B5EF4-FFF2-40B4-BE49-F238E27FC236}">
                  <a16:creationId xmlns:a16="http://schemas.microsoft.com/office/drawing/2014/main" id="{22082027-7375-45B7-B860-8C5D189CE8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7" y="3748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6411" name="Rectangle 69">
              <a:extLst>
                <a:ext uri="{FF2B5EF4-FFF2-40B4-BE49-F238E27FC236}">
                  <a16:creationId xmlns:a16="http://schemas.microsoft.com/office/drawing/2014/main" id="{AA66FFAE-3FB5-477B-A724-8D3EB74EB9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5" y="3067"/>
              <a:ext cx="635" cy="317"/>
            </a:xfrm>
            <a:prstGeom prst="rect">
              <a:avLst/>
            </a:prstGeom>
            <a:solidFill>
              <a:schemeClr val="folHlink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memory</a:t>
              </a:r>
              <a:endParaRPr lang="cs-CZ" altLang="en-US" sz="2000"/>
            </a:p>
          </p:txBody>
        </p:sp>
        <p:grpSp>
          <p:nvGrpSpPr>
            <p:cNvPr id="16412" name="Group 76">
              <a:extLst>
                <a:ext uri="{FF2B5EF4-FFF2-40B4-BE49-F238E27FC236}">
                  <a16:creationId xmlns:a16="http://schemas.microsoft.com/office/drawing/2014/main" id="{DEAA5B77-F0BE-441F-9CB4-2A4D4F5BD64D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1111" y="3384"/>
              <a:ext cx="1588" cy="364"/>
              <a:chOff x="1111" y="3384"/>
              <a:chExt cx="1588" cy="364"/>
            </a:xfrm>
          </p:grpSpPr>
          <p:sp>
            <p:nvSpPr>
              <p:cNvPr id="16413" name="Line 70">
                <a:extLst>
                  <a:ext uri="{FF2B5EF4-FFF2-40B4-BE49-F238E27FC236}">
                    <a16:creationId xmlns:a16="http://schemas.microsoft.com/office/drawing/2014/main" id="{C24C1587-7F4C-4473-A665-85008811F5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111" y="3566"/>
                <a:ext cx="158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14" name="Line 71">
                <a:extLst>
                  <a:ext uri="{FF2B5EF4-FFF2-40B4-BE49-F238E27FC236}">
                    <a16:creationId xmlns:a16="http://schemas.microsoft.com/office/drawing/2014/main" id="{87ABB0E1-5EA8-4EF7-A9E9-671BB88C66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111" y="3384"/>
                <a:ext cx="0" cy="18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15" name="Line 72">
                <a:extLst>
                  <a:ext uri="{FF2B5EF4-FFF2-40B4-BE49-F238E27FC236}">
                    <a16:creationId xmlns:a16="http://schemas.microsoft.com/office/drawing/2014/main" id="{135E6465-823B-4E4F-B704-5DD6E86123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610" y="3384"/>
                <a:ext cx="0" cy="18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16" name="Line 73">
                <a:extLst>
                  <a:ext uri="{FF2B5EF4-FFF2-40B4-BE49-F238E27FC236}">
                    <a16:creationId xmlns:a16="http://schemas.microsoft.com/office/drawing/2014/main" id="{F85A942C-4430-44C9-931E-92016FC1BC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00" y="3384"/>
                <a:ext cx="0" cy="18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17" name="Line 74">
                <a:extLst>
                  <a:ext uri="{FF2B5EF4-FFF2-40B4-BE49-F238E27FC236}">
                    <a16:creationId xmlns:a16="http://schemas.microsoft.com/office/drawing/2014/main" id="{B3CF55CC-08E8-477A-8A80-00AEF846B5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99" y="3384"/>
                <a:ext cx="0" cy="18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18" name="Line 75">
                <a:extLst>
                  <a:ext uri="{FF2B5EF4-FFF2-40B4-BE49-F238E27FC236}">
                    <a16:creationId xmlns:a16="http://schemas.microsoft.com/office/drawing/2014/main" id="{5E7F0EEE-82F5-4F98-BA92-E29A91E537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82" y="3566"/>
                <a:ext cx="0" cy="18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grpSp>
        <p:nvGrpSpPr>
          <p:cNvPr id="16390" name="Group 78">
            <a:extLst>
              <a:ext uri="{FF2B5EF4-FFF2-40B4-BE49-F238E27FC236}">
                <a16:creationId xmlns:a16="http://schemas.microsoft.com/office/drawing/2014/main" id="{9E005E22-CACE-4672-9937-9265FA8A38FE}"/>
              </a:ext>
            </a:extLst>
          </p:cNvPr>
          <p:cNvGrpSpPr>
            <a:grpSpLocks/>
          </p:cNvGrpSpPr>
          <p:nvPr/>
        </p:nvGrpSpPr>
        <p:grpSpPr bwMode="auto">
          <a:xfrm>
            <a:off x="4859338" y="4364038"/>
            <a:ext cx="3382962" cy="1584325"/>
            <a:chOff x="839" y="3067"/>
            <a:chExt cx="2131" cy="998"/>
          </a:xfrm>
        </p:grpSpPr>
        <p:sp>
          <p:nvSpPr>
            <p:cNvPr id="16395" name="Rectangle 79">
              <a:extLst>
                <a:ext uri="{FF2B5EF4-FFF2-40B4-BE49-F238E27FC236}">
                  <a16:creationId xmlns:a16="http://schemas.microsoft.com/office/drawing/2014/main" id="{7CA1964F-4C30-4A57-891A-2383884658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9" y="3748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6396" name="Rectangle 80">
              <a:extLst>
                <a:ext uri="{FF2B5EF4-FFF2-40B4-BE49-F238E27FC236}">
                  <a16:creationId xmlns:a16="http://schemas.microsoft.com/office/drawing/2014/main" id="{19182D82-F2BA-47E7-8D2A-AEB2226892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" y="3748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6397" name="Rectangle 81">
              <a:extLst>
                <a:ext uri="{FF2B5EF4-FFF2-40B4-BE49-F238E27FC236}">
                  <a16:creationId xmlns:a16="http://schemas.microsoft.com/office/drawing/2014/main" id="{8A1F3017-71DF-4658-A224-30D4904E44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2" y="3748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6398" name="Rectangle 82">
              <a:extLst>
                <a:ext uri="{FF2B5EF4-FFF2-40B4-BE49-F238E27FC236}">
                  <a16:creationId xmlns:a16="http://schemas.microsoft.com/office/drawing/2014/main" id="{E47E888A-7EC8-466C-A68E-E2710F14B5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7" y="3748"/>
              <a:ext cx="498" cy="317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CPU</a:t>
              </a:r>
              <a:endParaRPr lang="cs-CZ" altLang="en-US" sz="2000"/>
            </a:p>
          </p:txBody>
        </p:sp>
        <p:sp>
          <p:nvSpPr>
            <p:cNvPr id="16399" name="Rectangle 83">
              <a:extLst>
                <a:ext uri="{FF2B5EF4-FFF2-40B4-BE49-F238E27FC236}">
                  <a16:creationId xmlns:a16="http://schemas.microsoft.com/office/drawing/2014/main" id="{451063E2-6B94-497F-ABB6-625B8A086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5" y="3067"/>
              <a:ext cx="635" cy="317"/>
            </a:xfrm>
            <a:prstGeom prst="rect">
              <a:avLst/>
            </a:prstGeom>
            <a:solidFill>
              <a:schemeClr val="folHlink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US" altLang="en-US" sz="2000"/>
                <a:t>memory</a:t>
              </a:r>
              <a:endParaRPr lang="cs-CZ" altLang="en-US" sz="2000"/>
            </a:p>
          </p:txBody>
        </p:sp>
        <p:grpSp>
          <p:nvGrpSpPr>
            <p:cNvPr id="16400" name="Group 84">
              <a:extLst>
                <a:ext uri="{FF2B5EF4-FFF2-40B4-BE49-F238E27FC236}">
                  <a16:creationId xmlns:a16="http://schemas.microsoft.com/office/drawing/2014/main" id="{4EEB1B79-2689-4B9B-A60F-F17F8E0EF85E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1111" y="3384"/>
              <a:ext cx="1588" cy="364"/>
              <a:chOff x="1111" y="3384"/>
              <a:chExt cx="1588" cy="364"/>
            </a:xfrm>
          </p:grpSpPr>
          <p:sp>
            <p:nvSpPr>
              <p:cNvPr id="16401" name="Line 85">
                <a:extLst>
                  <a:ext uri="{FF2B5EF4-FFF2-40B4-BE49-F238E27FC236}">
                    <a16:creationId xmlns:a16="http://schemas.microsoft.com/office/drawing/2014/main" id="{D4BAE255-B92B-445F-81EE-12913B0E46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111" y="3566"/>
                <a:ext cx="158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02" name="Line 86">
                <a:extLst>
                  <a:ext uri="{FF2B5EF4-FFF2-40B4-BE49-F238E27FC236}">
                    <a16:creationId xmlns:a16="http://schemas.microsoft.com/office/drawing/2014/main" id="{3AC5168B-01DE-438C-8AE3-BEF7D7309C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111" y="3384"/>
                <a:ext cx="0" cy="18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03" name="Line 87">
                <a:extLst>
                  <a:ext uri="{FF2B5EF4-FFF2-40B4-BE49-F238E27FC236}">
                    <a16:creationId xmlns:a16="http://schemas.microsoft.com/office/drawing/2014/main" id="{DACEA624-4BB5-4E7D-9705-1C52BB4B48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610" y="3384"/>
                <a:ext cx="0" cy="18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04" name="Line 88">
                <a:extLst>
                  <a:ext uri="{FF2B5EF4-FFF2-40B4-BE49-F238E27FC236}">
                    <a16:creationId xmlns:a16="http://schemas.microsoft.com/office/drawing/2014/main" id="{0792C50B-017D-42ED-86EE-B18E5E319A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00" y="3384"/>
                <a:ext cx="0" cy="18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05" name="Line 89">
                <a:extLst>
                  <a:ext uri="{FF2B5EF4-FFF2-40B4-BE49-F238E27FC236}">
                    <a16:creationId xmlns:a16="http://schemas.microsoft.com/office/drawing/2014/main" id="{4B30AAF3-46D5-4156-8F61-11FB9BE424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99" y="3384"/>
                <a:ext cx="0" cy="18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06" name="Line 90">
                <a:extLst>
                  <a:ext uri="{FF2B5EF4-FFF2-40B4-BE49-F238E27FC236}">
                    <a16:creationId xmlns:a16="http://schemas.microsoft.com/office/drawing/2014/main" id="{5E1A6EFB-47CC-46C1-9809-D2AD77DE7E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82" y="3566"/>
                <a:ext cx="0" cy="18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16391" name="Line 91">
            <a:extLst>
              <a:ext uri="{FF2B5EF4-FFF2-40B4-BE49-F238E27FC236}">
                <a16:creationId xmlns:a16="http://schemas.microsoft.com/office/drawing/2014/main" id="{2536385A-3021-492A-BF87-F859D1E958D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6588" y="3644900"/>
            <a:ext cx="0" cy="7207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2" name="Line 92">
            <a:extLst>
              <a:ext uri="{FF2B5EF4-FFF2-40B4-BE49-F238E27FC236}">
                <a16:creationId xmlns:a16="http://schemas.microsoft.com/office/drawing/2014/main" id="{C248F7B6-B37A-4904-817A-DC77B541770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75463" y="3644900"/>
            <a:ext cx="0" cy="7207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3" name="Freeform 94">
            <a:extLst>
              <a:ext uri="{FF2B5EF4-FFF2-40B4-BE49-F238E27FC236}">
                <a16:creationId xmlns:a16="http://schemas.microsoft.com/office/drawing/2014/main" id="{411B5EFE-F6B6-48F6-8AD0-016176CB927C}"/>
              </a:ext>
            </a:extLst>
          </p:cNvPr>
          <p:cNvSpPr>
            <a:spLocks/>
          </p:cNvSpPr>
          <p:nvPr/>
        </p:nvSpPr>
        <p:spPr bwMode="auto">
          <a:xfrm>
            <a:off x="2554288" y="3644900"/>
            <a:ext cx="3749675" cy="720725"/>
          </a:xfrm>
          <a:custGeom>
            <a:avLst/>
            <a:gdLst>
              <a:gd name="T0" fmla="*/ 2147483646 w 2362"/>
              <a:gd name="T1" fmla="*/ 0 h 454"/>
              <a:gd name="T2" fmla="*/ 0 w 2362"/>
              <a:gd name="T3" fmla="*/ 2147483646 h 454"/>
              <a:gd name="T4" fmla="*/ 2147483646 w 2362"/>
              <a:gd name="T5" fmla="*/ 2147483646 h 454"/>
              <a:gd name="T6" fmla="*/ 2147483646 w 2362"/>
              <a:gd name="T7" fmla="*/ 2147483646 h 454"/>
              <a:gd name="T8" fmla="*/ 0 60000 65536"/>
              <a:gd name="T9" fmla="*/ 0 60000 65536"/>
              <a:gd name="T10" fmla="*/ 0 60000 65536"/>
              <a:gd name="T11" fmla="*/ 0 60000 65536"/>
              <a:gd name="T12" fmla="*/ 0 w 2362"/>
              <a:gd name="T13" fmla="*/ 0 h 454"/>
              <a:gd name="T14" fmla="*/ 2362 w 2362"/>
              <a:gd name="T15" fmla="*/ 454 h 45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62" h="454">
                <a:moveTo>
                  <a:pt x="3" y="0"/>
                </a:moveTo>
                <a:lnTo>
                  <a:pt x="0" y="116"/>
                </a:lnTo>
                <a:lnTo>
                  <a:pt x="2360" y="339"/>
                </a:lnTo>
                <a:lnTo>
                  <a:pt x="2362" y="454"/>
                </a:lnTo>
              </a:path>
            </a:pathLst>
          </a:custGeom>
          <a:noFill/>
          <a:ln w="31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4" name="Freeform 95">
            <a:extLst>
              <a:ext uri="{FF2B5EF4-FFF2-40B4-BE49-F238E27FC236}">
                <a16:creationId xmlns:a16="http://schemas.microsoft.com/office/drawing/2014/main" id="{D41FD73C-A164-4D5E-B262-B40FF7744893}"/>
              </a:ext>
            </a:extLst>
          </p:cNvPr>
          <p:cNvSpPr>
            <a:spLocks/>
          </p:cNvSpPr>
          <p:nvPr/>
        </p:nvSpPr>
        <p:spPr bwMode="auto">
          <a:xfrm flipH="1">
            <a:off x="2554288" y="3644900"/>
            <a:ext cx="3749675" cy="720725"/>
          </a:xfrm>
          <a:custGeom>
            <a:avLst/>
            <a:gdLst>
              <a:gd name="T0" fmla="*/ 2147483646 w 2362"/>
              <a:gd name="T1" fmla="*/ 0 h 454"/>
              <a:gd name="T2" fmla="*/ 0 w 2362"/>
              <a:gd name="T3" fmla="*/ 2147483646 h 454"/>
              <a:gd name="T4" fmla="*/ 2147483646 w 2362"/>
              <a:gd name="T5" fmla="*/ 2147483646 h 454"/>
              <a:gd name="T6" fmla="*/ 2147483646 w 2362"/>
              <a:gd name="T7" fmla="*/ 2147483646 h 454"/>
              <a:gd name="T8" fmla="*/ 0 60000 65536"/>
              <a:gd name="T9" fmla="*/ 0 60000 65536"/>
              <a:gd name="T10" fmla="*/ 0 60000 65536"/>
              <a:gd name="T11" fmla="*/ 0 60000 65536"/>
              <a:gd name="T12" fmla="*/ 0 w 2362"/>
              <a:gd name="T13" fmla="*/ 0 h 454"/>
              <a:gd name="T14" fmla="*/ 2362 w 2362"/>
              <a:gd name="T15" fmla="*/ 454 h 45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62" h="454">
                <a:moveTo>
                  <a:pt x="3" y="0"/>
                </a:moveTo>
                <a:lnTo>
                  <a:pt x="0" y="116"/>
                </a:lnTo>
                <a:lnTo>
                  <a:pt x="2360" y="339"/>
                </a:lnTo>
                <a:lnTo>
                  <a:pt x="2362" y="454"/>
                </a:lnTo>
              </a:path>
            </a:pathLst>
          </a:custGeom>
          <a:noFill/>
          <a:ln w="31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FDB28F7D-971F-4ED3-8232-6DBAB8DFC4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further breakdown of MIMD – distributed memory</a:t>
            </a:r>
            <a:endParaRPr lang="cs-CZ" altLang="en-US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C53B960-0588-4080-98E2-BBA82187DB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Distributed memory</a:t>
            </a:r>
          </a:p>
          <a:p>
            <a:pPr lvl="1"/>
            <a:r>
              <a:rPr lang="en-US" altLang="en-US"/>
              <a:t>Own address space, message passing</a:t>
            </a:r>
          </a:p>
          <a:p>
            <a:pPr lvl="1"/>
            <a:r>
              <a:rPr lang="en-US" altLang="en-US"/>
              <a:t>Explicitly program the communication, the distribution of data</a:t>
            </a:r>
          </a:p>
          <a:p>
            <a:pPr lvl="1"/>
            <a:r>
              <a:rPr lang="en-US" altLang="en-US"/>
              <a:t>Massively parallel processors (MPP)</a:t>
            </a:r>
          </a:p>
          <a:p>
            <a:pPr lvl="2"/>
            <a:r>
              <a:rPr lang="en-US" altLang="en-US"/>
              <a:t>CPUs and network tightly coupled</a:t>
            </a:r>
          </a:p>
          <a:p>
            <a:pPr lvl="1"/>
            <a:r>
              <a:rPr lang="en-US" altLang="en-US"/>
              <a:t>Cluster</a:t>
            </a:r>
          </a:p>
          <a:p>
            <a:pPr lvl="2"/>
            <a:r>
              <a:rPr lang="en-US" altLang="en-US"/>
              <a:t>Composed of off-the-shelf computers connected by an off-the-shelf network</a:t>
            </a:r>
            <a:endParaRPr lang="cs-CZ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Kuba">
  <a:themeElements>
    <a:clrScheme name="1_Kuba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Kub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Kuba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Kuba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Kuba</Template>
  <TotalTime>1951</TotalTime>
  <Words>1347</Words>
  <Application>Microsoft Office PowerPoint</Application>
  <PresentationFormat>Předvádění na obrazovce (4:3)</PresentationFormat>
  <Paragraphs>272</Paragraphs>
  <Slides>27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Wingdings</vt:lpstr>
      <vt:lpstr>Calibri</vt:lpstr>
      <vt:lpstr>1_Kuba</vt:lpstr>
      <vt:lpstr>Microsoft Equation 3.0</vt:lpstr>
      <vt:lpstr>Parallel computing</vt:lpstr>
      <vt:lpstr>Parallel programming</vt:lpstr>
      <vt:lpstr>Simple use-cases</vt:lpstr>
      <vt:lpstr>Simple use-cases</vt:lpstr>
      <vt:lpstr>Parallel programming</vt:lpstr>
      <vt:lpstr>Flynn’s taxonomy</vt:lpstr>
      <vt:lpstr>A further breakdown of MIMD – shared memory</vt:lpstr>
      <vt:lpstr>A further breakdown of MIMD – NUMA</vt:lpstr>
      <vt:lpstr>A further breakdown of MIMD – distributed memory</vt:lpstr>
      <vt:lpstr>The jargon</vt:lpstr>
      <vt:lpstr>The jargon</vt:lpstr>
      <vt:lpstr>Performance modeling</vt:lpstr>
      <vt:lpstr>Performance modeling</vt:lpstr>
      <vt:lpstr>Amdahl’s law</vt:lpstr>
      <vt:lpstr>Finding concurrency</vt:lpstr>
      <vt:lpstr>Finding concurrency</vt:lpstr>
      <vt:lpstr>Finding concurrency</vt:lpstr>
      <vt:lpstr>Using decomposition patterns</vt:lpstr>
      <vt:lpstr>Simple use-cases</vt:lpstr>
      <vt:lpstr>Python Examples</vt:lpstr>
      <vt:lpstr>Python Examples</vt:lpstr>
      <vt:lpstr>Python Examples</vt:lpstr>
      <vt:lpstr>Python Examples</vt:lpstr>
      <vt:lpstr>KSI Laboratory – overview</vt:lpstr>
      <vt:lpstr>Parlab</vt:lpstr>
      <vt:lpstr>Gpulab</vt:lpstr>
      <vt:lpstr>SLURM – crash course</vt:lpstr>
    </vt:vector>
  </TitlesOfParts>
  <Company>KSI, 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Programovani v asembleru 1</dc:title>
  <dc:creator>Jakub Yaghob</dc:creator>
  <cp:lastModifiedBy>Ladislav Peska</cp:lastModifiedBy>
  <cp:revision>169</cp:revision>
  <cp:lastPrinted>1601-01-01T00:00:00Z</cp:lastPrinted>
  <dcterms:created xsi:type="dcterms:W3CDTF">2003-09-28T21:26:58Z</dcterms:created>
  <dcterms:modified xsi:type="dcterms:W3CDTF">2020-04-09T10:19:45Z</dcterms:modified>
</cp:coreProperties>
</file>