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2" r:id="rId5"/>
    <p:sldId id="259" r:id="rId6"/>
    <p:sldId id="261" r:id="rId7"/>
    <p:sldId id="262" r:id="rId8"/>
    <p:sldId id="263" r:id="rId9"/>
    <p:sldId id="265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6" r:id="rId31"/>
    <p:sldId id="297" r:id="rId32"/>
    <p:sldId id="300" r:id="rId33"/>
    <p:sldId id="301" r:id="rId34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86" y="7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19250" y="1125219"/>
            <a:ext cx="27940" cy="5732780"/>
          </a:xfrm>
          <a:custGeom>
            <a:avLst/>
            <a:gdLst/>
            <a:ahLst/>
            <a:cxnLst/>
            <a:rect l="l" t="t" r="r" b="b"/>
            <a:pathLst>
              <a:path w="27939" h="5732780">
                <a:moveTo>
                  <a:pt x="27939" y="0"/>
                </a:moveTo>
                <a:lnTo>
                  <a:pt x="0" y="0"/>
                </a:lnTo>
                <a:lnTo>
                  <a:pt x="0" y="5732780"/>
                </a:lnTo>
                <a:lnTo>
                  <a:pt x="27939" y="573278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79930" y="198627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30480"/>
                </a:lnTo>
                <a:lnTo>
                  <a:pt x="38100" y="3048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79929" y="20167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003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79929" y="2030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13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79929" y="20459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2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79929" y="20612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3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79929" y="2076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79929" y="20916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5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979929" y="21056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63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79929" y="21208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7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979929" y="21361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8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79929" y="2151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94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979929" y="21666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79929" y="21805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B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979929" y="21958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C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79929" y="22110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979929" y="22263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E4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979929" y="22415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F4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79929" y="22555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0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79929" y="22707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1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79929" y="22859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247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979929" y="23012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979929" y="23164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14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979929" y="2330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5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979929" y="23456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79929" y="2360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74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979929" y="23761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979929" y="23901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9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979929" y="2405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A4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979929" y="24206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979929" y="24358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C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979929" y="245109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1D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979929" y="24650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979929" y="24803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F5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979929" y="24955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05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979929" y="25107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9929" y="25260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2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79929" y="25399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35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79929" y="25552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79929" y="2570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5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979929" y="25857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26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79929" y="25996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79929" y="2614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85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979929" y="2630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95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979929" y="26454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979929" y="26606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B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979929" y="26746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C5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979929" y="26898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979929" y="2705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E5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979929" y="27203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F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979929" y="27343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0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979929" y="27495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15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979930" y="276478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30480"/>
                </a:lnTo>
                <a:lnTo>
                  <a:pt x="38100" y="3048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979929" y="27952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3461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979929" y="28092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979929" y="2824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66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979929" y="2839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76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979929" y="28549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38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979929" y="2868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9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979929" y="2884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A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979929" y="28994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979929" y="29146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C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979929" y="29298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3D6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979929" y="29438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979929" y="2959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F6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979929" y="29743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0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979929" y="2989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1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979929" y="30048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42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979929" y="30187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36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979929" y="3034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979929" y="30492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5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979929" y="3064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979929" y="30797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77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979929" y="3093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87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979929" y="31089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979929" y="31241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A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979929" y="31394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B7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979929" y="31546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979929" y="31686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D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979929" y="31838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E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979929" y="31991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979929" y="3214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07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979929" y="32296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17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979929" y="3243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2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979929" y="32588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3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979929" y="32740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47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979929" y="32892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979929" y="33045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56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979929" y="3318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7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979929" y="33337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979929" y="33489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97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979929" y="3364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A7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979929" y="33794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B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979929" y="33934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C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979929" y="34086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979929" y="34239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E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979929" y="3439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F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979929" y="345439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60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979929" y="3468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1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979929" y="34836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2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979929" y="34988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979929" y="35140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64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979929" y="35280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979929" y="35432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979929" y="35585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7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979929" y="3573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8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979929" y="35890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979929" y="36029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A8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979929" y="3618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B8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979929" y="36334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979929" y="3648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D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979929" y="36639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979929" y="36779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979929" y="3693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0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979929" y="37084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979929" y="37236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979929" y="37376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39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979929" y="37528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979929" y="37680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5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979929" y="3783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6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979929" y="37985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979929" y="38125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89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979929" y="3827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99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979929" y="3843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A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979929" y="3858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B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979929" y="38735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7C9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979929" y="38874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979929" y="3902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E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979929" y="3917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F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979929" y="39331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979929" y="3947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19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979929" y="39624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29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979929" y="39776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3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979929" y="3992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979929" y="40081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85A0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979929" y="40220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979929" y="4037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7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979929" y="4052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8A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979929" y="40678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979929" y="4081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AA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979929" y="4097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979929" y="4112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C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979929" y="4127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D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979929" y="41427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979929" y="4156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F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979929" y="4171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0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979929" y="41871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979929" y="4202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2A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979929" y="42176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93A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979929" y="42316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979929" y="4246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979929" y="42621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6A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979929" y="4277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979929" y="42926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98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979929" y="4306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9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979929" y="43218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1979929" y="43370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B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1979929" y="43522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CB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979929" y="43675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9D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979929" y="4381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E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979929" y="43967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FB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1979929" y="44119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1979929" y="44272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1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979929" y="44424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2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979929" y="4456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3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979929" y="44716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4B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979929" y="44869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979929" y="4502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6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979929" y="45173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A7B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1979929" y="4531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1979929" y="45466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9B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1979929" y="45618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AB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979929" y="4577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B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979929" y="45923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C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979929" y="46062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DB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979929" y="46215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1979929" y="46367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F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1979929" y="46520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0C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1979929" y="46659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1979929" y="46812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2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1979929" y="4696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3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1979929" y="4711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979929" y="47269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B5C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1979929" y="47409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6C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1979929" y="4756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1979929" y="4771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8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1979929" y="4786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1979929" y="48018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AC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1979929" y="48158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BC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1979929" y="4831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C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979929" y="48463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D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1979929" y="4861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E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1979929" y="48768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1979929" y="48907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0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1979929" y="4906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1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1979929" y="4921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1979929" y="49364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C3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1979929" y="4950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4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1979929" y="4965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5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979929" y="4980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6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1979929" y="4996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7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979929" y="50114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1979929" y="5025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9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1979929" y="5040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A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1979929" y="50558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1979929" y="50711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C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1979929" y="50863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CD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1979929" y="51003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E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1979929" y="5115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F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1979929" y="5130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1979929" y="51460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1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1979929" y="5160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2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1979929" y="5175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1979929" y="5190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4D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1979929" y="5205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5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1979929" y="52209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1979929" y="5234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7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1979929" y="5250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8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1979929" y="5265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1979929" y="52806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DA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1979929" y="5294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B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1979929" y="5309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1979929" y="53251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D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1979929" y="53403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E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1979929" y="53555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1979929" y="5369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0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1979929" y="5384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1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1979929" y="54000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1979929" y="54152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3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1979929" y="543052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4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1979929" y="5444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1979929" y="5459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6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1979929" y="54749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1979929" y="54902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8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1979929" y="55054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9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1979929" y="5519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1979929" y="55346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B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1979929" y="55499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C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1979929" y="55651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D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1979929" y="55803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EE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1979929" y="55943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F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1979929" y="56095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1979929" y="56248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1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1979929" y="56400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2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1979929" y="56553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1979929" y="56692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4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1979929" y="56845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5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1979929" y="56997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6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1979929" y="57150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7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1979929" y="57302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F8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1979929" y="57442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1979929" y="57594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1979929" y="57746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979929" y="5789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18491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18783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19075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19367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19646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8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19939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7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20231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F6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20523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5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208153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F4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21094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21386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F2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21678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21971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22263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22555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EEF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22834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D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23126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C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23418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23710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24003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E9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24282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8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24574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2486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6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25158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254508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E4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25730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3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26022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26314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E1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26606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E0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26885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27178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EE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27470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DE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27762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2804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B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28333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A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28625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28917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D8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29197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7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29489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29781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5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30073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4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30365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30645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2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30937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D1D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31229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31521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FD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31813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CE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32092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D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32385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CD7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32677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32969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CA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332613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C9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33540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33832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7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34124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6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34417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5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34709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C4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34988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3D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35280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35572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C1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35864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C0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36156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36449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E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36728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D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37020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C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37312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B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37604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A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37884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38176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B8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38468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38760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6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9039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5C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9331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39624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3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39916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2C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40208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40487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40779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AF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41071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41363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DB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41656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ACB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41935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B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42227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A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42519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9B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42811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431038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A7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43383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A6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43675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43967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44259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3B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4455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2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44843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A1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45123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45415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9FB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45707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EB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45999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D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46291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9C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46570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BB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46863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47155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99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47434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8A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4772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48018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96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483108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5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48602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48882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3A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49174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2A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49466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49758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90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50050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8F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50330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50622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8D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509143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C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51206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51498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AA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51790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52070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8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52362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7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52654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52946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5A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53238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849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53517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3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53809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2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54102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19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54394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54686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F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54965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E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55257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55549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C9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55841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B9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56121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A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56413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9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56705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89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56997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57277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6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57569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59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57861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58153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392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58445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58737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71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59016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7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59309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59601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59893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6D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601852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60464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6B8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60756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A8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61048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61341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8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61633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678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61912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62204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6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62496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64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62788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63080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628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63360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18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63652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60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63944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F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6423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10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E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64528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39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64808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C8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65100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B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65392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A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65684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597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65963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66255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7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66548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67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66840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67132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547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6741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3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67703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2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67995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51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68287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507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68580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68859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E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69151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D7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69443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69735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B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700277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4A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70307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70599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87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70891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7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71183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71475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45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71755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72047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36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72339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426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72631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41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729234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40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73202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F6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73494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73787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D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74079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C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74371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74650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A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74942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9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75234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8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75526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37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75806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6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76098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76390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4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76682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3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76974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77254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315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77546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305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77838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F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78130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E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784225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78701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C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78994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B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79286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79578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95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798702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285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80149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80441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6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807339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5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81026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813181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23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81597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2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81889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82181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205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82473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F5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827659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83045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D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833374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C4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83629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83921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A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842137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9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84493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84785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74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85077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853693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5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85648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44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859408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862330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124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865251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114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868172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39" y="0"/>
                </a:moveTo>
                <a:lnTo>
                  <a:pt x="0" y="0"/>
                </a:lnTo>
                <a:lnTo>
                  <a:pt x="0" y="74929"/>
                </a:lnTo>
                <a:lnTo>
                  <a:pt x="27939" y="74929"/>
                </a:lnTo>
                <a:lnTo>
                  <a:pt x="27939" y="0"/>
                </a:lnTo>
                <a:close/>
              </a:path>
            </a:pathLst>
          </a:custGeom>
          <a:solidFill>
            <a:srgbClr val="10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87096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F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87388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E4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876807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879728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C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882650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0B4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885443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88836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94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891286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83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894207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7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8971279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06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899922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53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902842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10" y="0"/>
                </a:moveTo>
                <a:lnTo>
                  <a:pt x="0" y="0"/>
                </a:lnTo>
                <a:lnTo>
                  <a:pt x="0" y="74929"/>
                </a:lnTo>
                <a:lnTo>
                  <a:pt x="29210" y="74929"/>
                </a:lnTo>
                <a:lnTo>
                  <a:pt x="2921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9057639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3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9086850" y="2706370"/>
            <a:ext cx="29209" cy="74930"/>
          </a:xfrm>
          <a:custGeom>
            <a:avLst/>
            <a:gdLst/>
            <a:ahLst/>
            <a:cxnLst/>
            <a:rect l="l" t="t" r="r" b="b"/>
            <a:pathLst>
              <a:path w="29209" h="7493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9209" y="74929"/>
                </a:lnTo>
                <a:lnTo>
                  <a:pt x="29209" y="0"/>
                </a:lnTo>
                <a:close/>
              </a:path>
            </a:pathLst>
          </a:custGeom>
          <a:solidFill>
            <a:srgbClr val="023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9116060" y="2706370"/>
            <a:ext cx="27940" cy="74930"/>
          </a:xfrm>
          <a:custGeom>
            <a:avLst/>
            <a:gdLst/>
            <a:ahLst/>
            <a:cxnLst/>
            <a:rect l="l" t="t" r="r" b="b"/>
            <a:pathLst>
              <a:path w="27940" h="74930">
                <a:moveTo>
                  <a:pt x="27940" y="0"/>
                </a:moveTo>
                <a:lnTo>
                  <a:pt x="0" y="0"/>
                </a:lnTo>
                <a:lnTo>
                  <a:pt x="0" y="74929"/>
                </a:lnTo>
                <a:lnTo>
                  <a:pt x="27940" y="74929"/>
                </a:lnTo>
                <a:lnTo>
                  <a:pt x="27940" y="0"/>
                </a:lnTo>
                <a:close/>
              </a:path>
            </a:pathLst>
          </a:custGeom>
          <a:solidFill>
            <a:srgbClr val="013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5220"/>
                </a:lnTo>
                <a:lnTo>
                  <a:pt x="9144000" y="112522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179070" y="339090"/>
            <a:ext cx="1360170" cy="42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0" y="1125219"/>
            <a:ext cx="9144000" cy="17780"/>
          </a:xfrm>
          <a:custGeom>
            <a:avLst/>
            <a:gdLst/>
            <a:ahLst/>
            <a:cxnLst/>
            <a:rect l="l" t="t" r="r" b="b"/>
            <a:pathLst>
              <a:path w="9144000" h="17780">
                <a:moveTo>
                  <a:pt x="9144000" y="0"/>
                </a:moveTo>
                <a:lnTo>
                  <a:pt x="0" y="0"/>
                </a:lnTo>
                <a:lnTo>
                  <a:pt x="0" y="17779"/>
                </a:lnTo>
                <a:lnTo>
                  <a:pt x="9144000" y="177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1619250" y="549909"/>
            <a:ext cx="27940" cy="575310"/>
          </a:xfrm>
          <a:custGeom>
            <a:avLst/>
            <a:gdLst/>
            <a:ahLst/>
            <a:cxnLst/>
            <a:rect l="l" t="t" r="r" b="b"/>
            <a:pathLst>
              <a:path w="27939" h="575310">
                <a:moveTo>
                  <a:pt x="27939" y="0"/>
                </a:moveTo>
                <a:lnTo>
                  <a:pt x="0" y="0"/>
                </a:lnTo>
                <a:lnTo>
                  <a:pt x="0" y="575310"/>
                </a:lnTo>
                <a:lnTo>
                  <a:pt x="27939" y="57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1764029" y="115570"/>
            <a:ext cx="6424930" cy="854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8279130" y="189229"/>
            <a:ext cx="730250" cy="7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7929" y="1934209"/>
            <a:ext cx="41681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360" y="25907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30480"/>
                </a:lnTo>
                <a:lnTo>
                  <a:pt x="38100" y="3048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03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7359" y="2895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03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359" y="3035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13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7359" y="3187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2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67359" y="334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33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67359" y="3492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67359" y="3644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5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7359" y="378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63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67359" y="393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7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67359" y="408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8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67359" y="424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94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67359" y="4394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67359" y="453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B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67359" y="468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C4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67359" y="483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67359" y="4991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0E4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67359" y="5143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0F4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67359" y="5283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0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67359" y="543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1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67359" y="558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247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7359" y="5740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67359" y="588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4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67359" y="603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54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67359" y="618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67359" y="633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74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67359" y="64897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67359" y="662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9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67359" y="678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A4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67359" y="693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67359" y="70866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1C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67359" y="722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1D4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67359" y="737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67359" y="7531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1F5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67359" y="7683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05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67359" y="7835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67359" y="7975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2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67359" y="8127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35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67359" y="8280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67359" y="8432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5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67359" y="8572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65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67359" y="872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67359" y="887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85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67359" y="9029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95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67359" y="91821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67359" y="9321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2B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67359" y="9474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C5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67359" y="9626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7359" y="9778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2E5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467359" y="9931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2F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467359" y="10071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0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467359" y="10223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15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67360" y="1037589"/>
            <a:ext cx="38100" cy="29209"/>
          </a:xfrm>
          <a:custGeom>
            <a:avLst/>
            <a:gdLst/>
            <a:ahLst/>
            <a:cxnLst/>
            <a:rect l="l" t="t" r="r" b="b"/>
            <a:pathLst>
              <a:path w="38100" h="2920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29210"/>
                </a:lnTo>
                <a:lnTo>
                  <a:pt x="38100" y="2921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67359" y="10667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461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67359" y="10820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67359" y="10972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66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467359" y="11125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76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67359" y="112776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38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67359" y="1141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39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67359" y="11569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A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67359" y="11722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67359" y="1187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C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467359" y="12026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3D6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67359" y="12166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467359" y="12318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3F6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67359" y="12471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0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67359" y="1262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1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67359" y="12776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42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67359" y="12915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36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67359" y="13068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467359" y="13220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5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67359" y="13373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67359" y="13525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77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67359" y="13665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87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67359" y="13817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67359" y="13969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A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467359" y="14122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B7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67359" y="14274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67359" y="14414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D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67359" y="14566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4E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67359" y="1471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467359" y="1487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07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67359" y="150241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17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67359" y="15163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2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467359" y="15316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3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7359" y="15468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47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67359" y="1562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67359" y="15773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56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67359" y="15913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77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67359" y="16065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67359" y="16217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97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67359" y="1637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A7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67359" y="16522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B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467359" y="16662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C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67359" y="1681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467359" y="1696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5E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467359" y="171196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5F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467359" y="17259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0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67359" y="17411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1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67359" y="175641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2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67359" y="177164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67359" y="17868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64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67359" y="180086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7359" y="181609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7359" y="18313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7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7359" y="1846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88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67359" y="18618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67359" y="18757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A8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67359" y="1891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B8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67359" y="19062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67359" y="19215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6D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67359" y="19354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467359" y="19507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67359" y="19659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0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467359" y="19812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467359" y="19964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467359" y="20104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39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467359" y="20256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467359" y="20408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5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67359" y="20561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769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67359" y="20701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67359" y="20853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89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67359" y="2100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99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67359" y="21158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A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467359" y="21310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7B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67359" y="21450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7C9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467359" y="21602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467359" y="2175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E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467359" y="21907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7F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67359" y="22059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67359" y="22199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19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67359" y="22352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29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67359" y="22504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3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67359" y="22656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4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67359" y="22796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5A0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67359" y="22948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67359" y="23101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7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67359" y="2325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8A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67359" y="23406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67359" y="23545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8AA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67359" y="23698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67359" y="23850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C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67359" y="24003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D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467359" y="24155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467359" y="24295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8F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467359" y="24447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0A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467359" y="24599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467359" y="2475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2A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467359" y="24904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93A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467359" y="25044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467359" y="25196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467359" y="25349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6A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467359" y="2550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467359" y="25654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98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467359" y="25793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9A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67359" y="25946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467359" y="26098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B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67359" y="26250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CB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67359" y="26403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9D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67359" y="26543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E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467359" y="26695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9FB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467359" y="2684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467359" y="2700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1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467359" y="27152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2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467359" y="27292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3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467359" y="27444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4B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467359" y="2759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467359" y="2774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6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467359" y="27901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A7B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467359" y="28041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67359" y="28194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9B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467359" y="28346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AB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467359" y="2849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B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467359" y="286511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AC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467359" y="28790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DB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467359" y="2894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467359" y="2909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AF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467359" y="29248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0C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467359" y="29387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467359" y="29540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2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467359" y="2969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3C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467359" y="2984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467359" y="299974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B5C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467359" y="30137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6C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467359" y="3028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467359" y="30441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8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467359" y="3059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467359" y="307466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AC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467359" y="30886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BC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467359" y="3103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C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467359" y="31191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BD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467359" y="31343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BE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467359" y="31483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467359" y="3163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0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467359" y="31788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1C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467359" y="31940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467359" y="32092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C3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467359" y="32232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4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467359" y="3238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5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467359" y="32537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6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467359" y="32689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C7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467359" y="32829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467359" y="32981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9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467359" y="3313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A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467359" y="33286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467359" y="33439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CC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467359" y="33578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CD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467359" y="337311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E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467359" y="3388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CF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467359" y="34036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467359" y="341756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1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467359" y="34328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2D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467359" y="34480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467359" y="346329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4D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467359" y="347852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5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467359" y="34925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467359" y="350774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7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467359" y="35229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8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467359" y="35382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467359" y="355345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DA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467359" y="35674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DB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467359" y="35826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467359" y="35979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D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467359" y="3613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DE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467359" y="362838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467359" y="36423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0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467359" y="36576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1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467359" y="36728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467359" y="3688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3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467359" y="370332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4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467359" y="37172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467359" y="37325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6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467359" y="37477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467359" y="3763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8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467359" y="377825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E9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467359" y="37922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467359" y="38074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B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467359" y="38227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C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467359" y="383793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ED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467359" y="385317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EE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467359" y="38671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EF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467359" y="38823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467359" y="38976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1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467359" y="391287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2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467359" y="392810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467359" y="394207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4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467359" y="395732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5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467359" y="397255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6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467359" y="398780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7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467359" y="400303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38100" y="0"/>
                </a:moveTo>
                <a:lnTo>
                  <a:pt x="0" y="0"/>
                </a:lnTo>
                <a:lnTo>
                  <a:pt x="0" y="13970"/>
                </a:lnTo>
                <a:lnTo>
                  <a:pt x="38100" y="13970"/>
                </a:lnTo>
                <a:lnTo>
                  <a:pt x="38100" y="0"/>
                </a:lnTo>
                <a:close/>
              </a:path>
            </a:pathLst>
          </a:custGeom>
          <a:solidFill>
            <a:srgbClr val="F8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467359" y="4017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67359" y="4032250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39"/>
                </a:lnTo>
                <a:lnTo>
                  <a:pt x="38100" y="15239"/>
                </a:lnTo>
                <a:lnTo>
                  <a:pt x="38100" y="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67359" y="404748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67359" y="406272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8100" y="0"/>
                </a:moveTo>
                <a:lnTo>
                  <a:pt x="0" y="0"/>
                </a:lnTo>
                <a:lnTo>
                  <a:pt x="0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79070" y="6308090"/>
            <a:ext cx="1371600" cy="429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3505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3848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1783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521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9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851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F8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5181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F7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5524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6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5854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F5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6197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4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6527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F3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6870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2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7200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7543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F0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7874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8216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EF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8547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D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8890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C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9220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9563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9893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E9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10236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8E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10566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7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10909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6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11239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E5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11569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4E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11912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3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12242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E2E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12585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E1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12915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E0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13258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13589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EE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13931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DE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142620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C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14605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B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14935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DA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15265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9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15608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8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159385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D7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162813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D6D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16611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D5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16954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4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17284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D3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17627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2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17957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D1D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8300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D0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18630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CFD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8973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E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19304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DD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9646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CCD7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199770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C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20319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A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20650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C9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209930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8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21323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7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21653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6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21996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C5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22326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4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22669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3D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22999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C2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23342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C1C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23672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C0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24015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FC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24345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E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24688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DC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25018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CC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25349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B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256920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A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260223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B9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26365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8C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26695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7C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27038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6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27368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B5C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27711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B4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28041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B3C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28384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2C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28714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B1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29057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293878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F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29730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EC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0060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ADB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0403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CB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30733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B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31064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AA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314070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9B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317373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8B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32080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19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A7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32410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6B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327533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A5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33083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33426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A3B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337565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2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34099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A1B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34429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A0B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347725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FB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351028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EB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35432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DB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35775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CB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36106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BB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36448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A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36779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9B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37122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8A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37452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97A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37795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6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38125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5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38468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4A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38798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93A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39128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92A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39471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91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39801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90A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40144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8F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40474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EA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40817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D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41147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CA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41490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B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41821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AA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42163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9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42494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88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42824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7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43167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6A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43497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5A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43840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49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44170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39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44513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829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44843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819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45186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809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45516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7F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45859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7E9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46189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D9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4652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C9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46862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B9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47205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A9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47536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9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47878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89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48209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77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48539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6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48882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59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49212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4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49555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392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49885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2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50228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719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50558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7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50901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F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51231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6E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51574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D8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51904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C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52235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B8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52577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A8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52908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9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53251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88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53581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678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53924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6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54254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6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54597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4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54927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63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55270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628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55600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618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55930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608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56273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5F8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56603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E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56946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D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57276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C8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57619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B8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5795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A7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58292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97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58623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8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58966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57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59296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567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59639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55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599694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47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60312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3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606424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2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60985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517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61315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507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61658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F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61988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4E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62318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D7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62661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C7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629919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B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633349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A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63665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9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640079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87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64338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7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64681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46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65011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456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65354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46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656844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436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66014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426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663574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416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66687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406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67030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F6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67360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E6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67703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D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680339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3C6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68376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B6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68707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A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69049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39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6938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8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69723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76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70053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36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70396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56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70726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34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71069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36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71399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336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71742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15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72072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305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72402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2F5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72745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E5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73075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D5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73418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C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73748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2B5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74091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A5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74422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95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74764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285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75095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7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75438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65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75768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5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760983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245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76441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23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767715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25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771143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21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77444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205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77787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F5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78117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1E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78460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D5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78790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C4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79133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B4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79463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1A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79806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94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801370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84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804798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174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808101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6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81153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54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81483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144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81826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3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821562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124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824865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114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828293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19" y="0"/>
                </a:moveTo>
                <a:lnTo>
                  <a:pt x="0" y="0"/>
                </a:lnTo>
                <a:lnTo>
                  <a:pt x="0" y="73659"/>
                </a:lnTo>
                <a:lnTo>
                  <a:pt x="33019" y="73659"/>
                </a:lnTo>
                <a:lnTo>
                  <a:pt x="33019" y="0"/>
                </a:lnTo>
                <a:close/>
              </a:path>
            </a:pathLst>
          </a:custGeom>
          <a:solidFill>
            <a:srgbClr val="104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831596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0F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835025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E4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838327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0D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841756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C4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845057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0B4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848487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A4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851788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094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8552179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83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858520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73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8618220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89" y="0"/>
                </a:moveTo>
                <a:lnTo>
                  <a:pt x="0" y="0"/>
                </a:lnTo>
                <a:lnTo>
                  <a:pt x="0" y="73659"/>
                </a:lnTo>
                <a:lnTo>
                  <a:pt x="34289" y="73659"/>
                </a:lnTo>
                <a:lnTo>
                  <a:pt x="34289" y="0"/>
                </a:lnTo>
                <a:close/>
              </a:path>
            </a:pathLst>
          </a:custGeom>
          <a:solidFill>
            <a:srgbClr val="063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865251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53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8685529" y="979169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59">
                <a:moveTo>
                  <a:pt x="34290" y="0"/>
                </a:moveTo>
                <a:lnTo>
                  <a:pt x="0" y="0"/>
                </a:lnTo>
                <a:lnTo>
                  <a:pt x="0" y="73659"/>
                </a:lnTo>
                <a:lnTo>
                  <a:pt x="34290" y="73659"/>
                </a:lnTo>
                <a:lnTo>
                  <a:pt x="34290" y="0"/>
                </a:lnTo>
                <a:close/>
              </a:path>
            </a:pathLst>
          </a:custGeom>
          <a:solidFill>
            <a:srgbClr val="04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8719820" y="979169"/>
            <a:ext cx="33020" cy="73660"/>
          </a:xfrm>
          <a:custGeom>
            <a:avLst/>
            <a:gdLst/>
            <a:ahLst/>
            <a:cxnLst/>
            <a:rect l="l" t="t" r="r" b="b"/>
            <a:pathLst>
              <a:path w="33020" h="73659">
                <a:moveTo>
                  <a:pt x="33020" y="0"/>
                </a:moveTo>
                <a:lnTo>
                  <a:pt x="0" y="0"/>
                </a:lnTo>
                <a:lnTo>
                  <a:pt x="0" y="73659"/>
                </a:lnTo>
                <a:lnTo>
                  <a:pt x="33020" y="73659"/>
                </a:lnTo>
                <a:lnTo>
                  <a:pt x="33020" y="0"/>
                </a:lnTo>
                <a:close/>
              </a:path>
            </a:pathLst>
          </a:custGeom>
          <a:solidFill>
            <a:srgbClr val="033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720" y="232409"/>
            <a:ext cx="82905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569" y="1050471"/>
            <a:ext cx="6581140" cy="155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20640" y="6484952"/>
            <a:ext cx="37922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ececourse/chapter-3-337294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7929" y="1934209"/>
            <a:ext cx="33928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6725" algn="l"/>
              </a:tabLst>
            </a:pPr>
            <a:r>
              <a:rPr sz="4400" spc="365" dirty="0">
                <a:latin typeface="Arial Black"/>
                <a:cs typeface="Arial Black"/>
              </a:rPr>
              <a:t>C</a:t>
            </a:r>
            <a:r>
              <a:rPr sz="4400" spc="370" dirty="0">
                <a:latin typeface="Arial Black"/>
                <a:cs typeface="Arial Black"/>
              </a:rPr>
              <a:t>h</a:t>
            </a:r>
            <a:r>
              <a:rPr sz="4400" spc="425" dirty="0">
                <a:latin typeface="Arial Black"/>
                <a:cs typeface="Arial Black"/>
              </a:rPr>
              <a:t>a</a:t>
            </a:r>
            <a:r>
              <a:rPr sz="4400" spc="385" dirty="0">
                <a:latin typeface="Arial Black"/>
                <a:cs typeface="Arial Black"/>
              </a:rPr>
              <a:t>p</a:t>
            </a:r>
            <a:r>
              <a:rPr sz="4400" spc="365" dirty="0">
                <a:latin typeface="Arial Black"/>
                <a:cs typeface="Arial Black"/>
              </a:rPr>
              <a:t>t</a:t>
            </a:r>
            <a:r>
              <a:rPr sz="4400" spc="385" dirty="0">
                <a:latin typeface="Arial Black"/>
                <a:cs typeface="Arial Black"/>
              </a:rPr>
              <a:t>e</a:t>
            </a:r>
            <a:r>
              <a:rPr sz="4400" dirty="0">
                <a:latin typeface="Arial Black"/>
                <a:cs typeface="Arial Black"/>
              </a:rPr>
              <a:t>r	3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7929" y="2912110"/>
            <a:ext cx="3116580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3200" dirty="0">
                <a:latin typeface="Arial Black"/>
                <a:cs typeface="Arial Black"/>
              </a:rPr>
              <a:t>Arithmetic</a:t>
            </a:r>
            <a:r>
              <a:rPr sz="3200" spc="-75" dirty="0">
                <a:latin typeface="Arial Black"/>
                <a:cs typeface="Arial Black"/>
              </a:rPr>
              <a:t> </a:t>
            </a:r>
            <a:r>
              <a:rPr sz="3200" spc="-20" dirty="0">
                <a:latin typeface="Arial Black"/>
                <a:cs typeface="Arial Black"/>
              </a:rPr>
              <a:t>for  </a:t>
            </a:r>
            <a:r>
              <a:rPr sz="3200" spc="10" dirty="0">
                <a:latin typeface="Arial Black"/>
                <a:cs typeface="Arial Black"/>
              </a:rPr>
              <a:t>Computers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367531"/>
            <a:ext cx="5684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Original slides from: 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://www.slideshare.net/ececourse/chapter-3-3372943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9070" y="1196339"/>
            <a:ext cx="4017010" cy="530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902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Division</a:t>
            </a:r>
            <a:r>
              <a:rPr sz="4400" spc="-4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6032500" y="4996179"/>
            <a:ext cx="482600" cy="637540"/>
            <a:chOff x="6032500" y="4996179"/>
            <a:chExt cx="482600" cy="637540"/>
          </a:xfrm>
        </p:grpSpPr>
        <p:sp>
          <p:nvSpPr>
            <p:cNvPr id="8" name="object 8"/>
            <p:cNvSpPr/>
            <p:nvPr/>
          </p:nvSpPr>
          <p:spPr>
            <a:xfrm>
              <a:off x="6032500" y="4996179"/>
              <a:ext cx="478790" cy="633730"/>
            </a:xfrm>
            <a:custGeom>
              <a:avLst/>
              <a:gdLst/>
              <a:ahLst/>
              <a:cxnLst/>
              <a:rect l="l" t="t" r="r" b="b"/>
              <a:pathLst>
                <a:path w="478790" h="633729">
                  <a:moveTo>
                    <a:pt x="0" y="0"/>
                  </a:moveTo>
                  <a:lnTo>
                    <a:pt x="478790" y="633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2500" y="4996179"/>
              <a:ext cx="482600" cy="637540"/>
            </a:xfrm>
            <a:custGeom>
              <a:avLst/>
              <a:gdLst/>
              <a:ahLst/>
              <a:cxnLst/>
              <a:rect l="l" t="t" r="r" b="b"/>
              <a:pathLst>
                <a:path w="482600" h="637539">
                  <a:moveTo>
                    <a:pt x="482600" y="631190"/>
                  </a:moveTo>
                  <a:lnTo>
                    <a:pt x="48768" y="58140"/>
                  </a:lnTo>
                  <a:lnTo>
                    <a:pt x="74930" y="38100"/>
                  </a:lnTo>
                  <a:lnTo>
                    <a:pt x="0" y="0"/>
                  </a:lnTo>
                  <a:lnTo>
                    <a:pt x="15240" y="83820"/>
                  </a:lnTo>
                  <a:lnTo>
                    <a:pt x="41681" y="63563"/>
                  </a:lnTo>
                  <a:lnTo>
                    <a:pt x="474980" y="637540"/>
                  </a:lnTo>
                  <a:lnTo>
                    <a:pt x="478790" y="633730"/>
                  </a:lnTo>
                  <a:lnTo>
                    <a:pt x="482600" y="631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87490" y="5516245"/>
            <a:ext cx="1729739" cy="330200"/>
          </a:xfrm>
          <a:prstGeom prst="rect">
            <a:avLst/>
          </a:prstGeom>
          <a:solidFill>
            <a:srgbClr val="9EC9D2"/>
          </a:solidFill>
          <a:ln w="10159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Arial"/>
                <a:cs typeface="Arial"/>
              </a:rPr>
              <a:t>Initially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dividend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00879" y="1595119"/>
            <a:ext cx="4425950" cy="3317240"/>
            <a:chOff x="4500879" y="1595119"/>
            <a:chExt cx="4425950" cy="3317240"/>
          </a:xfrm>
        </p:grpSpPr>
        <p:sp>
          <p:nvSpPr>
            <p:cNvPr id="12" name="object 12"/>
            <p:cNvSpPr/>
            <p:nvPr/>
          </p:nvSpPr>
          <p:spPr>
            <a:xfrm>
              <a:off x="6546850" y="1597659"/>
              <a:ext cx="469900" cy="783590"/>
            </a:xfrm>
            <a:custGeom>
              <a:avLst/>
              <a:gdLst/>
              <a:ahLst/>
              <a:cxnLst/>
              <a:rect l="l" t="t" r="r" b="b"/>
              <a:pathLst>
                <a:path w="469900" h="783589">
                  <a:moveTo>
                    <a:pt x="469900" y="0"/>
                  </a:moveTo>
                  <a:lnTo>
                    <a:pt x="0" y="783589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6850" y="1595119"/>
              <a:ext cx="473709" cy="786130"/>
            </a:xfrm>
            <a:custGeom>
              <a:avLst/>
              <a:gdLst/>
              <a:ahLst/>
              <a:cxnLst/>
              <a:rect l="l" t="t" r="r" b="b"/>
              <a:pathLst>
                <a:path w="473709" h="786130">
                  <a:moveTo>
                    <a:pt x="473710" y="5080"/>
                  </a:moveTo>
                  <a:lnTo>
                    <a:pt x="466090" y="0"/>
                  </a:lnTo>
                  <a:lnTo>
                    <a:pt x="34328" y="718769"/>
                  </a:lnTo>
                  <a:lnTo>
                    <a:pt x="6350" y="702310"/>
                  </a:lnTo>
                  <a:lnTo>
                    <a:pt x="0" y="786130"/>
                  </a:lnTo>
                  <a:lnTo>
                    <a:pt x="71120" y="740410"/>
                  </a:lnTo>
                  <a:lnTo>
                    <a:pt x="43116" y="723950"/>
                  </a:lnTo>
                  <a:lnTo>
                    <a:pt x="473710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0879" y="2349500"/>
              <a:ext cx="4425950" cy="2562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92950" y="1483994"/>
            <a:ext cx="1584325" cy="576580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56870" marR="149860" indent="-19812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Arial"/>
                <a:cs typeface="Arial"/>
              </a:rPr>
              <a:t>Initially divisor 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left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half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2839" y="979169"/>
            <a:ext cx="21590" cy="73660"/>
          </a:xfrm>
          <a:custGeom>
            <a:avLst/>
            <a:gdLst/>
            <a:ahLst/>
            <a:cxnLst/>
            <a:rect l="l" t="t" r="r" b="b"/>
            <a:pathLst>
              <a:path w="21590" h="73659">
                <a:moveTo>
                  <a:pt x="0" y="73659"/>
                </a:moveTo>
                <a:lnTo>
                  <a:pt x="21589" y="73659"/>
                </a:lnTo>
                <a:lnTo>
                  <a:pt x="2158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023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3750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</a:t>
            </a:r>
            <a:r>
              <a:rPr sz="4400" spc="-50" dirty="0"/>
              <a:t> </a:t>
            </a:r>
            <a:r>
              <a:rPr sz="4400" spc="-5" dirty="0"/>
              <a:t>Point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50569" y="1050471"/>
            <a:ext cx="7764780" cy="1625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42265" marR="73660" indent="-342265" algn="r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42265" algn="l"/>
                <a:tab pos="342900" algn="l"/>
              </a:tabLst>
            </a:pPr>
            <a:r>
              <a:rPr sz="3200" dirty="0">
                <a:latin typeface="Arial"/>
                <a:cs typeface="Arial"/>
              </a:rPr>
              <a:t>Representation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non-integral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285115" marR="17780" lvl="1" indent="-285115" algn="r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85115" algn="l"/>
                <a:tab pos="285750" algn="l"/>
              </a:tabLst>
            </a:pPr>
            <a:r>
              <a:rPr sz="2800" dirty="0">
                <a:latin typeface="Arial"/>
                <a:cs typeface="Arial"/>
              </a:rPr>
              <a:t>Including very small and very large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numbers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3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Like scientific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469" y="329946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469" y="378460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069" y="2651759"/>
            <a:ext cx="2587625" cy="14808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dirty="0">
                <a:latin typeface="Arial"/>
                <a:cs typeface="Arial"/>
              </a:rPr>
              <a:t>–2.34 ×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400" baseline="29513" dirty="0">
                <a:latin typeface="Arial"/>
                <a:cs typeface="Arial"/>
              </a:rPr>
              <a:t>56</a:t>
            </a:r>
            <a:endParaRPr sz="2400" baseline="29513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+0.002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400" baseline="29513" dirty="0">
                <a:latin typeface="Arial"/>
                <a:cs typeface="Arial"/>
              </a:rPr>
              <a:t>–4</a:t>
            </a:r>
            <a:endParaRPr sz="2400" baseline="29513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+987.02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400" baseline="29513" dirty="0">
                <a:latin typeface="Arial"/>
                <a:cs typeface="Arial"/>
              </a:rPr>
              <a:t>9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427990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769" y="4104821"/>
            <a:ext cx="3373120" cy="10706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45"/>
              </a:spcBef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binary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dirty="0">
                <a:latin typeface="Arial"/>
                <a:cs typeface="Arial"/>
              </a:rPr>
              <a:t>±1.</a:t>
            </a:r>
            <a:r>
              <a:rPr sz="2800" i="1" dirty="0">
                <a:latin typeface="Arial"/>
                <a:cs typeface="Arial"/>
              </a:rPr>
              <a:t>xxxxxxx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400" i="1" spc="15" baseline="29513" dirty="0">
                <a:latin typeface="Arial"/>
                <a:cs typeface="Arial"/>
              </a:rPr>
              <a:t>yyyy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537972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5274309"/>
            <a:ext cx="5690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Types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DejaVu Sans Mono"/>
                <a:cs typeface="DejaVu Sans Mono"/>
              </a:rPr>
              <a:t>float</a:t>
            </a:r>
            <a:r>
              <a:rPr sz="3200" spc="-1045" dirty="0">
                <a:latin typeface="DejaVu Sans Mono"/>
                <a:cs typeface="DejaVu Sans Mono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DejaVu Sans Mono"/>
                <a:cs typeface="DejaVu Sans Mono"/>
              </a:rPr>
              <a:t>double</a:t>
            </a:r>
            <a:r>
              <a:rPr sz="3200" spc="-1045" dirty="0">
                <a:latin typeface="DejaVu Sans Mono"/>
                <a:cs typeface="DejaVu Sans Mono"/>
              </a:rPr>
              <a:t>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45559" y="2999739"/>
            <a:ext cx="1297940" cy="76200"/>
            <a:chOff x="3845559" y="2999739"/>
            <a:chExt cx="1297940" cy="76200"/>
          </a:xfrm>
        </p:grpSpPr>
        <p:sp>
          <p:nvSpPr>
            <p:cNvPr id="13" name="object 13"/>
            <p:cNvSpPr/>
            <p:nvPr/>
          </p:nvSpPr>
          <p:spPr>
            <a:xfrm>
              <a:off x="3845559" y="3037839"/>
              <a:ext cx="1297940" cy="0"/>
            </a:xfrm>
            <a:custGeom>
              <a:avLst/>
              <a:gdLst/>
              <a:ahLst/>
              <a:cxnLst/>
              <a:rect l="l" t="t" r="r" b="b"/>
              <a:pathLst>
                <a:path w="1297939">
                  <a:moveTo>
                    <a:pt x="1297939" y="0"/>
                  </a:moveTo>
                  <a:lnTo>
                    <a:pt x="0" y="0"/>
                  </a:lnTo>
                  <a:lnTo>
                    <a:pt x="1297939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5560" y="2999739"/>
              <a:ext cx="1297940" cy="76200"/>
            </a:xfrm>
            <a:custGeom>
              <a:avLst/>
              <a:gdLst/>
              <a:ahLst/>
              <a:cxnLst/>
              <a:rect l="l" t="t" r="r" b="b"/>
              <a:pathLst>
                <a:path w="1297939" h="76200">
                  <a:moveTo>
                    <a:pt x="1297940" y="33020"/>
                  </a:moveTo>
                  <a:lnTo>
                    <a:pt x="76200" y="3302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3180"/>
                  </a:lnTo>
                  <a:lnTo>
                    <a:pt x="1297940" y="43180"/>
                  </a:lnTo>
                  <a:lnTo>
                    <a:pt x="1297940" y="33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19065" y="2924175"/>
            <a:ext cx="1508760" cy="401320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latin typeface="Arial"/>
                <a:cs typeface="Arial"/>
              </a:rPr>
              <a:t>normalized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54779" y="3531870"/>
            <a:ext cx="1621790" cy="160020"/>
            <a:chOff x="3954779" y="3531870"/>
            <a:chExt cx="1621790" cy="160020"/>
          </a:xfrm>
        </p:grpSpPr>
        <p:sp>
          <p:nvSpPr>
            <p:cNvPr id="17" name="object 17"/>
            <p:cNvSpPr/>
            <p:nvPr/>
          </p:nvSpPr>
          <p:spPr>
            <a:xfrm>
              <a:off x="3954779" y="3563620"/>
              <a:ext cx="1620520" cy="124460"/>
            </a:xfrm>
            <a:custGeom>
              <a:avLst/>
              <a:gdLst/>
              <a:ahLst/>
              <a:cxnLst/>
              <a:rect l="l" t="t" r="r" b="b"/>
              <a:pathLst>
                <a:path w="1620520" h="124460">
                  <a:moveTo>
                    <a:pt x="0" y="0"/>
                  </a:moveTo>
                  <a:lnTo>
                    <a:pt x="1620520" y="12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4780" y="3531882"/>
              <a:ext cx="1621790" cy="160020"/>
            </a:xfrm>
            <a:custGeom>
              <a:avLst/>
              <a:gdLst/>
              <a:ahLst/>
              <a:cxnLst/>
              <a:rect l="l" t="t" r="r" b="b"/>
              <a:pathLst>
                <a:path w="1621789" h="160020">
                  <a:moveTo>
                    <a:pt x="1621790" y="151117"/>
                  </a:moveTo>
                  <a:lnTo>
                    <a:pt x="75272" y="32854"/>
                  </a:lnTo>
                  <a:lnTo>
                    <a:pt x="77470" y="0"/>
                  </a:lnTo>
                  <a:lnTo>
                    <a:pt x="0" y="31750"/>
                  </a:lnTo>
                  <a:lnTo>
                    <a:pt x="72390" y="76187"/>
                  </a:lnTo>
                  <a:lnTo>
                    <a:pt x="74599" y="43027"/>
                  </a:lnTo>
                  <a:lnTo>
                    <a:pt x="1620520" y="160007"/>
                  </a:lnTo>
                  <a:lnTo>
                    <a:pt x="1620520" y="156197"/>
                  </a:lnTo>
                  <a:lnTo>
                    <a:pt x="1621790" y="1511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1500" y="3573145"/>
            <a:ext cx="1945005" cy="402590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75"/>
              </a:spcBef>
            </a:pPr>
            <a:r>
              <a:rPr sz="1800" spc="-5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normalized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67810" y="3785869"/>
            <a:ext cx="1512570" cy="247650"/>
          </a:xfrm>
          <a:custGeom>
            <a:avLst/>
            <a:gdLst/>
            <a:ahLst/>
            <a:cxnLst/>
            <a:rect l="l" t="t" r="r" b="b"/>
            <a:pathLst>
              <a:path w="1512570" h="247650">
                <a:moveTo>
                  <a:pt x="1512570" y="10160"/>
                </a:moveTo>
                <a:lnTo>
                  <a:pt x="1511300" y="0"/>
                </a:lnTo>
                <a:lnTo>
                  <a:pt x="73482" y="204876"/>
                </a:lnTo>
                <a:lnTo>
                  <a:pt x="68580" y="172720"/>
                </a:lnTo>
                <a:lnTo>
                  <a:pt x="0" y="220980"/>
                </a:lnTo>
                <a:lnTo>
                  <a:pt x="80010" y="247650"/>
                </a:lnTo>
                <a:lnTo>
                  <a:pt x="75018" y="214985"/>
                </a:lnTo>
                <a:lnTo>
                  <a:pt x="151257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74430" y="2540"/>
            <a:ext cx="369570" cy="2082800"/>
          </a:xfrm>
          <a:custGeom>
            <a:avLst/>
            <a:gdLst/>
            <a:ahLst/>
            <a:cxnLst/>
            <a:rect l="l" t="t" r="r" b="b"/>
            <a:pathLst>
              <a:path w="369570" h="2082800">
                <a:moveTo>
                  <a:pt x="369570" y="0"/>
                </a:moveTo>
                <a:lnTo>
                  <a:pt x="369570" y="2082799"/>
                </a:lnTo>
                <a:lnTo>
                  <a:pt x="0" y="2082799"/>
                </a:lnTo>
                <a:lnTo>
                  <a:pt x="0" y="0"/>
                </a:lnTo>
                <a:lnTo>
                  <a:pt x="369570" y="0"/>
                </a:lnTo>
                <a:close/>
              </a:path>
            </a:pathLst>
          </a:custGeom>
          <a:solidFill>
            <a:srgbClr val="9EC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7266" y="80010"/>
            <a:ext cx="281305" cy="1927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§3.5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Floating</a:t>
            </a:r>
            <a:r>
              <a:rPr sz="1800" spc="-55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29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 Point</a:t>
            </a:r>
            <a:r>
              <a:rPr sz="4400" spc="-30" dirty="0"/>
              <a:t> </a:t>
            </a:r>
            <a:r>
              <a:rPr sz="4400" spc="-5" dirty="0"/>
              <a:t>Standard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50290"/>
            <a:ext cx="7602855" cy="15963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5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Defined </a:t>
            </a:r>
            <a:r>
              <a:rPr sz="3200" dirty="0">
                <a:latin typeface="Arial"/>
                <a:cs typeface="Arial"/>
              </a:rPr>
              <a:t>by IEEE </a:t>
            </a:r>
            <a:r>
              <a:rPr sz="3200" spc="-5" dirty="0">
                <a:latin typeface="Arial"/>
                <a:cs typeface="Arial"/>
              </a:rPr>
              <a:t>Std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754-1985</a:t>
            </a:r>
            <a:endParaRPr sz="3200">
              <a:latin typeface="Arial"/>
              <a:cs typeface="Arial"/>
            </a:endParaRPr>
          </a:p>
          <a:p>
            <a:pPr marL="380365" marR="30480" indent="-342900">
              <a:lnSpc>
                <a:spcPts val="3590"/>
              </a:lnSpc>
              <a:spcBef>
                <a:spcPts val="87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Developed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response to divergence of  representations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2623343"/>
            <a:ext cx="5951855" cy="16224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14300">
              <a:lnSpc>
                <a:spcPct val="114900"/>
              </a:lnSpc>
              <a:spcBef>
                <a:spcPts val="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12115" algn="l"/>
                <a:tab pos="412750" algn="l"/>
              </a:tabLst>
            </a:pPr>
            <a:r>
              <a:rPr sz="2800" spc="-5" dirty="0">
                <a:latin typeface="Arial"/>
                <a:cs typeface="Arial"/>
              </a:rPr>
              <a:t>Portability </a:t>
            </a:r>
            <a:r>
              <a:rPr sz="2800" dirty="0">
                <a:latin typeface="Arial"/>
                <a:cs typeface="Arial"/>
              </a:rPr>
              <a:t>issues for scientific code  </a:t>
            </a:r>
            <a:r>
              <a:rPr sz="3200" dirty="0">
                <a:latin typeface="Arial"/>
                <a:cs typeface="Arial"/>
              </a:rPr>
              <a:t>Now almost </a:t>
            </a:r>
            <a:r>
              <a:rPr sz="3200" spc="-5" dirty="0">
                <a:latin typeface="Arial"/>
                <a:cs typeface="Arial"/>
              </a:rPr>
              <a:t>universally </a:t>
            </a:r>
            <a:r>
              <a:rPr sz="3200" dirty="0">
                <a:latin typeface="Arial"/>
                <a:cs typeface="Arial"/>
              </a:rPr>
              <a:t>adopted  </a:t>
            </a:r>
            <a:r>
              <a:rPr sz="3200" spc="-5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representations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32804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383793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5069" y="4222750"/>
            <a:ext cx="4242435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Single </a:t>
            </a:r>
            <a:r>
              <a:rPr sz="2800" dirty="0">
                <a:latin typeface="Arial"/>
                <a:cs typeface="Arial"/>
              </a:rPr>
              <a:t>precision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(32-bit)</a:t>
            </a:r>
            <a:endParaRPr sz="28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Double </a:t>
            </a:r>
            <a:r>
              <a:rPr sz="2800" dirty="0">
                <a:latin typeface="Arial"/>
                <a:cs typeface="Arial"/>
              </a:rPr>
              <a:t>precision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(64-bit)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7262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IEEE </a:t>
            </a:r>
            <a:r>
              <a:rPr sz="4400" spc="-5" dirty="0"/>
              <a:t>Floating-Point</a:t>
            </a:r>
            <a:r>
              <a:rPr sz="4400" spc="-30" dirty="0"/>
              <a:t> </a:t>
            </a:r>
            <a:r>
              <a:rPr sz="4400" spc="-5" dirty="0"/>
              <a:t>Format</a:t>
            </a:r>
            <a:endParaRPr sz="44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3672840"/>
            <a:ext cx="162560" cy="610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3608070"/>
            <a:ext cx="6217920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S: sign bit </a:t>
            </a:r>
            <a:r>
              <a:rPr sz="2400" dirty="0">
                <a:latin typeface="Arial"/>
                <a:cs typeface="Arial"/>
              </a:rPr>
              <a:t>(0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non-negative,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negative)  Normalize significand: 1.0 </a:t>
            </a:r>
            <a:r>
              <a:rPr sz="2400" dirty="0">
                <a:latin typeface="Arial"/>
                <a:cs typeface="Arial"/>
              </a:rPr>
              <a:t>≤ </a:t>
            </a:r>
            <a:r>
              <a:rPr sz="2400" spc="-5" dirty="0">
                <a:latin typeface="Arial"/>
                <a:cs typeface="Arial"/>
              </a:rPr>
              <a:t>|significand|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2.0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438404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219" y="4310379"/>
            <a:ext cx="6506845" cy="84581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ct val="742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Always has a leading pre-binary-point 1 bit, </a:t>
            </a:r>
            <a:r>
              <a:rPr sz="2000" spc="5" dirty="0">
                <a:latin typeface="Arial"/>
                <a:cs typeface="Arial"/>
              </a:rPr>
              <a:t>so </a:t>
            </a:r>
            <a:r>
              <a:rPr sz="2000" dirty="0">
                <a:latin typeface="Arial"/>
                <a:cs typeface="Arial"/>
              </a:rPr>
              <a:t>no need to  represent it explicitly (hidden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bit)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Arial"/>
                <a:cs typeface="Arial"/>
              </a:rPr>
              <a:t>Significand </a:t>
            </a:r>
            <a:r>
              <a:rPr sz="2000" dirty="0">
                <a:latin typeface="Arial"/>
                <a:cs typeface="Arial"/>
              </a:rPr>
              <a:t>is Fraction with </a:t>
            </a:r>
            <a:r>
              <a:rPr sz="2000" spc="-5" dirty="0">
                <a:latin typeface="Arial"/>
                <a:cs typeface="Arial"/>
              </a:rPr>
              <a:t>the “1.”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restored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9009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269" y="519175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6169" y="5113020"/>
            <a:ext cx="772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Exponent: excess representation: actual exponent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553847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6219" y="5463540"/>
            <a:ext cx="4521835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Ensures exponent 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unsigned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45"/>
              </a:lnSpc>
            </a:pPr>
            <a:r>
              <a:rPr sz="2000" spc="-5" dirty="0">
                <a:latin typeface="Arial"/>
                <a:cs typeface="Arial"/>
              </a:rPr>
              <a:t>Single: Bias </a:t>
            </a:r>
            <a:r>
              <a:rPr sz="2000" dirty="0">
                <a:latin typeface="Arial"/>
                <a:cs typeface="Arial"/>
              </a:rPr>
              <a:t>= 127; Double: </a:t>
            </a:r>
            <a:r>
              <a:rPr sz="2000" spc="-5" dirty="0">
                <a:latin typeface="Arial"/>
                <a:cs typeface="Arial"/>
              </a:rPr>
              <a:t>Bias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1203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469" y="58280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43110" y="1911410"/>
          <a:ext cx="5615938" cy="459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Exponent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Fraction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913889" y="1230629"/>
            <a:ext cx="17011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single: </a:t>
            </a:r>
            <a:r>
              <a:rPr sz="2000" dirty="0">
                <a:latin typeface="Tahoma"/>
                <a:cs typeface="Tahoma"/>
              </a:rPr>
              <a:t>8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double: 11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4690" y="1230629"/>
            <a:ext cx="1700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single: 23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double: 52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8600" y="2684780"/>
            <a:ext cx="5817870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850" spc="5" dirty="0">
                <a:latin typeface="Arial"/>
                <a:cs typeface="Arial"/>
              </a:rPr>
              <a:t>x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1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Arial"/>
                <a:cs typeface="Arial"/>
              </a:rPr>
              <a:t>(</a:t>
            </a:r>
            <a:r>
              <a:rPr sz="2850" spc="35" dirty="0">
                <a:latin typeface="Symbol"/>
                <a:cs typeface="Symbol"/>
              </a:rPr>
              <a:t></a:t>
            </a:r>
            <a:r>
              <a:rPr sz="2850" spc="35" dirty="0">
                <a:latin typeface="Arial"/>
                <a:cs typeface="Arial"/>
              </a:rPr>
              <a:t>1)</a:t>
            </a:r>
            <a:r>
              <a:rPr sz="2475" spc="52" baseline="43771" dirty="0">
                <a:latin typeface="Arial"/>
                <a:cs typeface="Arial"/>
              </a:rPr>
              <a:t>S </a:t>
            </a:r>
            <a:r>
              <a:rPr sz="2850" spc="70" dirty="0">
                <a:latin typeface="Symbol"/>
                <a:cs typeface="Symbol"/>
              </a:rPr>
              <a:t></a:t>
            </a:r>
            <a:r>
              <a:rPr sz="2850" spc="70" dirty="0">
                <a:latin typeface="Arial"/>
                <a:cs typeface="Arial"/>
              </a:rPr>
              <a:t>(1</a:t>
            </a:r>
            <a:r>
              <a:rPr sz="2850" spc="70" dirty="0">
                <a:latin typeface="Symbol"/>
                <a:cs typeface="Symbol"/>
              </a:rPr>
              <a:t></a:t>
            </a:r>
            <a:r>
              <a:rPr sz="2850" spc="70" dirty="0">
                <a:latin typeface="Arial"/>
                <a:cs typeface="Arial"/>
              </a:rPr>
              <a:t>Fraction)</a:t>
            </a:r>
            <a:r>
              <a:rPr sz="2850" spc="70" dirty="0">
                <a:latin typeface="Symbol"/>
                <a:cs typeface="Symbol"/>
              </a:rPr>
              <a:t></a:t>
            </a:r>
            <a:r>
              <a:rPr sz="2850" spc="-500" dirty="0">
                <a:latin typeface="Times New Roman"/>
                <a:cs typeface="Times New Roman"/>
              </a:rPr>
              <a:t> </a:t>
            </a:r>
            <a:r>
              <a:rPr sz="2850" spc="15" dirty="0">
                <a:latin typeface="Arial"/>
                <a:cs typeface="Arial"/>
              </a:rPr>
              <a:t>2</a:t>
            </a:r>
            <a:r>
              <a:rPr sz="2475" spc="22" baseline="43771" dirty="0">
                <a:latin typeface="Arial"/>
                <a:cs typeface="Arial"/>
              </a:rPr>
              <a:t>(Exponent</a:t>
            </a:r>
            <a:r>
              <a:rPr sz="2475" spc="22" baseline="43771" dirty="0">
                <a:latin typeface="Symbol"/>
                <a:cs typeface="Symbol"/>
              </a:rPr>
              <a:t></a:t>
            </a:r>
            <a:r>
              <a:rPr sz="2475" spc="22" baseline="43771" dirty="0">
                <a:latin typeface="Arial"/>
                <a:cs typeface="Arial"/>
              </a:rPr>
              <a:t>Bias)</a:t>
            </a:r>
            <a:endParaRPr sz="2475" baseline="4377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69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Single-Precision</a:t>
            </a:r>
            <a:r>
              <a:rPr sz="4400" spc="-45" dirty="0"/>
              <a:t> </a:t>
            </a:r>
            <a:r>
              <a:rPr sz="4400" dirty="0"/>
              <a:t>Range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7650480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Exponents 00000000 and 11111111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reserved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Smallest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98068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41375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8" y="2086609"/>
            <a:ext cx="7415532" cy="1631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00000001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1 – </a:t>
            </a:r>
            <a:r>
              <a:rPr sz="2400" spc="-10" dirty="0">
                <a:latin typeface="Arial"/>
                <a:cs typeface="Arial"/>
              </a:rPr>
              <a:t>127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</a:t>
            </a:r>
            <a:r>
              <a:rPr sz="2400" spc="-10" dirty="0" smtClean="0">
                <a:latin typeface="Arial"/>
                <a:cs typeface="Arial"/>
              </a:rPr>
              <a:t>126</a:t>
            </a:r>
            <a:r>
              <a:rPr lang="cs-CZ" sz="2400" spc="-10" dirty="0" smtClean="0">
                <a:latin typeface="Arial"/>
                <a:cs typeface="Arial"/>
              </a:rPr>
              <a:t> </a:t>
            </a:r>
            <a:r>
              <a:rPr lang="cs-CZ" sz="2400" i="1" spc="-10" dirty="0" smtClean="0">
                <a:solidFill>
                  <a:srgbClr val="FF0000"/>
                </a:solidFill>
                <a:latin typeface="Arial"/>
                <a:cs typeface="Arial"/>
              </a:rPr>
              <a:t>(biased repr.)</a:t>
            </a:r>
            <a:endParaRPr sz="2400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000…00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1.0</a:t>
            </a:r>
            <a:endParaRPr sz="24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Arial"/>
                <a:cs typeface="Arial"/>
              </a:rPr>
              <a:t>±1.0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–126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±1.2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–38</a:t>
            </a:r>
            <a:endParaRPr sz="2100" baseline="27777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84047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3747770"/>
            <a:ext cx="2164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Largest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511937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555244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069" y="4225290"/>
            <a:ext cx="564769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11111110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254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127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+127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6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111…11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≈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2.0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±2.0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+127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±3.4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+38</a:t>
            </a:r>
            <a:endParaRPr sz="21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487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Double-Precision</a:t>
            </a:r>
            <a:r>
              <a:rPr sz="4400" spc="-25" dirty="0"/>
              <a:t> </a:t>
            </a:r>
            <a:r>
              <a:rPr sz="4400" spc="-5" dirty="0"/>
              <a:t>Range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7567295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Exponents 0000…00 </a:t>
            </a:r>
            <a:r>
              <a:rPr sz="2800" dirty="0">
                <a:latin typeface="Arial"/>
                <a:cs typeface="Arial"/>
              </a:rPr>
              <a:t>and 1111…11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reserved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Smallest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98068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41375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9" y="2086609"/>
            <a:ext cx="5638165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00000000001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1 – </a:t>
            </a:r>
            <a:r>
              <a:rPr sz="2400" spc="-5" dirty="0">
                <a:latin typeface="Arial"/>
                <a:cs typeface="Arial"/>
              </a:rPr>
              <a:t>1023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–1022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000…00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Arial"/>
                <a:cs typeface="Arial"/>
              </a:rPr>
              <a:t>±1.0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–1022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±2.2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–308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84047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3747770"/>
            <a:ext cx="2164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Largest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511937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555244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069" y="4225290"/>
            <a:ext cx="615442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Exponent: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11111111110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actual </a:t>
            </a:r>
            <a:r>
              <a:rPr sz="2400" spc="-10" dirty="0">
                <a:latin typeface="Arial"/>
                <a:cs typeface="Arial"/>
              </a:rPr>
              <a:t>exponent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2046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1023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+1023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660"/>
              </a:spcBef>
            </a:pPr>
            <a:r>
              <a:rPr sz="2400" spc="-5" dirty="0">
                <a:latin typeface="Arial"/>
                <a:cs typeface="Arial"/>
              </a:rPr>
              <a:t>Fraction: </a:t>
            </a:r>
            <a:r>
              <a:rPr sz="2400" spc="-10" dirty="0">
                <a:latin typeface="Arial"/>
                <a:cs typeface="Arial"/>
              </a:rPr>
              <a:t>111…11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 </a:t>
            </a:r>
            <a:r>
              <a:rPr sz="2400" dirty="0">
                <a:latin typeface="Arial"/>
                <a:cs typeface="Arial"/>
              </a:rPr>
              <a:t>≈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2.0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±2.0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+1023 </a:t>
            </a:r>
            <a:r>
              <a:rPr sz="2400" dirty="0">
                <a:latin typeface="Arial"/>
                <a:cs typeface="Arial"/>
              </a:rPr>
              <a:t>≈ ±1.8 ×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+308</a:t>
            </a:r>
            <a:endParaRPr sz="21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453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15" dirty="0"/>
              <a:t> </a:t>
            </a:r>
            <a:r>
              <a:rPr sz="4400" spc="-5" dirty="0"/>
              <a:t>Precision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050471"/>
            <a:ext cx="5420995" cy="15557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Relative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precision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fraction </a:t>
            </a:r>
            <a:r>
              <a:rPr sz="2800" spc="-5" dirty="0">
                <a:latin typeface="Arial"/>
                <a:cs typeface="Arial"/>
              </a:rPr>
              <a:t>bits 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significant</a:t>
            </a:r>
            <a:endParaRPr sz="28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Single: approx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400" baseline="29513" dirty="0">
                <a:latin typeface="Arial"/>
                <a:cs typeface="Arial"/>
              </a:rPr>
              <a:t>–23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670" y="2754629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0819" y="2608580"/>
            <a:ext cx="6871334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30480">
              <a:lnSpc>
                <a:spcPct val="1062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Equivalent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23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log</a:t>
            </a:r>
            <a:r>
              <a:rPr sz="2100" spc="-7" baseline="-23809" dirty="0">
                <a:latin typeface="Arial"/>
                <a:cs typeface="Arial"/>
              </a:rPr>
              <a:t>10</a:t>
            </a:r>
            <a:r>
              <a:rPr sz="2400" spc="-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23 </a:t>
            </a:r>
            <a:r>
              <a:rPr sz="2400" dirty="0">
                <a:latin typeface="Arial"/>
                <a:cs typeface="Arial"/>
              </a:rPr>
              <a:t>× 0.3 ≈ 6 </a:t>
            </a:r>
            <a:r>
              <a:rPr sz="2400" spc="-5" dirty="0">
                <a:latin typeface="Arial"/>
                <a:cs typeface="Arial"/>
              </a:rPr>
              <a:t>decimal  digits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precision</a:t>
            </a:r>
            <a:endParaRPr sz="24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2800" spc="-5" dirty="0">
                <a:latin typeface="Arial"/>
                <a:cs typeface="Arial"/>
              </a:rPr>
              <a:t>Double: approx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400" baseline="29513" dirty="0">
                <a:latin typeface="Arial"/>
                <a:cs typeface="Arial"/>
              </a:rPr>
              <a:t>–52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0469" y="354710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2270" y="3897629"/>
            <a:ext cx="688276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43180" indent="-228600">
              <a:lnSpc>
                <a:spcPct val="106300"/>
              </a:lnSpc>
              <a:spcBef>
                <a:spcPts val="95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700" algn="l"/>
              </a:tabLst>
            </a:pPr>
            <a:r>
              <a:rPr sz="2400" spc="-10" dirty="0">
                <a:latin typeface="Arial"/>
                <a:cs typeface="Arial"/>
              </a:rPr>
              <a:t>Equivalent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52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log</a:t>
            </a:r>
            <a:r>
              <a:rPr sz="2100" spc="-7" baseline="-23809" dirty="0">
                <a:latin typeface="Arial"/>
                <a:cs typeface="Arial"/>
              </a:rPr>
              <a:t>10</a:t>
            </a:r>
            <a:r>
              <a:rPr sz="2400" spc="-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≈ </a:t>
            </a:r>
            <a:r>
              <a:rPr sz="2400" spc="-5" dirty="0">
                <a:latin typeface="Arial"/>
                <a:cs typeface="Arial"/>
              </a:rPr>
              <a:t>52 </a:t>
            </a:r>
            <a:r>
              <a:rPr sz="2400" dirty="0">
                <a:latin typeface="Arial"/>
                <a:cs typeface="Arial"/>
              </a:rPr>
              <a:t>× 0.3 ≈ 16 </a:t>
            </a:r>
            <a:r>
              <a:rPr sz="2400" spc="-5" dirty="0">
                <a:latin typeface="Arial"/>
                <a:cs typeface="Arial"/>
              </a:rPr>
              <a:t>decimal  digits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precision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35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35" dirty="0"/>
              <a:t> </a:t>
            </a:r>
            <a:r>
              <a:rPr sz="4400" spc="-5" dirty="0"/>
              <a:t>Example</a:t>
            </a:r>
            <a:endParaRPr sz="44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3382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Represent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–0.75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31521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282829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334137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5069" y="1553209"/>
            <a:ext cx="4267835" cy="213614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1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dirty="0">
                <a:latin typeface="Arial"/>
                <a:cs typeface="Arial"/>
              </a:rPr>
              <a:t>–0.75 = (–1)</a:t>
            </a:r>
            <a:r>
              <a:rPr sz="2400" baseline="29513" dirty="0">
                <a:latin typeface="Arial"/>
                <a:cs typeface="Arial"/>
              </a:rPr>
              <a:t>1 </a:t>
            </a:r>
            <a:r>
              <a:rPr sz="2800" dirty="0">
                <a:latin typeface="Arial"/>
                <a:cs typeface="Arial"/>
              </a:rPr>
              <a:t>× 1.1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400" baseline="29513" dirty="0">
                <a:latin typeface="Arial"/>
                <a:cs typeface="Arial"/>
              </a:rPr>
              <a:t>–1</a:t>
            </a:r>
            <a:endParaRPr sz="2400" baseline="29513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910"/>
              </a:spcBef>
            </a:pPr>
            <a:r>
              <a:rPr sz="2800" dirty="0">
                <a:latin typeface="Arial"/>
                <a:cs typeface="Arial"/>
              </a:rPr>
              <a:t>S 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latin typeface="Arial"/>
                <a:cs typeface="Arial"/>
              </a:rPr>
              <a:t>Fraction =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8A5"/>
                </a:solidFill>
                <a:latin typeface="Arial"/>
                <a:cs typeface="Arial"/>
              </a:rPr>
              <a:t>1000…00</a:t>
            </a:r>
            <a:r>
              <a:rPr sz="2400" baseline="-24305" dirty="0">
                <a:latin typeface="Arial"/>
                <a:cs typeface="Arial"/>
              </a:rPr>
              <a:t>2</a:t>
            </a:r>
            <a:endParaRPr sz="2400" baseline="-24305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latin typeface="Arial"/>
                <a:cs typeface="Arial"/>
              </a:rPr>
              <a:t>Exponent </a:t>
            </a:r>
            <a:r>
              <a:rPr sz="2800" dirty="0">
                <a:latin typeface="Arial"/>
                <a:cs typeface="Arial"/>
              </a:rPr>
              <a:t>= –1 +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7670" y="4304029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2270" y="3615689"/>
            <a:ext cx="6148705" cy="9550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8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700" algn="l"/>
              </a:tabLst>
            </a:pPr>
            <a:r>
              <a:rPr sz="2400" spc="-10" dirty="0">
                <a:latin typeface="Arial"/>
                <a:cs typeface="Arial"/>
              </a:rPr>
              <a:t>Single: </a:t>
            </a:r>
            <a:r>
              <a:rPr sz="2400" spc="-5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127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126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7F00"/>
                </a:solidFill>
                <a:latin typeface="Arial"/>
                <a:cs typeface="Arial"/>
              </a:rPr>
              <a:t>01111110</a:t>
            </a:r>
            <a:r>
              <a:rPr sz="2100" spc="-15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latin typeface="Arial"/>
                <a:cs typeface="Arial"/>
              </a:rPr>
              <a:t>Double: </a:t>
            </a:r>
            <a:r>
              <a:rPr sz="2400" spc="-5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1023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1022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7F00"/>
                </a:solidFill>
                <a:latin typeface="Arial"/>
                <a:cs typeface="Arial"/>
              </a:rPr>
              <a:t>01111111110</a:t>
            </a:r>
            <a:r>
              <a:rPr sz="2100" spc="-15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269" y="47663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6169" y="4593590"/>
            <a:ext cx="6035675" cy="1137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Single: </a:t>
            </a:r>
            <a:r>
              <a:rPr sz="32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7F00"/>
                </a:solidFill>
                <a:latin typeface="Arial"/>
                <a:cs typeface="Arial"/>
              </a:rPr>
              <a:t>01111110</a:t>
            </a:r>
            <a:r>
              <a:rPr sz="3200" dirty="0">
                <a:solidFill>
                  <a:srgbClr val="0038A5"/>
                </a:solidFill>
                <a:latin typeface="Arial"/>
                <a:cs typeface="Arial"/>
              </a:rPr>
              <a:t>1000…00  </a:t>
            </a:r>
            <a:r>
              <a:rPr sz="3200" dirty="0">
                <a:latin typeface="Arial"/>
                <a:cs typeface="Arial"/>
              </a:rPr>
              <a:t>Double: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7F00"/>
                </a:solidFill>
                <a:latin typeface="Arial"/>
                <a:cs typeface="Arial"/>
              </a:rPr>
              <a:t>01111111110</a:t>
            </a:r>
            <a:r>
              <a:rPr sz="3200" dirty="0">
                <a:solidFill>
                  <a:srgbClr val="0038A5"/>
                </a:solidFill>
                <a:latin typeface="Arial"/>
                <a:cs typeface="Arial"/>
              </a:rPr>
              <a:t>1000…00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269" y="532384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35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35" dirty="0"/>
              <a:t> </a:t>
            </a:r>
            <a:r>
              <a:rPr sz="4400" spc="-5" dirty="0"/>
              <a:t>Example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8045450" cy="14351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marR="5080" indent="-342900">
              <a:lnSpc>
                <a:spcPts val="3229"/>
              </a:lnSpc>
              <a:spcBef>
                <a:spcPts val="71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What number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represented </a:t>
            </a:r>
            <a:r>
              <a:rPr sz="3200" spc="-5" dirty="0">
                <a:latin typeface="Arial"/>
                <a:cs typeface="Arial"/>
              </a:rPr>
              <a:t>by the </a:t>
            </a:r>
            <a:r>
              <a:rPr sz="3200" dirty="0">
                <a:latin typeface="Arial"/>
                <a:cs typeface="Arial"/>
              </a:rPr>
              <a:t>single-  </a:t>
            </a:r>
            <a:r>
              <a:rPr sz="3200" spc="-5" dirty="0">
                <a:latin typeface="Arial"/>
                <a:cs typeface="Arial"/>
              </a:rPr>
              <a:t>precision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float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7F00"/>
                </a:solidFill>
                <a:latin typeface="Arial"/>
                <a:cs typeface="Arial"/>
              </a:rPr>
              <a:t>10000001</a:t>
            </a:r>
            <a:r>
              <a:rPr sz="3200" dirty="0">
                <a:solidFill>
                  <a:srgbClr val="0038A5"/>
                </a:solidFill>
                <a:latin typeface="Arial"/>
                <a:cs typeface="Arial"/>
              </a:rPr>
              <a:t>01000…00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312292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61950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9" y="2550159"/>
            <a:ext cx="4963160" cy="138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dirty="0">
                <a:latin typeface="Arial"/>
                <a:cs typeface="Arial"/>
              </a:rPr>
              <a:t>S =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Fraction 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8A5"/>
                </a:solidFill>
                <a:latin typeface="Arial"/>
                <a:cs typeface="Arial"/>
              </a:rPr>
              <a:t>01000…00</a:t>
            </a:r>
            <a:r>
              <a:rPr sz="2400" baseline="-24305" dirty="0">
                <a:latin typeface="Arial"/>
                <a:cs typeface="Arial"/>
              </a:rPr>
              <a:t>2</a:t>
            </a:r>
          </a:p>
          <a:p>
            <a:pPr marL="323850">
              <a:lnSpc>
                <a:spcPct val="100000"/>
              </a:lnSpc>
              <a:spcBef>
                <a:spcPts val="550"/>
              </a:spcBef>
            </a:pPr>
            <a:r>
              <a:rPr lang="cs-CZ" sz="2800" spc="-5" dirty="0" smtClean="0">
                <a:latin typeface="Arial"/>
                <a:cs typeface="Arial"/>
              </a:rPr>
              <a:t>E</a:t>
            </a:r>
            <a:r>
              <a:rPr sz="2800" spc="-5" dirty="0" err="1" smtClean="0">
                <a:latin typeface="Arial"/>
                <a:cs typeface="Arial"/>
              </a:rPr>
              <a:t>xponent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007F00"/>
                </a:solidFill>
                <a:latin typeface="Arial"/>
                <a:cs typeface="Arial"/>
              </a:rPr>
              <a:t>10000001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129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3269" y="412242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69" y="3888014"/>
            <a:ext cx="5505450" cy="15684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x = (–1)</a:t>
            </a:r>
            <a:r>
              <a:rPr sz="2775" baseline="28528" dirty="0">
                <a:latin typeface="Arial"/>
                <a:cs typeface="Arial"/>
              </a:rPr>
              <a:t>1 </a:t>
            </a:r>
            <a:r>
              <a:rPr sz="3200" dirty="0">
                <a:latin typeface="Arial"/>
                <a:cs typeface="Arial"/>
              </a:rPr>
              <a:t>× (1 + </a:t>
            </a:r>
            <a:r>
              <a:rPr lang="cs-CZ" sz="3200" dirty="0" smtClean="0">
                <a:latin typeface="Arial"/>
                <a:cs typeface="Arial"/>
              </a:rPr>
              <a:t>.</a:t>
            </a:r>
            <a:r>
              <a:rPr sz="3200" dirty="0" smtClean="0">
                <a:latin typeface="Arial"/>
                <a:cs typeface="Arial"/>
              </a:rPr>
              <a:t>01</a:t>
            </a:r>
            <a:r>
              <a:rPr sz="2775" baseline="-24024" dirty="0" smtClean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) × 2</a:t>
            </a:r>
            <a:r>
              <a:rPr sz="2775" baseline="28528" dirty="0">
                <a:latin typeface="Arial"/>
                <a:cs typeface="Arial"/>
              </a:rPr>
              <a:t>(129 –</a:t>
            </a:r>
            <a:r>
              <a:rPr sz="2775" spc="-307" baseline="28528" dirty="0">
                <a:latin typeface="Arial"/>
                <a:cs typeface="Arial"/>
              </a:rPr>
              <a:t> </a:t>
            </a:r>
            <a:r>
              <a:rPr sz="2775" baseline="28528" dirty="0">
                <a:latin typeface="Arial"/>
                <a:cs typeface="Arial"/>
              </a:rPr>
              <a:t>127)</a:t>
            </a:r>
          </a:p>
          <a:p>
            <a:pPr marL="43815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= (–1) × 1.25 ×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2</a:t>
            </a:r>
            <a:r>
              <a:rPr sz="2400" spc="7" baseline="29513" dirty="0">
                <a:latin typeface="Arial"/>
                <a:cs typeface="Arial"/>
              </a:rPr>
              <a:t>2</a:t>
            </a:r>
            <a:endParaRPr sz="2400" baseline="29513" dirty="0">
              <a:latin typeface="Arial"/>
              <a:cs typeface="Arial"/>
            </a:endParaRPr>
          </a:p>
          <a:p>
            <a:pPr marL="438150">
              <a:lnSpc>
                <a:spcPct val="100000"/>
              </a:lnSpc>
              <a:spcBef>
                <a:spcPts val="15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–5.0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183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Denormal</a:t>
            </a:r>
            <a:r>
              <a:rPr sz="4400" spc="-45" dirty="0"/>
              <a:t> </a:t>
            </a:r>
            <a:r>
              <a:rPr sz="4400" spc="-5" dirty="0"/>
              <a:t>Numbers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99769" y="1160779"/>
            <a:ext cx="7080884" cy="418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418465" algn="l"/>
                <a:tab pos="419100" algn="l"/>
              </a:tabLst>
            </a:pPr>
            <a:r>
              <a:rPr sz="3200" dirty="0">
                <a:latin typeface="Arial"/>
                <a:cs typeface="Arial"/>
              </a:rPr>
              <a:t>Exponent = 000...0 </a:t>
            </a:r>
            <a:r>
              <a:rPr sz="3200" dirty="0">
                <a:latin typeface="Symbol"/>
                <a:cs typeface="Symbol"/>
              </a:rPr>
              <a:t>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hidden bit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  <a:p>
            <a:pPr marL="1196340">
              <a:lnSpc>
                <a:spcPct val="100000"/>
              </a:lnSpc>
              <a:spcBef>
                <a:spcPts val="2270"/>
              </a:spcBef>
            </a:pPr>
            <a:r>
              <a:rPr sz="2850" spc="5" dirty="0">
                <a:latin typeface="Arial"/>
                <a:cs typeface="Arial"/>
              </a:rPr>
              <a:t>x</a:t>
            </a:r>
            <a:r>
              <a:rPr sz="2850" spc="-85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Arial"/>
                <a:cs typeface="Arial"/>
              </a:rPr>
              <a:t>(</a:t>
            </a:r>
            <a:r>
              <a:rPr sz="2850" spc="35" dirty="0">
                <a:latin typeface="Symbol"/>
                <a:cs typeface="Symbol"/>
              </a:rPr>
              <a:t></a:t>
            </a:r>
            <a:r>
              <a:rPr sz="2850" spc="35" dirty="0">
                <a:latin typeface="Arial"/>
                <a:cs typeface="Arial"/>
              </a:rPr>
              <a:t>1)</a:t>
            </a:r>
            <a:r>
              <a:rPr sz="2475" spc="52" baseline="43771" dirty="0">
                <a:latin typeface="Arial"/>
                <a:cs typeface="Arial"/>
              </a:rPr>
              <a:t>S</a:t>
            </a:r>
            <a:r>
              <a:rPr sz="2475" spc="209" baseline="43771" dirty="0">
                <a:latin typeface="Arial"/>
                <a:cs typeface="Arial"/>
              </a:rPr>
              <a:t> </a:t>
            </a:r>
            <a:r>
              <a:rPr sz="2850" spc="95" dirty="0">
                <a:latin typeface="Symbol"/>
                <a:cs typeface="Symbol"/>
              </a:rPr>
              <a:t></a:t>
            </a:r>
            <a:r>
              <a:rPr sz="2850" spc="95" dirty="0">
                <a:latin typeface="Arial"/>
                <a:cs typeface="Arial"/>
              </a:rPr>
              <a:t>(0</a:t>
            </a:r>
            <a:r>
              <a:rPr sz="2850" spc="-340" dirty="0">
                <a:latin typeface="Arial"/>
                <a:cs typeface="Arial"/>
              </a:rPr>
              <a:t> </a:t>
            </a:r>
            <a:r>
              <a:rPr sz="2850" spc="60" dirty="0">
                <a:latin typeface="Symbol"/>
                <a:cs typeface="Symbol"/>
              </a:rPr>
              <a:t></a:t>
            </a:r>
            <a:r>
              <a:rPr sz="2850" spc="60" dirty="0">
                <a:latin typeface="Arial"/>
                <a:cs typeface="Arial"/>
              </a:rPr>
              <a:t>Fraction)</a:t>
            </a:r>
            <a:r>
              <a:rPr sz="2850" spc="60" dirty="0">
                <a:latin typeface="Symbol"/>
                <a:cs typeface="Symbol"/>
              </a:rPr>
              <a:t></a:t>
            </a:r>
            <a:r>
              <a:rPr sz="2850" spc="-365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Arial"/>
                <a:cs typeface="Arial"/>
              </a:rPr>
              <a:t>2</a:t>
            </a:r>
            <a:r>
              <a:rPr sz="2475" spc="44" baseline="43771" dirty="0">
                <a:latin typeface="Symbol"/>
                <a:cs typeface="Symbol"/>
              </a:rPr>
              <a:t></a:t>
            </a:r>
            <a:r>
              <a:rPr sz="2475" spc="44" baseline="43771" dirty="0">
                <a:latin typeface="Arial"/>
                <a:cs typeface="Arial"/>
              </a:rPr>
              <a:t>Bias</a:t>
            </a:r>
            <a:endParaRPr sz="2475" baseline="43771">
              <a:latin typeface="Arial"/>
              <a:cs typeface="Arial"/>
            </a:endParaRPr>
          </a:p>
          <a:p>
            <a:pPr marL="417830" indent="-343535">
              <a:lnSpc>
                <a:spcPct val="100000"/>
              </a:lnSpc>
              <a:spcBef>
                <a:spcPts val="18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417195" algn="l"/>
                <a:tab pos="417830" algn="l"/>
              </a:tabLst>
            </a:pPr>
            <a:r>
              <a:rPr sz="3200" spc="-5" dirty="0">
                <a:latin typeface="Arial"/>
                <a:cs typeface="Arial"/>
              </a:rPr>
              <a:t>Smaller </a:t>
            </a:r>
            <a:r>
              <a:rPr sz="3200" dirty="0">
                <a:latin typeface="Arial"/>
                <a:cs typeface="Arial"/>
              </a:rPr>
              <a:t>than </a:t>
            </a:r>
            <a:r>
              <a:rPr sz="3200" spc="-5" dirty="0">
                <a:latin typeface="Arial"/>
                <a:cs typeface="Arial"/>
              </a:rPr>
              <a:t>normal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817880" marR="1167765" lvl="1" indent="-285750">
              <a:lnSpc>
                <a:spcPct val="100000"/>
              </a:lnSpc>
              <a:spcBef>
                <a:spcPts val="7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817244" algn="l"/>
                <a:tab pos="817880" algn="l"/>
              </a:tabLst>
            </a:pPr>
            <a:r>
              <a:rPr sz="2800" dirty="0">
                <a:latin typeface="Arial"/>
                <a:cs typeface="Arial"/>
              </a:rPr>
              <a:t>allow for </a:t>
            </a:r>
            <a:r>
              <a:rPr sz="2800" spc="-5" dirty="0">
                <a:latin typeface="Arial"/>
                <a:cs typeface="Arial"/>
              </a:rPr>
              <a:t>gradual underflow, </a:t>
            </a:r>
            <a:r>
              <a:rPr sz="2800" dirty="0">
                <a:latin typeface="Arial"/>
                <a:cs typeface="Arial"/>
              </a:rPr>
              <a:t>with  </a:t>
            </a:r>
            <a:r>
              <a:rPr sz="2800" spc="-5" dirty="0">
                <a:latin typeface="Arial"/>
                <a:cs typeface="Arial"/>
              </a:rPr>
              <a:t>diminishing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</a:t>
            </a:r>
            <a:endParaRPr sz="2800">
              <a:latin typeface="Arial"/>
              <a:cs typeface="Arial"/>
            </a:endParaRPr>
          </a:p>
          <a:p>
            <a:pPr marL="417830" indent="-343535">
              <a:lnSpc>
                <a:spcPct val="100000"/>
              </a:lnSpc>
              <a:spcBef>
                <a:spcPts val="1989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417195" algn="l"/>
                <a:tab pos="417830" algn="l"/>
              </a:tabLst>
            </a:pPr>
            <a:r>
              <a:rPr sz="3200" dirty="0">
                <a:latin typeface="Arial"/>
                <a:cs typeface="Arial"/>
              </a:rPr>
              <a:t>Denormal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fraction =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000...0</a:t>
            </a:r>
            <a:endParaRPr sz="3200">
              <a:latin typeface="Arial"/>
              <a:cs typeface="Arial"/>
            </a:endParaRPr>
          </a:p>
          <a:p>
            <a:pPr marL="1196340">
              <a:lnSpc>
                <a:spcPct val="100000"/>
              </a:lnSpc>
              <a:spcBef>
                <a:spcPts val="940"/>
              </a:spcBef>
            </a:pPr>
            <a:r>
              <a:rPr sz="2850" spc="5" dirty="0">
                <a:latin typeface="Arial"/>
                <a:cs typeface="Arial"/>
              </a:rPr>
              <a:t>x</a:t>
            </a:r>
            <a:r>
              <a:rPr sz="2850" spc="-85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Arial"/>
                <a:cs typeface="Arial"/>
              </a:rPr>
              <a:t>(</a:t>
            </a:r>
            <a:r>
              <a:rPr sz="2850" spc="35" dirty="0">
                <a:latin typeface="Symbol"/>
                <a:cs typeface="Symbol"/>
              </a:rPr>
              <a:t></a:t>
            </a:r>
            <a:r>
              <a:rPr sz="2850" spc="35" dirty="0">
                <a:latin typeface="Arial"/>
                <a:cs typeface="Arial"/>
              </a:rPr>
              <a:t>1)</a:t>
            </a:r>
            <a:r>
              <a:rPr sz="2475" spc="52" baseline="43771" dirty="0">
                <a:latin typeface="Arial"/>
                <a:cs typeface="Arial"/>
              </a:rPr>
              <a:t>S</a:t>
            </a:r>
            <a:r>
              <a:rPr sz="2475" spc="202" baseline="43771" dirty="0">
                <a:latin typeface="Arial"/>
                <a:cs typeface="Arial"/>
              </a:rPr>
              <a:t> </a:t>
            </a:r>
            <a:r>
              <a:rPr sz="2850" spc="95" dirty="0">
                <a:latin typeface="Symbol"/>
                <a:cs typeface="Symbol"/>
              </a:rPr>
              <a:t></a:t>
            </a:r>
            <a:r>
              <a:rPr sz="2850" spc="95" dirty="0">
                <a:latin typeface="Arial"/>
                <a:cs typeface="Arial"/>
              </a:rPr>
              <a:t>(0</a:t>
            </a:r>
            <a:r>
              <a:rPr sz="2850" spc="-340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</a:t>
            </a:r>
            <a:r>
              <a:rPr sz="2850" spc="-280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Arial"/>
                <a:cs typeface="Arial"/>
              </a:rPr>
              <a:t>0)</a:t>
            </a:r>
            <a:r>
              <a:rPr sz="2850" spc="85" dirty="0">
                <a:latin typeface="Symbol"/>
                <a:cs typeface="Symbol"/>
              </a:rPr>
              <a:t></a:t>
            </a:r>
            <a:r>
              <a:rPr sz="2850" spc="-365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Arial"/>
                <a:cs typeface="Arial"/>
              </a:rPr>
              <a:t>2</a:t>
            </a:r>
            <a:r>
              <a:rPr sz="2475" spc="44" baseline="43771" dirty="0">
                <a:latin typeface="Symbol"/>
                <a:cs typeface="Symbol"/>
              </a:rPr>
              <a:t></a:t>
            </a:r>
            <a:r>
              <a:rPr sz="2475" spc="44" baseline="43771" dirty="0">
                <a:latin typeface="Arial"/>
                <a:cs typeface="Arial"/>
              </a:rPr>
              <a:t>Bias</a:t>
            </a:r>
            <a:r>
              <a:rPr sz="2475" spc="727" baseline="43771" dirty="0">
                <a:latin typeface="Arial"/>
                <a:cs typeface="Arial"/>
              </a:rPr>
              <a:t> </a:t>
            </a:r>
            <a:r>
              <a:rPr sz="2850" spc="15" dirty="0">
                <a:latin typeface="Symbol"/>
                <a:cs typeface="Symbol"/>
              </a:rPr>
              <a:t></a:t>
            </a:r>
            <a:r>
              <a:rPr sz="2850" spc="-45" dirty="0">
                <a:latin typeface="Times New Roman"/>
                <a:cs typeface="Times New Roman"/>
              </a:rPr>
              <a:t> </a:t>
            </a:r>
            <a:r>
              <a:rPr sz="2850" spc="5" dirty="0">
                <a:latin typeface="Symbol"/>
                <a:cs typeface="Symbol"/>
              </a:rPr>
              <a:t></a:t>
            </a:r>
            <a:r>
              <a:rPr sz="2850" spc="5" dirty="0">
                <a:latin typeface="Times New Roman"/>
                <a:cs typeface="Times New Roman"/>
              </a:rPr>
              <a:t>0.0</a:t>
            </a:r>
            <a:endParaRPr sz="28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92750" y="5417820"/>
            <a:ext cx="458470" cy="289560"/>
            <a:chOff x="5492750" y="5417820"/>
            <a:chExt cx="458470" cy="289560"/>
          </a:xfrm>
        </p:grpSpPr>
        <p:sp>
          <p:nvSpPr>
            <p:cNvPr id="8" name="object 8"/>
            <p:cNvSpPr/>
            <p:nvPr/>
          </p:nvSpPr>
          <p:spPr>
            <a:xfrm>
              <a:off x="5495290" y="5417820"/>
              <a:ext cx="455930" cy="285750"/>
            </a:xfrm>
            <a:custGeom>
              <a:avLst/>
              <a:gdLst/>
              <a:ahLst/>
              <a:cxnLst/>
              <a:rect l="l" t="t" r="r" b="b"/>
              <a:pathLst>
                <a:path w="455929" h="285750">
                  <a:moveTo>
                    <a:pt x="455930" y="0"/>
                  </a:moveTo>
                  <a:lnTo>
                    <a:pt x="0" y="285749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92750" y="5417820"/>
              <a:ext cx="458470" cy="289560"/>
            </a:xfrm>
            <a:custGeom>
              <a:avLst/>
              <a:gdLst/>
              <a:ahLst/>
              <a:cxnLst/>
              <a:rect l="l" t="t" r="r" b="b"/>
              <a:pathLst>
                <a:path w="458470" h="289560">
                  <a:moveTo>
                    <a:pt x="458470" y="0"/>
                  </a:moveTo>
                  <a:lnTo>
                    <a:pt x="374650" y="7620"/>
                  </a:lnTo>
                  <a:lnTo>
                    <a:pt x="392404" y="35928"/>
                  </a:lnTo>
                  <a:lnTo>
                    <a:pt x="0" y="281940"/>
                  </a:lnTo>
                  <a:lnTo>
                    <a:pt x="5080" y="289560"/>
                  </a:lnTo>
                  <a:lnTo>
                    <a:pt x="397268" y="43675"/>
                  </a:lnTo>
                  <a:lnTo>
                    <a:pt x="415290" y="72390"/>
                  </a:lnTo>
                  <a:lnTo>
                    <a:pt x="458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1820" y="5589270"/>
            <a:ext cx="2287905" cy="648335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26769" marR="100965" indent="-71628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Arial"/>
                <a:cs typeface="Arial"/>
              </a:rPr>
              <a:t>Two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representations 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0.0!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2540"/>
            <a:ext cx="8793480" cy="1880870"/>
            <a:chOff x="350520" y="2540"/>
            <a:chExt cx="8793480" cy="188087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2540"/>
              <a:ext cx="369570" cy="1880870"/>
            </a:xfrm>
            <a:custGeom>
              <a:avLst/>
              <a:gdLst/>
              <a:ahLst/>
              <a:cxnLst/>
              <a:rect l="l" t="t" r="r" b="b"/>
              <a:pathLst>
                <a:path w="369570" h="1880870">
                  <a:moveTo>
                    <a:pt x="369570" y="0"/>
                  </a:moveTo>
                  <a:lnTo>
                    <a:pt x="369570" y="1880869"/>
                  </a:lnTo>
                  <a:lnTo>
                    <a:pt x="0" y="1880869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797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Arithmetic for</a:t>
            </a:r>
            <a:r>
              <a:rPr sz="4400" spc="-15" dirty="0"/>
              <a:t> </a:t>
            </a:r>
            <a:r>
              <a:rPr sz="4400" spc="-5" dirty="0"/>
              <a:t>Computers</a:t>
            </a:r>
            <a:endParaRPr sz="44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4490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Operations 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integers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25679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274192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1610359"/>
            <a:ext cx="4351020" cy="147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13500"/>
              </a:lnSpc>
              <a:spcBef>
                <a:spcPts val="1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spc="-5" dirty="0">
                <a:latin typeface="Arial"/>
                <a:cs typeface="Arial"/>
              </a:rPr>
              <a:t>Addition </a:t>
            </a:r>
            <a:r>
              <a:rPr sz="2800" dirty="0">
                <a:latin typeface="Arial"/>
                <a:cs typeface="Arial"/>
              </a:rPr>
              <a:t>and subtraction  </a:t>
            </a:r>
            <a:r>
              <a:rPr sz="2800" spc="-5" dirty="0">
                <a:latin typeface="Arial"/>
                <a:cs typeface="Arial"/>
              </a:rPr>
              <a:t>Multiplication </a:t>
            </a:r>
            <a:r>
              <a:rPr sz="2800" dirty="0">
                <a:latin typeface="Arial"/>
                <a:cs typeface="Arial"/>
              </a:rPr>
              <a:t>and division  </a:t>
            </a:r>
            <a:r>
              <a:rPr sz="2800" spc="-5" dirty="0">
                <a:latin typeface="Arial"/>
                <a:cs typeface="Arial"/>
              </a:rPr>
              <a:t>Dealing with</a:t>
            </a:r>
            <a:r>
              <a:rPr sz="2800" dirty="0">
                <a:latin typeface="Arial"/>
                <a:cs typeface="Arial"/>
              </a:rPr>
              <a:t> overflow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23723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69" y="3064873"/>
            <a:ext cx="5348605" cy="10680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sz="3200" spc="-5" dirty="0">
                <a:latin typeface="Arial"/>
                <a:cs typeface="Arial"/>
              </a:rPr>
              <a:t>Floating-point </a:t>
            </a:r>
            <a:r>
              <a:rPr sz="3200" dirty="0">
                <a:latin typeface="Arial"/>
                <a:cs typeface="Arial"/>
              </a:rPr>
              <a:t>real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47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Representation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7266" y="80010"/>
            <a:ext cx="281305" cy="1725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§3.1</a:t>
            </a:r>
            <a:r>
              <a:rPr sz="1800" spc="-7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057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800" algn="l"/>
              </a:tabLst>
            </a:pPr>
            <a:r>
              <a:rPr sz="4400" spc="-5" dirty="0"/>
              <a:t>Infinities	</a:t>
            </a:r>
            <a:r>
              <a:rPr sz="4400" dirty="0"/>
              <a:t>and</a:t>
            </a:r>
            <a:r>
              <a:rPr sz="4400" spc="-95" dirty="0"/>
              <a:t> </a:t>
            </a:r>
            <a:r>
              <a:rPr sz="4400" dirty="0"/>
              <a:t>NaNs</a:t>
            </a:r>
            <a:endParaRPr sz="4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50471"/>
            <a:ext cx="7256145" cy="195198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Exponent = 111...1, </a:t>
            </a:r>
            <a:r>
              <a:rPr sz="3200" spc="-5" dirty="0">
                <a:latin typeface="Arial"/>
                <a:cs typeface="Arial"/>
              </a:rPr>
              <a:t>Fraction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000...0</a:t>
            </a:r>
            <a:endParaRPr sz="32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±Infinity</a:t>
            </a:r>
            <a:endParaRPr sz="2800">
              <a:latin typeface="Arial"/>
              <a:cs typeface="Arial"/>
            </a:endParaRPr>
          </a:p>
          <a:p>
            <a:pPr marL="780415" marR="69215" lvl="1" indent="-285750">
              <a:lnSpc>
                <a:spcPts val="3120"/>
              </a:lnSpc>
              <a:spcBef>
                <a:spcPts val="76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used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subsequent calculations,  avoiding need for overflow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check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14960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3044190"/>
            <a:ext cx="6848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Exponent = 111...1, </a:t>
            </a:r>
            <a:r>
              <a:rPr sz="3200" spc="-5" dirty="0">
                <a:latin typeface="Arial"/>
                <a:cs typeface="Arial"/>
              </a:rPr>
              <a:t>Fraction </a:t>
            </a:r>
            <a:r>
              <a:rPr sz="3200" dirty="0">
                <a:latin typeface="Arial"/>
                <a:cs typeface="Arial"/>
              </a:rPr>
              <a:t>≠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000...0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9669" y="3533140"/>
            <a:ext cx="6686550" cy="1896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492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Not-a-Number (NaN)</a:t>
            </a:r>
            <a:endParaRPr sz="2800">
              <a:latin typeface="Arial"/>
              <a:cs typeface="Arial"/>
            </a:endParaRPr>
          </a:p>
          <a:p>
            <a:pPr marL="3492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Indicates illegal </a:t>
            </a:r>
            <a:r>
              <a:rPr sz="2800" spc="5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undefined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</a:t>
            </a:r>
            <a:endParaRPr sz="2800">
              <a:latin typeface="Arial"/>
              <a:cs typeface="Arial"/>
            </a:endParaRPr>
          </a:p>
          <a:p>
            <a:pPr marL="749300" lvl="1" indent="-228600">
              <a:lnSpc>
                <a:spcPct val="100000"/>
              </a:lnSpc>
              <a:spcBef>
                <a:spcPts val="4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749300" algn="l"/>
              </a:tabLst>
            </a:pPr>
            <a:r>
              <a:rPr sz="2400" spc="-5" dirty="0">
                <a:latin typeface="Arial"/>
                <a:cs typeface="Arial"/>
              </a:rPr>
              <a:t>e.g., 0.0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0.0</a:t>
            </a:r>
            <a:endParaRPr sz="2400">
              <a:latin typeface="Arial"/>
              <a:cs typeface="Arial"/>
            </a:endParaRPr>
          </a:p>
          <a:p>
            <a:pPr marL="349250" indent="-285750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48615" algn="l"/>
                <a:tab pos="3492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used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subsequent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calculations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01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2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123950"/>
            <a:ext cx="5981700" cy="204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Consider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4-digit </a:t>
            </a:r>
            <a:r>
              <a:rPr sz="2800" dirty="0">
                <a:latin typeface="Arial"/>
                <a:cs typeface="Arial"/>
              </a:rPr>
              <a:t>decimal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9.999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1.610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–1</a:t>
            </a:r>
            <a:endParaRPr sz="2100" baseline="27777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4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1. </a:t>
            </a:r>
            <a:r>
              <a:rPr sz="2800" spc="-5" dirty="0">
                <a:latin typeface="Arial"/>
                <a:cs typeface="Arial"/>
              </a:rPr>
              <a:t>Align decimal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Shift number with smaller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exponent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9.999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0.016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25119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969" y="3158490"/>
            <a:ext cx="7451725" cy="248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indent="-3968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Add</a:t>
            </a:r>
            <a:r>
              <a:rPr sz="2800" dirty="0">
                <a:latin typeface="Arial"/>
                <a:cs typeface="Arial"/>
              </a:rPr>
              <a:t> significands</a:t>
            </a:r>
            <a:endParaRPr sz="2800">
              <a:latin typeface="Arial"/>
              <a:cs typeface="Arial"/>
            </a:endParaRPr>
          </a:p>
          <a:p>
            <a:pPr marL="488950" lvl="1" indent="-285750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5" dirty="0">
                <a:latin typeface="Arial"/>
                <a:cs typeface="Arial"/>
              </a:rPr>
              <a:t>9.999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0.016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10.015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1</a:t>
            </a:r>
            <a:endParaRPr sz="2100" baseline="27777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Normalize </a:t>
            </a:r>
            <a:r>
              <a:rPr sz="2800" dirty="0">
                <a:latin typeface="Arial"/>
                <a:cs typeface="Arial"/>
              </a:rPr>
              <a:t>result &amp; check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over/underflow</a:t>
            </a:r>
            <a:endParaRPr sz="2800">
              <a:latin typeface="Arial"/>
              <a:cs typeface="Arial"/>
            </a:endParaRPr>
          </a:p>
          <a:p>
            <a:pPr marL="488950" lvl="1" indent="-285750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5" dirty="0">
                <a:latin typeface="Arial"/>
                <a:cs typeface="Arial"/>
              </a:rPr>
              <a:t>1.0015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100" spc="-15" baseline="27777" dirty="0">
                <a:latin typeface="Arial"/>
                <a:cs typeface="Arial"/>
              </a:rPr>
              <a:t>2</a:t>
            </a:r>
            <a:endParaRPr sz="2100" baseline="27777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Round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renormalize if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necessary</a:t>
            </a:r>
            <a:endParaRPr sz="2800">
              <a:latin typeface="Arial"/>
              <a:cs typeface="Arial"/>
            </a:endParaRPr>
          </a:p>
          <a:p>
            <a:pPr marL="488950" lvl="1" indent="-285750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5" dirty="0">
                <a:latin typeface="Arial"/>
                <a:cs typeface="Arial"/>
              </a:rPr>
              <a:t>1.002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100" spc="-7" baseline="27777" dirty="0">
                <a:latin typeface="Arial"/>
                <a:cs typeface="Arial"/>
              </a:rPr>
              <a:t>2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407797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490474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01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</a:t>
            </a:r>
            <a:r>
              <a:rPr sz="4400" spc="-2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123950"/>
            <a:ext cx="665289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Now </a:t>
            </a:r>
            <a:r>
              <a:rPr sz="2800" dirty="0">
                <a:latin typeface="Arial"/>
                <a:cs typeface="Arial"/>
              </a:rPr>
              <a:t>consider a </a:t>
            </a:r>
            <a:r>
              <a:rPr sz="2800" spc="-5" dirty="0">
                <a:latin typeface="Arial"/>
                <a:cs typeface="Arial"/>
              </a:rPr>
              <a:t>4-digit </a:t>
            </a:r>
            <a:r>
              <a:rPr sz="2800" dirty="0">
                <a:latin typeface="Arial"/>
                <a:cs typeface="Arial"/>
              </a:rPr>
              <a:t>binary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–1.110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–2 </a:t>
            </a:r>
            <a:r>
              <a:rPr sz="2400" dirty="0">
                <a:latin typeface="Arial"/>
                <a:cs typeface="Arial"/>
              </a:rPr>
              <a:t>(0.5 +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–0.4375)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52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1. </a:t>
            </a:r>
            <a:r>
              <a:rPr sz="2800" spc="-5" dirty="0">
                <a:latin typeface="Arial"/>
                <a:cs typeface="Arial"/>
              </a:rPr>
              <a:t>Align binary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3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Shift number with smaller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exponent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780415" algn="l"/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–0.111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34010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969" y="3247389"/>
            <a:ext cx="7451725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indent="-3968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Add</a:t>
            </a:r>
            <a:r>
              <a:rPr sz="2800" dirty="0">
                <a:latin typeface="Arial"/>
                <a:cs typeface="Arial"/>
              </a:rPr>
              <a:t> significands</a:t>
            </a:r>
          </a:p>
          <a:p>
            <a:pPr marL="488950" lvl="1" indent="-285750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–1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–0.111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</a:t>
            </a:r>
            <a:r>
              <a:rPr sz="2400" spc="-5" baseline="3000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0.001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100" spc="-15" baseline="27777" dirty="0">
                <a:latin typeface="Arial"/>
                <a:cs typeface="Arial"/>
              </a:rPr>
              <a:t>–1</a:t>
            </a:r>
            <a:endParaRPr sz="2100" baseline="27777" dirty="0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Normalize </a:t>
            </a:r>
            <a:r>
              <a:rPr sz="2800" dirty="0">
                <a:latin typeface="Arial"/>
                <a:cs typeface="Arial"/>
              </a:rPr>
              <a:t>result &amp; check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over/underflow</a:t>
            </a:r>
          </a:p>
          <a:p>
            <a:pPr marL="488950" lvl="1" indent="-285750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× 2</a:t>
            </a:r>
            <a:r>
              <a:rPr sz="2100" baseline="27777" dirty="0">
                <a:latin typeface="Arial"/>
                <a:cs typeface="Arial"/>
              </a:rPr>
              <a:t>–4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with no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over/underflow</a:t>
            </a:r>
            <a:endParaRPr sz="2400" dirty="0">
              <a:latin typeface="Arial"/>
              <a:cs typeface="Arial"/>
            </a:endParaRPr>
          </a:p>
          <a:p>
            <a:pPr marL="485140" indent="-396875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485775" algn="l"/>
              </a:tabLst>
            </a:pPr>
            <a:r>
              <a:rPr sz="2800" spc="-5" dirty="0">
                <a:latin typeface="Arial"/>
                <a:cs typeface="Arial"/>
              </a:rPr>
              <a:t>Round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renormalize if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necessary</a:t>
            </a:r>
          </a:p>
          <a:p>
            <a:pPr marL="488950" lvl="1" indent="-285750">
              <a:lnSpc>
                <a:spcPct val="100000"/>
              </a:lnSpc>
              <a:spcBef>
                <a:spcPts val="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488315" algn="l"/>
                <a:tab pos="488950" algn="l"/>
                <a:tab pos="3945890" algn="l"/>
              </a:tabLst>
            </a:pPr>
            <a:r>
              <a:rPr sz="2400" spc="-10" dirty="0">
                <a:latin typeface="Arial"/>
                <a:cs typeface="Arial"/>
              </a:rPr>
              <a:t>1.000</a:t>
            </a:r>
            <a:r>
              <a:rPr sz="2100" spc="-15" baseline="-23809" dirty="0">
                <a:latin typeface="Arial"/>
                <a:cs typeface="Arial"/>
              </a:rPr>
              <a:t>2 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100" spc="-7" baseline="27777" dirty="0">
                <a:latin typeface="Arial"/>
                <a:cs typeface="Arial"/>
              </a:rPr>
              <a:t>–4</a:t>
            </a:r>
            <a:r>
              <a:rPr sz="2100" spc="330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(no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change)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0.0625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421132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508254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213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FP </a:t>
            </a:r>
            <a:r>
              <a:rPr sz="4400" spc="-5" dirty="0"/>
              <a:t>Adder</a:t>
            </a:r>
            <a:r>
              <a:rPr sz="4400" spc="-5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25169" y="1050290"/>
            <a:ext cx="7872095" cy="25679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65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Much </a:t>
            </a:r>
            <a:r>
              <a:rPr sz="3200" spc="-5" dirty="0">
                <a:latin typeface="Arial"/>
                <a:cs typeface="Arial"/>
              </a:rPr>
              <a:t>more complex </a:t>
            </a:r>
            <a:r>
              <a:rPr sz="3200" dirty="0">
                <a:latin typeface="Arial"/>
                <a:cs typeface="Arial"/>
              </a:rPr>
              <a:t>than integer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  <a:p>
            <a:pPr marL="393065" marR="43180" indent="-342900">
              <a:lnSpc>
                <a:spcPts val="3590"/>
              </a:lnSpc>
              <a:spcBef>
                <a:spcPts val="87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Doing </a:t>
            </a:r>
            <a:r>
              <a:rPr sz="3200" spc="-5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one clock cycle would take </a:t>
            </a:r>
            <a:r>
              <a:rPr sz="3200" spc="-5" dirty="0">
                <a:latin typeface="Arial"/>
                <a:cs typeface="Arial"/>
              </a:rPr>
              <a:t>too  long</a:t>
            </a:r>
            <a:endParaRPr sz="3200">
              <a:latin typeface="Arial"/>
              <a:cs typeface="Arial"/>
            </a:endParaRPr>
          </a:p>
          <a:p>
            <a:pPr marL="793750" lvl="1" indent="-286385">
              <a:lnSpc>
                <a:spcPct val="100000"/>
              </a:lnSpc>
              <a:spcBef>
                <a:spcPts val="4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93115" algn="l"/>
                <a:tab pos="793750" algn="l"/>
              </a:tabLst>
            </a:pPr>
            <a:r>
              <a:rPr sz="2800" spc="-5" dirty="0">
                <a:latin typeface="Arial"/>
                <a:cs typeface="Arial"/>
              </a:rPr>
              <a:t>Much longer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5" dirty="0">
                <a:latin typeface="Arial"/>
                <a:cs typeface="Arial"/>
              </a:rPr>
              <a:t>integer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operations</a:t>
            </a:r>
            <a:endParaRPr sz="2800">
              <a:latin typeface="Arial"/>
              <a:cs typeface="Arial"/>
            </a:endParaRPr>
          </a:p>
          <a:p>
            <a:pPr marL="793750" lvl="1" indent="-286385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93115" algn="l"/>
                <a:tab pos="793750" algn="l"/>
              </a:tabLst>
            </a:pPr>
            <a:r>
              <a:rPr sz="2800" spc="-5" dirty="0">
                <a:latin typeface="Arial"/>
                <a:cs typeface="Arial"/>
              </a:rPr>
              <a:t>Slower </a:t>
            </a:r>
            <a:r>
              <a:rPr sz="2800" dirty="0">
                <a:latin typeface="Arial"/>
                <a:cs typeface="Arial"/>
              </a:rPr>
              <a:t>clock </a:t>
            </a:r>
            <a:r>
              <a:rPr sz="2800" spc="-5" dirty="0">
                <a:latin typeface="Arial"/>
                <a:cs typeface="Arial"/>
              </a:rPr>
              <a:t>would </a:t>
            </a:r>
            <a:r>
              <a:rPr sz="2800" dirty="0">
                <a:latin typeface="Arial"/>
                <a:cs typeface="Arial"/>
              </a:rPr>
              <a:t>penalize </a:t>
            </a:r>
            <a:r>
              <a:rPr sz="2800" spc="-5" dirty="0">
                <a:latin typeface="Arial"/>
                <a:cs typeface="Arial"/>
              </a:rPr>
              <a:t>all</a:t>
            </a:r>
            <a:r>
              <a:rPr sz="2800" dirty="0">
                <a:latin typeface="Arial"/>
                <a:cs typeface="Arial"/>
              </a:rPr>
              <a:t> instructions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76555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769" y="3593193"/>
            <a:ext cx="6893559" cy="10680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sz="3200" spc="-5" dirty="0">
                <a:latin typeface="Arial"/>
                <a:cs typeface="Arial"/>
              </a:rPr>
              <a:t>FP </a:t>
            </a:r>
            <a:r>
              <a:rPr sz="3200" dirty="0">
                <a:latin typeface="Arial"/>
                <a:cs typeface="Arial"/>
              </a:rPr>
              <a:t>adder </a:t>
            </a:r>
            <a:r>
              <a:rPr sz="3200" spc="-5" dirty="0">
                <a:latin typeface="Arial"/>
                <a:cs typeface="Arial"/>
              </a:rPr>
              <a:t>usually </a:t>
            </a:r>
            <a:r>
              <a:rPr sz="3200" dirty="0">
                <a:latin typeface="Arial"/>
                <a:cs typeface="Arial"/>
              </a:rPr>
              <a:t>takes several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cycles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47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pipelined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6330" y="1267460"/>
            <a:ext cx="5215890" cy="50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213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FP </a:t>
            </a:r>
            <a:r>
              <a:rPr sz="4400" spc="-5" dirty="0"/>
              <a:t>Adder</a:t>
            </a:r>
            <a:r>
              <a:rPr sz="4400" spc="-5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6587490" y="1844039"/>
            <a:ext cx="146050" cy="1800860"/>
          </a:xfrm>
          <a:custGeom>
            <a:avLst/>
            <a:gdLst/>
            <a:ahLst/>
            <a:cxnLst/>
            <a:rect l="l" t="t" r="r" b="b"/>
            <a:pathLst>
              <a:path w="146050" h="1800860">
                <a:moveTo>
                  <a:pt x="0" y="0"/>
                </a:moveTo>
                <a:lnTo>
                  <a:pt x="26848" y="12878"/>
                </a:lnTo>
                <a:lnTo>
                  <a:pt x="50006" y="46831"/>
                </a:lnTo>
                <a:lnTo>
                  <a:pt x="66258" y="94833"/>
                </a:lnTo>
                <a:lnTo>
                  <a:pt x="72389" y="149860"/>
                </a:lnTo>
                <a:lnTo>
                  <a:pt x="72389" y="750570"/>
                </a:lnTo>
                <a:lnTo>
                  <a:pt x="78720" y="805596"/>
                </a:lnTo>
                <a:lnTo>
                  <a:pt x="95408" y="853598"/>
                </a:lnTo>
                <a:lnTo>
                  <a:pt x="119002" y="887551"/>
                </a:lnTo>
                <a:lnTo>
                  <a:pt x="146050" y="900430"/>
                </a:lnTo>
                <a:lnTo>
                  <a:pt x="119002" y="913308"/>
                </a:lnTo>
                <a:lnTo>
                  <a:pt x="95408" y="947261"/>
                </a:lnTo>
                <a:lnTo>
                  <a:pt x="78720" y="995263"/>
                </a:lnTo>
                <a:lnTo>
                  <a:pt x="72389" y="1050289"/>
                </a:lnTo>
                <a:lnTo>
                  <a:pt x="72389" y="1651000"/>
                </a:lnTo>
                <a:lnTo>
                  <a:pt x="66258" y="1706026"/>
                </a:lnTo>
                <a:lnTo>
                  <a:pt x="50006" y="1754028"/>
                </a:lnTo>
                <a:lnTo>
                  <a:pt x="26848" y="1787981"/>
                </a:lnTo>
                <a:lnTo>
                  <a:pt x="0" y="18008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7490" y="3716020"/>
            <a:ext cx="146050" cy="792480"/>
          </a:xfrm>
          <a:custGeom>
            <a:avLst/>
            <a:gdLst/>
            <a:ahLst/>
            <a:cxnLst/>
            <a:rect l="l" t="t" r="r" b="b"/>
            <a:pathLst>
              <a:path w="146050" h="792479">
                <a:moveTo>
                  <a:pt x="0" y="0"/>
                </a:moveTo>
                <a:lnTo>
                  <a:pt x="26848" y="5675"/>
                </a:lnTo>
                <a:lnTo>
                  <a:pt x="50006" y="20637"/>
                </a:lnTo>
                <a:lnTo>
                  <a:pt x="66258" y="41790"/>
                </a:lnTo>
                <a:lnTo>
                  <a:pt x="72389" y="66039"/>
                </a:lnTo>
                <a:lnTo>
                  <a:pt x="72389" y="330199"/>
                </a:lnTo>
                <a:lnTo>
                  <a:pt x="78720" y="354449"/>
                </a:lnTo>
                <a:lnTo>
                  <a:pt x="95408" y="375602"/>
                </a:lnTo>
                <a:lnTo>
                  <a:pt x="119002" y="390564"/>
                </a:lnTo>
                <a:lnTo>
                  <a:pt x="146050" y="396239"/>
                </a:lnTo>
                <a:lnTo>
                  <a:pt x="119002" y="401915"/>
                </a:lnTo>
                <a:lnTo>
                  <a:pt x="95408" y="416877"/>
                </a:lnTo>
                <a:lnTo>
                  <a:pt x="78720" y="438030"/>
                </a:lnTo>
                <a:lnTo>
                  <a:pt x="72389" y="462279"/>
                </a:lnTo>
                <a:lnTo>
                  <a:pt x="72389" y="726439"/>
                </a:lnTo>
                <a:lnTo>
                  <a:pt x="66258" y="750689"/>
                </a:lnTo>
                <a:lnTo>
                  <a:pt x="50006" y="771842"/>
                </a:lnTo>
                <a:lnTo>
                  <a:pt x="26848" y="786804"/>
                </a:lnTo>
                <a:lnTo>
                  <a:pt x="0" y="792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7490" y="4795520"/>
            <a:ext cx="146050" cy="576580"/>
          </a:xfrm>
          <a:custGeom>
            <a:avLst/>
            <a:gdLst/>
            <a:ahLst/>
            <a:cxnLst/>
            <a:rect l="l" t="t" r="r" b="b"/>
            <a:pathLst>
              <a:path w="146050" h="576579">
                <a:moveTo>
                  <a:pt x="0" y="0"/>
                </a:moveTo>
                <a:lnTo>
                  <a:pt x="26848" y="4147"/>
                </a:lnTo>
                <a:lnTo>
                  <a:pt x="50006" y="15081"/>
                </a:lnTo>
                <a:lnTo>
                  <a:pt x="66258" y="30539"/>
                </a:lnTo>
                <a:lnTo>
                  <a:pt x="72389" y="48259"/>
                </a:lnTo>
                <a:lnTo>
                  <a:pt x="72389" y="240029"/>
                </a:lnTo>
                <a:lnTo>
                  <a:pt x="78720" y="257750"/>
                </a:lnTo>
                <a:lnTo>
                  <a:pt x="95408" y="273208"/>
                </a:lnTo>
                <a:lnTo>
                  <a:pt x="119002" y="284142"/>
                </a:lnTo>
                <a:lnTo>
                  <a:pt x="146050" y="288289"/>
                </a:lnTo>
                <a:lnTo>
                  <a:pt x="119002" y="292437"/>
                </a:lnTo>
                <a:lnTo>
                  <a:pt x="95408" y="303371"/>
                </a:lnTo>
                <a:lnTo>
                  <a:pt x="78720" y="318829"/>
                </a:lnTo>
                <a:lnTo>
                  <a:pt x="72389" y="336549"/>
                </a:lnTo>
                <a:lnTo>
                  <a:pt x="72389" y="528319"/>
                </a:lnTo>
                <a:lnTo>
                  <a:pt x="66258" y="546040"/>
                </a:lnTo>
                <a:lnTo>
                  <a:pt x="50006" y="561498"/>
                </a:lnTo>
                <a:lnTo>
                  <a:pt x="26848" y="572432"/>
                </a:lnTo>
                <a:lnTo>
                  <a:pt x="0" y="576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7490" y="5444490"/>
            <a:ext cx="146050" cy="576580"/>
          </a:xfrm>
          <a:custGeom>
            <a:avLst/>
            <a:gdLst/>
            <a:ahLst/>
            <a:cxnLst/>
            <a:rect l="l" t="t" r="r" b="b"/>
            <a:pathLst>
              <a:path w="146050" h="576579">
                <a:moveTo>
                  <a:pt x="0" y="0"/>
                </a:moveTo>
                <a:lnTo>
                  <a:pt x="26848" y="4147"/>
                </a:lnTo>
                <a:lnTo>
                  <a:pt x="50006" y="15081"/>
                </a:lnTo>
                <a:lnTo>
                  <a:pt x="66258" y="30539"/>
                </a:lnTo>
                <a:lnTo>
                  <a:pt x="72389" y="48260"/>
                </a:lnTo>
                <a:lnTo>
                  <a:pt x="72389" y="240030"/>
                </a:lnTo>
                <a:lnTo>
                  <a:pt x="78720" y="257750"/>
                </a:lnTo>
                <a:lnTo>
                  <a:pt x="95408" y="273208"/>
                </a:lnTo>
                <a:lnTo>
                  <a:pt x="119002" y="284142"/>
                </a:lnTo>
                <a:lnTo>
                  <a:pt x="146050" y="288290"/>
                </a:lnTo>
                <a:lnTo>
                  <a:pt x="119002" y="292437"/>
                </a:lnTo>
                <a:lnTo>
                  <a:pt x="95408" y="303371"/>
                </a:lnTo>
                <a:lnTo>
                  <a:pt x="78720" y="318829"/>
                </a:lnTo>
                <a:lnTo>
                  <a:pt x="72389" y="336550"/>
                </a:lnTo>
                <a:lnTo>
                  <a:pt x="72389" y="528320"/>
                </a:lnTo>
                <a:lnTo>
                  <a:pt x="66258" y="546040"/>
                </a:lnTo>
                <a:lnTo>
                  <a:pt x="50006" y="561498"/>
                </a:lnTo>
                <a:lnTo>
                  <a:pt x="26848" y="572432"/>
                </a:lnTo>
                <a:lnTo>
                  <a:pt x="0" y="576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83400" y="2567939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0" y="3937000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0" y="4872990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3400" y="5520690"/>
            <a:ext cx="768350" cy="337820"/>
          </a:xfrm>
          <a:prstGeom prst="rect">
            <a:avLst/>
          </a:prstGeom>
          <a:solidFill>
            <a:srgbClr val="9EC9D2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Step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35977" y="4934357"/>
            <a:ext cx="297815" cy="803275"/>
            <a:chOff x="7735977" y="4934357"/>
            <a:chExt cx="297815" cy="803275"/>
          </a:xfrm>
        </p:grpSpPr>
        <p:sp>
          <p:nvSpPr>
            <p:cNvPr id="16" name="object 16"/>
            <p:cNvSpPr/>
            <p:nvPr/>
          </p:nvSpPr>
          <p:spPr>
            <a:xfrm>
              <a:off x="7740649" y="4939030"/>
              <a:ext cx="288290" cy="793750"/>
            </a:xfrm>
            <a:custGeom>
              <a:avLst/>
              <a:gdLst/>
              <a:ahLst/>
              <a:cxnLst/>
              <a:rect l="l" t="t" r="r" b="b"/>
              <a:pathLst>
                <a:path w="288290" h="793750">
                  <a:moveTo>
                    <a:pt x="288290" y="438150"/>
                  </a:moveTo>
                  <a:lnTo>
                    <a:pt x="121622" y="556577"/>
                  </a:lnTo>
                  <a:lnTo>
                    <a:pt x="36036" y="633095"/>
                  </a:lnTo>
                  <a:lnTo>
                    <a:pt x="4504" y="701040"/>
                  </a:lnTo>
                  <a:lnTo>
                    <a:pt x="0" y="793750"/>
                  </a:lnTo>
                  <a:lnTo>
                    <a:pt x="46956" y="790075"/>
                  </a:lnTo>
                  <a:lnTo>
                    <a:pt x="91429" y="779444"/>
                  </a:lnTo>
                  <a:lnTo>
                    <a:pt x="132839" y="762443"/>
                  </a:lnTo>
                  <a:lnTo>
                    <a:pt x="170606" y="739658"/>
                  </a:lnTo>
                  <a:lnTo>
                    <a:pt x="204152" y="711676"/>
                  </a:lnTo>
                  <a:lnTo>
                    <a:pt x="232897" y="679084"/>
                  </a:lnTo>
                  <a:lnTo>
                    <a:pt x="256263" y="642468"/>
                  </a:lnTo>
                  <a:lnTo>
                    <a:pt x="273669" y="602416"/>
                  </a:lnTo>
                  <a:lnTo>
                    <a:pt x="284538" y="559515"/>
                  </a:lnTo>
                  <a:lnTo>
                    <a:pt x="288290" y="514350"/>
                  </a:lnTo>
                  <a:lnTo>
                    <a:pt x="288290" y="438150"/>
                  </a:lnTo>
                  <a:close/>
                </a:path>
                <a:path w="288290" h="793750">
                  <a:moveTo>
                    <a:pt x="264333" y="236220"/>
                  </a:moveTo>
                  <a:lnTo>
                    <a:pt x="96520" y="236220"/>
                  </a:lnTo>
                  <a:lnTo>
                    <a:pt x="288290" y="438150"/>
                  </a:lnTo>
                  <a:lnTo>
                    <a:pt x="288290" y="360680"/>
                  </a:lnTo>
                  <a:lnTo>
                    <a:pt x="284842" y="314034"/>
                  </a:lnTo>
                  <a:lnTo>
                    <a:pt x="274756" y="266124"/>
                  </a:lnTo>
                  <a:lnTo>
                    <a:pt x="264333" y="236220"/>
                  </a:lnTo>
                  <a:close/>
                </a:path>
                <a:path w="288290" h="793750">
                  <a:moveTo>
                    <a:pt x="96520" y="0"/>
                  </a:moveTo>
                  <a:lnTo>
                    <a:pt x="0" y="158750"/>
                  </a:lnTo>
                  <a:lnTo>
                    <a:pt x="96520" y="316230"/>
                  </a:lnTo>
                  <a:lnTo>
                    <a:pt x="96520" y="236220"/>
                  </a:lnTo>
                  <a:lnTo>
                    <a:pt x="264333" y="236220"/>
                  </a:lnTo>
                  <a:lnTo>
                    <a:pt x="236220" y="175736"/>
                  </a:lnTo>
                  <a:lnTo>
                    <a:pt x="208542" y="137871"/>
                  </a:lnTo>
                  <a:lnTo>
                    <a:pt x="175775" y="107969"/>
                  </a:lnTo>
                  <a:lnTo>
                    <a:pt x="138305" y="88336"/>
                  </a:lnTo>
                  <a:lnTo>
                    <a:pt x="96520" y="8128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0649" y="4939030"/>
              <a:ext cx="288290" cy="793750"/>
            </a:xfrm>
            <a:custGeom>
              <a:avLst/>
              <a:gdLst/>
              <a:ahLst/>
              <a:cxnLst/>
              <a:rect l="l" t="t" r="r" b="b"/>
              <a:pathLst>
                <a:path w="288290" h="793750">
                  <a:moveTo>
                    <a:pt x="0" y="793750"/>
                  </a:moveTo>
                  <a:lnTo>
                    <a:pt x="46956" y="790075"/>
                  </a:lnTo>
                  <a:lnTo>
                    <a:pt x="91429" y="779444"/>
                  </a:lnTo>
                  <a:lnTo>
                    <a:pt x="132839" y="762443"/>
                  </a:lnTo>
                  <a:lnTo>
                    <a:pt x="170606" y="739658"/>
                  </a:lnTo>
                  <a:lnTo>
                    <a:pt x="204152" y="711676"/>
                  </a:lnTo>
                  <a:lnTo>
                    <a:pt x="232897" y="679084"/>
                  </a:lnTo>
                  <a:lnTo>
                    <a:pt x="256263" y="642468"/>
                  </a:lnTo>
                  <a:lnTo>
                    <a:pt x="273669" y="602416"/>
                  </a:lnTo>
                  <a:lnTo>
                    <a:pt x="284538" y="559515"/>
                  </a:lnTo>
                  <a:lnTo>
                    <a:pt x="288290" y="514350"/>
                  </a:lnTo>
                  <a:lnTo>
                    <a:pt x="288290" y="360680"/>
                  </a:lnTo>
                  <a:lnTo>
                    <a:pt x="284842" y="314034"/>
                  </a:lnTo>
                  <a:lnTo>
                    <a:pt x="274756" y="266124"/>
                  </a:lnTo>
                  <a:lnTo>
                    <a:pt x="258420" y="219256"/>
                  </a:lnTo>
                  <a:lnTo>
                    <a:pt x="236220" y="175736"/>
                  </a:lnTo>
                  <a:lnTo>
                    <a:pt x="208542" y="137871"/>
                  </a:lnTo>
                  <a:lnTo>
                    <a:pt x="175775" y="107969"/>
                  </a:lnTo>
                  <a:lnTo>
                    <a:pt x="138305" y="88336"/>
                  </a:lnTo>
                  <a:lnTo>
                    <a:pt x="96520" y="81280"/>
                  </a:lnTo>
                  <a:lnTo>
                    <a:pt x="96520" y="0"/>
                  </a:lnTo>
                  <a:lnTo>
                    <a:pt x="0" y="158750"/>
                  </a:lnTo>
                  <a:lnTo>
                    <a:pt x="96520" y="316230"/>
                  </a:lnTo>
                  <a:lnTo>
                    <a:pt x="96520" y="236220"/>
                  </a:lnTo>
                  <a:lnTo>
                    <a:pt x="288290" y="438150"/>
                  </a:lnTo>
                  <a:lnTo>
                    <a:pt x="121622" y="556577"/>
                  </a:lnTo>
                  <a:lnTo>
                    <a:pt x="36036" y="633095"/>
                  </a:lnTo>
                  <a:lnTo>
                    <a:pt x="4504" y="701040"/>
                  </a:lnTo>
                  <a:lnTo>
                    <a:pt x="0" y="7937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753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 Multiplication</a:t>
            </a:r>
            <a:endParaRPr sz="440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9029"/>
            <a:ext cx="512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Consider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4-digit decimal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158369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0819" y="1508759"/>
            <a:ext cx="3114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1.110 </a:t>
            </a:r>
            <a:r>
              <a:rPr sz="2000" dirty="0">
                <a:latin typeface="Arial"/>
                <a:cs typeface="Arial"/>
              </a:rPr>
              <a:t>× 10</a:t>
            </a:r>
            <a:r>
              <a:rPr sz="1725" baseline="28985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-5" dirty="0">
                <a:latin typeface="Arial"/>
                <a:cs typeface="Arial"/>
              </a:rPr>
              <a:t>9.200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10</a:t>
            </a:r>
            <a:r>
              <a:rPr sz="1725" spc="7" baseline="28985" dirty="0">
                <a:latin typeface="Arial"/>
                <a:cs typeface="Arial"/>
              </a:rPr>
              <a:t>–5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190881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169" y="1828800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 Add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exponents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228345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6219" y="2208529"/>
            <a:ext cx="5191760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For biased exponents, subtract </a:t>
            </a:r>
            <a:r>
              <a:rPr sz="2000" spc="-5" dirty="0">
                <a:latin typeface="Arial"/>
                <a:cs typeface="Arial"/>
              </a:rPr>
              <a:t>bias from </a:t>
            </a:r>
            <a:r>
              <a:rPr sz="2000" spc="5" dirty="0">
                <a:latin typeface="Arial"/>
                <a:cs typeface="Arial"/>
              </a:rPr>
              <a:t>sum  </a:t>
            </a:r>
            <a:r>
              <a:rPr sz="2000" dirty="0">
                <a:latin typeface="Arial"/>
                <a:cs typeface="Arial"/>
              </a:rPr>
              <a:t>New exponent = </a:t>
            </a:r>
            <a:r>
              <a:rPr sz="2000" spc="-5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+ </a:t>
            </a:r>
            <a:r>
              <a:rPr sz="2000" spc="-5" dirty="0">
                <a:latin typeface="Arial"/>
                <a:cs typeface="Arial"/>
              </a:rPr>
              <a:t>–5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260095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69" y="292607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6169" y="2847340"/>
            <a:ext cx="307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 Multiply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0469" y="33134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0819" y="3249929"/>
            <a:ext cx="4673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08605" algn="l"/>
                <a:tab pos="3201035" algn="l"/>
              </a:tabLst>
            </a:pPr>
            <a:r>
              <a:rPr sz="2000" spc="-5" dirty="0">
                <a:latin typeface="Arial"/>
                <a:cs typeface="Arial"/>
              </a:rPr>
              <a:t>1.110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-5" dirty="0">
                <a:latin typeface="Arial"/>
                <a:cs typeface="Arial"/>
              </a:rPr>
              <a:t>9.200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10.212	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10.212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5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269" y="365252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6169" y="3573779"/>
            <a:ext cx="626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3. Normalize result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check for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over/underflow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0469" y="402717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0819" y="3953509"/>
            <a:ext cx="1510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1.0212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6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269" y="435229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169" y="4273550"/>
            <a:ext cx="524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4. Round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renormalize 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0469" y="472694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0819" y="4653279"/>
            <a:ext cx="1367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1.021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6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269" y="505205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6169" y="4973320"/>
            <a:ext cx="676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5. Determine sign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result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signs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0469" y="542670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819" y="5353050"/>
            <a:ext cx="1517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+1.021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1725" baseline="28985" dirty="0">
                <a:latin typeface="Arial"/>
                <a:cs typeface="Arial"/>
              </a:rPr>
              <a:t>6</a:t>
            </a:r>
            <a:endParaRPr sz="1725" baseline="2898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753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Floating-Point Multiplication</a:t>
            </a:r>
            <a:endParaRPr sz="440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9029"/>
            <a:ext cx="553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Now consider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4-digit binary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160020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0819" y="1504950"/>
            <a:ext cx="4941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1.000</a:t>
            </a:r>
            <a:r>
              <a:rPr sz="1725" spc="-7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–1 </a:t>
            </a:r>
            <a:r>
              <a:rPr sz="2000" dirty="0">
                <a:latin typeface="Arial"/>
                <a:cs typeface="Arial"/>
              </a:rPr>
              <a:t>× –1.110</a:t>
            </a:r>
            <a:r>
              <a:rPr sz="1725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2</a:t>
            </a:r>
            <a:r>
              <a:rPr sz="1725" baseline="28985" dirty="0">
                <a:latin typeface="Arial"/>
                <a:cs typeface="Arial"/>
              </a:rPr>
              <a:t>–2 </a:t>
            </a:r>
            <a:r>
              <a:rPr sz="2000" spc="-5" dirty="0">
                <a:latin typeface="Arial"/>
                <a:cs typeface="Arial"/>
              </a:rPr>
              <a:t>(0.5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–0.4375)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194564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169" y="1865629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 Add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exponents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232029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6219" y="2245359"/>
            <a:ext cx="685355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Unbiased: –1 + </a:t>
            </a:r>
            <a:r>
              <a:rPr sz="2000" spc="-5" dirty="0">
                <a:latin typeface="Arial"/>
                <a:cs typeface="Arial"/>
              </a:rPr>
              <a:t>–2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latin typeface="Arial"/>
                <a:cs typeface="Arial"/>
              </a:rPr>
              <a:t>Biased: (–1 + 127) + (–2 + 127) = –3 + 254 – 127 = </a:t>
            </a:r>
            <a:r>
              <a:rPr sz="2000" spc="-5" dirty="0">
                <a:latin typeface="Arial"/>
                <a:cs typeface="Arial"/>
              </a:rPr>
              <a:t>–3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2637790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69" y="296291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6169" y="2884170"/>
            <a:ext cx="307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 Multiply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significands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0469" y="33642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0819" y="3282950"/>
            <a:ext cx="4719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73705" algn="l"/>
                <a:tab pos="3366135" algn="l"/>
              </a:tabLst>
            </a:pPr>
            <a:r>
              <a:rPr sz="2000" spc="-5" dirty="0">
                <a:latin typeface="Arial"/>
                <a:cs typeface="Arial"/>
              </a:rPr>
              <a:t>1.000</a:t>
            </a:r>
            <a:r>
              <a:rPr sz="1725" spc="-7" baseline="-24154" dirty="0">
                <a:latin typeface="Arial"/>
                <a:cs typeface="Arial"/>
              </a:rPr>
              <a:t>2  </a:t>
            </a:r>
            <a:r>
              <a:rPr sz="2000" dirty="0">
                <a:latin typeface="Arial"/>
                <a:cs typeface="Arial"/>
              </a:rPr>
              <a:t>× 1.110</a:t>
            </a:r>
            <a:r>
              <a:rPr sz="1725" baseline="-24154" dirty="0">
                <a:latin typeface="Arial"/>
                <a:cs typeface="Arial"/>
              </a:rPr>
              <a:t>2</a:t>
            </a:r>
            <a:r>
              <a:rPr sz="1725" spc="277" baseline="-241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1.1102	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1.110</a:t>
            </a:r>
            <a:r>
              <a:rPr sz="1725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–3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269" y="372237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6169" y="3643629"/>
            <a:ext cx="626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3. Normalize result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check for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over/underflow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0469" y="41135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0819" y="4019550"/>
            <a:ext cx="5440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1.110</a:t>
            </a:r>
            <a:r>
              <a:rPr sz="1725" spc="-7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–3 </a:t>
            </a:r>
            <a:r>
              <a:rPr sz="2000" dirty="0">
                <a:latin typeface="Arial"/>
                <a:cs typeface="Arial"/>
              </a:rPr>
              <a:t>(no change) with no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over/underflow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269" y="445897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169" y="4380229"/>
            <a:ext cx="524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4. Round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renormalize 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0469" y="485012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0819" y="4756150"/>
            <a:ext cx="2821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1.110</a:t>
            </a:r>
            <a:r>
              <a:rPr sz="1725" spc="-7" baseline="-24154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×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1725" spc="7" baseline="28985" dirty="0">
                <a:latin typeface="Arial"/>
                <a:cs typeface="Arial"/>
              </a:rPr>
              <a:t>–3 </a:t>
            </a:r>
            <a:r>
              <a:rPr sz="2000" dirty="0">
                <a:latin typeface="Arial"/>
                <a:cs typeface="Arial"/>
              </a:rPr>
              <a:t>(no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269" y="520954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6169" y="5143500"/>
            <a:ext cx="488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5. Determine sign: +ve </a:t>
            </a:r>
            <a:r>
              <a:rPr sz="2400" dirty="0">
                <a:latin typeface="Arial"/>
                <a:cs typeface="Arial"/>
              </a:rPr>
              <a:t>× </a:t>
            </a:r>
            <a:r>
              <a:rPr sz="2400" spc="-5" dirty="0">
                <a:latin typeface="Arial"/>
                <a:cs typeface="Arial"/>
              </a:rPr>
              <a:t>–ve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–ve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0469" y="5617209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819" y="5523229"/>
            <a:ext cx="2954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633855" algn="l"/>
              </a:tabLst>
            </a:pPr>
            <a:r>
              <a:rPr sz="2000" dirty="0">
                <a:latin typeface="Arial"/>
                <a:cs typeface="Arial"/>
              </a:rPr>
              <a:t>–1.110</a:t>
            </a:r>
            <a:r>
              <a:rPr sz="1725" baseline="-24154" dirty="0">
                <a:latin typeface="Arial"/>
                <a:cs typeface="Arial"/>
              </a:rPr>
              <a:t>2</a:t>
            </a:r>
            <a:r>
              <a:rPr sz="1725" spc="352" baseline="-241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×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1725" baseline="28985" dirty="0">
                <a:latin typeface="Arial"/>
                <a:cs typeface="Arial"/>
              </a:rPr>
              <a:t>–3	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–0.21875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63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FP </a:t>
            </a:r>
            <a:r>
              <a:rPr sz="4400" spc="-5" dirty="0"/>
              <a:t>Arithmetic</a:t>
            </a:r>
            <a:r>
              <a:rPr sz="4400" spc="-40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1120140"/>
            <a:ext cx="7896225" cy="9232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marR="5080" indent="-342900">
              <a:lnSpc>
                <a:spcPts val="3229"/>
              </a:lnSpc>
              <a:spcBef>
                <a:spcPts val="71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FP multiplier is of similar complexity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FP  </a:t>
            </a:r>
            <a:r>
              <a:rPr sz="3200" dirty="0">
                <a:latin typeface="Arial"/>
                <a:cs typeface="Arial"/>
              </a:rPr>
              <a:t>adder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214249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2038350"/>
            <a:ext cx="7753350" cy="13182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12750" marR="5080">
              <a:lnSpc>
                <a:spcPts val="2810"/>
              </a:lnSpc>
              <a:spcBef>
                <a:spcPts val="650"/>
              </a:spcBef>
            </a:pPr>
            <a:r>
              <a:rPr sz="2800" spc="-5" dirty="0">
                <a:latin typeface="Arial"/>
                <a:cs typeface="Arial"/>
              </a:rPr>
              <a:t>But </a:t>
            </a:r>
            <a:r>
              <a:rPr sz="2800" dirty="0">
                <a:latin typeface="Arial"/>
                <a:cs typeface="Arial"/>
              </a:rPr>
              <a:t>uses a </a:t>
            </a:r>
            <a:r>
              <a:rPr sz="2800" spc="-5" dirty="0">
                <a:latin typeface="Arial"/>
                <a:cs typeface="Arial"/>
              </a:rPr>
              <a:t>multiplier </a:t>
            </a:r>
            <a:r>
              <a:rPr sz="2800" dirty="0">
                <a:latin typeface="Arial"/>
                <a:cs typeface="Arial"/>
              </a:rPr>
              <a:t>for significands instead of  an adder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spc="-5" dirty="0">
                <a:latin typeface="Arial"/>
                <a:cs typeface="Arial"/>
              </a:rPr>
              <a:t>FP arithmetic </a:t>
            </a:r>
            <a:r>
              <a:rPr sz="3200" dirty="0">
                <a:latin typeface="Arial"/>
                <a:cs typeface="Arial"/>
              </a:rPr>
              <a:t>hardware usually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294893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27227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3351529"/>
            <a:ext cx="7282180" cy="12852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98450" marR="5080" indent="-285750">
              <a:lnSpc>
                <a:spcPts val="2810"/>
              </a:lnSpc>
              <a:spcBef>
                <a:spcPts val="6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spc="-5" dirty="0">
                <a:latin typeface="Arial"/>
                <a:cs typeface="Arial"/>
              </a:rPr>
              <a:t>Addition, </a:t>
            </a:r>
            <a:r>
              <a:rPr sz="2800" dirty="0">
                <a:latin typeface="Arial"/>
                <a:cs typeface="Arial"/>
              </a:rPr>
              <a:t>subtraction, multiplication, division,  reciprocal,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square-root</a:t>
            </a:r>
            <a:endParaRPr sz="28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390"/>
              </a:spcBef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dirty="0">
                <a:latin typeface="Symbol"/>
                <a:cs typeface="Symbol"/>
              </a:rPr>
              <a:t>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integer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conversion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269" y="47409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69" y="4635500"/>
            <a:ext cx="721233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Operations usually takes several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cycles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1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pipelined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6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0" algn="l"/>
              </a:tabLst>
            </a:pPr>
            <a:r>
              <a:rPr sz="4400" dirty="0"/>
              <a:t>FP</a:t>
            </a:r>
            <a:r>
              <a:rPr sz="4400" spc="20" dirty="0"/>
              <a:t> </a:t>
            </a:r>
            <a:r>
              <a:rPr sz="4400" spc="-5" dirty="0"/>
              <a:t>Instructions	</a:t>
            </a:r>
            <a:r>
              <a:rPr sz="4400" dirty="0"/>
              <a:t>in</a:t>
            </a:r>
            <a:r>
              <a:rPr sz="4400" spc="-80" dirty="0"/>
              <a:t> </a:t>
            </a:r>
            <a:r>
              <a:rPr sz="4400" spc="-5" dirty="0"/>
              <a:t>MIPS</a:t>
            </a:r>
            <a:endParaRPr sz="44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123950"/>
            <a:ext cx="606425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ts val="3295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spc="-5" dirty="0">
                <a:latin typeface="Arial"/>
                <a:cs typeface="Arial"/>
              </a:rPr>
              <a:t>hardware is </a:t>
            </a:r>
            <a:r>
              <a:rPr sz="2800" dirty="0">
                <a:latin typeface="Arial"/>
                <a:cs typeface="Arial"/>
              </a:rPr>
              <a:t>coprocessor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768350" lvl="1" indent="-286385">
              <a:lnSpc>
                <a:spcPts val="2815"/>
              </a:lnSpc>
              <a:buClr>
                <a:srgbClr val="90AEBE"/>
              </a:buClr>
              <a:buSzPct val="54166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400" spc="-5" dirty="0">
                <a:latin typeface="Arial"/>
                <a:cs typeface="Arial"/>
              </a:rPr>
              <a:t>Adjunct processor that extends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1969769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1877059"/>
            <a:ext cx="34880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Separate </a:t>
            </a:r>
            <a:r>
              <a:rPr sz="2800" dirty="0">
                <a:latin typeface="Arial"/>
                <a:cs typeface="Arial"/>
              </a:rPr>
              <a:t>FP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registers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272288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2287270"/>
            <a:ext cx="6630670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805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32 single-precision: $f0, $f1, </a:t>
            </a:r>
            <a:r>
              <a:rPr sz="2400" dirty="0">
                <a:latin typeface="Arial"/>
                <a:cs typeface="Arial"/>
              </a:rPr>
              <a:t>…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$f31</a:t>
            </a:r>
            <a:endParaRPr sz="2400">
              <a:latin typeface="Arial"/>
              <a:cs typeface="Arial"/>
            </a:endParaRPr>
          </a:p>
          <a:p>
            <a:pPr marL="298450">
              <a:lnSpc>
                <a:spcPts val="2805"/>
              </a:lnSpc>
            </a:pPr>
            <a:r>
              <a:rPr sz="2400" spc="-5" dirty="0">
                <a:latin typeface="Arial"/>
                <a:cs typeface="Arial"/>
              </a:rPr>
              <a:t>Paired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double-precision: $f0/$f1, $f2/$f3,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7670" y="2985770"/>
            <a:ext cx="6156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Release 2 </a:t>
            </a:r>
            <a:r>
              <a:rPr sz="2000" spc="-5" dirty="0">
                <a:latin typeface="Arial"/>
                <a:cs typeface="Arial"/>
              </a:rPr>
              <a:t>of MIPs ISA </a:t>
            </a:r>
            <a:r>
              <a:rPr sz="2000" dirty="0">
                <a:latin typeface="Arial"/>
                <a:cs typeface="Arial"/>
              </a:rPr>
              <a:t>supports 32 × 64-bit FP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reg’s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269" y="336042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6169" y="3267709"/>
            <a:ext cx="6953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dirty="0">
                <a:latin typeface="Arial"/>
                <a:cs typeface="Arial"/>
              </a:rPr>
              <a:t>instructions </a:t>
            </a:r>
            <a:r>
              <a:rPr sz="2800" spc="-5" dirty="0">
                <a:latin typeface="Arial"/>
                <a:cs typeface="Arial"/>
              </a:rPr>
              <a:t>operate </a:t>
            </a:r>
            <a:r>
              <a:rPr sz="2800" dirty="0">
                <a:latin typeface="Arial"/>
                <a:cs typeface="Arial"/>
              </a:rPr>
              <a:t>only on </a:t>
            </a:r>
            <a:r>
              <a:rPr sz="2800" spc="-10" dirty="0">
                <a:latin typeface="Arial"/>
                <a:cs typeface="Arial"/>
              </a:rPr>
              <a:t>FP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registers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469" y="438530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469" y="3677920"/>
            <a:ext cx="7372350" cy="10096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98450" marR="5080" indent="-285750">
              <a:lnSpc>
                <a:spcPct val="74300"/>
              </a:lnSpc>
              <a:spcBef>
                <a:spcPts val="84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Programs </a:t>
            </a:r>
            <a:r>
              <a:rPr sz="2400" spc="-10" dirty="0">
                <a:latin typeface="Arial"/>
                <a:cs typeface="Arial"/>
              </a:rPr>
              <a:t>generally </a:t>
            </a:r>
            <a:r>
              <a:rPr sz="2400" spc="-5" dirty="0">
                <a:latin typeface="Arial"/>
                <a:cs typeface="Arial"/>
              </a:rPr>
              <a:t>don’t do integer ops on </a:t>
            </a:r>
            <a:r>
              <a:rPr sz="2400" dirty="0">
                <a:latin typeface="Arial"/>
                <a:cs typeface="Arial"/>
              </a:rPr>
              <a:t>FP </a:t>
            </a:r>
            <a:r>
              <a:rPr sz="2400" spc="-10" dirty="0">
                <a:latin typeface="Arial"/>
                <a:cs typeface="Arial"/>
              </a:rPr>
              <a:t>data,  </a:t>
            </a:r>
            <a:r>
              <a:rPr sz="2400" spc="-5" dirty="0">
                <a:latin typeface="Arial"/>
                <a:cs typeface="Arial"/>
              </a:rPr>
              <a:t>or vice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versa</a:t>
            </a:r>
            <a:endParaRPr sz="2400">
              <a:latin typeface="Arial"/>
              <a:cs typeface="Arial"/>
            </a:endParaRPr>
          </a:p>
          <a:p>
            <a:pPr marL="298450">
              <a:lnSpc>
                <a:spcPts val="2730"/>
              </a:lnSpc>
            </a:pPr>
            <a:r>
              <a:rPr sz="2400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registers with minimal code-size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269" y="473329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169" y="4640579"/>
            <a:ext cx="473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FP </a:t>
            </a:r>
            <a:r>
              <a:rPr sz="2800" spc="-5" dirty="0">
                <a:latin typeface="Arial"/>
                <a:cs typeface="Arial"/>
              </a:rPr>
              <a:t>load and </a:t>
            </a:r>
            <a:r>
              <a:rPr sz="2800" dirty="0">
                <a:latin typeface="Arial"/>
                <a:cs typeface="Arial"/>
              </a:rPr>
              <a:t>store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instructions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7769" y="5049520"/>
            <a:ext cx="3942079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5750">
              <a:lnSpc>
                <a:spcPts val="2825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10515" algn="l"/>
                <a:tab pos="311150" algn="l"/>
              </a:tabLst>
            </a:pPr>
            <a:r>
              <a:rPr sz="2400" dirty="0">
                <a:latin typeface="DejaVu Sans Mono"/>
                <a:cs typeface="DejaVu Sans Mono"/>
              </a:rPr>
              <a:t>lwc1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ldc1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swc1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sdc1</a:t>
            </a:r>
            <a:endParaRPr sz="2400">
              <a:latin typeface="DejaVu Sans Mono"/>
              <a:cs typeface="DejaVu Sans Mono"/>
            </a:endParaRPr>
          </a:p>
          <a:p>
            <a:pPr marL="711200" lvl="1" indent="-228600">
              <a:lnSpc>
                <a:spcPts val="2345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710565" algn="l"/>
                <a:tab pos="7112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ldc1 $f8,</a:t>
            </a:r>
            <a:r>
              <a:rPr sz="2000" spc="-25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32($sp)</a:t>
            </a:r>
            <a:endParaRPr sz="2000">
              <a:latin typeface="DejaVu Sans Mono"/>
              <a:cs typeface="DejaVu Sans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26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0" algn="l"/>
              </a:tabLst>
            </a:pPr>
            <a:r>
              <a:rPr sz="4400" dirty="0"/>
              <a:t>FP</a:t>
            </a:r>
            <a:r>
              <a:rPr sz="4400" spc="20" dirty="0"/>
              <a:t> </a:t>
            </a:r>
            <a:r>
              <a:rPr sz="4400" spc="-5" dirty="0"/>
              <a:t>Instructions	</a:t>
            </a:r>
            <a:r>
              <a:rPr sz="4400" dirty="0"/>
              <a:t>in</a:t>
            </a:r>
            <a:r>
              <a:rPr sz="4400" spc="-80" dirty="0"/>
              <a:t> </a:t>
            </a:r>
            <a:r>
              <a:rPr sz="4400" spc="-5" dirty="0"/>
              <a:t>MIPS</a:t>
            </a:r>
            <a:endParaRPr sz="44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123950"/>
            <a:ext cx="472376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ts val="3295"/>
              </a:lnSpc>
              <a:spcBef>
                <a:spcPts val="10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Single-precision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arithmetic</a:t>
            </a:r>
            <a:endParaRPr sz="2800">
              <a:latin typeface="Arial"/>
              <a:cs typeface="Arial"/>
            </a:endParaRPr>
          </a:p>
          <a:p>
            <a:pPr marL="285115" marR="30480" lvl="1" indent="-285115" algn="r">
              <a:lnSpc>
                <a:spcPts val="2755"/>
              </a:lnSpc>
              <a:buClr>
                <a:srgbClr val="90AEBE"/>
              </a:buClr>
              <a:buSzPct val="54166"/>
              <a:buFont typeface="Wingdings"/>
              <a:buChar char=""/>
              <a:tabLst>
                <a:tab pos="285115" algn="l"/>
                <a:tab pos="285750" algn="l"/>
              </a:tabLst>
            </a:pPr>
            <a:r>
              <a:rPr sz="2400" dirty="0">
                <a:latin typeface="DejaVu Sans Mono"/>
                <a:cs typeface="DejaVu Sans Mono"/>
              </a:rPr>
              <a:t>add.s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sub.s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mul.s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div.s</a:t>
            </a:r>
            <a:endParaRPr sz="2400">
              <a:latin typeface="Arial"/>
              <a:cs typeface="Arial"/>
            </a:endParaRPr>
          </a:p>
          <a:p>
            <a:pPr marL="227965" marR="47625" lvl="2" indent="-227965" algn="r">
              <a:lnSpc>
                <a:spcPts val="2340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227965" algn="l"/>
                <a:tab pos="2286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add.s $f0, $f1,</a:t>
            </a:r>
            <a:r>
              <a:rPr sz="2000" spc="-20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$f6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225933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2166620"/>
            <a:ext cx="4341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Double-precision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arithmetic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769" y="2576829"/>
            <a:ext cx="453453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5750">
              <a:lnSpc>
                <a:spcPts val="282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10515" algn="l"/>
                <a:tab pos="311150" algn="l"/>
              </a:tabLst>
            </a:pPr>
            <a:r>
              <a:rPr sz="2400" dirty="0">
                <a:latin typeface="DejaVu Sans Mono"/>
                <a:cs typeface="DejaVu Sans Mono"/>
              </a:rPr>
              <a:t>add.d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sub.d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mul.d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div.d</a:t>
            </a:r>
            <a:endParaRPr sz="2400">
              <a:latin typeface="DejaVu Sans Mono"/>
              <a:cs typeface="DejaVu Sans Mono"/>
            </a:endParaRPr>
          </a:p>
          <a:p>
            <a:pPr marL="711200" lvl="1" indent="-228600">
              <a:lnSpc>
                <a:spcPts val="2340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710565" algn="l"/>
                <a:tab pos="7112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mul.d $f4, $f4, $f6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330327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169" y="3210559"/>
            <a:ext cx="6480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Single- </a:t>
            </a:r>
            <a:r>
              <a:rPr sz="2800" dirty="0">
                <a:latin typeface="Arial"/>
                <a:cs typeface="Arial"/>
              </a:rPr>
              <a:t>and double-precision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comparison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405510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3608748"/>
            <a:ext cx="5600700" cy="7499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8450" marR="5080" indent="-285750">
              <a:lnSpc>
                <a:spcPts val="2740"/>
              </a:lnSpc>
              <a:spcBef>
                <a:spcPts val="39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10" dirty="0">
                <a:latin typeface="DejaVu Sans Mono"/>
                <a:cs typeface="DejaVu Sans Mono"/>
              </a:rPr>
              <a:t>c.</a:t>
            </a:r>
            <a:r>
              <a:rPr sz="2450" i="1" spc="-10" dirty="0">
                <a:latin typeface="DejaVu Sans Mono"/>
                <a:cs typeface="DejaVu Sans Mono"/>
              </a:rPr>
              <a:t>xx</a:t>
            </a:r>
            <a:r>
              <a:rPr sz="2400" spc="-10" dirty="0">
                <a:latin typeface="DejaVu Sans Mono"/>
                <a:cs typeface="DejaVu Sans Mono"/>
              </a:rPr>
              <a:t>.s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spc="-10" dirty="0">
                <a:latin typeface="DejaVu Sans Mono"/>
                <a:cs typeface="DejaVu Sans Mono"/>
              </a:rPr>
              <a:t>c.</a:t>
            </a:r>
            <a:r>
              <a:rPr sz="2450" i="1" spc="-10" dirty="0">
                <a:latin typeface="DejaVu Sans Mono"/>
                <a:cs typeface="DejaVu Sans Mono"/>
              </a:rPr>
              <a:t>xx</a:t>
            </a:r>
            <a:r>
              <a:rPr sz="2400" spc="-10" dirty="0">
                <a:latin typeface="DejaVu Sans Mono"/>
                <a:cs typeface="DejaVu Sans Mono"/>
              </a:rPr>
              <a:t>.d</a:t>
            </a:r>
            <a:r>
              <a:rPr sz="2400" spc="-740" dirty="0">
                <a:latin typeface="DejaVu Sans Mono"/>
                <a:cs typeface="DejaVu Sans Mono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xx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dirty="0">
                <a:latin typeface="DejaVu Sans Mono"/>
                <a:cs typeface="DejaVu Sans Mono"/>
              </a:rPr>
              <a:t>eq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lt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dirty="0">
                <a:latin typeface="DejaVu Sans Mono"/>
                <a:cs typeface="DejaVu Sans Mono"/>
              </a:rPr>
              <a:t>le</a:t>
            </a:r>
            <a:r>
              <a:rPr sz="2400" dirty="0">
                <a:latin typeface="Arial"/>
                <a:cs typeface="Arial"/>
              </a:rPr>
              <a:t>, …)  </a:t>
            </a:r>
            <a:r>
              <a:rPr sz="2400" spc="-5" dirty="0">
                <a:latin typeface="Arial"/>
                <a:cs typeface="Arial"/>
              </a:rPr>
              <a:t>Sets or clears </a:t>
            </a:r>
            <a:r>
              <a:rPr sz="2400" dirty="0">
                <a:latin typeface="Arial"/>
                <a:cs typeface="Arial"/>
              </a:rPr>
              <a:t>FP </a:t>
            </a:r>
            <a:r>
              <a:rPr sz="2400" spc="-5" dirty="0">
                <a:latin typeface="Arial"/>
                <a:cs typeface="Arial"/>
              </a:rPr>
              <a:t>condition-code bit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2270" y="4318000"/>
            <a:ext cx="3107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065" algn="l"/>
                <a:tab pos="266700" algn="l"/>
              </a:tabLst>
            </a:pPr>
            <a:r>
              <a:rPr sz="2000" spc="-5" dirty="0">
                <a:latin typeface="Arial"/>
                <a:cs typeface="Arial"/>
              </a:rPr>
              <a:t>e.g. </a:t>
            </a:r>
            <a:r>
              <a:rPr sz="2000" dirty="0">
                <a:latin typeface="DejaVu Sans Mono"/>
                <a:cs typeface="DejaVu Sans Mono"/>
              </a:rPr>
              <a:t>c.lt.s $f3,</a:t>
            </a:r>
            <a:r>
              <a:rPr sz="2000" spc="-25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$f4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269" y="469392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6169" y="4601209"/>
            <a:ext cx="65792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Branch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spc="-10" dirty="0">
                <a:latin typeface="Arial"/>
                <a:cs typeface="Arial"/>
              </a:rPr>
              <a:t>FP </a:t>
            </a:r>
            <a:r>
              <a:rPr sz="2800" dirty="0">
                <a:latin typeface="Arial"/>
                <a:cs typeface="Arial"/>
              </a:rPr>
              <a:t>condition code </a:t>
            </a:r>
            <a:r>
              <a:rPr sz="2800" spc="-5" dirty="0">
                <a:latin typeface="Arial"/>
                <a:cs typeface="Arial"/>
              </a:rPr>
              <a:t>true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false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7769" y="5010150"/>
            <a:ext cx="3763010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5750">
              <a:lnSpc>
                <a:spcPts val="2825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10515" algn="l"/>
                <a:tab pos="311150" algn="l"/>
              </a:tabLst>
            </a:pPr>
            <a:r>
              <a:rPr sz="2400" dirty="0">
                <a:latin typeface="DejaVu Sans Mono"/>
                <a:cs typeface="DejaVu Sans Mono"/>
              </a:rPr>
              <a:t>bc1t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bc1f</a:t>
            </a:r>
            <a:endParaRPr sz="2400">
              <a:latin typeface="DejaVu Sans Mono"/>
              <a:cs typeface="DejaVu Sans Mono"/>
            </a:endParaRPr>
          </a:p>
          <a:p>
            <a:pPr marL="711200" lvl="1" indent="-228600">
              <a:lnSpc>
                <a:spcPts val="2345"/>
              </a:lnSpc>
              <a:buClr>
                <a:srgbClr val="EBE9AB"/>
              </a:buClr>
              <a:buSzPct val="50000"/>
              <a:buFont typeface="Wingdings"/>
              <a:buChar char=""/>
              <a:tabLst>
                <a:tab pos="710565" algn="l"/>
                <a:tab pos="711200" algn="l"/>
              </a:tabLst>
            </a:pP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DejaVu Sans Mono"/>
                <a:cs typeface="DejaVu Sans Mono"/>
              </a:rPr>
              <a:t>bc1t</a:t>
            </a:r>
            <a:r>
              <a:rPr sz="2000" spc="-35" dirty="0">
                <a:latin typeface="DejaVu Sans Mono"/>
                <a:cs typeface="DejaVu Sans Mono"/>
              </a:rPr>
              <a:t> </a:t>
            </a:r>
            <a:r>
              <a:rPr sz="2000" dirty="0">
                <a:latin typeface="DejaVu Sans Mono"/>
                <a:cs typeface="DejaVu Sans Mono"/>
              </a:rPr>
              <a:t>TargetLabel</a:t>
            </a:r>
            <a:endParaRPr sz="2000">
              <a:latin typeface="DejaVu Sans Mono"/>
              <a:cs typeface="DejaVu Sans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3173730"/>
            <a:chOff x="350520" y="3810"/>
            <a:chExt cx="8793480" cy="31737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3173730"/>
            </a:xfrm>
            <a:custGeom>
              <a:avLst/>
              <a:gdLst/>
              <a:ahLst/>
              <a:cxnLst/>
              <a:rect l="l" t="t" r="r" b="b"/>
              <a:pathLst>
                <a:path w="369570" h="3173730">
                  <a:moveTo>
                    <a:pt x="369570" y="0"/>
                  </a:moveTo>
                  <a:lnTo>
                    <a:pt x="369570" y="3173730"/>
                  </a:lnTo>
                  <a:lnTo>
                    <a:pt x="0" y="31737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6330" y="1844039"/>
            <a:ext cx="6939280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11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4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3269" y="1120140"/>
            <a:ext cx="3093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Example: 7 +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7266" y="81280"/>
            <a:ext cx="281305" cy="301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§3.2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Addition and</a:t>
            </a:r>
            <a:r>
              <a:rPr sz="1800" spc="-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Subtraction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375285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3679190"/>
            <a:ext cx="4678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Overflow </a:t>
            </a: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result out of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range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5700" y="4105909"/>
            <a:ext cx="6221730" cy="20866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1950" indent="-285750">
              <a:lnSpc>
                <a:spcPct val="100000"/>
              </a:lnSpc>
              <a:spcBef>
                <a:spcPts val="7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" dirty="0">
                <a:latin typeface="Arial"/>
                <a:cs typeface="Arial"/>
              </a:rPr>
              <a:t>Adding </a:t>
            </a:r>
            <a:r>
              <a:rPr sz="2400" dirty="0">
                <a:latin typeface="Arial"/>
                <a:cs typeface="Arial"/>
              </a:rPr>
              <a:t>+ve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–ve operands,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overflow</a:t>
            </a:r>
            <a:endParaRPr sz="24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spcBef>
                <a:spcPts val="6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" dirty="0">
                <a:latin typeface="Arial"/>
                <a:cs typeface="Arial"/>
              </a:rPr>
              <a:t>Adding </a:t>
            </a:r>
            <a:r>
              <a:rPr sz="2400" spc="-5" dirty="0">
                <a:latin typeface="Arial"/>
                <a:cs typeface="Arial"/>
              </a:rPr>
              <a:t>two +ve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endParaRPr sz="2400">
              <a:latin typeface="Arial"/>
              <a:cs typeface="Arial"/>
            </a:endParaRPr>
          </a:p>
          <a:p>
            <a:pPr marL="762000" lvl="1" indent="-228600">
              <a:lnSpc>
                <a:spcPct val="100000"/>
              </a:lnSpc>
              <a:spcBef>
                <a:spcPts val="49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761365" algn="l"/>
                <a:tab pos="762000" algn="l"/>
              </a:tabLst>
            </a:pPr>
            <a:r>
              <a:rPr sz="2000" dirty="0">
                <a:latin typeface="Arial"/>
                <a:cs typeface="Arial"/>
              </a:rPr>
              <a:t>Overflow if result sign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spcBef>
                <a:spcPts val="6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" dirty="0">
                <a:latin typeface="Arial"/>
                <a:cs typeface="Arial"/>
              </a:rPr>
              <a:t>Adding </a:t>
            </a:r>
            <a:r>
              <a:rPr sz="2400" spc="-5" dirty="0">
                <a:latin typeface="Arial"/>
                <a:cs typeface="Arial"/>
              </a:rPr>
              <a:t>two –ve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operands</a:t>
            </a:r>
            <a:endParaRPr sz="2400">
              <a:latin typeface="Arial"/>
              <a:cs typeface="Arial"/>
            </a:endParaRPr>
          </a:p>
          <a:p>
            <a:pPr marL="762000" lvl="1" indent="-228600">
              <a:lnSpc>
                <a:spcPct val="100000"/>
              </a:lnSpc>
              <a:spcBef>
                <a:spcPts val="5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761365" algn="l"/>
                <a:tab pos="762000" algn="l"/>
              </a:tabLst>
            </a:pPr>
            <a:r>
              <a:rPr sz="2000" dirty="0">
                <a:latin typeface="Arial"/>
                <a:cs typeface="Arial"/>
              </a:rPr>
              <a:t>Overflow if result sign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580" y="6014537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Faster variant: book page 1197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359" y="259079"/>
            <a:ext cx="38100" cy="3818890"/>
            <a:chOff x="467359" y="259079"/>
            <a:chExt cx="38100" cy="3818890"/>
          </a:xfrm>
        </p:grpSpPr>
        <p:sp>
          <p:nvSpPr>
            <p:cNvPr id="3" name="object 3"/>
            <p:cNvSpPr/>
            <p:nvPr/>
          </p:nvSpPr>
          <p:spPr>
            <a:xfrm>
              <a:off x="467360" y="259079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38100" y="3048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359" y="2895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359" y="3035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359" y="3187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2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359" y="334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3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359" y="349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359" y="3644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53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359" y="3784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63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359" y="393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7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359" y="408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8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359" y="424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94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359" y="4394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359" y="453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B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359" y="468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C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359" y="483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359" y="4991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E4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359" y="5143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359" y="5283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0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359" y="5435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1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359" y="558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24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359" y="574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359" y="588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4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359" y="603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5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359" y="618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359" y="633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74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359" y="6489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359" y="662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9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359" y="678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A4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7359" y="693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7359" y="7086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C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359" y="722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D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7359" y="737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359" y="753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F5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359" y="768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05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359" y="7835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7359" y="7975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2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7359" y="812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35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359" y="8280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7359" y="8432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5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7359" y="857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6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359" y="872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7359" y="887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8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359" y="9029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9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7359" y="9182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359" y="932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B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7359" y="947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C5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7359" y="962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359" y="977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E5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359" y="9931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F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359" y="1007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0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359" y="1022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15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7360" y="1037589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0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9210"/>
                  </a:lnTo>
                  <a:lnTo>
                    <a:pt x="38100" y="2921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359" y="1066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6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359" y="10820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359" y="10972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66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59" y="11125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76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7359" y="11277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8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359" y="1141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9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7359" y="11569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A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359" y="11722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7359" y="11874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C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7359" y="12026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D6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7359" y="1216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7359" y="1231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F6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7359" y="1247140"/>
              <a:ext cx="38100" cy="11430"/>
            </a:xfrm>
            <a:custGeom>
              <a:avLst/>
              <a:gdLst/>
              <a:ahLst/>
              <a:cxnLst/>
              <a:rect l="l" t="t" r="r" b="b"/>
              <a:pathLst>
                <a:path w="38100" h="11430">
                  <a:moveTo>
                    <a:pt x="0" y="11430"/>
                  </a:moveTo>
                  <a:lnTo>
                    <a:pt x="38100" y="1143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406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7359" y="126237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41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359" y="127761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69"/>
                  </a:moveTo>
                  <a:lnTo>
                    <a:pt x="24130" y="1396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42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7359" y="129159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36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7359" y="130682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7359" y="132206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5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7359" y="133731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7359" y="135254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70"/>
                  </a:moveTo>
                  <a:lnTo>
                    <a:pt x="24130" y="1397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477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7359" y="136651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8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7359" y="138176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7359" y="139699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A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359" y="141224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B7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7359" y="142747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70"/>
                  </a:moveTo>
                  <a:lnTo>
                    <a:pt x="24130" y="1397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7359" y="144144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D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7359" y="145669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4E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7359" y="147192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7359" y="148716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07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7359" y="1502410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69"/>
                  </a:moveTo>
                  <a:lnTo>
                    <a:pt x="24130" y="1396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517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7359" y="151637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52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7359" y="153161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3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7359" y="154686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47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7359" y="156209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7359" y="1577340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70"/>
                  </a:moveTo>
                  <a:lnTo>
                    <a:pt x="24130" y="1397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56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7359" y="159131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7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7359" y="160654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40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359" y="162179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97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359" y="163702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5A7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7359" y="165226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0" y="13969"/>
                  </a:moveTo>
                  <a:lnTo>
                    <a:pt x="24130" y="1396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5B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7359" y="166624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C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7359" y="168147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40"/>
                  </a:moveTo>
                  <a:lnTo>
                    <a:pt x="24130" y="15240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7359" y="169671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0" y="15239"/>
                  </a:moveTo>
                  <a:lnTo>
                    <a:pt x="24130" y="15239"/>
                  </a:lnTo>
                  <a:lnTo>
                    <a:pt x="241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5E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7360" y="17119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63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F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7359" y="17259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0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7359" y="17411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1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7359" y="17564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2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7359" y="17716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7359" y="17868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4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7359" y="18008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359" y="18160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7359" y="18313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7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7359" y="1846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8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7359" y="18618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7359" y="18757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A8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7359" y="1891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B8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7359" y="19062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359" y="19215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D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7359" y="19354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7359" y="19507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7359" y="19659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0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7359" y="19812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1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7359" y="19964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7359" y="20104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39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7359" y="20256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7359" y="20408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5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7359" y="20561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6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67359" y="20701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7359" y="20853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89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7359" y="2100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99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7359" y="21158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A9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7359" y="21310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B9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359" y="2145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C9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7359" y="21602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D9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7359" y="21755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E9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7359" y="21907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F9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7359" y="22059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9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7359" y="22199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19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7359" y="22352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29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7359" y="22504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39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7359" y="22656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4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7359" y="22796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5A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7359" y="22948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6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7359" y="23101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7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7359" y="23253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8A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7359" y="23406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9A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7359" y="2354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AA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67359" y="23698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B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7359" y="23850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C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7359" y="24003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DA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7359" y="24155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E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67359" y="24295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F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67359" y="24447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0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7359" y="24599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7359" y="24752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2A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7359" y="249046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3A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67359" y="25044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7359" y="25196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7359" y="25349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6A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67359" y="25501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7359" y="25654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8A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7359" y="25793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9A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7359" y="25946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7359" y="26098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B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7359" y="26250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CB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67359" y="26403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DB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7359" y="26543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EB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7359" y="26695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FB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7359" y="26847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7359" y="27000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1B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7359" y="27152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2B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67359" y="27292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3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359" y="27444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4B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7359" y="27597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5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67359" y="2774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6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7359" y="27901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7B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7359" y="28041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8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7359" y="28194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9B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7359" y="28346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AB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7359" y="2849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BB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7359" y="28651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CB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7359" y="28790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DB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7359" y="28943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67359" y="2909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F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67359" y="29248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0C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67359" y="29387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67359" y="29540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2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67359" y="29692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3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67359" y="2984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67359" y="29997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5C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7359" y="30137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6C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7359" y="3028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7359" y="30441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8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359" y="3059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7359" y="307466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AC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67359" y="30886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BC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7359" y="3103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C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7359" y="31191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D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7359" y="31343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E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67359" y="31483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7359" y="3163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0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7359" y="3178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1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7359" y="3194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67359" y="32092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3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67359" y="32232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4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7359" y="3238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5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7359" y="3253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67359" y="32689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7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7359" y="3282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7359" y="32981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9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7359" y="3313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A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7359" y="33286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7359" y="33439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7359" y="3357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D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67359" y="33731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E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67359" y="3388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F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7359" y="34036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67359" y="3417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1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7359" y="3432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2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7359" y="3448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7359" y="34632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4D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7359" y="34785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5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7359" y="3492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7359" y="3507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7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7359" y="35229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8E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7359" y="35382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7359" y="35534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A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67359" y="3567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B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7359" y="35826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7359" y="35979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D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7359" y="3613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EE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7359" y="36283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7359" y="3642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0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67359" y="36576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1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67359" y="36728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7359" y="36880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3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7359" y="370332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4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67359" y="37172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7359" y="37325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6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67359" y="37477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67359" y="3763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8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67359" y="37782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9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7359" y="37922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7359" y="38074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B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7359" y="3822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C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7359" y="3837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D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67359" y="38531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E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67359" y="3867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F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67359" y="3882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67359" y="3897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1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7359" y="3912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2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67359" y="39281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7359" y="39420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7359" y="39573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7359" y="39725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6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7359" y="3987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7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7359" y="4003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8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7359" y="4017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7359" y="4032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67359" y="4047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67359" y="4062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/>
          <p:nvPr/>
        </p:nvSpPr>
        <p:spPr>
          <a:xfrm>
            <a:off x="179070" y="6308090"/>
            <a:ext cx="1371600" cy="42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258" name="object 258"/>
            <p:cNvSpPr/>
            <p:nvPr/>
          </p:nvSpPr>
          <p:spPr>
            <a:xfrm>
              <a:off x="3505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48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783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521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851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181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7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524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6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854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5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197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27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870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2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00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43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74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F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216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E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547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D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890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C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220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563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893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9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0236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566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0909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239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569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912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3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2242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585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1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915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0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3258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589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931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DE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42620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4605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B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4935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5265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5608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8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59385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62813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6611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5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6954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4D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7284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7627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2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7957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1D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300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8630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D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8973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9304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D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9646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CD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99770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0319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A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0650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9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09930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1323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7D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1653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D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1996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5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2326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2669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3D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2999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3342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1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3672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0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4015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345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688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D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5018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C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5349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6920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AC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60223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6365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8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6695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7038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6C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7368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C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7711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8041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3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8384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2C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8714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9057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93878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730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060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DB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0403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C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733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BB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1064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14070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9B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17373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2080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7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2410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27533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5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3083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3426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3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37565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4099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1B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4429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47725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FB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51028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EB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5432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B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5775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CB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6106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B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6448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A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6779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7122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8A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7452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7795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6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125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8468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8798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3A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9128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2A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471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801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0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0144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A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0474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0817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D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147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90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B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821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A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2163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9A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2494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8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2824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3167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6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497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A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3840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49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4170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3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4513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29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4843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186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09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5516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F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5859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6189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D9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652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9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6862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B9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7205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A9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7536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9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7878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89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8209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8539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6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8882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5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9212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9555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39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9885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0228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1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0558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0901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1231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1574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D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1904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2235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8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2577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A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2908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3251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8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3581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3924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4254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6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4597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4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4927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5270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8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5600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18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5930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0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6273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F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6603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6946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7276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7619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B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795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A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8292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97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8623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8966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7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9296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67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9639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99694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7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0312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37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06424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0985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1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1315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7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1658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1988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E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2318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7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2661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29919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33349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A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3665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40079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8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4338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7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4681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5011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5354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56844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36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6014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6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63574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1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6687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7030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F6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7360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7703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D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80339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8376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8707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9049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39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938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9723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7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0053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6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0396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0726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4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1069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1399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1742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15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2072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05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2402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2745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E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3075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3418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C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3748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B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4091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4422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9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4764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85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5095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5438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5768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609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644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3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67715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2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71143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7444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5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7787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F5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8117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8460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D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8790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4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9133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9463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A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9806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9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01370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04798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74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08101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1153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5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1483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44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1826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2156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24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24865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4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28293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0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31596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35025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E4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38327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41756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45057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4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48487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51788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94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55217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83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58520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7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618220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6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5251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53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68552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719820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3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0" name="object 510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67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Interpretation </a:t>
            </a:r>
            <a:r>
              <a:rPr sz="4400" dirty="0"/>
              <a:t>of</a:t>
            </a:r>
            <a:r>
              <a:rPr sz="4400" spc="-40" dirty="0"/>
              <a:t> </a:t>
            </a:r>
            <a:r>
              <a:rPr sz="4400" spc="-5" dirty="0"/>
              <a:t>Data</a:t>
            </a:r>
            <a:endParaRPr sz="4400"/>
          </a:p>
        </p:txBody>
      </p:sp>
      <p:sp>
        <p:nvSpPr>
          <p:cNvPr id="517" name="object 5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511" name="object 511"/>
          <p:cNvSpPr txBox="1"/>
          <p:nvPr/>
        </p:nvSpPr>
        <p:spPr>
          <a:xfrm>
            <a:off x="763269" y="1927859"/>
            <a:ext cx="5870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Bits </a:t>
            </a:r>
            <a:r>
              <a:rPr sz="3200" dirty="0">
                <a:latin typeface="Arial"/>
                <a:cs typeface="Arial"/>
              </a:rPr>
              <a:t>have </a:t>
            </a:r>
            <a:r>
              <a:rPr sz="3200" spc="-5" dirty="0">
                <a:latin typeface="Arial"/>
                <a:cs typeface="Arial"/>
              </a:rPr>
              <a:t>no </a:t>
            </a:r>
            <a:r>
              <a:rPr sz="3200" dirty="0">
                <a:latin typeface="Arial"/>
                <a:cs typeface="Arial"/>
              </a:rPr>
              <a:t>inherent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1220469" y="257937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1106169" y="2476500"/>
            <a:ext cx="6983095" cy="14033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12750" marR="5080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latin typeface="Arial"/>
                <a:cs typeface="Arial"/>
              </a:rPr>
              <a:t>Interpretation </a:t>
            </a:r>
            <a:r>
              <a:rPr sz="2800" dirty="0">
                <a:latin typeface="Arial"/>
                <a:cs typeface="Arial"/>
              </a:rPr>
              <a:t>depends on the instructions  applied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200" dirty="0">
                <a:latin typeface="Arial"/>
                <a:cs typeface="Arial"/>
              </a:rPr>
              <a:t>Computer representations of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763269" y="347217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1195069" y="3855720"/>
            <a:ext cx="6105525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56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Finite </a:t>
            </a:r>
            <a:r>
              <a:rPr sz="2800" dirty="0">
                <a:latin typeface="Arial"/>
                <a:cs typeface="Arial"/>
              </a:rPr>
              <a:t>range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</a:t>
            </a:r>
            <a:endParaRPr sz="28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459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323215" algn="l"/>
                <a:tab pos="323850" algn="l"/>
              </a:tabLst>
            </a:pPr>
            <a:r>
              <a:rPr sz="2800" spc="-5" dirty="0">
                <a:latin typeface="Arial"/>
                <a:cs typeface="Arial"/>
              </a:rPr>
              <a:t>Need </a:t>
            </a:r>
            <a:r>
              <a:rPr sz="2800" dirty="0">
                <a:latin typeface="Arial"/>
                <a:cs typeface="Arial"/>
              </a:rPr>
              <a:t>to account for </a:t>
            </a: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491490" y="1260475"/>
            <a:ext cx="3211830" cy="457834"/>
          </a:xfrm>
          <a:prstGeom prst="rect">
            <a:avLst/>
          </a:prstGeom>
          <a:solidFill>
            <a:srgbClr val="9EC9D2"/>
          </a:solidFill>
        </p:spPr>
        <p:txBody>
          <a:bodyPr vert="horz" wrap="square" lIns="0" tIns="450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  <a:tabLst>
                <a:tab pos="920115" algn="l"/>
                <a:tab pos="1737360" algn="l"/>
              </a:tabLst>
            </a:pPr>
            <a:r>
              <a:rPr sz="2400" spc="130" dirty="0">
                <a:solidFill>
                  <a:srgbClr val="EBE9AB"/>
                </a:solidFill>
                <a:latin typeface="Arial Black"/>
                <a:cs typeface="Arial Black"/>
              </a:rPr>
              <a:t>The	</a:t>
            </a:r>
            <a:r>
              <a:rPr sz="2400" spc="135" dirty="0">
                <a:solidFill>
                  <a:srgbClr val="EBE9AB"/>
                </a:solidFill>
                <a:latin typeface="Arial Black"/>
                <a:cs typeface="Arial Black"/>
              </a:rPr>
              <a:t>BIG	</a:t>
            </a:r>
            <a:r>
              <a:rPr sz="2400" spc="170" dirty="0">
                <a:solidFill>
                  <a:srgbClr val="EBE9AB"/>
                </a:solidFill>
                <a:latin typeface="Arial Black"/>
                <a:cs typeface="Arial Black"/>
              </a:rPr>
              <a:t>Picture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5080"/>
            <a:ext cx="8793480" cy="5774690"/>
            <a:chOff x="350520" y="5080"/>
            <a:chExt cx="8793480" cy="577469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5080"/>
              <a:ext cx="369570" cy="5774690"/>
            </a:xfrm>
            <a:custGeom>
              <a:avLst/>
              <a:gdLst/>
              <a:ahLst/>
              <a:cxnLst/>
              <a:rect l="l" t="t" r="r" b="b"/>
              <a:pathLst>
                <a:path w="369570" h="5774690">
                  <a:moveTo>
                    <a:pt x="369570" y="0"/>
                  </a:moveTo>
                  <a:lnTo>
                    <a:pt x="369570" y="5774690"/>
                  </a:lnTo>
                  <a:lnTo>
                    <a:pt x="0" y="577469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3474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Associativity</a:t>
            </a:r>
            <a:endParaRPr sz="4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120140"/>
            <a:ext cx="6575425" cy="14566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7665" marR="247650" indent="-342900">
              <a:lnSpc>
                <a:spcPts val="3590"/>
              </a:lnSpc>
              <a:spcBef>
                <a:spcPts val="42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Parallel </a:t>
            </a:r>
            <a:r>
              <a:rPr sz="3200" dirty="0">
                <a:latin typeface="Arial"/>
                <a:cs typeface="Arial"/>
              </a:rPr>
              <a:t>programs may interleave  operations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unexpected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orders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Assumptions </a:t>
            </a:r>
            <a:r>
              <a:rPr sz="2800" dirty="0">
                <a:latin typeface="Arial"/>
                <a:cs typeface="Arial"/>
              </a:rPr>
              <a:t>of associativity </a:t>
            </a:r>
            <a:r>
              <a:rPr sz="2800" spc="-5" dirty="0">
                <a:latin typeface="Arial"/>
                <a:cs typeface="Arial"/>
              </a:rPr>
              <a:t>may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7266" y="82550"/>
            <a:ext cx="281305" cy="56197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§3.6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Parallelism and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Computer Arithmetic:</a:t>
            </a:r>
            <a:r>
              <a:rPr sz="1800" spc="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Associativity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71014" y="2875914"/>
          <a:ext cx="5225414" cy="1901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880"/>
                        </a:lnSpc>
                      </a:pPr>
                      <a:r>
                        <a:rPr sz="2400" spc="3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15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spc="3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z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2880"/>
                        </a:lnSpc>
                      </a:pPr>
                      <a:r>
                        <a:rPr sz="2400" spc="-14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R="29845" algn="r">
                        <a:lnSpc>
                          <a:spcPts val="288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80"/>
                        </a:lnSpc>
                      </a:pPr>
                      <a:r>
                        <a:rPr sz="2400" spc="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1.50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0.00E+00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2880"/>
                        </a:lnSpc>
                      </a:pPr>
                      <a:r>
                        <a:rPr sz="2400" spc="2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1.50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38735" algn="r">
                        <a:lnSpc>
                          <a:spcPts val="287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75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1.50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1.50E+38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38735" algn="r">
                        <a:lnSpc>
                          <a:spcPts val="287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z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2875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75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2870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1.00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2870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2000" y="509015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5006340"/>
            <a:ext cx="73863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Need to validate parallel programs under  varying degrees 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parallelism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294640"/>
            <a:ext cx="782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Streaming SIMD Extension </a:t>
            </a:r>
            <a:r>
              <a:rPr sz="3600" dirty="0"/>
              <a:t>2</a:t>
            </a:r>
            <a:r>
              <a:rPr sz="3600" spc="-10" dirty="0"/>
              <a:t> </a:t>
            </a:r>
            <a:r>
              <a:rPr sz="3600" spc="-5" dirty="0"/>
              <a:t>(SSE2)</a:t>
            </a:r>
            <a:endParaRPr sz="36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050471"/>
            <a:ext cx="7362190" cy="1625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Adds 4 × 128-bit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registers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Extended </a:t>
            </a:r>
            <a:r>
              <a:rPr sz="2800" dirty="0">
                <a:latin typeface="Arial"/>
                <a:cs typeface="Arial"/>
              </a:rPr>
              <a:t>to 8 registers in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AMD64/EM64T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3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Can be used for </a:t>
            </a:r>
            <a:r>
              <a:rPr sz="3200" spc="-5" dirty="0">
                <a:latin typeface="Arial"/>
                <a:cs typeface="Arial"/>
              </a:rPr>
              <a:t>multiple </a:t>
            </a:r>
            <a:r>
              <a:rPr sz="3200" dirty="0">
                <a:latin typeface="Arial"/>
                <a:cs typeface="Arial"/>
              </a:rPr>
              <a:t>FP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operands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329946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3784600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469" y="2651759"/>
            <a:ext cx="7282815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788285" indent="-285750">
              <a:lnSpc>
                <a:spcPct val="113700"/>
              </a:lnSpc>
              <a:spcBef>
                <a:spcPts val="1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dirty="0">
                <a:latin typeface="Arial"/>
                <a:cs typeface="Arial"/>
              </a:rPr>
              <a:t>2 × 64-bit </a:t>
            </a:r>
            <a:r>
              <a:rPr sz="2800" spc="-5" dirty="0">
                <a:latin typeface="Arial"/>
                <a:cs typeface="Arial"/>
              </a:rPr>
              <a:t>double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  4 × 32-bit </a:t>
            </a:r>
            <a:r>
              <a:rPr sz="2800" spc="-5" dirty="0">
                <a:latin typeface="Arial"/>
                <a:cs typeface="Arial"/>
              </a:rPr>
              <a:t>double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precision</a:t>
            </a:r>
            <a:endParaRPr sz="28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latin typeface="Arial"/>
                <a:cs typeface="Arial"/>
              </a:rPr>
              <a:t>Instructions </a:t>
            </a:r>
            <a:r>
              <a:rPr sz="2800" spc="-5" dirty="0">
                <a:latin typeface="Arial"/>
                <a:cs typeface="Arial"/>
              </a:rPr>
              <a:t>operate </a:t>
            </a:r>
            <a:r>
              <a:rPr sz="2800" spc="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them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simultaneously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0" y="4157979"/>
            <a:ext cx="4486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413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ingle-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nstruction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ultiple-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2767330"/>
            <a:chOff x="350520" y="3810"/>
            <a:chExt cx="8793480" cy="27673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2767330"/>
            </a:xfrm>
            <a:custGeom>
              <a:avLst/>
              <a:gdLst/>
              <a:ahLst/>
              <a:cxnLst/>
              <a:rect l="l" t="t" r="r" b="b"/>
              <a:pathLst>
                <a:path w="369570" h="2767330">
                  <a:moveTo>
                    <a:pt x="369570" y="0"/>
                  </a:moveTo>
                  <a:lnTo>
                    <a:pt x="369570" y="2767330"/>
                  </a:lnTo>
                  <a:lnTo>
                    <a:pt x="0" y="27673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27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Right Shift </a:t>
            </a:r>
            <a:r>
              <a:rPr sz="4400" dirty="0"/>
              <a:t>and</a:t>
            </a:r>
            <a:r>
              <a:rPr sz="4400" spc="-35" dirty="0"/>
              <a:t> </a:t>
            </a:r>
            <a:r>
              <a:rPr sz="4400" spc="-5" dirty="0"/>
              <a:t>Division</a:t>
            </a:r>
            <a:endParaRPr sz="4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3269" y="214756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869" y="1120140"/>
            <a:ext cx="7744459" cy="14351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80365" marR="43180" indent="-342900">
              <a:lnSpc>
                <a:spcPts val="3229"/>
              </a:lnSpc>
              <a:spcBef>
                <a:spcPts val="71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Left </a:t>
            </a:r>
            <a:r>
              <a:rPr sz="3200" spc="-5" dirty="0">
                <a:latin typeface="Arial"/>
                <a:cs typeface="Arial"/>
              </a:rPr>
              <a:t>shift by </a:t>
            </a:r>
            <a:r>
              <a:rPr sz="3200" i="1" dirty="0">
                <a:latin typeface="Arial"/>
                <a:cs typeface="Arial"/>
              </a:rPr>
              <a:t>i </a:t>
            </a:r>
            <a:r>
              <a:rPr sz="3200" dirty="0">
                <a:latin typeface="Arial"/>
                <a:cs typeface="Arial"/>
              </a:rPr>
              <a:t>places </a:t>
            </a:r>
            <a:r>
              <a:rPr sz="3200" spc="-5" dirty="0">
                <a:latin typeface="Arial"/>
                <a:cs typeface="Arial"/>
              </a:rPr>
              <a:t>multiplies </a:t>
            </a:r>
            <a:r>
              <a:rPr sz="3200" dirty="0">
                <a:latin typeface="Arial"/>
                <a:cs typeface="Arial"/>
              </a:rPr>
              <a:t>an integer  by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2</a:t>
            </a:r>
            <a:r>
              <a:rPr sz="2775" i="1" spc="7" baseline="28528" dirty="0">
                <a:latin typeface="Arial"/>
                <a:cs typeface="Arial"/>
              </a:rPr>
              <a:t>i</a:t>
            </a:r>
            <a:endParaRPr sz="2775" baseline="28528">
              <a:latin typeface="Arial"/>
              <a:cs typeface="Arial"/>
            </a:endParaRPr>
          </a:p>
          <a:p>
            <a:pPr marL="3803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latin typeface="Arial"/>
                <a:cs typeface="Arial"/>
              </a:rPr>
              <a:t>Right shift divides by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</a:t>
            </a:r>
            <a:r>
              <a:rPr sz="2775" i="1" baseline="28528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2550159"/>
            <a:ext cx="4584700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indent="-285750">
              <a:lnSpc>
                <a:spcPct val="100000"/>
              </a:lnSpc>
              <a:spcBef>
                <a:spcPts val="1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12115" algn="l"/>
                <a:tab pos="412750" algn="l"/>
              </a:tabLst>
            </a:pPr>
            <a:r>
              <a:rPr sz="2800" spc="-5" dirty="0">
                <a:latin typeface="Arial"/>
                <a:cs typeface="Arial"/>
              </a:rPr>
              <a:t>Only </a:t>
            </a:r>
            <a:r>
              <a:rPr sz="2800" dirty="0">
                <a:latin typeface="Arial"/>
                <a:cs typeface="Arial"/>
              </a:rPr>
              <a:t>for unsigned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integers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signed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integers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310388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05510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3506470"/>
            <a:ext cx="6807200" cy="897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5750">
              <a:lnSpc>
                <a:spcPts val="3510"/>
              </a:lnSpc>
              <a:spcBef>
                <a:spcPts val="9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800" spc="-5" dirty="0">
                <a:latin typeface="Arial"/>
                <a:cs typeface="Arial"/>
              </a:rPr>
              <a:t>Arithmetic </a:t>
            </a:r>
            <a:r>
              <a:rPr sz="2800" dirty="0">
                <a:latin typeface="Arial"/>
                <a:cs typeface="Arial"/>
              </a:rPr>
              <a:t>right shift: replicate the sign </a:t>
            </a:r>
            <a:r>
              <a:rPr sz="2800" spc="-5" dirty="0">
                <a:latin typeface="Arial"/>
                <a:cs typeface="Arial"/>
              </a:rPr>
              <a:t>bit  </a:t>
            </a:r>
            <a:r>
              <a:rPr sz="2800" dirty="0">
                <a:latin typeface="Arial"/>
                <a:cs typeface="Arial"/>
              </a:rPr>
              <a:t>e.g., –5 /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7670" y="4919979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2270" y="4325619"/>
            <a:ext cx="4954270" cy="8864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61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266700" algn="l"/>
              </a:tabLst>
            </a:pPr>
            <a:r>
              <a:rPr sz="2400" spc="-1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1111011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&gt;&gt; </a:t>
            </a:r>
            <a:r>
              <a:rPr sz="2400" dirty="0">
                <a:latin typeface="Arial"/>
                <a:cs typeface="Arial"/>
              </a:rPr>
              <a:t>2 = </a:t>
            </a:r>
            <a:r>
              <a:rPr sz="2400" spc="-10" dirty="0">
                <a:solidFill>
                  <a:srgbClr val="90AEBE"/>
                </a:solidFill>
                <a:latin typeface="Arial"/>
                <a:cs typeface="Arial"/>
              </a:rPr>
              <a:t>111</a:t>
            </a:r>
            <a:r>
              <a:rPr sz="2400" spc="-10" dirty="0">
                <a:latin typeface="Arial"/>
                <a:cs typeface="Arial"/>
              </a:rPr>
              <a:t>11110</a:t>
            </a:r>
            <a:r>
              <a:rPr sz="2100" spc="-15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–2</a:t>
            </a:r>
            <a:endParaRPr sz="2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509"/>
              </a:spcBef>
            </a:pPr>
            <a:r>
              <a:rPr sz="2400" spc="-10" dirty="0">
                <a:latin typeface="Arial"/>
                <a:cs typeface="Arial"/>
              </a:rPr>
              <a:t>Rounds </a:t>
            </a:r>
            <a:r>
              <a:rPr sz="2400" spc="-5" dirty="0">
                <a:latin typeface="Arial"/>
                <a:cs typeface="Arial"/>
              </a:rPr>
              <a:t>toward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–∞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469" y="5331459"/>
            <a:ext cx="1714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0819" y="5198109"/>
            <a:ext cx="6481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c.f.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1</a:t>
            </a:r>
            <a:r>
              <a:rPr sz="2800" dirty="0">
                <a:latin typeface="Arial"/>
                <a:cs typeface="Arial"/>
              </a:rPr>
              <a:t>1111011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&gt;&gt;&gt; </a:t>
            </a:r>
            <a:r>
              <a:rPr sz="2800" dirty="0">
                <a:latin typeface="Arial"/>
                <a:cs typeface="Arial"/>
              </a:rPr>
              <a:t>2 = </a:t>
            </a:r>
            <a:r>
              <a:rPr sz="2800" dirty="0">
                <a:solidFill>
                  <a:srgbClr val="90AEBE"/>
                </a:solidFill>
                <a:latin typeface="Arial"/>
                <a:cs typeface="Arial"/>
              </a:rPr>
              <a:t>001</a:t>
            </a:r>
            <a:r>
              <a:rPr sz="2800" dirty="0">
                <a:latin typeface="Arial"/>
                <a:cs typeface="Arial"/>
              </a:rPr>
              <a:t>11110</a:t>
            </a:r>
            <a:r>
              <a:rPr sz="2400" baseline="-2430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+62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07266" y="81280"/>
            <a:ext cx="281305" cy="2611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§3.8 Fallacies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and</a:t>
            </a:r>
            <a:r>
              <a:rPr sz="1800" spc="-6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Pitfalls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3810"/>
            <a:ext cx="8793480" cy="3173730"/>
            <a:chOff x="350520" y="3810"/>
            <a:chExt cx="8793480" cy="3173730"/>
          </a:xfrm>
        </p:grpSpPr>
        <p:sp>
          <p:nvSpPr>
            <p:cNvPr id="3" name="object 3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4429" y="3810"/>
              <a:ext cx="369570" cy="3173730"/>
            </a:xfrm>
            <a:custGeom>
              <a:avLst/>
              <a:gdLst/>
              <a:ahLst/>
              <a:cxnLst/>
              <a:rect l="l" t="t" r="r" b="b"/>
              <a:pathLst>
                <a:path w="369570" h="3173730">
                  <a:moveTo>
                    <a:pt x="369570" y="0"/>
                  </a:moveTo>
                  <a:lnTo>
                    <a:pt x="369570" y="3173730"/>
                  </a:lnTo>
                  <a:lnTo>
                    <a:pt x="0" y="31737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11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45" dirty="0"/>
              <a:t> </a:t>
            </a:r>
            <a:r>
              <a:rPr sz="4400" spc="-5" dirty="0"/>
              <a:t>Addition</a:t>
            </a:r>
            <a:endParaRPr sz="4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07266" y="81280"/>
            <a:ext cx="281305" cy="301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§3.2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Addition and</a:t>
            </a:r>
            <a:r>
              <a:rPr sz="1800" spc="-30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Subtraction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580" y="6014537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Faster variant: book page 1197</a:t>
            </a:r>
            <a:endParaRPr lang="cs-CZ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2917" t="25555" r="20417" b="30741"/>
          <a:stretch/>
        </p:blipFill>
        <p:spPr>
          <a:xfrm>
            <a:off x="691949" y="1949057"/>
            <a:ext cx="7377193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789" y="1559399"/>
            <a:ext cx="258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One-bit variant: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82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5151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Integer</a:t>
            </a:r>
            <a:r>
              <a:rPr sz="4400" spc="-30" dirty="0"/>
              <a:t> </a:t>
            </a:r>
            <a:r>
              <a:rPr sz="4400" spc="-5" dirty="0"/>
              <a:t>Subtraction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37869" y="1065529"/>
            <a:ext cx="5567680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Add negation </a:t>
            </a:r>
            <a:r>
              <a:rPr sz="2800" dirty="0">
                <a:latin typeface="Arial"/>
                <a:cs typeface="Arial"/>
              </a:rPr>
              <a:t>of second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operand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EBE9AB"/>
              </a:buClr>
              <a:buSzPct val="58928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Example: </a:t>
            </a:r>
            <a:r>
              <a:rPr sz="2800" dirty="0">
                <a:latin typeface="Arial"/>
                <a:cs typeface="Arial"/>
              </a:rPr>
              <a:t>7 – 6 = 7 + </a:t>
            </a:r>
            <a:r>
              <a:rPr sz="2800" spc="-5" dirty="0">
                <a:latin typeface="Arial"/>
                <a:cs typeface="Arial"/>
              </a:rPr>
              <a:t>(–6)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6219" y="2086609"/>
            <a:ext cx="456565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+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–6: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2400" spc="-5" dirty="0">
                <a:latin typeface="Arial"/>
                <a:cs typeface="Arial"/>
              </a:rPr>
              <a:t>+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2070" y="2086609"/>
            <a:ext cx="3376929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0000 0000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sz="2400" spc="-10" dirty="0">
                <a:latin typeface="Arial"/>
                <a:cs typeface="Arial"/>
              </a:rPr>
              <a:t>0000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0111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1111 1111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…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1111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1010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2400" spc="-10" dirty="0">
                <a:latin typeface="Arial"/>
                <a:cs typeface="Arial"/>
              </a:rPr>
              <a:t>0000 0000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sz="2400" spc="-10" dirty="0">
                <a:latin typeface="Arial"/>
                <a:cs typeface="Arial"/>
              </a:rPr>
              <a:t>0000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0001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3282950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169" y="3188970"/>
            <a:ext cx="4678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Overflow if </a:t>
            </a:r>
            <a:r>
              <a:rPr sz="2800" dirty="0">
                <a:latin typeface="Arial"/>
                <a:cs typeface="Arial"/>
              </a:rPr>
              <a:t>result out of</a:t>
            </a:r>
            <a:r>
              <a:rPr sz="2800" spc="-5" dirty="0">
                <a:latin typeface="Arial"/>
                <a:cs typeface="Arial"/>
              </a:rPr>
              <a:t> range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4170679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3615689"/>
            <a:ext cx="757047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3900"/>
              </a:lnSpc>
              <a:spcBef>
                <a:spcPts val="100"/>
              </a:spcBef>
              <a:buClr>
                <a:srgbClr val="90AEBE"/>
              </a:buClr>
              <a:buSzPct val="54166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Subtracting two +ve or two </a:t>
            </a:r>
            <a:r>
              <a:rPr sz="2400" dirty="0">
                <a:latin typeface="Arial"/>
                <a:cs typeface="Arial"/>
              </a:rPr>
              <a:t>–ve </a:t>
            </a:r>
            <a:r>
              <a:rPr sz="2400" spc="-5" dirty="0">
                <a:latin typeface="Arial"/>
                <a:cs typeface="Arial"/>
              </a:rPr>
              <a:t>operands, no overflow  Subtracting </a:t>
            </a:r>
            <a:r>
              <a:rPr sz="2400" dirty="0">
                <a:latin typeface="Arial"/>
                <a:cs typeface="Arial"/>
              </a:rPr>
              <a:t>+ve from </a:t>
            </a:r>
            <a:r>
              <a:rPr sz="2400" spc="-5" dirty="0">
                <a:latin typeface="Arial"/>
                <a:cs typeface="Arial"/>
              </a:rPr>
              <a:t>–ve</a:t>
            </a:r>
            <a:r>
              <a:rPr sz="2400" spc="-10" dirty="0">
                <a:latin typeface="Arial"/>
                <a:cs typeface="Arial"/>
              </a:rPr>
              <a:t> operand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0819" y="4449445"/>
            <a:ext cx="4675505" cy="11347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38150" indent="-228600">
              <a:lnSpc>
                <a:spcPct val="100000"/>
              </a:lnSpc>
              <a:spcBef>
                <a:spcPts val="425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000" dirty="0">
                <a:latin typeface="Arial"/>
                <a:cs typeface="Arial"/>
              </a:rPr>
              <a:t>Overflow </a:t>
            </a: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result sign 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Subtracting –ve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+ve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operand</a:t>
            </a:r>
            <a:endParaRPr sz="2400">
              <a:latin typeface="Arial"/>
              <a:cs typeface="Arial"/>
            </a:endParaRPr>
          </a:p>
          <a:p>
            <a:pPr marL="438150" indent="-228600">
              <a:lnSpc>
                <a:spcPct val="100000"/>
              </a:lnSpc>
              <a:spcBef>
                <a:spcPts val="34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000" dirty="0">
                <a:latin typeface="Arial"/>
                <a:cs typeface="Arial"/>
              </a:rPr>
              <a:t>Overflow </a:t>
            </a: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result sign 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469" y="4933950"/>
            <a:ext cx="1511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90AEBE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767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Arithmetic for</a:t>
            </a:r>
            <a:r>
              <a:rPr sz="4400" spc="-10" dirty="0"/>
              <a:t> </a:t>
            </a:r>
            <a:r>
              <a:rPr sz="4400" spc="-5" dirty="0"/>
              <a:t>Multimedia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50569" y="1120140"/>
            <a:ext cx="7863205" cy="4696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7665" marR="55880" indent="-342900">
              <a:lnSpc>
                <a:spcPts val="3590"/>
              </a:lnSpc>
              <a:spcBef>
                <a:spcPts val="42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Graphics and </a:t>
            </a:r>
            <a:r>
              <a:rPr sz="3200" spc="-5" dirty="0">
                <a:latin typeface="Arial"/>
                <a:cs typeface="Arial"/>
              </a:rPr>
              <a:t>media </a:t>
            </a:r>
            <a:r>
              <a:rPr sz="3200" dirty="0">
                <a:latin typeface="Arial"/>
                <a:cs typeface="Arial"/>
              </a:rPr>
              <a:t>processing operates  on vectors of </a:t>
            </a:r>
            <a:r>
              <a:rPr sz="3200" spc="-5" dirty="0">
                <a:latin typeface="Arial"/>
                <a:cs typeface="Arial"/>
              </a:rPr>
              <a:t>8-bit </a:t>
            </a:r>
            <a:r>
              <a:rPr sz="3200" dirty="0">
                <a:latin typeface="Arial"/>
                <a:cs typeface="Arial"/>
              </a:rPr>
              <a:t>and 16-bit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05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64-bit </a:t>
            </a:r>
            <a:r>
              <a:rPr sz="2800" spc="-5" dirty="0">
                <a:latin typeface="Arial"/>
                <a:cs typeface="Arial"/>
              </a:rPr>
              <a:t>adder, with </a:t>
            </a:r>
            <a:r>
              <a:rPr sz="2800" dirty="0">
                <a:latin typeface="Arial"/>
                <a:cs typeface="Arial"/>
              </a:rPr>
              <a:t>partitioned carry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chain</a:t>
            </a:r>
            <a:endParaRPr sz="2800">
              <a:latin typeface="Arial"/>
              <a:cs typeface="Arial"/>
            </a:endParaRPr>
          </a:p>
          <a:p>
            <a:pPr marL="1168400" lvl="2" indent="-228600">
              <a:lnSpc>
                <a:spcPct val="100000"/>
              </a:lnSpc>
              <a:spcBef>
                <a:spcPts val="40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1168400" algn="l"/>
              </a:tabLst>
            </a:pPr>
            <a:r>
              <a:rPr sz="2400" spc="-5" dirty="0">
                <a:latin typeface="Arial"/>
                <a:cs typeface="Arial"/>
              </a:rPr>
              <a:t>Operate on 8×8-bit, 4×16-bit, or 2×32-bit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vectors</a:t>
            </a:r>
            <a:endParaRPr sz="24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SIMD </a:t>
            </a:r>
            <a:r>
              <a:rPr sz="2800" dirty="0">
                <a:latin typeface="Arial"/>
                <a:cs typeface="Arial"/>
              </a:rPr>
              <a:t>(single-instruction,</a:t>
            </a:r>
            <a:r>
              <a:rPr sz="2800" spc="-5" dirty="0">
                <a:latin typeface="Arial"/>
                <a:cs typeface="Arial"/>
              </a:rPr>
              <a:t> multiple-data)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3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Saturating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operations</a:t>
            </a:r>
            <a:endParaRPr sz="3200">
              <a:latin typeface="Arial"/>
              <a:cs typeface="Arial"/>
            </a:endParaRPr>
          </a:p>
          <a:p>
            <a:pPr marL="767715" marR="313055" lvl="1" indent="-285750">
              <a:lnSpc>
                <a:spcPts val="3120"/>
              </a:lnSpc>
              <a:spcBef>
                <a:spcPts val="7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On overflow, </a:t>
            </a:r>
            <a:r>
              <a:rPr sz="2800" dirty="0">
                <a:latin typeface="Arial"/>
                <a:cs typeface="Arial"/>
              </a:rPr>
              <a:t>result is largest representable  </a:t>
            </a:r>
            <a:r>
              <a:rPr sz="2800" spc="-5" dirty="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  <a:p>
            <a:pPr marL="1168400" lvl="2" indent="-228600">
              <a:lnSpc>
                <a:spcPct val="100000"/>
              </a:lnSpc>
              <a:spcBef>
                <a:spcPts val="340"/>
              </a:spcBef>
              <a:buClr>
                <a:srgbClr val="EBE9AB"/>
              </a:buClr>
              <a:buSzPct val="50000"/>
              <a:buFont typeface="Wingdings"/>
              <a:buChar char=""/>
              <a:tabLst>
                <a:tab pos="1168400" algn="l"/>
              </a:tabLst>
            </a:pPr>
            <a:r>
              <a:rPr sz="2400" dirty="0">
                <a:latin typeface="Arial"/>
                <a:cs typeface="Arial"/>
              </a:rPr>
              <a:t>c.f. </a:t>
            </a:r>
            <a:r>
              <a:rPr sz="2400" spc="-5" dirty="0">
                <a:latin typeface="Arial"/>
                <a:cs typeface="Arial"/>
              </a:rPr>
              <a:t>2s-complement modulo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arithmetic</a:t>
            </a:r>
            <a:endParaRPr sz="24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5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E.g., clipping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audio, </a:t>
            </a:r>
            <a:r>
              <a:rPr sz="2800" dirty="0">
                <a:latin typeface="Arial"/>
                <a:cs typeface="Arial"/>
              </a:rPr>
              <a:t>saturation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video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359" y="259079"/>
            <a:ext cx="38100" cy="1826260"/>
            <a:chOff x="467359" y="259079"/>
            <a:chExt cx="38100" cy="1826260"/>
          </a:xfrm>
        </p:grpSpPr>
        <p:sp>
          <p:nvSpPr>
            <p:cNvPr id="3" name="object 3"/>
            <p:cNvSpPr/>
            <p:nvPr/>
          </p:nvSpPr>
          <p:spPr>
            <a:xfrm>
              <a:off x="467360" y="259079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38100" y="3048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359" y="2895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359" y="3035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359" y="3187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2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359" y="334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33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359" y="349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359" y="3644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53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359" y="3784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63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359" y="393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7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359" y="408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8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359" y="424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94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359" y="4394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359" y="453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B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359" y="468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C4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359" y="483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359" y="4991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E4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359" y="5143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359" y="5283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0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359" y="5435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1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359" y="558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24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359" y="574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359" y="5880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4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359" y="603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5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359" y="618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359" y="633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74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359" y="6489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359" y="662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9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359" y="678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A4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7359" y="693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7359" y="7086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C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359" y="7226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D4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7359" y="7378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359" y="753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F5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359" y="768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05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359" y="78358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7359" y="7975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2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7359" y="812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35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359" y="8280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7359" y="8432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5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7359" y="8572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65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359" y="872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7359" y="887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8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359" y="9029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9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7359" y="9182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359" y="9321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B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7359" y="9474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C5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7359" y="962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359" y="977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E5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359" y="9931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F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359" y="10071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0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359" y="10223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15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7360" y="1037589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0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9210"/>
                  </a:lnTo>
                  <a:lnTo>
                    <a:pt x="38100" y="2921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359" y="10667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6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359" y="10820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359" y="10972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66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59" y="11125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76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7359" y="11277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8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359" y="11417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9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7359" y="11569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A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359" y="11722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7359" y="11874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C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7359" y="12026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D6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7359" y="12166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7359" y="12318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F6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7359" y="12471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06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7359" y="12623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1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359" y="12776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2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7359" y="12915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36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7359" y="13068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7359" y="13220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5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7359" y="13373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7359" y="135254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77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7359" y="13665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8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7359" y="13817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7359" y="13969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A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359" y="14122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B7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7359" y="14274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7359" y="14414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D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7359" y="14566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E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7359" y="14719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7359" y="14871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07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7359" y="15024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17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7359" y="15163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2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7359" y="15316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3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7359" y="15468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47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7359" y="15620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7359" y="15773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6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7359" y="15913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7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7359" y="16065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40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359" y="16217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97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359" y="1637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A7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7359" y="165226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B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7359" y="16662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C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7359" y="16814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7359" y="16967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E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7359" y="171196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F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7359" y="17259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0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7359" y="17411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1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7359" y="17564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2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7359" y="177164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7359" y="17868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4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7359" y="18008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359" y="181609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7359" y="18313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7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7359" y="18465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88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7359" y="18618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7359" y="18757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A8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7359" y="18910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B8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7359" y="19062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359" y="19215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D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7359" y="19354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7359" y="19507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7359" y="19659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0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7359" y="19812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19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7359" y="199644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7359" y="20104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39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7359" y="20256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7359" y="20408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5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7359" y="205612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69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67359" y="20701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467359" y="2429510"/>
            <a:ext cx="38100" cy="135890"/>
            <a:chOff x="467359" y="2429510"/>
            <a:chExt cx="38100" cy="135890"/>
          </a:xfrm>
        </p:grpSpPr>
        <p:sp>
          <p:nvSpPr>
            <p:cNvPr id="124" name="object 124"/>
            <p:cNvSpPr/>
            <p:nvPr/>
          </p:nvSpPr>
          <p:spPr>
            <a:xfrm>
              <a:off x="467359" y="24295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F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7359" y="24447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0A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7359" y="24599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359" y="24752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2A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7359" y="24904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3A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7359" y="25044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7359" y="25196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7359" y="25349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6A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7359" y="25501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67359" y="2895600"/>
            <a:ext cx="38100" cy="1182370"/>
            <a:chOff x="467359" y="2895600"/>
            <a:chExt cx="38100" cy="1182370"/>
          </a:xfrm>
        </p:grpSpPr>
        <p:sp>
          <p:nvSpPr>
            <p:cNvPr id="134" name="object 134"/>
            <p:cNvSpPr/>
            <p:nvPr/>
          </p:nvSpPr>
          <p:spPr>
            <a:xfrm>
              <a:off x="467359" y="28956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0" y="13970"/>
                  </a:moveTo>
                  <a:lnTo>
                    <a:pt x="38100" y="1397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7359" y="29095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F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7359" y="29248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0C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7359" y="29387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7359" y="29540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2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7359" y="29692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3C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7359" y="2984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7359" y="29997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5C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67359" y="30137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6C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7359" y="3028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7359" y="30441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8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7359" y="30594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67359" y="307467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AC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67359" y="30886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BC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7359" y="310387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C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7359" y="311912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D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7359" y="31343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E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67359" y="314832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7359" y="316357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0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7359" y="3178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1C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67359" y="3194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7359" y="32092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3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7359" y="32232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4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7359" y="3238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5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7359" y="3253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7359" y="326897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7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67359" y="32829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7359" y="32981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9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7359" y="33134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A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7359" y="33286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7359" y="334390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C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7359" y="33578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D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67359" y="33731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E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359" y="3388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F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7359" y="340360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67359" y="34175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1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7359" y="34328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2D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7359" y="34480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7359" y="346329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4D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7359" y="347853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5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7359" y="34925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7359" y="35077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7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7359" y="35229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8E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7359" y="35382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67359" y="355345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A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67359" y="35674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B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67359" y="35826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67359" y="359790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D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67359" y="3613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EE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67359" y="36283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67359" y="36423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0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7359" y="36576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1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7359" y="36728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7359" y="36880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3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359" y="370331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4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7359" y="37172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67359" y="37325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6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7359" y="37477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7359" y="37630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8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7359" y="377825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9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67359" y="37922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7359" y="38074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B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7359" y="38227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C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7359" y="383793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D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67359" y="385318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E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67359" y="38671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F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7359" y="38823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7359" y="38976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1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67359" y="391286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2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7359" y="392811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38100" y="1396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7359" y="394208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7359" y="395731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7359" y="397256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6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7359" y="398780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7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7359" y="4003039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100" y="139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8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67359" y="401701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67359" y="403225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7359" y="404748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67359" y="406273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/>
          <p:nvPr/>
        </p:nvSpPr>
        <p:spPr>
          <a:xfrm>
            <a:off x="179070" y="6308090"/>
            <a:ext cx="1371600" cy="42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" name="object 214"/>
          <p:cNvGrpSpPr/>
          <p:nvPr/>
        </p:nvGrpSpPr>
        <p:grpSpPr>
          <a:xfrm>
            <a:off x="350520" y="3810"/>
            <a:ext cx="8793480" cy="2005330"/>
            <a:chOff x="350520" y="3810"/>
            <a:chExt cx="8793480" cy="2005330"/>
          </a:xfrm>
        </p:grpSpPr>
        <p:sp>
          <p:nvSpPr>
            <p:cNvPr id="215" name="object 215"/>
            <p:cNvSpPr/>
            <p:nvPr/>
          </p:nvSpPr>
          <p:spPr>
            <a:xfrm>
              <a:off x="3505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48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783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21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851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181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7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524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6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854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5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197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527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870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2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200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543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0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874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F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216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E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47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D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890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C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220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563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893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9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236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566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7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909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1239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5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1569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1912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3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2242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2585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1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2915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0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3258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FE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3589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3931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DE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42620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4605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B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4935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5265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5608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8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59385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E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2813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6611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5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6954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4D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7284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3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7627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2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7957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1D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8300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0D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8630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D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8973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D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9304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D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9646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CD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9770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0319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A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0650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9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9930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8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323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7D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1653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D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1996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5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2326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2669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3D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2999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3342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1C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3672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0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015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F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5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688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D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5018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C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5349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56920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AC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60223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9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6365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8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6695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7C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038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6C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368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C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7711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8041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3C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8384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2C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8714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9057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93878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9730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E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060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DB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03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C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733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BB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1064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14070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9B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17373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080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19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7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2410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B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27533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5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3083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3426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3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37565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099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1B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4429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7725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FB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1028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EB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432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B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5775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CB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06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B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448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A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779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122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8A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7452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7A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795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6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8125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A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468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4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798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3A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9128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2A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9471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1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9801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0A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0144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A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0474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0817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D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1147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A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1490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BA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1821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A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2163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9A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2494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8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2824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A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167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6A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497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A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3840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49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4170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3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4513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29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4843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9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5186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09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5516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F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5859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6189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D9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652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9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6862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B9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7205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A9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7536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9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7878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89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8209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7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8539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69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8882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5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9212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9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9555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39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9885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0228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19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0558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0901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F8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1231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E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1574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D8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1904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C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2235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8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2577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A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2908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251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88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581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3924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4254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6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4597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4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4927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5270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8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5600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18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5930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08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6273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F8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603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6946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D8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7276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619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B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95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A7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8292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97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8623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8966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77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9296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67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9639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5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99694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7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0312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37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06424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0985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51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1315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7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1658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F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1988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E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2318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7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2661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C7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29919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33349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A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3665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40079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8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4338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89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7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4681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5011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5354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46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56844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36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6014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6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63574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16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6687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6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7030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F6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7360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E6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7703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D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80339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6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8376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B6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8707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9049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39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938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9723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76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0053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6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0396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56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0726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4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1069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6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1399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6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1742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15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2072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05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2402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5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2745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E5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3075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D5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3418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C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3748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B5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4091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A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4422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9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4764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85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5095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7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5438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5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5768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60983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45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6441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3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67715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25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71143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15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7444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5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7787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F5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8117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E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8460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D5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8790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4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9133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B4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9463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A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9806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94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01370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84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04798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74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08101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1153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5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1483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44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1826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3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21562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24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24865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4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28293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1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19" y="7365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04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31596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35025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E4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38327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D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41756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4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45057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4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48487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A4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51788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94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52179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83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8520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73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618220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63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65251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53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685529" y="979170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9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90" y="7365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719820" y="979170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33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752839" y="979170"/>
              <a:ext cx="21590" cy="73660"/>
            </a:xfrm>
            <a:custGeom>
              <a:avLst/>
              <a:gdLst/>
              <a:ahLst/>
              <a:cxnLst/>
              <a:rect l="l" t="t" r="r" b="b"/>
              <a:pathLst>
                <a:path w="21590" h="73659">
                  <a:moveTo>
                    <a:pt x="0" y="73659"/>
                  </a:moveTo>
                  <a:lnTo>
                    <a:pt x="21589" y="73659"/>
                  </a:lnTo>
                  <a:lnTo>
                    <a:pt x="21589" y="0"/>
                  </a:lnTo>
                  <a:lnTo>
                    <a:pt x="0" y="0"/>
                  </a:lnTo>
                  <a:lnTo>
                    <a:pt x="0" y="73659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774429" y="3810"/>
              <a:ext cx="369570" cy="2005330"/>
            </a:xfrm>
            <a:custGeom>
              <a:avLst/>
              <a:gdLst/>
              <a:ahLst/>
              <a:cxnLst/>
              <a:rect l="l" t="t" r="r" b="b"/>
              <a:pathLst>
                <a:path w="369570" h="2005330">
                  <a:moveTo>
                    <a:pt x="369570" y="0"/>
                  </a:moveTo>
                  <a:lnTo>
                    <a:pt x="369570" y="2005330"/>
                  </a:lnTo>
                  <a:lnTo>
                    <a:pt x="0" y="2005330"/>
                  </a:lnTo>
                  <a:lnTo>
                    <a:pt x="0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7" name="object 467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3627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Multiplication</a:t>
            </a:r>
            <a:endParaRPr sz="4400"/>
          </a:p>
        </p:txBody>
      </p:sp>
      <p:sp>
        <p:nvSpPr>
          <p:cNvPr id="468" name="object 468"/>
          <p:cNvSpPr txBox="1"/>
          <p:nvPr/>
        </p:nvSpPr>
        <p:spPr>
          <a:xfrm>
            <a:off x="763269" y="1120140"/>
            <a:ext cx="7248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Start with </a:t>
            </a:r>
            <a:r>
              <a:rPr sz="3200" spc="-5" dirty="0">
                <a:latin typeface="Arial"/>
                <a:cs typeface="Arial"/>
              </a:rPr>
              <a:t>long-multiplication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approach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1795779" y="2383790"/>
            <a:ext cx="124968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04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DejaVu Sans Mono"/>
                <a:cs typeface="DejaVu Sans Mono"/>
              </a:rPr>
              <a:t>1000</a:t>
            </a:r>
            <a:endParaRPr sz="2000">
              <a:latin typeface="DejaVu Sans Mono"/>
              <a:cs typeface="DejaVu Sans Mono"/>
            </a:endParaRPr>
          </a:p>
          <a:p>
            <a:pPr marR="66040" algn="r">
              <a:lnSpc>
                <a:spcPct val="100000"/>
              </a:lnSpc>
              <a:tabLst>
                <a:tab pos="54800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×	1001</a:t>
            </a:r>
            <a:endParaRPr sz="2000">
              <a:latin typeface="DejaVu Sans Mono"/>
              <a:cs typeface="DejaVu Sans Mono"/>
            </a:endParaRPr>
          </a:p>
          <a:p>
            <a:pPr marR="66040" algn="r">
              <a:lnSpc>
                <a:spcPct val="100000"/>
              </a:lnSpc>
            </a:pPr>
            <a:r>
              <a:rPr sz="2000" dirty="0">
                <a:latin typeface="DejaVu Sans Mono"/>
                <a:cs typeface="DejaVu Sans Mono"/>
              </a:rPr>
              <a:t>1000</a:t>
            </a:r>
            <a:endParaRPr sz="2000">
              <a:latin typeface="DejaVu Sans Mono"/>
              <a:cs typeface="DejaVu Sans Mono"/>
            </a:endParaRPr>
          </a:p>
          <a:p>
            <a:pPr marL="406400">
              <a:lnSpc>
                <a:spcPct val="100000"/>
              </a:lnSpc>
            </a:pPr>
            <a:r>
              <a:rPr sz="2000" dirty="0">
                <a:latin typeface="DejaVu Sans Mono"/>
                <a:cs typeface="DejaVu Sans Mono"/>
              </a:rPr>
              <a:t>0000</a:t>
            </a:r>
            <a:endParaRPr sz="2000">
              <a:latin typeface="DejaVu Sans Mono"/>
              <a:cs typeface="DejaVu Sans Mono"/>
            </a:endParaRPr>
          </a:p>
          <a:p>
            <a:pPr marL="252729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DejaVu Sans Mono"/>
                <a:cs typeface="DejaVu Sans Mono"/>
              </a:rPr>
              <a:t>0000</a:t>
            </a:r>
            <a:endParaRPr sz="20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tabLst>
                <a:tab pos="123634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1000	</a:t>
            </a:r>
            <a:endParaRPr sz="2000">
              <a:latin typeface="DejaVu Sans Mono"/>
              <a:cs typeface="DejaVu Sans Mono"/>
            </a:endParaRPr>
          </a:p>
          <a:p>
            <a:pPr marL="98425">
              <a:lnSpc>
                <a:spcPct val="100000"/>
              </a:lnSpc>
            </a:pPr>
            <a:r>
              <a:rPr sz="2000" dirty="0">
                <a:latin typeface="DejaVu Sans Mono"/>
                <a:cs typeface="DejaVu Sans Mono"/>
              </a:rPr>
              <a:t>1001000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681990" y="4803140"/>
            <a:ext cx="2305050" cy="9182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202565" algn="just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latin typeface="Arial"/>
                <a:cs typeface="Arial"/>
              </a:rPr>
              <a:t>Length of product </a:t>
            </a:r>
            <a:r>
              <a:rPr sz="1800" spc="-5" dirty="0">
                <a:latin typeface="Arial"/>
                <a:cs typeface="Arial"/>
              </a:rPr>
              <a:t>is  the </a:t>
            </a:r>
            <a:r>
              <a:rPr sz="1800" dirty="0">
                <a:latin typeface="Arial"/>
                <a:cs typeface="Arial"/>
              </a:rPr>
              <a:t>sum </a:t>
            </a:r>
            <a:r>
              <a:rPr sz="1800" spc="-5" dirty="0">
                <a:latin typeface="Arial"/>
                <a:cs typeface="Arial"/>
              </a:rPr>
              <a:t>of operand  </a:t>
            </a:r>
            <a:r>
              <a:rPr sz="1800" spc="-10" dirty="0">
                <a:latin typeface="Arial"/>
                <a:cs typeface="Arial"/>
              </a:rPr>
              <a:t>lengths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1" name="object 471"/>
          <p:cNvGrpSpPr/>
          <p:nvPr/>
        </p:nvGrpSpPr>
        <p:grpSpPr>
          <a:xfrm>
            <a:off x="1692910" y="2200910"/>
            <a:ext cx="572770" cy="290830"/>
            <a:chOff x="1692910" y="2200910"/>
            <a:chExt cx="572770" cy="290830"/>
          </a:xfrm>
        </p:grpSpPr>
        <p:sp>
          <p:nvSpPr>
            <p:cNvPr id="472" name="object 472"/>
            <p:cNvSpPr/>
            <p:nvPr/>
          </p:nvSpPr>
          <p:spPr>
            <a:xfrm>
              <a:off x="1695450" y="2204720"/>
              <a:ext cx="570230" cy="287020"/>
            </a:xfrm>
            <a:custGeom>
              <a:avLst/>
              <a:gdLst/>
              <a:ahLst/>
              <a:cxnLst/>
              <a:rect l="l" t="t" r="r" b="b"/>
              <a:pathLst>
                <a:path w="570230" h="287019">
                  <a:moveTo>
                    <a:pt x="0" y="0"/>
                  </a:moveTo>
                  <a:lnTo>
                    <a:pt x="570230" y="287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692910" y="2200909"/>
              <a:ext cx="572770" cy="290830"/>
            </a:xfrm>
            <a:custGeom>
              <a:avLst/>
              <a:gdLst/>
              <a:ahLst/>
              <a:cxnLst/>
              <a:rect l="l" t="t" r="r" b="b"/>
              <a:pathLst>
                <a:path w="572769" h="290830">
                  <a:moveTo>
                    <a:pt x="572770" y="290830"/>
                  </a:moveTo>
                  <a:lnTo>
                    <a:pt x="521970" y="223520"/>
                  </a:lnTo>
                  <a:lnTo>
                    <a:pt x="507225" y="253555"/>
                  </a:lnTo>
                  <a:lnTo>
                    <a:pt x="5080" y="0"/>
                  </a:lnTo>
                  <a:lnTo>
                    <a:pt x="0" y="7620"/>
                  </a:lnTo>
                  <a:lnTo>
                    <a:pt x="503466" y="261226"/>
                  </a:lnTo>
                  <a:lnTo>
                    <a:pt x="488950" y="290830"/>
                  </a:lnTo>
                  <a:lnTo>
                    <a:pt x="572770" y="290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4" name="object 474"/>
          <p:cNvSpPr txBox="1"/>
          <p:nvPr/>
        </p:nvSpPr>
        <p:spPr>
          <a:xfrm>
            <a:off x="179070" y="2090420"/>
            <a:ext cx="1440180" cy="330835"/>
          </a:xfrm>
          <a:prstGeom prst="rect">
            <a:avLst/>
          </a:prstGeom>
          <a:solidFill>
            <a:srgbClr val="9EC9D2"/>
          </a:solidFill>
          <a:ln w="1016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multiplicand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5" name="object 475"/>
          <p:cNvGrpSpPr/>
          <p:nvPr/>
        </p:nvGrpSpPr>
        <p:grpSpPr>
          <a:xfrm>
            <a:off x="1695450" y="2674620"/>
            <a:ext cx="595630" cy="142240"/>
            <a:chOff x="1695450" y="2674620"/>
            <a:chExt cx="595630" cy="142240"/>
          </a:xfrm>
        </p:grpSpPr>
        <p:sp>
          <p:nvSpPr>
            <p:cNvPr id="476" name="object 476"/>
            <p:cNvSpPr/>
            <p:nvPr/>
          </p:nvSpPr>
          <p:spPr>
            <a:xfrm>
              <a:off x="1695450" y="2679700"/>
              <a:ext cx="595630" cy="114300"/>
            </a:xfrm>
            <a:custGeom>
              <a:avLst/>
              <a:gdLst/>
              <a:ahLst/>
              <a:cxnLst/>
              <a:rect l="l" t="t" r="r" b="b"/>
              <a:pathLst>
                <a:path w="595630" h="114300">
                  <a:moveTo>
                    <a:pt x="0" y="0"/>
                  </a:moveTo>
                  <a:lnTo>
                    <a:pt x="59563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695450" y="2674619"/>
              <a:ext cx="595630" cy="142240"/>
            </a:xfrm>
            <a:custGeom>
              <a:avLst/>
              <a:gdLst/>
              <a:ahLst/>
              <a:cxnLst/>
              <a:rect l="l" t="t" r="r" b="b"/>
              <a:pathLst>
                <a:path w="595630" h="142239">
                  <a:moveTo>
                    <a:pt x="595630" y="119380"/>
                  </a:moveTo>
                  <a:lnTo>
                    <a:pt x="529590" y="67310"/>
                  </a:lnTo>
                  <a:lnTo>
                    <a:pt x="522909" y="100126"/>
                  </a:lnTo>
                  <a:lnTo>
                    <a:pt x="127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521119" y="108927"/>
                  </a:lnTo>
                  <a:lnTo>
                    <a:pt x="514350" y="142240"/>
                  </a:lnTo>
                  <a:lnTo>
                    <a:pt x="595630" y="119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8" name="object 478"/>
          <p:cNvSpPr txBox="1"/>
          <p:nvPr/>
        </p:nvSpPr>
        <p:spPr>
          <a:xfrm>
            <a:off x="179070" y="2564764"/>
            <a:ext cx="1440180" cy="330835"/>
          </a:xfrm>
          <a:prstGeom prst="rect">
            <a:avLst/>
          </a:prstGeom>
          <a:solidFill>
            <a:srgbClr val="9EC9D2"/>
          </a:solidFill>
          <a:ln w="1016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375"/>
              </a:spcBef>
            </a:pPr>
            <a:r>
              <a:rPr sz="1600" spc="-5" dirty="0">
                <a:latin typeface="Arial"/>
                <a:cs typeface="Arial"/>
              </a:rPr>
              <a:t>multiplier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9" name="object 479"/>
          <p:cNvGrpSpPr/>
          <p:nvPr/>
        </p:nvGrpSpPr>
        <p:grpSpPr>
          <a:xfrm>
            <a:off x="1404619" y="4258309"/>
            <a:ext cx="438150" cy="121920"/>
            <a:chOff x="1404619" y="4258309"/>
            <a:chExt cx="438150" cy="121920"/>
          </a:xfrm>
        </p:grpSpPr>
        <p:sp>
          <p:nvSpPr>
            <p:cNvPr id="480" name="object 480"/>
            <p:cNvSpPr/>
            <p:nvPr/>
          </p:nvSpPr>
          <p:spPr>
            <a:xfrm>
              <a:off x="1405889" y="4263389"/>
              <a:ext cx="436880" cy="95250"/>
            </a:xfrm>
            <a:custGeom>
              <a:avLst/>
              <a:gdLst/>
              <a:ahLst/>
              <a:cxnLst/>
              <a:rect l="l" t="t" r="r" b="b"/>
              <a:pathLst>
                <a:path w="436880" h="95250">
                  <a:moveTo>
                    <a:pt x="0" y="0"/>
                  </a:moveTo>
                  <a:lnTo>
                    <a:pt x="436879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404620" y="4258309"/>
              <a:ext cx="438150" cy="121920"/>
            </a:xfrm>
            <a:custGeom>
              <a:avLst/>
              <a:gdLst/>
              <a:ahLst/>
              <a:cxnLst/>
              <a:rect l="l" t="t" r="r" b="b"/>
              <a:pathLst>
                <a:path w="438150" h="121920">
                  <a:moveTo>
                    <a:pt x="438150" y="100330"/>
                  </a:moveTo>
                  <a:lnTo>
                    <a:pt x="372110" y="48260"/>
                  </a:lnTo>
                  <a:lnTo>
                    <a:pt x="365137" y="79362"/>
                  </a:lnTo>
                  <a:lnTo>
                    <a:pt x="2540" y="0"/>
                  </a:lnTo>
                  <a:lnTo>
                    <a:pt x="0" y="10160"/>
                  </a:lnTo>
                  <a:lnTo>
                    <a:pt x="362902" y="89319"/>
                  </a:lnTo>
                  <a:lnTo>
                    <a:pt x="355600" y="121920"/>
                  </a:lnTo>
                  <a:lnTo>
                    <a:pt x="438150" y="1003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2" name="object 482"/>
          <p:cNvSpPr txBox="1"/>
          <p:nvPr/>
        </p:nvSpPr>
        <p:spPr>
          <a:xfrm>
            <a:off x="179070" y="4149725"/>
            <a:ext cx="1151255" cy="358775"/>
          </a:xfrm>
          <a:prstGeom prst="rect">
            <a:avLst/>
          </a:prstGeom>
          <a:solidFill>
            <a:srgbClr val="9EC9D2"/>
          </a:solidFill>
          <a:ln w="8889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365"/>
              </a:spcBef>
            </a:pPr>
            <a:r>
              <a:rPr sz="1600" spc="-10" dirty="0"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8807266" y="81280"/>
            <a:ext cx="281305" cy="18510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EBE9AB"/>
                </a:solidFill>
                <a:latin typeface="Arial"/>
                <a:cs typeface="Arial"/>
              </a:rPr>
              <a:t>§3.3</a:t>
            </a:r>
            <a:r>
              <a:rPr sz="1800" spc="-25" dirty="0">
                <a:solidFill>
                  <a:srgbClr val="EBE9A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BE9AB"/>
                </a:solidFill>
                <a:latin typeface="Arial"/>
                <a:cs typeface="Arial"/>
              </a:rPr>
              <a:t>Multiplication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3638550" y="2133600"/>
            <a:ext cx="5326380" cy="304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7950" y="1772920"/>
            <a:ext cx="3135630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6330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Multiplication</a:t>
            </a:r>
            <a:r>
              <a:rPr sz="4400" spc="-25" dirty="0"/>
              <a:t> </a:t>
            </a:r>
            <a:r>
              <a:rPr sz="4400" spc="-5" dirty="0"/>
              <a:t>Hardware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3638550" y="2133600"/>
            <a:ext cx="5326380" cy="3572510"/>
            <a:chOff x="3638550" y="2133600"/>
            <a:chExt cx="5326380" cy="3572510"/>
          </a:xfrm>
        </p:grpSpPr>
        <p:sp>
          <p:nvSpPr>
            <p:cNvPr id="8" name="object 8"/>
            <p:cNvSpPr/>
            <p:nvPr/>
          </p:nvSpPr>
          <p:spPr>
            <a:xfrm>
              <a:off x="5575300" y="5035550"/>
              <a:ext cx="505459" cy="668020"/>
            </a:xfrm>
            <a:custGeom>
              <a:avLst/>
              <a:gdLst/>
              <a:ahLst/>
              <a:cxnLst/>
              <a:rect l="l" t="t" r="r" b="b"/>
              <a:pathLst>
                <a:path w="505460" h="668020">
                  <a:moveTo>
                    <a:pt x="0" y="0"/>
                  </a:moveTo>
                  <a:lnTo>
                    <a:pt x="505460" y="668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5300" y="5035550"/>
              <a:ext cx="509270" cy="670560"/>
            </a:xfrm>
            <a:custGeom>
              <a:avLst/>
              <a:gdLst/>
              <a:ahLst/>
              <a:cxnLst/>
              <a:rect l="l" t="t" r="r" b="b"/>
              <a:pathLst>
                <a:path w="509270" h="670560">
                  <a:moveTo>
                    <a:pt x="509270" y="665480"/>
                  </a:moveTo>
                  <a:lnTo>
                    <a:pt x="49809" y="56616"/>
                  </a:lnTo>
                  <a:lnTo>
                    <a:pt x="76200" y="36830"/>
                  </a:lnTo>
                  <a:lnTo>
                    <a:pt x="0" y="0"/>
                  </a:lnTo>
                  <a:lnTo>
                    <a:pt x="15240" y="82550"/>
                  </a:lnTo>
                  <a:lnTo>
                    <a:pt x="41897" y="62560"/>
                  </a:lnTo>
                  <a:lnTo>
                    <a:pt x="501650" y="670560"/>
                  </a:lnTo>
                  <a:lnTo>
                    <a:pt x="509270" y="665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8550" y="2133600"/>
              <a:ext cx="5326380" cy="304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6325" y="5589270"/>
            <a:ext cx="1440180" cy="330835"/>
          </a:xfrm>
          <a:prstGeom prst="rect">
            <a:avLst/>
          </a:prstGeom>
          <a:solidFill>
            <a:srgbClr val="9EC9D2"/>
          </a:solidFill>
          <a:ln w="889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370"/>
              </a:spcBef>
            </a:pPr>
            <a:r>
              <a:rPr sz="1600" spc="-10" dirty="0">
                <a:latin typeface="Tahoma"/>
                <a:cs typeface="Tahoma"/>
              </a:rPr>
              <a:t>Initially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979169"/>
            <a:ext cx="8469630" cy="73660"/>
            <a:chOff x="350520" y="979169"/>
            <a:chExt cx="8469630" cy="73660"/>
          </a:xfrm>
        </p:grpSpPr>
        <p:sp>
          <p:nvSpPr>
            <p:cNvPr id="3" name="object 3"/>
            <p:cNvSpPr/>
            <p:nvPr/>
          </p:nvSpPr>
          <p:spPr>
            <a:xfrm>
              <a:off x="8752839" y="979169"/>
              <a:ext cx="34290" cy="73660"/>
            </a:xfrm>
            <a:custGeom>
              <a:avLst/>
              <a:gdLst/>
              <a:ahLst/>
              <a:cxnLst/>
              <a:rect l="l" t="t" r="r" b="b"/>
              <a:pathLst>
                <a:path w="34290" h="73659">
                  <a:moveTo>
                    <a:pt x="34289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4289" y="7365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23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87129" y="979169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59">
                  <a:moveTo>
                    <a:pt x="33020" y="0"/>
                  </a:moveTo>
                  <a:lnTo>
                    <a:pt x="0" y="0"/>
                  </a:lnTo>
                  <a:lnTo>
                    <a:pt x="0" y="73659"/>
                  </a:lnTo>
                  <a:lnTo>
                    <a:pt x="33020" y="7365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3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269" y="171450"/>
            <a:ext cx="434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Faster</a:t>
            </a:r>
            <a:r>
              <a:rPr sz="4400" spc="-40" dirty="0"/>
              <a:t> </a:t>
            </a:r>
            <a:r>
              <a:rPr sz="4400" spc="-5" dirty="0"/>
              <a:t>Multiplier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750569" y="1050471"/>
            <a:ext cx="4932045" cy="10706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EBE9AB"/>
              </a:buClr>
              <a:buSzPct val="59375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Uses </a:t>
            </a:r>
            <a:r>
              <a:rPr sz="3200" spc="-5" dirty="0">
                <a:latin typeface="Arial"/>
                <a:cs typeface="Arial"/>
              </a:rPr>
              <a:t>multiple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adders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48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767715" algn="l"/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Cost/performance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tradeoff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7450" y="2420620"/>
            <a:ext cx="6845300" cy="265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000" y="527557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EBE9AB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Chapter </a:t>
            </a:r>
            <a:r>
              <a:rPr dirty="0"/>
              <a:t>3 — Arithmetic </a:t>
            </a:r>
            <a:r>
              <a:rPr spc="-5" dirty="0"/>
              <a:t>for Computers </a:t>
            </a:r>
            <a:r>
              <a:rPr dirty="0"/>
              <a:t>—</a:t>
            </a:r>
            <a:r>
              <a:rPr spc="50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79500" y="5090160"/>
            <a:ext cx="7188200" cy="1130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Can be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pipelined</a:t>
            </a:r>
            <a:endParaRPr sz="32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700"/>
              </a:spcBef>
              <a:buClr>
                <a:srgbClr val="90AEBE"/>
              </a:buClr>
              <a:buSzPct val="55357"/>
              <a:buFont typeface="Wingdings"/>
              <a:buChar char=""/>
              <a:tabLst>
                <a:tab pos="437515" algn="l"/>
                <a:tab pos="438150" algn="l"/>
              </a:tabLst>
            </a:pPr>
            <a:r>
              <a:rPr sz="2800" spc="-5" dirty="0">
                <a:latin typeface="Arial"/>
                <a:cs typeface="Arial"/>
              </a:rPr>
              <a:t>Several multiplication </a:t>
            </a:r>
            <a:r>
              <a:rPr sz="2800" dirty="0">
                <a:latin typeface="Arial"/>
                <a:cs typeface="Arial"/>
              </a:rPr>
              <a:t>performed in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parallel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2095</Words>
  <Application>Microsoft Office PowerPoint</Application>
  <PresentationFormat>On-screen Show (4:3)</PresentationFormat>
  <Paragraphs>442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DejaVu Sans Mono</vt:lpstr>
      <vt:lpstr>Symbol</vt:lpstr>
      <vt:lpstr>Tahoma</vt:lpstr>
      <vt:lpstr>Times New Roman</vt:lpstr>
      <vt:lpstr>Wingdings</vt:lpstr>
      <vt:lpstr>Office Theme</vt:lpstr>
      <vt:lpstr>PowerPoint Presentation</vt:lpstr>
      <vt:lpstr>Arithmetic for Computers</vt:lpstr>
      <vt:lpstr>Integer Addition</vt:lpstr>
      <vt:lpstr>Integer Addition</vt:lpstr>
      <vt:lpstr>Integer Subtraction</vt:lpstr>
      <vt:lpstr>Arithmetic for Multimedia</vt:lpstr>
      <vt:lpstr>Multiplication</vt:lpstr>
      <vt:lpstr>Multiplication Hardware</vt:lpstr>
      <vt:lpstr>Faster Multiplier</vt:lpstr>
      <vt:lpstr>Division Hardware</vt:lpstr>
      <vt:lpstr>Floating Point</vt:lpstr>
      <vt:lpstr>Floating Point Standard</vt:lpstr>
      <vt:lpstr>IEEE Floating-Point Format</vt:lpstr>
      <vt:lpstr>Single-Precision Range</vt:lpstr>
      <vt:lpstr>Double-Precision Range</vt:lpstr>
      <vt:lpstr>Floating-Point Precision</vt:lpstr>
      <vt:lpstr>Floating-Point Example</vt:lpstr>
      <vt:lpstr>Floating-Point Example</vt:lpstr>
      <vt:lpstr>Denormal Numbers</vt:lpstr>
      <vt:lpstr>Infinities and NaNs</vt:lpstr>
      <vt:lpstr>Floating-Point Addition</vt:lpstr>
      <vt:lpstr>Floating-Point Addition</vt:lpstr>
      <vt:lpstr>FP Adder Hardware</vt:lpstr>
      <vt:lpstr>FP Adder Hardware</vt:lpstr>
      <vt:lpstr>Floating-Point Multiplication</vt:lpstr>
      <vt:lpstr>Floating-Point Multiplication</vt:lpstr>
      <vt:lpstr>FP Arithmetic Hardware</vt:lpstr>
      <vt:lpstr>FP Instructions in MIPS</vt:lpstr>
      <vt:lpstr>FP Instructions in MIPS</vt:lpstr>
      <vt:lpstr>Interpretation of Data</vt:lpstr>
      <vt:lpstr>Associativity</vt:lpstr>
      <vt:lpstr>Streaming SIMD Extension 2 (SSE2)</vt:lpstr>
      <vt:lpstr>Right Shift and 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lpeska</cp:lastModifiedBy>
  <cp:revision>5</cp:revision>
  <dcterms:created xsi:type="dcterms:W3CDTF">2020-02-25T14:00:39Z</dcterms:created>
  <dcterms:modified xsi:type="dcterms:W3CDTF">2020-03-10T20:13:43Z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2010-03-09T00:00:00Z</vt:filetime>
  </property>
  <property fmtid="{D5CDD505-2E9C-101B-9397-08002B2CF9AE}" pid="3" name="Creator">
    <vt:lpwstr>Impress</vt:lpwstr>
  </property>
  <property fmtid="{D5CDD505-2E9C-101B-9397-08002B2CF9AE}" pid="4" name="LastSaved">
    <vt:filetime>2020-02-25T00:00:00Z</vt:filetime>
  </property>
</Properties>
</file>