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404" r:id="rId2"/>
    <p:sldId id="385" r:id="rId3"/>
    <p:sldId id="399" r:id="rId4"/>
    <p:sldId id="401" r:id="rId5"/>
    <p:sldId id="400" r:id="rId6"/>
    <p:sldId id="402" r:id="rId7"/>
    <p:sldId id="403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ska" initials="p" lastIdx="8" clrIdx="0">
    <p:extLst>
      <p:ext uri="{19B8F6BF-5375-455C-9EA6-DF929625EA0E}">
        <p15:presenceInfo xmlns:p15="http://schemas.microsoft.com/office/powerpoint/2012/main" userId="pe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97115"/>
    <a:srgbClr val="FFFFCC"/>
    <a:srgbClr val="FFCC00"/>
    <a:srgbClr val="EAEFEF"/>
    <a:srgbClr val="D3DEDE"/>
    <a:srgbClr val="FF9900"/>
    <a:srgbClr val="99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097" autoAdjust="0"/>
  </p:normalViewPr>
  <p:slideViewPr>
    <p:cSldViewPr>
      <p:cViewPr varScale="1">
        <p:scale>
          <a:sx n="101" d="100"/>
          <a:sy n="101" d="100"/>
        </p:scale>
        <p:origin x="18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9B948D3F-366D-4779-9E9B-5FD129571018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43E0932F-A163-41A4-A680-CD645F138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12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F0045C3C-55A3-42CF-AA5A-860C63459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987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099829-2EE0-4C85-871D-3113D3EF93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B997-3F96-4A55-94F4-0E22D9B25A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373F-9CEE-4263-A144-B2872E4BE5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5F51-99CB-4B12-8A2D-F73AFEDD58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34817"/>
                </a:solidFill>
                <a:latin typeface="Segoe Print" panose="02000600000000000000" pitchFamily="2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67544" y="1124744"/>
            <a:ext cx="8208912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 userDrawn="1"/>
        </p:nvSpPr>
        <p:spPr>
          <a:xfrm>
            <a:off x="7980116" y="6485420"/>
            <a:ext cx="1172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0F171C3-E9FF-465F-A571-E33D83F488D7}" type="slidenum">
              <a:rPr lang="en-US" sz="1200" smtClean="0">
                <a:solidFill>
                  <a:srgbClr val="FF0000"/>
                </a:solidFill>
              </a:rPr>
              <a:pPr algn="r"/>
              <a:t>‹#›</a:t>
            </a:fld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8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8D729-4E8C-463E-980F-3F838ACB8E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ED5B-E987-4949-AEA9-420F796582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EE6B-DCD4-499D-934F-1B5D94532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B0957-0EE7-4B4B-9E52-1A0ECA4F61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F361-4338-4BB7-91FB-5827E43ECD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B47C-9FF4-44D1-A90C-C0676A4521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0992E-8E37-492B-8ED7-5FCB37120F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FB3B-B654-4837-90C1-BAAD88DEA5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7BC7641D-59E7-45D2-AE1A-5EA9212BF2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numpy-1.13.0/reference/routines.rando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Randomness</a:t>
            </a:r>
            <a:r>
              <a:rPr lang="cs-CZ" dirty="0" smtClean="0"/>
              <a:t> in python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 smtClean="0"/>
              <a:t>NumPy</a:t>
            </a:r>
            <a:r>
              <a:rPr lang="cs-CZ" sz="1800" dirty="0" smtClean="0"/>
              <a:t> </a:t>
            </a:r>
            <a:r>
              <a:rPr lang="cs-CZ" sz="1800" dirty="0" err="1" smtClean="0"/>
              <a:t>random</a:t>
            </a:r>
            <a:r>
              <a:rPr lang="cs-CZ" sz="1800" dirty="0"/>
              <a:t> </a:t>
            </a:r>
            <a:endParaRPr lang="cs-CZ" sz="1800" dirty="0" smtClean="0"/>
          </a:p>
          <a:p>
            <a:pPr lvl="1"/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docs.scipy.org/doc/numpy-1.13.0/reference/routines.random.html</a:t>
            </a:r>
            <a:endParaRPr lang="cs-CZ" sz="1400" dirty="0" smtClean="0"/>
          </a:p>
          <a:p>
            <a:r>
              <a:rPr lang="cs-CZ" sz="1800" dirty="0" smtClean="0"/>
              <a:t>Best </a:t>
            </a:r>
            <a:r>
              <a:rPr lang="cs-CZ" sz="1800" dirty="0" err="1" smtClean="0"/>
              <a:t>practices</a:t>
            </a:r>
            <a:endParaRPr lang="cs-CZ" sz="1800" dirty="0" smtClean="0"/>
          </a:p>
          <a:p>
            <a:pPr lvl="1"/>
            <a:r>
              <a:rPr lang="cs-CZ" sz="1400" dirty="0" err="1" smtClean="0"/>
              <a:t>Always</a:t>
            </a:r>
            <a:r>
              <a:rPr lang="cs-CZ" sz="1400" dirty="0" smtClean="0"/>
              <a:t> set </a:t>
            </a:r>
            <a:r>
              <a:rPr lang="cs-CZ" sz="1400" dirty="0" err="1" smtClean="0"/>
              <a:t>seed</a:t>
            </a:r>
            <a:r>
              <a:rPr lang="cs-CZ" sz="1400" dirty="0" smtClean="0"/>
              <a:t> </a:t>
            </a:r>
            <a:r>
              <a:rPr lang="cs-CZ" sz="1400" dirty="0" err="1" smtClean="0"/>
              <a:t>before</a:t>
            </a:r>
            <a:r>
              <a:rPr lang="cs-CZ" sz="1400" dirty="0" smtClean="0"/>
              <a:t> </a:t>
            </a:r>
            <a:r>
              <a:rPr lang="cs-CZ" sz="1400" dirty="0" err="1" smtClean="0"/>
              <a:t>evaluation</a:t>
            </a:r>
            <a:r>
              <a:rPr lang="cs-CZ" sz="1400" dirty="0" smtClean="0"/>
              <a:t> (</a:t>
            </a:r>
            <a:r>
              <a:rPr lang="cs-CZ" sz="1400" dirty="0" err="1" smtClean="0"/>
              <a:t>repeatability</a:t>
            </a:r>
            <a:r>
              <a:rPr lang="cs-CZ" sz="1400" dirty="0" smtClean="0"/>
              <a:t>)</a:t>
            </a:r>
          </a:p>
          <a:p>
            <a:pPr lvl="2"/>
            <a:r>
              <a:rPr lang="cs-CZ" sz="1100" dirty="0" smtClean="0"/>
              <a:t>Do not </a:t>
            </a:r>
            <a:r>
              <a:rPr lang="cs-CZ" sz="1100" dirty="0" err="1" smtClean="0"/>
              <a:t>cheat</a:t>
            </a:r>
            <a:r>
              <a:rPr lang="cs-CZ" sz="1100" dirty="0" smtClean="0"/>
              <a:t> </a:t>
            </a:r>
            <a:r>
              <a:rPr lang="cs-CZ" sz="1100" dirty="0" err="1" smtClean="0"/>
              <a:t>with</a:t>
            </a:r>
            <a:r>
              <a:rPr lang="cs-CZ" sz="1100" dirty="0" smtClean="0"/>
              <a:t> </a:t>
            </a:r>
            <a:r>
              <a:rPr lang="cs-CZ" sz="1100" dirty="0" err="1" smtClean="0"/>
              <a:t>seed</a:t>
            </a:r>
            <a:r>
              <a:rPr lang="cs-CZ" sz="1100" dirty="0" smtClean="0"/>
              <a:t> </a:t>
            </a:r>
            <a:r>
              <a:rPr lang="cs-CZ" sz="1100" dirty="0" err="1" smtClean="0"/>
              <a:t>value</a:t>
            </a:r>
            <a:r>
              <a:rPr lang="cs-CZ" sz="1100" dirty="0" smtClean="0"/>
              <a:t>, </a:t>
            </a:r>
            <a:r>
              <a:rPr lang="cs-CZ" sz="1100" dirty="0" err="1" smtClean="0"/>
              <a:t>it</a:t>
            </a:r>
            <a:r>
              <a:rPr lang="cs-CZ" sz="1100" dirty="0" smtClean="0"/>
              <a:t> </a:t>
            </a:r>
            <a:r>
              <a:rPr lang="cs-CZ" sz="1100" dirty="0" err="1" smtClean="0"/>
              <a:t>is</a:t>
            </a:r>
            <a:r>
              <a:rPr lang="cs-CZ" sz="1100" dirty="0" smtClean="0"/>
              <a:t> </a:t>
            </a:r>
            <a:r>
              <a:rPr lang="cs-CZ" sz="1100" dirty="0" err="1" smtClean="0"/>
              <a:t>however</a:t>
            </a:r>
            <a:r>
              <a:rPr lang="cs-CZ" sz="1100" dirty="0" smtClean="0"/>
              <a:t> </a:t>
            </a:r>
            <a:r>
              <a:rPr lang="cs-CZ" sz="1100" dirty="0" err="1" smtClean="0"/>
              <a:t>plausible</a:t>
            </a:r>
            <a:r>
              <a:rPr lang="cs-CZ" sz="1100" dirty="0" smtClean="0"/>
              <a:t> to </a:t>
            </a:r>
            <a:r>
              <a:rPr lang="cs-CZ" sz="1100" dirty="0" err="1" smtClean="0"/>
              <a:t>repeat</a:t>
            </a:r>
            <a:r>
              <a:rPr lang="cs-CZ" sz="1100" dirty="0" smtClean="0"/>
              <a:t> </a:t>
            </a:r>
            <a:r>
              <a:rPr lang="cs-CZ" sz="1100" dirty="0" err="1" smtClean="0"/>
              <a:t>experiments</a:t>
            </a:r>
            <a:r>
              <a:rPr lang="cs-CZ" sz="1100" dirty="0" smtClean="0"/>
              <a:t> </a:t>
            </a:r>
            <a:r>
              <a:rPr lang="cs-CZ" sz="1100" dirty="0" err="1" smtClean="0"/>
              <a:t>multiple</a:t>
            </a:r>
            <a:r>
              <a:rPr lang="cs-CZ" sz="1100" dirty="0" smtClean="0"/>
              <a:t> </a:t>
            </a:r>
            <a:r>
              <a:rPr lang="cs-CZ" sz="1100" dirty="0" err="1" smtClean="0"/>
              <a:t>times</a:t>
            </a:r>
            <a:r>
              <a:rPr lang="cs-CZ" sz="1100" dirty="0" smtClean="0"/>
              <a:t> </a:t>
            </a:r>
            <a:r>
              <a:rPr lang="cs-CZ" sz="1100" dirty="0" err="1" smtClean="0"/>
              <a:t>with</a:t>
            </a:r>
            <a:r>
              <a:rPr lang="cs-CZ" sz="1100" dirty="0" smtClean="0"/>
              <a:t> </a:t>
            </a:r>
            <a:r>
              <a:rPr lang="cs-CZ" sz="1100" dirty="0" err="1" smtClean="0"/>
              <a:t>different</a:t>
            </a:r>
            <a:r>
              <a:rPr lang="cs-CZ" sz="1100" dirty="0" smtClean="0"/>
              <a:t> </a:t>
            </a:r>
            <a:r>
              <a:rPr lang="cs-CZ" sz="1100" dirty="0" err="1" smtClean="0"/>
              <a:t>seed</a:t>
            </a:r>
            <a:r>
              <a:rPr lang="cs-CZ" sz="1100" dirty="0" smtClean="0"/>
              <a:t> </a:t>
            </a:r>
            <a:r>
              <a:rPr lang="cs-CZ" sz="1100" dirty="0" err="1" smtClean="0"/>
              <a:t>values</a:t>
            </a:r>
            <a:r>
              <a:rPr lang="cs-CZ" sz="1100" dirty="0" smtClean="0"/>
              <a:t> and </a:t>
            </a:r>
            <a:r>
              <a:rPr lang="cs-CZ" sz="1100" dirty="0" err="1" smtClean="0"/>
              <a:t>provide</a:t>
            </a:r>
            <a:r>
              <a:rPr lang="cs-CZ" sz="1100" dirty="0" smtClean="0"/>
              <a:t> </a:t>
            </a:r>
            <a:r>
              <a:rPr lang="cs-CZ" sz="1100" dirty="0" err="1" smtClean="0"/>
              <a:t>aggregated</a:t>
            </a:r>
            <a:r>
              <a:rPr lang="cs-CZ" sz="1100" dirty="0" smtClean="0"/>
              <a:t> </a:t>
            </a:r>
            <a:r>
              <a:rPr lang="cs-CZ" sz="1100" dirty="0" err="1" smtClean="0"/>
              <a:t>results</a:t>
            </a:r>
            <a:r>
              <a:rPr lang="cs-CZ" sz="1100" dirty="0" smtClean="0"/>
              <a:t> (5-times 10-fold </a:t>
            </a:r>
            <a:r>
              <a:rPr lang="cs-CZ" sz="1100" dirty="0" err="1" smtClean="0"/>
              <a:t>cross</a:t>
            </a:r>
            <a:r>
              <a:rPr lang="cs-CZ" sz="1100" dirty="0" smtClean="0"/>
              <a:t>–</a:t>
            </a:r>
            <a:r>
              <a:rPr lang="cs-CZ" sz="1100" dirty="0" err="1" smtClean="0"/>
              <a:t>validation</a:t>
            </a:r>
            <a:r>
              <a:rPr lang="cs-CZ" sz="1100" dirty="0" smtClean="0"/>
              <a:t>)</a:t>
            </a:r>
          </a:p>
          <a:p>
            <a:pPr lvl="1"/>
            <a:r>
              <a:rPr lang="cs-CZ" sz="1400" dirty="0" err="1" smtClean="0"/>
              <a:t>Get</a:t>
            </a:r>
            <a:r>
              <a:rPr lang="cs-CZ" sz="1400" dirty="0"/>
              <a:t> </a:t>
            </a:r>
            <a:r>
              <a:rPr lang="cs-CZ" sz="1400" dirty="0" err="1" smtClean="0"/>
              <a:t>samples</a:t>
            </a:r>
            <a:r>
              <a:rPr lang="cs-CZ" sz="1400" dirty="0" smtClean="0"/>
              <a:t> </a:t>
            </a:r>
            <a:r>
              <a:rPr lang="cs-CZ" sz="1400" dirty="0" err="1" smtClean="0"/>
              <a:t>from</a:t>
            </a:r>
            <a:r>
              <a:rPr lang="cs-CZ" sz="1400" dirty="0" smtClean="0"/>
              <a:t> </a:t>
            </a:r>
            <a:r>
              <a:rPr lang="cs-CZ" sz="1400" dirty="0" err="1" smtClean="0"/>
              <a:t>various</a:t>
            </a:r>
            <a:r>
              <a:rPr lang="cs-CZ" sz="1400" dirty="0" smtClean="0"/>
              <a:t> </a:t>
            </a:r>
            <a:r>
              <a:rPr lang="cs-CZ" sz="1400" dirty="0" err="1" smtClean="0"/>
              <a:t>common</a:t>
            </a:r>
            <a:r>
              <a:rPr lang="cs-CZ" sz="1400" dirty="0" smtClean="0"/>
              <a:t> </a:t>
            </a:r>
            <a:r>
              <a:rPr lang="cs-CZ" sz="1400" dirty="0" err="1" smtClean="0"/>
              <a:t>distributions</a:t>
            </a:r>
            <a:endParaRPr lang="cs-CZ" sz="1400" dirty="0" smtClean="0"/>
          </a:p>
          <a:p>
            <a:pPr lvl="1"/>
            <a:r>
              <a:rPr lang="cs-CZ" sz="1400" dirty="0" err="1" smtClean="0"/>
              <a:t>Shuffle</a:t>
            </a:r>
            <a:r>
              <a:rPr lang="cs-CZ" sz="1400" dirty="0" smtClean="0"/>
              <a:t> list / </a:t>
            </a:r>
            <a:r>
              <a:rPr lang="cs-CZ" sz="1400" dirty="0" err="1" smtClean="0"/>
              <a:t>get</a:t>
            </a:r>
            <a:r>
              <a:rPr lang="cs-CZ" sz="1400" dirty="0" smtClean="0"/>
              <a:t> </a:t>
            </a:r>
            <a:r>
              <a:rPr lang="cs-CZ" sz="1400" dirty="0" err="1" smtClean="0"/>
              <a:t>permitation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a list / </a:t>
            </a:r>
            <a:r>
              <a:rPr lang="cs-CZ" sz="1400" dirty="0" err="1" smtClean="0"/>
              <a:t>get</a:t>
            </a:r>
            <a:r>
              <a:rPr lang="cs-CZ" sz="1400" dirty="0" smtClean="0"/>
              <a:t> a sample </a:t>
            </a:r>
            <a:r>
              <a:rPr lang="cs-CZ" sz="1400" dirty="0" err="1" smtClean="0"/>
              <a:t>from</a:t>
            </a:r>
            <a:r>
              <a:rPr lang="cs-CZ" sz="1400" smtClean="0"/>
              <a:t> list</a:t>
            </a:r>
            <a:endParaRPr lang="en-US" sz="1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8D729-4E8C-463E-980F-3F838ACB8E24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41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2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 smtClean="0">
                <a:solidFill>
                  <a:schemeClr val="tx2"/>
                </a:solidFill>
              </a:rPr>
              <a:t>News</a:t>
            </a:r>
            <a:r>
              <a:rPr lang="cs-CZ" sz="3900" b="1" dirty="0" smtClean="0">
                <a:solidFill>
                  <a:schemeClr val="tx2"/>
                </a:solidFill>
              </a:rPr>
              <a:t> Server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497887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 smtClean="0">
                <a:solidFill>
                  <a:srgbClr val="FF0000"/>
                </a:solidFill>
              </a:rPr>
              <a:t>Online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News</a:t>
            </a:r>
            <a:r>
              <a:rPr lang="cs-CZ" sz="1800" b="1" i="1" dirty="0" smtClean="0">
                <a:solidFill>
                  <a:srgbClr val="FF0000"/>
                </a:solidFill>
              </a:rPr>
              <a:t> Server </a:t>
            </a:r>
            <a:r>
              <a:rPr lang="cs-CZ" sz="1800" b="1" i="1" dirty="0">
                <a:solidFill>
                  <a:srgbClr val="FF0000"/>
                </a:solidFill>
              </a:rPr>
              <a:t>- </a:t>
            </a:r>
            <a:r>
              <a:rPr lang="cs-CZ" sz="1800" b="1" i="1" dirty="0" smtClean="0">
                <a:solidFill>
                  <a:srgbClr val="FF0000"/>
                </a:solidFill>
              </a:rPr>
              <a:t>například </a:t>
            </a:r>
            <a:r>
              <a:rPr lang="cs-CZ" sz="1800" b="1" i="1" dirty="0">
                <a:solidFill>
                  <a:srgbClr val="FF0000"/>
                </a:solidFill>
              </a:rPr>
              <a:t>novinky.cz, </a:t>
            </a:r>
            <a:endParaRPr lang="cs-CZ" sz="1800" b="1" i="1" dirty="0" smtClean="0">
              <a:solidFill>
                <a:srgbClr val="FF0000"/>
              </a:solidFill>
            </a:endParaRPr>
          </a:p>
          <a:p>
            <a:pPr marL="920750" lvl="1" indent="-571500" eaLnBrk="1" hangingPunct="1"/>
            <a:r>
              <a:rPr lang="cs-CZ" sz="1600" dirty="0" smtClean="0"/>
              <a:t>Denně </a:t>
            </a:r>
            <a:r>
              <a:rPr lang="cs-CZ" sz="1600" dirty="0"/>
              <a:t>vznikají řádově stovky </a:t>
            </a:r>
            <a:r>
              <a:rPr lang="cs-CZ" sz="1600" dirty="0" smtClean="0"/>
              <a:t>článků</a:t>
            </a:r>
          </a:p>
          <a:p>
            <a:pPr marL="1216025" lvl="2" indent="-571500" eaLnBrk="1" hangingPunct="1"/>
            <a:r>
              <a:rPr lang="cs-CZ" sz="1400" dirty="0" smtClean="0"/>
              <a:t>Autor, rubriky, </a:t>
            </a:r>
            <a:r>
              <a:rPr lang="cs-CZ" sz="1400" dirty="0" err="1" smtClean="0"/>
              <a:t>tagy</a:t>
            </a:r>
            <a:r>
              <a:rPr lang="cs-CZ" sz="1400" dirty="0" smtClean="0"/>
              <a:t>, text článku, datum vytvoření (případně aktualizace)…</a:t>
            </a:r>
          </a:p>
          <a:p>
            <a:pPr marL="920750" lvl="1" indent="-571500" eaLnBrk="1" hangingPunct="1"/>
            <a:r>
              <a:rPr lang="cs-CZ" sz="1600" dirty="0" smtClean="0"/>
              <a:t>Přichází </a:t>
            </a:r>
            <a:r>
              <a:rPr lang="cs-CZ" sz="1600" dirty="0"/>
              <a:t>cca 100 000 </a:t>
            </a:r>
            <a:r>
              <a:rPr lang="cs-CZ" sz="1600" dirty="0" smtClean="0"/>
              <a:t>uživatelů/den </a:t>
            </a:r>
            <a:r>
              <a:rPr lang="cs-CZ" sz="1600" dirty="0"/>
              <a:t>- cca 50% na hlavní stránku, ostatní na konkrétní články. </a:t>
            </a:r>
            <a:endParaRPr lang="cs-CZ" sz="1600" dirty="0" smtClean="0"/>
          </a:p>
          <a:p>
            <a:pPr marL="1216025" lvl="2" indent="-571500" eaLnBrk="1" hangingPunct="1"/>
            <a:r>
              <a:rPr lang="cs-CZ" sz="1400" dirty="0" smtClean="0"/>
              <a:t>O řadě uživatelů máme i jejich historii, navštívené stránky se aktuálně archivují první rok, známe jejich přibližnou polohu</a:t>
            </a:r>
          </a:p>
          <a:p>
            <a:pPr marL="920750" lvl="1" indent="-571500" eaLnBrk="1" hangingPunct="1"/>
            <a:r>
              <a:rPr lang="cs-CZ" sz="1600" dirty="0" smtClean="0"/>
              <a:t>Většinou </a:t>
            </a:r>
            <a:r>
              <a:rPr lang="cs-CZ" sz="1600" dirty="0"/>
              <a:t>si lidé přečtou cca 3-4 články v rámci jedné session, která trvá v průměru 5-10 </a:t>
            </a:r>
            <a:r>
              <a:rPr lang="cs-CZ" sz="1600" dirty="0" smtClean="0"/>
              <a:t>minut</a:t>
            </a:r>
          </a:p>
          <a:p>
            <a:pPr marL="1216025" lvl="2" indent="-571500" eaLnBrk="1" hangingPunct="1"/>
            <a:r>
              <a:rPr lang="cs-CZ" sz="1400" dirty="0" smtClean="0"/>
              <a:t>Řada lidí ale odchází po shlédnutí prvního článku (primárně ti co přišli přímo na něj)</a:t>
            </a:r>
          </a:p>
          <a:p>
            <a:pPr marL="571500" indent="-571500" eaLnBrk="1" hangingPunct="1"/>
            <a:r>
              <a:rPr lang="cs-CZ" sz="1800" b="1" i="1" dirty="0" smtClean="0">
                <a:solidFill>
                  <a:srgbClr val="92D050"/>
                </a:solidFill>
              </a:rPr>
              <a:t>Cílem provozovatele je zvýšit zisk z reklamy</a:t>
            </a:r>
          </a:p>
          <a:p>
            <a:pPr marL="920750" lvl="1" indent="-571500" eaLnBrk="1" hangingPunct="1"/>
            <a:r>
              <a:rPr lang="cs-CZ" sz="1600" dirty="0" smtClean="0"/>
              <a:t>Pro zjednodušení můžeme uvažovat, že každá stránka zobrazená uživateli má fixní hodnotu</a:t>
            </a:r>
          </a:p>
          <a:p>
            <a:pPr marL="1216025" lvl="2" indent="-571500" eaLnBrk="1" hangingPunct="1"/>
            <a:r>
              <a:rPr lang="cs-CZ" sz="1300" dirty="0" smtClean="0"/>
              <a:t>zvýšit </a:t>
            </a:r>
            <a:r>
              <a:rPr lang="cs-CZ" sz="1300" dirty="0" err="1" smtClean="0"/>
              <a:t>loayalitu</a:t>
            </a:r>
            <a:r>
              <a:rPr lang="cs-CZ" sz="1300" dirty="0" smtClean="0"/>
              <a:t> uživatelů (#session/čas), </a:t>
            </a:r>
          </a:p>
          <a:p>
            <a:pPr marL="1216025" lvl="2" indent="-571500" eaLnBrk="1" hangingPunct="1"/>
            <a:r>
              <a:rPr lang="cs-CZ" sz="1300" dirty="0"/>
              <a:t>zvýšit </a:t>
            </a:r>
            <a:r>
              <a:rPr lang="cs-CZ" sz="1300" dirty="0" smtClean="0"/>
              <a:t>počet zobrazených stránek na session</a:t>
            </a:r>
          </a:p>
          <a:p>
            <a:pPr marL="1216025" lvl="2" indent="-571500" eaLnBrk="1" hangingPunct="1"/>
            <a:r>
              <a:rPr lang="cs-CZ" sz="1300" dirty="0"/>
              <a:t>zvýšit počet </a:t>
            </a:r>
            <a:r>
              <a:rPr lang="cs-CZ" sz="1300" dirty="0" smtClean="0"/>
              <a:t>uživatelů</a:t>
            </a:r>
          </a:p>
          <a:p>
            <a:pPr marL="571500" indent="-571500" eaLnBrk="1" hangingPunct="1"/>
            <a:r>
              <a:rPr lang="cs-CZ" sz="2000" dirty="0" smtClean="0"/>
              <a:t>Jaké jsou klíčové vlastnosti domény?</a:t>
            </a:r>
          </a:p>
          <a:p>
            <a:pPr marL="571500" indent="-571500" eaLnBrk="1" hangingPunct="1"/>
            <a:r>
              <a:rPr lang="cs-CZ" sz="2000" dirty="0" smtClean="0"/>
              <a:t>Kde / Jak / Komu budeme doporučovat?</a:t>
            </a:r>
          </a:p>
          <a:p>
            <a:pPr marL="571500" indent="-571500" eaLnBrk="1" hangingPunct="1"/>
            <a:r>
              <a:rPr lang="cs-CZ" sz="2000" dirty="0" smtClean="0"/>
              <a:t>Jak vyhodnocovat?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7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3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 smtClean="0">
                <a:solidFill>
                  <a:schemeClr val="tx2"/>
                </a:solidFill>
              </a:rPr>
              <a:t>Mid-Sized</a:t>
            </a:r>
            <a:r>
              <a:rPr lang="cs-CZ" sz="3900" b="1" dirty="0" smtClean="0">
                <a:solidFill>
                  <a:schemeClr val="tx2"/>
                </a:solidFill>
              </a:rPr>
              <a:t> E-</a:t>
            </a:r>
            <a:r>
              <a:rPr lang="cs-CZ" sz="3900" b="1" dirty="0" err="1" smtClean="0">
                <a:solidFill>
                  <a:schemeClr val="tx2"/>
                </a:solidFill>
              </a:rPr>
              <a:t>Commerce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497887" cy="5508848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 smtClean="0">
                <a:solidFill>
                  <a:srgbClr val="FF0000"/>
                </a:solidFill>
              </a:rPr>
              <a:t>E-</a:t>
            </a:r>
            <a:r>
              <a:rPr lang="cs-CZ" sz="1800" b="1" i="1" dirty="0" err="1" smtClean="0">
                <a:solidFill>
                  <a:srgbClr val="FF0000"/>
                </a:solidFill>
              </a:rPr>
              <a:t>shop</a:t>
            </a:r>
            <a:r>
              <a:rPr lang="cs-CZ" sz="1800" b="1" i="1" dirty="0" smtClean="0">
                <a:solidFill>
                  <a:srgbClr val="FF0000"/>
                </a:solidFill>
              </a:rPr>
              <a:t> s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outdoorovým</a:t>
            </a:r>
            <a:r>
              <a:rPr lang="cs-CZ" sz="1800" b="1" i="1" dirty="0" smtClean="0">
                <a:solidFill>
                  <a:srgbClr val="FF0000"/>
                </a:solidFill>
              </a:rPr>
              <a:t> vybavením - například hudy.cz, hanibal.cz</a:t>
            </a:r>
          </a:p>
          <a:p>
            <a:pPr marL="920750" lvl="1" indent="-571500" eaLnBrk="1" hangingPunct="1"/>
            <a:r>
              <a:rPr lang="cs-CZ" sz="1600" dirty="0" smtClean="0"/>
              <a:t>Řádově (malé) tisíce produktů, některé s variantami (barvy, velikosti)</a:t>
            </a:r>
          </a:p>
          <a:p>
            <a:pPr marL="1216025" lvl="2" indent="-571500" eaLnBrk="1" hangingPunct="1"/>
            <a:r>
              <a:rPr lang="cs-CZ" sz="1400" dirty="0" smtClean="0"/>
              <a:t>Heterogenní seznam atributů, vždy cena a značka; obdobné atributy v rámci kategorie</a:t>
            </a:r>
          </a:p>
          <a:p>
            <a:pPr marL="1216025" lvl="2" indent="-571500" eaLnBrk="1" hangingPunct="1"/>
            <a:r>
              <a:rPr lang="cs-CZ" sz="1400" dirty="0" smtClean="0"/>
              <a:t>Možnost komplexního atributového vyhledávání</a:t>
            </a:r>
          </a:p>
          <a:p>
            <a:pPr marL="1216025" lvl="2" indent="-571500" eaLnBrk="1" hangingPunct="1"/>
            <a:r>
              <a:rPr lang="cs-CZ" sz="1400" dirty="0" smtClean="0"/>
              <a:t>Produkty jsou obvykle relevantní cca půl roku – rok; stejné řady produktů se obvykle pro novou sezónu mírně obmění; různé „výkonnostní třídy“ v rámci značky</a:t>
            </a:r>
          </a:p>
          <a:p>
            <a:pPr marL="920750" lvl="1" indent="-571500" eaLnBrk="1" hangingPunct="1"/>
            <a:r>
              <a:rPr lang="cs-CZ" sz="1600" dirty="0" smtClean="0"/>
              <a:t>Přichází několik set až tisíců uživatelů/den </a:t>
            </a:r>
            <a:r>
              <a:rPr lang="cs-CZ" sz="1600" dirty="0"/>
              <a:t>- cca </a:t>
            </a:r>
            <a:r>
              <a:rPr lang="cs-CZ" sz="1600" dirty="0" smtClean="0"/>
              <a:t>10</a:t>
            </a:r>
            <a:r>
              <a:rPr lang="cs-CZ" sz="1600" dirty="0"/>
              <a:t>% na hlavní stránku, </a:t>
            </a:r>
            <a:r>
              <a:rPr lang="cs-CZ" sz="1600" dirty="0" smtClean="0"/>
              <a:t>60% na </a:t>
            </a:r>
            <a:r>
              <a:rPr lang="cs-CZ" sz="1600" dirty="0"/>
              <a:t>konkrétní </a:t>
            </a:r>
            <a:r>
              <a:rPr lang="cs-CZ" sz="1600" dirty="0" smtClean="0"/>
              <a:t>produkty a zbytek na kategorie. </a:t>
            </a:r>
          </a:p>
          <a:p>
            <a:pPr marL="1216025" lvl="2" indent="-571500" eaLnBrk="1" hangingPunct="1"/>
            <a:r>
              <a:rPr lang="cs-CZ" sz="1400" dirty="0" smtClean="0"/>
              <a:t>U některých uživatelů jsme schopni dohledat minulé návštěvy, případně i objednávky</a:t>
            </a:r>
          </a:p>
          <a:p>
            <a:pPr marL="920750" lvl="1" indent="-571500" eaLnBrk="1" hangingPunct="1"/>
            <a:r>
              <a:rPr lang="cs-CZ" sz="1600" dirty="0" smtClean="0"/>
              <a:t>Cca 5-10% uživatelů vloží něco do košíku</a:t>
            </a:r>
          </a:p>
          <a:p>
            <a:pPr marL="1216025" lvl="2" indent="-571500" eaLnBrk="1" hangingPunct="1"/>
            <a:r>
              <a:rPr lang="cs-CZ" sz="1400" dirty="0" smtClean="0"/>
              <a:t>Řada lidí objednávku nedokončí</a:t>
            </a:r>
          </a:p>
          <a:p>
            <a:pPr marL="1216025" lvl="2" indent="-571500" eaLnBrk="1" hangingPunct="1"/>
            <a:r>
              <a:rPr lang="cs-CZ" sz="1400" dirty="0" smtClean="0"/>
              <a:t>Řada lidí odchází po shlédnutí prvního objektu (primárně ti co přišli přímo na něj)</a:t>
            </a:r>
          </a:p>
          <a:p>
            <a:pPr marL="571500" indent="-571500" eaLnBrk="1" hangingPunct="1"/>
            <a:r>
              <a:rPr lang="cs-CZ" sz="1800" b="1" i="1" dirty="0" smtClean="0">
                <a:solidFill>
                  <a:srgbClr val="92D050"/>
                </a:solidFill>
              </a:rPr>
              <a:t>Cílem provozovatele je zvýšit zisk z prodeje</a:t>
            </a:r>
          </a:p>
          <a:p>
            <a:pPr marL="1216025" lvl="2" indent="-571500" eaLnBrk="1" hangingPunct="1"/>
            <a:r>
              <a:rPr lang="cs-CZ" sz="1300" dirty="0" smtClean="0"/>
              <a:t>zvýšit podíl osob, které si něco koupí (nebo alespoň vloží do košíku)</a:t>
            </a:r>
          </a:p>
          <a:p>
            <a:pPr marL="1216025" lvl="2" indent="-571500" eaLnBrk="1" hangingPunct="1"/>
            <a:r>
              <a:rPr lang="cs-CZ" sz="1300" dirty="0"/>
              <a:t>zvýšit </a:t>
            </a:r>
            <a:r>
              <a:rPr lang="cs-CZ" sz="1300" dirty="0" smtClean="0"/>
              <a:t>celkový objem objednávek (více produktů v košíku)</a:t>
            </a:r>
          </a:p>
          <a:p>
            <a:pPr marL="1216025" lvl="2" indent="-571500" eaLnBrk="1" hangingPunct="1"/>
            <a:r>
              <a:rPr lang="cs-CZ" sz="1300" dirty="0"/>
              <a:t>zvýšit </a:t>
            </a:r>
            <a:r>
              <a:rPr lang="cs-CZ" sz="1300" dirty="0" smtClean="0"/>
              <a:t>podíl zboží s vyšší marží/ziskem</a:t>
            </a:r>
            <a:endParaRPr lang="cs-CZ" sz="1300" dirty="0" smtClean="0"/>
          </a:p>
          <a:p>
            <a:pPr marL="571500" indent="-571500" eaLnBrk="1" hangingPunct="1"/>
            <a:r>
              <a:rPr lang="cs-CZ" sz="2000" dirty="0"/>
              <a:t>Jaké jsou klíčové vlastnosti domény?</a:t>
            </a:r>
          </a:p>
          <a:p>
            <a:pPr marL="571500" indent="-571500" eaLnBrk="1" hangingPunct="1"/>
            <a:r>
              <a:rPr lang="cs-CZ" sz="2000" dirty="0"/>
              <a:t>Kde / Jak / Komu budeme doporučovat?</a:t>
            </a:r>
          </a:p>
          <a:p>
            <a:pPr marL="571500" indent="-571500" eaLnBrk="1" hangingPunct="1"/>
            <a:r>
              <a:rPr lang="cs-CZ" sz="2000" dirty="0"/>
              <a:t>Jak vyhodnocovat?</a:t>
            </a:r>
          </a:p>
        </p:txBody>
      </p:sp>
    </p:spTree>
    <p:extLst>
      <p:ext uri="{BB962C8B-B14F-4D97-AF65-F5344CB8AC3E}">
        <p14:creationId xmlns:p14="http://schemas.microsoft.com/office/powerpoint/2010/main" val="20211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4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 smtClean="0">
                <a:solidFill>
                  <a:schemeClr val="tx2"/>
                </a:solidFill>
              </a:rPr>
              <a:t>Events</a:t>
            </a:r>
            <a:r>
              <a:rPr lang="cs-CZ" sz="3900" b="1" dirty="0" smtClean="0">
                <a:solidFill>
                  <a:schemeClr val="tx2"/>
                </a:solidFill>
              </a:rPr>
              <a:t> </a:t>
            </a:r>
            <a:r>
              <a:rPr lang="cs-CZ" sz="3900" b="1" dirty="0" err="1" smtClean="0">
                <a:solidFill>
                  <a:schemeClr val="tx2"/>
                </a:solidFill>
              </a:rPr>
              <a:t>Recommender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497887" cy="5508848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 smtClean="0">
                <a:solidFill>
                  <a:srgbClr val="FF0000"/>
                </a:solidFill>
              </a:rPr>
              <a:t>Portál s</a:t>
            </a:r>
            <a:r>
              <a:rPr lang="cs-CZ" sz="1800" i="1" dirty="0" smtClean="0">
                <a:solidFill>
                  <a:srgbClr val="FF0000"/>
                </a:solidFill>
              </a:rPr>
              <a:t> (kulturními)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>
                <a:solidFill>
                  <a:srgbClr val="FF0000"/>
                </a:solidFill>
              </a:rPr>
              <a:t>událostmi - například </a:t>
            </a:r>
            <a:r>
              <a:rPr lang="cs-CZ" sz="1800" b="1" i="1" dirty="0" smtClean="0">
                <a:solidFill>
                  <a:srgbClr val="FF0000"/>
                </a:solidFill>
              </a:rPr>
              <a:t>goout.cz.cz, ticketportal.cz</a:t>
            </a:r>
          </a:p>
          <a:p>
            <a:pPr marL="920750" lvl="1" indent="-571500" eaLnBrk="1" hangingPunct="1"/>
            <a:r>
              <a:rPr lang="cs-CZ" sz="1600" dirty="0" smtClean="0"/>
              <a:t>Řádově stovky až tisíce produktů, rychle zastarávají</a:t>
            </a:r>
          </a:p>
          <a:p>
            <a:pPr marL="1216025" lvl="2" indent="-571500" eaLnBrk="1" hangingPunct="1"/>
            <a:r>
              <a:rPr lang="cs-CZ" sz="1400" dirty="0" smtClean="0"/>
              <a:t>Kategorie, místo, čas, </a:t>
            </a:r>
            <a:r>
              <a:rPr lang="cs-CZ" sz="1400" dirty="0" err="1" smtClean="0"/>
              <a:t>tagy</a:t>
            </a:r>
            <a:r>
              <a:rPr lang="cs-CZ" sz="1400" dirty="0" smtClean="0"/>
              <a:t>, provázání na osoby (herci, hudebníci,…)</a:t>
            </a:r>
          </a:p>
          <a:p>
            <a:pPr marL="1216025" lvl="2" indent="-571500" eaLnBrk="1" hangingPunct="1"/>
            <a:r>
              <a:rPr lang="cs-CZ" sz="1400" dirty="0" smtClean="0"/>
              <a:t>Po odehrání už akce není relevantní</a:t>
            </a:r>
          </a:p>
          <a:p>
            <a:pPr marL="1216025" lvl="2" indent="-571500" eaLnBrk="1" hangingPunct="1"/>
            <a:endParaRPr lang="cs-CZ" sz="1400" dirty="0" smtClean="0"/>
          </a:p>
          <a:p>
            <a:pPr marL="920750" lvl="1" indent="-571500" eaLnBrk="1" hangingPunct="1"/>
            <a:r>
              <a:rPr lang="cs-CZ" sz="1600" dirty="0" smtClean="0"/>
              <a:t>Přichází několik tisíců uživatelů/den – většinou na </a:t>
            </a:r>
            <a:r>
              <a:rPr lang="cs-CZ" sz="1600" dirty="0"/>
              <a:t>hlavní </a:t>
            </a:r>
            <a:r>
              <a:rPr lang="cs-CZ" sz="1600" dirty="0" smtClean="0"/>
              <a:t>stránku. </a:t>
            </a:r>
          </a:p>
          <a:p>
            <a:pPr marL="1216025" lvl="2" indent="-571500" eaLnBrk="1" hangingPunct="1"/>
            <a:r>
              <a:rPr lang="cs-CZ" sz="1400" dirty="0" smtClean="0"/>
              <a:t>U řady uživatelů jsme schopni dohledat minulé návštěvy, případně objednávky</a:t>
            </a:r>
          </a:p>
          <a:p>
            <a:pPr marL="1216025" lvl="2" indent="-571500" eaLnBrk="1" hangingPunct="1"/>
            <a:r>
              <a:rPr lang="cs-CZ" sz="1400" dirty="0" smtClean="0"/>
              <a:t>Jsme schopni přibližně zjistit polohu uživatele</a:t>
            </a:r>
          </a:p>
          <a:p>
            <a:pPr marL="571500" indent="-571500" eaLnBrk="1" hangingPunct="1"/>
            <a:endParaRPr lang="cs-CZ" sz="1800" b="1" i="1" dirty="0" smtClean="0">
              <a:solidFill>
                <a:srgbClr val="92D050"/>
              </a:solidFill>
            </a:endParaRPr>
          </a:p>
          <a:p>
            <a:pPr marL="571500" indent="-571500" eaLnBrk="1" hangingPunct="1"/>
            <a:r>
              <a:rPr lang="cs-CZ" sz="1800" b="1" i="1" dirty="0" smtClean="0">
                <a:solidFill>
                  <a:srgbClr val="92D050"/>
                </a:solidFill>
              </a:rPr>
              <a:t>Cílem provozovatele je zvýšit zisk z prodeje</a:t>
            </a:r>
          </a:p>
          <a:p>
            <a:pPr marL="1216025" lvl="2" indent="-571500" eaLnBrk="1" hangingPunct="1"/>
            <a:r>
              <a:rPr lang="cs-CZ" sz="1300" dirty="0" smtClean="0"/>
              <a:t>zvýšit podíl osob, které si něco koupí (nebo alespoň vloží do košíku)</a:t>
            </a:r>
          </a:p>
          <a:p>
            <a:pPr marL="1216025" lvl="2" indent="-571500" eaLnBrk="1" hangingPunct="1"/>
            <a:r>
              <a:rPr lang="cs-CZ" sz="1300" dirty="0"/>
              <a:t>zvýšit </a:t>
            </a:r>
            <a:r>
              <a:rPr lang="cs-CZ" sz="1300" dirty="0" smtClean="0"/>
              <a:t>celkový počet uživatelů a jejich </a:t>
            </a:r>
            <a:r>
              <a:rPr lang="cs-CZ" sz="1300" dirty="0" err="1" smtClean="0"/>
              <a:t>loayalitu</a:t>
            </a:r>
            <a:endParaRPr lang="cs-CZ" sz="1300" dirty="0" smtClean="0"/>
          </a:p>
          <a:p>
            <a:pPr marL="1216025" lvl="2" indent="-571500" eaLnBrk="1" hangingPunct="1"/>
            <a:endParaRPr lang="cs-CZ" sz="1300" dirty="0"/>
          </a:p>
          <a:p>
            <a:pPr marL="1216025" lvl="2" indent="-571500" eaLnBrk="1" hangingPunct="1"/>
            <a:endParaRPr lang="cs-CZ" sz="1300" dirty="0" smtClean="0"/>
          </a:p>
          <a:p>
            <a:pPr marL="571500" indent="-571500" eaLnBrk="1" hangingPunct="1"/>
            <a:r>
              <a:rPr lang="cs-CZ" sz="2000" dirty="0"/>
              <a:t>Jaké jsou klíčové vlastnosti domény?</a:t>
            </a:r>
          </a:p>
          <a:p>
            <a:pPr marL="571500" indent="-571500" eaLnBrk="1" hangingPunct="1"/>
            <a:r>
              <a:rPr lang="cs-CZ" sz="2000" dirty="0"/>
              <a:t>Kde / Jak / Komu budeme doporučovat?</a:t>
            </a:r>
          </a:p>
          <a:p>
            <a:pPr marL="571500" indent="-571500" eaLnBrk="1" hangingPunct="1"/>
            <a:r>
              <a:rPr lang="cs-CZ" sz="2000" dirty="0"/>
              <a:t>Jak vyhodnocovat?</a:t>
            </a:r>
          </a:p>
        </p:txBody>
      </p:sp>
    </p:spTree>
    <p:extLst>
      <p:ext uri="{BB962C8B-B14F-4D97-AF65-F5344CB8AC3E}">
        <p14:creationId xmlns:p14="http://schemas.microsoft.com/office/powerpoint/2010/main" val="26714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5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smtClean="0">
                <a:solidFill>
                  <a:schemeClr val="tx2"/>
                </a:solidFill>
              </a:rPr>
              <a:t>POI </a:t>
            </a:r>
            <a:r>
              <a:rPr lang="cs-CZ" sz="3900" b="1" dirty="0" err="1" smtClean="0">
                <a:solidFill>
                  <a:schemeClr val="tx2"/>
                </a:solidFill>
              </a:rPr>
              <a:t>Recommendation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497887" cy="5508848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 smtClean="0">
                <a:solidFill>
                  <a:srgbClr val="FF0000"/>
                </a:solidFill>
              </a:rPr>
              <a:t>Rozsáhlejší databáze POI – </a:t>
            </a:r>
            <a:r>
              <a:rPr lang="cs-CZ" sz="1800" b="1" i="1" dirty="0">
                <a:solidFill>
                  <a:srgbClr val="FF0000"/>
                </a:solidFill>
              </a:rPr>
              <a:t>například kudyznudy.cz, turistickyatlas.cz</a:t>
            </a:r>
            <a:endParaRPr lang="cs-CZ" sz="1800" b="1" i="1" dirty="0" smtClean="0">
              <a:solidFill>
                <a:srgbClr val="FF0000"/>
              </a:solidFill>
            </a:endParaRPr>
          </a:p>
          <a:p>
            <a:pPr marL="920750" lvl="1" indent="-571500" eaLnBrk="1" hangingPunct="1"/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Případně mobilní aplikace se stejným cílem</a:t>
            </a:r>
          </a:p>
          <a:p>
            <a:pPr marL="920750" lvl="1" indent="-571500" eaLnBrk="1" hangingPunct="1"/>
            <a:r>
              <a:rPr lang="cs-CZ" sz="1600" dirty="0" smtClean="0"/>
              <a:t>Řádově desetitisíce míst, může být provázáno s událostmi</a:t>
            </a:r>
          </a:p>
          <a:p>
            <a:pPr marL="1216025" lvl="2" indent="-571500" eaLnBrk="1" hangingPunct="1"/>
            <a:r>
              <a:rPr lang="cs-CZ" sz="1400" dirty="0" smtClean="0"/>
              <a:t>Kategorie + </a:t>
            </a:r>
            <a:r>
              <a:rPr lang="cs-CZ" sz="1400" dirty="0" err="1" smtClean="0"/>
              <a:t>tagy</a:t>
            </a:r>
            <a:r>
              <a:rPr lang="cs-CZ" sz="1400" dirty="0" smtClean="0"/>
              <a:t> míst (+ fotografie), přesná GPS lokace</a:t>
            </a:r>
            <a:endParaRPr lang="cs-CZ" sz="1300" dirty="0" smtClean="0"/>
          </a:p>
          <a:p>
            <a:pPr marL="1216025" lvl="2" indent="-571500" eaLnBrk="1" hangingPunct="1"/>
            <a:r>
              <a:rPr lang="cs-CZ" sz="1400" dirty="0" smtClean="0"/>
              <a:t>Místa jsou poměrně statická, události se mění rychle, částečná periodicita</a:t>
            </a:r>
          </a:p>
          <a:p>
            <a:pPr marL="1216025" lvl="2" indent="-571500" eaLnBrk="1" hangingPunct="1"/>
            <a:endParaRPr lang="cs-CZ" sz="1400" dirty="0" smtClean="0"/>
          </a:p>
          <a:p>
            <a:pPr marL="920750" lvl="1" indent="-571500" eaLnBrk="1" hangingPunct="1"/>
            <a:r>
              <a:rPr lang="cs-CZ" sz="1600" dirty="0" smtClean="0"/>
              <a:t>Přichází desetitisíce uživatelů/den – většinou na stránku s konkrétním místem. </a:t>
            </a:r>
          </a:p>
          <a:p>
            <a:pPr marL="1216025" lvl="2" indent="-571500" eaLnBrk="1" hangingPunct="1"/>
            <a:r>
              <a:rPr lang="cs-CZ" sz="1400" dirty="0" smtClean="0"/>
              <a:t>U některých uživatelů jsme schopni dohledat minulé návštěvy</a:t>
            </a:r>
          </a:p>
          <a:p>
            <a:pPr marL="1216025" lvl="2" indent="-571500" eaLnBrk="1" hangingPunct="1"/>
            <a:r>
              <a:rPr lang="cs-CZ" sz="1400" dirty="0" smtClean="0"/>
              <a:t>U mobilní aplikace lze získat aktuální polohu</a:t>
            </a:r>
          </a:p>
          <a:p>
            <a:pPr marL="644525" lvl="2" indent="0" eaLnBrk="1" hangingPunct="1">
              <a:buNone/>
            </a:pPr>
            <a:endParaRPr lang="cs-CZ" sz="1400" dirty="0" smtClean="0"/>
          </a:p>
          <a:p>
            <a:pPr marL="571500" indent="-571500" eaLnBrk="1" hangingPunct="1"/>
            <a:r>
              <a:rPr lang="cs-CZ" sz="1800" b="1" i="1" dirty="0" smtClean="0">
                <a:solidFill>
                  <a:srgbClr val="92D050"/>
                </a:solidFill>
              </a:rPr>
              <a:t>Cílem provozovatele je získat konkurenční výhodu a zvýšit zisk z reklamy</a:t>
            </a:r>
          </a:p>
          <a:p>
            <a:pPr marL="1216025" lvl="2" indent="-571500" eaLnBrk="1" hangingPunct="1"/>
            <a:r>
              <a:rPr lang="cs-CZ" sz="1300" dirty="0" smtClean="0"/>
              <a:t>zvýšit podíl osob, které se vracejí; zvýšit počet uživatelů</a:t>
            </a:r>
          </a:p>
          <a:p>
            <a:pPr marL="1216025" lvl="2" indent="-571500" eaLnBrk="1" hangingPunct="1"/>
            <a:r>
              <a:rPr lang="cs-CZ" sz="1300" dirty="0" smtClean="0"/>
              <a:t>zvýšit počet navštívených stránek / session</a:t>
            </a:r>
          </a:p>
          <a:p>
            <a:pPr marL="1216025" lvl="2" indent="-571500" eaLnBrk="1" hangingPunct="1"/>
            <a:r>
              <a:rPr lang="cs-CZ" sz="1300" dirty="0" smtClean="0"/>
              <a:t>Kontextová reklama dle lokace</a:t>
            </a:r>
          </a:p>
          <a:p>
            <a:pPr marL="1216025" lvl="2" indent="-571500" eaLnBrk="1" hangingPunct="1"/>
            <a:endParaRPr lang="cs-CZ" sz="1300" dirty="0" smtClean="0"/>
          </a:p>
          <a:p>
            <a:pPr marL="571500" indent="-571500" eaLnBrk="1" hangingPunct="1"/>
            <a:r>
              <a:rPr lang="cs-CZ" sz="2000" dirty="0"/>
              <a:t>Jaké jsou klíčové vlastnosti domény?</a:t>
            </a:r>
          </a:p>
          <a:p>
            <a:pPr marL="571500" indent="-571500" eaLnBrk="1" hangingPunct="1"/>
            <a:r>
              <a:rPr lang="cs-CZ" sz="2000" dirty="0"/>
              <a:t>Kde / Jak / Komu budeme doporučovat?</a:t>
            </a:r>
          </a:p>
          <a:p>
            <a:pPr marL="571500" indent="-571500" eaLnBrk="1" hangingPunct="1"/>
            <a:r>
              <a:rPr lang="cs-CZ" sz="2000" dirty="0"/>
              <a:t>Jak vyhodnocovat?</a:t>
            </a:r>
          </a:p>
        </p:txBody>
      </p:sp>
    </p:spTree>
    <p:extLst>
      <p:ext uri="{BB962C8B-B14F-4D97-AF65-F5344CB8AC3E}">
        <p14:creationId xmlns:p14="http://schemas.microsoft.com/office/powerpoint/2010/main" val="35656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cooperation project with </a:t>
            </a:r>
            <a:r>
              <a:rPr lang="en-US" dirty="0" err="1" smtClean="0"/>
              <a:t>Zalando</a:t>
            </a:r>
            <a:endParaRPr lang="en-US" dirty="0" smtClean="0"/>
          </a:p>
          <a:p>
            <a:r>
              <a:rPr lang="en-US" dirty="0" smtClean="0"/>
              <a:t>What your returning customer has bought so far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 she visits your shop and looks at this</a:t>
            </a:r>
          </a:p>
          <a:p>
            <a:endParaRPr lang="en-US" dirty="0"/>
          </a:p>
          <a:p>
            <a:pPr marL="868680" lvl="3" indent="0">
              <a:buNone/>
            </a:pPr>
            <a:r>
              <a:rPr lang="en-US" dirty="0"/>
              <a:t> </a:t>
            </a:r>
            <a:r>
              <a:rPr lang="en-US" dirty="0" smtClean="0"/>
              <a:t>   and then this 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63272" cy="1002506"/>
          </a:xfrm>
        </p:spPr>
        <p:txBody>
          <a:bodyPr/>
          <a:lstStyle/>
          <a:p>
            <a:r>
              <a:rPr lang="en-US" sz="4000" dirty="0" smtClean="0"/>
              <a:t>Challenges in practical settings</a:t>
            </a:r>
            <a:endParaRPr lang="en-US" sz="40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9120"/>
            <a:ext cx="758181" cy="117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pieren 3"/>
          <p:cNvGrpSpPr/>
          <p:nvPr/>
        </p:nvGrpSpPr>
        <p:grpSpPr>
          <a:xfrm>
            <a:off x="899592" y="2708920"/>
            <a:ext cx="3620014" cy="971550"/>
            <a:chOff x="899592" y="2708920"/>
            <a:chExt cx="3620014" cy="9715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708920"/>
              <a:ext cx="781050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712224"/>
              <a:ext cx="745170" cy="968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2725688"/>
              <a:ext cx="703523" cy="954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25688"/>
              <a:ext cx="739694" cy="954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944" y="4437112"/>
            <a:ext cx="103355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39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Short-term preferences (shopping goals) are crucial</a:t>
            </a:r>
          </a:p>
          <a:p>
            <a:pPr lvl="2"/>
            <a:r>
              <a:rPr lang="en-US" dirty="0" smtClean="0"/>
              <a:t>Can be considered as a sort of context</a:t>
            </a:r>
          </a:p>
          <a:p>
            <a:pPr lvl="2"/>
            <a:r>
              <a:rPr lang="en-US" dirty="0" smtClean="0"/>
              <a:t>E.g., shopping for self or someone else?</a:t>
            </a:r>
          </a:p>
          <a:p>
            <a:r>
              <a:rPr lang="en-US" dirty="0" smtClean="0"/>
              <a:t>Adaptation to recent behavior must be immediate</a:t>
            </a:r>
          </a:p>
          <a:p>
            <a:pPr lvl="2"/>
            <a:r>
              <a:rPr lang="en-US" dirty="0" smtClean="0"/>
              <a:t>No time to train or update complex models</a:t>
            </a:r>
          </a:p>
          <a:p>
            <a:r>
              <a:rPr lang="en-US" dirty="0" smtClean="0"/>
              <a:t>Long-term preferences can however be important</a:t>
            </a:r>
          </a:p>
          <a:p>
            <a:pPr lvl="2"/>
            <a:r>
              <a:rPr lang="en-US" dirty="0" smtClean="0"/>
              <a:t>Preferred brands, colors, price segment, …</a:t>
            </a:r>
          </a:p>
          <a:p>
            <a:r>
              <a:rPr lang="en-US" dirty="0" smtClean="0"/>
              <a:t>Available information is huge and manifold – how to combine?</a:t>
            </a:r>
          </a:p>
          <a:p>
            <a:pPr lvl="2"/>
            <a:r>
              <a:rPr lang="en-US" dirty="0" smtClean="0"/>
              <a:t>Sales, views, cart action, wish lists, search terms, category browsing</a:t>
            </a:r>
          </a:p>
          <a:p>
            <a:pPr lvl="2"/>
            <a:r>
              <a:rPr lang="en-US" dirty="0" smtClean="0"/>
              <a:t>Billions of billions of data points (6 billion explicit ratings at Netflix)</a:t>
            </a:r>
          </a:p>
          <a:p>
            <a:pPr lvl="2"/>
            <a:r>
              <a:rPr lang="en-US" dirty="0" smtClean="0"/>
              <a:t>Customer demographics</a:t>
            </a:r>
          </a:p>
          <a:p>
            <a:pPr lvl="2"/>
            <a:r>
              <a:rPr lang="en-US" dirty="0" smtClean="0"/>
              <a:t>External factors like seasonal aspects, trends, time of the year …</a:t>
            </a:r>
          </a:p>
          <a:p>
            <a:pPr lvl="2"/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58490"/>
          </a:xfrm>
        </p:spPr>
        <p:txBody>
          <a:bodyPr/>
          <a:lstStyle/>
          <a:p>
            <a:r>
              <a:rPr lang="en-US" dirty="0" smtClean="0"/>
              <a:t>Challenges in practical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42966</TotalTime>
  <Words>817</Words>
  <Application>Microsoft Office PowerPoint</Application>
  <PresentationFormat>Předvádění na obrazovce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Segoe Print</vt:lpstr>
      <vt:lpstr>Wingdings</vt:lpstr>
      <vt:lpstr>Network</vt:lpstr>
      <vt:lpstr>Randomness in python</vt:lpstr>
      <vt:lpstr>Prezentace aplikace PowerPoint</vt:lpstr>
      <vt:lpstr>Prezentace aplikace PowerPoint</vt:lpstr>
      <vt:lpstr>Prezentace aplikace PowerPoint</vt:lpstr>
      <vt:lpstr>Prezentace aplikace PowerPoint</vt:lpstr>
      <vt:lpstr>Challenges in practical settings</vt:lpstr>
      <vt:lpstr>Challenges in practical settings</vt:lpstr>
    </vt:vector>
  </TitlesOfParts>
  <Company>MFF-UK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preference learning in real systems - from events to processes</dc:title>
  <dc:creator>Alan Eckhardt</dc:creator>
  <cp:lastModifiedBy>peska</cp:lastModifiedBy>
  <cp:revision>418</cp:revision>
  <cp:lastPrinted>2017-12-04T14:37:52Z</cp:lastPrinted>
  <dcterms:created xsi:type="dcterms:W3CDTF">2011-06-02T09:06:03Z</dcterms:created>
  <dcterms:modified xsi:type="dcterms:W3CDTF">2017-12-05T11:12:43Z</dcterms:modified>
</cp:coreProperties>
</file>