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9"/>
  </p:notesMasterIdLst>
  <p:handoutMasterIdLst>
    <p:handoutMasterId r:id="rId50"/>
  </p:handoutMasterIdLst>
  <p:sldIdLst>
    <p:sldId id="256" r:id="rId3"/>
    <p:sldId id="293" r:id="rId4"/>
    <p:sldId id="294" r:id="rId5"/>
    <p:sldId id="336" r:id="rId6"/>
    <p:sldId id="337" r:id="rId7"/>
    <p:sldId id="296" r:id="rId8"/>
    <p:sldId id="339" r:id="rId9"/>
    <p:sldId id="341" r:id="rId10"/>
    <p:sldId id="344" r:id="rId11"/>
    <p:sldId id="342" r:id="rId12"/>
    <p:sldId id="343" r:id="rId13"/>
    <p:sldId id="345" r:id="rId14"/>
    <p:sldId id="340" r:id="rId15"/>
    <p:sldId id="346" r:id="rId16"/>
    <p:sldId id="347" r:id="rId17"/>
    <p:sldId id="348" r:id="rId18"/>
    <p:sldId id="352" r:id="rId19"/>
    <p:sldId id="297" r:id="rId20"/>
    <p:sldId id="298" r:id="rId21"/>
    <p:sldId id="299" r:id="rId22"/>
    <p:sldId id="302" r:id="rId23"/>
    <p:sldId id="349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50" r:id="rId32"/>
    <p:sldId id="310" r:id="rId33"/>
    <p:sldId id="351" r:id="rId34"/>
    <p:sldId id="312" r:id="rId35"/>
    <p:sldId id="313" r:id="rId36"/>
    <p:sldId id="314" r:id="rId37"/>
    <p:sldId id="315" r:id="rId38"/>
    <p:sldId id="316" r:id="rId39"/>
    <p:sldId id="317" r:id="rId40"/>
    <p:sldId id="319" r:id="rId41"/>
    <p:sldId id="335" r:id="rId42"/>
    <p:sldId id="320" r:id="rId43"/>
    <p:sldId id="321" r:id="rId44"/>
    <p:sldId id="322" r:id="rId45"/>
    <p:sldId id="332" r:id="rId46"/>
    <p:sldId id="333" r:id="rId47"/>
    <p:sldId id="292" r:id="rId4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tmar" initials="D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0" autoAdjust="0"/>
    <p:restoredTop sz="96686" autoAdjust="0"/>
  </p:normalViewPr>
  <p:slideViewPr>
    <p:cSldViewPr>
      <p:cViewPr varScale="1">
        <p:scale>
          <a:sx n="97" d="100"/>
          <a:sy n="97" d="100"/>
        </p:scale>
        <p:origin x="1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13.11.2018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08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63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70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7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98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72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5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61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71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123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50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13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290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94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94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292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017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725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431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031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612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75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602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700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6510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608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02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49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1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42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79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64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92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Tutorial: Introduction to Recommender Systems, ACM SAC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Evaluating Recommender Systems</a:t>
            </a:r>
            <a:endParaRPr lang="cs-CZ" sz="3600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endParaRPr lang="cs-CZ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endParaRPr lang="en-US" sz="3600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64973" y="3933056"/>
            <a:ext cx="7885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s-CZ" sz="4800" b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If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want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to double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your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success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rate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,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should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double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your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failure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rate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.</a:t>
            </a:r>
            <a:endParaRPr lang="cs-CZ" b="0" i="1" dirty="0">
              <a:solidFill>
                <a:srgbClr val="00B0F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Common</a:t>
            </a:r>
            <a:r>
              <a:rPr lang="cs-CZ" dirty="0" smtClean="0"/>
              <a:t> on-line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r>
              <a:rPr lang="cs-CZ" dirty="0" smtClean="0"/>
              <a:t> – </a:t>
            </a:r>
            <a:r>
              <a:rPr lang="cs-CZ" dirty="0" err="1" smtClean="0"/>
              <a:t>Broadcaster</a:t>
            </a:r>
            <a:r>
              <a:rPr lang="cs-CZ" dirty="0" smtClean="0"/>
              <a:t>/</a:t>
            </a:r>
            <a:r>
              <a:rPr lang="cs-CZ" dirty="0" err="1" smtClean="0"/>
              <a:t>News</a:t>
            </a:r>
            <a:r>
              <a:rPr lang="cs-CZ" dirty="0" smtClean="0"/>
              <a:t>/</a:t>
            </a:r>
            <a:r>
              <a:rPr lang="cs-CZ" dirty="0" err="1" smtClean="0"/>
              <a:t>Info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4745" y="1548395"/>
            <a:ext cx="8229600" cy="4525963"/>
          </a:xfrm>
        </p:spPr>
        <p:txBody>
          <a:bodyPr/>
          <a:lstStyle/>
          <a:p>
            <a:r>
              <a:rPr lang="cs-CZ" dirty="0" err="1" smtClean="0"/>
              <a:t>Recommending</a:t>
            </a:r>
            <a:r>
              <a:rPr lang="cs-CZ" dirty="0" smtClean="0"/>
              <a:t> </a:t>
            </a:r>
            <a:r>
              <a:rPr lang="cs-CZ" dirty="0" err="1" smtClean="0"/>
              <a:t>correctness</a:t>
            </a:r>
            <a:endParaRPr lang="cs-CZ" dirty="0"/>
          </a:p>
          <a:p>
            <a:pPr lvl="1"/>
            <a:r>
              <a:rPr lang="cs-CZ" sz="1600" dirty="0" smtClean="0"/>
              <a:t>Visit (</a:t>
            </a:r>
            <a:r>
              <a:rPr lang="cs-CZ" sz="1600" dirty="0" err="1" smtClean="0"/>
              <a:t>once</a:t>
            </a:r>
            <a:r>
              <a:rPr lang="cs-CZ" sz="1600" dirty="0" smtClean="0"/>
              <a:t>) </a:t>
            </a:r>
            <a:r>
              <a:rPr lang="cs-CZ" sz="1600" dirty="0" err="1" smtClean="0"/>
              <a:t>recommended</a:t>
            </a:r>
            <a:r>
              <a:rPr lang="cs-CZ" sz="1600" dirty="0" smtClean="0"/>
              <a:t> </a:t>
            </a:r>
            <a:r>
              <a:rPr lang="cs-CZ" sz="1600" dirty="0" err="1" smtClean="0"/>
              <a:t>object</a:t>
            </a:r>
            <a:r>
              <a:rPr lang="cs-CZ" sz="1600" dirty="0" smtClean="0"/>
              <a:t> (</a:t>
            </a:r>
            <a:r>
              <a:rPr lang="cs-CZ" sz="1600" dirty="0" err="1" smtClean="0"/>
              <a:t>i.e</a:t>
            </a:r>
            <a:r>
              <a:rPr lang="cs-CZ" sz="1600" dirty="0" smtClean="0"/>
              <a:t>. </a:t>
            </a:r>
            <a:r>
              <a:rPr lang="cs-CZ" sz="1600" dirty="0" err="1" smtClean="0"/>
              <a:t>ignore</a:t>
            </a:r>
            <a:r>
              <a:rPr lang="cs-CZ" sz="1600" dirty="0" smtClean="0"/>
              <a:t> </a:t>
            </a:r>
            <a:r>
              <a:rPr lang="cs-CZ" sz="1600" dirty="0" err="1" smtClean="0"/>
              <a:t>page</a:t>
            </a:r>
            <a:r>
              <a:rPr lang="cs-CZ" sz="1600" dirty="0" smtClean="0"/>
              <a:t> layout)</a:t>
            </a:r>
            <a:endParaRPr lang="cs-CZ" sz="1600" dirty="0"/>
          </a:p>
          <a:p>
            <a:r>
              <a:rPr lang="cs-CZ" dirty="0" err="1"/>
              <a:t>Click-through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smtClean="0"/>
              <a:t>item </a:t>
            </a:r>
            <a:r>
              <a:rPr lang="cs-CZ" sz="1600" dirty="0"/>
              <a:t>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 smtClean="0"/>
              <a:t>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Conversions</a:t>
            </a:r>
            <a:r>
              <a:rPr lang="cs-CZ" dirty="0" smtClean="0"/>
              <a:t>“ </a:t>
            </a:r>
            <a:r>
              <a:rPr lang="cs-CZ" dirty="0" err="1" smtClean="0"/>
              <a:t>rate</a:t>
            </a:r>
            <a:endParaRPr lang="cs-CZ" dirty="0" smtClean="0"/>
          </a:p>
          <a:p>
            <a:pPr lvl="1"/>
            <a:r>
              <a:rPr lang="cs-CZ" dirty="0" err="1" smtClean="0"/>
              <a:t>Share</a:t>
            </a:r>
            <a:r>
              <a:rPr lang="cs-CZ" dirty="0" smtClean="0"/>
              <a:t> </a:t>
            </a:r>
            <a:r>
              <a:rPr lang="cs-CZ" dirty="0"/>
              <a:t>/ </a:t>
            </a:r>
            <a:r>
              <a:rPr lang="cs-CZ" dirty="0" err="1"/>
              <a:t>follow</a:t>
            </a:r>
            <a:r>
              <a:rPr lang="cs-CZ" dirty="0"/>
              <a:t> / </a:t>
            </a:r>
            <a:r>
              <a:rPr lang="cs-CZ" dirty="0" err="1" smtClean="0"/>
              <a:t>like</a:t>
            </a:r>
            <a:r>
              <a:rPr lang="cs-CZ" dirty="0" smtClean="0"/>
              <a:t> / comment... </a:t>
            </a:r>
            <a:r>
              <a:rPr lang="cs-CZ" dirty="0" err="1" smtClean="0"/>
              <a:t>recommended</a:t>
            </a:r>
            <a:r>
              <a:rPr lang="cs-CZ" dirty="0" smtClean="0"/>
              <a:t> item</a:t>
            </a:r>
          </a:p>
          <a:p>
            <a:r>
              <a:rPr lang="cs-CZ" dirty="0" err="1" smtClean="0"/>
              <a:t>Value</a:t>
            </a:r>
            <a:r>
              <a:rPr lang="cs-CZ" dirty="0" smtClean="0"/>
              <a:t> per user</a:t>
            </a:r>
          </a:p>
          <a:p>
            <a:pPr lvl="1"/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/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visited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/ </a:t>
            </a:r>
            <a:r>
              <a:rPr lang="cs-CZ" dirty="0" err="1" smtClean="0"/>
              <a:t>displayed</a:t>
            </a:r>
            <a:r>
              <a:rPr lang="cs-CZ" dirty="0" smtClean="0"/>
              <a:t> </a:t>
            </a:r>
            <a:r>
              <a:rPr lang="cs-CZ" dirty="0" err="1" smtClean="0"/>
              <a:t>adds</a:t>
            </a:r>
            <a:r>
              <a:rPr lang="cs-CZ" dirty="0" smtClean="0"/>
              <a:t>… </a:t>
            </a:r>
            <a:br>
              <a:rPr lang="cs-CZ" dirty="0" smtClean="0"/>
            </a:br>
            <a:r>
              <a:rPr lang="cs-CZ" dirty="0" smtClean="0"/>
              <a:t>per user </a:t>
            </a:r>
            <a:r>
              <a:rPr lang="cs-CZ" dirty="0" err="1" smtClean="0"/>
              <a:t>or</a:t>
            </a:r>
            <a:r>
              <a:rPr lang="cs-CZ" dirty="0" smtClean="0"/>
              <a:t> per session</a:t>
            </a:r>
          </a:p>
          <a:p>
            <a:pPr lvl="1"/>
            <a:r>
              <a:rPr lang="cs-CZ" dirty="0" err="1" smtClean="0"/>
              <a:t>Returning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/ user </a:t>
            </a:r>
            <a:r>
              <a:rPr lang="cs-CZ" dirty="0" err="1" smtClean="0"/>
              <a:t>loyalty</a:t>
            </a:r>
            <a:endParaRPr lang="cs-CZ" dirty="0" smtClean="0"/>
          </a:p>
        </p:txBody>
      </p:sp>
      <p:sp>
        <p:nvSpPr>
          <p:cNvPr id="4" name="Šipka dolů 3"/>
          <p:cNvSpPr/>
          <p:nvPr/>
        </p:nvSpPr>
        <p:spPr bwMode="auto">
          <a:xfrm>
            <a:off x="8028384" y="1556792"/>
            <a:ext cx="720080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Better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proxy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of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target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variable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Šipka dolů 4"/>
          <p:cNvSpPr/>
          <p:nvPr/>
        </p:nvSpPr>
        <p:spPr bwMode="auto">
          <a:xfrm rot="10800000">
            <a:off x="35497" y="1196752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/>
              <a:t> </a:t>
            </a:r>
            <a:r>
              <a:rPr lang="cs-CZ" sz="1600" dirty="0" smtClean="0"/>
              <a:t>  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Higher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potential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impact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Common</a:t>
            </a:r>
            <a:r>
              <a:rPr lang="cs-CZ" dirty="0" smtClean="0"/>
              <a:t> on-line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r>
              <a:rPr lang="cs-CZ" dirty="0" smtClean="0"/>
              <a:t> – </a:t>
            </a:r>
            <a:r>
              <a:rPr lang="cs-CZ" dirty="0" err="1" smtClean="0"/>
              <a:t>Technical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!!Response </a:t>
            </a:r>
            <a:r>
              <a:rPr lang="cs-CZ" dirty="0" err="1" smtClean="0"/>
              <a:t>time</a:t>
            </a:r>
            <a:r>
              <a:rPr lang="cs-CZ" dirty="0" smtClean="0"/>
              <a:t>!!</a:t>
            </a:r>
          </a:p>
          <a:p>
            <a:r>
              <a:rPr lang="cs-CZ" dirty="0" err="1" smtClean="0"/>
              <a:t>Train</a:t>
            </a:r>
            <a:r>
              <a:rPr lang="cs-CZ" dirty="0" smtClean="0"/>
              <a:t> / re-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Memory</a:t>
            </a:r>
            <a:r>
              <a:rPr lang="cs-CZ" dirty="0" smtClean="0"/>
              <a:t> / CPU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pPr lvl="1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grow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?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Recall</a:t>
            </a:r>
            <a:r>
              <a:rPr lang="cs-CZ" dirty="0" smtClean="0"/>
              <a:t> on </a:t>
            </a:r>
            <a:r>
              <a:rPr lang="cs-CZ" dirty="0" err="1" smtClean="0"/>
              <a:t>objects</a:t>
            </a:r>
            <a:endParaRPr lang="cs-CZ" dirty="0" smtClean="0"/>
          </a:p>
          <a:p>
            <a:pPr lvl="1"/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portion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</a:t>
            </a:r>
            <a:r>
              <a:rPr lang="cs-CZ" dirty="0" err="1" smtClean="0"/>
              <a:t>ignored</a:t>
            </a:r>
            <a:r>
              <a:rPr lang="cs-CZ" dirty="0" smtClean="0"/>
              <a:t>? Are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many </a:t>
            </a:r>
            <a:r>
              <a:rPr lang="cs-CZ" dirty="0" err="1" smtClean="0"/>
              <a:t>low</a:t>
            </a:r>
            <a:r>
              <a:rPr lang="cs-CZ" dirty="0" smtClean="0"/>
              <a:t>-profit </a:t>
            </a:r>
            <a:r>
              <a:rPr lang="cs-CZ" dirty="0" err="1" smtClean="0"/>
              <a:t>bestsellers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 smtClean="0"/>
              <a:t>predict</a:t>
            </a:r>
            <a:endParaRPr lang="cs-CZ" dirty="0" smtClean="0"/>
          </a:p>
          <a:p>
            <a:pPr lvl="1"/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calculate</a:t>
            </a:r>
            <a:r>
              <a:rPr lang="cs-CZ" dirty="0" smtClean="0"/>
              <a:t> </a:t>
            </a:r>
            <a:r>
              <a:rPr lang="cs-CZ" dirty="0" err="1" smtClean="0"/>
              <a:t>recommendations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are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baseline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34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cs-CZ" dirty="0" smtClean="0"/>
              <a:t>in </a:t>
            </a:r>
            <a:r>
              <a:rPr lang="cs-CZ" dirty="0" err="1" smtClean="0"/>
              <a:t>Lab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Same as on-line experiments</a:t>
            </a:r>
          </a:p>
          <a:p>
            <a:r>
              <a:rPr lang="en-US" sz="1800" dirty="0" smtClean="0"/>
              <a:t>Questionnaire</a:t>
            </a:r>
          </a:p>
          <a:p>
            <a:pPr lvl="1"/>
            <a:r>
              <a:rPr lang="cs-CZ" sz="1600" dirty="0" err="1" smtClean="0"/>
              <a:t>Features</a:t>
            </a:r>
            <a:r>
              <a:rPr lang="cs-CZ" sz="1600" dirty="0" smtClean="0"/>
              <a:t> </a:t>
            </a:r>
            <a:r>
              <a:rPr lang="cs-CZ" sz="1600" dirty="0" err="1" smtClean="0"/>
              <a:t>otherwise</a:t>
            </a:r>
            <a:r>
              <a:rPr lang="cs-CZ" sz="1600" dirty="0" smtClean="0"/>
              <a:t> </a:t>
            </a:r>
            <a:r>
              <a:rPr lang="cs-CZ" sz="1600" dirty="0" err="1" smtClean="0"/>
              <a:t>harder</a:t>
            </a:r>
            <a:r>
              <a:rPr lang="cs-CZ" sz="1600" dirty="0" smtClean="0"/>
              <a:t> to </a:t>
            </a:r>
            <a:r>
              <a:rPr lang="cs-CZ" sz="1600" dirty="0" err="1" smtClean="0"/>
              <a:t>detect</a:t>
            </a:r>
            <a:r>
              <a:rPr lang="cs-CZ" sz="1600" dirty="0" smtClean="0"/>
              <a:t> </a:t>
            </a:r>
            <a:r>
              <a:rPr lang="cs-CZ" sz="1600" dirty="0" err="1" smtClean="0"/>
              <a:t>directly</a:t>
            </a:r>
            <a:endParaRPr lang="cs-CZ" sz="1600" dirty="0" smtClean="0"/>
          </a:p>
          <a:p>
            <a:pPr lvl="1"/>
            <a:r>
              <a:rPr lang="cs-CZ" sz="1600" dirty="0" err="1" smtClean="0"/>
              <a:t>Helpfulness</a:t>
            </a:r>
            <a:r>
              <a:rPr lang="cs-CZ" sz="1600" dirty="0" smtClean="0"/>
              <a:t> / </a:t>
            </a:r>
            <a:r>
              <a:rPr lang="cs-CZ" sz="1600" dirty="0" err="1" smtClean="0"/>
              <a:t>Ease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use / Relevance</a:t>
            </a:r>
          </a:p>
          <a:p>
            <a:pPr lvl="1"/>
            <a:r>
              <a:rPr lang="cs-CZ" sz="1600" dirty="0" smtClean="0"/>
              <a:t>Trust</a:t>
            </a:r>
          </a:p>
          <a:p>
            <a:pPr lvl="1"/>
            <a:r>
              <a:rPr lang="cs-CZ" sz="1600" dirty="0" err="1" smtClean="0"/>
              <a:t>Novelty</a:t>
            </a:r>
            <a:r>
              <a:rPr lang="cs-CZ" sz="1600" dirty="0" smtClean="0"/>
              <a:t>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user </a:t>
            </a:r>
            <a:r>
              <a:rPr lang="cs-CZ" sz="1600" dirty="0" err="1" smtClean="0"/>
              <a:t>etc</a:t>
            </a:r>
            <a:r>
              <a:rPr lang="cs-CZ" sz="1600" dirty="0" smtClean="0"/>
              <a:t>.</a:t>
            </a:r>
          </a:p>
          <a:p>
            <a:r>
              <a:rPr lang="cs-CZ" sz="1800" dirty="0" err="1" smtClean="0"/>
              <a:t>Physiological</a:t>
            </a:r>
            <a:r>
              <a:rPr lang="cs-CZ" sz="1800" dirty="0" smtClean="0"/>
              <a:t> response</a:t>
            </a:r>
          </a:p>
          <a:p>
            <a:pPr lvl="1"/>
            <a:r>
              <a:rPr lang="cs-CZ" sz="1600" dirty="0" err="1" smtClean="0"/>
              <a:t>Eye</a:t>
            </a:r>
            <a:r>
              <a:rPr lang="cs-CZ" sz="1600" dirty="0" smtClean="0"/>
              <a:t> </a:t>
            </a:r>
            <a:r>
              <a:rPr lang="cs-CZ" sz="1600" dirty="0" err="1" smtClean="0"/>
              <a:t>tracking</a:t>
            </a:r>
            <a:r>
              <a:rPr lang="cs-CZ" sz="1600" dirty="0" smtClean="0"/>
              <a:t> </a:t>
            </a:r>
            <a:r>
              <a:rPr lang="cs-CZ" sz="1600" dirty="0" err="1" smtClean="0"/>
              <a:t>etc</a:t>
            </a:r>
            <a:r>
              <a:rPr lang="cs-CZ" sz="1600" dirty="0" smtClean="0"/>
              <a:t>.</a:t>
            </a:r>
          </a:p>
          <a:p>
            <a:pPr lvl="1"/>
            <a:endParaRPr lang="cs-CZ" sz="1600" dirty="0"/>
          </a:p>
          <a:p>
            <a:pPr lvl="1"/>
            <a:endParaRPr lang="cs-CZ" sz="1600" i="1" dirty="0" smtClean="0">
              <a:solidFill>
                <a:srgbClr val="FF0000"/>
              </a:solidFill>
            </a:endParaRPr>
          </a:p>
          <a:p>
            <a:r>
              <a:rPr lang="cs-CZ" i="1" dirty="0" err="1" smtClean="0">
                <a:solidFill>
                  <a:srgbClr val="FF0000"/>
                </a:solidFill>
              </a:rPr>
              <a:t>Key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criterion</a:t>
            </a:r>
            <a:r>
              <a:rPr lang="cs-CZ" i="1" dirty="0" smtClean="0">
                <a:solidFill>
                  <a:srgbClr val="FF0000"/>
                </a:solidFill>
              </a:rPr>
              <a:t> in </a:t>
            </a:r>
            <a:r>
              <a:rPr lang="cs-CZ" i="1" dirty="0" err="1" smtClean="0">
                <a:solidFill>
                  <a:srgbClr val="FF0000"/>
                </a:solidFill>
              </a:rPr>
              <a:t>lab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studies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is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that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subjects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should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well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approximate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behavior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of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your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real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users</a:t>
            </a:r>
            <a:endParaRPr lang="cs-CZ" i="1" dirty="0" smtClean="0">
              <a:solidFill>
                <a:srgbClr val="FF0000"/>
              </a:solidFill>
            </a:endParaRPr>
          </a:p>
          <a:p>
            <a:pPr lvl="1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harder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seems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9445" t="19900" r="49211" b="36001"/>
          <a:stretch/>
        </p:blipFill>
        <p:spPr>
          <a:xfrm>
            <a:off x="5039544" y="1916832"/>
            <a:ext cx="4104456" cy="24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cs-CZ" dirty="0" err="1" smtClean="0"/>
              <a:t>of</a:t>
            </a:r>
            <a:r>
              <a:rPr lang="cs-CZ" dirty="0" smtClean="0"/>
              <a:t> Off-line </a:t>
            </a:r>
            <a:r>
              <a:rPr lang="cs-CZ" dirty="0" err="1" smtClean="0"/>
              <a:t>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Simulation</a:t>
            </a:r>
            <a:r>
              <a:rPr lang="cs-CZ" sz="1800" dirty="0" smtClean="0"/>
              <a:t> on </a:t>
            </a:r>
            <a:r>
              <a:rPr lang="cs-CZ" sz="1800" dirty="0" err="1" smtClean="0"/>
              <a:t>existing</a:t>
            </a:r>
            <a:r>
              <a:rPr lang="cs-CZ" sz="1800" dirty="0" smtClean="0"/>
              <a:t> </a:t>
            </a:r>
            <a:r>
              <a:rPr lang="cs-CZ" sz="1800" dirty="0" err="1" smtClean="0"/>
              <a:t>dataset</a:t>
            </a:r>
            <a:endParaRPr lang="cs-CZ" sz="1800" dirty="0" smtClean="0"/>
          </a:p>
          <a:p>
            <a:pPr lvl="1"/>
            <a:r>
              <a:rPr lang="cs-CZ" sz="1600" dirty="0" err="1" smtClean="0"/>
              <a:t>Train</a:t>
            </a:r>
            <a:r>
              <a:rPr lang="cs-CZ" sz="1600" dirty="0" smtClean="0"/>
              <a:t> / </a:t>
            </a:r>
            <a:r>
              <a:rPr lang="cs-CZ" sz="1600" dirty="0" err="1" smtClean="0"/>
              <a:t>Validation</a:t>
            </a:r>
            <a:r>
              <a:rPr lang="cs-CZ" sz="1600" dirty="0" smtClean="0"/>
              <a:t> / Test split</a:t>
            </a:r>
          </a:p>
          <a:p>
            <a:pPr lvl="2"/>
            <a:r>
              <a:rPr lang="cs-CZ" sz="1500" dirty="0" err="1" smtClean="0"/>
              <a:t>Random</a:t>
            </a:r>
            <a:r>
              <a:rPr lang="cs-CZ" sz="1500" dirty="0" smtClean="0"/>
              <a:t> (</a:t>
            </a:r>
            <a:r>
              <a:rPr lang="cs-CZ" sz="1500" dirty="0" err="1" smtClean="0"/>
              <a:t>bootstrap</a:t>
            </a:r>
            <a:r>
              <a:rPr lang="cs-CZ" sz="1500" dirty="0" smtClean="0"/>
              <a:t>) – </a:t>
            </a:r>
            <a:r>
              <a:rPr lang="cs-CZ" sz="1500" dirty="0" err="1" smtClean="0"/>
              <a:t>only</a:t>
            </a:r>
            <a:r>
              <a:rPr lang="cs-CZ" sz="1500" dirty="0" smtClean="0"/>
              <a:t> in case </a:t>
            </a:r>
            <a:r>
              <a:rPr lang="cs-CZ" sz="1500" dirty="0" err="1" smtClean="0"/>
              <a:t>of</a:t>
            </a:r>
            <a:r>
              <a:rPr lang="cs-CZ" sz="1500" dirty="0" smtClean="0"/>
              <a:t> very </a:t>
            </a:r>
            <a:r>
              <a:rPr lang="cs-CZ" sz="1500" dirty="0" err="1" smtClean="0"/>
              <a:t>large</a:t>
            </a:r>
            <a:r>
              <a:rPr lang="cs-CZ" sz="1500" dirty="0" smtClean="0"/>
              <a:t> </a:t>
            </a:r>
            <a:r>
              <a:rPr lang="cs-CZ" sz="1500" dirty="0" err="1" smtClean="0"/>
              <a:t>datasets</a:t>
            </a:r>
            <a:r>
              <a:rPr lang="cs-CZ" sz="1500" dirty="0" smtClean="0"/>
              <a:t> </a:t>
            </a:r>
          </a:p>
          <a:p>
            <a:pPr lvl="2"/>
            <a:r>
              <a:rPr lang="cs-CZ" sz="1500" dirty="0" err="1" smtClean="0"/>
              <a:t>Cross-validation</a:t>
            </a:r>
            <a:r>
              <a:rPr lang="cs-CZ" sz="1500" dirty="0" smtClean="0"/>
              <a:t> </a:t>
            </a:r>
            <a:r>
              <a:rPr lang="cs-CZ" sz="1500" dirty="0" err="1" smtClean="0"/>
              <a:t>variants</a:t>
            </a:r>
            <a:endParaRPr lang="cs-CZ" sz="1500" dirty="0" smtClean="0"/>
          </a:p>
          <a:p>
            <a:pPr lvl="2"/>
            <a:r>
              <a:rPr lang="cs-CZ" sz="1500" b="1" dirty="0" err="1" smtClean="0"/>
              <a:t>Temporal</a:t>
            </a:r>
            <a:r>
              <a:rPr lang="cs-CZ" sz="1500" b="1" dirty="0" smtClean="0"/>
              <a:t> </a:t>
            </a:r>
            <a:r>
              <a:rPr lang="cs-CZ" sz="1500" b="1" dirty="0" err="1" smtClean="0"/>
              <a:t>splits</a:t>
            </a:r>
            <a:r>
              <a:rPr lang="cs-CZ" sz="1500" b="1" dirty="0" smtClean="0"/>
              <a:t> </a:t>
            </a:r>
            <a:r>
              <a:rPr lang="cs-CZ" sz="1500" dirty="0" smtClean="0"/>
              <a:t>– </a:t>
            </a:r>
            <a:r>
              <a:rPr lang="cs-CZ" sz="1500" dirty="0" err="1" smtClean="0"/>
              <a:t>better</a:t>
            </a:r>
            <a:r>
              <a:rPr lang="cs-CZ" sz="1500" dirty="0" smtClean="0"/>
              <a:t> </a:t>
            </a:r>
            <a:r>
              <a:rPr lang="cs-CZ" sz="1500" dirty="0" err="1" smtClean="0"/>
              <a:t>than</a:t>
            </a:r>
            <a:r>
              <a:rPr lang="cs-CZ" sz="1500" dirty="0" smtClean="0"/>
              <a:t> CV </a:t>
            </a:r>
            <a:r>
              <a:rPr lang="cs-CZ" sz="1500" dirty="0" err="1" smtClean="0"/>
              <a:t>for</a:t>
            </a:r>
            <a:r>
              <a:rPr lang="cs-CZ" sz="1500" dirty="0" smtClean="0"/>
              <a:t> </a:t>
            </a:r>
            <a:r>
              <a:rPr lang="cs-CZ" sz="1500" dirty="0" err="1" smtClean="0"/>
              <a:t>RecSys</a:t>
            </a:r>
            <a:r>
              <a:rPr lang="cs-CZ" sz="1500" dirty="0" smtClean="0"/>
              <a:t> (</a:t>
            </a:r>
            <a:r>
              <a:rPr lang="cs-CZ" sz="1500" dirty="0" err="1" smtClean="0"/>
              <a:t>causality</a:t>
            </a:r>
            <a:r>
              <a:rPr lang="cs-CZ" sz="1500" dirty="0" smtClean="0"/>
              <a:t> </a:t>
            </a:r>
            <a:r>
              <a:rPr lang="cs-CZ" sz="1500" dirty="0" err="1" smtClean="0"/>
              <a:t>problems</a:t>
            </a:r>
            <a:r>
              <a:rPr lang="cs-CZ" sz="1500" dirty="0" smtClean="0"/>
              <a:t>), </a:t>
            </a:r>
            <a:r>
              <a:rPr lang="cs-CZ" sz="1500" dirty="0" err="1" smtClean="0"/>
              <a:t>however</a:t>
            </a:r>
            <a:r>
              <a:rPr lang="cs-CZ" sz="1500" dirty="0" smtClean="0"/>
              <a:t> </a:t>
            </a:r>
            <a:r>
              <a:rPr lang="cs-CZ" sz="1500" dirty="0" err="1" smtClean="0"/>
              <a:t>lower</a:t>
            </a:r>
            <a:r>
              <a:rPr lang="cs-CZ" sz="1500" dirty="0" smtClean="0"/>
              <a:t> support in non-</a:t>
            </a:r>
            <a:r>
              <a:rPr lang="cs-CZ" sz="1500" dirty="0" err="1" smtClean="0"/>
              <a:t>recsys</a:t>
            </a:r>
            <a:r>
              <a:rPr lang="cs-CZ" sz="1500" dirty="0" smtClean="0"/>
              <a:t> audience</a:t>
            </a:r>
            <a:endParaRPr lang="cs-CZ" sz="1500" dirty="0" smtClean="0"/>
          </a:p>
          <a:p>
            <a:pPr lvl="2"/>
            <a:r>
              <a:rPr lang="cs-CZ" sz="1500" b="1" dirty="0" err="1" smtClean="0"/>
              <a:t>Event-based</a:t>
            </a:r>
            <a:r>
              <a:rPr lang="cs-CZ" sz="1500" b="1" dirty="0" smtClean="0"/>
              <a:t> </a:t>
            </a:r>
            <a:r>
              <a:rPr lang="cs-CZ" sz="1500" b="1" dirty="0" err="1" smtClean="0"/>
              <a:t>simulation</a:t>
            </a:r>
            <a:r>
              <a:rPr lang="cs-CZ" sz="1500" dirty="0" smtClean="0"/>
              <a:t> – </a:t>
            </a:r>
            <a:r>
              <a:rPr lang="cs-CZ" sz="1500" dirty="0" err="1" smtClean="0"/>
              <a:t>the</a:t>
            </a:r>
            <a:r>
              <a:rPr lang="cs-CZ" sz="1500" dirty="0" smtClean="0"/>
              <a:t> </a:t>
            </a:r>
            <a:r>
              <a:rPr lang="cs-CZ" sz="1500" dirty="0" err="1" smtClean="0"/>
              <a:t>best</a:t>
            </a:r>
            <a:r>
              <a:rPr lang="cs-CZ" sz="1500" dirty="0" smtClean="0"/>
              <a:t> </a:t>
            </a:r>
            <a:r>
              <a:rPr lang="cs-CZ" sz="1500" dirty="0" err="1" smtClean="0"/>
              <a:t>option</a:t>
            </a:r>
            <a:r>
              <a:rPr lang="cs-CZ" sz="1500" dirty="0" smtClean="0"/>
              <a:t> </a:t>
            </a:r>
            <a:r>
              <a:rPr lang="cs-CZ" sz="1500" dirty="0" err="1" smtClean="0"/>
              <a:t>from</a:t>
            </a:r>
            <a:r>
              <a:rPr lang="cs-CZ" sz="1500" dirty="0" smtClean="0"/>
              <a:t> </a:t>
            </a:r>
            <a:r>
              <a:rPr lang="cs-CZ" sz="1500" dirty="0" err="1" smtClean="0"/>
              <a:t>causality</a:t>
            </a:r>
            <a:r>
              <a:rPr lang="cs-CZ" sz="1500" dirty="0" smtClean="0"/>
              <a:t> </a:t>
            </a:r>
            <a:r>
              <a:rPr lang="cs-CZ" sz="1500" dirty="0" err="1" smtClean="0"/>
              <a:t>perspective</a:t>
            </a:r>
            <a:r>
              <a:rPr lang="cs-CZ" sz="1500" dirty="0" smtClean="0"/>
              <a:t>, most </a:t>
            </a:r>
            <a:r>
              <a:rPr lang="cs-CZ" sz="1500" dirty="0" err="1" smtClean="0"/>
              <a:t>expensive</a:t>
            </a:r>
            <a:endParaRPr lang="cs-CZ" sz="1500" dirty="0" smtClean="0"/>
          </a:p>
          <a:p>
            <a:r>
              <a:rPr lang="cs-CZ" sz="1800" dirty="0" err="1" smtClean="0"/>
              <a:t>Prediction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„</a:t>
            </a:r>
            <a:r>
              <a:rPr lang="cs-CZ" sz="1800" dirty="0" err="1" smtClean="0"/>
              <a:t>correct</a:t>
            </a:r>
            <a:r>
              <a:rPr lang="cs-CZ" sz="1800" dirty="0" smtClean="0"/>
              <a:t>“ </a:t>
            </a:r>
            <a:r>
              <a:rPr lang="cs-CZ" sz="1800" dirty="0" err="1" smtClean="0"/>
              <a:t>objects</a:t>
            </a:r>
            <a:endParaRPr lang="cs-CZ" sz="1800" dirty="0" smtClean="0"/>
          </a:p>
          <a:p>
            <a:pPr lvl="1"/>
            <a:r>
              <a:rPr lang="cs-CZ" sz="1600" dirty="0" err="1" smtClean="0"/>
              <a:t>According</a:t>
            </a:r>
            <a:r>
              <a:rPr lang="cs-CZ" sz="1600" dirty="0" smtClean="0"/>
              <a:t> to </a:t>
            </a:r>
            <a:r>
              <a:rPr lang="cs-CZ" sz="1600" dirty="0" err="1" smtClean="0"/>
              <a:t>some</a:t>
            </a:r>
            <a:r>
              <a:rPr lang="cs-CZ" sz="1600" dirty="0" smtClean="0"/>
              <a:t> </a:t>
            </a:r>
            <a:r>
              <a:rPr lang="cs-CZ" sz="1600" dirty="0" err="1" smtClean="0"/>
              <a:t>metic</a:t>
            </a:r>
            <a:r>
              <a:rPr lang="cs-CZ" sz="1600" dirty="0" smtClean="0"/>
              <a:t> / </a:t>
            </a:r>
            <a:r>
              <a:rPr lang="cs-CZ" sz="1600" dirty="0" err="1" smtClean="0"/>
              <a:t>metrics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980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cs-CZ" dirty="0" err="1" smtClean="0"/>
              <a:t>of</a:t>
            </a:r>
            <a:r>
              <a:rPr lang="cs-CZ" dirty="0" smtClean="0"/>
              <a:t> Off-line </a:t>
            </a:r>
            <a:r>
              <a:rPr lang="cs-CZ" dirty="0" err="1" smtClean="0"/>
              <a:t>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Simulation</a:t>
            </a:r>
            <a:r>
              <a:rPr lang="cs-CZ" sz="1800" dirty="0" smtClean="0"/>
              <a:t> on </a:t>
            </a:r>
            <a:r>
              <a:rPr lang="cs-CZ" sz="1800" dirty="0" err="1" smtClean="0"/>
              <a:t>existing</a:t>
            </a:r>
            <a:r>
              <a:rPr lang="cs-CZ" sz="1800" dirty="0" smtClean="0"/>
              <a:t> </a:t>
            </a:r>
            <a:r>
              <a:rPr lang="cs-CZ" sz="1800" dirty="0" err="1" smtClean="0"/>
              <a:t>dataset</a:t>
            </a:r>
            <a:endParaRPr lang="cs-CZ" sz="1800" dirty="0" smtClean="0"/>
          </a:p>
          <a:p>
            <a:pPr marL="457200" lvl="1" indent="0">
              <a:buNone/>
            </a:pPr>
            <a:r>
              <a:rPr lang="cs-CZ" sz="1600" dirty="0" err="1" smtClean="0"/>
              <a:t>Correct</a:t>
            </a:r>
            <a:r>
              <a:rPr lang="cs-CZ" sz="1600" dirty="0" smtClean="0"/>
              <a:t> </a:t>
            </a:r>
            <a:r>
              <a:rPr lang="cs-CZ" sz="1600" dirty="0" err="1" smtClean="0"/>
              <a:t>evaluation</a:t>
            </a:r>
            <a:r>
              <a:rPr lang="cs-CZ" sz="1600" dirty="0" smtClean="0"/>
              <a:t> </a:t>
            </a:r>
            <a:r>
              <a:rPr lang="cs-CZ" sz="1600" dirty="0" err="1" smtClean="0"/>
              <a:t>protocol</a:t>
            </a:r>
            <a:r>
              <a:rPr lang="cs-CZ" dirty="0" smtClean="0"/>
              <a:t>:</a:t>
            </a:r>
          </a:p>
          <a:p>
            <a:pPr lvl="1"/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each</a:t>
            </a:r>
            <a:r>
              <a:rPr lang="cs-CZ" sz="1600" dirty="0" smtClean="0"/>
              <a:t> </a:t>
            </a:r>
            <a:r>
              <a:rPr lang="cs-CZ" sz="1600" dirty="0" err="1" smtClean="0"/>
              <a:t>method</a:t>
            </a:r>
            <a:r>
              <a:rPr lang="cs-CZ" sz="1600" dirty="0" smtClean="0"/>
              <a:t> and set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parameters</a:t>
            </a:r>
            <a:r>
              <a:rPr lang="cs-CZ" sz="1600" dirty="0" smtClean="0"/>
              <a:t>:</a:t>
            </a:r>
          </a:p>
          <a:p>
            <a:pPr lvl="2"/>
            <a:r>
              <a:rPr lang="cs-CZ" sz="1500" dirty="0" err="1" smtClean="0"/>
              <a:t>Learn</a:t>
            </a:r>
            <a:r>
              <a:rPr lang="cs-CZ" sz="1500" dirty="0" smtClean="0"/>
              <a:t> model on TRAIN set</a:t>
            </a:r>
          </a:p>
          <a:p>
            <a:pPr lvl="2"/>
            <a:r>
              <a:rPr lang="cs-CZ" sz="1500" dirty="0" err="1" smtClean="0"/>
              <a:t>Evaluate</a:t>
            </a:r>
            <a:r>
              <a:rPr lang="cs-CZ" sz="1500" dirty="0" smtClean="0"/>
              <a:t> </a:t>
            </a:r>
            <a:r>
              <a:rPr lang="cs-CZ" sz="1500" dirty="0" err="1" smtClean="0"/>
              <a:t>prediction</a:t>
            </a:r>
            <a:r>
              <a:rPr lang="cs-CZ" sz="1500" dirty="0" smtClean="0"/>
              <a:t> on VALIDATION set</a:t>
            </a:r>
          </a:p>
          <a:p>
            <a:pPr lvl="1"/>
            <a:r>
              <a:rPr lang="cs-CZ" sz="1600" dirty="0" err="1" smtClean="0"/>
              <a:t>Select</a:t>
            </a:r>
            <a:r>
              <a:rPr lang="cs-CZ" sz="1600" dirty="0" smtClean="0"/>
              <a:t> </a:t>
            </a:r>
            <a:r>
              <a:rPr lang="cs-CZ" sz="1600" dirty="0" err="1" smtClean="0"/>
              <a:t>best</a:t>
            </a:r>
            <a:r>
              <a:rPr lang="cs-CZ" sz="1600" dirty="0" smtClean="0"/>
              <a:t> </a:t>
            </a:r>
            <a:r>
              <a:rPr lang="cs-CZ" sz="1600" dirty="0" err="1" smtClean="0"/>
              <a:t>parameters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each</a:t>
            </a:r>
            <a:r>
              <a:rPr lang="cs-CZ" sz="1600" dirty="0" smtClean="0"/>
              <a:t> </a:t>
            </a:r>
            <a:r>
              <a:rPr lang="cs-CZ" sz="1600" dirty="0" err="1" smtClean="0"/>
              <a:t>method</a:t>
            </a:r>
            <a:endParaRPr lang="cs-CZ" sz="1600" dirty="0" smtClean="0"/>
          </a:p>
          <a:p>
            <a:pPr lvl="1"/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each</a:t>
            </a:r>
            <a:r>
              <a:rPr lang="cs-CZ" sz="1600" dirty="0" smtClean="0"/>
              <a:t> </a:t>
            </a:r>
            <a:r>
              <a:rPr lang="cs-CZ" sz="1600" dirty="0" err="1" smtClean="0"/>
              <a:t>method</a:t>
            </a:r>
            <a:r>
              <a:rPr lang="cs-CZ" sz="1600" dirty="0" smtClean="0"/>
              <a:t>:</a:t>
            </a:r>
          </a:p>
          <a:p>
            <a:pPr lvl="2"/>
            <a:r>
              <a:rPr lang="cs-CZ" sz="1500" dirty="0" err="1" smtClean="0"/>
              <a:t>Learn</a:t>
            </a:r>
            <a:r>
              <a:rPr lang="cs-CZ" sz="1500" dirty="0" smtClean="0"/>
              <a:t> model on TRAIN + VALIDATION set</a:t>
            </a:r>
          </a:p>
          <a:p>
            <a:pPr lvl="2"/>
            <a:r>
              <a:rPr lang="cs-CZ" sz="1500" dirty="0" err="1" smtClean="0"/>
              <a:t>Evaluate</a:t>
            </a:r>
            <a:r>
              <a:rPr lang="cs-CZ" sz="1500" dirty="0" smtClean="0"/>
              <a:t> </a:t>
            </a:r>
            <a:r>
              <a:rPr lang="cs-CZ" sz="1500" dirty="0" err="1" smtClean="0"/>
              <a:t>prediction</a:t>
            </a:r>
            <a:r>
              <a:rPr lang="cs-CZ" sz="1500" dirty="0" smtClean="0"/>
              <a:t> on TEST set</a:t>
            </a:r>
            <a:endParaRPr lang="cs-CZ" sz="1500" dirty="0"/>
          </a:p>
          <a:p>
            <a:pPr lvl="1"/>
            <a:r>
              <a:rPr lang="cs-CZ" sz="1600" dirty="0" err="1" smtClean="0"/>
              <a:t>Compare</a:t>
            </a:r>
            <a:r>
              <a:rPr lang="cs-CZ" sz="1600" dirty="0" smtClean="0"/>
              <a:t> </a:t>
            </a:r>
            <a:r>
              <a:rPr lang="cs-CZ" sz="1600" dirty="0" err="1" smtClean="0"/>
              <a:t>results</a:t>
            </a:r>
            <a:endParaRPr lang="cs-CZ" sz="1600" dirty="0" smtClean="0"/>
          </a:p>
          <a:p>
            <a:pPr lvl="1"/>
            <a:endParaRPr lang="cs-CZ" sz="1600" dirty="0"/>
          </a:p>
          <a:p>
            <a:pPr marL="400050"/>
            <a:r>
              <a:rPr lang="cs-CZ" dirty="0" err="1" smtClean="0">
                <a:solidFill>
                  <a:srgbClr val="FF0000"/>
                </a:solidFill>
              </a:rPr>
              <a:t>Never</a:t>
            </a:r>
            <a:r>
              <a:rPr lang="cs-CZ" dirty="0" smtClean="0">
                <a:solidFill>
                  <a:srgbClr val="FF0000"/>
                </a:solidFill>
              </a:rPr>
              <a:t> use </a:t>
            </a:r>
            <a:r>
              <a:rPr lang="cs-CZ" dirty="0" err="1" smtClean="0">
                <a:solidFill>
                  <a:srgbClr val="FF0000"/>
                </a:solidFill>
              </a:rPr>
              <a:t>any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knowledge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test set data</a:t>
            </a:r>
          </a:p>
          <a:p>
            <a:pPr marL="800100" lvl="1"/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ratings</a:t>
            </a:r>
            <a:r>
              <a:rPr lang="cs-CZ" dirty="0" smtClean="0"/>
              <a:t>,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similarities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3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cs-CZ" dirty="0" err="1" smtClean="0"/>
              <a:t>of</a:t>
            </a:r>
            <a:r>
              <a:rPr lang="cs-CZ" dirty="0" smtClean="0"/>
              <a:t> Off-line </a:t>
            </a:r>
            <a:r>
              <a:rPr lang="cs-CZ" dirty="0" err="1" smtClean="0"/>
              <a:t>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Simulation</a:t>
            </a:r>
            <a:r>
              <a:rPr lang="cs-CZ" sz="1800" dirty="0" smtClean="0"/>
              <a:t> on </a:t>
            </a:r>
            <a:r>
              <a:rPr lang="cs-CZ" sz="1800" dirty="0" err="1" smtClean="0"/>
              <a:t>existing</a:t>
            </a:r>
            <a:r>
              <a:rPr lang="cs-CZ" sz="1800" dirty="0" smtClean="0"/>
              <a:t> </a:t>
            </a:r>
            <a:r>
              <a:rPr lang="cs-CZ" sz="1800" dirty="0" err="1" smtClean="0"/>
              <a:t>dataset</a:t>
            </a:r>
            <a:r>
              <a:rPr lang="cs-CZ" sz="1800" dirty="0" smtClean="0"/>
              <a:t>: </a:t>
            </a:r>
            <a:r>
              <a:rPr lang="cs-CZ" sz="1800" dirty="0" err="1" smtClean="0"/>
              <a:t>cross-validation</a:t>
            </a:r>
            <a:endParaRPr lang="cs-CZ" sz="1800" dirty="0" smtClean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050" dirty="0"/>
          </a:p>
          <a:p>
            <a:pPr marL="400050"/>
            <a:r>
              <a:rPr lang="cs-CZ" dirty="0" err="1" smtClean="0"/>
              <a:t>Istead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Train</a:t>
            </a:r>
            <a:r>
              <a:rPr lang="cs-CZ" dirty="0" smtClean="0"/>
              <a:t> – Test split,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use </a:t>
            </a:r>
            <a:r>
              <a:rPr lang="cs-CZ" dirty="0" err="1" smtClean="0"/>
              <a:t>additional</a:t>
            </a:r>
            <a:r>
              <a:rPr lang="cs-CZ" dirty="0" smtClean="0"/>
              <a:t> „</a:t>
            </a:r>
            <a:r>
              <a:rPr lang="cs-CZ" dirty="0" err="1" smtClean="0"/>
              <a:t>outer</a:t>
            </a:r>
            <a:r>
              <a:rPr lang="cs-CZ" dirty="0" smtClean="0"/>
              <a:t>“ </a:t>
            </a:r>
            <a:br>
              <a:rPr lang="cs-CZ" dirty="0" smtClean="0"/>
            </a:br>
            <a:r>
              <a:rPr lang="cs-CZ" dirty="0" err="1" smtClean="0"/>
              <a:t>cross-validation</a:t>
            </a:r>
            <a:endParaRPr lang="cs-CZ" dirty="0" smtClean="0"/>
          </a:p>
          <a:p>
            <a:pPr marL="800100" lvl="1"/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dataset</a:t>
            </a:r>
            <a:endParaRPr lang="cs-CZ" dirty="0" smtClean="0"/>
          </a:p>
          <a:p>
            <a:pPr marL="400050"/>
            <a:r>
              <a:rPr lang="cs-CZ" dirty="0" err="1" smtClean="0">
                <a:solidFill>
                  <a:srgbClr val="FF0000"/>
                </a:solidFill>
              </a:rPr>
              <a:t>Never</a:t>
            </a:r>
            <a:r>
              <a:rPr lang="cs-CZ" dirty="0" smtClean="0">
                <a:solidFill>
                  <a:srgbClr val="FF0000"/>
                </a:solidFill>
              </a:rPr>
              <a:t> use </a:t>
            </a:r>
            <a:r>
              <a:rPr lang="cs-CZ" dirty="0" err="1" smtClean="0">
                <a:solidFill>
                  <a:srgbClr val="FF0000"/>
                </a:solidFill>
              </a:rPr>
              <a:t>any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knowledge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test set data</a:t>
            </a:r>
          </a:p>
          <a:p>
            <a:pPr marL="800100" lvl="1"/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ratings</a:t>
            </a:r>
            <a:r>
              <a:rPr lang="cs-CZ" dirty="0" smtClean="0"/>
              <a:t>,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similarities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5011570" cy="2043344"/>
          </a:xfrm>
          <a:prstGeom prst="rect">
            <a:avLst/>
          </a:prstGeom>
        </p:spPr>
      </p:pic>
      <p:sp>
        <p:nvSpPr>
          <p:cNvPr id="5" name="Pravá složená závorka 4"/>
          <p:cNvSpPr/>
          <p:nvPr/>
        </p:nvSpPr>
        <p:spPr bwMode="auto">
          <a:xfrm>
            <a:off x="6055178" y="2060848"/>
            <a:ext cx="389030" cy="1802333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83143" y="2011754"/>
            <a:ext cx="461665" cy="190052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cs-CZ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Aggregate</a:t>
            </a: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7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Off-line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sz="1800" dirty="0" smtClean="0"/>
              <a:t>Relevance of the recommended objects / Ranking metrics</a:t>
            </a:r>
          </a:p>
          <a:p>
            <a:pPr lvl="1"/>
            <a:r>
              <a:rPr lang="en-US" sz="1600" dirty="0" smtClean="0"/>
              <a:t>User visited / rated / purchased… the objects, which the method recommends</a:t>
            </a:r>
          </a:p>
          <a:p>
            <a:pPr lvl="1"/>
            <a:r>
              <a:rPr lang="en-US" sz="1600" b="1" dirty="0" smtClean="0"/>
              <a:t>nDCG</a:t>
            </a:r>
            <a:r>
              <a:rPr lang="en-US" sz="1600" dirty="0" smtClean="0"/>
              <a:t>, </a:t>
            </a:r>
            <a:r>
              <a:rPr lang="en-US" sz="1600" b="1" dirty="0" smtClean="0"/>
              <a:t>MAP</a:t>
            </a:r>
            <a:r>
              <a:rPr lang="en-US" sz="1600" dirty="0" smtClean="0"/>
              <a:t>, Precision, </a:t>
            </a:r>
            <a:r>
              <a:rPr lang="en-US" sz="1600" b="1" dirty="0" err="1" smtClean="0"/>
              <a:t>Precision@top-k</a:t>
            </a:r>
            <a:r>
              <a:rPr lang="en-US" sz="1600" dirty="0" smtClean="0"/>
              <a:t>, Recall, </a:t>
            </a:r>
            <a:r>
              <a:rPr lang="en-US" sz="1600" dirty="0" err="1" smtClean="0"/>
              <a:t>Liftindex</a:t>
            </a:r>
            <a:r>
              <a:rPr lang="en-US" sz="1600" dirty="0" smtClean="0"/>
              <a:t>, </a:t>
            </a:r>
            <a:r>
              <a:rPr lang="en-US" sz="1600" dirty="0" err="1" smtClean="0"/>
              <a:t>RankingScore</a:t>
            </a:r>
            <a:r>
              <a:rPr lang="en-US" sz="1600" dirty="0" smtClean="0"/>
              <a:t>,…</a:t>
            </a:r>
          </a:p>
          <a:p>
            <a:r>
              <a:rPr lang="en-US" sz="1800" dirty="0" smtClean="0"/>
              <a:t>Rating error metrics</a:t>
            </a:r>
          </a:p>
          <a:p>
            <a:pPr lvl="1"/>
            <a:r>
              <a:rPr lang="en-US" sz="1600" dirty="0" smtClean="0"/>
              <a:t>User rated some objects, how large is the prediction error on those?</a:t>
            </a:r>
          </a:p>
          <a:p>
            <a:pPr lvl="1"/>
            <a:r>
              <a:rPr lang="en-US" sz="1600" dirty="0" smtClean="0"/>
              <a:t>MAE, RMSE,…</a:t>
            </a:r>
          </a:p>
          <a:p>
            <a:r>
              <a:rPr lang="en-US" sz="1800" dirty="0" smtClean="0"/>
              <a:t>Novelty</a:t>
            </a:r>
            <a:endParaRPr lang="en-US" dirty="0" smtClean="0"/>
          </a:p>
          <a:p>
            <a:pPr lvl="1"/>
            <a:r>
              <a:rPr lang="en-US" sz="1600" dirty="0" smtClean="0"/>
              <a:t>Does the user already know / visited recommended objects?</a:t>
            </a:r>
          </a:p>
          <a:p>
            <a:pPr lvl="1"/>
            <a:r>
              <a:rPr lang="en-US" sz="1600" dirty="0" smtClean="0"/>
              <a:t>This may be both positive and negative depending on task</a:t>
            </a:r>
          </a:p>
          <a:p>
            <a:pPr lvl="2"/>
            <a:r>
              <a:rPr lang="en-US" sz="1600" dirty="0" smtClean="0"/>
              <a:t>However it is always trivial </a:t>
            </a:r>
          </a:p>
          <a:p>
            <a:pPr lvl="2"/>
            <a:r>
              <a:rPr lang="en-US" sz="1600" dirty="0" smtClean="0"/>
              <a:t>No need of complex system to recommend previously visited objects</a:t>
            </a:r>
            <a:endParaRPr lang="cs-CZ" sz="1000" dirty="0"/>
          </a:p>
          <a:p>
            <a:pPr marL="400050"/>
            <a:r>
              <a:rPr lang="cs-CZ" sz="1800" dirty="0" smtClean="0"/>
              <a:t>Diversity</a:t>
            </a:r>
            <a:endParaRPr lang="cs-CZ" dirty="0" smtClean="0"/>
          </a:p>
          <a:p>
            <a:pPr marL="800100" lvl="1"/>
            <a:r>
              <a:rPr lang="cs-CZ" sz="1600" dirty="0" smtClean="0"/>
              <a:t>Are </a:t>
            </a:r>
            <a:r>
              <a:rPr lang="cs-CZ" sz="1600" dirty="0" err="1" smtClean="0"/>
              <a:t>all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recommendations</a:t>
            </a:r>
            <a:r>
              <a:rPr lang="cs-CZ" sz="1600" dirty="0" smtClean="0"/>
              <a:t> </a:t>
            </a:r>
            <a:r>
              <a:rPr lang="cs-CZ" sz="1600" dirty="0" err="1" smtClean="0"/>
              <a:t>similar</a:t>
            </a:r>
            <a:r>
              <a:rPr lang="cs-CZ" sz="1600" dirty="0" smtClean="0"/>
              <a:t> to </a:t>
            </a:r>
            <a:r>
              <a:rPr lang="cs-CZ" sz="1600" dirty="0" err="1" smtClean="0"/>
              <a:t>each</a:t>
            </a:r>
            <a:r>
              <a:rPr lang="cs-CZ" sz="1600" dirty="0" smtClean="0"/>
              <a:t> </a:t>
            </a:r>
            <a:r>
              <a:rPr lang="cs-CZ" sz="1600" dirty="0" err="1" smtClean="0"/>
              <a:t>other</a:t>
            </a:r>
            <a:r>
              <a:rPr lang="cs-CZ" sz="1600" dirty="0" smtClean="0"/>
              <a:t>?</a:t>
            </a:r>
          </a:p>
          <a:p>
            <a:pPr marL="800100" lvl="1"/>
            <a:r>
              <a:rPr lang="cs-CZ" sz="1600" dirty="0" smtClean="0"/>
              <a:t>Relevance vs. Diversity </a:t>
            </a:r>
            <a:r>
              <a:rPr lang="cs-CZ" sz="1600" dirty="0" err="1" smtClean="0"/>
              <a:t>tradeoff</a:t>
            </a:r>
            <a:endParaRPr lang="cs-CZ" sz="1600" dirty="0" smtClean="0"/>
          </a:p>
          <a:p>
            <a:pPr marL="800100" lvl="1"/>
            <a:r>
              <a:rPr lang="cs-CZ" sz="1600" b="1" dirty="0"/>
              <a:t>Intra-List </a:t>
            </a:r>
            <a:r>
              <a:rPr lang="cs-CZ" sz="1600" b="1" dirty="0" smtClean="0"/>
              <a:t>Diversity</a:t>
            </a:r>
          </a:p>
          <a:p>
            <a:pPr marL="800100"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0079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Off-line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sz="1800" dirty="0" smtClean="0"/>
              <a:t>Novelty</a:t>
            </a:r>
            <a:endParaRPr lang="en-US" dirty="0" smtClean="0"/>
          </a:p>
          <a:p>
            <a:pPr lvl="1"/>
            <a:r>
              <a:rPr lang="cs-CZ" sz="1600" dirty="0" err="1" smtClean="0"/>
              <a:t>Items</a:t>
            </a:r>
            <a:r>
              <a:rPr lang="cs-CZ" sz="1600" dirty="0" smtClean="0"/>
              <a:t> </a:t>
            </a:r>
            <a:r>
              <a:rPr lang="cs-CZ" sz="1600" dirty="0" err="1" smtClean="0"/>
              <a:t>known</a:t>
            </a:r>
            <a:r>
              <a:rPr lang="cs-CZ" sz="1600" dirty="0" smtClean="0"/>
              <a:t> (has feedback) by </a:t>
            </a:r>
            <a:r>
              <a:rPr lang="cs-CZ" sz="1600" dirty="0" err="1" smtClean="0"/>
              <a:t>the</a:t>
            </a:r>
            <a:r>
              <a:rPr lang="cs-CZ" sz="1600" dirty="0" smtClean="0"/>
              <a:t> user</a:t>
            </a:r>
          </a:p>
          <a:p>
            <a:pPr lvl="1"/>
            <a:r>
              <a:rPr lang="cs-CZ" sz="1600" dirty="0" err="1" smtClean="0"/>
              <a:t>Well</a:t>
            </a:r>
            <a:r>
              <a:rPr lang="cs-CZ" sz="1600" dirty="0" smtClean="0"/>
              <a:t> </a:t>
            </a:r>
            <a:r>
              <a:rPr lang="cs-CZ" sz="1600" dirty="0" err="1" smtClean="0"/>
              <a:t>known</a:t>
            </a:r>
            <a:r>
              <a:rPr lang="cs-CZ" sz="1600" dirty="0" smtClean="0"/>
              <a:t> </a:t>
            </a:r>
            <a:r>
              <a:rPr lang="cs-CZ" sz="1600" dirty="0" err="1" smtClean="0"/>
              <a:t>items</a:t>
            </a:r>
            <a:r>
              <a:rPr lang="cs-CZ" sz="1600" dirty="0" smtClean="0"/>
              <a:t> (</a:t>
            </a:r>
            <a:r>
              <a:rPr lang="cs-CZ" sz="1600" dirty="0" err="1" smtClean="0"/>
              <a:t>blockbusters</a:t>
            </a:r>
            <a:r>
              <a:rPr lang="cs-CZ" sz="1600" dirty="0" smtClean="0"/>
              <a:t> in </a:t>
            </a:r>
            <a:r>
              <a:rPr lang="cs-CZ" sz="1600" dirty="0" err="1" smtClean="0"/>
              <a:t>movies</a:t>
            </a:r>
            <a:r>
              <a:rPr lang="cs-CZ" sz="1600" dirty="0" smtClean="0"/>
              <a:t>/</a:t>
            </a:r>
            <a:r>
              <a:rPr lang="cs-CZ" sz="1600" dirty="0" err="1" smtClean="0"/>
              <a:t>books</a:t>
            </a:r>
            <a:r>
              <a:rPr lang="cs-CZ" sz="1600" dirty="0" smtClean="0"/>
              <a:t>), </a:t>
            </a:r>
            <a:r>
              <a:rPr lang="cs-CZ" sz="1600" dirty="0" err="1" smtClean="0"/>
              <a:t>based</a:t>
            </a:r>
            <a:r>
              <a:rPr lang="cs-CZ" sz="1600" dirty="0" smtClean="0"/>
              <a:t> on overal </a:t>
            </a:r>
            <a:r>
              <a:rPr lang="cs-CZ" sz="1600" dirty="0" err="1" smtClean="0"/>
              <a:t>consumption</a:t>
            </a:r>
            <a:endParaRPr lang="cs-CZ" sz="1600" dirty="0" smtClean="0"/>
          </a:p>
          <a:p>
            <a:pPr lvl="1"/>
            <a:r>
              <a:rPr lang="cs-CZ" sz="1600" dirty="0" err="1" smtClean="0"/>
              <a:t>Items</a:t>
            </a:r>
            <a:r>
              <a:rPr lang="cs-CZ" sz="1600" dirty="0" smtClean="0"/>
              <a:t> </a:t>
            </a:r>
            <a:r>
              <a:rPr lang="cs-CZ" sz="1600" dirty="0" err="1" smtClean="0"/>
              <a:t>that</a:t>
            </a:r>
            <a:r>
              <a:rPr lang="cs-CZ" sz="1600" dirty="0" smtClean="0"/>
              <a:t> are </a:t>
            </a:r>
            <a:r>
              <a:rPr lang="cs-CZ" sz="1600" dirty="0" err="1" smtClean="0"/>
              <a:t>new</a:t>
            </a:r>
            <a:r>
              <a:rPr lang="cs-CZ" sz="1600" dirty="0" smtClean="0"/>
              <a:t> (</a:t>
            </a:r>
            <a:r>
              <a:rPr lang="cs-CZ" sz="1600" dirty="0" err="1" smtClean="0"/>
              <a:t>have</a:t>
            </a:r>
            <a:r>
              <a:rPr lang="cs-CZ" sz="1600" dirty="0" smtClean="0"/>
              <a:t> </a:t>
            </a:r>
            <a:r>
              <a:rPr lang="cs-CZ" sz="1600" dirty="0" err="1" smtClean="0"/>
              <a:t>been</a:t>
            </a:r>
            <a:r>
              <a:rPr lang="cs-CZ" sz="1600" dirty="0" smtClean="0"/>
              <a:t> </a:t>
            </a:r>
            <a:r>
              <a:rPr lang="cs-CZ" sz="1600" dirty="0" err="1" smtClean="0"/>
              <a:t>added</a:t>
            </a:r>
            <a:r>
              <a:rPr lang="cs-CZ" sz="1600" dirty="0" smtClean="0"/>
              <a:t> </a:t>
            </a:r>
            <a:r>
              <a:rPr lang="cs-CZ" sz="1600" dirty="0" err="1" smtClean="0"/>
              <a:t>recently</a:t>
            </a:r>
            <a:r>
              <a:rPr lang="cs-CZ" sz="1600" dirty="0"/>
              <a:t>)</a:t>
            </a:r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000" dirty="0"/>
          </a:p>
          <a:p>
            <a:pPr marL="400050"/>
            <a:r>
              <a:rPr lang="cs-CZ" sz="1800" dirty="0" smtClean="0"/>
              <a:t>Diversity</a:t>
            </a:r>
            <a:endParaRPr lang="cs-CZ" dirty="0" smtClean="0"/>
          </a:p>
          <a:p>
            <a:pPr marL="800100" lvl="1"/>
            <a:r>
              <a:rPr lang="cs-CZ" sz="1600" b="1" dirty="0" smtClean="0"/>
              <a:t>Intra-List Diversity</a:t>
            </a:r>
          </a:p>
          <a:p>
            <a:pPr marL="1200150" lvl="2"/>
            <a:r>
              <a:rPr lang="cs-CZ" sz="1500" dirty="0" err="1" smtClean="0"/>
              <a:t>Average</a:t>
            </a:r>
            <a:r>
              <a:rPr lang="cs-CZ" sz="1500" dirty="0" smtClean="0"/>
              <a:t> </a:t>
            </a:r>
            <a:r>
              <a:rPr lang="cs-CZ" sz="1500" dirty="0" err="1" smtClean="0"/>
              <a:t>similarity</a:t>
            </a:r>
            <a:r>
              <a:rPr lang="cs-CZ" sz="1500" dirty="0" smtClean="0"/>
              <a:t> </a:t>
            </a:r>
            <a:r>
              <a:rPr lang="cs-CZ" sz="1500" dirty="0" err="1" smtClean="0"/>
              <a:t>of</a:t>
            </a:r>
            <a:r>
              <a:rPr lang="cs-CZ" sz="1500" dirty="0" smtClean="0"/>
              <a:t> </a:t>
            </a:r>
            <a:r>
              <a:rPr lang="cs-CZ" sz="1500" dirty="0" err="1" smtClean="0"/>
              <a:t>all</a:t>
            </a:r>
            <a:r>
              <a:rPr lang="cs-CZ" sz="1500" dirty="0" smtClean="0"/>
              <a:t> </a:t>
            </a:r>
            <a:r>
              <a:rPr lang="cs-CZ" sz="1500" dirty="0" err="1" smtClean="0"/>
              <a:t>pairs</a:t>
            </a:r>
            <a:r>
              <a:rPr lang="cs-CZ" sz="1500" dirty="0" smtClean="0"/>
              <a:t> </a:t>
            </a:r>
            <a:r>
              <a:rPr lang="cs-CZ" sz="1500" dirty="0" err="1" smtClean="0"/>
              <a:t>of</a:t>
            </a:r>
            <a:r>
              <a:rPr lang="cs-CZ" sz="1500" dirty="0" smtClean="0"/>
              <a:t> </a:t>
            </a:r>
            <a:r>
              <a:rPr lang="cs-CZ" sz="1500" dirty="0" err="1" smtClean="0"/>
              <a:t>recommended</a:t>
            </a:r>
            <a:r>
              <a:rPr lang="cs-CZ" sz="1500" dirty="0" smtClean="0"/>
              <a:t> </a:t>
            </a:r>
            <a:r>
              <a:rPr lang="cs-CZ" sz="1500" dirty="0" err="1" smtClean="0"/>
              <a:t>items</a:t>
            </a:r>
            <a:endParaRPr lang="cs-CZ" sz="1500" dirty="0" smtClean="0"/>
          </a:p>
          <a:p>
            <a:pPr marL="1200150" lvl="2"/>
            <a:r>
              <a:rPr lang="cs-CZ" sz="1500" dirty="0" err="1" smtClean="0"/>
              <a:t>Both</a:t>
            </a:r>
            <a:r>
              <a:rPr lang="cs-CZ" sz="1500" dirty="0" smtClean="0"/>
              <a:t> </a:t>
            </a:r>
            <a:r>
              <a:rPr lang="cs-CZ" sz="1500" dirty="0" err="1" smtClean="0"/>
              <a:t>content-based</a:t>
            </a:r>
            <a:r>
              <a:rPr lang="cs-CZ" sz="1500" dirty="0" smtClean="0"/>
              <a:t> and </a:t>
            </a:r>
            <a:r>
              <a:rPr lang="cs-CZ" sz="1500" dirty="0" err="1" smtClean="0"/>
              <a:t>collaborative</a:t>
            </a:r>
            <a:r>
              <a:rPr lang="cs-CZ" sz="1500" dirty="0" smtClean="0"/>
              <a:t> </a:t>
            </a:r>
            <a:r>
              <a:rPr lang="cs-CZ" sz="1500" dirty="0" err="1" smtClean="0"/>
              <a:t>variants</a:t>
            </a:r>
            <a:r>
              <a:rPr lang="cs-CZ" sz="1500" dirty="0" smtClean="0"/>
              <a:t> are </a:t>
            </a:r>
            <a:r>
              <a:rPr lang="cs-CZ" sz="1500" dirty="0" err="1" smtClean="0"/>
              <a:t>plausible</a:t>
            </a:r>
            <a:endParaRPr lang="cs-CZ" sz="1500" dirty="0" smtClean="0"/>
          </a:p>
          <a:p>
            <a:pPr marL="800100"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25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904656" cy="1143000"/>
          </a:xfrm>
        </p:spPr>
        <p:txBody>
          <a:bodyPr/>
          <a:lstStyle/>
          <a:p>
            <a:r>
              <a:rPr lang="en-US" dirty="0" smtClean="0"/>
              <a:t>Evaluation in information retrieval (IR)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7344816" cy="4536504"/>
          </a:xfrm>
        </p:spPr>
        <p:txBody>
          <a:bodyPr/>
          <a:lstStyle/>
          <a:p>
            <a:r>
              <a:rPr lang="de-AT" dirty="0" smtClean="0"/>
              <a:t>Historical </a:t>
            </a:r>
            <a:r>
              <a:rPr lang="de-AT" dirty="0" err="1" smtClean="0"/>
              <a:t>Cranfield</a:t>
            </a:r>
            <a:r>
              <a:rPr lang="de-AT" dirty="0" smtClean="0"/>
              <a:t> </a:t>
            </a:r>
            <a:r>
              <a:rPr lang="de-AT" dirty="0" err="1" smtClean="0"/>
              <a:t>collection</a:t>
            </a:r>
            <a:r>
              <a:rPr lang="de-AT" dirty="0" smtClean="0"/>
              <a:t> (</a:t>
            </a:r>
            <a:r>
              <a:rPr lang="de-AT" dirty="0" err="1" smtClean="0"/>
              <a:t>late</a:t>
            </a:r>
            <a:r>
              <a:rPr lang="de-AT" dirty="0" smtClean="0"/>
              <a:t> 1950s)</a:t>
            </a:r>
          </a:p>
          <a:p>
            <a:pPr lvl="1"/>
            <a:r>
              <a:rPr lang="de-AT" dirty="0" smtClean="0"/>
              <a:t>1,398 </a:t>
            </a:r>
            <a:r>
              <a:rPr lang="de-AT" dirty="0" err="1" smtClean="0"/>
              <a:t>journal</a:t>
            </a:r>
            <a:r>
              <a:rPr lang="de-AT" dirty="0" smtClean="0"/>
              <a:t> article </a:t>
            </a:r>
            <a:r>
              <a:rPr lang="de-AT" dirty="0" err="1" smtClean="0"/>
              <a:t>abstracts</a:t>
            </a:r>
            <a:endParaRPr lang="de-AT" dirty="0" smtClean="0"/>
          </a:p>
          <a:p>
            <a:pPr lvl="1"/>
            <a:r>
              <a:rPr lang="de-AT" dirty="0" smtClean="0"/>
              <a:t>225 </a:t>
            </a:r>
            <a:r>
              <a:rPr lang="de-AT" dirty="0" err="1" smtClean="0"/>
              <a:t>queries</a:t>
            </a:r>
            <a:endParaRPr lang="de-AT" dirty="0" smtClean="0"/>
          </a:p>
          <a:p>
            <a:pPr lvl="1"/>
            <a:r>
              <a:rPr lang="de-AT" dirty="0" smtClean="0"/>
              <a:t>Exhaustive </a:t>
            </a:r>
            <a:r>
              <a:rPr lang="de-AT" dirty="0" err="1" smtClean="0"/>
              <a:t>relevance</a:t>
            </a:r>
            <a:r>
              <a:rPr lang="de-AT" dirty="0" smtClean="0"/>
              <a:t> </a:t>
            </a:r>
            <a:r>
              <a:rPr lang="de-AT" dirty="0" err="1" smtClean="0"/>
              <a:t>judgements</a:t>
            </a:r>
            <a:r>
              <a:rPr lang="de-AT" dirty="0" smtClean="0"/>
              <a:t> (</a:t>
            </a:r>
            <a:r>
              <a:rPr lang="de-AT" dirty="0" err="1" smtClean="0"/>
              <a:t>over</a:t>
            </a:r>
            <a:r>
              <a:rPr lang="de-AT" dirty="0" smtClean="0"/>
              <a:t> 300K)</a:t>
            </a:r>
          </a:p>
          <a:p>
            <a:r>
              <a:rPr lang="en-US" dirty="0" smtClean="0"/>
              <a:t>Ground truth established by human domain experts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54528"/>
              </p:ext>
            </p:extLst>
          </p:nvPr>
        </p:nvGraphicFramePr>
        <p:xfrm>
          <a:off x="1331640" y="3383774"/>
          <a:ext cx="5250694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893"/>
                <a:gridCol w="875116"/>
                <a:gridCol w="1957680"/>
                <a:gridCol w="1861005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Reality</a:t>
                      </a:r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Actually Good</a:t>
                      </a:r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Actually Bad</a:t>
                      </a:r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527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Rated Good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Positive (</a:t>
                      </a:r>
                      <a:r>
                        <a:rPr lang="en-US" dirty="0" err="1" smtClean="0"/>
                        <a:t>tp</a:t>
                      </a:r>
                      <a:r>
                        <a:rPr lang="en-US" dirty="0" smtClean="0"/>
                        <a:t>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 Positive (</a:t>
                      </a:r>
                      <a:r>
                        <a:rPr lang="en-US" dirty="0" err="1" smtClean="0"/>
                        <a:t>fp</a:t>
                      </a:r>
                      <a:r>
                        <a:rPr lang="en-US" dirty="0" smtClean="0"/>
                        <a:t>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5270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Rated Bad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 Negative</a:t>
                      </a:r>
                      <a:r>
                        <a:rPr lang="en-US" baseline="0" dirty="0" smtClean="0"/>
                        <a:t> (fn)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Negative (</a:t>
                      </a:r>
                      <a:r>
                        <a:rPr lang="en-US" baseline="0" dirty="0" err="1" smtClean="0"/>
                        <a:t>tn</a:t>
                      </a:r>
                      <a:r>
                        <a:rPr lang="en-US" baseline="0" dirty="0" smtClean="0"/>
                        <a:t>)</a:t>
                      </a:r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983919" y="5468796"/>
            <a:ext cx="154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Calibri" pitchFamily="34" charset="0"/>
              </a:rPr>
              <a:t>All good items</a:t>
            </a:r>
            <a:endParaRPr lang="en-US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588224" y="4149080"/>
            <a:ext cx="245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Calibri" pitchFamily="34" charset="0"/>
              </a:rPr>
              <a:t>All recommended items</a:t>
            </a:r>
            <a:endParaRPr lang="en-US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64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Precision and Recall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is viewed as information retrieval task:</a:t>
            </a:r>
          </a:p>
          <a:p>
            <a:pPr lvl="1"/>
            <a:r>
              <a:rPr lang="en-US" dirty="0" smtClean="0"/>
              <a:t>Retrieve (recommend) all items which are predicted to be “good”.</a:t>
            </a:r>
          </a:p>
          <a:p>
            <a:r>
              <a:rPr lang="en-US" b="1" dirty="0" smtClean="0"/>
              <a:t>Precision:</a:t>
            </a:r>
            <a:r>
              <a:rPr lang="en-US" dirty="0" smtClean="0"/>
              <a:t> a measure of exactness, determines the fraction of relevant items retrieved out of all items retrieved</a:t>
            </a:r>
          </a:p>
          <a:p>
            <a:pPr lvl="1"/>
            <a:r>
              <a:rPr lang="en-US" dirty="0" smtClean="0"/>
              <a:t>E.g. the proportion of recommended movies that are actually good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r>
              <a:rPr lang="en-US" b="1" dirty="0" smtClean="0"/>
              <a:t>Recall:</a:t>
            </a:r>
            <a:r>
              <a:rPr lang="en-US" dirty="0" smtClean="0"/>
              <a:t> a measure of completeness, determines the fraction of relevant items retrieved out of all relevant items</a:t>
            </a:r>
          </a:p>
          <a:p>
            <a:pPr lvl="1"/>
            <a:r>
              <a:rPr lang="en-US" dirty="0" smtClean="0"/>
              <a:t>E.g. the proportion of all good movies recommended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3501008"/>
            <a:ext cx="4886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5301208"/>
            <a:ext cx="467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140968"/>
            <a:ext cx="1000124" cy="10001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941168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Evaluating Recommender Systems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myriad of techniques has been proposed, </a:t>
            </a:r>
            <a:r>
              <a:rPr lang="en-US" b="1" dirty="0" smtClean="0"/>
              <a:t>but</a:t>
            </a:r>
          </a:p>
          <a:p>
            <a:pPr lvl="1" eaLnBrk="1" hangingPunct="1"/>
            <a:r>
              <a:rPr lang="en-US" dirty="0" smtClean="0"/>
              <a:t>Which one is the best in a given application domain?</a:t>
            </a:r>
          </a:p>
          <a:p>
            <a:pPr lvl="1" eaLnBrk="1" hangingPunct="1"/>
            <a:r>
              <a:rPr lang="en-US" dirty="0" smtClean="0"/>
              <a:t>What are the success factors of different techniques?</a:t>
            </a:r>
          </a:p>
          <a:p>
            <a:pPr lvl="1" eaLnBrk="1" hangingPunct="1"/>
            <a:r>
              <a:rPr lang="en-US" dirty="0" smtClean="0"/>
              <a:t>Comparative analysis based on an optimality criterion?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Research questions are</a:t>
            </a:r>
            <a:r>
              <a:rPr lang="en-US" dirty="0" smtClean="0"/>
              <a:t>:</a:t>
            </a:r>
            <a:endParaRPr lang="en-US" dirty="0" smtClean="0"/>
          </a:p>
          <a:p>
            <a:pPr lvl="1" eaLnBrk="1" hangingPunct="1"/>
            <a:r>
              <a:rPr lang="en-US" dirty="0" smtClean="0"/>
              <a:t>Is a RS efficient with respect to a specific criteria like accuracy, user satisfaction, response time, serendipity, online conversion, ramp-up efforts, ….</a:t>
            </a:r>
          </a:p>
          <a:p>
            <a:pPr lvl="1" eaLnBrk="1" hangingPunct="1"/>
            <a:r>
              <a:rPr lang="en-US" dirty="0" smtClean="0"/>
              <a:t>Do customers like/buy recommended items?</a:t>
            </a:r>
          </a:p>
          <a:p>
            <a:pPr lvl="1" eaLnBrk="1" hangingPunct="1"/>
            <a:r>
              <a:rPr lang="en-US" dirty="0" smtClean="0"/>
              <a:t>Do customers buy items they otherwise would have not?</a:t>
            </a:r>
          </a:p>
          <a:p>
            <a:pPr lvl="1" eaLnBrk="1" hangingPunct="1"/>
            <a:r>
              <a:rPr lang="en-US" dirty="0" smtClean="0"/>
              <a:t>Are they satisfied with a recommendation after purchase? </a:t>
            </a:r>
            <a:endParaRPr lang="cs-CZ" dirty="0" smtClean="0"/>
          </a:p>
          <a:p>
            <a:pPr marL="457200" lvl="1" indent="0" eaLnBrk="1" hangingPunct="1">
              <a:buNone/>
            </a:pPr>
            <a:r>
              <a:rPr lang="cs-CZ" i="1" dirty="0" smtClean="0">
                <a:solidFill>
                  <a:srgbClr val="FF0000"/>
                </a:solidFill>
              </a:rPr>
              <a:t>(</a:t>
            </a:r>
            <a:r>
              <a:rPr lang="cs-CZ" i="1" dirty="0" err="1" smtClean="0">
                <a:solidFill>
                  <a:srgbClr val="FF0000"/>
                </a:solidFill>
              </a:rPr>
              <a:t>Can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assure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that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this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improvement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was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caused</a:t>
            </a:r>
            <a:r>
              <a:rPr lang="cs-CZ" i="1" dirty="0" smtClean="0">
                <a:solidFill>
                  <a:srgbClr val="FF0000"/>
                </a:solidFill>
              </a:rPr>
              <a:t> by </a:t>
            </a:r>
            <a:r>
              <a:rPr lang="cs-CZ" i="1" dirty="0" err="1" smtClean="0">
                <a:solidFill>
                  <a:srgbClr val="FF0000"/>
                </a:solidFill>
              </a:rPr>
              <a:t>the</a:t>
            </a:r>
            <a:r>
              <a:rPr lang="cs-CZ" i="1" dirty="0" smtClean="0">
                <a:solidFill>
                  <a:srgbClr val="FF0000"/>
                </a:solidFill>
              </a:rPr>
              <a:t> RS? )</a:t>
            </a:r>
            <a:endParaRPr lang="en-US" i="1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708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306" y="2143116"/>
            <a:ext cx="4009388" cy="39307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Precision vs. Recall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typically when a recommender system is tuned to increase precision, recall decreases as a result (or vice versa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AUPR</a:t>
            </a:r>
            <a:br>
              <a:rPr lang="cs-CZ" dirty="0" smtClean="0"/>
            </a:br>
            <a:r>
              <a:rPr lang="cs-CZ" dirty="0" smtClean="0"/>
              <a:t>Area </a:t>
            </a:r>
            <a:r>
              <a:rPr lang="cs-CZ" dirty="0" err="1" smtClean="0"/>
              <a:t>under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 smtClean="0"/>
              <a:t>Prec</a:t>
            </a:r>
            <a:r>
              <a:rPr lang="cs-CZ" dirty="0"/>
              <a:t>.</a:t>
            </a:r>
            <a:r>
              <a:rPr lang="cs-CZ" dirty="0" smtClean="0"/>
              <a:t> vs. </a:t>
            </a:r>
            <a:r>
              <a:rPr lang="cs-CZ" dirty="0" err="1" smtClean="0"/>
              <a:t>Recall</a:t>
            </a:r>
            <a:endParaRPr lang="cs-CZ" dirty="0" smtClean="0"/>
          </a:p>
          <a:p>
            <a:r>
              <a:rPr lang="cs-CZ" dirty="0" smtClean="0"/>
              <a:t>AUC:</a:t>
            </a:r>
            <a:br>
              <a:rPr lang="cs-CZ" dirty="0" smtClean="0"/>
            </a:br>
            <a:r>
              <a:rPr lang="cs-CZ" dirty="0" smtClean="0"/>
              <a:t>Area </a:t>
            </a:r>
            <a:r>
              <a:rPr lang="cs-CZ" dirty="0" err="1" smtClean="0"/>
              <a:t>under</a:t>
            </a:r>
            <a:r>
              <a:rPr lang="cs-CZ" dirty="0" smtClean="0"/>
              <a:t> ROC</a:t>
            </a:r>
            <a:br>
              <a:rPr lang="cs-CZ" dirty="0" smtClean="0"/>
            </a:br>
            <a:r>
              <a:rPr lang="cs-CZ" dirty="0" smtClean="0"/>
              <a:t>(TP vs. FP)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Metric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 Metric </a:t>
            </a:r>
            <a:r>
              <a:rPr lang="en-US" dirty="0" smtClean="0"/>
              <a:t>attempts to combine Precision and Recall into a single value for comparison purposes.</a:t>
            </a:r>
          </a:p>
          <a:p>
            <a:pPr lvl="1"/>
            <a:r>
              <a:rPr lang="en-US" dirty="0" smtClean="0"/>
              <a:t>May be used to gain a more balanced view of performance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Metric gives equal weight to precision and recall</a:t>
            </a:r>
          </a:p>
          <a:p>
            <a:pPr lvl="1"/>
            <a:r>
              <a:rPr lang="en-US" dirty="0" smtClean="0"/>
              <a:t>Other F</a:t>
            </a:r>
            <a:r>
              <a:rPr lang="el-GR" baseline="-25000" dirty="0" smtClean="0"/>
              <a:t>β</a:t>
            </a:r>
            <a:r>
              <a:rPr lang="en-US" dirty="0" smtClean="0"/>
              <a:t> metrics weight recall with a factor of </a:t>
            </a:r>
            <a:r>
              <a:rPr lang="el-GR" dirty="0" smtClean="0"/>
              <a:t>β</a:t>
            </a:r>
            <a:r>
              <a:rPr lang="en-US" dirty="0" smtClean="0"/>
              <a:t>.</a:t>
            </a:r>
            <a:endParaRPr lang="cs-CZ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9988" y="2928934"/>
            <a:ext cx="2864025" cy="64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dirty="0" err="1" smtClean="0"/>
              <a:t>Precision</a:t>
            </a:r>
            <a:r>
              <a:rPr lang="cs-CZ" dirty="0" smtClean="0"/>
              <a:t> and </a:t>
            </a:r>
            <a:r>
              <a:rPr lang="cs-CZ" dirty="0" err="1" smtClean="0"/>
              <a:t>Recall</a:t>
            </a:r>
            <a:r>
              <a:rPr lang="cs-CZ" dirty="0" smtClean="0"/>
              <a:t> in </a:t>
            </a:r>
            <a:r>
              <a:rPr lang="cs-CZ" dirty="0" err="1" smtClean="0"/>
              <a:t>Recommender</a:t>
            </a:r>
            <a:r>
              <a:rPr lang="cs-CZ" dirty="0" smtClean="0"/>
              <a:t>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Limit on top-k</a:t>
            </a:r>
          </a:p>
          <a:p>
            <a:pPr lvl="1"/>
            <a:r>
              <a:rPr lang="cs-CZ" b="1" dirty="0" err="1" smtClean="0"/>
              <a:t>Precision@top-k</a:t>
            </a:r>
            <a:endParaRPr lang="cs-CZ" b="1" dirty="0" smtClean="0"/>
          </a:p>
          <a:p>
            <a:pPr lvl="1"/>
            <a:r>
              <a:rPr lang="cs-CZ" dirty="0" smtClean="0"/>
              <a:t>Recall@top-k</a:t>
            </a:r>
            <a:endParaRPr lang="en-US" dirty="0" smtClean="0"/>
          </a:p>
          <a:p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top-k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matter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list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enough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user </a:t>
            </a:r>
            <a:r>
              <a:rPr lang="cs-CZ" dirty="0" err="1" smtClean="0"/>
              <a:t>observe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endParaRPr lang="cs-CZ" dirty="0" smtClean="0"/>
          </a:p>
          <a:p>
            <a:pPr lvl="1"/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increasing</a:t>
            </a:r>
            <a:r>
              <a:rPr lang="cs-CZ" dirty="0" smtClean="0"/>
              <a:t> k,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becames</a:t>
            </a:r>
            <a:r>
              <a:rPr lang="cs-CZ" dirty="0" smtClean="0"/>
              <a:t>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applicable</a:t>
            </a:r>
            <a:endParaRPr lang="en-US" dirty="0" smtClean="0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1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05075"/>
          </a:xfrm>
        </p:spPr>
        <p:txBody>
          <a:bodyPr/>
          <a:lstStyle/>
          <a:p>
            <a:r>
              <a:rPr lang="en-US" b="1" dirty="0" smtClean="0"/>
              <a:t>Rank metrics</a:t>
            </a:r>
            <a:r>
              <a:rPr lang="en-US" dirty="0" smtClean="0"/>
              <a:t> extend recall and precision to take the positions of correct items in a ranked list into account</a:t>
            </a:r>
          </a:p>
          <a:p>
            <a:pPr lvl="1"/>
            <a:r>
              <a:rPr lang="en-US" dirty="0" smtClean="0"/>
              <a:t>Relevant items are more useful when they appear earlier in the recommendation list</a:t>
            </a:r>
          </a:p>
          <a:p>
            <a:pPr lvl="1"/>
            <a:r>
              <a:rPr lang="en-US" dirty="0" smtClean="0"/>
              <a:t>Particularly important in recommender systems as lower ranked items may be overlooked by users</a:t>
            </a:r>
          </a:p>
          <a:p>
            <a:endParaRPr lang="en-US" dirty="0" smtClean="0"/>
          </a:p>
        </p:txBody>
      </p:sp>
      <p:sp>
        <p:nvSpPr>
          <p:cNvPr id="624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Rank position matters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6314"/>
              </p:ext>
            </p:extLst>
          </p:nvPr>
        </p:nvGraphicFramePr>
        <p:xfrm>
          <a:off x="971600" y="2065782"/>
          <a:ext cx="24719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Actually good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r>
                        <a:rPr lang="en-US" sz="1600" baseline="0" dirty="0" smtClean="0"/>
                        <a:t> 237</a:t>
                      </a:r>
                      <a:endParaRPr lang="en-US" sz="16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 899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09838"/>
              </p:ext>
            </p:extLst>
          </p:nvPr>
        </p:nvGraphicFramePr>
        <p:xfrm>
          <a:off x="5292080" y="2006596"/>
          <a:ext cx="2736304" cy="180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Recommended </a:t>
                      </a:r>
                    </a:p>
                    <a:p>
                      <a:r>
                        <a:rPr lang="en-US" sz="1600" dirty="0" smtClean="0"/>
                        <a:t>(predicted as good)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r>
                        <a:rPr lang="en-US" sz="1600" baseline="0" dirty="0" smtClean="0"/>
                        <a:t> 345</a:t>
                      </a:r>
                      <a:endParaRPr lang="en-US" sz="16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 237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 187</a:t>
                      </a:r>
                      <a:endParaRPr lang="en-US" sz="16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48032" y="1345928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For a user: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3491880" y="2726676"/>
            <a:ext cx="1728192" cy="48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202277" y="257722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69265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Rank Score</a:t>
            </a:r>
            <a:r>
              <a:rPr lang="en-US" dirty="0" smtClean="0"/>
              <a:t> extends the recall metric to take the positions of correct items in a ranked list into account</a:t>
            </a:r>
          </a:p>
          <a:p>
            <a:pPr lvl="1"/>
            <a:r>
              <a:rPr lang="en-US" dirty="0" smtClean="0"/>
              <a:t>Particularly important in recommender systems as lower ranked items may be overlooked by users</a:t>
            </a:r>
          </a:p>
          <a:p>
            <a:r>
              <a:rPr lang="en-US" dirty="0" smtClean="0"/>
              <a:t>Rank Score is defined as the ratio of the Rank Score of the correct items to best theoretical Rank Score achievable for the user, i.e.</a:t>
            </a:r>
          </a:p>
        </p:txBody>
      </p:sp>
      <p:sp>
        <p:nvSpPr>
          <p:cNvPr id="624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Metrics: Rank Score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51920" y="4071938"/>
            <a:ext cx="532299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Where: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h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is the set of correctly recommended items, i.e. hits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rank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returns the position (rank) of an item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T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is the set of all items of interest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α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is the </a:t>
            </a:r>
            <a:r>
              <a:rPr lang="en-US" sz="1600" b="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ranking half life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i.e. an exponential reduction factor</a:t>
            </a:r>
            <a:endParaRPr lang="en-US" sz="16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971550" y="3789363"/>
          <a:ext cx="2451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Formel" r:id="rId4" imgW="2450880" imgH="583920" progId="Equation.3">
                  <p:embed/>
                </p:oleObj>
              </mc:Choice>
              <mc:Fallback>
                <p:oleObj name="Formel" r:id="rId4" imgW="245088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89363"/>
                        <a:ext cx="2451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971550" y="4437063"/>
          <a:ext cx="24558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Formel" r:id="rId6" imgW="2412720" imgH="596880" progId="Equation.3">
                  <p:embed/>
                </p:oleObj>
              </mc:Choice>
              <mc:Fallback>
                <p:oleObj name="Formel" r:id="rId6" imgW="241272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37063"/>
                        <a:ext cx="2455863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971550" y="5229225"/>
          <a:ext cx="22367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Formel" r:id="rId8" imgW="2197080" imgH="596880" progId="Equation.3">
                  <p:embed/>
                </p:oleObj>
              </mc:Choice>
              <mc:Fallback>
                <p:oleObj name="Formel" r:id="rId8" imgW="2197080" imgH="596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229225"/>
                        <a:ext cx="2236788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Metrics: </a:t>
            </a:r>
            <a:r>
              <a:rPr lang="en-GB" dirty="0" err="1" smtClean="0"/>
              <a:t>Liftindex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Assumes that ranked list is divided into 10 equal deciles S</a:t>
            </a:r>
            <a:r>
              <a:rPr lang="en-GB" baseline="-25000" dirty="0" smtClean="0"/>
              <a:t>i</a:t>
            </a:r>
            <a:r>
              <a:rPr lang="en-GB" dirty="0" smtClean="0"/>
              <a:t>, where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Linear reduction factor</a:t>
            </a:r>
          </a:p>
          <a:p>
            <a:r>
              <a:rPr lang="en-GB" dirty="0" err="1" smtClean="0"/>
              <a:t>Liftindex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7"/>
            <a:r>
              <a:rPr lang="en-GB" i="1" dirty="0" smtClean="0"/>
              <a:t>h</a:t>
            </a:r>
            <a:r>
              <a:rPr lang="en-GB" dirty="0" smtClean="0"/>
              <a:t> is the set of correct hits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964363" y="1989138"/>
          <a:ext cx="12652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Formel" r:id="rId3" imgW="1002960" imgH="355320" progId="Equation.3">
                  <p:embed/>
                </p:oleObj>
              </mc:Choice>
              <mc:Fallback>
                <p:oleObj name="Formel" r:id="rId3" imgW="10029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1989138"/>
                        <a:ext cx="12652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267744" y="3501008"/>
          <a:ext cx="4572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Formel" r:id="rId5" imgW="4572000" imgH="1447560" progId="Equation.3">
                  <p:embed/>
                </p:oleObj>
              </mc:Choice>
              <mc:Fallback>
                <p:oleObj name="Formel" r:id="rId5" imgW="4572000" imgH="1447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501008"/>
                        <a:ext cx="45720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Metrics: Normalized Discounted Cumulative Gain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Discounted cumulative gain (DCG)</a:t>
            </a:r>
          </a:p>
          <a:p>
            <a:pPr lvl="1"/>
            <a:r>
              <a:rPr lang="en-GB" dirty="0" smtClean="0"/>
              <a:t>Logarithmic reduction factor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Idealized discounted cumulative gain (IDCG)</a:t>
            </a:r>
          </a:p>
          <a:p>
            <a:pPr lvl="1"/>
            <a:r>
              <a:rPr lang="en-GB" dirty="0" smtClean="0"/>
              <a:t>Assumption that items are ordered by decreasing relevance</a:t>
            </a:r>
          </a:p>
          <a:p>
            <a:pPr lvl="1"/>
            <a:endParaRPr lang="en-GB" dirty="0" smtClean="0"/>
          </a:p>
          <a:p>
            <a:endParaRPr lang="en-GB" sz="600" dirty="0" smtClean="0"/>
          </a:p>
          <a:p>
            <a:r>
              <a:rPr lang="en-GB" dirty="0" smtClean="0"/>
              <a:t>Normalized discounted cumulative gain (</a:t>
            </a:r>
            <a:r>
              <a:rPr lang="en-GB" dirty="0" err="1" smtClean="0"/>
              <a:t>nDCG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Normalized to the interval [0..1]</a:t>
            </a:r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71600" y="2348880"/>
          <a:ext cx="289668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Formel" r:id="rId3" imgW="2247840" imgH="558720" progId="Equation.3">
                  <p:embed/>
                </p:oleObj>
              </mc:Choice>
              <mc:Fallback>
                <p:oleObj name="Formel" r:id="rId3" imgW="224784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48880"/>
                        <a:ext cx="289668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771800" y="3068960"/>
            <a:ext cx="637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Where: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pos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denotes the position up to which relevance is accumulated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rel</a:t>
            </a:r>
            <a:r>
              <a:rPr lang="en-US" b="0" i="1" baseline="-25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returns the relevance of recommendation at position </a:t>
            </a:r>
            <a:r>
              <a:rPr lang="en-US" b="0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</a:t>
            </a:r>
            <a:endParaRPr lang="en-US" b="0" i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971600" y="4725144"/>
          <a:ext cx="30448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Formel" r:id="rId5" imgW="2361960" imgH="558720" progId="Equation.3">
                  <p:embed/>
                </p:oleObj>
              </mc:Choice>
              <mc:Fallback>
                <p:oleObj name="Formel" r:id="rId5" imgW="236196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25144"/>
                        <a:ext cx="30448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084167" y="5229200"/>
          <a:ext cx="1931141" cy="75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Formel" r:id="rId7" imgW="1562040" imgH="609480" progId="Equation.3">
                  <p:embed/>
                </p:oleObj>
              </mc:Choice>
              <mc:Fallback>
                <p:oleObj name="Formel" r:id="rId7" imgW="156204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7" y="5229200"/>
                        <a:ext cx="1931141" cy="753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1720" y="1340768"/>
            <a:ext cx="6635080" cy="4525963"/>
          </a:xfrm>
        </p:spPr>
        <p:txBody>
          <a:bodyPr/>
          <a:lstStyle/>
          <a:p>
            <a:r>
              <a:rPr lang="en-GB" dirty="0" smtClean="0"/>
              <a:t>Assumptions:</a:t>
            </a:r>
          </a:p>
          <a:p>
            <a:pPr lvl="1"/>
            <a:r>
              <a:rPr lang="en-GB" dirty="0" smtClean="0"/>
              <a:t>|T| = 3</a:t>
            </a:r>
          </a:p>
          <a:p>
            <a:pPr lvl="1"/>
            <a:r>
              <a:rPr lang="en-GB" dirty="0" smtClean="0"/>
              <a:t>Ranking half life (alpha) = 2</a:t>
            </a:r>
          </a:p>
          <a:p>
            <a:pPr lvl="1"/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67544" y="2204864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/>
                <a:gridCol w="690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627784" y="5377788"/>
          <a:ext cx="3600400" cy="57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2" name="Formel" r:id="rId3" imgW="3200400" imgH="507960" progId="Equation.3">
                  <p:embed/>
                </p:oleObj>
              </mc:Choice>
              <mc:Fallback>
                <p:oleObj name="Formel" r:id="rId3" imgW="320040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377788"/>
                        <a:ext cx="3600400" cy="571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580112" y="2564904"/>
          <a:ext cx="314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3" name="Formel" r:id="rId5" imgW="3149280" imgH="660240" progId="Equation.3">
                  <p:embed/>
                </p:oleObj>
              </mc:Choice>
              <mc:Fallback>
                <p:oleObj name="Formel" r:id="rId5" imgW="31492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564904"/>
                        <a:ext cx="3149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52120" y="3212976"/>
          <a:ext cx="326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4" name="Formel" r:id="rId7" imgW="3263760" imgH="660240" progId="Equation.3">
                  <p:embed/>
                </p:oleObj>
              </mc:Choice>
              <mc:Fallback>
                <p:oleObj name="Formel" r:id="rId7" imgW="326376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212976"/>
                        <a:ext cx="3263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2483768" y="2852936"/>
          <a:ext cx="2908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5" name="Formel" r:id="rId9" imgW="2908080" imgH="583920" progId="Equation.3">
                  <p:embed/>
                </p:oleObj>
              </mc:Choice>
              <mc:Fallback>
                <p:oleObj name="Formel" r:id="rId9" imgW="290808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852936"/>
                        <a:ext cx="2908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5652120" y="3941765"/>
          <a:ext cx="3214191" cy="56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6" name="Formel" r:id="rId11" imgW="3174840" imgH="558720" progId="Equation.3">
                  <p:embed/>
                </p:oleObj>
              </mc:Choice>
              <mc:Fallback>
                <p:oleObj name="Formel" r:id="rId11" imgW="317484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41765"/>
                        <a:ext cx="3214191" cy="56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5709270" y="4581526"/>
          <a:ext cx="2869009" cy="5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7" name="Formel" r:id="rId13" imgW="2806560" imgH="558720" progId="Equation.3">
                  <p:embed/>
                </p:oleObj>
              </mc:Choice>
              <mc:Fallback>
                <p:oleObj name="Formel" r:id="rId13" imgW="2806560" imgH="558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270" y="4581526"/>
                        <a:ext cx="2869009" cy="569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2555776" y="4033839"/>
          <a:ext cx="2010430" cy="61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8" name="Formel" r:id="rId15" imgW="1815840" imgH="558720" progId="Equation.3">
                  <p:embed/>
                </p:oleObj>
              </mc:Choice>
              <mc:Fallback>
                <p:oleObj name="Formel" r:id="rId15" imgW="181584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033839"/>
                        <a:ext cx="2010430" cy="619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cont.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GB" dirty="0" smtClean="0"/>
              <a:t>Reducing the ranking half life (alpha) = 1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err="1" smtClean="0"/>
              <a:t>Rankscore</a:t>
            </a:r>
            <a:r>
              <a:rPr lang="en-GB" dirty="0" smtClean="0"/>
              <a:t> (exponential reduction) </a:t>
            </a:r>
            <a:r>
              <a:rPr lang="en-GB" sz="3200" dirty="0" smtClean="0"/>
              <a:t>&lt;</a:t>
            </a:r>
            <a:r>
              <a:rPr lang="en-GB" dirty="0" smtClean="0"/>
              <a:t> </a:t>
            </a:r>
            <a:r>
              <a:rPr lang="en-GB" dirty="0" err="1" smtClean="0"/>
              <a:t>Liftscore</a:t>
            </a:r>
            <a:r>
              <a:rPr lang="en-GB" dirty="0" smtClean="0"/>
              <a:t> (linear red.) </a:t>
            </a:r>
            <a:r>
              <a:rPr lang="en-GB" sz="3200" dirty="0" smtClean="0"/>
              <a:t>&lt;</a:t>
            </a:r>
            <a:r>
              <a:rPr lang="en-GB" dirty="0" smtClean="0"/>
              <a:t> NDCG (log. red.)</a:t>
            </a:r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39552" y="2348880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/>
                <a:gridCol w="690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5449888" y="2133600"/>
          <a:ext cx="326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Formel" r:id="rId3" imgW="3263760" imgH="660240" progId="Equation.3">
                  <p:embed/>
                </p:oleObj>
              </mc:Choice>
              <mc:Fallback>
                <p:oleObj name="Formel" r:id="rId3" imgW="326376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2133600"/>
                        <a:ext cx="3263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5508104" y="2781250"/>
          <a:ext cx="326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Formel" r:id="rId5" imgW="3263760" imgH="660240" progId="Equation.3">
                  <p:embed/>
                </p:oleObj>
              </mc:Choice>
              <mc:Fallback>
                <p:oleObj name="Formel" r:id="rId5" imgW="326376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781250"/>
                        <a:ext cx="3263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455863" y="2420938"/>
          <a:ext cx="2819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Formel" r:id="rId7" imgW="2819160" imgH="583920" progId="Equation.3">
                  <p:embed/>
                </p:oleObj>
              </mc:Choice>
              <mc:Fallback>
                <p:oleObj name="Formel" r:id="rId7" imgW="281916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2420938"/>
                        <a:ext cx="2819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Mean</a:t>
            </a:r>
            <a:r>
              <a:rPr lang="cs-CZ" b="1" dirty="0" smtClean="0"/>
              <a:t> </a:t>
            </a:r>
            <a:r>
              <a:rPr lang="en-US" b="1" dirty="0" smtClean="0"/>
              <a:t>Average Precision</a:t>
            </a:r>
            <a:r>
              <a:rPr lang="en-US" dirty="0" smtClean="0"/>
              <a:t> (</a:t>
            </a:r>
            <a:r>
              <a:rPr lang="cs-CZ" i="1" dirty="0" smtClean="0"/>
              <a:t>M</a:t>
            </a:r>
            <a:r>
              <a:rPr lang="en-US" i="1" dirty="0" smtClean="0"/>
              <a:t>AP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is a ranked precision metric that places emphasis on highly ranked correct predictions (hits)</a:t>
            </a:r>
          </a:p>
          <a:p>
            <a:endParaRPr lang="en-US" dirty="0" smtClean="0"/>
          </a:p>
          <a:p>
            <a:r>
              <a:rPr lang="en-US" dirty="0" smtClean="0"/>
              <a:t>Essentially it is the average of precision values determined after each successful prediction, i.e.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Precision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786578" y="3561414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/>
                <a:gridCol w="690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181097" y="3561414"/>
          <a:ext cx="14763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818"/>
                <a:gridCol w="690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Hit?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85" y="5204488"/>
            <a:ext cx="2247895" cy="3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23578"/>
            <a:ext cx="1919282" cy="33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ebogener Pfeil 8"/>
          <p:cNvSpPr/>
          <p:nvPr/>
        </p:nvSpPr>
        <p:spPr bwMode="auto">
          <a:xfrm>
            <a:off x="2324105" y="4347232"/>
            <a:ext cx="1285884" cy="1428760"/>
          </a:xfrm>
          <a:prstGeom prst="circularArrow">
            <a:avLst>
              <a:gd name="adj1" fmla="val 6515"/>
              <a:gd name="adj2" fmla="val 1142321"/>
              <a:gd name="adj3" fmla="val 20439654"/>
              <a:gd name="adj4" fmla="val 15880757"/>
              <a:gd name="adj5" fmla="val 12331"/>
            </a:avLst>
          </a:prstGeom>
          <a:solidFill>
            <a:srgbClr val="B2B2B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Gebogener Pfeil 9"/>
          <p:cNvSpPr/>
          <p:nvPr/>
        </p:nvSpPr>
        <p:spPr bwMode="auto">
          <a:xfrm rot="10800000">
            <a:off x="5786446" y="3561414"/>
            <a:ext cx="1285884" cy="1428760"/>
          </a:xfrm>
          <a:prstGeom prst="circularArrow">
            <a:avLst>
              <a:gd name="adj1" fmla="val 6515"/>
              <a:gd name="adj2" fmla="val 1142321"/>
              <a:gd name="adj3" fmla="val 20439654"/>
              <a:gd name="adj4" fmla="val 15880757"/>
              <a:gd name="adj5" fmla="val 12331"/>
            </a:avLst>
          </a:prstGeom>
          <a:solidFill>
            <a:srgbClr val="B2B2B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Empirical research</a:t>
            </a:r>
          </a:p>
        </p:txBody>
      </p:sp>
      <p:sp>
        <p:nvSpPr>
          <p:cNvPr id="552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Characterizing dimensions:</a:t>
            </a:r>
          </a:p>
          <a:p>
            <a:pPr lvl="1" eaLnBrk="1" hangingPunct="1"/>
            <a:r>
              <a:rPr lang="en-US" dirty="0" smtClean="0"/>
              <a:t>Who is the </a:t>
            </a:r>
            <a:r>
              <a:rPr lang="en-US" b="1" dirty="0" smtClean="0"/>
              <a:t>subject</a:t>
            </a:r>
            <a:r>
              <a:rPr lang="en-US" dirty="0" smtClean="0"/>
              <a:t> that is in the focus of research?</a:t>
            </a:r>
          </a:p>
          <a:p>
            <a:pPr lvl="1" eaLnBrk="1" hangingPunct="1"/>
            <a:r>
              <a:rPr lang="en-US" dirty="0" smtClean="0"/>
              <a:t>What </a:t>
            </a:r>
            <a:r>
              <a:rPr lang="en-US" b="1" dirty="0" smtClean="0"/>
              <a:t>research method</a:t>
            </a:r>
            <a:r>
              <a:rPr lang="en-US" dirty="0" smtClean="0"/>
              <a:t>s are applied?</a:t>
            </a:r>
          </a:p>
          <a:p>
            <a:pPr lvl="1" eaLnBrk="1" hangingPunct="1"/>
            <a:r>
              <a:rPr lang="en-US" dirty="0" smtClean="0"/>
              <a:t>In which </a:t>
            </a:r>
            <a:r>
              <a:rPr lang="en-US" b="1" dirty="0" smtClean="0"/>
              <a:t>setting</a:t>
            </a:r>
            <a:r>
              <a:rPr lang="en-US" dirty="0" smtClean="0"/>
              <a:t> does the research take place?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08799"/>
              </p:ext>
            </p:extLst>
          </p:nvPr>
        </p:nvGraphicFramePr>
        <p:xfrm>
          <a:off x="642938" y="3429000"/>
          <a:ext cx="7286676" cy="18516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4578"/>
                <a:gridCol w="5072098"/>
              </a:tblGrid>
              <a:tr h="571504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Subject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Online customers, students, historical</a:t>
                      </a:r>
                      <a:r>
                        <a:rPr lang="en-AU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online sessions, computers, …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Research method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Experiments, quasi-experiments,</a:t>
                      </a:r>
                      <a:r>
                        <a:rPr lang="en-AU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non-experimental research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Setting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Lab, real-world</a:t>
                      </a:r>
                      <a:r>
                        <a:rPr lang="en-AU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AU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scenarios</a:t>
                      </a:r>
                      <a:r>
                        <a:rPr lang="cs-CZ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, off-line (data) study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3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Metrics: </a:t>
            </a:r>
            <a:r>
              <a:rPr lang="en-GB" dirty="0"/>
              <a:t>Mean average precision</a:t>
            </a:r>
            <a:endParaRPr lang="en-GB" dirty="0"/>
          </a:p>
        </p:txBody>
      </p:sp>
      <p:sp>
        <p:nvSpPr>
          <p:cNvPr id="9" name="AutoShape 2" descr=" \operatorname{MAP} = \frac{\sum_{q=1}^Q \operatorname{AveP(q)}}{Q} \!"/>
          <p:cNvSpPr>
            <a:spLocks noChangeAspect="1" noChangeArrowheads="1"/>
          </p:cNvSpPr>
          <p:nvPr/>
        </p:nvSpPr>
        <p:spPr bwMode="auto">
          <a:xfrm>
            <a:off x="396429" y="35173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l="32281" t="27678" r="26375" b="15701"/>
          <a:stretch/>
        </p:blipFill>
        <p:spPr>
          <a:xfrm>
            <a:off x="548829" y="1124744"/>
            <a:ext cx="7290810" cy="56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904656" cy="1143000"/>
          </a:xfrm>
        </p:spPr>
        <p:txBody>
          <a:bodyPr/>
          <a:lstStyle/>
          <a:p>
            <a:r>
              <a:rPr lang="en-US" dirty="0" smtClean="0"/>
              <a:t>Evaluation in RS</a:t>
            </a:r>
            <a:r>
              <a:rPr lang="cs-CZ" dirty="0" smtClean="0"/>
              <a:t> – rating </a:t>
            </a:r>
            <a:r>
              <a:rPr lang="cs-CZ" dirty="0" err="1" smtClean="0"/>
              <a:t>based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68760"/>
            <a:ext cx="6694512" cy="5256584"/>
          </a:xfrm>
        </p:spPr>
        <p:txBody>
          <a:bodyPr/>
          <a:lstStyle/>
          <a:p>
            <a:r>
              <a:rPr lang="en-US" smtClean="0"/>
              <a:t>Datasets with items rated by users</a:t>
            </a:r>
          </a:p>
          <a:p>
            <a:pPr lvl="1"/>
            <a:r>
              <a:rPr lang="en-US" smtClean="0"/>
              <a:t>MovieLens datasets 100K-10M ratings</a:t>
            </a:r>
          </a:p>
          <a:p>
            <a:pPr lvl="1"/>
            <a:r>
              <a:rPr lang="en-US" smtClean="0"/>
              <a:t>Netflix 100M ratings</a:t>
            </a:r>
          </a:p>
          <a:p>
            <a:r>
              <a:rPr lang="en-US" smtClean="0"/>
              <a:t>Historic user ratings constitute ground truth</a:t>
            </a:r>
          </a:p>
          <a:p>
            <a:r>
              <a:rPr lang="en-US" smtClean="0"/>
              <a:t>Metrics measure error rate</a:t>
            </a:r>
          </a:p>
          <a:p>
            <a:pPr lvl="1"/>
            <a:r>
              <a:rPr lang="en-US" smtClean="0"/>
              <a:t>Mean Absolute Error (</a:t>
            </a:r>
            <a:r>
              <a:rPr lang="en-US" i="1" smtClean="0"/>
              <a:t>MAE</a:t>
            </a:r>
            <a:r>
              <a:rPr lang="en-US" smtClean="0"/>
              <a:t>) computes the deviation between predicted ratings and actual ratings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Root Mean Square Error (</a:t>
            </a:r>
            <a:r>
              <a:rPr lang="en-US" i="1" smtClean="0"/>
              <a:t>RMSE</a:t>
            </a:r>
            <a:r>
              <a:rPr lang="en-US" smtClean="0"/>
              <a:t>) is similar to </a:t>
            </a:r>
            <a:r>
              <a:rPr lang="en-US" i="1" smtClean="0"/>
              <a:t>MAE</a:t>
            </a:r>
            <a:r>
              <a:rPr lang="en-US" smtClean="0"/>
              <a:t>, but places more emphasis on larger deviation</a:t>
            </a:r>
          </a:p>
          <a:p>
            <a:pPr lvl="0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40768"/>
            <a:ext cx="1000124" cy="1000124"/>
          </a:xfrm>
          <a:prstGeom prst="rect">
            <a:avLst/>
          </a:prstGeom>
        </p:spPr>
      </p:pic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4939977" y="4941441"/>
          <a:ext cx="28051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Formel" r:id="rId5" imgW="2323800" imgH="596880" progId="Equation.3">
                  <p:embed/>
                </p:oleObj>
              </mc:Choice>
              <mc:Fallback>
                <p:oleObj name="Formel" r:id="rId5" imgW="232380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977" y="4941441"/>
                        <a:ext cx="2805113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932040" y="3573016"/>
          <a:ext cx="24685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Formel" r:id="rId7" imgW="1968480" imgH="558720" progId="Equation.3">
                  <p:embed/>
                </p:oleObj>
              </mc:Choice>
              <mc:Fallback>
                <p:oleObj name="Formel" r:id="rId7" imgW="196848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73016"/>
                        <a:ext cx="246856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55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Metrics: </a:t>
            </a:r>
            <a:r>
              <a:rPr lang="cs-CZ" dirty="0" err="1" smtClean="0"/>
              <a:t>Comparison</a:t>
            </a:r>
            <a:endParaRPr lang="en-GB" dirty="0"/>
          </a:p>
        </p:txBody>
      </p:sp>
      <p:sp>
        <p:nvSpPr>
          <p:cNvPr id="9" name="AutoShape 2" descr=" \operatorname{MAP} = \frac{\sum_{q=1}^Q \operatorname{AveP(q)}}{Q} \!"/>
          <p:cNvSpPr>
            <a:spLocks noChangeAspect="1" noChangeArrowheads="1"/>
          </p:cNvSpPr>
          <p:nvPr/>
        </p:nvSpPr>
        <p:spPr bwMode="auto">
          <a:xfrm>
            <a:off x="396429" y="35173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1" y="925875"/>
            <a:ext cx="8093993" cy="59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 of establishing ground truth</a:t>
            </a:r>
          </a:p>
        </p:txBody>
      </p:sp>
      <p:graphicFrame>
        <p:nvGraphicFramePr>
          <p:cNvPr id="6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002077"/>
              </p:ext>
            </p:extLst>
          </p:nvPr>
        </p:nvGraphicFramePr>
        <p:xfrm>
          <a:off x="893805" y="1770892"/>
          <a:ext cx="7454632" cy="33747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27316"/>
                <a:gridCol w="3727316"/>
              </a:tblGrid>
              <a:tr h="29468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Offline experimentation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Online experimentation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5720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Ratings</a:t>
                      </a:r>
                      <a:r>
                        <a:rPr lang="en-US" sz="1400" baseline="0" noProof="0" dirty="0" smtClean="0"/>
                        <a:t>, </a:t>
                      </a:r>
                      <a:r>
                        <a:rPr lang="en-US" sz="1400" noProof="0" dirty="0" smtClean="0"/>
                        <a:t> transactions 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Ratings, feedback</a:t>
                      </a:r>
                      <a:endParaRPr lang="en-US" sz="1400" noProof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57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Historic</a:t>
                      </a:r>
                      <a:r>
                        <a:rPr lang="en-US" sz="1400" baseline="0" noProof="0" dirty="0" smtClean="0"/>
                        <a:t> session (not all recommended items are rated)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Live interaction (all recommended items are rated)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35813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Ratings of unrated items</a:t>
                      </a:r>
                      <a:r>
                        <a:rPr lang="en-US" sz="1400" baseline="0" noProof="0" dirty="0" smtClean="0"/>
                        <a:t> unknown, but interpreted as “bad” (default assumption, user tend to rate only good items)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“Good/bad” ratings  </a:t>
                      </a:r>
                      <a:r>
                        <a:rPr lang="en-US" sz="1400" baseline="0" noProof="0" dirty="0" smtClean="0"/>
                        <a:t>of n</a:t>
                      </a:r>
                      <a:r>
                        <a:rPr lang="en-US" sz="1400" noProof="0" dirty="0" smtClean="0"/>
                        <a:t>ot</a:t>
                      </a:r>
                      <a:r>
                        <a:rPr lang="en-US" sz="1400" baseline="0" noProof="0" dirty="0" smtClean="0"/>
                        <a:t> recommended items are unknown 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0350">
                <a:tc>
                  <a:txBody>
                    <a:bodyPr/>
                    <a:lstStyle/>
                    <a:p>
                      <a:r>
                        <a:rPr lang="en-US" sz="1400" baseline="0" noProof="0" dirty="0" smtClean="0"/>
                        <a:t>If default assumption does not hold:</a:t>
                      </a:r>
                    </a:p>
                    <a:p>
                      <a:r>
                        <a:rPr lang="en-US" sz="1400" baseline="0" noProof="0" dirty="0" smtClean="0"/>
                        <a:t>True positives may be too small </a:t>
                      </a:r>
                    </a:p>
                    <a:p>
                      <a:r>
                        <a:rPr lang="en-US" sz="1400" baseline="0" noProof="0" dirty="0" smtClean="0"/>
                        <a:t>False negatives may be too small</a:t>
                      </a:r>
                      <a:endParaRPr lang="en-US" sz="1400" baseline="0" noProof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False/true negatives cannot be determined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3003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Precision</a:t>
                      </a:r>
                      <a:r>
                        <a:rPr lang="en-US" sz="1400" baseline="0" noProof="0" dirty="0" smtClean="0"/>
                        <a:t> may increase </a:t>
                      </a:r>
                      <a:br>
                        <a:rPr lang="en-US" sz="1400" baseline="0" noProof="0" dirty="0" smtClean="0"/>
                      </a:br>
                      <a:r>
                        <a:rPr lang="en-US" sz="1400" baseline="0" noProof="0" dirty="0" smtClean="0"/>
                        <a:t>Recall may vary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Precision ok</a:t>
                      </a:r>
                      <a:br>
                        <a:rPr lang="en-US" sz="1400" noProof="0" dirty="0" smtClean="0"/>
                      </a:br>
                      <a:r>
                        <a:rPr lang="en-US" sz="1400" noProof="0" dirty="0" smtClean="0"/>
                        <a:t>Recall questionable</a:t>
                      </a:r>
                      <a:r>
                        <a:rPr lang="en-US" sz="1400" baseline="0" noProof="0" dirty="0" smtClean="0"/>
                        <a:t> 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7200" y="1254763"/>
            <a:ext cx="8579296" cy="6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IR measures </a:t>
            </a:r>
            <a:r>
              <a:rPr lang="en-US" sz="2000" kern="0" dirty="0" smtClean="0">
                <a:solidFill>
                  <a:srgbClr val="003366"/>
                </a:solidFill>
                <a:latin typeface="Calibri" pitchFamily="34" charset="0"/>
              </a:rPr>
              <a:t>are frequently applied, however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: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5951" y="5350327"/>
            <a:ext cx="8579296" cy="81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ts val="1200"/>
              </a:spcBef>
              <a:defRPr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Results from offline experimentation have limited predictive power for</a:t>
            </a:r>
            <a:b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</a:b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online user behavior. </a:t>
            </a:r>
            <a:endParaRPr kumimoji="0" lang="en-US" sz="2800" b="0" i="0" u="none" strike="noStrike" kern="0" cap="none" spc="0" normalizeH="0" baseline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experimentation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smtClean="0"/>
              <a:t>competition</a:t>
            </a:r>
            <a:r>
              <a:rPr lang="cs-CZ" dirty="0" smtClean="0"/>
              <a:t> 2004 – 2007?</a:t>
            </a:r>
            <a:endParaRPr lang="en-US" dirty="0"/>
          </a:p>
          <a:p>
            <a:pPr lvl="1"/>
            <a:r>
              <a:rPr lang="en-US" sz="1600" dirty="0"/>
              <a:t>Web-based movie rental</a:t>
            </a:r>
          </a:p>
          <a:p>
            <a:pPr lvl="1"/>
            <a:r>
              <a:rPr lang="en-US" sz="1600" dirty="0"/>
              <a:t>Prize of $1,000,000 for accuracy </a:t>
            </a:r>
            <a:r>
              <a:rPr lang="en-US" sz="1600" dirty="0" smtClean="0"/>
              <a:t>improvement (RMSE) </a:t>
            </a:r>
            <a:r>
              <a:rPr lang="en-US" sz="1600" dirty="0"/>
              <a:t>of 10% compared to own </a:t>
            </a:r>
            <a:r>
              <a:rPr lang="en-US" sz="1600" dirty="0" err="1"/>
              <a:t>Cinematch</a:t>
            </a:r>
            <a:r>
              <a:rPr lang="en-US" sz="1600" dirty="0"/>
              <a:t> system.</a:t>
            </a:r>
          </a:p>
          <a:p>
            <a:pPr lvl="1"/>
            <a:endParaRPr lang="en-US" sz="900" dirty="0"/>
          </a:p>
          <a:p>
            <a:r>
              <a:rPr lang="en-US" dirty="0"/>
              <a:t>Historical dataset  </a:t>
            </a:r>
          </a:p>
          <a:p>
            <a:pPr lvl="1"/>
            <a:r>
              <a:rPr lang="en-US" dirty="0"/>
              <a:t>~480K users rated ~18K movies on a scale of 1 to 5</a:t>
            </a:r>
          </a:p>
          <a:p>
            <a:pPr lvl="1"/>
            <a:r>
              <a:rPr lang="en-US" dirty="0"/>
              <a:t>~100M ratings</a:t>
            </a:r>
          </a:p>
          <a:p>
            <a:pPr lvl="1"/>
            <a:r>
              <a:rPr lang="en-US" dirty="0"/>
              <a:t>Last 9 ratings/user withheld</a:t>
            </a:r>
          </a:p>
          <a:p>
            <a:pPr lvl="2"/>
            <a:r>
              <a:rPr lang="en-US" sz="1400" dirty="0"/>
              <a:t>Probe set – for teams for evaluation</a:t>
            </a:r>
          </a:p>
          <a:p>
            <a:pPr lvl="2"/>
            <a:r>
              <a:rPr lang="en-US" sz="1400" dirty="0"/>
              <a:t>Quiz set – evaluates teams’ submissions for leaderboard</a:t>
            </a:r>
          </a:p>
          <a:p>
            <a:pPr lvl="2"/>
            <a:r>
              <a:rPr lang="en-US" sz="1400" dirty="0"/>
              <a:t>Test set – used by Netflix to determine winner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Setting to ensure internal validity:</a:t>
            </a:r>
          </a:p>
          <a:p>
            <a:pPr lvl="1"/>
            <a:r>
              <a:rPr lang="en-GB" dirty="0" smtClean="0"/>
              <a:t>One randomly selected share of known ratings (</a:t>
            </a:r>
            <a:r>
              <a:rPr lang="en-GB" b="1" dirty="0" smtClean="0"/>
              <a:t>training set</a:t>
            </a:r>
            <a:r>
              <a:rPr lang="en-GB" dirty="0" smtClean="0"/>
              <a:t>) used as input to train the algorithm and build the model</a:t>
            </a:r>
          </a:p>
          <a:p>
            <a:pPr lvl="1"/>
            <a:r>
              <a:rPr lang="en-GB" dirty="0" smtClean="0"/>
              <a:t>Model allows the system to compute recommendations at runtime</a:t>
            </a:r>
          </a:p>
          <a:p>
            <a:pPr lvl="1"/>
            <a:r>
              <a:rPr lang="en-GB" dirty="0" smtClean="0"/>
              <a:t>Remaining share of withheld ratings (</a:t>
            </a:r>
            <a:r>
              <a:rPr lang="en-GB" b="1" dirty="0" smtClean="0"/>
              <a:t>testing set</a:t>
            </a:r>
            <a:r>
              <a:rPr lang="en-GB" dirty="0" smtClean="0"/>
              <a:t>) required as ground truth to evaluate the model’s quality</a:t>
            </a:r>
          </a:p>
          <a:p>
            <a:pPr lvl="1"/>
            <a:r>
              <a:rPr lang="en-GB" dirty="0" smtClean="0"/>
              <a:t>To ensure the reliability of measurements the random split, model building and evaluation steps are repeated several times</a:t>
            </a:r>
          </a:p>
          <a:p>
            <a:r>
              <a:rPr lang="en-GB" dirty="0" smtClean="0"/>
              <a:t>N-fold cross validation is a stratified random selection procedure</a:t>
            </a:r>
          </a:p>
          <a:p>
            <a:pPr lvl="1"/>
            <a:r>
              <a:rPr lang="en-GB" dirty="0" smtClean="0"/>
              <a:t>N </a:t>
            </a:r>
            <a:r>
              <a:rPr lang="en-GB" dirty="0" err="1" smtClean="0"/>
              <a:t>disjunct</a:t>
            </a:r>
            <a:r>
              <a:rPr lang="en-GB" dirty="0" smtClean="0"/>
              <a:t> fractions of known ratings with equal size (1/N) are determined</a:t>
            </a:r>
          </a:p>
          <a:p>
            <a:pPr lvl="1"/>
            <a:r>
              <a:rPr lang="en-GB" dirty="0" smtClean="0"/>
              <a:t>N repetitions of the model building and evaluation steps, where each fraction is used exactly once as a testing set while the other fractions are used for training</a:t>
            </a:r>
          </a:p>
          <a:p>
            <a:pPr lvl="1"/>
            <a:r>
              <a:rPr lang="en-GB" dirty="0" smtClean="0"/>
              <a:t>Setting N to 5 or 10 is popular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results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observed differences statistically meaningful or due to chance?</a:t>
            </a:r>
          </a:p>
          <a:p>
            <a:pPr lvl="1"/>
            <a:r>
              <a:rPr lang="en-GB" dirty="0" smtClean="0"/>
              <a:t>Standard procedure for testing the statistical significance of  two deviating metrics is the pairwise analysis of variance (ANOVA)</a:t>
            </a:r>
          </a:p>
          <a:p>
            <a:pPr lvl="1"/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observed differences have been due to chance</a:t>
            </a:r>
          </a:p>
          <a:p>
            <a:pPr lvl="1"/>
            <a:r>
              <a:rPr lang="en-GB" dirty="0" smtClean="0"/>
              <a:t>If outcome of test statistics rejects H</a:t>
            </a:r>
            <a:r>
              <a:rPr lang="en-GB" baseline="-25000" dirty="0" smtClean="0"/>
              <a:t>0</a:t>
            </a:r>
            <a:r>
              <a:rPr lang="en-GB" dirty="0" smtClean="0"/>
              <a:t>, significance of findings can be reported </a:t>
            </a:r>
          </a:p>
          <a:p>
            <a:endParaRPr lang="en-GB" dirty="0" smtClean="0"/>
          </a:p>
          <a:p>
            <a:r>
              <a:rPr lang="en-GB" dirty="0" smtClean="0"/>
              <a:t>Practical importance of differences?</a:t>
            </a:r>
          </a:p>
          <a:p>
            <a:pPr lvl="1"/>
            <a:r>
              <a:rPr lang="en-GB" dirty="0" smtClean="0"/>
              <a:t>Size of the effect and its practical impact</a:t>
            </a:r>
          </a:p>
          <a:p>
            <a:pPr lvl="1"/>
            <a:r>
              <a:rPr lang="en-GB" dirty="0" smtClean="0"/>
              <a:t>External validity or generalizability of the observed effects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experimentation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6825"/>
            <a:ext cx="5659301" cy="4774895"/>
          </a:xfrm>
        </p:spPr>
        <p:txBody>
          <a:bodyPr/>
          <a:lstStyle/>
          <a:p>
            <a:r>
              <a:rPr lang="en-US" b="0" dirty="0"/>
              <a:t>Effectiveness of different algorithms for recommending cell phone games 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1400" b="0" dirty="0" smtClean="0"/>
              <a:t>[</a:t>
            </a:r>
            <a:r>
              <a:rPr lang="en-US" sz="1400" b="0" dirty="0" err="1" smtClean="0"/>
              <a:t>Jannach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Hegelich</a:t>
            </a:r>
            <a:r>
              <a:rPr lang="en-US" sz="1400" b="0" dirty="0" smtClean="0"/>
              <a:t> 09]</a:t>
            </a:r>
            <a:endParaRPr lang="en-US" sz="1400" b="0" dirty="0"/>
          </a:p>
          <a:p>
            <a:endParaRPr lang="en-US" sz="1400" b="0" dirty="0"/>
          </a:p>
          <a:p>
            <a:r>
              <a:rPr lang="en-US" b="0" dirty="0"/>
              <a:t>Involved 150,000 users on a commercial mobile internet portal</a:t>
            </a:r>
          </a:p>
          <a:p>
            <a:endParaRPr lang="en-US" sz="1400" b="0" dirty="0"/>
          </a:p>
          <a:p>
            <a:r>
              <a:rPr lang="en-US" b="0" dirty="0" smtClean="0"/>
              <a:t>Comparison of  recommender methods</a:t>
            </a:r>
          </a:p>
          <a:p>
            <a:endParaRPr lang="en-US" b="0" dirty="0" smtClean="0"/>
          </a:p>
          <a:p>
            <a:r>
              <a:rPr lang="en-US" b="0" dirty="0" smtClean="0"/>
              <a:t>Random assignment of users to a specific method</a:t>
            </a:r>
            <a:endParaRPr lang="en-US" b="0" dirty="0"/>
          </a:p>
        </p:txBody>
      </p:sp>
      <p:pic>
        <p:nvPicPr>
          <p:cNvPr id="9" name="Picture 2" descr="C:\Dokumente und Einstellungen\jannach\Eigene Dateien\6 papers\itwp09\screenshots\Startseite Teaserbeschriftungen.jpg"/>
          <p:cNvPicPr>
            <a:picLocks noChangeAspect="1" noChangeArrowheads="1"/>
          </p:cNvPicPr>
          <p:nvPr/>
        </p:nvPicPr>
        <p:blipFill>
          <a:blip r:embed="rId3" cstate="print"/>
          <a:srcRect r="41533"/>
          <a:stretch>
            <a:fillRect/>
          </a:stretch>
        </p:blipFill>
        <p:spPr bwMode="auto">
          <a:xfrm>
            <a:off x="6588224" y="755345"/>
            <a:ext cx="2027100" cy="5286375"/>
          </a:xfrm>
          <a:prstGeom prst="rect">
            <a:avLst/>
          </a:prstGeom>
          <a:noFill/>
        </p:spPr>
      </p:pic>
      <p:sp>
        <p:nvSpPr>
          <p:cNvPr id="10" name="Abgerundetes Rechteck 7"/>
          <p:cNvSpPr>
            <a:spLocks noChangeArrowheads="1"/>
          </p:cNvSpPr>
          <p:nvPr/>
        </p:nvSpPr>
        <p:spPr bwMode="auto">
          <a:xfrm>
            <a:off x="6444208" y="2924944"/>
            <a:ext cx="2304256" cy="108012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r>
              <a:rPr lang="en-US" dirty="0" smtClean="0"/>
              <a:t>A representative sample 155,000 customers were extracted from visitors to site during the evaluation period</a:t>
            </a:r>
          </a:p>
          <a:p>
            <a:pPr lvl="1"/>
            <a:r>
              <a:rPr lang="en-US" dirty="0" smtClean="0"/>
              <a:t>These were split into 6 groups of approximately 22,300 customers</a:t>
            </a:r>
          </a:p>
          <a:p>
            <a:pPr lvl="1"/>
            <a:r>
              <a:rPr lang="en-US" dirty="0" smtClean="0"/>
              <a:t>Care was taken to ensure that customer profiles contained enough information (ratings) for all variants to make a recommendation</a:t>
            </a:r>
          </a:p>
          <a:p>
            <a:pPr lvl="1"/>
            <a:r>
              <a:rPr lang="en-US" dirty="0" smtClean="0"/>
              <a:t>Groups were chosen to represent similar customer segments</a:t>
            </a:r>
          </a:p>
          <a:p>
            <a:r>
              <a:rPr lang="en-US" dirty="0" smtClean="0"/>
              <a:t>A catalog of 1,000 games was offered</a:t>
            </a:r>
          </a:p>
          <a:p>
            <a:r>
              <a:rPr lang="en-US" dirty="0" smtClean="0"/>
              <a:t>A five-point ratings scale ranging from -2 to +2 was used to rate items</a:t>
            </a:r>
          </a:p>
          <a:p>
            <a:pPr lvl="1"/>
            <a:r>
              <a:rPr lang="en-US" dirty="0" smtClean="0"/>
              <a:t>Due to the low number of explicit ratings, a click on the “details” link for a game was interpreted as an implicit “0” rating and a purchase as a “1” rating</a:t>
            </a:r>
          </a:p>
          <a:p>
            <a:r>
              <a:rPr lang="en-US" dirty="0" smtClean="0"/>
              <a:t>Hypotheses on personalized vs. non-personalized recommendation techniques and their potential to</a:t>
            </a:r>
          </a:p>
          <a:p>
            <a:pPr lvl="1"/>
            <a:r>
              <a:rPr lang="en-US" dirty="0" smtClean="0"/>
              <a:t>Increase conversion rate (i.e. the share of users who become buyers)</a:t>
            </a:r>
          </a:p>
          <a:p>
            <a:pPr lvl="1"/>
            <a:r>
              <a:rPr lang="en-US" dirty="0" smtClean="0"/>
              <a:t>Stimulate additional purchases (i.e. increase the average shopping basket size)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Non-experimental research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Quasi-experiments</a:t>
            </a:r>
          </a:p>
          <a:p>
            <a:pPr lvl="1" eaLnBrk="1" hangingPunct="1"/>
            <a:r>
              <a:rPr lang="en-US" dirty="0" smtClean="0"/>
              <a:t>Lack random assignments of units to different treatments</a:t>
            </a:r>
          </a:p>
          <a:p>
            <a:pPr eaLnBrk="1" hangingPunct="1"/>
            <a:r>
              <a:rPr lang="en-US" dirty="0" smtClean="0"/>
              <a:t>Non-experimental / observational research</a:t>
            </a:r>
          </a:p>
          <a:p>
            <a:pPr lvl="1" eaLnBrk="1" hangingPunct="1"/>
            <a:r>
              <a:rPr lang="en-US" dirty="0" smtClean="0"/>
              <a:t>Surveys / Questionnaires</a:t>
            </a:r>
          </a:p>
          <a:p>
            <a:pPr lvl="1" eaLnBrk="1" hangingPunct="1"/>
            <a:r>
              <a:rPr lang="en-US" dirty="0" smtClean="0"/>
              <a:t>Longitudinal research</a:t>
            </a:r>
          </a:p>
          <a:p>
            <a:pPr lvl="2" eaLnBrk="1" hangingPunct="1"/>
            <a:r>
              <a:rPr lang="en-US" dirty="0" smtClean="0"/>
              <a:t>Observations over long period of time</a:t>
            </a:r>
          </a:p>
          <a:p>
            <a:pPr lvl="2" eaLnBrk="1" hangingPunct="1"/>
            <a:r>
              <a:rPr lang="en-US" dirty="0" smtClean="0"/>
              <a:t>E.g. customer life-time value, returning customers</a:t>
            </a:r>
          </a:p>
          <a:p>
            <a:pPr lvl="1" eaLnBrk="1" hangingPunct="1"/>
            <a:r>
              <a:rPr lang="en-US" dirty="0" smtClean="0"/>
              <a:t>Case studies</a:t>
            </a:r>
          </a:p>
          <a:p>
            <a:pPr lvl="2" eaLnBrk="1" hangingPunct="1"/>
            <a:r>
              <a:rPr lang="en-US" dirty="0" smtClean="0"/>
              <a:t>Focus on answering research questions about how and why </a:t>
            </a:r>
          </a:p>
          <a:p>
            <a:pPr lvl="2" eaLnBrk="1" hangingPunct="1"/>
            <a:r>
              <a:rPr lang="en-US" dirty="0" smtClean="0"/>
              <a:t>E.g. answer questions like: </a:t>
            </a:r>
            <a:r>
              <a:rPr lang="en-US" i="1" dirty="0" smtClean="0"/>
              <a:t>How recommendation technology contributed to </a:t>
            </a:r>
            <a:r>
              <a:rPr lang="en-US" i="1" dirty="0" err="1" smtClean="0"/>
              <a:t>Amazon.com‘s</a:t>
            </a:r>
            <a:r>
              <a:rPr lang="en-US" i="1" dirty="0" smtClean="0"/>
              <a:t> becomes the world‘s largest book retailer?</a:t>
            </a:r>
            <a:endParaRPr lang="en-US" dirty="0" smtClean="0"/>
          </a:p>
          <a:p>
            <a:pPr lvl="1" eaLnBrk="1" hangingPunct="1"/>
            <a:r>
              <a:rPr lang="en-US" dirty="0" smtClean="0"/>
              <a:t>Focus group </a:t>
            </a:r>
          </a:p>
          <a:p>
            <a:pPr lvl="2" eaLnBrk="1" hangingPunct="1"/>
            <a:r>
              <a:rPr lang="en-US" dirty="0" smtClean="0"/>
              <a:t>Interviews</a:t>
            </a:r>
          </a:p>
          <a:p>
            <a:pPr lvl="2" eaLnBrk="1" hangingPunct="1"/>
            <a:r>
              <a:rPr lang="en-US" dirty="0" smtClean="0"/>
              <a:t>Think aloud protocols</a:t>
            </a:r>
          </a:p>
        </p:txBody>
      </p:sp>
    </p:spTree>
    <p:extLst>
      <p:ext uri="{BB962C8B-B14F-4D97-AF65-F5344CB8AC3E}">
        <p14:creationId xmlns:p14="http://schemas.microsoft.com/office/powerpoint/2010/main" val="144423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Off-line </a:t>
            </a:r>
            <a:r>
              <a:rPr lang="cs-CZ" sz="1800" dirty="0" err="1" smtClean="0"/>
              <a:t>evaluation</a:t>
            </a:r>
            <a:endParaRPr lang="cs-CZ" sz="1800" dirty="0" smtClean="0"/>
          </a:p>
          <a:p>
            <a:pPr lvl="1"/>
            <a:r>
              <a:rPr lang="cs-CZ" sz="1600" dirty="0" err="1" smtClean="0"/>
              <a:t>Based</a:t>
            </a:r>
            <a:r>
              <a:rPr lang="cs-CZ" sz="1600" dirty="0" smtClean="0"/>
              <a:t> on </a:t>
            </a:r>
            <a:r>
              <a:rPr lang="cs-CZ" sz="1600" dirty="0" err="1" smtClean="0"/>
              <a:t>historical</a:t>
            </a:r>
            <a:r>
              <a:rPr lang="cs-CZ" sz="1600" dirty="0" smtClean="0"/>
              <a:t> data</a:t>
            </a:r>
          </a:p>
          <a:p>
            <a:pPr lvl="1"/>
            <a:r>
              <a:rPr lang="cs-CZ" sz="1600" dirty="0" err="1" smtClean="0"/>
              <a:t>Aiming</a:t>
            </a:r>
            <a:r>
              <a:rPr lang="cs-CZ" sz="1600" dirty="0" smtClean="0"/>
              <a:t> to </a:t>
            </a:r>
            <a:r>
              <a:rPr lang="cs-CZ" sz="1600" dirty="0" err="1" smtClean="0"/>
              <a:t>predict</a:t>
            </a:r>
            <a:r>
              <a:rPr lang="cs-CZ" sz="1600" dirty="0" smtClean="0"/>
              <a:t> </a:t>
            </a:r>
            <a:r>
              <a:rPr lang="cs-CZ" sz="1600" dirty="0" err="1" smtClean="0"/>
              <a:t>hidden</a:t>
            </a:r>
            <a:r>
              <a:rPr lang="cs-CZ" sz="1600" dirty="0" smtClean="0"/>
              <a:t> part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data</a:t>
            </a:r>
          </a:p>
          <a:p>
            <a:r>
              <a:rPr lang="en-US" sz="1800" dirty="0" smtClean="0"/>
              <a:t>Lab studies</a:t>
            </a:r>
            <a:endParaRPr lang="en-US" sz="1800" dirty="0" smtClean="0"/>
          </a:p>
          <a:p>
            <a:pPr lvl="1"/>
            <a:r>
              <a:rPr lang="en-US" sz="1600" dirty="0" smtClean="0"/>
              <a:t>Expressly created for the purpose of the study</a:t>
            </a:r>
          </a:p>
          <a:p>
            <a:pPr lvl="1"/>
            <a:r>
              <a:rPr lang="en-US" sz="1600" dirty="0" smtClean="0"/>
              <a:t>Extraneous variables can be controlled more easy by selecting study </a:t>
            </a:r>
            <a:r>
              <a:rPr lang="en-US" sz="1600" dirty="0" smtClean="0"/>
              <a:t>participants</a:t>
            </a:r>
            <a:endParaRPr lang="cs-CZ" sz="1600" dirty="0" smtClean="0"/>
          </a:p>
          <a:p>
            <a:pPr lvl="2"/>
            <a:r>
              <a:rPr lang="cs-CZ" sz="1500" dirty="0" err="1" smtClean="0"/>
              <a:t>Possibility</a:t>
            </a:r>
            <a:r>
              <a:rPr lang="cs-CZ" sz="1500" dirty="0" smtClean="0"/>
              <a:t> to </a:t>
            </a:r>
            <a:r>
              <a:rPr lang="cs-CZ" sz="1500" dirty="0" err="1" smtClean="0"/>
              <a:t>get</a:t>
            </a:r>
            <a:r>
              <a:rPr lang="cs-CZ" sz="1500" dirty="0" smtClean="0"/>
              <a:t> more feedback</a:t>
            </a:r>
            <a:endParaRPr lang="en-US" sz="1500" dirty="0" smtClean="0"/>
          </a:p>
          <a:p>
            <a:pPr lvl="1"/>
            <a:r>
              <a:rPr lang="en-US" sz="1600" dirty="0" smtClean="0"/>
              <a:t>But doubts may exist about participants motivated by money or prizes</a:t>
            </a:r>
          </a:p>
          <a:p>
            <a:pPr lvl="1"/>
            <a:r>
              <a:rPr lang="en-US" sz="1600" b="1" dirty="0" smtClean="0"/>
              <a:t>Participants should behave as they would in a real-world </a:t>
            </a:r>
            <a:r>
              <a:rPr lang="en-US" sz="1600" b="1" dirty="0" err="1" smtClean="0"/>
              <a:t>enviroment</a:t>
            </a:r>
            <a:endParaRPr lang="en-US" sz="1600" b="1" dirty="0" smtClean="0"/>
          </a:p>
          <a:p>
            <a:r>
              <a:rPr lang="en-US" sz="1800" dirty="0" smtClean="0"/>
              <a:t>Field </a:t>
            </a:r>
            <a:r>
              <a:rPr lang="en-US" sz="1800" dirty="0" smtClean="0"/>
              <a:t>studies</a:t>
            </a:r>
            <a:r>
              <a:rPr lang="cs-CZ" sz="1800" dirty="0" smtClean="0"/>
              <a:t> (On-line, A/B </a:t>
            </a:r>
            <a:r>
              <a:rPr lang="cs-CZ" sz="1800" dirty="0" err="1" smtClean="0"/>
              <a:t>testing</a:t>
            </a:r>
            <a:r>
              <a:rPr lang="cs-CZ" sz="1800" dirty="0" smtClean="0"/>
              <a:t>)</a:t>
            </a:r>
            <a:endParaRPr lang="en-US" sz="1800" dirty="0" smtClean="0"/>
          </a:p>
          <a:p>
            <a:pPr lvl="1"/>
            <a:r>
              <a:rPr lang="en-US" sz="1600" dirty="0" smtClean="0"/>
              <a:t>Conducted in an preexisting real-world </a:t>
            </a:r>
            <a:r>
              <a:rPr lang="en-US" sz="1600" dirty="0" err="1" smtClean="0"/>
              <a:t>enviroment</a:t>
            </a:r>
            <a:endParaRPr lang="en-US" sz="1600" dirty="0" smtClean="0"/>
          </a:p>
          <a:p>
            <a:pPr lvl="1"/>
            <a:r>
              <a:rPr lang="en-US" sz="1600" dirty="0" smtClean="0"/>
              <a:t>Users are intrinsically motivated to use a system</a:t>
            </a:r>
          </a:p>
        </p:txBody>
      </p:sp>
    </p:spTree>
    <p:extLst>
      <p:ext uri="{BB962C8B-B14F-4D97-AF65-F5344CB8AC3E}">
        <p14:creationId xmlns:p14="http://schemas.microsoft.com/office/powerpoint/2010/main" val="560665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sparsity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Natural datasets include historical interaction records of real users</a:t>
                </a:r>
              </a:p>
              <a:p>
                <a:pPr lvl="1"/>
                <a:r>
                  <a:rPr lang="en-US" sz="1600" dirty="0" smtClean="0"/>
                  <a:t>Explicit user ratings</a:t>
                </a:r>
              </a:p>
              <a:p>
                <a:pPr lvl="1"/>
                <a:r>
                  <a:rPr lang="en-US" sz="1600" dirty="0" smtClean="0"/>
                  <a:t>Datasets extracted from web server logs (implicit user feedback)</a:t>
                </a:r>
              </a:p>
              <a:p>
                <a:endParaRPr lang="en-US" dirty="0" smtClean="0"/>
              </a:p>
              <a:p>
                <a:r>
                  <a:rPr lang="en-US" sz="1800" dirty="0" smtClean="0"/>
                  <a:t>Sparsity of a dataset is derived from ratio of empty and total entries in the user-item matrix:</a:t>
                </a:r>
              </a:p>
              <a:p>
                <a:pPr lvl="1"/>
                <a:r>
                  <a:rPr lang="en-US" sz="1600" dirty="0" smtClean="0"/>
                  <a:t>Sparsity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1−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 smtClean="0"/>
                  <a:t> = ratings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𝐼</m:t>
                    </m:r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= items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1600" dirty="0" smtClean="0"/>
                  <a:t> = users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89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Quasi-experimental</a:t>
            </a:r>
          </a:p>
        </p:txBody>
      </p:sp>
      <p:sp>
        <p:nvSpPr>
          <p:cNvPr id="860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SkiMatcher Resort Finder introduced by Ski-Europe.com to provide users with recommendations based on their preferences</a:t>
            </a:r>
          </a:p>
          <a:p>
            <a:pPr lvl="1"/>
            <a:endParaRPr lang="en-US" smtClean="0"/>
          </a:p>
          <a:p>
            <a:r>
              <a:rPr lang="en-US" smtClean="0"/>
              <a:t>Conversational RS</a:t>
            </a:r>
          </a:p>
          <a:p>
            <a:pPr lvl="1"/>
            <a:r>
              <a:rPr lang="en-US" smtClean="0"/>
              <a:t>question and answer dialog </a:t>
            </a:r>
          </a:p>
          <a:p>
            <a:pPr lvl="1"/>
            <a:r>
              <a:rPr lang="en-US" smtClean="0"/>
              <a:t>matching of user preferences with knowledge base</a:t>
            </a:r>
          </a:p>
          <a:p>
            <a:pPr lvl="1"/>
            <a:endParaRPr lang="en-US" smtClean="0"/>
          </a:p>
          <a:p>
            <a:r>
              <a:rPr lang="en-US" smtClean="0"/>
              <a:t>Delgado and Davidson evaluated the</a:t>
            </a:r>
            <a:br>
              <a:rPr lang="en-US" smtClean="0"/>
            </a:br>
            <a:r>
              <a:rPr lang="en-US" smtClean="0"/>
              <a:t>effectiveness of the recommender over a </a:t>
            </a:r>
            <a:br>
              <a:rPr lang="en-US" smtClean="0"/>
            </a:br>
            <a:r>
              <a:rPr lang="en-US" smtClean="0"/>
              <a:t>4 month period in 2001</a:t>
            </a:r>
          </a:p>
          <a:p>
            <a:pPr lvl="1"/>
            <a:r>
              <a:rPr lang="en-US" smtClean="0"/>
              <a:t>Classified as a quasi-experiment</a:t>
            </a:r>
            <a:br>
              <a:rPr lang="en-US" smtClean="0"/>
            </a:br>
            <a:r>
              <a:rPr lang="en-US" smtClean="0"/>
              <a:t>as users decide for themselves if they </a:t>
            </a:r>
            <a:br>
              <a:rPr lang="en-US" smtClean="0"/>
            </a:br>
            <a:r>
              <a:rPr lang="en-US" smtClean="0"/>
              <a:t>want to use the recommender or not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48125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08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SkiMatcher Results</a:t>
            </a:r>
          </a:p>
        </p:txBody>
      </p:sp>
      <p:sp>
        <p:nvSpPr>
          <p:cNvPr id="87044" name="Textfeld 5"/>
          <p:cNvSpPr txBox="1">
            <a:spLocks noChangeArrowheads="1"/>
          </p:cNvSpPr>
          <p:nvPr/>
        </p:nvSpPr>
        <p:spPr bwMode="auto">
          <a:xfrm>
            <a:off x="4929188" y="5143500"/>
            <a:ext cx="361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latin typeface="+mj-lt"/>
              </a:rPr>
              <a:t>[Delgado and Davidson, ENTER 2002]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214449"/>
              </p:ext>
            </p:extLst>
          </p:nvPr>
        </p:nvGraphicFramePr>
        <p:xfrm>
          <a:off x="457201" y="1600200"/>
          <a:ext cx="8043891" cy="3352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3163"/>
                <a:gridCol w="1375182"/>
                <a:gridCol w="1375182"/>
                <a:gridCol w="1375182"/>
                <a:gridCol w="1375182"/>
              </a:tblGrid>
              <a:tr h="237530">
                <a:tc>
                  <a:txBody>
                    <a:bodyPr/>
                    <a:lstStyle/>
                    <a:p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July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August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September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October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Unique Visitors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10,714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15,560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18,317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24,416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1,027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1,673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1,878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2,558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9,687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13,887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16,439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21,858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Requests for Proposals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272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506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445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641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75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143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161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229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197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363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284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412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Conversion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2.54%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3.25%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2.43%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2.63%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7.30%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8.55%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8.57%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8.95%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2.03%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2.61%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1.73%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1.88%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Increase in Conversion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359%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327%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496%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475%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Ellipse 1"/>
          <p:cNvSpPr/>
          <p:nvPr/>
        </p:nvSpPr>
        <p:spPr bwMode="auto">
          <a:xfrm>
            <a:off x="3275856" y="3784194"/>
            <a:ext cx="5472608" cy="122898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3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Results</a:t>
            </a:r>
          </a:p>
        </p:txBody>
      </p:sp>
      <p:sp>
        <p:nvSpPr>
          <p:cNvPr id="88067" name="Inhaltsplatzhalter 2"/>
          <p:cNvSpPr>
            <a:spLocks noGrp="1"/>
          </p:cNvSpPr>
          <p:nvPr>
            <p:ph idx="1"/>
          </p:nvPr>
        </p:nvSpPr>
        <p:spPr>
          <a:xfrm>
            <a:off x="457200" y="1442154"/>
            <a:ext cx="8229600" cy="4525963"/>
          </a:xfrm>
        </p:spPr>
        <p:txBody>
          <a:bodyPr/>
          <a:lstStyle/>
          <a:p>
            <a:r>
              <a:rPr lang="en-US" dirty="0" smtClean="0"/>
              <a:t>The nature of this research design means that questions of causality </a:t>
            </a:r>
            <a:r>
              <a:rPr lang="en-US" b="1" dirty="0" smtClean="0"/>
              <a:t>cannot</a:t>
            </a:r>
            <a:r>
              <a:rPr lang="en-US" dirty="0" smtClean="0"/>
              <a:t> be </a:t>
            </a:r>
            <a:r>
              <a:rPr lang="en-US" dirty="0"/>
              <a:t>answered </a:t>
            </a:r>
            <a:r>
              <a:rPr lang="en-US" dirty="0" smtClean="0"/>
              <a:t>(lack of random assignments), such as</a:t>
            </a:r>
          </a:p>
          <a:p>
            <a:pPr lvl="1"/>
            <a:r>
              <a:rPr lang="en-US" dirty="0" smtClean="0"/>
              <a:t>Are users of the recommender systems more likely convert?</a:t>
            </a:r>
          </a:p>
          <a:p>
            <a:pPr lvl="1"/>
            <a:r>
              <a:rPr lang="en-US" dirty="0" smtClean="0"/>
              <a:t>Does the recommender system itself cause users to convert?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ome hidden exogenous variable might influence the choice of using RS as well as conversion.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significant correlation between using the recommender system and making a request for a proposal</a:t>
            </a:r>
          </a:p>
          <a:p>
            <a:endParaRPr lang="en-US" dirty="0" smtClean="0"/>
          </a:p>
          <a:p>
            <a:r>
              <a:rPr lang="en-US" dirty="0" smtClean="0"/>
              <a:t>Size of effect has been replicated in other domains</a:t>
            </a:r>
          </a:p>
          <a:p>
            <a:pPr lvl="1"/>
            <a:r>
              <a:rPr lang="en-US" dirty="0" smtClean="0"/>
              <a:t>Tourism</a:t>
            </a:r>
          </a:p>
          <a:p>
            <a:pPr lvl="1"/>
            <a:r>
              <a:rPr lang="en-US" dirty="0" smtClean="0"/>
              <a:t>Electronic consumer products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060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popular?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7075"/>
            <a:ext cx="8229600" cy="4827112"/>
          </a:xfrm>
        </p:spPr>
        <p:txBody>
          <a:bodyPr/>
          <a:lstStyle/>
          <a:p>
            <a:pPr eaLnBrk="1" hangingPunct="1"/>
            <a:r>
              <a:rPr lang="en-US" dirty="0" smtClean="0"/>
              <a:t>Evaluations on historical datasets measuring accuracy</a:t>
            </a:r>
          </a:p>
          <a:p>
            <a:pPr eaLnBrk="1" hangingPunct="1"/>
            <a:r>
              <a:rPr lang="en-US" dirty="0" smtClean="0"/>
              <a:t>Most popular datasets</a:t>
            </a:r>
          </a:p>
          <a:p>
            <a:pPr lvl="1" eaLnBrk="1" hangingPunct="1"/>
            <a:r>
              <a:rPr lang="en-US" dirty="0" smtClean="0"/>
              <a:t>Movies (</a:t>
            </a:r>
            <a:r>
              <a:rPr lang="en-US" dirty="0" err="1" smtClean="0"/>
              <a:t>MovieLens</a:t>
            </a:r>
            <a:r>
              <a:rPr lang="en-US" dirty="0" smtClean="0"/>
              <a:t>, </a:t>
            </a:r>
            <a:r>
              <a:rPr lang="en-US" dirty="0" err="1" smtClean="0"/>
              <a:t>EachMovie</a:t>
            </a:r>
            <a:r>
              <a:rPr lang="en-US" dirty="0" smtClean="0"/>
              <a:t>, Netflix)</a:t>
            </a:r>
          </a:p>
          <a:p>
            <a:pPr lvl="1" eaLnBrk="1" hangingPunct="1"/>
            <a:r>
              <a:rPr lang="en-US" dirty="0" smtClean="0"/>
              <a:t>Web 2.0 platforms (tags, music, papers, …) </a:t>
            </a:r>
          </a:p>
          <a:p>
            <a:pPr eaLnBrk="1" hangingPunct="1"/>
            <a:r>
              <a:rPr lang="en-US" dirty="0" smtClean="0"/>
              <a:t>Most popular measures for accuracy</a:t>
            </a:r>
          </a:p>
          <a:p>
            <a:pPr lvl="1" eaLnBrk="1" hangingPunct="1"/>
            <a:r>
              <a:rPr lang="en-US" dirty="0" smtClean="0"/>
              <a:t>Precision/Recall</a:t>
            </a:r>
          </a:p>
          <a:p>
            <a:pPr lvl="2" eaLnBrk="1" hangingPunct="1"/>
            <a:r>
              <a:rPr lang="en-US" dirty="0" smtClean="0"/>
              <a:t>Items are classified as good or bad</a:t>
            </a:r>
          </a:p>
          <a:p>
            <a:pPr lvl="1" eaLnBrk="1" hangingPunct="1"/>
            <a:r>
              <a:rPr lang="en-US" dirty="0" smtClean="0"/>
              <a:t>MAE (Mean Absolute Error), RMSE (Root Mean Squared Error)</a:t>
            </a:r>
          </a:p>
          <a:p>
            <a:pPr lvl="2" eaLnBrk="1" hangingPunct="1"/>
            <a:r>
              <a:rPr lang="en-US" dirty="0" smtClean="0"/>
              <a:t>Items are rated on a  given scale</a:t>
            </a:r>
          </a:p>
          <a:p>
            <a:r>
              <a:rPr lang="en-US" dirty="0"/>
              <a:t>Availability of data heavily biases what is done</a:t>
            </a:r>
          </a:p>
          <a:p>
            <a:pPr lvl="1"/>
            <a:r>
              <a:rPr lang="en-US" dirty="0" smtClean="0"/>
              <a:t>Tenor </a:t>
            </a:r>
            <a:r>
              <a:rPr lang="en-US" dirty="0"/>
              <a:t>at </a:t>
            </a:r>
            <a:r>
              <a:rPr lang="en-US" dirty="0" smtClean="0"/>
              <a:t>RecSys conferences </a:t>
            </a:r>
            <a:r>
              <a:rPr lang="en-US" dirty="0"/>
              <a:t>to foster live experiments</a:t>
            </a:r>
          </a:p>
          <a:p>
            <a:pPr lvl="1"/>
            <a:r>
              <a:rPr lang="en-US" dirty="0"/>
              <a:t>Public infrastructures to enable A/B tests  </a:t>
            </a:r>
          </a:p>
          <a:p>
            <a:pPr lvl="2" eaLnBrk="1" hangingPunct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9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popular? cont.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en-US" dirty="0" smtClean="0"/>
              <a:t>Quantitative survey in the literature</a:t>
            </a:r>
          </a:p>
          <a:p>
            <a:pPr lvl="1"/>
            <a:r>
              <a:rPr lang="en-US" dirty="0" smtClean="0"/>
              <a:t>High ranked journal on IS and IR</a:t>
            </a:r>
          </a:p>
          <a:p>
            <a:pPr lvl="1"/>
            <a:r>
              <a:rPr lang="en-US" dirty="0" smtClean="0"/>
              <a:t>ACM Transactions on Information Systems</a:t>
            </a:r>
          </a:p>
          <a:p>
            <a:endParaRPr lang="en-US" dirty="0" smtClean="0"/>
          </a:p>
          <a:p>
            <a:r>
              <a:rPr lang="en-US" dirty="0" smtClean="0"/>
              <a:t>Evaluation designs ACM TOIS 2004-2010</a:t>
            </a:r>
          </a:p>
          <a:p>
            <a:pPr lvl="1"/>
            <a:r>
              <a:rPr lang="en-US" dirty="0" smtClean="0"/>
              <a:t>In total 15 articles on RS</a:t>
            </a:r>
          </a:p>
          <a:p>
            <a:pPr lvl="1"/>
            <a:r>
              <a:rPr lang="en-US" dirty="0" smtClean="0"/>
              <a:t>Nearly 50% movie domain</a:t>
            </a:r>
          </a:p>
          <a:p>
            <a:pPr lvl="1"/>
            <a:r>
              <a:rPr lang="en-US" dirty="0" smtClean="0"/>
              <a:t>80% offline experimentation</a:t>
            </a:r>
          </a:p>
          <a:p>
            <a:pPr lvl="1"/>
            <a:r>
              <a:rPr lang="en-US" dirty="0" smtClean="0"/>
              <a:t>2 user experiments under lab conditions</a:t>
            </a:r>
          </a:p>
          <a:p>
            <a:pPr lvl="1"/>
            <a:r>
              <a:rPr lang="en-US" dirty="0" smtClean="0"/>
              <a:t>1 qualitative research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&amp;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/>
              <a:t>General principles of empirical research an current state of practice in evaluating recommendation techniques were presented</a:t>
            </a:r>
          </a:p>
          <a:p>
            <a:r>
              <a:rPr lang="en-US" sz="1800" b="0" dirty="0" smtClean="0"/>
              <a:t>Focus on how to perform empirical evaluations on historical datasets </a:t>
            </a:r>
          </a:p>
          <a:p>
            <a:r>
              <a:rPr lang="en-US" sz="1800" b="0" dirty="0" smtClean="0"/>
              <a:t>Discussion about different methodologies and metrics for measuring the accuracy or coverage of recommendations.</a:t>
            </a:r>
          </a:p>
          <a:p>
            <a:r>
              <a:rPr lang="en-US" sz="1800" b="0" dirty="0"/>
              <a:t>O</a:t>
            </a:r>
            <a:r>
              <a:rPr lang="en-US" sz="1800" b="0" dirty="0" smtClean="0"/>
              <a:t>verview </a:t>
            </a:r>
            <a:r>
              <a:rPr lang="en-US" sz="1800" b="0" dirty="0"/>
              <a:t>of which research designs are commonly </a:t>
            </a:r>
            <a:r>
              <a:rPr lang="en-US" sz="1800" b="0" dirty="0" smtClean="0"/>
              <a:t>used </a:t>
            </a:r>
            <a:r>
              <a:rPr lang="de-DE" sz="1800" b="0" dirty="0" smtClean="0"/>
              <a:t>in </a:t>
            </a:r>
            <a:r>
              <a:rPr lang="en-US" sz="1800" b="0" dirty="0" smtClean="0"/>
              <a:t>practice</a:t>
            </a:r>
            <a:r>
              <a:rPr lang="de-DE" sz="1800" b="0" dirty="0" smtClean="0"/>
              <a:t>.</a:t>
            </a:r>
          </a:p>
          <a:p>
            <a:r>
              <a:rPr lang="en-US" sz="1800" b="0" dirty="0"/>
              <a:t>From a technical point of view, measuring the accuracy of predictions is </a:t>
            </a:r>
            <a:r>
              <a:rPr lang="en-US" sz="1800" b="0" dirty="0" smtClean="0"/>
              <a:t>a </a:t>
            </a:r>
            <a:r>
              <a:rPr lang="de-DE" sz="1800" b="0" dirty="0" err="1" smtClean="0"/>
              <a:t>well</a:t>
            </a:r>
            <a:r>
              <a:rPr lang="de-DE" sz="1800" b="0" dirty="0" smtClean="0"/>
              <a:t> </a:t>
            </a:r>
            <a:r>
              <a:rPr lang="de-DE" sz="1800" b="0" dirty="0" err="1"/>
              <a:t>accepted</a:t>
            </a:r>
            <a:r>
              <a:rPr lang="de-DE" sz="1800" b="0" dirty="0"/>
              <a:t> </a:t>
            </a:r>
            <a:r>
              <a:rPr lang="de-DE" sz="1800" b="0" dirty="0" err="1"/>
              <a:t>evaluation</a:t>
            </a:r>
            <a:r>
              <a:rPr lang="de-DE" sz="1800" b="0" dirty="0"/>
              <a:t> </a:t>
            </a:r>
            <a:r>
              <a:rPr lang="de-DE" sz="1800" b="0" dirty="0" err="1" smtClean="0"/>
              <a:t>goal</a:t>
            </a:r>
            <a:endParaRPr lang="de-DE" sz="1800" b="0" dirty="0" smtClean="0"/>
          </a:p>
          <a:p>
            <a:pPr lvl="1"/>
            <a:r>
              <a:rPr lang="en-US" sz="1600" b="0" dirty="0"/>
              <a:t>but other aspects that may potentially </a:t>
            </a:r>
            <a:r>
              <a:rPr lang="en-US" sz="1600" b="0" dirty="0" smtClean="0"/>
              <a:t>impact the </a:t>
            </a:r>
            <a:r>
              <a:rPr lang="en-US" sz="1600" b="0" dirty="0"/>
              <a:t>overall </a:t>
            </a:r>
            <a:r>
              <a:rPr lang="en-US" sz="1600" b="0" dirty="0" smtClean="0"/>
              <a:t>effectiveness </a:t>
            </a:r>
            <a:r>
              <a:rPr lang="en-US" sz="1600" b="0" dirty="0"/>
              <a:t>of a recommendation system remain largely </a:t>
            </a:r>
            <a:r>
              <a:rPr lang="en-US" sz="1600" b="0" dirty="0" smtClean="0"/>
              <a:t>under </a:t>
            </a:r>
            <a:r>
              <a:rPr lang="de-DE" sz="1600" b="0" dirty="0" err="1" smtClean="0"/>
              <a:t>developed</a:t>
            </a:r>
            <a:r>
              <a:rPr lang="de-DE" sz="1600" b="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951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Varianty Evaluace</a:t>
            </a:r>
          </a:p>
        </p:txBody>
      </p:sp>
      <p:sp>
        <p:nvSpPr>
          <p:cNvPr id="27651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Online</a:t>
            </a:r>
          </a:p>
        </p:txBody>
      </p:sp>
      <p:sp>
        <p:nvSpPr>
          <p:cNvPr id="27652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sz="1600" dirty="0" smtClean="0"/>
              <a:t>Na běžícím serveru</a:t>
            </a:r>
          </a:p>
          <a:p>
            <a:r>
              <a:rPr lang="cs-CZ" altLang="cs-CZ" sz="1600" dirty="0" smtClean="0"/>
              <a:t>Těžko se opakuje</a:t>
            </a:r>
          </a:p>
          <a:p>
            <a:r>
              <a:rPr lang="cs-CZ" altLang="cs-CZ" sz="1600" dirty="0" smtClean="0"/>
              <a:t>Náročné (časově i finančně)</a:t>
            </a:r>
          </a:p>
          <a:p>
            <a:r>
              <a:rPr lang="cs-CZ" altLang="cs-CZ" sz="1600" dirty="0" smtClean="0"/>
              <a:t>Pouze několik metod</a:t>
            </a:r>
          </a:p>
          <a:p>
            <a:r>
              <a:rPr lang="cs-CZ" altLang="cs-CZ" sz="1600" dirty="0" smtClean="0"/>
              <a:t>Skutečné metriky (CTR, konverze…)</a:t>
            </a:r>
          </a:p>
          <a:p>
            <a:r>
              <a:rPr lang="cs-CZ" altLang="cs-CZ" sz="1600" dirty="0" smtClean="0"/>
              <a:t>Lze měřit i změny GUI atp.</a:t>
            </a:r>
          </a:p>
          <a:p>
            <a:endParaRPr lang="cs-CZ" altLang="cs-CZ" sz="1600" dirty="0" smtClean="0">
              <a:solidFill>
                <a:srgbClr val="FFC000"/>
              </a:solidFill>
            </a:endParaRPr>
          </a:p>
        </p:txBody>
      </p:sp>
      <p:sp>
        <p:nvSpPr>
          <p:cNvPr id="27653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cs-CZ" smtClean="0"/>
              <a:t>Offline</a:t>
            </a:r>
          </a:p>
        </p:txBody>
      </p:sp>
      <p:sp>
        <p:nvSpPr>
          <p:cNvPr id="27654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sz="1600" dirty="0" smtClean="0"/>
              <a:t>Datová simulace</a:t>
            </a:r>
          </a:p>
          <a:p>
            <a:r>
              <a:rPr lang="cs-CZ" altLang="cs-CZ" sz="1600" dirty="0" smtClean="0"/>
              <a:t>Snadno se opakuje</a:t>
            </a:r>
          </a:p>
          <a:p>
            <a:r>
              <a:rPr lang="cs-CZ" altLang="cs-CZ" sz="1600" dirty="0" smtClean="0"/>
              <a:t>Výsledky </a:t>
            </a:r>
            <a:r>
              <a:rPr lang="cs-CZ" altLang="cs-CZ" sz="1600" dirty="0" smtClean="0"/>
              <a:t>(poměrně) rychle</a:t>
            </a:r>
          </a:p>
          <a:p>
            <a:r>
              <a:rPr lang="cs-CZ" altLang="cs-CZ" sz="1600" dirty="0" smtClean="0"/>
              <a:t>Umělé metriky (RMSE, </a:t>
            </a:r>
            <a:r>
              <a:rPr lang="cs-CZ" altLang="cs-CZ" sz="1600" dirty="0" smtClean="0"/>
              <a:t>nDCG, </a:t>
            </a:r>
            <a:r>
              <a:rPr lang="cs-CZ" altLang="cs-CZ" sz="1600" dirty="0" smtClean="0"/>
              <a:t>diversity…)</a:t>
            </a:r>
          </a:p>
          <a:p>
            <a:r>
              <a:rPr lang="cs-CZ" altLang="cs-CZ" sz="1600" dirty="0" smtClean="0"/>
              <a:t>Dovedeme pouze porovnávat schopnost predikce minulého chování uživatele</a:t>
            </a:r>
            <a:endParaRPr lang="cs-CZ" altLang="cs-CZ" sz="1600" dirty="0" smtClean="0">
              <a:solidFill>
                <a:srgbClr val="FFC000"/>
              </a:solidFill>
            </a:endParaRPr>
          </a:p>
        </p:txBody>
      </p:sp>
      <p:sp>
        <p:nvSpPr>
          <p:cNvPr id="27655" name="Zástupný symbol pro zápatí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100" dirty="0" err="1" smtClean="0"/>
              <a:t>Ladislav</a:t>
            </a:r>
            <a:r>
              <a:rPr lang="en-GB" altLang="en-US" sz="1100" dirty="0" smtClean="0"/>
              <a:t> </a:t>
            </a:r>
            <a:r>
              <a:rPr lang="en-GB" altLang="en-US" sz="1100" dirty="0" err="1" smtClean="0"/>
              <a:t>Peška</a:t>
            </a:r>
            <a:r>
              <a:rPr lang="en-GB" altLang="en-US" sz="1100" dirty="0" smtClean="0"/>
              <a:t>, </a:t>
            </a:r>
            <a:r>
              <a:rPr lang="en-GB" altLang="en-US" sz="1100" dirty="0" err="1" smtClean="0"/>
              <a:t>Doporučovací</a:t>
            </a:r>
            <a:r>
              <a:rPr lang="en-GB" altLang="en-US" sz="1100" dirty="0" smtClean="0"/>
              <a:t> </a:t>
            </a:r>
            <a:r>
              <a:rPr lang="en-GB" altLang="en-US" sz="1100" dirty="0" err="1" smtClean="0"/>
              <a:t>systémy</a:t>
            </a:r>
            <a:r>
              <a:rPr lang="en-GB" altLang="en-US" sz="1100" dirty="0" smtClean="0"/>
              <a:t>, 14.5.2015</a:t>
            </a:r>
          </a:p>
        </p:txBody>
      </p:sp>
      <p:sp>
        <p:nvSpPr>
          <p:cNvPr id="27657" name="TextovéPole 10"/>
          <p:cNvSpPr txBox="1">
            <a:spLocks noChangeArrowheads="1"/>
          </p:cNvSpPr>
          <p:nvPr/>
        </p:nvSpPr>
        <p:spPr bwMode="auto">
          <a:xfrm>
            <a:off x="307504" y="5387499"/>
            <a:ext cx="85289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i="1" dirty="0" err="1">
                <a:solidFill>
                  <a:srgbClr val="C00000"/>
                </a:solidFill>
              </a:rPr>
              <a:t>Success</a:t>
            </a:r>
            <a:r>
              <a:rPr lang="cs-CZ" altLang="cs-CZ" sz="2400" b="1" i="1" dirty="0">
                <a:solidFill>
                  <a:srgbClr val="C00000"/>
                </a:solidFill>
              </a:rPr>
              <a:t> in 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offline</a:t>
            </a:r>
            <a:r>
              <a:rPr lang="cs-CZ" altLang="cs-CZ" sz="2400" b="1" i="1" dirty="0">
                <a:solidFill>
                  <a:srgbClr val="C00000"/>
                </a:solidFill>
              </a:rPr>
              <a:t> do not 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imply</a:t>
            </a:r>
            <a:r>
              <a:rPr lang="cs-CZ" altLang="cs-CZ" sz="2400" b="1" i="1" dirty="0">
                <a:solidFill>
                  <a:srgbClr val="C00000"/>
                </a:solidFill>
              </a:rPr>
              <a:t> 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success</a:t>
            </a:r>
            <a:r>
              <a:rPr lang="cs-CZ" altLang="cs-CZ" sz="2400" b="1" i="1" dirty="0">
                <a:solidFill>
                  <a:srgbClr val="C00000"/>
                </a:solidFill>
              </a:rPr>
              <a:t> in </a:t>
            </a:r>
            <a:r>
              <a:rPr lang="cs-CZ" altLang="cs-CZ" sz="2400" b="1" i="1" dirty="0" smtClean="0">
                <a:solidFill>
                  <a:srgbClr val="C00000"/>
                </a:solidFill>
              </a:rPr>
              <a:t>online…</a:t>
            </a:r>
          </a:p>
          <a:p>
            <a:pPr algn="ctr" eaLnBrk="1" hangingPunct="1"/>
            <a:r>
              <a:rPr lang="cs-CZ" altLang="cs-CZ" i="1" dirty="0" smtClean="0">
                <a:solidFill>
                  <a:srgbClr val="00B0F0"/>
                </a:solidFill>
              </a:rPr>
              <a:t>…ale pokud metoda neuspěje v </a:t>
            </a:r>
            <a:r>
              <a:rPr lang="cs-CZ" altLang="cs-CZ" i="1" dirty="0" err="1" smtClean="0">
                <a:solidFill>
                  <a:srgbClr val="00B0F0"/>
                </a:solidFill>
              </a:rPr>
              <a:t>offline</a:t>
            </a:r>
            <a:r>
              <a:rPr lang="cs-CZ" altLang="cs-CZ" i="1" dirty="0" smtClean="0">
                <a:solidFill>
                  <a:srgbClr val="00B0F0"/>
                </a:solidFill>
              </a:rPr>
              <a:t>, </a:t>
            </a:r>
            <a:r>
              <a:rPr lang="cs-CZ" altLang="cs-CZ" i="1" dirty="0" smtClean="0">
                <a:solidFill>
                  <a:srgbClr val="00B0F0"/>
                </a:solidFill>
              </a:rPr>
              <a:t>obvykle nemá </a:t>
            </a:r>
            <a:r>
              <a:rPr lang="cs-CZ" altLang="cs-CZ" i="1" dirty="0" smtClean="0">
                <a:solidFill>
                  <a:srgbClr val="00B0F0"/>
                </a:solidFill>
              </a:rPr>
              <a:t>cenu jí zkoušet online.</a:t>
            </a:r>
            <a:endParaRPr lang="cs-CZ" altLang="cs-CZ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4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 designs</a:t>
            </a:r>
            <a:r>
              <a:rPr lang="cs-CZ" dirty="0" smtClean="0"/>
              <a:t> – Online </a:t>
            </a:r>
            <a:r>
              <a:rPr lang="cs-CZ" dirty="0" err="1" smtClean="0"/>
              <a:t>Evaluation</a:t>
            </a:r>
            <a:r>
              <a:rPr lang="cs-CZ" dirty="0" smtClean="0"/>
              <a:t>, A/B </a:t>
            </a:r>
            <a:r>
              <a:rPr lang="cs-CZ" dirty="0" err="1" smtClean="0"/>
              <a:t>testing</a:t>
            </a:r>
            <a:endParaRPr lang="en-US" dirty="0" smtClean="0"/>
          </a:p>
        </p:txBody>
      </p:sp>
      <p:pic>
        <p:nvPicPr>
          <p:cNvPr id="57347" name="Inhaltsplatzhalter 4" descr="Chapter_6_experiment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7440613" cy="4525962"/>
          </a:xfrm>
        </p:spPr>
      </p:pic>
    </p:spTree>
    <p:extLst>
      <p:ext uri="{BB962C8B-B14F-4D97-AF65-F5344CB8AC3E}">
        <p14:creationId xmlns:p14="http://schemas.microsoft.com/office/powerpoint/2010/main" val="6688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cs-CZ" dirty="0" err="1" smtClean="0"/>
              <a:t>of</a:t>
            </a:r>
            <a:r>
              <a:rPr lang="cs-CZ" dirty="0" smtClean="0"/>
              <a:t> Online </a:t>
            </a:r>
            <a:r>
              <a:rPr lang="cs-CZ" dirty="0" err="1" smtClean="0"/>
              <a:t>studies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A/B </a:t>
            </a:r>
            <a:r>
              <a:rPr lang="cs-CZ" sz="1800" dirty="0" err="1" smtClean="0"/>
              <a:t>testing</a:t>
            </a:r>
            <a:endParaRPr lang="cs-CZ" sz="1800" dirty="0" smtClean="0"/>
          </a:p>
          <a:p>
            <a:pPr lvl="1"/>
            <a:r>
              <a:rPr lang="cs-CZ" sz="1600" b="1" i="1" dirty="0" err="1" smtClean="0">
                <a:solidFill>
                  <a:srgbClr val="FF0000"/>
                </a:solidFill>
              </a:rPr>
              <a:t>Evaluate</a:t>
            </a:r>
            <a:r>
              <a:rPr lang="cs-CZ" sz="1600" b="1" i="1" dirty="0" smtClean="0">
                <a:solidFill>
                  <a:srgbClr val="FF0000"/>
                </a:solidFill>
              </a:rPr>
              <a:t>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metric</a:t>
            </a:r>
            <a:r>
              <a:rPr lang="cs-CZ" sz="1600" b="1" i="1" dirty="0" smtClean="0">
                <a:solidFill>
                  <a:srgbClr val="FF0000"/>
                </a:solidFill>
              </a:rPr>
              <a:t> as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close</a:t>
            </a:r>
            <a:r>
              <a:rPr lang="cs-CZ" sz="1600" b="1" i="1" dirty="0" smtClean="0">
                <a:solidFill>
                  <a:srgbClr val="FF0000"/>
                </a:solidFill>
              </a:rPr>
              <a:t> to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the</a:t>
            </a:r>
            <a:r>
              <a:rPr lang="cs-CZ" sz="1600" b="1" i="1" dirty="0" smtClean="0">
                <a:solidFill>
                  <a:srgbClr val="FF0000"/>
                </a:solidFill>
              </a:rPr>
              <a:t>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actual</a:t>
            </a:r>
            <a:r>
              <a:rPr lang="cs-CZ" sz="1600" b="1" i="1" dirty="0" smtClean="0">
                <a:solidFill>
                  <a:srgbClr val="FF0000"/>
                </a:solidFill>
              </a:rPr>
              <a:t>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target</a:t>
            </a:r>
            <a:r>
              <a:rPr lang="cs-CZ" sz="1600" b="1" i="1" dirty="0" smtClean="0">
                <a:solidFill>
                  <a:srgbClr val="FF0000"/>
                </a:solidFill>
              </a:rPr>
              <a:t>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variable</a:t>
            </a:r>
            <a:r>
              <a:rPr lang="cs-CZ" sz="1600" b="1" i="1" dirty="0" smtClean="0">
                <a:solidFill>
                  <a:srgbClr val="FF0000"/>
                </a:solidFill>
              </a:rPr>
              <a:t> as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possible</a:t>
            </a:r>
            <a:endParaRPr lang="cs-CZ" sz="1600" b="1" i="1" dirty="0" smtClean="0">
              <a:solidFill>
                <a:srgbClr val="FF0000"/>
              </a:solidFill>
            </a:endParaRPr>
          </a:p>
          <a:p>
            <a:pPr lvl="1"/>
            <a:r>
              <a:rPr lang="cs-CZ" sz="1600" dirty="0" err="1" smtClean="0"/>
              <a:t>Retailer</a:t>
            </a:r>
            <a:r>
              <a:rPr lang="en-US" sz="1600" dirty="0" smtClean="0"/>
              <a:t>’s target variable is profit</a:t>
            </a:r>
            <a:endParaRPr lang="cs-CZ" sz="1600" dirty="0" smtClean="0"/>
          </a:p>
          <a:p>
            <a:pPr lvl="2"/>
            <a:r>
              <a:rPr lang="cs-CZ" sz="1500" dirty="0" err="1" smtClean="0"/>
              <a:t>i.e</a:t>
            </a:r>
            <a:r>
              <a:rPr lang="cs-CZ" sz="1500" dirty="0" smtClean="0"/>
              <a:t>. </a:t>
            </a:r>
            <a:r>
              <a:rPr lang="cs-CZ" sz="1500" dirty="0" err="1" smtClean="0"/>
              <a:t>Netflix</a:t>
            </a:r>
            <a:r>
              <a:rPr lang="en-US" sz="1500" dirty="0" smtClean="0"/>
              <a:t>’s target variable is month</a:t>
            </a:r>
            <a:r>
              <a:rPr lang="cs-CZ" sz="1500" dirty="0" err="1" smtClean="0"/>
              <a:t>ly</a:t>
            </a:r>
            <a:r>
              <a:rPr lang="cs-CZ" sz="1500" dirty="0" smtClean="0"/>
              <a:t> </a:t>
            </a:r>
            <a:r>
              <a:rPr lang="cs-CZ" sz="1500" dirty="0" err="1" smtClean="0"/>
              <a:t>subscribes</a:t>
            </a:r>
            <a:endParaRPr lang="cs-CZ" sz="1500" dirty="0" smtClean="0"/>
          </a:p>
          <a:p>
            <a:pPr lvl="2"/>
            <a:r>
              <a:rPr lang="cs-CZ" sz="1500" dirty="0" err="1" smtClean="0"/>
              <a:t>Usually</a:t>
            </a:r>
            <a:r>
              <a:rPr lang="cs-CZ" sz="1500" dirty="0" smtClean="0"/>
              <a:t>, </a:t>
            </a:r>
            <a:r>
              <a:rPr lang="cs-CZ" sz="1500" dirty="0" err="1" smtClean="0"/>
              <a:t>larger</a:t>
            </a:r>
            <a:r>
              <a:rPr lang="cs-CZ" sz="1500" dirty="0" smtClean="0"/>
              <a:t> overal </a:t>
            </a:r>
            <a:r>
              <a:rPr lang="cs-CZ" sz="1500" dirty="0" err="1" smtClean="0"/>
              <a:t>consumption</a:t>
            </a:r>
            <a:r>
              <a:rPr lang="cs-CZ" sz="1500" dirty="0"/>
              <a:t> </a:t>
            </a:r>
            <a:r>
              <a:rPr lang="cs-CZ" sz="1500" dirty="0" err="1" smtClean="0"/>
              <a:t>increase</a:t>
            </a:r>
            <a:r>
              <a:rPr lang="cs-CZ" sz="1500" dirty="0" smtClean="0"/>
              <a:t> profit</a:t>
            </a:r>
            <a:endParaRPr lang="en-US" sz="1500" dirty="0" smtClean="0"/>
          </a:p>
          <a:p>
            <a:pPr lvl="1"/>
            <a:r>
              <a:rPr lang="en-US" sz="1600" dirty="0" smtClean="0"/>
              <a:t>Broadcaster’s target variable ma</a:t>
            </a:r>
            <a:r>
              <a:rPr lang="cs-CZ" sz="1600" dirty="0" smtClean="0"/>
              <a:t>y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influenceness</a:t>
            </a:r>
            <a:r>
              <a:rPr lang="cs-CZ" sz="1600" dirty="0" smtClean="0"/>
              <a:t> / </a:t>
            </a:r>
            <a:r>
              <a:rPr lang="cs-CZ" sz="1600" dirty="0" err="1" smtClean="0"/>
              <a:t>total</a:t>
            </a:r>
            <a:r>
              <a:rPr lang="cs-CZ" sz="1600" dirty="0" smtClean="0"/>
              <a:t> </a:t>
            </a:r>
            <a:r>
              <a:rPr lang="cs-CZ" sz="1600" dirty="0" err="1" smtClean="0"/>
              <a:t>mass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readers</a:t>
            </a:r>
            <a:endParaRPr lang="cs-CZ" sz="1600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direct </a:t>
            </a:r>
            <a:r>
              <a:rPr lang="cs-CZ" dirty="0" err="1" smtClean="0"/>
              <a:t>effect</a:t>
            </a:r>
            <a:r>
              <a:rPr lang="cs-CZ" dirty="0" smtClean="0"/>
              <a:t> on </a:t>
            </a:r>
            <a:r>
              <a:rPr lang="cs-CZ" dirty="0" err="1" smtClean="0"/>
              <a:t>target</a:t>
            </a:r>
            <a:r>
              <a:rPr lang="cs-CZ" dirty="0" smtClean="0"/>
              <a:t> </a:t>
            </a:r>
            <a:r>
              <a:rPr lang="cs-CZ" dirty="0" err="1" smtClean="0"/>
              <a:t>variables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How</a:t>
            </a:r>
            <a:r>
              <a:rPr lang="cs-CZ" dirty="0" smtClean="0"/>
              <a:t> much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parameter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affect</a:t>
            </a:r>
            <a:r>
              <a:rPr lang="cs-CZ" dirty="0" smtClean="0"/>
              <a:t> </a:t>
            </a:r>
            <a:r>
              <a:rPr lang="cs-CZ" dirty="0" err="1" smtClean="0"/>
              <a:t>retention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target</a:t>
            </a:r>
            <a:r>
              <a:rPr lang="cs-CZ" dirty="0" smtClean="0"/>
              <a:t> </a:t>
            </a:r>
            <a:r>
              <a:rPr lang="cs-CZ" dirty="0" err="1" smtClean="0"/>
              <a:t>variables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hard to </a:t>
            </a:r>
            <a:r>
              <a:rPr lang="cs-CZ" dirty="0" err="1" smtClean="0"/>
              <a:t>measure</a:t>
            </a:r>
            <a:r>
              <a:rPr lang="cs-CZ" dirty="0" smtClean="0"/>
              <a:t>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E.g</a:t>
            </a:r>
            <a:r>
              <a:rPr lang="cs-CZ" dirty="0" smtClean="0"/>
              <a:t>. has long-term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/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extrapolate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variables</a:t>
            </a:r>
            <a:endParaRPr lang="cs-CZ" dirty="0" smtClean="0"/>
          </a:p>
          <a:p>
            <a:r>
              <a:rPr lang="cs-CZ" dirty="0" smtClean="0"/>
              <a:t>Proxy </a:t>
            </a:r>
            <a:r>
              <a:rPr lang="cs-CZ" dirty="0" err="1" smtClean="0"/>
              <a:t>variables</a:t>
            </a:r>
            <a:endParaRPr lang="cs-CZ" dirty="0"/>
          </a:p>
          <a:p>
            <a:pPr lvl="1"/>
            <a:r>
              <a:rPr lang="cs-CZ" dirty="0" err="1" smtClean="0"/>
              <a:t>Loyalty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user, </a:t>
            </a:r>
            <a:r>
              <a:rPr lang="cs-CZ" dirty="0" err="1" smtClean="0"/>
              <a:t>Conversions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Basket </a:t>
            </a:r>
            <a:r>
              <a:rPr lang="cs-CZ" dirty="0" err="1" smtClean="0"/>
              <a:t>size</a:t>
            </a:r>
            <a:r>
              <a:rPr lang="cs-CZ" dirty="0" smtClean="0"/>
              <a:t> / </a:t>
            </a:r>
            <a:r>
              <a:rPr lang="cs-CZ" dirty="0" err="1" smtClean="0"/>
              <a:t>value</a:t>
            </a:r>
            <a:r>
              <a:rPr lang="cs-CZ" dirty="0" smtClean="0"/>
              <a:t>,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</a:t>
            </a:r>
            <a:r>
              <a:rPr lang="cs-CZ" dirty="0" err="1" smtClean="0"/>
              <a:t>Shares</a:t>
            </a:r>
            <a:r>
              <a:rPr lang="cs-CZ" dirty="0" smtClean="0"/>
              <a:t> / </a:t>
            </a:r>
            <a:r>
              <a:rPr lang="cs-CZ" dirty="0" err="1" smtClean="0"/>
              <a:t>Follows</a:t>
            </a:r>
            <a:r>
              <a:rPr lang="cs-CZ" dirty="0" smtClean="0"/>
              <a:t> /…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7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Common</a:t>
            </a:r>
            <a:r>
              <a:rPr lang="cs-CZ" dirty="0" smtClean="0"/>
              <a:t> on-line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r>
              <a:rPr lang="cs-CZ" dirty="0" smtClean="0"/>
              <a:t> – E-</a:t>
            </a:r>
            <a:r>
              <a:rPr lang="cs-CZ" dirty="0" err="1" smtClean="0"/>
              <a:t>commerce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7199" y="1556792"/>
            <a:ext cx="8229600" cy="4525963"/>
          </a:xfrm>
        </p:spPr>
        <p:txBody>
          <a:bodyPr/>
          <a:lstStyle/>
          <a:p>
            <a:r>
              <a:rPr lang="cs-CZ" sz="3600" i="1" dirty="0" err="1" smtClean="0">
                <a:solidFill>
                  <a:srgbClr val="FF0000"/>
                </a:solidFill>
              </a:rPr>
              <a:t>Always</a:t>
            </a:r>
            <a:r>
              <a:rPr lang="cs-CZ" sz="3600" i="1" dirty="0" smtClean="0">
                <a:solidFill>
                  <a:srgbClr val="FF0000"/>
                </a:solidFill>
              </a:rPr>
              <a:t> design </a:t>
            </a:r>
            <a:r>
              <a:rPr lang="cs-CZ" sz="3600" i="1" dirty="0" err="1" smtClean="0">
                <a:solidFill>
                  <a:srgbClr val="FF0000"/>
                </a:solidFill>
              </a:rPr>
              <a:t>evaluation</a:t>
            </a:r>
            <a:r>
              <a:rPr lang="cs-CZ" sz="3600" i="1" dirty="0" smtClean="0">
                <a:solidFill>
                  <a:srgbClr val="FF0000"/>
                </a:solidFill>
              </a:rPr>
              <a:t> </a:t>
            </a:r>
            <a:r>
              <a:rPr lang="cs-CZ" sz="3600" i="1" dirty="0" err="1" smtClean="0">
                <a:solidFill>
                  <a:srgbClr val="FF0000"/>
                </a:solidFill>
              </a:rPr>
              <a:t>metrics</a:t>
            </a:r>
            <a:r>
              <a:rPr lang="cs-CZ" sz="3600" i="1" dirty="0" smtClean="0">
                <a:solidFill>
                  <a:srgbClr val="FF0000"/>
                </a:solidFill>
              </a:rPr>
              <a:t> </a:t>
            </a:r>
            <a:r>
              <a:rPr lang="cs-CZ" sz="3600" i="1" dirty="0" err="1" smtClean="0">
                <a:solidFill>
                  <a:srgbClr val="FF0000"/>
                </a:solidFill>
              </a:rPr>
              <a:t>with</a:t>
            </a:r>
            <a:r>
              <a:rPr lang="cs-CZ" sz="3600" i="1" dirty="0" smtClean="0">
                <a:solidFill>
                  <a:srgbClr val="FF0000"/>
                </a:solidFill>
              </a:rPr>
              <a:t> </a:t>
            </a:r>
            <a:r>
              <a:rPr lang="cs-CZ" sz="3600" i="1" dirty="0" err="1" smtClean="0">
                <a:solidFill>
                  <a:srgbClr val="FF0000"/>
                </a:solidFill>
              </a:rPr>
              <a:t>respect</a:t>
            </a:r>
            <a:r>
              <a:rPr lang="cs-CZ" sz="3600" i="1" dirty="0" smtClean="0">
                <a:solidFill>
                  <a:srgbClr val="FF0000"/>
                </a:solidFill>
              </a:rPr>
              <a:t> to </a:t>
            </a:r>
            <a:r>
              <a:rPr lang="cs-CZ" sz="3600" i="1" dirty="0" err="1" smtClean="0">
                <a:solidFill>
                  <a:srgbClr val="FF0000"/>
                </a:solidFill>
              </a:rPr>
              <a:t>your</a:t>
            </a:r>
            <a:r>
              <a:rPr lang="cs-CZ" sz="3600" i="1" dirty="0" smtClean="0">
                <a:solidFill>
                  <a:srgbClr val="FF0000"/>
                </a:solidFill>
              </a:rPr>
              <a:t> </a:t>
            </a:r>
            <a:r>
              <a:rPr lang="cs-CZ" sz="3600" i="1" dirty="0" err="1" smtClean="0">
                <a:solidFill>
                  <a:srgbClr val="FF0000"/>
                </a:solidFill>
              </a:rPr>
              <a:t>target</a:t>
            </a:r>
            <a:r>
              <a:rPr lang="cs-CZ" sz="3600" i="1" dirty="0" smtClean="0">
                <a:solidFill>
                  <a:srgbClr val="FF0000"/>
                </a:solidFill>
              </a:rPr>
              <a:t> </a:t>
            </a:r>
            <a:r>
              <a:rPr lang="cs-CZ" sz="3600" i="1" dirty="0" err="1" smtClean="0">
                <a:solidFill>
                  <a:srgbClr val="FF0000"/>
                </a:solidFill>
              </a:rPr>
              <a:t>variable</a:t>
            </a:r>
            <a:endParaRPr lang="cs-CZ" sz="3600" i="1" dirty="0" smtClean="0">
              <a:solidFill>
                <a:srgbClr val="FF0000"/>
              </a:solidFill>
            </a:endParaRPr>
          </a:p>
          <a:p>
            <a:endParaRPr lang="cs-CZ" sz="3600" i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dirty="0" err="1" smtClean="0">
                <a:solidFill>
                  <a:srgbClr val="00B050"/>
                </a:solidFill>
              </a:rPr>
              <a:t>However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select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something</a:t>
            </a:r>
            <a:r>
              <a:rPr lang="cs-CZ" sz="2400" dirty="0" smtClean="0">
                <a:solidFill>
                  <a:srgbClr val="00B050"/>
                </a:solidFill>
              </a:rPr>
              <a:t>, </a:t>
            </a:r>
            <a:r>
              <a:rPr lang="cs-CZ" sz="2400" dirty="0" err="1" smtClean="0">
                <a:solidFill>
                  <a:srgbClr val="00B050"/>
                </a:solidFill>
              </a:rPr>
              <a:t>where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the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effect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is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measurable</a:t>
            </a:r>
            <a:endParaRPr lang="cs-CZ" sz="2400" dirty="0" smtClean="0">
              <a:solidFill>
                <a:srgbClr val="00B050"/>
              </a:solidFill>
            </a:endParaRPr>
          </a:p>
          <a:p>
            <a:pPr lvl="1"/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Cascade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metrics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detectability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changes</a:t>
            </a:r>
            <a:endParaRPr lang="cs-CZ" sz="2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true</a:t>
            </a:r>
            <a:r>
              <a:rPr lang="cs-CZ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target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8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Common</a:t>
            </a:r>
            <a:r>
              <a:rPr lang="cs-CZ" dirty="0" smtClean="0"/>
              <a:t> on-line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r>
              <a:rPr lang="cs-CZ" dirty="0" smtClean="0"/>
              <a:t> – E-</a:t>
            </a:r>
            <a:r>
              <a:rPr lang="cs-CZ" dirty="0" err="1" smtClean="0"/>
              <a:t>commerce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7199" y="1556792"/>
            <a:ext cx="8229600" cy="4525963"/>
          </a:xfrm>
        </p:spPr>
        <p:txBody>
          <a:bodyPr/>
          <a:lstStyle/>
          <a:p>
            <a:r>
              <a:rPr lang="cs-CZ" dirty="0" err="1" smtClean="0"/>
              <a:t>Recommending</a:t>
            </a:r>
            <a:r>
              <a:rPr lang="cs-CZ" dirty="0" smtClean="0"/>
              <a:t> </a:t>
            </a:r>
            <a:r>
              <a:rPr lang="cs-CZ" dirty="0" err="1" smtClean="0"/>
              <a:t>correctness</a:t>
            </a:r>
            <a:endParaRPr lang="cs-CZ" dirty="0"/>
          </a:p>
          <a:p>
            <a:pPr lvl="1"/>
            <a:r>
              <a:rPr lang="cs-CZ" sz="1600" dirty="0" smtClean="0"/>
              <a:t>Visit (</a:t>
            </a:r>
            <a:r>
              <a:rPr lang="cs-CZ" sz="1600" dirty="0" err="1" smtClean="0"/>
              <a:t>once</a:t>
            </a:r>
            <a:r>
              <a:rPr lang="cs-CZ" sz="1600" dirty="0" smtClean="0"/>
              <a:t>) </a:t>
            </a:r>
            <a:r>
              <a:rPr lang="cs-CZ" sz="1600" dirty="0" err="1" smtClean="0"/>
              <a:t>recommended</a:t>
            </a:r>
            <a:r>
              <a:rPr lang="cs-CZ" sz="1600" dirty="0" smtClean="0"/>
              <a:t> </a:t>
            </a:r>
            <a:r>
              <a:rPr lang="cs-CZ" sz="1600" dirty="0" err="1" smtClean="0"/>
              <a:t>object</a:t>
            </a:r>
            <a:r>
              <a:rPr lang="cs-CZ" sz="1600" dirty="0" smtClean="0"/>
              <a:t> (</a:t>
            </a:r>
            <a:r>
              <a:rPr lang="cs-CZ" sz="1600" dirty="0" err="1" smtClean="0"/>
              <a:t>i.e</a:t>
            </a:r>
            <a:r>
              <a:rPr lang="cs-CZ" sz="1600" dirty="0" smtClean="0"/>
              <a:t>. </a:t>
            </a:r>
            <a:r>
              <a:rPr lang="cs-CZ" sz="1600" dirty="0" err="1" smtClean="0"/>
              <a:t>ignore</a:t>
            </a:r>
            <a:r>
              <a:rPr lang="cs-CZ" sz="1600" dirty="0" smtClean="0"/>
              <a:t> </a:t>
            </a:r>
            <a:r>
              <a:rPr lang="cs-CZ" sz="1600" dirty="0" err="1" smtClean="0"/>
              <a:t>page</a:t>
            </a:r>
            <a:r>
              <a:rPr lang="cs-CZ" sz="1600" dirty="0" smtClean="0"/>
              <a:t> layout)</a:t>
            </a:r>
            <a:endParaRPr lang="cs-CZ" sz="1600" dirty="0"/>
          </a:p>
          <a:p>
            <a:r>
              <a:rPr lang="cs-CZ" dirty="0" err="1"/>
              <a:t>Click-through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smtClean="0"/>
              <a:t>item </a:t>
            </a:r>
            <a:r>
              <a:rPr lang="cs-CZ" sz="1600" dirty="0"/>
              <a:t>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 smtClean="0"/>
              <a:t>)</a:t>
            </a:r>
          </a:p>
          <a:p>
            <a:r>
              <a:rPr lang="cs-CZ" dirty="0" err="1" smtClean="0"/>
              <a:t>Conversions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endParaRPr lang="cs-CZ" dirty="0" smtClean="0"/>
          </a:p>
          <a:p>
            <a:pPr lvl="1"/>
            <a:r>
              <a:rPr lang="cs-CZ" dirty="0" smtClean="0"/>
              <a:t>Buy </a:t>
            </a:r>
            <a:r>
              <a:rPr lang="cs-CZ" dirty="0" err="1" smtClean="0"/>
              <a:t>recommended</a:t>
            </a:r>
            <a:r>
              <a:rPr lang="cs-CZ" dirty="0" smtClean="0"/>
              <a:t> item / </a:t>
            </a:r>
            <a:r>
              <a:rPr lang="cs-CZ" dirty="0" err="1" smtClean="0"/>
              <a:t>Recommend</a:t>
            </a:r>
            <a:r>
              <a:rPr lang="cs-CZ" dirty="0" smtClean="0"/>
              <a:t> -&gt; </a:t>
            </a:r>
            <a:r>
              <a:rPr lang="cs-CZ" dirty="0" err="1" smtClean="0"/>
              <a:t>Click</a:t>
            </a:r>
            <a:r>
              <a:rPr lang="cs-CZ" dirty="0" smtClean="0"/>
              <a:t> -&gt; </a:t>
            </a:r>
            <a:r>
              <a:rPr lang="cs-CZ" dirty="0" err="1" smtClean="0"/>
              <a:t>Purchase</a:t>
            </a:r>
            <a:endParaRPr lang="cs-CZ" dirty="0" smtClean="0"/>
          </a:p>
          <a:p>
            <a:pPr lvl="1"/>
            <a:r>
              <a:rPr lang="cs-CZ" dirty="0" err="1"/>
              <a:t>Share</a:t>
            </a:r>
            <a:r>
              <a:rPr lang="cs-CZ" dirty="0"/>
              <a:t> / </a:t>
            </a:r>
            <a:r>
              <a:rPr lang="cs-CZ" dirty="0" err="1"/>
              <a:t>follow</a:t>
            </a:r>
            <a:r>
              <a:rPr lang="cs-CZ" dirty="0"/>
              <a:t> / </a:t>
            </a:r>
            <a:r>
              <a:rPr lang="cs-CZ" dirty="0" err="1" smtClean="0"/>
              <a:t>like</a:t>
            </a:r>
            <a:r>
              <a:rPr lang="cs-CZ" dirty="0" smtClean="0"/>
              <a:t> / </a:t>
            </a:r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... </a:t>
            </a:r>
            <a:r>
              <a:rPr lang="cs-CZ" dirty="0" err="1" smtClean="0"/>
              <a:t>recommended</a:t>
            </a:r>
            <a:r>
              <a:rPr lang="cs-CZ" dirty="0" smtClean="0"/>
              <a:t> item</a:t>
            </a:r>
          </a:p>
          <a:p>
            <a:r>
              <a:rPr lang="cs-CZ" dirty="0" err="1" smtClean="0"/>
              <a:t>Cross-sale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endParaRPr lang="cs-CZ" dirty="0" smtClean="0"/>
          </a:p>
          <a:p>
            <a:pPr lvl="1"/>
            <a:r>
              <a:rPr lang="cs-CZ" dirty="0" err="1" smtClean="0"/>
              <a:t>Add</a:t>
            </a:r>
            <a:r>
              <a:rPr lang="cs-CZ" dirty="0" smtClean="0"/>
              <a:t> to </a:t>
            </a:r>
            <a:r>
              <a:rPr lang="cs-CZ" dirty="0" err="1" smtClean="0"/>
              <a:t>cart</a:t>
            </a:r>
            <a:r>
              <a:rPr lang="cs-CZ" dirty="0" smtClean="0"/>
              <a:t> -&gt; </a:t>
            </a:r>
            <a:r>
              <a:rPr lang="cs-CZ" dirty="0" err="1" smtClean="0"/>
              <a:t>Recommend</a:t>
            </a:r>
            <a:r>
              <a:rPr lang="cs-CZ" dirty="0" smtClean="0"/>
              <a:t> -&gt;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r>
              <a:rPr lang="cs-CZ" dirty="0" smtClean="0"/>
              <a:t> (</a:t>
            </a:r>
            <a:r>
              <a:rPr lang="cs-CZ" dirty="0" err="1" smtClean="0"/>
              <a:t>recommended</a:t>
            </a:r>
            <a:r>
              <a:rPr lang="cs-CZ" dirty="0" smtClean="0"/>
              <a:t>) to </a:t>
            </a:r>
            <a:r>
              <a:rPr lang="cs-CZ" dirty="0" err="1" smtClean="0"/>
              <a:t>cart</a:t>
            </a:r>
            <a:endParaRPr lang="cs-CZ" dirty="0" smtClean="0"/>
          </a:p>
        </p:txBody>
      </p:sp>
      <p:sp>
        <p:nvSpPr>
          <p:cNvPr id="4" name="Šipka dolů 3"/>
          <p:cNvSpPr/>
          <p:nvPr/>
        </p:nvSpPr>
        <p:spPr bwMode="auto">
          <a:xfrm>
            <a:off x="8028384" y="1556792"/>
            <a:ext cx="720080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Better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proxy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of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target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variable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Šipka dolů 5"/>
          <p:cNvSpPr/>
          <p:nvPr/>
        </p:nvSpPr>
        <p:spPr bwMode="auto">
          <a:xfrm rot="10800000">
            <a:off x="107504" y="1278224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/>
              <a:t> </a:t>
            </a:r>
            <a:r>
              <a:rPr lang="cs-CZ" sz="1600" dirty="0" smtClean="0"/>
              <a:t>  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Higher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potential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impact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96193"/>
      </p:ext>
    </p:extLst>
  </p:cSld>
  <p:clrMapOvr>
    <a:masterClrMapping/>
  </p:clrMapOvr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9985</TotalTime>
  <Words>3017</Words>
  <Application>Microsoft Office PowerPoint</Application>
  <PresentationFormat>Předvádění na obrazovce (4:3)</PresentationFormat>
  <Paragraphs>593</Paragraphs>
  <Slides>46</Slides>
  <Notes>33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7" baseType="lpstr">
      <vt:lpstr>Arial</vt:lpstr>
      <vt:lpstr>Berlin Sans FB</vt:lpstr>
      <vt:lpstr>Calibri</vt:lpstr>
      <vt:lpstr>Cambria Math</vt:lpstr>
      <vt:lpstr>Helvetica</vt:lpstr>
      <vt:lpstr>Times New Roman</vt:lpstr>
      <vt:lpstr>Verdana</vt:lpstr>
      <vt:lpstr>Wingdings</vt:lpstr>
      <vt:lpstr>17_habv</vt:lpstr>
      <vt:lpstr>Benutzerdefiniertes Design</vt:lpstr>
      <vt:lpstr>Formel</vt:lpstr>
      <vt:lpstr>Prezentace aplikace PowerPoint</vt:lpstr>
      <vt:lpstr>Evaluating Recommender Systems</vt:lpstr>
      <vt:lpstr>Empirical research</vt:lpstr>
      <vt:lpstr>Evaluation settings</vt:lpstr>
      <vt:lpstr>Varianty Evaluace</vt:lpstr>
      <vt:lpstr>Experiment designs – Online Evaluation, A/B testing</vt:lpstr>
      <vt:lpstr>Evaluation of Online studies</vt:lpstr>
      <vt:lpstr>Common on-line evaluation metrics – E-commerce</vt:lpstr>
      <vt:lpstr>Common on-line evaluation metrics – E-commerce</vt:lpstr>
      <vt:lpstr>Common on-line evaluation metrics – Broadcaster/News/Info</vt:lpstr>
      <vt:lpstr>Common on-line evaluation metrics – Technical</vt:lpstr>
      <vt:lpstr>Evaluation in Lab studies</vt:lpstr>
      <vt:lpstr>Evaluation of Off-line experiments</vt:lpstr>
      <vt:lpstr>Evaluation of Off-line experiments</vt:lpstr>
      <vt:lpstr>Evaluation of Off-line experiments</vt:lpstr>
      <vt:lpstr>Off-line Evaluation Metrics</vt:lpstr>
      <vt:lpstr>Off-line Evaluation Metrics</vt:lpstr>
      <vt:lpstr>Evaluation in information retrieval (IR)</vt:lpstr>
      <vt:lpstr>Metrics: Precision and Recall</vt:lpstr>
      <vt:lpstr>Precision vs. Recall</vt:lpstr>
      <vt:lpstr>F1 Metric</vt:lpstr>
      <vt:lpstr>Precision and Recall in Recommender Systems</vt:lpstr>
      <vt:lpstr>Metrics: Rank position matters </vt:lpstr>
      <vt:lpstr>Metrics: Rank Score</vt:lpstr>
      <vt:lpstr>Metrics: Liftindex</vt:lpstr>
      <vt:lpstr>Metrics: Normalized Discounted Cumulative Gain</vt:lpstr>
      <vt:lpstr>Example</vt:lpstr>
      <vt:lpstr>Example cont.</vt:lpstr>
      <vt:lpstr>Average Precision</vt:lpstr>
      <vt:lpstr>Metrics: Mean average precision</vt:lpstr>
      <vt:lpstr>Evaluation in RS – rating based</vt:lpstr>
      <vt:lpstr>Metrics: Comparison</vt:lpstr>
      <vt:lpstr>Dilemma of establishing ground truth</vt:lpstr>
      <vt:lpstr>Offline experimentation</vt:lpstr>
      <vt:lpstr>Methodology</vt:lpstr>
      <vt:lpstr>Analysis of results</vt:lpstr>
      <vt:lpstr>Online experimentation</vt:lpstr>
      <vt:lpstr>Experimental Design</vt:lpstr>
      <vt:lpstr>Non-experimental research</vt:lpstr>
      <vt:lpstr>Data sparsity</vt:lpstr>
      <vt:lpstr>Quasi-experimental</vt:lpstr>
      <vt:lpstr>SkiMatcher Results</vt:lpstr>
      <vt:lpstr>Interpreting the Results</vt:lpstr>
      <vt:lpstr>What is popular?</vt:lpstr>
      <vt:lpstr>What is popular? cont.</vt:lpstr>
      <vt:lpstr>Discussion &amp; summary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peska</cp:lastModifiedBy>
  <cp:revision>1212</cp:revision>
  <dcterms:created xsi:type="dcterms:W3CDTF">2006-04-22T09:23:14Z</dcterms:created>
  <dcterms:modified xsi:type="dcterms:W3CDTF">2018-11-13T12:20:14Z</dcterms:modified>
</cp:coreProperties>
</file>