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7" r:id="rId3"/>
    <p:sldMasterId id="2147483742" r:id="rId4"/>
  </p:sldMasterIdLst>
  <p:notesMasterIdLst>
    <p:notesMasterId r:id="rId39"/>
  </p:notesMasterIdLst>
  <p:handoutMasterIdLst>
    <p:handoutMasterId r:id="rId40"/>
  </p:handoutMasterIdLst>
  <p:sldIdLst>
    <p:sldId id="831" r:id="rId5"/>
    <p:sldId id="680" r:id="rId6"/>
    <p:sldId id="820" r:id="rId7"/>
    <p:sldId id="819" r:id="rId8"/>
    <p:sldId id="823" r:id="rId9"/>
    <p:sldId id="832" r:id="rId10"/>
    <p:sldId id="821" r:id="rId11"/>
    <p:sldId id="829" r:id="rId12"/>
    <p:sldId id="822" r:id="rId13"/>
    <p:sldId id="836" r:id="rId14"/>
    <p:sldId id="837" r:id="rId15"/>
    <p:sldId id="824" r:id="rId16"/>
    <p:sldId id="838" r:id="rId17"/>
    <p:sldId id="825" r:id="rId18"/>
    <p:sldId id="833" r:id="rId19"/>
    <p:sldId id="835" r:id="rId20"/>
    <p:sldId id="841" r:id="rId21"/>
    <p:sldId id="839" r:id="rId22"/>
    <p:sldId id="828" r:id="rId23"/>
    <p:sldId id="843" r:id="rId24"/>
    <p:sldId id="868" r:id="rId25"/>
    <p:sldId id="869" r:id="rId26"/>
    <p:sldId id="844" r:id="rId27"/>
    <p:sldId id="845" r:id="rId28"/>
    <p:sldId id="846" r:id="rId29"/>
    <p:sldId id="847" r:id="rId30"/>
    <p:sldId id="858" r:id="rId31"/>
    <p:sldId id="859" r:id="rId32"/>
    <p:sldId id="860" r:id="rId33"/>
    <p:sldId id="870" r:id="rId34"/>
    <p:sldId id="871" r:id="rId35"/>
    <p:sldId id="861" r:id="rId36"/>
    <p:sldId id="862" r:id="rId37"/>
    <p:sldId id="867" r:id="rId3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mar" initials="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686" autoAdjust="0"/>
  </p:normalViewPr>
  <p:slideViewPr>
    <p:cSldViewPr>
      <p:cViewPr varScale="1">
        <p:scale>
          <a:sx n="116" d="100"/>
          <a:sy n="116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29.10.2018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024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0264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8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68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203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75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581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68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100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84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</a:t>
            </a:fld>
            <a:endParaRPr lang="de-DE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9091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82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38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630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154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304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061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555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54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723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113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37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77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4680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7458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4878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408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28596" y="6357958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</a:rPr>
              <a:t>© Dietmar Jannach and Markus Zanker</a:t>
            </a:r>
            <a:endParaRPr lang="de-DE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2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745751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04973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3638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6173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0900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228683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150239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96099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613355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90374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33252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Dr. Markus Zanker,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5524458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91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428596" y="6357958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</a:rPr>
              <a:t>© Dietmar Jannach and Markus Zanker</a:t>
            </a:r>
            <a:endParaRPr lang="de-DE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062166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0200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260354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55233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197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52481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514071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42113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9072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9898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044071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Dr. Markus Zanker,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1738132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Tutorial: Introduction to Recommender Systems, ACM SAC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solidFill>
                  <a:srgbClr val="000000"/>
                </a:solidFill>
              </a:rPr>
              <a:t>- </a:t>
            </a:r>
            <a:fld id="{2E9B48F2-B8AA-4947-B56E-BF420C312FAC}" type="slidenum">
              <a:rPr lang="de-DE" sz="10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sz="1000" b="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Tutorial: Introduction to Recommender Systems, ACM SAC 2010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solidFill>
                  <a:srgbClr val="000000"/>
                </a:solidFill>
              </a:rPr>
              <a:t>- </a:t>
            </a:r>
            <a:fld id="{2E9B48F2-B8AA-4947-B56E-BF420C312FAC}" type="slidenum">
              <a:rPr lang="de-DE" sz="10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sz="1000" b="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Tutorial: Introduction to Recommender Systems, ACM SAC 2010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 pitchFamily="34" charset="0"/>
              </a:rPr>
              <a:t>Content-based recommendation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</a:t>
            </a:r>
            <a:r>
              <a:rPr lang="en-US" dirty="0"/>
              <a:t>vector space </a:t>
            </a:r>
            <a:r>
              <a:rPr lang="en-US" dirty="0" smtClean="0"/>
              <a:t>model 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24936" cy="4689929"/>
          </a:xfrm>
        </p:spPr>
        <p:txBody>
          <a:bodyPr>
            <a:noAutofit/>
          </a:bodyPr>
          <a:lstStyle/>
          <a:p>
            <a:r>
              <a:rPr lang="en-US" sz="1800" dirty="0"/>
              <a:t>U</a:t>
            </a:r>
            <a:r>
              <a:rPr lang="en-US" sz="1800" dirty="0" smtClean="0"/>
              <a:t>se </a:t>
            </a:r>
            <a:r>
              <a:rPr lang="en-US" sz="1800" dirty="0"/>
              <a:t>lexical knowledge, </a:t>
            </a:r>
            <a:r>
              <a:rPr lang="en-US" sz="1800" dirty="0" smtClean="0"/>
              <a:t>use </a:t>
            </a:r>
            <a:r>
              <a:rPr lang="en-US" sz="1800" dirty="0"/>
              <a:t>more elaborate methods for feature </a:t>
            </a:r>
            <a:r>
              <a:rPr lang="en-US" sz="1800" dirty="0" smtClean="0"/>
              <a:t>selection</a:t>
            </a:r>
          </a:p>
          <a:p>
            <a:pPr lvl="1"/>
            <a:r>
              <a:rPr lang="en-US" sz="1400" dirty="0" smtClean="0"/>
              <a:t>Remove words that are not relevant in the domain</a:t>
            </a:r>
            <a:endParaRPr lang="en-US" sz="1400" dirty="0"/>
          </a:p>
          <a:p>
            <a:r>
              <a:rPr lang="en-US" sz="1800" dirty="0"/>
              <a:t>D</a:t>
            </a:r>
            <a:r>
              <a:rPr lang="en-US" sz="1800" dirty="0" smtClean="0"/>
              <a:t>etection </a:t>
            </a:r>
            <a:r>
              <a:rPr lang="en-US" sz="1800" dirty="0"/>
              <a:t>of phrases as </a:t>
            </a:r>
            <a:r>
              <a:rPr lang="en-US" sz="1800" dirty="0" smtClean="0"/>
              <a:t>terms</a:t>
            </a:r>
          </a:p>
          <a:p>
            <a:pPr lvl="1"/>
            <a:r>
              <a:rPr lang="en-US" sz="1400" dirty="0" smtClean="0"/>
              <a:t>More descriptive for a text than single words </a:t>
            </a:r>
          </a:p>
          <a:p>
            <a:pPr lvl="1"/>
            <a:r>
              <a:rPr lang="en-US" sz="1400" dirty="0" smtClean="0"/>
              <a:t>e.g. "United Nations"</a:t>
            </a:r>
            <a:endParaRPr lang="en-US" sz="1600" dirty="0"/>
          </a:p>
          <a:p>
            <a:r>
              <a:rPr lang="en-US" sz="1800" dirty="0" smtClean="0"/>
              <a:t>Limitations</a:t>
            </a:r>
          </a:p>
          <a:p>
            <a:pPr lvl="1"/>
            <a:r>
              <a:rPr lang="en-US" sz="1600" dirty="0"/>
              <a:t>semantic meaning remains unknown</a:t>
            </a:r>
          </a:p>
          <a:p>
            <a:pPr lvl="1"/>
            <a:r>
              <a:rPr lang="en-US" sz="1600" dirty="0"/>
              <a:t>example: usage of a word in a negative context</a:t>
            </a:r>
          </a:p>
          <a:p>
            <a:pPr lvl="2"/>
            <a:r>
              <a:rPr lang="en-US" sz="1400" dirty="0"/>
              <a:t>"there is nothing on the menu that a vegetarian would like.."</a:t>
            </a:r>
          </a:p>
          <a:p>
            <a:pPr lvl="2"/>
            <a:r>
              <a:rPr lang="en-US" sz="1400" dirty="0"/>
              <a:t>The word "vegetarian" will receive a higher weight then desired</a:t>
            </a:r>
          </a:p>
          <a:p>
            <a:pPr marL="857250" lvl="2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 </a:t>
            </a:r>
            <a:r>
              <a:rPr lang="en-US" sz="1400" dirty="0"/>
              <a:t>an unintended match with a user interested in vegetarian restaurants</a:t>
            </a:r>
          </a:p>
          <a:p>
            <a:pPr lvl="2"/>
            <a:endParaRPr lang="en-US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1147950" y="4725144"/>
            <a:ext cx="216024" cy="1751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0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03367"/>
                <a:ext cx="8229600" cy="4689929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/>
                  <a:t>Usual </a:t>
                </a:r>
                <a:r>
                  <a:rPr lang="en-US" sz="1800" dirty="0"/>
                  <a:t>similarity metric to compare vectors: Cosine similarity (angle</a:t>
                </a:r>
                <a:r>
                  <a:rPr lang="en-US" sz="1800" dirty="0" smtClean="0"/>
                  <a:t>)</a:t>
                </a:r>
              </a:p>
              <a:p>
                <a:pPr lvl="1"/>
                <a:r>
                  <a:rPr lang="en-US" sz="1600" dirty="0" smtClean="0"/>
                  <a:t>Cosine similarity is calculated based on the angle between the vectors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𝑠𝑖𝑚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03367"/>
                <a:ext cx="8229600" cy="4689929"/>
              </a:xfrm>
              <a:blipFill rotWithShape="0">
                <a:blip r:embed="rId3"/>
                <a:stretch>
                  <a:fillRect l="-444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700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Recommending items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sz="1800" dirty="0"/>
              <a:t>Simple method: nearest </a:t>
            </a:r>
            <a:r>
              <a:rPr lang="en-US" sz="1800" dirty="0" smtClean="0"/>
              <a:t>neighbors</a:t>
            </a:r>
            <a:endParaRPr lang="cs-CZ" sz="1800" dirty="0" smtClean="0"/>
          </a:p>
          <a:p>
            <a:r>
              <a:rPr lang="cs-CZ" sz="1800" dirty="0" smtClean="0">
                <a:solidFill>
                  <a:srgbClr val="FF0000"/>
                </a:solidFill>
              </a:rPr>
              <a:t>May </a:t>
            </a:r>
            <a:r>
              <a:rPr lang="cs-CZ" sz="1800" dirty="0" err="1" smtClean="0">
                <a:solidFill>
                  <a:srgbClr val="FF0000"/>
                </a:solidFill>
              </a:rPr>
              <a:t>be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relevant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for</a:t>
            </a:r>
            <a:r>
              <a:rPr lang="cs-CZ" sz="1800" dirty="0" smtClean="0">
                <a:solidFill>
                  <a:srgbClr val="FF0000"/>
                </a:solidFill>
              </a:rPr>
              <a:t> item-</a:t>
            </a:r>
            <a:r>
              <a:rPr lang="cs-CZ" sz="1800" dirty="0" err="1" smtClean="0">
                <a:solidFill>
                  <a:srgbClr val="FF0000"/>
                </a:solidFill>
              </a:rPr>
              <a:t>based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recommendations</a:t>
            </a:r>
            <a:endParaRPr lang="cs-CZ" sz="1800" dirty="0" smtClean="0">
              <a:solidFill>
                <a:srgbClr val="FF0000"/>
              </a:solidFill>
            </a:endParaRPr>
          </a:p>
          <a:p>
            <a:pPr lvl="1"/>
            <a:r>
              <a:rPr lang="cs-CZ" sz="1600" dirty="0" smtClean="0">
                <a:solidFill>
                  <a:srgbClr val="FF0000"/>
                </a:solidFill>
              </a:rPr>
              <a:t>Most </a:t>
            </a:r>
            <a:r>
              <a:rPr lang="cs-CZ" sz="1600" dirty="0" err="1" smtClean="0">
                <a:solidFill>
                  <a:srgbClr val="FF0000"/>
                </a:solidFill>
              </a:rPr>
              <a:t>similar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items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the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currently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viewed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Query-based retrieval: </a:t>
            </a:r>
            <a:r>
              <a:rPr lang="en-US" dirty="0" err="1"/>
              <a:t>Rocchio's</a:t>
            </a:r>
            <a:r>
              <a:rPr lang="en-US" dirty="0"/>
              <a:t> method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cs-CZ" sz="1800" dirty="0" err="1" smtClean="0">
                <a:solidFill>
                  <a:srgbClr val="00B050"/>
                </a:solidFill>
              </a:rPr>
              <a:t>Originally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cs-CZ" sz="1800" dirty="0" err="1" smtClean="0">
                <a:solidFill>
                  <a:srgbClr val="00B050"/>
                </a:solidFill>
              </a:rPr>
              <a:t>for</a:t>
            </a:r>
            <a:r>
              <a:rPr lang="cs-CZ" sz="1800" dirty="0" smtClean="0">
                <a:solidFill>
                  <a:srgbClr val="00B050"/>
                </a:solidFill>
              </a:rPr>
              <a:t> „</a:t>
            </a:r>
            <a:r>
              <a:rPr lang="cs-CZ" sz="1800" dirty="0" err="1" smtClean="0">
                <a:solidFill>
                  <a:srgbClr val="00B050"/>
                </a:solidFill>
              </a:rPr>
              <a:t>conversational</a:t>
            </a:r>
            <a:r>
              <a:rPr lang="cs-CZ" sz="1800" dirty="0" smtClean="0">
                <a:solidFill>
                  <a:srgbClr val="00B050"/>
                </a:solidFill>
              </a:rPr>
              <a:t>“ </a:t>
            </a:r>
            <a:r>
              <a:rPr lang="cs-CZ" sz="1800" dirty="0" err="1" smtClean="0">
                <a:solidFill>
                  <a:srgbClr val="00B050"/>
                </a:solidFill>
              </a:rPr>
              <a:t>query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cs-CZ" sz="1800" dirty="0" err="1" smtClean="0">
                <a:solidFill>
                  <a:srgbClr val="00B050"/>
                </a:solidFill>
              </a:rPr>
              <a:t>retrieval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cs-CZ" sz="1800" dirty="0" err="1" smtClean="0">
                <a:solidFill>
                  <a:srgbClr val="00B050"/>
                </a:solidFill>
              </a:rPr>
              <a:t>systems</a:t>
            </a:r>
            <a:endParaRPr lang="cs-CZ" sz="1800" dirty="0" smtClean="0">
              <a:solidFill>
                <a:srgbClr val="00B050"/>
              </a:solidFill>
            </a:endParaRPr>
          </a:p>
          <a:p>
            <a:r>
              <a:rPr lang="en-US" sz="1800" dirty="0" smtClean="0"/>
              <a:t>Query-based </a:t>
            </a:r>
            <a:r>
              <a:rPr lang="en-US" sz="1800" dirty="0"/>
              <a:t>retrieval: Rocchio's </a:t>
            </a:r>
            <a:r>
              <a:rPr lang="en-US" sz="1800" dirty="0" smtClean="0"/>
              <a:t>method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SMART System: Users are allowed to rate (relevant/irrelevant) retrieved documents (feedback)</a:t>
            </a:r>
          </a:p>
          <a:p>
            <a:pPr lvl="1"/>
            <a:r>
              <a:rPr lang="en-US" sz="1600" dirty="0"/>
              <a:t>The system then learns a prototype of relevant/irrelevant documents</a:t>
            </a:r>
          </a:p>
          <a:p>
            <a:pPr lvl="1"/>
            <a:r>
              <a:rPr lang="en-US" sz="1600" dirty="0"/>
              <a:t>Queries are then automatically extended with additional terms/weight of relevant </a:t>
            </a:r>
            <a:r>
              <a:rPr lang="en-US" sz="1600" dirty="0" smtClean="0"/>
              <a:t>documents</a:t>
            </a:r>
            <a:endParaRPr lang="cs-CZ" sz="1600" dirty="0" smtClean="0"/>
          </a:p>
          <a:p>
            <a:pPr lvl="1"/>
            <a:endParaRPr lang="cs-CZ" sz="1600" dirty="0"/>
          </a:p>
          <a:p>
            <a:r>
              <a:rPr lang="cs-CZ" dirty="0" err="1" smtClean="0">
                <a:solidFill>
                  <a:srgbClr val="00B050"/>
                </a:solidFill>
              </a:rPr>
              <a:t>The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paradigm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fits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well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also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for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recommender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systems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2273"/>
            <a:ext cx="3024336" cy="19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Rocchio details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Document collections 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(liked) and D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(disliked)</a:t>
            </a:r>
          </a:p>
          <a:p>
            <a:pPr lvl="1"/>
            <a:r>
              <a:rPr lang="en-US" sz="1600" dirty="0" smtClean="0"/>
              <a:t>Calculate prototype vector for these categories.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1800" dirty="0" smtClean="0"/>
              <a:t>Computing modified query Q</a:t>
            </a:r>
            <a:r>
              <a:rPr lang="en-US" sz="1100" dirty="0" smtClean="0"/>
              <a:t>i+1</a:t>
            </a:r>
            <a:r>
              <a:rPr lang="en-US" sz="1800" dirty="0" smtClean="0"/>
              <a:t> from </a:t>
            </a:r>
            <a:br>
              <a:rPr lang="en-US" sz="1800" dirty="0" smtClean="0"/>
            </a:br>
            <a:r>
              <a:rPr lang="en-US" sz="1800" dirty="0" smtClean="0"/>
              <a:t>current query Q</a:t>
            </a:r>
            <a:r>
              <a:rPr lang="en-US" sz="1100" dirty="0" smtClean="0"/>
              <a:t>i  </a:t>
            </a:r>
            <a:r>
              <a:rPr lang="en-US" sz="1800" dirty="0" smtClean="0"/>
              <a:t>with:</a:t>
            </a:r>
            <a:endParaRPr lang="en-US" sz="400" dirty="0" smtClean="0"/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9512" y="4640962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40962"/>
                <a:ext cx="5562512" cy="6708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99" y="2636911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32040" y="393305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5481" y="5373216"/>
            <a:ext cx="409852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3366"/>
                </a:solidFill>
                <a:latin typeface="Calibri" pitchFamily="34" charset="0"/>
                <a:sym typeface="Symbol"/>
              </a:rPr>
              <a:t>Often only positive feedback is used</a:t>
            </a:r>
            <a:endParaRPr lang="en-US" kern="0" dirty="0">
              <a:solidFill>
                <a:srgbClr val="003366"/>
              </a:solidFill>
              <a:latin typeface="Calibri" pitchFamily="34" charset="0"/>
              <a:sym typeface="Symbol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 smtClean="0">
                <a:solidFill>
                  <a:srgbClr val="003366"/>
                </a:solidFill>
                <a:latin typeface="Calibri" pitchFamily="34" charset="0"/>
                <a:sym typeface="Symbol"/>
              </a:rPr>
              <a:t>More valuable than negative feedback</a:t>
            </a:r>
            <a:endParaRPr lang="en-US" sz="1600" b="0" kern="0" dirty="0">
              <a:solidFill>
                <a:srgbClr val="003366"/>
              </a:solidFill>
              <a:latin typeface="Calibri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57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</a:t>
            </a:r>
            <a:r>
              <a:rPr lang="en-US" dirty="0" smtClean="0"/>
              <a:t>challenges of Rocchio's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427168" cy="4525963"/>
              </a:xfrm>
            </p:spPr>
            <p:txBody>
              <a:bodyPr/>
              <a:lstStyle/>
              <a:p>
                <a:r>
                  <a:rPr lang="en-US" sz="1800" dirty="0" smtClean="0"/>
                  <a:t>Certain number of item ratings needed  to build reasonable user model</a:t>
                </a:r>
              </a:p>
              <a:p>
                <a:pPr lvl="1"/>
                <a:r>
                  <a:rPr lang="en-US" sz="1600" dirty="0"/>
                  <a:t>Can be automated by trying to capture user ratings implicitly (click on document</a:t>
                </a:r>
                <a:r>
                  <a:rPr lang="en-US" sz="1600" dirty="0" smtClean="0"/>
                  <a:t>)</a:t>
                </a:r>
              </a:p>
              <a:p>
                <a:pPr lvl="1"/>
                <a:r>
                  <a:rPr lang="en-US" sz="1600" dirty="0"/>
                  <a:t>Pseudorelevance Feedback:  Assume that the first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documents match the query best.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is not used until explicit negative feedback exists</a:t>
                </a:r>
                <a:r>
                  <a:rPr lang="en-US" sz="1600" dirty="0" smtClean="0"/>
                  <a:t>.</a:t>
                </a:r>
              </a:p>
              <a:p>
                <a:r>
                  <a:rPr lang="en-US" sz="1800" dirty="0" smtClean="0"/>
                  <a:t>User interaction required during retrieval phase</a:t>
                </a:r>
              </a:p>
              <a:p>
                <a:pPr lvl="1"/>
                <a:r>
                  <a:rPr lang="en-US" sz="1600" dirty="0" smtClean="0"/>
                  <a:t>Interactive query refinement opens new opportunities for gathering information and</a:t>
                </a:r>
              </a:p>
              <a:p>
                <a:pPr lvl="1"/>
                <a:r>
                  <a:rPr lang="en-US" sz="1600" dirty="0" smtClean="0"/>
                  <a:t>Helps user to learn which vocabulary should be used to receive the information he needs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427168" cy="4525963"/>
              </a:xfrm>
              <a:blipFill rotWithShape="1">
                <a:blip r:embed="rId3"/>
                <a:stretch>
                  <a:fillRect l="-4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8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Explicit decision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Decision tree for recommendation problems</a:t>
            </a:r>
          </a:p>
          <a:p>
            <a:pPr lvl="1"/>
            <a:r>
              <a:rPr lang="en-US" sz="1600" dirty="0" smtClean="0"/>
              <a:t>inner nodes labeled with item features (keywords)</a:t>
            </a:r>
          </a:p>
          <a:p>
            <a:pPr lvl="1"/>
            <a:r>
              <a:rPr lang="en-US" sz="1600" dirty="0" smtClean="0"/>
              <a:t>used to partition the test examples </a:t>
            </a:r>
          </a:p>
          <a:p>
            <a:pPr lvl="2"/>
            <a:r>
              <a:rPr lang="en-US" sz="1400" b="1" dirty="0" smtClean="0"/>
              <a:t>existence or non existence of a keyword</a:t>
            </a:r>
          </a:p>
          <a:p>
            <a:pPr lvl="1"/>
            <a:r>
              <a:rPr lang="en-US" sz="1600" dirty="0" smtClean="0"/>
              <a:t>in basic setting only two classes appear at leaf nodes</a:t>
            </a:r>
          </a:p>
          <a:p>
            <a:pPr lvl="2"/>
            <a:r>
              <a:rPr lang="en-US" sz="1400" b="1" dirty="0" smtClean="0"/>
              <a:t>interesting or not interesting</a:t>
            </a:r>
          </a:p>
          <a:p>
            <a:pPr lvl="1"/>
            <a:r>
              <a:rPr lang="en-US" sz="1600" dirty="0" smtClean="0"/>
              <a:t>decision tree can automatically be constructed from training data</a:t>
            </a:r>
          </a:p>
          <a:p>
            <a:pPr lvl="1"/>
            <a:r>
              <a:rPr lang="en-US" sz="1600" dirty="0" smtClean="0"/>
              <a:t>works best with small number of features</a:t>
            </a:r>
          </a:p>
          <a:p>
            <a:pPr lvl="1"/>
            <a:r>
              <a:rPr lang="en-US" sz="1600" dirty="0" smtClean="0"/>
              <a:t>use meta features like author name, genre, ...  instead of TF-IDF representation.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471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Explicit decision models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Rule induction</a:t>
            </a:r>
          </a:p>
          <a:p>
            <a:pPr lvl="1"/>
            <a:r>
              <a:rPr lang="en-US" sz="1600" dirty="0" smtClean="0"/>
              <a:t>built on RIPPER algorithm</a:t>
            </a:r>
          </a:p>
          <a:p>
            <a:pPr lvl="1"/>
            <a:r>
              <a:rPr lang="en-US" sz="1600" dirty="0" smtClean="0"/>
              <a:t>good performance compared with other classification methods</a:t>
            </a:r>
          </a:p>
          <a:p>
            <a:pPr lvl="2"/>
            <a:r>
              <a:rPr lang="en-US" sz="1600" b="1" dirty="0" err="1" smtClean="0"/>
              <a:t>eloborate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postpruning</a:t>
            </a:r>
            <a:r>
              <a:rPr lang="en-US" sz="1600" b="1" dirty="0" smtClean="0"/>
              <a:t> techniques of RIPPER</a:t>
            </a:r>
          </a:p>
          <a:p>
            <a:pPr lvl="2"/>
            <a:r>
              <a:rPr lang="en-US" sz="1600" b="1" dirty="0" smtClean="0"/>
              <a:t>extension for e-mail classification</a:t>
            </a:r>
          </a:p>
          <a:p>
            <a:pPr lvl="3"/>
            <a:r>
              <a:rPr lang="en-US" sz="1400" b="1" dirty="0" smtClean="0"/>
              <a:t>takes document structure into account</a:t>
            </a:r>
          </a:p>
          <a:p>
            <a:r>
              <a:rPr lang="en-US" sz="1800" dirty="0" smtClean="0"/>
              <a:t>main advantages of these decision models:</a:t>
            </a:r>
          </a:p>
          <a:p>
            <a:pPr lvl="1"/>
            <a:r>
              <a:rPr lang="en-US" sz="1600" dirty="0" smtClean="0"/>
              <a:t>inferred decision rules serve as basis for generating explanations for recommendation</a:t>
            </a:r>
          </a:p>
          <a:p>
            <a:pPr lvl="1"/>
            <a:r>
              <a:rPr lang="en-US" sz="1600" dirty="0" smtClean="0"/>
              <a:t>existing domain knowledge can be incorporated in models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410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feature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process of choosing a subset of available terms</a:t>
                </a:r>
              </a:p>
              <a:p>
                <a:r>
                  <a:rPr lang="en-US" sz="1800" dirty="0" smtClean="0"/>
                  <a:t>different strategies exist for deciding which features to use</a:t>
                </a:r>
              </a:p>
              <a:p>
                <a:pPr lvl="1"/>
                <a:r>
                  <a:rPr lang="en-US" sz="1600" dirty="0" smtClean="0"/>
                  <a:t>feature selection based on domain knowledge and lexical information from WordNet (</a:t>
                </a:r>
                <a:r>
                  <a:rPr lang="en-US" sz="1600" dirty="0" err="1" smtClean="0"/>
                  <a:t>Pazzani</a:t>
                </a:r>
                <a:r>
                  <a:rPr lang="en-US" sz="1600" dirty="0" smtClean="0"/>
                  <a:t> and </a:t>
                </a:r>
                <a:r>
                  <a:rPr lang="en-US" sz="1600" dirty="0" err="1" smtClean="0"/>
                  <a:t>Billsus</a:t>
                </a:r>
                <a:r>
                  <a:rPr lang="en-US" sz="1600" dirty="0" smtClean="0"/>
                  <a:t> 1997)</a:t>
                </a:r>
              </a:p>
              <a:p>
                <a:pPr lvl="1"/>
                <a:r>
                  <a:rPr lang="en-US" sz="1600" dirty="0" smtClean="0"/>
                  <a:t>frequency-based feature selection to remove words appearing  "too rare" or "too often" (</a:t>
                </a:r>
                <a:r>
                  <a:rPr lang="en-US" sz="1600" dirty="0" err="1" smtClean="0"/>
                  <a:t>Chakrabarti</a:t>
                </a:r>
                <a:r>
                  <a:rPr lang="en-US" sz="1600" dirty="0" smtClean="0"/>
                  <a:t> 2002)</a:t>
                </a:r>
              </a:p>
              <a:p>
                <a:r>
                  <a:rPr lang="en-US" sz="1800" dirty="0" smtClean="0"/>
                  <a:t>Not appropriate for larger text corpora</a:t>
                </a:r>
              </a:p>
              <a:p>
                <a:pPr lvl="1"/>
                <a:r>
                  <a:rPr lang="en-US" sz="1600" dirty="0"/>
                  <a:t>B</a:t>
                </a:r>
                <a:r>
                  <a:rPr lang="en-US" sz="1600" dirty="0" smtClean="0"/>
                  <a:t>etter to </a:t>
                </a:r>
              </a:p>
              <a:p>
                <a:pPr lvl="2"/>
                <a:r>
                  <a:rPr lang="en-US" sz="1500" dirty="0" smtClean="0"/>
                  <a:t>evaluate value of individual features (keywords) independently and </a:t>
                </a:r>
              </a:p>
              <a:p>
                <a:pPr lvl="2"/>
                <a:r>
                  <a:rPr lang="en-US" sz="1500" dirty="0" smtClean="0"/>
                  <a:t>construct a ranked list of "good" keywords.</a:t>
                </a:r>
              </a:p>
              <a:p>
                <a:r>
                  <a:rPr lang="en-US" sz="1800" dirty="0" smtClean="0"/>
                  <a:t>Typical measure for determining utility of keywords: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dirty="0" smtClean="0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de-DE" sz="18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, mutual information measure or Fisher's discrimination index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674" r="-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95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content-based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Keywords alone may not be sufficient to judge quality/relevance of a document or web page</a:t>
            </a:r>
          </a:p>
          <a:p>
            <a:pPr lvl="2"/>
            <a:r>
              <a:rPr lang="en-US" sz="1600" dirty="0"/>
              <a:t>up-to-date-ness, usability, aesthetics, writing style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content may also be limited / too short</a:t>
            </a:r>
          </a:p>
          <a:p>
            <a:pPr lvl="2"/>
            <a:r>
              <a:rPr lang="en-US" sz="1600" dirty="0"/>
              <a:t>content may not be automatically extractable (multimedia)</a:t>
            </a:r>
          </a:p>
          <a:p>
            <a:r>
              <a:rPr lang="en-US" sz="1800" dirty="0"/>
              <a:t>Ramp-up phase required</a:t>
            </a:r>
          </a:p>
          <a:p>
            <a:pPr lvl="2"/>
            <a:r>
              <a:rPr lang="en-US" sz="1600" dirty="0"/>
              <a:t>Some training data is still required</a:t>
            </a:r>
          </a:p>
          <a:p>
            <a:pPr lvl="2"/>
            <a:r>
              <a:rPr lang="en-US" sz="1600" dirty="0"/>
              <a:t>Web 2.0: Use other sources to learn the user preferences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Overspecialization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Algorithms tend to propose "more of the same"</a:t>
            </a:r>
          </a:p>
          <a:p>
            <a:pPr lvl="2"/>
            <a:r>
              <a:rPr lang="en-US" sz="1600" dirty="0"/>
              <a:t>Or: too similar news </a:t>
            </a:r>
            <a:r>
              <a:rPr lang="en-US" sz="1600" dirty="0" smtClean="0"/>
              <a:t>items</a:t>
            </a:r>
            <a:endParaRPr lang="cs-CZ" sz="1600" dirty="0" smtClean="0"/>
          </a:p>
          <a:p>
            <a:pPr lvl="2"/>
            <a:r>
              <a:rPr lang="cs-CZ" sz="1600" dirty="0" err="1" smtClean="0"/>
              <a:t>Multicriterial</a:t>
            </a:r>
            <a:r>
              <a:rPr lang="cs-CZ" sz="1600" dirty="0" smtClean="0"/>
              <a:t> </a:t>
            </a:r>
            <a:r>
              <a:rPr lang="cs-CZ" sz="1600" dirty="0" err="1" smtClean="0"/>
              <a:t>optimization</a:t>
            </a:r>
            <a:r>
              <a:rPr lang="cs-CZ" sz="1600" dirty="0" smtClean="0"/>
              <a:t> (diversity, </a:t>
            </a:r>
            <a:r>
              <a:rPr lang="cs-CZ" sz="1600" dirty="0" err="1" smtClean="0"/>
              <a:t>novelty</a:t>
            </a:r>
            <a:r>
              <a:rPr lang="cs-CZ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4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recommendation</a:t>
            </a:r>
            <a:endParaRPr lang="en-US" dirty="0" smtClean="0"/>
          </a:p>
        </p:txBody>
      </p:sp>
      <p:pic>
        <p:nvPicPr>
          <p:cNvPr id="5" name="Grafik 10" descr="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763" y="4432314"/>
            <a:ext cx="1109683" cy="5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1" descr="UMarr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460" y="4646993"/>
            <a:ext cx="1100330" cy="5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lkenförmige Legende 6"/>
          <p:cNvSpPr/>
          <p:nvPr/>
        </p:nvSpPr>
        <p:spPr bwMode="auto">
          <a:xfrm rot="2787219" flipH="1" flipV="1">
            <a:off x="1021661" y="4343771"/>
            <a:ext cx="1525528" cy="1587593"/>
          </a:xfrm>
          <a:prstGeom prst="cloudCallout">
            <a:avLst>
              <a:gd name="adj1" fmla="val -30770"/>
              <a:gd name="adj2" fmla="val 89177"/>
            </a:avLst>
          </a:prstGeom>
          <a:solidFill>
            <a:schemeClr val="accent5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57200" y="1373222"/>
            <a:ext cx="8147248" cy="2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 smtClean="0"/>
              <a:t>While CF – methods do not require any information about the items,</a:t>
            </a:r>
          </a:p>
          <a:p>
            <a:pPr lvl="2"/>
            <a:r>
              <a:rPr lang="en-US" sz="1600" b="0" dirty="0" smtClean="0"/>
              <a:t>it might be reasonable to exploit such information; and</a:t>
            </a:r>
          </a:p>
          <a:p>
            <a:pPr lvl="2"/>
            <a:r>
              <a:rPr lang="en-US" sz="1600" b="0" dirty="0" smtClean="0"/>
              <a:t>recommend fantasy novels to people who liked fantasy novels in the past</a:t>
            </a:r>
          </a:p>
          <a:p>
            <a:r>
              <a:rPr lang="en-US" sz="1800" dirty="0" smtClean="0"/>
              <a:t>What do we need:</a:t>
            </a:r>
          </a:p>
          <a:p>
            <a:pPr lvl="2"/>
            <a:r>
              <a:rPr lang="en-US" sz="1600" b="0" dirty="0" smtClean="0"/>
              <a:t>some information about the available items such as the genre ("content") </a:t>
            </a:r>
          </a:p>
          <a:p>
            <a:pPr lvl="2"/>
            <a:r>
              <a:rPr lang="en-US" sz="1600" b="0" dirty="0" smtClean="0"/>
              <a:t>some sort of </a:t>
            </a:r>
            <a:r>
              <a:rPr lang="en-US" sz="1600" b="0" i="1" dirty="0" smtClean="0"/>
              <a:t>user profile</a:t>
            </a:r>
            <a:r>
              <a:rPr lang="en-US" sz="1600" b="0" dirty="0" smtClean="0"/>
              <a:t> describing what the user likes (the preferences)</a:t>
            </a:r>
          </a:p>
          <a:p>
            <a:r>
              <a:rPr lang="en-US" sz="1800" dirty="0" smtClean="0"/>
              <a:t>The task:</a:t>
            </a:r>
          </a:p>
          <a:p>
            <a:pPr lvl="2"/>
            <a:r>
              <a:rPr lang="en-US" sz="1600" b="0" dirty="0" smtClean="0"/>
              <a:t>learn user preferences</a:t>
            </a:r>
          </a:p>
          <a:p>
            <a:pPr lvl="2"/>
            <a:r>
              <a:rPr lang="en-US" sz="1600" b="0" dirty="0" smtClean="0"/>
              <a:t>locate/recommend items that are "similar" to the user preferences</a:t>
            </a:r>
          </a:p>
        </p:txBody>
      </p:sp>
      <p:pic>
        <p:nvPicPr>
          <p:cNvPr id="10" name="Grafik 5" descr="Bo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3873" y="5196157"/>
            <a:ext cx="1012114" cy="8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6" descr="Outputarro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3972" y="5403888"/>
            <a:ext cx="695489" cy="1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7" descr="Outp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8051" y="5139857"/>
            <a:ext cx="991573" cy="95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21" descr="P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6419" y="5616576"/>
            <a:ext cx="1100122" cy="4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22" descr="PMarrow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8555" y="5660627"/>
            <a:ext cx="704078" cy="1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1241294" y="4801620"/>
            <a:ext cx="1239404" cy="720079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r>
              <a:rPr lang="en-US" sz="1300" b="0" dirty="0">
                <a:solidFill>
                  <a:schemeClr val="accent5">
                    <a:lumMod val="25000"/>
                  </a:schemeClr>
                </a:solidFill>
              </a:rPr>
              <a:t>"</a:t>
            </a:r>
            <a:r>
              <a:rPr lang="en-US" sz="1300" b="0" dirty="0" smtClean="0">
                <a:solidFill>
                  <a:schemeClr val="accent5">
                    <a:lumMod val="25000"/>
                  </a:schemeClr>
                </a:solidFill>
              </a:rPr>
              <a:t>show </a:t>
            </a:r>
            <a:r>
              <a:rPr lang="en-US" sz="1300" b="0" dirty="0">
                <a:solidFill>
                  <a:schemeClr val="accent5">
                    <a:lumMod val="25000"/>
                  </a:schemeClr>
                </a:solidFill>
              </a:rPr>
              <a:t>me more of the same what </a:t>
            </a:r>
            <a:r>
              <a:rPr lang="en-US" sz="1300" b="0" dirty="0" smtClean="0">
                <a:solidFill>
                  <a:schemeClr val="accent5">
                    <a:lumMod val="25000"/>
                  </a:schemeClr>
                </a:solidFill>
              </a:rPr>
              <a:t>I've liked"</a:t>
            </a:r>
            <a:endParaRPr lang="en-US" sz="1300" b="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&amp; </a:t>
            </a:r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In contrast to collaborative approaches, </a:t>
            </a:r>
            <a:r>
              <a:rPr lang="en-US" sz="1800" b="0" dirty="0" smtClean="0"/>
              <a:t>content-based techniques </a:t>
            </a:r>
            <a:r>
              <a:rPr lang="en-US" sz="1800" b="0" dirty="0"/>
              <a:t>do </a:t>
            </a:r>
            <a:r>
              <a:rPr lang="en-US" sz="1800" b="0" dirty="0" smtClean="0"/>
              <a:t>not require user </a:t>
            </a:r>
            <a:r>
              <a:rPr lang="en-US" sz="1800" b="0" dirty="0"/>
              <a:t>community in order to </a:t>
            </a:r>
            <a:r>
              <a:rPr lang="en-US" sz="1800" b="0" dirty="0" smtClean="0"/>
              <a:t>work</a:t>
            </a:r>
          </a:p>
          <a:p>
            <a:r>
              <a:rPr lang="en-US" sz="1800" b="0" dirty="0"/>
              <a:t>P</a:t>
            </a:r>
            <a:r>
              <a:rPr lang="en-US" sz="1800" b="0" dirty="0" smtClean="0"/>
              <a:t>resented </a:t>
            </a:r>
            <a:r>
              <a:rPr lang="en-US" sz="1800" b="0" dirty="0"/>
              <a:t>approaches </a:t>
            </a:r>
            <a:r>
              <a:rPr lang="en-US" sz="1800" b="0" dirty="0" smtClean="0"/>
              <a:t>aim </a:t>
            </a:r>
            <a:r>
              <a:rPr lang="en-US" sz="1800" b="0" dirty="0"/>
              <a:t>to learn a model of </a:t>
            </a:r>
            <a:r>
              <a:rPr lang="en-US" sz="1800" b="0" dirty="0" smtClean="0"/>
              <a:t>user's </a:t>
            </a:r>
            <a:r>
              <a:rPr lang="en-US" sz="1800" b="0" dirty="0"/>
              <a:t>interest preferences based on </a:t>
            </a:r>
            <a:r>
              <a:rPr lang="en-US" sz="1800" b="0" dirty="0" smtClean="0"/>
              <a:t>explicit </a:t>
            </a:r>
            <a:r>
              <a:rPr lang="de-DE" sz="1800" b="0" dirty="0" err="1" smtClean="0"/>
              <a:t>or</a:t>
            </a:r>
            <a:r>
              <a:rPr lang="de-DE" sz="1800" b="0" dirty="0" smtClean="0"/>
              <a:t> </a:t>
            </a:r>
            <a:r>
              <a:rPr lang="de-DE" sz="1800" b="0" dirty="0" err="1"/>
              <a:t>implicit</a:t>
            </a:r>
            <a:r>
              <a:rPr lang="de-DE" sz="1800" b="0" dirty="0"/>
              <a:t> </a:t>
            </a:r>
            <a:r>
              <a:rPr lang="de-DE" sz="1800" b="0" dirty="0" err="1" smtClean="0"/>
              <a:t>feedback</a:t>
            </a:r>
            <a:endParaRPr lang="de-DE" sz="1800" b="0" dirty="0" smtClean="0"/>
          </a:p>
          <a:p>
            <a:pPr lvl="1"/>
            <a:r>
              <a:rPr lang="en-US" sz="1600" dirty="0"/>
              <a:t>Deriving implicit feedback from user behavior can be </a:t>
            </a:r>
            <a:r>
              <a:rPr lang="en-US" sz="1600" dirty="0" smtClean="0"/>
              <a:t>problematic</a:t>
            </a:r>
            <a:endParaRPr lang="de-DE" sz="1600" b="0" dirty="0" smtClean="0"/>
          </a:p>
          <a:p>
            <a:r>
              <a:rPr lang="en-US" sz="1800" b="0" dirty="0"/>
              <a:t>E</a:t>
            </a:r>
            <a:r>
              <a:rPr lang="en-US" sz="1800" b="0" dirty="0" smtClean="0"/>
              <a:t>valuations </a:t>
            </a:r>
            <a:r>
              <a:rPr lang="en-US" sz="1800" b="0" dirty="0"/>
              <a:t>show that a good </a:t>
            </a:r>
            <a:r>
              <a:rPr lang="en-US" sz="1800" b="0" dirty="0" smtClean="0"/>
              <a:t>recommendation </a:t>
            </a:r>
            <a:r>
              <a:rPr lang="en-US" sz="1800" b="0" dirty="0"/>
              <a:t>accuracy can be achieved with </a:t>
            </a:r>
            <a:r>
              <a:rPr lang="en-US" sz="1800" b="0" dirty="0" smtClean="0"/>
              <a:t>help of machine learning </a:t>
            </a:r>
            <a:r>
              <a:rPr lang="de-DE" sz="1800" b="0" dirty="0" err="1" smtClean="0"/>
              <a:t>techniques</a:t>
            </a:r>
            <a:endParaRPr lang="de-DE" sz="1800" b="0" dirty="0" smtClean="0"/>
          </a:p>
          <a:p>
            <a:pPr lvl="1"/>
            <a:r>
              <a:rPr lang="de-DE" sz="1600" b="0" dirty="0"/>
              <a:t>T</a:t>
            </a:r>
            <a:r>
              <a:rPr lang="de-DE" sz="1600" b="0" dirty="0" smtClean="0"/>
              <a:t>hese </a:t>
            </a:r>
            <a:r>
              <a:rPr lang="de-DE" sz="1600" b="0" dirty="0" err="1"/>
              <a:t>techniques</a:t>
            </a:r>
            <a:r>
              <a:rPr lang="de-DE" sz="1600" b="0" dirty="0"/>
              <a:t> do </a:t>
            </a:r>
            <a:r>
              <a:rPr lang="de-DE" sz="1600" b="0" dirty="0" smtClean="0"/>
              <a:t>not </a:t>
            </a:r>
            <a:r>
              <a:rPr lang="en-US" sz="1600" b="0" dirty="0" smtClean="0"/>
              <a:t>require </a:t>
            </a:r>
            <a:r>
              <a:rPr lang="en-US" sz="1600" b="0" dirty="0"/>
              <a:t>a user </a:t>
            </a:r>
            <a:r>
              <a:rPr lang="en-US" sz="1600" b="0" dirty="0" smtClean="0"/>
              <a:t>community</a:t>
            </a:r>
          </a:p>
          <a:p>
            <a:r>
              <a:rPr lang="de-DE" sz="1800" b="0" dirty="0" err="1" smtClean="0"/>
              <a:t>Danger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exists</a:t>
            </a:r>
            <a:r>
              <a:rPr lang="de-DE" sz="1800" b="0" dirty="0"/>
              <a:t> </a:t>
            </a:r>
            <a:r>
              <a:rPr lang="en-US" sz="1800" b="0" dirty="0" smtClean="0"/>
              <a:t>that recommendation </a:t>
            </a:r>
            <a:r>
              <a:rPr lang="en-US" sz="1800" b="0" dirty="0"/>
              <a:t>lists contain too many similar </a:t>
            </a:r>
            <a:r>
              <a:rPr lang="en-US" sz="1800" b="0" dirty="0" smtClean="0"/>
              <a:t>items</a:t>
            </a:r>
            <a:endParaRPr lang="en-US" sz="1800" b="0" dirty="0"/>
          </a:p>
          <a:p>
            <a:pPr lvl="1"/>
            <a:r>
              <a:rPr lang="de-DE" sz="1600" b="0" dirty="0" smtClean="0"/>
              <a:t>All </a:t>
            </a:r>
            <a:r>
              <a:rPr lang="de-DE" sz="1600" b="0" dirty="0" err="1"/>
              <a:t>learning</a:t>
            </a:r>
            <a:r>
              <a:rPr lang="de-DE" sz="1600" b="0" dirty="0"/>
              <a:t> </a:t>
            </a:r>
            <a:r>
              <a:rPr lang="de-DE" sz="1600" b="0" dirty="0" err="1" smtClean="0"/>
              <a:t>techniques</a:t>
            </a:r>
            <a:r>
              <a:rPr lang="de-DE" sz="1600" b="0" dirty="0"/>
              <a:t> </a:t>
            </a:r>
            <a:r>
              <a:rPr lang="en-US" sz="1600" b="0" dirty="0" smtClean="0"/>
              <a:t>require </a:t>
            </a:r>
            <a:r>
              <a:rPr lang="en-US" sz="1600" b="0" dirty="0"/>
              <a:t>a certain amount of training </a:t>
            </a:r>
            <a:r>
              <a:rPr lang="en-US" sz="1600" b="0" dirty="0" smtClean="0"/>
              <a:t>data</a:t>
            </a:r>
          </a:p>
          <a:p>
            <a:pPr lvl="1"/>
            <a:r>
              <a:rPr lang="de-DE" sz="1600" b="0" dirty="0" err="1" smtClean="0"/>
              <a:t>Some</a:t>
            </a:r>
            <a:r>
              <a:rPr lang="de-DE" sz="1600" b="0" dirty="0" smtClean="0"/>
              <a:t> </a:t>
            </a:r>
            <a:r>
              <a:rPr lang="en-US" sz="1600" b="0" dirty="0" smtClean="0"/>
              <a:t>learning </a:t>
            </a:r>
            <a:r>
              <a:rPr lang="en-US" sz="1600" b="0" dirty="0"/>
              <a:t>methods tend to </a:t>
            </a:r>
            <a:r>
              <a:rPr lang="en-US" sz="1600" b="0" dirty="0" err="1" smtClean="0"/>
              <a:t>overfit</a:t>
            </a:r>
            <a:r>
              <a:rPr lang="en-US" sz="1600" b="0" dirty="0" smtClean="0"/>
              <a:t> </a:t>
            </a:r>
            <a:r>
              <a:rPr lang="en-US" sz="1600" b="0" dirty="0"/>
              <a:t>the training </a:t>
            </a:r>
            <a:r>
              <a:rPr lang="en-US" sz="1600" b="0" dirty="0" smtClean="0"/>
              <a:t>data</a:t>
            </a:r>
          </a:p>
          <a:p>
            <a:r>
              <a:rPr lang="en-US" b="0" dirty="0"/>
              <a:t>P</a:t>
            </a:r>
            <a:r>
              <a:rPr lang="en-US" b="0" dirty="0" smtClean="0"/>
              <a:t>ure </a:t>
            </a:r>
            <a:r>
              <a:rPr lang="en-US" b="0" dirty="0"/>
              <a:t>content-based systems are rarely found in </a:t>
            </a:r>
            <a:r>
              <a:rPr lang="en-US" b="0" dirty="0" smtClean="0"/>
              <a:t>commercial </a:t>
            </a:r>
            <a:r>
              <a:rPr lang="de-DE" b="0" dirty="0" err="1" smtClean="0"/>
              <a:t>environments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72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3284984"/>
            <a:ext cx="7390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Knowledge-based recommendation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I/O Relationship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071938" y="3000375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698500" y="1643063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714375" y="3857625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4429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750888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556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knowledge-based recommendation?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Products with low number of available ratings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span plays an important role</a:t>
            </a:r>
          </a:p>
          <a:p>
            <a:pPr lvl="1"/>
            <a:r>
              <a:rPr lang="en-US" dirty="0" smtClean="0"/>
              <a:t>five-year-old ratings for computers</a:t>
            </a:r>
          </a:p>
          <a:p>
            <a:pPr lvl="1"/>
            <a:r>
              <a:rPr lang="en-US" dirty="0" smtClean="0"/>
              <a:t>user lifestyle or family situation changes</a:t>
            </a:r>
          </a:p>
          <a:p>
            <a:r>
              <a:rPr lang="en-US" dirty="0" smtClean="0"/>
              <a:t>Customers want to define their requirements explicitly </a:t>
            </a:r>
          </a:p>
          <a:p>
            <a:pPr lvl="1"/>
            <a:r>
              <a:rPr lang="en-US" dirty="0" smtClean="0"/>
              <a:t>"the color of the car should be black"</a:t>
            </a:r>
          </a:p>
          <a:p>
            <a:pPr lvl="1"/>
            <a:endParaRPr lang="en-US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85402"/>
            <a:ext cx="2232248" cy="13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80862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63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recommender systems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Constraint-based</a:t>
            </a:r>
          </a:p>
          <a:p>
            <a:pPr lvl="1"/>
            <a:r>
              <a:rPr lang="en-US" dirty="0" smtClean="0"/>
              <a:t>based on explicitly defined set of recommendation rules</a:t>
            </a:r>
          </a:p>
          <a:p>
            <a:pPr lvl="1"/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partially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 smtClean="0"/>
              <a:t>fulfill recommendation rules</a:t>
            </a:r>
          </a:p>
          <a:p>
            <a:r>
              <a:rPr lang="en-US" dirty="0" smtClean="0"/>
              <a:t>Case-based</a:t>
            </a:r>
          </a:p>
          <a:p>
            <a:pPr lvl="1"/>
            <a:r>
              <a:rPr lang="cs-CZ" dirty="0" smtClean="0"/>
              <a:t>Item-</a:t>
            </a:r>
            <a:r>
              <a:rPr lang="cs-CZ" dirty="0" err="1" smtClean="0"/>
              <a:t>based</a:t>
            </a:r>
            <a:r>
              <a:rPr lang="cs-CZ" dirty="0" smtClean="0"/>
              <a:t>: </a:t>
            </a:r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, </a:t>
            </a:r>
            <a:r>
              <a:rPr lang="cs-CZ" dirty="0" err="1" smtClean="0"/>
              <a:t>however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larger</a:t>
            </a:r>
            <a:r>
              <a:rPr lang="cs-CZ" dirty="0" smtClean="0"/>
              <a:t> display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approaches are similar in their </a:t>
            </a:r>
            <a:r>
              <a:rPr lang="en-US" dirty="0" smtClean="0">
                <a:solidFill>
                  <a:srgbClr val="C00000"/>
                </a:solidFill>
              </a:rPr>
              <a:t>conversational</a:t>
            </a:r>
            <a:r>
              <a:rPr lang="en-US" dirty="0" smtClean="0"/>
              <a:t> recommendation </a:t>
            </a:r>
            <a:r>
              <a:rPr lang="en-US" dirty="0" err="1" smtClean="0"/>
              <a:t>proces</a:t>
            </a:r>
            <a:r>
              <a:rPr lang="cs-CZ" dirty="0" smtClean="0"/>
              <a:t> 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800" b="0" i="1" dirty="0" err="1" smtClean="0">
                <a:solidFill>
                  <a:schemeClr val="bg1">
                    <a:lumMod val="50000"/>
                  </a:schemeClr>
                </a:solidFill>
              </a:rPr>
              <a:t>edge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 smtClean="0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 smtClean="0">
                <a:solidFill>
                  <a:schemeClr val="bg1">
                    <a:lumMod val="50000"/>
                  </a:schemeClr>
                </a:solidFill>
              </a:rPr>
              <a:t>retrieval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sz="1800" b="0" i="1" dirty="0" err="1" smtClean="0">
                <a:solidFill>
                  <a:schemeClr val="bg1">
                    <a:lumMod val="50000"/>
                  </a:schemeClr>
                </a:solidFill>
              </a:rPr>
              <a:t>recommender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cs-CZ" sz="1800" b="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b="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users specify the requirements </a:t>
            </a:r>
          </a:p>
          <a:p>
            <a:pPr lvl="1"/>
            <a:r>
              <a:rPr lang="en-US" dirty="0" smtClean="0"/>
              <a:t>systems try to identify solutions </a:t>
            </a:r>
          </a:p>
          <a:p>
            <a:pPr lvl="1"/>
            <a:r>
              <a:rPr lang="en-US" dirty="0" smtClean="0"/>
              <a:t>if no solution can be found, users change requirements 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Not </a:t>
            </a:r>
            <a:r>
              <a:rPr lang="cs-CZ" i="1" dirty="0" err="1">
                <a:solidFill>
                  <a:srgbClr val="FF0000"/>
                </a:solidFill>
              </a:rPr>
              <a:t>always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we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may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learn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knowledge</a:t>
            </a:r>
            <a:r>
              <a:rPr lang="cs-CZ" i="1" dirty="0">
                <a:solidFill>
                  <a:srgbClr val="FF0000"/>
                </a:solidFill>
              </a:rPr>
              <a:t> RS </a:t>
            </a:r>
            <a:r>
              <a:rPr lang="cs-CZ" i="1" dirty="0" err="1">
                <a:solidFill>
                  <a:srgbClr val="FF0000"/>
                </a:solidFill>
              </a:rPr>
              <a:t>rules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from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collaborative</a:t>
            </a:r>
            <a:r>
              <a:rPr lang="cs-CZ" i="1" dirty="0">
                <a:solidFill>
                  <a:srgbClr val="FF0000"/>
                </a:solidFill>
              </a:rPr>
              <a:t> data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71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recommender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7815783" cy="4525963"/>
          </a:xfrm>
        </p:spPr>
        <p:txBody>
          <a:bodyPr/>
          <a:lstStyle/>
          <a:p>
            <a:r>
              <a:rPr lang="en-US" dirty="0" smtClean="0"/>
              <a:t>Knowledge base</a:t>
            </a:r>
          </a:p>
          <a:p>
            <a:pPr lvl="1"/>
            <a:r>
              <a:rPr lang="en-US" dirty="0" smtClean="0"/>
              <a:t>usually mediates between user model and item properties</a:t>
            </a:r>
          </a:p>
          <a:p>
            <a:pPr lvl="1"/>
            <a:r>
              <a:rPr lang="en-US" dirty="0" smtClean="0"/>
              <a:t>variables</a:t>
            </a:r>
          </a:p>
          <a:p>
            <a:pPr lvl="2"/>
            <a:r>
              <a:rPr lang="en-US" sz="1600" dirty="0" smtClean="0"/>
              <a:t>user model features (requirements), Item features (catalogue)</a:t>
            </a:r>
          </a:p>
          <a:p>
            <a:pPr lvl="1"/>
            <a:r>
              <a:rPr lang="en-US" dirty="0" smtClean="0"/>
              <a:t>set of constraints</a:t>
            </a:r>
          </a:p>
          <a:p>
            <a:pPr lvl="2"/>
            <a:r>
              <a:rPr lang="en-US" sz="1600" dirty="0" smtClean="0"/>
              <a:t>logical implications (IF user requires A THEN proposed item should possess feature B)</a:t>
            </a:r>
          </a:p>
          <a:p>
            <a:pPr lvl="2"/>
            <a:r>
              <a:rPr lang="en-US" sz="1600" dirty="0" smtClean="0"/>
              <a:t>hard and soft/weighted constraints</a:t>
            </a:r>
          </a:p>
          <a:p>
            <a:pPr lvl="2"/>
            <a:r>
              <a:rPr lang="en-US" sz="1600" dirty="0" smtClean="0"/>
              <a:t>solution preferences</a:t>
            </a:r>
            <a:endParaRPr lang="en-US" dirty="0" smtClean="0"/>
          </a:p>
          <a:p>
            <a:r>
              <a:rPr lang="en-US" dirty="0" smtClean="0"/>
              <a:t>Derive a set of recommendable items</a:t>
            </a:r>
          </a:p>
          <a:p>
            <a:pPr lvl="1"/>
            <a:r>
              <a:rPr lang="en-US" dirty="0" smtClean="0"/>
              <a:t>fulfilling set of applicable constraints</a:t>
            </a:r>
          </a:p>
          <a:p>
            <a:pPr lvl="1"/>
            <a:r>
              <a:rPr lang="en-US" dirty="0" smtClean="0"/>
              <a:t>applicability of constraints depends on current user model</a:t>
            </a:r>
          </a:p>
          <a:p>
            <a:pPr lvl="1"/>
            <a:r>
              <a:rPr lang="en-US" dirty="0" smtClean="0"/>
              <a:t>explanations – transparent line of reasoning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0719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recommendation tasks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r>
              <a:rPr lang="en-US" dirty="0" smtClean="0"/>
              <a:t>Find a set of user requirements such that a subset of items fulfills all constraints</a:t>
            </a:r>
          </a:p>
          <a:p>
            <a:pPr lvl="1"/>
            <a:r>
              <a:rPr lang="en-US" sz="1600" dirty="0" smtClean="0"/>
              <a:t>ask user which requirements should be relaxed/modified such that some items exist that do not violate any constraint</a:t>
            </a:r>
          </a:p>
          <a:p>
            <a:r>
              <a:rPr lang="en-US" dirty="0" smtClean="0"/>
              <a:t>Find a subset of items that satisfy the maximum set of weighted constraints</a:t>
            </a:r>
          </a:p>
          <a:p>
            <a:pPr lvl="1"/>
            <a:r>
              <a:rPr lang="en-US" sz="1600" dirty="0" smtClean="0"/>
              <a:t>similar to find a maximally succeeding </a:t>
            </a:r>
            <a:r>
              <a:rPr lang="en-US" sz="1600" dirty="0" err="1" smtClean="0"/>
              <a:t>subquery</a:t>
            </a:r>
            <a:r>
              <a:rPr lang="en-US" sz="1600" dirty="0" smtClean="0"/>
              <a:t> (XSS)</a:t>
            </a:r>
          </a:p>
          <a:p>
            <a:pPr lvl="1"/>
            <a:r>
              <a:rPr lang="en-US" sz="1600" dirty="0" smtClean="0"/>
              <a:t>all proposed items have to fulfill the same set of constraints</a:t>
            </a:r>
          </a:p>
          <a:p>
            <a:pPr lvl="1"/>
            <a:r>
              <a:rPr lang="en-US" sz="1600" dirty="0" smtClean="0"/>
              <a:t>compute relaxations based on predetermined weights</a:t>
            </a:r>
          </a:p>
          <a:p>
            <a:r>
              <a:rPr lang="en-US" dirty="0" smtClean="0"/>
              <a:t>Rank items according to weights of satisfied soft constraints</a:t>
            </a:r>
          </a:p>
          <a:p>
            <a:pPr lvl="1"/>
            <a:r>
              <a:rPr lang="en-US" sz="1600" dirty="0" smtClean="0"/>
              <a:t>rank items based on the ratio of fulfilled constraints</a:t>
            </a:r>
          </a:p>
          <a:p>
            <a:pPr lvl="1"/>
            <a:r>
              <a:rPr lang="en-US" sz="1600" dirty="0" smtClean="0"/>
              <a:t>does not require additional ranking scheme</a:t>
            </a:r>
          </a:p>
        </p:txBody>
      </p:sp>
    </p:spTree>
    <p:extLst>
      <p:ext uri="{BB962C8B-B14F-4D97-AF65-F5344CB8AC3E}">
        <p14:creationId xmlns:p14="http://schemas.microsoft.com/office/powerpoint/2010/main" val="33513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the items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Multi-attribute utility theory</a:t>
            </a:r>
          </a:p>
          <a:p>
            <a:pPr lvl="1"/>
            <a:r>
              <a:rPr lang="en-US" dirty="0" smtClean="0"/>
              <a:t>each item is evaluated according to a predefined set of dimensions that provide an aggregated view on the basic item properties</a:t>
            </a:r>
          </a:p>
          <a:p>
            <a:r>
              <a:rPr lang="en-IE" i="1" dirty="0" smtClean="0"/>
              <a:t>E.g. quality and economy are dimensions in </a:t>
            </a:r>
            <a:r>
              <a:rPr lang="en-IE" dirty="0" smtClean="0"/>
              <a:t>the domain of digital cameras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987824" y="3212976"/>
          <a:ext cx="3168352" cy="2767165"/>
        </p:xfrm>
        <a:graphic>
          <a:graphicData uri="http://schemas.openxmlformats.org/drawingml/2006/table">
            <a:tbl>
              <a:tblPr/>
              <a:tblGrid>
                <a:gridCol w="974992"/>
                <a:gridCol w="768276"/>
                <a:gridCol w="757943"/>
                <a:gridCol w="667141"/>
              </a:tblGrid>
              <a:tr h="25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id 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value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8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price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10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latin typeface="Calibri"/>
                          <a:ea typeface="SimSun"/>
                          <a:cs typeface="Times New Roman"/>
                        </a:rPr>
                        <a:t>mpix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opt-zoom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LCD-size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movies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2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sound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79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waterproof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utility for customers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Customer specific interest</a:t>
            </a:r>
          </a:p>
          <a:p>
            <a:endParaRPr lang="en-IE" i="1" dirty="0" smtClean="0"/>
          </a:p>
          <a:p>
            <a:endParaRPr lang="en-IE" i="1" dirty="0" smtClean="0"/>
          </a:p>
          <a:p>
            <a:r>
              <a:rPr lang="en-IE" i="1" dirty="0" smtClean="0"/>
              <a:t>Calculation of Utility</a:t>
            </a:r>
          </a:p>
          <a:p>
            <a:endParaRPr lang="en-IE" i="1" dirty="0" smtClean="0"/>
          </a:p>
          <a:p>
            <a:endParaRPr lang="en-IE" i="1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699792" y="2060848"/>
          <a:ext cx="2999839" cy="852678"/>
        </p:xfrm>
        <a:graphic>
          <a:graphicData uri="http://schemas.openxmlformats.org/drawingml/2006/table">
            <a:tbl>
              <a:tblPr/>
              <a:tblGrid>
                <a:gridCol w="1260746"/>
                <a:gridCol w="816289"/>
                <a:gridCol w="922804"/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Customer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 dirty="0">
                          <a:latin typeface="Calibri"/>
                          <a:ea typeface="SimSu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763688" y="3368322"/>
          <a:ext cx="5638800" cy="2659063"/>
        </p:xfrm>
        <a:graphic>
          <a:graphicData uri="http://schemas.openxmlformats.org/drawingml/2006/table">
            <a:tbl>
              <a:tblPr/>
              <a:tblGrid>
                <a:gridCol w="1962841"/>
                <a:gridCol w="1637559"/>
                <a:gridCol w="780250"/>
                <a:gridCol w="1258150"/>
              </a:tblGrid>
              <a:tr h="39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2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en-US" sz="10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Σ(5,4,6,6,3,7,10) = 41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45.8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55.4 [6]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de-DE" sz="100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64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52.0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58.0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3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54.6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57.8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4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5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54.4 [6]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57.2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6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7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60.4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55.2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8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63.8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53.4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Case-based recommender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 smtClean="0"/>
              <a:t>Items are retrieved using similarity measures</a:t>
            </a:r>
          </a:p>
          <a:p>
            <a:r>
              <a:rPr lang="en-IE" sz="1800" dirty="0" smtClean="0"/>
              <a:t>Distance similarity </a:t>
            </a:r>
          </a:p>
          <a:p>
            <a:endParaRPr lang="en-IE" sz="1800" dirty="0" smtClean="0"/>
          </a:p>
          <a:p>
            <a:endParaRPr lang="en-IE" sz="1800" dirty="0" smtClean="0"/>
          </a:p>
          <a:p>
            <a:r>
              <a:rPr lang="de-AT" dirty="0" err="1" smtClean="0"/>
              <a:t>Def</a:t>
            </a:r>
            <a:r>
              <a:rPr lang="de-AT" dirty="0" smtClean="0"/>
              <a:t>. </a:t>
            </a:r>
          </a:p>
          <a:p>
            <a:pPr lvl="1"/>
            <a:r>
              <a:rPr lang="en-IE" dirty="0" err="1" smtClean="0"/>
              <a:t>sim</a:t>
            </a:r>
            <a:r>
              <a:rPr lang="en-IE" dirty="0" smtClean="0"/>
              <a:t> (p, r) expresses for each item attribute value </a:t>
            </a:r>
            <a:r>
              <a:rPr lang="en-IE" dirty="0" err="1" smtClean="0"/>
              <a:t>φr</a:t>
            </a:r>
            <a:r>
              <a:rPr lang="en-IE" dirty="0" smtClean="0"/>
              <a:t> (p) its distance to the customer requirement r ∈ REQ.</a:t>
            </a:r>
          </a:p>
          <a:p>
            <a:pPr lvl="1"/>
            <a:r>
              <a:rPr lang="en-IE" dirty="0" err="1" smtClean="0"/>
              <a:t>w</a:t>
            </a:r>
            <a:r>
              <a:rPr lang="en-IE" sz="1100" dirty="0" err="1" smtClean="0"/>
              <a:t>r</a:t>
            </a:r>
            <a:r>
              <a:rPr lang="en-IE" dirty="0" smtClean="0"/>
              <a:t> is the importance weight for requirement r</a:t>
            </a:r>
          </a:p>
          <a:p>
            <a:r>
              <a:rPr lang="de-AT" dirty="0" smtClean="0"/>
              <a:t>In real </a:t>
            </a:r>
            <a:r>
              <a:rPr lang="de-AT" dirty="0" err="1" smtClean="0"/>
              <a:t>world</a:t>
            </a:r>
            <a:r>
              <a:rPr lang="de-AT" dirty="0" smtClean="0"/>
              <a:t>, </a:t>
            </a:r>
            <a:r>
              <a:rPr lang="de-AT" dirty="0" err="1" smtClean="0"/>
              <a:t>customer</a:t>
            </a:r>
            <a:r>
              <a:rPr lang="de-AT" dirty="0" smtClean="0"/>
              <a:t>  </a:t>
            </a:r>
            <a:r>
              <a:rPr lang="de-AT" dirty="0" err="1" smtClean="0"/>
              <a:t>would</a:t>
            </a:r>
            <a:r>
              <a:rPr lang="de-AT" dirty="0" smtClean="0"/>
              <a:t> </a:t>
            </a:r>
            <a:r>
              <a:rPr lang="de-AT" dirty="0" err="1" smtClean="0"/>
              <a:t>like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endParaRPr lang="de-AT" dirty="0" smtClean="0"/>
          </a:p>
          <a:p>
            <a:pPr lvl="1"/>
            <a:r>
              <a:rPr lang="en-IE" dirty="0" smtClean="0"/>
              <a:t>maximize certain properties. i.e. resolution of a camera, "more is better"(MIB)</a:t>
            </a:r>
          </a:p>
          <a:p>
            <a:pPr lvl="1"/>
            <a:r>
              <a:rPr lang="en-IE" dirty="0" smtClean="0"/>
              <a:t>minimize certain properties. i.e. price of a camera, "less is better"(LIB</a:t>
            </a:r>
            <a:r>
              <a:rPr lang="en-IE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Target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x,y</a:t>
            </a:r>
            <a:endParaRPr lang="en-IE" dirty="0" smtClean="0"/>
          </a:p>
          <a:p>
            <a:pPr lvl="1">
              <a:buNone/>
            </a:pPr>
            <a:endParaRPr lang="en-IE" dirty="0" smtClean="0"/>
          </a:p>
        </p:txBody>
      </p:sp>
      <p:pic>
        <p:nvPicPr>
          <p:cNvPr id="175105" name="Picture 1" descr="C:\Dokumente und Einstellungen\Mouzhi Ge\Anwendungsdaten\Tencent\Users\7204866\QQ\WinTemp\RichOle\4E0`~KKIL~@%VB}T~SGOG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5256584" cy="941879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428876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"content"?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Most CB-recommendation techniques were applied to recommending text documents.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ike web pages or newsgroup messages for example</a:t>
            </a:r>
            <a:r>
              <a:rPr lang="en-US" sz="1600" dirty="0" smtClean="0"/>
              <a:t>.</a:t>
            </a:r>
            <a:endParaRPr lang="cs-CZ" sz="1600" dirty="0" smtClean="0"/>
          </a:p>
          <a:p>
            <a:pPr lvl="1"/>
            <a:r>
              <a:rPr lang="cs-CZ" sz="1600" dirty="0" err="1" smtClean="0">
                <a:solidFill>
                  <a:srgbClr val="FF0000"/>
                </a:solidFill>
              </a:rPr>
              <a:t>Now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also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multimedia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content</a:t>
            </a:r>
            <a:r>
              <a:rPr lang="cs-CZ" sz="1600" dirty="0" smtClean="0">
                <a:solidFill>
                  <a:srgbClr val="FF0000"/>
                </a:solidFill>
              </a:rPr>
              <a:t> (</a:t>
            </a:r>
            <a:r>
              <a:rPr lang="cs-CZ" sz="1600" dirty="0" err="1" smtClean="0">
                <a:solidFill>
                  <a:srgbClr val="FF0000"/>
                </a:solidFill>
              </a:rPr>
              <a:t>fashion</a:t>
            </a:r>
            <a:r>
              <a:rPr lang="cs-CZ" sz="1600" dirty="0" smtClean="0">
                <a:solidFill>
                  <a:srgbClr val="FF0000"/>
                </a:solidFill>
              </a:rPr>
              <a:t>, music) </a:t>
            </a:r>
            <a:r>
              <a:rPr lang="cs-CZ" sz="1600" dirty="0" err="1" smtClean="0">
                <a:solidFill>
                  <a:srgbClr val="FF0000"/>
                </a:solidFill>
              </a:rPr>
              <a:t>or</a:t>
            </a:r>
            <a:r>
              <a:rPr lang="cs-CZ" sz="1600" dirty="0" smtClean="0">
                <a:solidFill>
                  <a:srgbClr val="FF0000"/>
                </a:solidFill>
              </a:rPr>
              <a:t> e-</a:t>
            </a:r>
            <a:r>
              <a:rPr lang="cs-CZ" sz="1600" dirty="0" err="1" smtClean="0">
                <a:solidFill>
                  <a:srgbClr val="FF0000"/>
                </a:solidFill>
              </a:rPr>
              <a:t>commerce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Content of items can also be represented as text documents.</a:t>
            </a:r>
          </a:p>
          <a:p>
            <a:pPr lvl="1"/>
            <a:r>
              <a:rPr lang="en-US" sz="1600" dirty="0" smtClean="0"/>
              <a:t>With textual descriptions of their basic characteristics.</a:t>
            </a:r>
            <a:endParaRPr lang="en-US" sz="1600" dirty="0"/>
          </a:p>
          <a:p>
            <a:pPr lvl="1"/>
            <a:r>
              <a:rPr lang="en-US" sz="1600" dirty="0" smtClean="0"/>
              <a:t>Structured: Each </a:t>
            </a:r>
            <a:r>
              <a:rPr lang="en-US" sz="1600" dirty="0"/>
              <a:t>item is described by the same set of </a:t>
            </a:r>
            <a:r>
              <a:rPr lang="en-US" sz="1600" dirty="0" smtClean="0"/>
              <a:t>attributes</a:t>
            </a:r>
            <a:br>
              <a:rPr lang="en-US" sz="1600" dirty="0" smtClean="0"/>
            </a:b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nstructured: free-text description.</a:t>
            </a:r>
          </a:p>
        </p:txBody>
      </p:sp>
      <p:pic>
        <p:nvPicPr>
          <p:cNvPr id="1027" name="Picture 3" descr="C:\Users\Zeynep\Pictures\Recommender_Slides\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0876"/>
              </p:ext>
            </p:extLst>
          </p:nvPr>
        </p:nvGraphicFramePr>
        <p:xfrm>
          <a:off x="1043608" y="3501008"/>
          <a:ext cx="7632848" cy="197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261"/>
                <a:gridCol w="1130261"/>
                <a:gridCol w="1130261"/>
                <a:gridCol w="1130261"/>
                <a:gridCol w="1130261"/>
                <a:gridCol w="1981543"/>
              </a:tblGrid>
              <a:tr h="276820"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The </a:t>
                      </a:r>
                      <a:r>
                        <a:rPr lang="de-DE" sz="1100" dirty="0" err="1" smtClean="0"/>
                        <a:t>Night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of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the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Gun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Memoir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David Carr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Paperback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29.90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Press </a:t>
                      </a:r>
                      <a:r>
                        <a:rPr lang="de-DE" sz="1100" dirty="0" err="1" smtClean="0"/>
                        <a:t>and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smtClean="0"/>
                        <a:t>journalism</a:t>
                      </a:r>
                      <a:r>
                        <a:rPr lang="de-DE" sz="1100" dirty="0" smtClean="0"/>
                        <a:t>, </a:t>
                      </a:r>
                      <a:r>
                        <a:rPr lang="de-DE" sz="1100" dirty="0" err="1" smtClean="0"/>
                        <a:t>drug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addiction</a:t>
                      </a:r>
                      <a:r>
                        <a:rPr lang="de-DE" sz="1100" dirty="0" smtClean="0"/>
                        <a:t>, personal </a:t>
                      </a:r>
                      <a:r>
                        <a:rPr lang="de-DE" sz="1100" dirty="0" err="1" smtClean="0"/>
                        <a:t>memoirs</a:t>
                      </a:r>
                      <a:r>
                        <a:rPr lang="de-DE" sz="1100" dirty="0" smtClean="0"/>
                        <a:t>, New York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The </a:t>
                      </a:r>
                      <a:r>
                        <a:rPr lang="de-DE" sz="1100" dirty="0" err="1" smtClean="0"/>
                        <a:t>Lace</a:t>
                      </a:r>
                      <a:r>
                        <a:rPr lang="de-DE" sz="1100" dirty="0" smtClean="0"/>
                        <a:t> Reader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Fiction, </a:t>
                      </a:r>
                      <a:r>
                        <a:rPr lang="de-DE" sz="1100" dirty="0" err="1" smtClean="0"/>
                        <a:t>Mystery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Brunonia</a:t>
                      </a:r>
                      <a:r>
                        <a:rPr lang="de-DE" sz="1100" dirty="0" smtClean="0"/>
                        <a:t> Barry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Hardcover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49.90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American </a:t>
                      </a:r>
                      <a:r>
                        <a:rPr lang="de-DE" sz="1100" dirty="0" err="1" smtClean="0"/>
                        <a:t>contemporary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fiction</a:t>
                      </a:r>
                      <a:r>
                        <a:rPr lang="de-DE" sz="1100" baseline="0" dirty="0" smtClean="0"/>
                        <a:t>, </a:t>
                      </a:r>
                      <a:r>
                        <a:rPr lang="de-DE" sz="1100" baseline="0" dirty="0" err="1" smtClean="0"/>
                        <a:t>detective</a:t>
                      </a:r>
                      <a:r>
                        <a:rPr lang="de-DE" sz="1100" baseline="0" dirty="0" smtClean="0"/>
                        <a:t>, </a:t>
                      </a:r>
                      <a:r>
                        <a:rPr lang="de-DE" sz="1100" baseline="0" dirty="0" err="1" smtClean="0"/>
                        <a:t>historical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959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Into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the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Fire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Romance</a:t>
                      </a:r>
                      <a:r>
                        <a:rPr lang="de-DE" sz="1100" dirty="0" smtClean="0"/>
                        <a:t>, </a:t>
                      </a:r>
                      <a:r>
                        <a:rPr lang="de-DE" sz="1100" dirty="0" err="1" smtClean="0"/>
                        <a:t>Suspense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Suzanne Brockmann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Hardcover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45.90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American </a:t>
                      </a:r>
                      <a:r>
                        <a:rPr lang="de-DE" sz="1100" dirty="0" err="1" smtClean="0"/>
                        <a:t>fiction</a:t>
                      </a:r>
                      <a:r>
                        <a:rPr lang="de-DE" sz="1100" dirty="0" smtClean="0"/>
                        <a:t>,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murder</a:t>
                      </a:r>
                      <a:r>
                        <a:rPr lang="de-DE" sz="1100" baseline="0" dirty="0" smtClean="0"/>
                        <a:t>, neo-</a:t>
                      </a:r>
                      <a:r>
                        <a:rPr lang="de-DE" sz="1100" baseline="0" dirty="0" err="1" smtClean="0"/>
                        <a:t>Nazism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 bwMode="auto">
          <a:xfrm>
            <a:off x="899592" y="3429000"/>
            <a:ext cx="8005188" cy="41690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686632" y="3176972"/>
            <a:ext cx="94276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Gerade Verbindung 12"/>
          <p:cNvCxnSpPr>
            <a:stCxn id="15" idx="3"/>
          </p:cNvCxnSpPr>
          <p:nvPr/>
        </p:nvCxnSpPr>
        <p:spPr bwMode="auto">
          <a:xfrm>
            <a:off x="6629400" y="330298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6804248" y="3200181"/>
            <a:ext cx="0" cy="228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recommendation tasks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5978"/>
            <a:ext cx="7283152" cy="49001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Knowledge-based</a:t>
            </a:r>
            <a:r>
              <a:rPr lang="cs-CZ" dirty="0" smtClean="0"/>
              <a:t> </a:t>
            </a:r>
            <a:r>
              <a:rPr lang="cs-CZ" dirty="0" err="1" smtClean="0"/>
              <a:t>recommender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dirty="0" err="1" smtClean="0"/>
              <a:t>Transform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rating on </a:t>
            </a:r>
            <a:r>
              <a:rPr lang="cs-CZ" dirty="0" err="1" smtClean="0"/>
              <a:t>items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endParaRPr lang="cs-CZ" dirty="0" smtClean="0"/>
          </a:p>
          <a:p>
            <a:pPr lvl="1"/>
            <a:r>
              <a:rPr lang="cs-CZ" dirty="0" smtClean="0"/>
              <a:t>Rating (preference </a:t>
            </a:r>
            <a:r>
              <a:rPr lang="cs-CZ" dirty="0" err="1" smtClean="0"/>
              <a:t>regression</a:t>
            </a:r>
            <a:r>
              <a:rPr lang="cs-CZ" dirty="0" smtClean="0"/>
              <a:t>) </a:t>
            </a:r>
            <a:r>
              <a:rPr lang="cs-CZ" dirty="0" err="1" smtClean="0"/>
              <a:t>of</a:t>
            </a:r>
            <a:r>
              <a:rPr lang="cs-CZ" dirty="0" smtClean="0"/>
              <a:t> item </a:t>
            </a:r>
            <a:r>
              <a:rPr lang="cs-CZ" dirty="0" err="1" smtClean="0"/>
              <a:t>features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combination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item </a:t>
            </a:r>
            <a:r>
              <a:rPr lang="cs-CZ" dirty="0" err="1" smtClean="0"/>
              <a:t>feature</a:t>
            </a:r>
            <a:r>
              <a:rPr lang="cs-CZ" dirty="0" smtClean="0"/>
              <a:t>´</a:t>
            </a:r>
            <a:r>
              <a:rPr lang="en-US" dirty="0" smtClean="0"/>
              <a:t>s ratings</a:t>
            </a:r>
            <a:endParaRPr lang="cs-CZ" dirty="0" smtClean="0"/>
          </a:p>
          <a:p>
            <a:pPr lvl="2"/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goodness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fit on </a:t>
            </a:r>
            <a:r>
              <a:rPr lang="cs-CZ" dirty="0" err="1" smtClean="0"/>
              <a:t>features</a:t>
            </a:r>
            <a:endParaRPr lang="en-US" dirty="0" smtClean="0"/>
          </a:p>
          <a:p>
            <a:pPr marL="0" indent="0">
              <a:buNone/>
            </a:pPr>
            <a:endParaRPr lang="cs-CZ" sz="1000" i="1" dirty="0" smtClean="0"/>
          </a:p>
          <a:p>
            <a:pPr marL="0" indent="0">
              <a:buNone/>
            </a:pPr>
            <a:endParaRPr lang="cs-CZ" sz="800" i="1" dirty="0" smtClean="0"/>
          </a:p>
          <a:p>
            <a:r>
              <a:rPr lang="cs-CZ" dirty="0" err="1" smtClean="0"/>
              <a:t>Evaluate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learned</a:t>
            </a:r>
            <a:r>
              <a:rPr lang="cs-CZ" dirty="0" smtClean="0"/>
              <a:t> rating </a:t>
            </a:r>
            <a:r>
              <a:rPr lang="cs-CZ" dirty="0" err="1" smtClean="0"/>
              <a:t>function</a:t>
            </a:r>
            <a:r>
              <a:rPr lang="cs-CZ" dirty="0" smtClean="0"/>
              <a:t> on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endParaRPr lang="cs-CZ" dirty="0" smtClean="0"/>
          </a:p>
          <a:p>
            <a:pPr lvl="1"/>
            <a:r>
              <a:rPr lang="cs-CZ" b="1" i="1" dirty="0" err="1" smtClean="0">
                <a:solidFill>
                  <a:srgbClr val="FF0000"/>
                </a:solidFill>
              </a:rPr>
              <a:t>Recommend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better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instead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of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similar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err="1" smtClean="0">
                <a:solidFill>
                  <a:srgbClr val="FF0000"/>
                </a:solidFill>
              </a:rPr>
              <a:t>objects</a:t>
            </a:r>
            <a:endParaRPr lang="en-IE" b="1" i="1" dirty="0" smtClean="0">
              <a:solidFill>
                <a:srgbClr val="FF0000"/>
              </a:solidFill>
            </a:endParaRP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787" t="25500" r="20076" b="59800"/>
          <a:stretch/>
        </p:blipFill>
        <p:spPr>
          <a:xfrm>
            <a:off x="448320" y="2348880"/>
            <a:ext cx="4752528" cy="1348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99" t="32500" r="14898" b="28300"/>
          <a:stretch/>
        </p:blipFill>
        <p:spPr>
          <a:xfrm>
            <a:off x="5076056" y="2564904"/>
            <a:ext cx="3847448" cy="10245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49886" t="61219" r="28041" b="33287"/>
          <a:stretch/>
        </p:blipFill>
        <p:spPr>
          <a:xfrm>
            <a:off x="1489780" y="4659838"/>
            <a:ext cx="360040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case-based recommenders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Customers </a:t>
            </a:r>
            <a:r>
              <a:rPr lang="en-IE" dirty="0" smtClean="0"/>
              <a:t>maybe not know what they are seeking</a:t>
            </a:r>
          </a:p>
          <a:p>
            <a:r>
              <a:rPr lang="en-IE" dirty="0" smtClean="0"/>
              <a:t>Critiquing is an effective way to support such navigations</a:t>
            </a:r>
          </a:p>
          <a:p>
            <a:r>
              <a:rPr lang="de-DE" dirty="0" smtClean="0"/>
              <a:t>Customers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en-IE" dirty="0" smtClean="0"/>
              <a:t>change requests (</a:t>
            </a:r>
            <a:r>
              <a:rPr lang="en-IE" b="0" i="1" dirty="0" smtClean="0"/>
              <a:t>price or </a:t>
            </a:r>
            <a:r>
              <a:rPr lang="en-IE" b="0" i="1" dirty="0" err="1" smtClean="0"/>
              <a:t>mpix</a:t>
            </a:r>
            <a:r>
              <a:rPr lang="en-IE" dirty="0" smtClean="0"/>
              <a:t>) that are not satisfied by the current item (</a:t>
            </a:r>
            <a:r>
              <a:rPr lang="en-IE" b="0" i="1" dirty="0" smtClean="0"/>
              <a:t>entry item</a:t>
            </a:r>
            <a:r>
              <a:rPr lang="en-IE" i="1" dirty="0" smtClean="0"/>
              <a:t>)</a:t>
            </a:r>
            <a:endParaRPr lang="en-IE" dirty="0" smtClean="0"/>
          </a:p>
          <a:p>
            <a:endParaRPr lang="de-DE" dirty="0"/>
          </a:p>
        </p:txBody>
      </p:sp>
      <p:pic>
        <p:nvPicPr>
          <p:cNvPr id="230402" name="Picture 2" descr="C:\Dokumente und Einstellungen\Mouzhi Ge\Anwendungsdaten\Tencent\Users\7204866\QQ\WinTemp\RichOle\}0_$U[WBW6FI{3{_DR_3RY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347864" cy="260432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707904" y="4509120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i="1" dirty="0" smtClean="0">
                <a:solidFill>
                  <a:srgbClr val="002060"/>
                </a:solidFill>
                <a:latin typeface="Calibri" pitchFamily="34" charset="0"/>
              </a:rPr>
              <a:t>Critique on price</a:t>
            </a:r>
            <a:endParaRPr lang="de-DE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0403" name="Picture 3" descr="C:\Dokumente und Einstellungen\Mouzhi Ge\Anwendungsdaten\Tencent\Users\7204866\QQ\WinTemp\RichOle\P`@%%PPW(F0DZJ(N7I$4R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3666190" cy="249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3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critiques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Operate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multiple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en-IE" dirty="0" smtClean="0"/>
              <a:t>can improve the efficiency of recommendation dialogs</a:t>
            </a:r>
          </a:p>
          <a:p>
            <a:endParaRPr lang="de-DE" dirty="0"/>
          </a:p>
        </p:txBody>
      </p:sp>
      <p:pic>
        <p:nvPicPr>
          <p:cNvPr id="231425" name="Picture 1" descr="C:\Dokumente und Einstellungen\Mouzhi Ge\Anwendungsdaten\Tencent\Users\7204866\QQ\WinTemp\RichOle\%S)54%`$5PIJBHJU7D[SN}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256584" cy="344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3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Knowledge-based recommender systems</a:t>
            </a:r>
          </a:p>
          <a:p>
            <a:pPr lvl="1"/>
            <a:r>
              <a:rPr lang="cs-CZ" dirty="0" err="1" smtClean="0"/>
              <a:t>Move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recommending</a:t>
            </a:r>
            <a:r>
              <a:rPr lang="cs-CZ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similar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to </a:t>
            </a:r>
            <a:r>
              <a:rPr lang="cs-CZ" dirty="0" err="1" smtClean="0"/>
              <a:t>recommending</a:t>
            </a:r>
            <a:r>
              <a:rPr lang="cs-CZ" dirty="0" smtClean="0"/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better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objects</a:t>
            </a:r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cost of knowledge acquisition</a:t>
            </a:r>
          </a:p>
          <a:p>
            <a:pPr lvl="2"/>
            <a:r>
              <a:rPr lang="en-US" dirty="0" smtClean="0"/>
              <a:t>from domain experts</a:t>
            </a:r>
          </a:p>
          <a:p>
            <a:pPr lvl="2"/>
            <a:r>
              <a:rPr lang="en-US" dirty="0" smtClean="0"/>
              <a:t>from users</a:t>
            </a:r>
          </a:p>
          <a:p>
            <a:pPr lvl="2"/>
            <a:r>
              <a:rPr lang="en-US" dirty="0" smtClean="0"/>
              <a:t>from web resources</a:t>
            </a:r>
          </a:p>
          <a:p>
            <a:pPr lvl="1"/>
            <a:r>
              <a:rPr lang="en-US" dirty="0" smtClean="0"/>
              <a:t>accuracy of preference models</a:t>
            </a:r>
          </a:p>
          <a:p>
            <a:pPr lvl="2"/>
            <a:r>
              <a:rPr lang="en-US" dirty="0" smtClean="0"/>
              <a:t>very fine granular preference models require many interaction cycles</a:t>
            </a:r>
          </a:p>
          <a:p>
            <a:pPr lvl="2"/>
            <a:r>
              <a:rPr lang="en-US" dirty="0" smtClean="0"/>
              <a:t>collaborative filtering models preference implicitly</a:t>
            </a:r>
          </a:p>
          <a:p>
            <a:pPr lvl="1"/>
            <a:r>
              <a:rPr lang="en-IE" dirty="0" smtClean="0"/>
              <a:t>independence assumption can be challenged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preferences are not always independent from each other</a:t>
            </a:r>
          </a:p>
          <a:p>
            <a:pPr lvl="1"/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318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7783" y="132276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 smtClean="0"/>
              <a:t>Item representation</a:t>
            </a:r>
          </a:p>
          <a:p>
            <a:endParaRPr lang="en-US" sz="1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representation and item similarities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523" y="4869160"/>
            <a:ext cx="4626893" cy="12241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Simple approach</a:t>
            </a:r>
          </a:p>
          <a:p>
            <a:pPr lvl="1"/>
            <a:r>
              <a:rPr lang="en-US" dirty="0"/>
              <a:t>Compute the similarity of an unseen item </a:t>
            </a:r>
            <a:r>
              <a:rPr lang="en-US" dirty="0" smtClean="0"/>
              <a:t>with </a:t>
            </a:r>
            <a:r>
              <a:rPr lang="en-US" dirty="0"/>
              <a:t>the user profile based on the </a:t>
            </a:r>
            <a:r>
              <a:rPr lang="en-US" dirty="0" smtClean="0"/>
              <a:t>keyword </a:t>
            </a:r>
            <a:r>
              <a:rPr lang="en-US" dirty="0"/>
              <a:t>overlap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 using the Dice coefficient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Or use and combine multiple metrics</a:t>
            </a:r>
          </a:p>
          <a:p>
            <a:endParaRPr lang="en-US" sz="1800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86986"/>
              </p:ext>
            </p:extLst>
          </p:nvPr>
        </p:nvGraphicFramePr>
        <p:xfrm>
          <a:off x="1115616" y="1799820"/>
          <a:ext cx="6061715" cy="170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/>
                <a:gridCol w="830582"/>
                <a:gridCol w="964638"/>
                <a:gridCol w="897610"/>
                <a:gridCol w="586024"/>
                <a:gridCol w="1885251"/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The </a:t>
                      </a:r>
                      <a:r>
                        <a:rPr lang="de-DE" sz="1000" dirty="0" err="1" smtClean="0"/>
                        <a:t>Night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of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the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Gun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Memoir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David Carr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Paperback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29.90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Press </a:t>
                      </a:r>
                      <a:r>
                        <a:rPr lang="de-DE" sz="1000" dirty="0" err="1" smtClean="0"/>
                        <a:t>and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journalism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drug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addiction</a:t>
                      </a:r>
                      <a:r>
                        <a:rPr lang="de-DE" sz="1000" dirty="0" smtClean="0"/>
                        <a:t>, personal </a:t>
                      </a:r>
                      <a:r>
                        <a:rPr lang="de-DE" sz="1000" dirty="0" err="1" smtClean="0"/>
                        <a:t>memoirs</a:t>
                      </a:r>
                      <a:r>
                        <a:rPr lang="de-DE" sz="1000" dirty="0" smtClean="0"/>
                        <a:t>, New York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The </a:t>
                      </a:r>
                      <a:r>
                        <a:rPr lang="de-DE" sz="1000" dirty="0" err="1" smtClean="0"/>
                        <a:t>Lace</a:t>
                      </a:r>
                      <a:r>
                        <a:rPr lang="de-DE" sz="1000" dirty="0" smtClean="0"/>
                        <a:t> Reader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Fiction, </a:t>
                      </a:r>
                      <a:r>
                        <a:rPr lang="de-DE" sz="1000" dirty="0" err="1" smtClean="0"/>
                        <a:t>Mystery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Brunonia</a:t>
                      </a:r>
                      <a:r>
                        <a:rPr lang="de-DE" sz="1000" dirty="0" smtClean="0"/>
                        <a:t> Barry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Hardcover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49.90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American </a:t>
                      </a:r>
                      <a:r>
                        <a:rPr lang="de-DE" sz="1000" dirty="0" err="1" smtClean="0"/>
                        <a:t>contemporary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fiction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detective</a:t>
                      </a:r>
                      <a:r>
                        <a:rPr lang="de-DE" sz="1000" baseline="0" dirty="0" smtClean="0"/>
                        <a:t>, </a:t>
                      </a:r>
                      <a:r>
                        <a:rPr lang="de-DE" sz="1000" baseline="0" dirty="0" err="1" smtClean="0"/>
                        <a:t>historical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664"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Into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the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Fire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Romance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Suspense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Suzanne Brockmann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Hardcover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45.90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American </a:t>
                      </a:r>
                      <a:r>
                        <a:rPr lang="de-DE" sz="1000" dirty="0" err="1" smtClean="0"/>
                        <a:t>fiction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baseline="0" dirty="0" err="1" smtClean="0"/>
                        <a:t>murder</a:t>
                      </a:r>
                      <a:r>
                        <a:rPr lang="de-DE" sz="1000" baseline="0" dirty="0" smtClean="0"/>
                        <a:t>, neo-</a:t>
                      </a:r>
                      <a:r>
                        <a:rPr lang="de-DE" sz="1000" baseline="0" dirty="0" err="1" smtClean="0"/>
                        <a:t>Nazism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3523" y="3580631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600" dirty="0" smtClean="0"/>
              <a:t>User profile</a:t>
            </a:r>
          </a:p>
          <a:p>
            <a:endParaRPr lang="en-US" sz="1800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03337"/>
              </p:ext>
            </p:extLst>
          </p:nvPr>
        </p:nvGraphicFramePr>
        <p:xfrm>
          <a:off x="1115616" y="4012679"/>
          <a:ext cx="6061715" cy="78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/>
                <a:gridCol w="830582"/>
                <a:gridCol w="964638"/>
                <a:gridCol w="897610"/>
                <a:gridCol w="586024"/>
                <a:gridCol w="1885251"/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Price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…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Fiction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Brunonia</a:t>
                      </a:r>
                      <a:r>
                        <a:rPr lang="de-DE" sz="1000" dirty="0" smtClean="0"/>
                        <a:t>, Barry, Ken </a:t>
                      </a:r>
                      <a:r>
                        <a:rPr lang="de-DE" sz="1000" dirty="0" err="1" smtClean="0"/>
                        <a:t>Follett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Paperback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25.65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 smtClean="0"/>
                        <a:t>Detective</a:t>
                      </a:r>
                      <a:r>
                        <a:rPr lang="de-DE" sz="1000" dirty="0" smtClean="0"/>
                        <a:t>, </a:t>
                      </a:r>
                      <a:r>
                        <a:rPr lang="de-DE" sz="1000" dirty="0" err="1" smtClean="0"/>
                        <a:t>murder</a:t>
                      </a:r>
                      <a:r>
                        <a:rPr lang="de-DE" sz="1000" dirty="0" smtClean="0"/>
                        <a:t>, </a:t>
                      </a:r>
                      <a:br>
                        <a:rPr lang="de-DE" sz="1000" dirty="0" smtClean="0"/>
                      </a:br>
                      <a:r>
                        <a:rPr lang="de-DE" sz="1000" dirty="0" smtClean="0"/>
                        <a:t>New York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 bwMode="auto">
          <a:xfrm>
            <a:off x="5292080" y="1538790"/>
            <a:ext cx="1791419" cy="347438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971600" y="1700808"/>
            <a:ext cx="4248472" cy="321197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364087" y="5057149"/>
                <a:ext cx="3168353" cy="62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×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5057149"/>
                <a:ext cx="3168353" cy="625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7308304" y="3796655"/>
                <a:ext cx="1668835" cy="1116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 b="1">
                    <a:solidFill>
                      <a:srgbClr val="003366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3366"/>
                    </a:solidFill>
                    <a:latin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rgbClr val="003366"/>
                    </a:solidFill>
                    <a:latin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𝑘𝑒𝑦𝑤𝑜𝑟𝑑𝑠</m:t>
                    </m:r>
                    <m:d>
                      <m:d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0" dirty="0" smtClean="0"/>
                  <a:t> describes </a:t>
                </a:r>
                <a:r>
                  <a:rPr lang="en-US" sz="1400" b="0" dirty="0"/>
                  <a:t>Book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b="0" dirty="0"/>
                  <a:t> </a:t>
                </a:r>
                <a:r>
                  <a:rPr lang="en-US" sz="1400" b="0" dirty="0" smtClean="0"/>
                  <a:t>with a set of keywords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3796655"/>
                <a:ext cx="1668835" cy="1116123"/>
              </a:xfrm>
              <a:prstGeom prst="rect">
                <a:avLst/>
              </a:prstGeom>
              <a:blipFill rotWithShape="1">
                <a:blip r:embed="rId4"/>
                <a:stretch>
                  <a:fillRect l="-10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rechts 13"/>
          <p:cNvSpPr/>
          <p:nvPr/>
        </p:nvSpPr>
        <p:spPr bwMode="auto">
          <a:xfrm>
            <a:off x="4915272" y="5301208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6200000">
            <a:off x="7659960" y="4832741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Term-Frequency - Inverse Document Frequency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𝑇𝐹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en-US" sz="1800" dirty="0" smtClean="0"/>
              <a:t>Simple keyword representation has its problems </a:t>
            </a:r>
          </a:p>
          <a:p>
            <a:pPr lvl="1"/>
            <a:r>
              <a:rPr lang="en-US" sz="1600" dirty="0" smtClean="0"/>
              <a:t>in particular when automatically extracted as</a:t>
            </a:r>
          </a:p>
          <a:p>
            <a:pPr lvl="2"/>
            <a:r>
              <a:rPr lang="en-US" sz="1400" dirty="0" smtClean="0"/>
              <a:t>not every word has similar importance</a:t>
            </a:r>
          </a:p>
          <a:p>
            <a:pPr lvl="2"/>
            <a:r>
              <a:rPr lang="en-US" sz="1400" dirty="0" smtClean="0"/>
              <a:t>longer documents have a higher chance to have an overlap with the user profile</a:t>
            </a:r>
          </a:p>
          <a:p>
            <a:r>
              <a:rPr lang="en-US" sz="1800" dirty="0" smtClean="0"/>
              <a:t>Standard measure: TF-IDF</a:t>
            </a:r>
          </a:p>
          <a:p>
            <a:pPr lvl="1"/>
            <a:r>
              <a:rPr lang="en-US" sz="1600" dirty="0" smtClean="0"/>
              <a:t>Encodes text documents in multi-dimensional Euclidian space </a:t>
            </a:r>
          </a:p>
          <a:p>
            <a:pPr lvl="2"/>
            <a:r>
              <a:rPr lang="en-US" sz="1400" dirty="0" smtClean="0"/>
              <a:t>weighted term vector</a:t>
            </a:r>
          </a:p>
          <a:p>
            <a:pPr lvl="1"/>
            <a:r>
              <a:rPr lang="en-US" sz="1600" dirty="0" smtClean="0"/>
              <a:t>TF: Measures, how often a term appears (density in a document)</a:t>
            </a:r>
          </a:p>
          <a:p>
            <a:pPr lvl="2"/>
            <a:r>
              <a:rPr lang="en-US" sz="1400" dirty="0" smtClean="0"/>
              <a:t>assuming that important terms appear more often</a:t>
            </a:r>
          </a:p>
          <a:p>
            <a:pPr lvl="2"/>
            <a:r>
              <a:rPr lang="en-US" sz="1400" dirty="0" smtClean="0"/>
              <a:t>normalization has to be done in order to take document length into account</a:t>
            </a:r>
          </a:p>
          <a:p>
            <a:pPr lvl="1"/>
            <a:r>
              <a:rPr lang="en-US" sz="1600" dirty="0" smtClean="0"/>
              <a:t>IDF: Aims to reduce the weight of terms that appear in all </a:t>
            </a:r>
            <a:r>
              <a:rPr lang="en-US" sz="1600" dirty="0" smtClean="0"/>
              <a:t>documents</a:t>
            </a:r>
            <a:endParaRPr lang="cs-CZ" sz="1600" dirty="0" smtClean="0"/>
          </a:p>
          <a:p>
            <a:pPr lvl="2"/>
            <a:r>
              <a:rPr lang="cs-CZ" sz="1500" dirty="0" smtClean="0">
                <a:solidFill>
                  <a:srgbClr val="FF0000"/>
                </a:solidFill>
              </a:rPr>
              <a:t>May not </a:t>
            </a:r>
            <a:r>
              <a:rPr lang="cs-CZ" sz="1500" dirty="0" err="1" smtClean="0">
                <a:solidFill>
                  <a:srgbClr val="FF0000"/>
                </a:solidFill>
              </a:rPr>
              <a:t>be</a:t>
            </a:r>
            <a:r>
              <a:rPr lang="cs-CZ" sz="1500" dirty="0" smtClean="0">
                <a:solidFill>
                  <a:srgbClr val="FF0000"/>
                </a:solidFill>
              </a:rPr>
              <a:t> </a:t>
            </a:r>
            <a:r>
              <a:rPr lang="cs-CZ" sz="1500" dirty="0" err="1" smtClean="0">
                <a:solidFill>
                  <a:srgbClr val="FF0000"/>
                </a:solidFill>
              </a:rPr>
              <a:t>relevant</a:t>
            </a:r>
            <a:r>
              <a:rPr lang="cs-CZ" sz="1500" dirty="0" smtClean="0">
                <a:solidFill>
                  <a:srgbClr val="FF0000"/>
                </a:solidFill>
              </a:rPr>
              <a:t> in </a:t>
            </a:r>
            <a:r>
              <a:rPr lang="cs-CZ" sz="1500" dirty="0" err="1" smtClean="0">
                <a:solidFill>
                  <a:srgbClr val="FF0000"/>
                </a:solidFill>
              </a:rPr>
              <a:t>some</a:t>
            </a:r>
            <a:r>
              <a:rPr lang="cs-CZ" sz="1500" dirty="0" smtClean="0">
                <a:solidFill>
                  <a:srgbClr val="FF0000"/>
                </a:solidFill>
              </a:rPr>
              <a:t> </a:t>
            </a:r>
            <a:r>
              <a:rPr lang="cs-CZ" sz="1500" dirty="0" err="1" smtClean="0">
                <a:solidFill>
                  <a:srgbClr val="FF0000"/>
                </a:solidFill>
              </a:rPr>
              <a:t>cases</a:t>
            </a:r>
            <a:r>
              <a:rPr lang="cs-CZ" sz="1500" dirty="0" smtClean="0">
                <a:solidFill>
                  <a:srgbClr val="FF0000"/>
                </a:solidFill>
              </a:rPr>
              <a:t> (</a:t>
            </a:r>
            <a:r>
              <a:rPr lang="cs-CZ" sz="1500" dirty="0" err="1" smtClean="0">
                <a:solidFill>
                  <a:srgbClr val="FF0000"/>
                </a:solidFill>
              </a:rPr>
              <a:t>e.g</a:t>
            </a:r>
            <a:r>
              <a:rPr lang="cs-CZ" sz="1500" dirty="0" smtClean="0">
                <a:solidFill>
                  <a:srgbClr val="FF0000"/>
                </a:solidFill>
              </a:rPr>
              <a:t>. Male vs. </a:t>
            </a:r>
            <a:r>
              <a:rPr lang="cs-CZ" sz="1500" dirty="0" err="1" smtClean="0">
                <a:solidFill>
                  <a:srgbClr val="FF0000"/>
                </a:solidFill>
              </a:rPr>
              <a:t>Female</a:t>
            </a:r>
            <a:r>
              <a:rPr lang="cs-CZ" sz="1500" dirty="0" smtClean="0">
                <a:solidFill>
                  <a:srgbClr val="FF0000"/>
                </a:solidFill>
              </a:rPr>
              <a:t> </a:t>
            </a:r>
            <a:r>
              <a:rPr lang="cs-CZ" sz="1500" dirty="0" err="1" smtClean="0">
                <a:solidFill>
                  <a:srgbClr val="FF0000"/>
                </a:solidFill>
              </a:rPr>
              <a:t>attribute</a:t>
            </a:r>
            <a:r>
              <a:rPr lang="cs-CZ" sz="1500" dirty="0" smtClean="0">
                <a:solidFill>
                  <a:srgbClr val="FF0000"/>
                </a:solidFill>
              </a:rPr>
              <a:t> on </a:t>
            </a:r>
            <a:r>
              <a:rPr lang="cs-CZ" sz="1500" dirty="0" err="1" smtClean="0">
                <a:solidFill>
                  <a:srgbClr val="FF0000"/>
                </a:solidFill>
              </a:rPr>
              <a:t>dating</a:t>
            </a:r>
            <a:r>
              <a:rPr lang="cs-CZ" sz="1500" dirty="0" smtClean="0">
                <a:solidFill>
                  <a:srgbClr val="FF0000"/>
                </a:solidFill>
              </a:rPr>
              <a:t> </a:t>
            </a:r>
            <a:r>
              <a:rPr lang="cs-CZ" sz="1500" dirty="0" err="1" smtClean="0">
                <a:solidFill>
                  <a:srgbClr val="FF0000"/>
                </a:solidFill>
              </a:rPr>
              <a:t>sites</a:t>
            </a:r>
            <a:r>
              <a:rPr lang="cs-CZ" sz="1500" dirty="0" smtClean="0">
                <a:solidFill>
                  <a:srgbClr val="FF0000"/>
                </a:solidFill>
              </a:rPr>
              <a:t>)</a:t>
            </a:r>
            <a:endParaRPr lang="en-US" sz="15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TF-IDF 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43956" cy="4525963"/>
              </a:xfrm>
            </p:spPr>
            <p:txBody>
              <a:bodyPr/>
              <a:lstStyle/>
              <a:p>
                <a:r>
                  <a:rPr lang="en-US" sz="1800" dirty="0" smtClean="0"/>
                  <a:t>Given a keyword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and a document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𝑗</m:t>
                    </m:r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𝑇𝐹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600" dirty="0" smtClean="0"/>
                  <a:t>term frequency of keyword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 smtClean="0"/>
                  <a:t> in document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𝐼𝐷𝐹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smtClean="0">
                        <a:latin typeface="Cambria Math"/>
                      </a:rPr>
                      <m:t>𝑖</m:t>
                    </m:r>
                    <m:r>
                      <a:rPr lang="en-US" sz="1800" i="1" dirty="0" smtClean="0">
                        <a:latin typeface="Cambria Math"/>
                      </a:rPr>
                      <m:t>) 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600" dirty="0" smtClean="0"/>
                  <a:t>inverse document frequency calculated as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1600" b="1" i="1" dirty="0" smtClean="0">
                        <a:latin typeface="Cambria Math"/>
                      </a:rPr>
                      <m:t>=</m:t>
                    </m:r>
                    <m:r>
                      <a:rPr lang="en-US" sz="1600" b="1" i="1" dirty="0" smtClean="0">
                        <a:latin typeface="Cambria Math"/>
                      </a:rPr>
                      <m:t>𝒍𝒐𝒈</m:t>
                    </m:r>
                    <m:f>
                      <m:fPr>
                        <m:ctrlPr>
                          <a:rPr lang="en-US" sz="1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 smtClean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sz="1600" b="1" i="1" dirty="0" smtClean="0">
                            <a:latin typeface="Cambria Math"/>
                          </a:rPr>
                          <m:t>𝒏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600" b="1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1600" b="1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 smtClean="0"/>
                  <a:t> : </a:t>
                </a:r>
                <a:r>
                  <a:rPr lang="en-US" sz="1400" dirty="0" smtClean="0"/>
                  <a:t>number of all recommendable documents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𝑛</m:t>
                    </m:r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i="1" dirty="0" smtClean="0">
                        <a:latin typeface="Cambria Math"/>
                      </a:rPr>
                      <m:t>𝑖</m:t>
                    </m:r>
                    <m:r>
                      <a:rPr lang="en-US" sz="16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1400" dirty="0" smtClean="0"/>
                  <a:t>: number of documents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 smtClean="0"/>
                  <a:t> in which keyword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 smtClean="0"/>
                  <a:t> appears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𝑇𝐹</m:t>
                    </m:r>
                    <m:r>
                      <a:rPr lang="en-US" sz="1800" i="1" dirty="0" smtClean="0">
                        <a:latin typeface="Cambria Math"/>
                      </a:rPr>
                      <m:t>−</m:t>
                    </m:r>
                    <m:r>
                      <a:rPr lang="en-US" sz="1800" i="1" dirty="0" smtClean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lvl="1"/>
                <a:r>
                  <a:rPr lang="en-US" sz="1600" dirty="0" smtClean="0"/>
                  <a:t>is calculated as: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𝑻𝑭</m:t>
                    </m:r>
                  </m:oMath>
                </a14:m>
                <a:r>
                  <a:rPr lang="en-US" sz="1600" b="1" dirty="0"/>
                  <a:t>-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𝑻𝑭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∗</m:t>
                    </m:r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43956" cy="4525963"/>
              </a:xfrm>
              <a:blipFill rotWithShape="1">
                <a:blip r:embed="rId3"/>
                <a:stretch>
                  <a:fillRect l="-428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7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TF-IDF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340768"/>
                <a:ext cx="8229600" cy="64807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smtClean="0"/>
                  <a:t>Term frequency:</a:t>
                </a:r>
              </a:p>
              <a:p>
                <a:pPr lvl="1"/>
                <a:r>
                  <a:rPr lang="en-US" sz="1600" dirty="0"/>
                  <a:t>Each document is </a:t>
                </a:r>
                <a:r>
                  <a:rPr lang="en-US" sz="1600" dirty="0" smtClean="0"/>
                  <a:t>a  </a:t>
                </a:r>
                <a:r>
                  <a:rPr lang="en-US" sz="1600" dirty="0"/>
                  <a:t>count vector </a:t>
                </a:r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ℕ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340768"/>
                <a:ext cx="8229600" cy="648071"/>
              </a:xfrm>
              <a:blipFill rotWithShape="1">
                <a:blip r:embed="rId3"/>
                <a:stretch>
                  <a:fillRect l="-519" t="-471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11560" y="5867434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Example taken from http://informationretrieval.org</a:t>
            </a:r>
            <a:endParaRPr lang="en-US" sz="1000" b="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61386"/>
              </p:ext>
            </p:extLst>
          </p:nvPr>
        </p:nvGraphicFramePr>
        <p:xfrm>
          <a:off x="611560" y="2132856"/>
          <a:ext cx="6336703" cy="307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768"/>
                <a:gridCol w="995768"/>
                <a:gridCol w="905243"/>
                <a:gridCol w="905243"/>
                <a:gridCol w="814719"/>
                <a:gridCol w="814719"/>
                <a:gridCol w="905243"/>
              </a:tblGrid>
              <a:tr h="569355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 Cleopatra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Julius Caesar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The Tempest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Hamlet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Othello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Macbeth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Antony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157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73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Brutus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157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Caesar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232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227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Calpurnia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Cleopatra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57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mercy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1.51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worser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1.37</a:t>
                      </a:r>
                      <a:endParaRPr lang="de-DE" sz="1000" dirty="0"/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Abgerundetes Rechteck 1"/>
          <p:cNvSpPr/>
          <p:nvPr/>
        </p:nvSpPr>
        <p:spPr bwMode="auto">
          <a:xfrm>
            <a:off x="2631629" y="2060847"/>
            <a:ext cx="860251" cy="321232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2915816" y="1736812"/>
            <a:ext cx="120984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947975" y="1988840"/>
            <a:ext cx="10801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3275856" y="5273172"/>
            <a:ext cx="720080" cy="244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707904" y="5394702"/>
                <a:ext cx="4680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eaLnBrk="0" hangingPunct="0">
                  <a:spcBef>
                    <a:spcPct val="20000"/>
                  </a:spcBef>
                </a:pPr>
                <a:r>
                  <a:rPr lang="en-US" sz="1600" b="0" kern="0" dirty="0" smtClean="0">
                    <a:solidFill>
                      <a:srgbClr val="003366"/>
                    </a:solidFill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1600" b="0" i="1" kern="0" dirty="0" smtClean="0">
                        <a:solidFill>
                          <a:srgbClr val="003366"/>
                        </a:solidFill>
                        <a:latin typeface="Cambria Math"/>
                      </a:rPr>
                      <m:t>𝑣</m:t>
                    </m:r>
                    <m:r>
                      <a:rPr lang="en-US" sz="1600" b="0" i="1" kern="0" dirty="0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kern="0" dirty="0" smtClean="0">
                    <a:solidFill>
                      <a:srgbClr val="003366"/>
                    </a:solidFill>
                    <a:latin typeface="Calibri" pitchFamily="34" charset="0"/>
                  </a:rPr>
                  <a:t>with dimension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0" dirty="0">
                            <a:solidFill>
                              <a:srgbClr val="003366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600" b="0" i="1" kern="0" dirty="0" smtClean="0">
                        <a:solidFill>
                          <a:srgbClr val="003366"/>
                        </a:solidFill>
                        <a:latin typeface="Cambria Math"/>
                      </a:rPr>
                      <m:t>=7</m:t>
                    </m:r>
                  </m:oMath>
                </a14:m>
                <a:endParaRPr lang="en-US" sz="1600" b="0" kern="0" dirty="0">
                  <a:solidFill>
                    <a:srgbClr val="003366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394702"/>
                <a:ext cx="4680520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TF-IDF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196752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Combined TF-IDF weights</a:t>
                </a:r>
              </a:p>
              <a:p>
                <a:pPr lvl="1"/>
                <a:r>
                  <a:rPr lang="en-US" sz="1400" b="0" dirty="0" smtClean="0"/>
                  <a:t>Each </a:t>
                </a:r>
                <a:r>
                  <a:rPr lang="en-US" sz="1400" b="0" dirty="0"/>
                  <a:t>document is now represented by a </a:t>
                </a:r>
                <a:r>
                  <a:rPr lang="en-US" sz="1400" b="0" dirty="0" smtClean="0"/>
                  <a:t>real-valued </a:t>
                </a:r>
                <a:r>
                  <a:rPr lang="en-US" sz="1400" b="0" dirty="0"/>
                  <a:t>vector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𝑇𝐹</m:t>
                    </m:r>
                  </m:oMath>
                </a14:m>
                <a:r>
                  <a:rPr lang="en-US" sz="14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/>
                      </a:rPr>
                      <m:t>𝐼𝐷𝐹</m:t>
                    </m:r>
                    <m:r>
                      <a:rPr lang="en-US" sz="1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0" dirty="0" smtClean="0"/>
                  <a:t>weights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b="0" dirty="0" smtClean="0"/>
                  <a:t>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196752"/>
                <a:ext cx="8229600" cy="864096"/>
              </a:xfrm>
              <a:blipFill rotWithShape="1">
                <a:blip r:embed="rId3"/>
                <a:stretch>
                  <a:fillRect l="-519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11560" y="5867434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Example taken from http://informationretrieval.org</a:t>
            </a:r>
            <a:endParaRPr lang="en-US" sz="1000" b="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68166"/>
              </p:ext>
            </p:extLst>
          </p:nvPr>
        </p:nvGraphicFramePr>
        <p:xfrm>
          <a:off x="611560" y="1988840"/>
          <a:ext cx="5832647" cy="286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559"/>
                <a:gridCol w="916559"/>
                <a:gridCol w="833235"/>
                <a:gridCol w="833235"/>
                <a:gridCol w="749912"/>
                <a:gridCol w="749912"/>
                <a:gridCol w="833235"/>
              </a:tblGrid>
              <a:tr h="54170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 Cleopatra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Julius Caesar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The Tempest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Hamlet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Othello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Macbeth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09171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Antony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157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73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Brutus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157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Caesar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232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227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Calpurnia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Cleopatra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57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mercy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1.51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worser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1.37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84732"/>
              </p:ext>
            </p:extLst>
          </p:nvPr>
        </p:nvGraphicFramePr>
        <p:xfrm>
          <a:off x="1835697" y="2794283"/>
          <a:ext cx="5832647" cy="2866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559"/>
                <a:gridCol w="916559"/>
                <a:gridCol w="833235"/>
                <a:gridCol w="833235"/>
                <a:gridCol w="749912"/>
                <a:gridCol w="749912"/>
                <a:gridCol w="833235"/>
              </a:tblGrid>
              <a:tr h="54170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 Cleopatra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Julius Caesar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The Tempest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Hamlet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Othello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Macbeth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09171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Antony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5.25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3.18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0.35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Brutus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1.21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6.1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Caesar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8.59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2.54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1.51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0.25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Calpurnia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1.54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smtClean="0"/>
                        <a:t>Cleopatra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2.85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mercy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1.51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1.9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0.12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5.25</a:t>
                      </a:r>
                      <a:endParaRPr lang="de-DE" sz="1000" dirty="0"/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0.88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worser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1.37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0.11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4.15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0.25</a:t>
                      </a:r>
                      <a:endParaRPr lang="de-DE" sz="1000" dirty="0"/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1.95</a:t>
                      </a:r>
                      <a:endParaRPr lang="de-DE" sz="1000" dirty="0"/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9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</a:t>
            </a:r>
            <a:r>
              <a:rPr lang="en-US" dirty="0"/>
              <a:t>vector space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9391"/>
            <a:ext cx="8229600" cy="4689929"/>
          </a:xfrm>
        </p:spPr>
        <p:txBody>
          <a:bodyPr>
            <a:noAutofit/>
          </a:bodyPr>
          <a:lstStyle/>
          <a:p>
            <a:r>
              <a:rPr lang="en-US" sz="1800" dirty="0"/>
              <a:t>Vectors are usually long and sparse</a:t>
            </a:r>
          </a:p>
          <a:p>
            <a:r>
              <a:rPr lang="en-US" sz="1800" dirty="0" smtClean="0"/>
              <a:t>remove </a:t>
            </a:r>
            <a:r>
              <a:rPr lang="en-US" sz="1800" dirty="0"/>
              <a:t>stop words </a:t>
            </a:r>
            <a:endParaRPr lang="en-US" sz="1800" dirty="0" smtClean="0"/>
          </a:p>
          <a:p>
            <a:pPr lvl="1"/>
            <a:r>
              <a:rPr lang="en-US" sz="1600" dirty="0" smtClean="0"/>
              <a:t>They will appear in nearly all documents.</a:t>
            </a:r>
            <a:endParaRPr lang="en-US" sz="1600" dirty="0"/>
          </a:p>
          <a:p>
            <a:pPr lvl="1"/>
            <a:r>
              <a:rPr lang="en-US" sz="1600" dirty="0" smtClean="0"/>
              <a:t>e.g. "a", "the", "on", …</a:t>
            </a:r>
            <a:endParaRPr lang="en-US" sz="1600" dirty="0"/>
          </a:p>
          <a:p>
            <a:r>
              <a:rPr lang="en-US" sz="1800" dirty="0"/>
              <a:t>use </a:t>
            </a:r>
            <a:r>
              <a:rPr lang="en-US" sz="1800" dirty="0" smtClean="0"/>
              <a:t>stemming</a:t>
            </a:r>
          </a:p>
          <a:p>
            <a:pPr lvl="1"/>
            <a:r>
              <a:rPr lang="en-US" sz="1600" dirty="0" smtClean="0"/>
              <a:t>Aims to replace variants of words by their common stem</a:t>
            </a:r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.g. "went"       "go", "stemming"      "stem", …</a:t>
            </a:r>
          </a:p>
          <a:p>
            <a:r>
              <a:rPr lang="en-US" sz="1800" dirty="0"/>
              <a:t>size cut-offs </a:t>
            </a:r>
          </a:p>
          <a:p>
            <a:pPr lvl="1"/>
            <a:r>
              <a:rPr lang="en-US" sz="1600" dirty="0"/>
              <a:t>only use top n most representative words to remove </a:t>
            </a:r>
            <a:r>
              <a:rPr lang="en-US" sz="1600" dirty="0" smtClean="0"/>
              <a:t>"noise" </a:t>
            </a:r>
            <a:r>
              <a:rPr lang="en-US" sz="1600" dirty="0"/>
              <a:t>from data</a:t>
            </a:r>
          </a:p>
          <a:p>
            <a:pPr lvl="1"/>
            <a:r>
              <a:rPr lang="en-US" sz="1600" dirty="0"/>
              <a:t>e.g. use top 100 words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2243572" y="3825044"/>
            <a:ext cx="21602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Pfeil nach rechts 8"/>
          <p:cNvSpPr/>
          <p:nvPr/>
        </p:nvSpPr>
        <p:spPr bwMode="auto">
          <a:xfrm>
            <a:off x="3995936" y="3825044"/>
            <a:ext cx="21602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1312</TotalTime>
  <Words>2401</Words>
  <Application>Microsoft Office PowerPoint</Application>
  <PresentationFormat>Předvádění na obrazovce (4:3)</PresentationFormat>
  <Paragraphs>637</Paragraphs>
  <Slides>34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34</vt:i4>
      </vt:variant>
    </vt:vector>
  </HeadingPairs>
  <TitlesOfParts>
    <vt:vector size="50" baseType="lpstr">
      <vt:lpstr>SimSun</vt:lpstr>
      <vt:lpstr>Arial</vt:lpstr>
      <vt:lpstr>Calibri</vt:lpstr>
      <vt:lpstr>Cambria Math</vt:lpstr>
      <vt:lpstr>Helvetica</vt:lpstr>
      <vt:lpstr>MTMI</vt:lpstr>
      <vt:lpstr>MTSY</vt:lpstr>
      <vt:lpstr>Symbol</vt:lpstr>
      <vt:lpstr>Times New Roman</vt:lpstr>
      <vt:lpstr>Times-Roman</vt:lpstr>
      <vt:lpstr>Verdana</vt:lpstr>
      <vt:lpstr>Wingdings</vt:lpstr>
      <vt:lpstr>17_habv</vt:lpstr>
      <vt:lpstr>Benutzerdefiniertes Design</vt:lpstr>
      <vt:lpstr>18_habv</vt:lpstr>
      <vt:lpstr>19_habv</vt:lpstr>
      <vt:lpstr>Prezentace aplikace PowerPoint</vt:lpstr>
      <vt:lpstr>Content-based recommendation</vt:lpstr>
      <vt:lpstr>What is the "content"?</vt:lpstr>
      <vt:lpstr>Content representation and item similarities</vt:lpstr>
      <vt:lpstr>Term-Frequency - Inverse Document Frequency (TF-IDF)</vt:lpstr>
      <vt:lpstr>TF-IDF II</vt:lpstr>
      <vt:lpstr>Example TF-IDF representation</vt:lpstr>
      <vt:lpstr>Example TF-IDF representation</vt:lpstr>
      <vt:lpstr>Improving the vector space model</vt:lpstr>
      <vt:lpstr>Improving the vector space model II</vt:lpstr>
      <vt:lpstr>Cosine similarity</vt:lpstr>
      <vt:lpstr>Recommending items</vt:lpstr>
      <vt:lpstr>Query-based retrieval: Rocchio's method</vt:lpstr>
      <vt:lpstr>Rocchio details</vt:lpstr>
      <vt:lpstr>Practical challenges of Rocchio's method</vt:lpstr>
      <vt:lpstr>Explicit decision models</vt:lpstr>
      <vt:lpstr>Explicit decision models II</vt:lpstr>
      <vt:lpstr>On feature selection</vt:lpstr>
      <vt:lpstr>Limitations of content-based recommendation methods</vt:lpstr>
      <vt:lpstr>Discussion &amp; summary</vt:lpstr>
      <vt:lpstr>Prezentace aplikace PowerPoint</vt:lpstr>
      <vt:lpstr>Basic I/O Relationship</vt:lpstr>
      <vt:lpstr>Why do we need knowledge-based recommendation?</vt:lpstr>
      <vt:lpstr>Knowledge-based recommender systems</vt:lpstr>
      <vt:lpstr>Constraint-based recommender systems</vt:lpstr>
      <vt:lpstr>Constraint-based recommendation tasks</vt:lpstr>
      <vt:lpstr>Ranking the items </vt:lpstr>
      <vt:lpstr>Item utility for customers</vt:lpstr>
      <vt:lpstr>Case-based recommender systems</vt:lpstr>
      <vt:lpstr>Constraint-based recommendation tasks</vt:lpstr>
      <vt:lpstr>Knowledge-based recommender systems</vt:lpstr>
      <vt:lpstr>Interacting with case-based recommenders</vt:lpstr>
      <vt:lpstr>Compound critiques</vt:lpstr>
      <vt:lpstr>Summary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peska</cp:lastModifiedBy>
  <cp:revision>1195</cp:revision>
  <dcterms:created xsi:type="dcterms:W3CDTF">2006-04-22T09:23:14Z</dcterms:created>
  <dcterms:modified xsi:type="dcterms:W3CDTF">2018-10-30T12:48:10Z</dcterms:modified>
</cp:coreProperties>
</file>