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87" r:id="rId2"/>
    <p:sldId id="459" r:id="rId3"/>
    <p:sldId id="460" r:id="rId4"/>
    <p:sldId id="461" r:id="rId5"/>
    <p:sldId id="462" r:id="rId6"/>
    <p:sldId id="463" r:id="rId7"/>
    <p:sldId id="391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34" r:id="rId32"/>
    <p:sldId id="435" r:id="rId33"/>
    <p:sldId id="436" r:id="rId34"/>
    <p:sldId id="287" r:id="rId35"/>
    <p:sldId id="288" r:id="rId36"/>
    <p:sldId id="289" r:id="rId37"/>
    <p:sldId id="290" r:id="rId38"/>
    <p:sldId id="454" r:id="rId39"/>
    <p:sldId id="464" r:id="rId40"/>
    <p:sldId id="467" r:id="rId41"/>
    <p:sldId id="469" r:id="rId42"/>
    <p:sldId id="465" r:id="rId43"/>
    <p:sldId id="468" r:id="rId44"/>
    <p:sldId id="353" r:id="rId45"/>
    <p:sldId id="354" r:id="rId46"/>
    <p:sldId id="360" r:id="rId47"/>
    <p:sldId id="362" r:id="rId48"/>
    <p:sldId id="363" r:id="rId49"/>
    <p:sldId id="364" r:id="rId50"/>
    <p:sldId id="358" r:id="rId51"/>
    <p:sldId id="359" r:id="rId52"/>
    <p:sldId id="466" r:id="rId53"/>
    <p:sldId id="315" r:id="rId54"/>
    <p:sldId id="329" r:id="rId55"/>
    <p:sldId id="316" r:id="rId56"/>
    <p:sldId id="321" r:id="rId57"/>
    <p:sldId id="350" r:id="rId58"/>
    <p:sldId id="317" r:id="rId59"/>
    <p:sldId id="327" r:id="rId60"/>
    <p:sldId id="328" r:id="rId61"/>
    <p:sldId id="415" r:id="rId62"/>
    <p:sldId id="305" r:id="rId63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3" d="100"/>
        <a:sy n="113" d="100"/>
      </p:scale>
      <p:origin x="0" y="-21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Decathlon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CE-4073-94C3-4DF3961C2F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confirmed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13</c:v>
                </c:pt>
                <c:pt idx="13">
                  <c:v>13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CE-4073-94C3-4DF3961C2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44168"/>
        <c:axId val="230044560"/>
      </c:lineChart>
      <c:catAx>
        <c:axId val="23004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44560"/>
        <c:crosses val="autoZero"/>
        <c:auto val="1"/>
        <c:lblAlgn val="ctr"/>
        <c:lblOffset val="100"/>
        <c:noMultiLvlLbl val="0"/>
      </c:catAx>
      <c:valAx>
        <c:axId val="23004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4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A9BA-0C65-467A-BF79-5E39C2610988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EE07-3596-44D1-9B27-C17BBA0B3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B55F-4DE2-48DA-8F43-48687AB172D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1EC2-C72F-4FDC-99AA-A781454BA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1EC2-C72F-4FDC-99AA-A781454BA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Sémantický web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Úvod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78BD9-7ACC-467E-8725-15A4C1995CC8}" type="slidenum">
              <a:rPr lang="cs-CZ" altLang="en-US" smtClean="0"/>
              <a:pPr>
                <a:spcBef>
                  <a:spcPct val="0"/>
                </a:spcBef>
              </a:pPr>
              <a:t>32</a:t>
            </a:fld>
            <a:endParaRPr lang="cs-CZ" alt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  <p:extLst>
      <p:ext uri="{BB962C8B-B14F-4D97-AF65-F5344CB8AC3E}">
        <p14:creationId xmlns:p14="http://schemas.microsoft.com/office/powerpoint/2010/main" val="269483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Sémantický web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Úvod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ABD88-B230-4F67-AAD6-732E1BCAE415}" type="slidenum">
              <a:rPr lang="cs-CZ" altLang="en-US" smtClean="0"/>
              <a:pPr>
                <a:spcBef>
                  <a:spcPct val="0"/>
                </a:spcBef>
              </a:pPr>
              <a:t>33</a:t>
            </a:fld>
            <a:endParaRPr lang="cs-CZ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  <p:extLst>
      <p:ext uri="{BB962C8B-B14F-4D97-AF65-F5344CB8AC3E}">
        <p14:creationId xmlns:p14="http://schemas.microsoft.com/office/powerpoint/2010/main" val="133604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2D76CB-3C0D-4074-BAF7-2490320246E0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8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240CE-C778-42CD-82BB-8866E58DA8EA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62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5A92C2-C3BF-4C47-A28F-F3BC692A8975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16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AF206-A651-4206-B0E0-CC223FC76610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19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18A6A95A-1271-6684-29FB-2E8583B823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8D2999CA-0ECB-6488-D8C4-EF3A9FAF6B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A4BB07E5-8701-DCC7-46C1-19948C2B2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40454-0E28-41E1-94F5-C2C10C1E5FBC}" type="slidenum">
              <a:rPr lang="cs-CZ" altLang="en-US"/>
              <a:pPr/>
              <a:t>50</a:t>
            </a:fld>
            <a:endParaRPr lang="cs-CZ" altLang="en-US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73BAAD65-A38C-09B0-F601-AD77DE507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7F4C1370-80ED-F8D8-DF0F-C315A52C2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1F9D1CD8-C298-82EB-5B1F-9870BBB8D34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0723" name="Rectangle 6">
            <a:extLst>
              <a:ext uri="{FF2B5EF4-FFF2-40B4-BE49-F238E27FC236}">
                <a16:creationId xmlns:a16="http://schemas.microsoft.com/office/drawing/2014/main" id="{66933C0A-DAFE-B71A-4898-65DAC192BB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92B3B39D-2311-D50A-1E71-397DB1CC0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17E9B9-AFF0-4384-BF04-E3CD08CE4895}" type="slidenum">
              <a:rPr lang="cs-CZ" altLang="en-US"/>
              <a:pPr/>
              <a:t>51</a:t>
            </a:fld>
            <a:endParaRPr lang="cs-CZ" altLang="en-US"/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0B0FA773-6602-BE77-5728-823EF090F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841EF424-3BB8-BB32-21B9-91FBAC2DD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CDE988B5-9B85-3BFD-02F0-FA2C9712D5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0232B0FA-38B3-095B-AC08-7C3755D53F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1748" name="Rectangle 7">
            <a:extLst>
              <a:ext uri="{FF2B5EF4-FFF2-40B4-BE49-F238E27FC236}">
                <a16:creationId xmlns:a16="http://schemas.microsoft.com/office/drawing/2014/main" id="{1E87A0FF-EA00-86C6-AD30-169126DB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4A36F6-F26F-4EAF-A3D3-0E518D74D72A}" type="slidenum">
              <a:rPr lang="cs-CZ" altLang="en-US"/>
              <a:pPr/>
              <a:t>52</a:t>
            </a:fld>
            <a:endParaRPr lang="cs-CZ" altLang="en-US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39F79CB1-FB87-960D-0979-82582891A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45B3CA6C-7042-5715-0295-450C1C84D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0E4F0A15-E0C8-8C98-CD2F-A5DC3A2CB9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2150A913-63A5-17AF-7477-3F8A948C1D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80F4B576-5509-C011-6923-F17203E5E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26E64-68A2-4D7A-B417-01865BA7F7C4}" type="slidenum">
              <a:rPr lang="cs-CZ" altLang="en-US"/>
              <a:pPr/>
              <a:t>53</a:t>
            </a:fld>
            <a:endParaRPr lang="cs-CZ" altLang="en-US"/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EDED19CA-57E9-F0DD-82B7-43CDFD66E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DD2BED60-4D7D-DA9B-CED0-3FCFBF427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40EA06-775E-4F39-A294-832E11D29A67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  <p:extLst>
      <p:ext uri="{BB962C8B-B14F-4D97-AF65-F5344CB8AC3E}">
        <p14:creationId xmlns:p14="http://schemas.microsoft.com/office/powerpoint/2010/main" val="2525782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54C754EE-9780-1595-7DBB-AFA9652452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6059D2A4-885C-C10A-2665-74D62415F2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8E0F9202-CE93-153B-B2A9-20F51917B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EFC11D-4E67-4D12-92E3-B2E6AB005364}" type="slidenum">
              <a:rPr lang="cs-CZ" altLang="en-US"/>
              <a:pPr/>
              <a:t>54</a:t>
            </a:fld>
            <a:endParaRPr lang="cs-CZ" altLang="en-US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3A97C94A-F3E4-EA5E-D2E4-29C248C14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8D33C752-7161-588D-11FC-A62EE69F4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7C1AEF4B-7A8B-28F7-E1C0-DCAA40AF6E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ED3FE524-3028-EB10-37AA-CDC5C82B39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4D389F73-D311-3220-1633-D6B7FFAA1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7A10F8-268D-4A5D-B026-293D4BF0F549}" type="slidenum">
              <a:rPr lang="cs-CZ" altLang="en-US"/>
              <a:pPr/>
              <a:t>55</a:t>
            </a:fld>
            <a:endParaRPr lang="cs-CZ" altLang="en-US"/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BBC93B2B-BF41-1585-1802-C1AC40BB4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8643582F-4075-5415-9D12-180149AB6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5D732B35-EEC3-B0BB-2B0F-B002E69B36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E2F53CAB-C65A-AC00-3EDF-CC5313A320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597F40E4-477C-4C17-5D80-EDF43A89A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97D34-AE64-4088-9FF2-D454ED969624}" type="slidenum">
              <a:rPr lang="cs-CZ" altLang="en-US"/>
              <a:pPr/>
              <a:t>56</a:t>
            </a:fld>
            <a:endParaRPr lang="cs-CZ" altLang="en-US"/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7DEF6F7B-8092-B1D8-BA50-CA3F86BA6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91A026D8-C045-8BB2-0EC1-EC707C211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6F1CFFB-9E3C-EFBA-8E3B-BE4434FD46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9A56231A-2DC0-252A-996E-6BBA48C1DD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4004E51F-4C3C-822D-D69B-F3BD512E7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C15575-4393-4333-9E15-F94BEB55D01B}" type="slidenum">
              <a:rPr lang="cs-CZ" altLang="en-US"/>
              <a:pPr/>
              <a:t>57</a:t>
            </a:fld>
            <a:endParaRPr lang="cs-CZ" altLang="en-US"/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C27C22B8-3711-5C65-F67D-C6187A86E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>
            <a:extLst>
              <a:ext uri="{FF2B5EF4-FFF2-40B4-BE49-F238E27FC236}">
                <a16:creationId xmlns:a16="http://schemas.microsoft.com/office/drawing/2014/main" id="{84546B15-B307-99BC-ADEB-8F24E3A6D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C0EEB875-82E7-F307-7EE5-7C1B0B85FF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8E3666D6-A1FE-D178-2E91-7EB461E5F8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549D5903-D8CA-145D-119D-E20A535E2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5E8A8-95BB-47CC-9FE8-C6F7FE1E99A6}" type="slidenum">
              <a:rPr lang="cs-CZ" altLang="en-US"/>
              <a:pPr/>
              <a:t>58</a:t>
            </a:fld>
            <a:endParaRPr lang="cs-CZ" altLang="en-US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0E818360-CA77-7B06-F34F-EA9CCB958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3B6C818C-0127-7F08-C714-0F51FBB08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7A2A74E9-2C73-6FD6-2781-4AE4F2E204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4046E600-F971-ECB4-D17E-030BDF654A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B1266D2A-5D2A-DA75-24A8-D4B2BA664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38830-A680-4228-8130-CC8F772FBEA8}" type="slidenum">
              <a:rPr lang="cs-CZ" altLang="en-US"/>
              <a:pPr/>
              <a:t>59</a:t>
            </a:fld>
            <a:endParaRPr lang="cs-CZ" altLang="en-US"/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71A97CB2-FAD1-FFB2-0B98-46D6C5E0A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86C30CAF-C23A-352C-EDF1-B3E1B17AD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3BFDC7F3-F94F-4126-4944-57F9BF445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5402DEA5-3772-56E1-26F8-FC104834DA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15EAE524-16F0-3F46-2B8F-F31B7296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7B9E49-E672-4369-9493-1C61489EF897}" type="slidenum">
              <a:rPr lang="cs-CZ" altLang="en-US"/>
              <a:pPr/>
              <a:t>60</a:t>
            </a:fld>
            <a:endParaRPr lang="cs-CZ" altLang="en-US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5CEA959A-2A6D-A682-6FCB-E094221A8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AEB84379-B21D-F580-E5C0-99C36E356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Sémantický web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Úvod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DD79-4160-43F8-8C62-611C62DC3170}" type="slidenum">
              <a:rPr lang="cs-CZ" altLang="en-US" smtClean="0"/>
              <a:pPr>
                <a:spcBef>
                  <a:spcPct val="0"/>
                </a:spcBef>
              </a:pPr>
              <a:t>61</a:t>
            </a:fld>
            <a:endParaRPr lang="cs-CZ" altLang="en-US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  <p:extLst>
      <p:ext uri="{BB962C8B-B14F-4D97-AF65-F5344CB8AC3E}">
        <p14:creationId xmlns:p14="http://schemas.microsoft.com/office/powerpoint/2010/main" val="231345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AC0C77-81A4-4EC1-B7F5-D664249BBE99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9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8E6B65-25CB-429D-8726-359315099313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5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43CA96-9778-4D3B-B1DD-6A5774267C82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475E71-64E9-4D3A-81B4-659C24C45276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7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Sémantický web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Úvod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5CB7D5-2AC7-4CDC-AC93-B901B7F29227}" type="slidenum">
              <a:rPr lang="cs-CZ" altLang="en-US" smtClean="0"/>
              <a:pPr>
                <a:spcBef>
                  <a:spcPct val="0"/>
                </a:spcBef>
              </a:pPr>
              <a:t>16</a:t>
            </a:fld>
            <a:endParaRPr lang="cs-CZ" altLang="en-US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  <p:extLst>
      <p:ext uri="{BB962C8B-B14F-4D97-AF65-F5344CB8AC3E}">
        <p14:creationId xmlns:p14="http://schemas.microsoft.com/office/powerpoint/2010/main" val="238024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Sémantický web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/>
              <a:t>Úvod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DF6F-8F92-4C24-992C-B812360B2E23}" type="slidenum">
              <a:rPr lang="cs-CZ" altLang="en-US" smtClean="0"/>
              <a:pPr>
                <a:spcBef>
                  <a:spcPct val="0"/>
                </a:spcBef>
              </a:pPr>
              <a:t>17</a:t>
            </a:fld>
            <a:endParaRPr lang="cs-CZ" alt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en-US">
                <a:latin typeface="Arial" panose="020B0604020202020204" pitchFamily="34" charset="0"/>
              </a:rPr>
              <a:t>Ako urobit aby som tieto poznamky videl a na obrazovke neboli</a:t>
            </a:r>
          </a:p>
        </p:txBody>
      </p:sp>
    </p:spTree>
    <p:extLst>
      <p:ext uri="{BB962C8B-B14F-4D97-AF65-F5344CB8AC3E}">
        <p14:creationId xmlns:p14="http://schemas.microsoft.com/office/powerpoint/2010/main" val="345414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Sémantický web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Úvod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074375-F3C8-4261-A9D5-81A397F0852F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ndall_rank_correlation_coeffici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engineland.com/new-adwords-ad-ranking-formula-what-does-it-mean-17494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aasLauraOnFLNpraktickyKriticky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EPV-FuzzIEEE2007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EPV-FuzzIEEE2007.pdf" TargetMode="Externa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thesis.pdf" TargetMode="External"/><Relationship Id="rId2" Type="http://schemas.openxmlformats.org/officeDocument/2006/relationships/hyperlink" Target="http://vldb.org/conf/2000/P419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thesi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er.watson.ibm.com/researcher/files/us-fagin/jcss03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BrunoGravanoMarian-icde02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reviews/dining" TargetMode="External"/><Relationship Id="rId2" Type="http://schemas.openxmlformats.org/officeDocument/2006/relationships/hyperlink" Target="https://www.mapque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er.watson.ibm.com/researcher/files/us-fagin/sigmod96.pdf" TargetMode="External"/><Relationship Id="rId5" Type="http://schemas.openxmlformats.org/officeDocument/2006/relationships/hyperlink" Target="jcss03_FLN.pdf" TargetMode="External"/><Relationship Id="rId4" Type="http://schemas.openxmlformats.org/officeDocument/2006/relationships/hyperlink" Target="http://www.zagat.com/new-york-c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NSWI166 Introduction to recommender systems and user preferences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470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Peter Vojtáš, KSI</a:t>
            </a:r>
            <a:r>
              <a:rPr lang="en-US" dirty="0"/>
              <a:t> MFF UK</a:t>
            </a:r>
          </a:p>
          <a:p>
            <a:endParaRPr lang="en-US" dirty="0"/>
          </a:p>
          <a:p>
            <a:pPr algn="ctr"/>
            <a:r>
              <a:rPr lang="en-US" dirty="0"/>
              <a:t>7/12 </a:t>
            </a:r>
            <a:r>
              <a:rPr lang="en-US" sz="2400" b="1" dirty="0"/>
              <a:t>Querying - top-k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32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AB69F2-52A9-425D-AA97-95A7AD44C622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6263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Data model</a:t>
            </a:r>
            <a:r>
              <a:rPr lang="cs-CZ" altLang="en-US" sz="3200" dirty="0"/>
              <a:t> Fagin – Lotem - Naor</a:t>
            </a:r>
            <a:endParaRPr lang="sk-SK" altLang="en-US" sz="3200" dirty="0"/>
          </a:p>
        </p:txBody>
      </p:sp>
      <p:pic>
        <p:nvPicPr>
          <p:cNvPr id="11271" name="Picture 5" descr="skenovat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757863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57200" y="5221288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We need method/prototype/algorithm for top-k queries</a:t>
            </a:r>
          </a:p>
          <a:p>
            <a:pPr eaLnBrk="1" hangingPunct="1"/>
            <a:r>
              <a:rPr lang="en-US" altLang="en-US" sz="2400" dirty="0"/>
              <a:t>Possibly without scanning whole data ? “order-by” ?</a:t>
            </a:r>
            <a:endParaRPr lang="cs-CZ" altLang="en-US" sz="2400" dirty="0"/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5927725" y="44196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dirty="0">
                <a:solidFill>
                  <a:srgbClr val="FF0000"/>
                </a:solidFill>
              </a:rPr>
              <a:t>Top-k</a:t>
            </a:r>
          </a:p>
        </p:txBody>
      </p:sp>
      <p:sp>
        <p:nvSpPr>
          <p:cNvPr id="11274" name="AutoShape 8"/>
          <p:cNvSpPr>
            <a:spLocks noChangeArrowheads="1"/>
          </p:cNvSpPr>
          <p:nvPr/>
        </p:nvSpPr>
        <p:spPr bwMode="auto">
          <a:xfrm>
            <a:off x="4800600" y="45720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1036676-86A7-4CD0-9A1E-306315D2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1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67840-5797-41E5-9012-82AF37D447D2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0" y="323850"/>
            <a:ext cx="6604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Data model Fagin-</a:t>
            </a:r>
            <a:r>
              <a:rPr lang="en-US" altLang="en-US" sz="3200" dirty="0" err="1"/>
              <a:t>Lotem</a:t>
            </a:r>
            <a:r>
              <a:rPr lang="en-US" altLang="en-US" sz="3200" dirty="0"/>
              <a:t>-</a:t>
            </a:r>
            <a:r>
              <a:rPr lang="en-US" altLang="en-US" sz="3200" dirty="0" err="1"/>
              <a:t>Naor</a:t>
            </a:r>
            <a:r>
              <a:rPr lang="en-US" altLang="en-US" sz="3200" dirty="0"/>
              <a:t>-FLN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304800" y="1344613"/>
            <a:ext cx="877272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Objects {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 N</a:t>
            </a:r>
            <a:r>
              <a:rPr lang="en-US" altLang="en-US" sz="2400" dirty="0"/>
              <a:t>}, m attributes </a:t>
            </a:r>
          </a:p>
          <a:p>
            <a:pPr eaLnBrk="1" hangingPunct="1"/>
            <a:r>
              <a:rPr lang="en-US" altLang="en-US" sz="2400" dirty="0"/>
              <a:t>R has scores </a:t>
            </a:r>
            <a:r>
              <a:rPr lang="en-US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[0, 1]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Data in m ordered lists L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, ..., L</a:t>
            </a:r>
            <a:r>
              <a:rPr lang="en-US" altLang="en-US" sz="2400" baseline="-25000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record in L</a:t>
            </a:r>
            <a:r>
              <a:rPr lang="en-US" altLang="en-US" sz="2400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looks like (R, x</a:t>
            </a:r>
            <a:r>
              <a:rPr lang="en-US" altLang="en-US" sz="2400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), </a:t>
            </a:r>
            <a:r>
              <a:rPr lang="en-US" altLang="en-US" sz="2400" dirty="0"/>
              <a:t>is sorted in descending order by 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 value 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Data access: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- sequential – price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baseline="-25000" dirty="0">
                <a:sym typeface="Symbol" panose="05050102010706020507" pitchFamily="18" charset="2"/>
              </a:rPr>
              <a:t>  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endParaRPr lang="en-US" altLang="en-US" sz="2400" baseline="-25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- Direct (random) , knowing id. R) – price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baseline="-250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  overall price s*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 + r*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endParaRPr lang="en-US" altLang="en-US" sz="2400" baseline="-25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Combination function t:[0,1]</a:t>
            </a:r>
            <a:r>
              <a:rPr lang="en-US" altLang="en-US" sz="2400" baseline="30000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[0,1], monotone, i.e.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  x</a:t>
            </a:r>
            <a:r>
              <a:rPr lang="en-US" altLang="en-US" sz="2400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 </a:t>
            </a:r>
            <a:r>
              <a:rPr lang="en-US" altLang="en-US" sz="2400" dirty="0" err="1">
                <a:sym typeface="Symbol" panose="05050102010706020507" pitchFamily="18" charset="2"/>
              </a:rPr>
              <a:t>y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implies t(x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 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t(y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y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r>
              <a:rPr lang="en-US" altLang="en-US" dirty="0"/>
              <a:t>We follow paper [FLN] R. Fagin, A. </a:t>
            </a:r>
            <a:r>
              <a:rPr lang="en-US" altLang="en-US" dirty="0" err="1"/>
              <a:t>Lotem</a:t>
            </a:r>
            <a:r>
              <a:rPr lang="en-US" altLang="en-US" dirty="0"/>
              <a:t>, M. </a:t>
            </a:r>
            <a:r>
              <a:rPr lang="en-US" altLang="en-US" dirty="0" err="1"/>
              <a:t>Naor</a:t>
            </a:r>
            <a:r>
              <a:rPr lang="en-US" altLang="en-US" dirty="0"/>
              <a:t>, Optimal aggregation algorithms </a:t>
            </a:r>
          </a:p>
          <a:p>
            <a:r>
              <a:rPr lang="en-US" altLang="en-US" dirty="0"/>
              <a:t>for middleware. Journal of Computer and System Sciences 66 (2003) 614–656 </a:t>
            </a:r>
          </a:p>
        </p:txBody>
      </p:sp>
      <p:pic>
        <p:nvPicPr>
          <p:cNvPr id="8" name="Picture 5" descr="skenovat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"/>
            <a:ext cx="2743200" cy="20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08F6E25-7371-4B3F-8B93-D91A90E0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9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6" y="1219200"/>
            <a:ext cx="4387190" cy="4676773"/>
          </a:xfrm>
          <a:prstGeom prst="rect">
            <a:avLst/>
          </a:prstGeom>
        </p:spPr>
      </p:pic>
      <p:pic>
        <p:nvPicPr>
          <p:cNvPr id="19" name="Picture 5" descr="skenovat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31" y="1752600"/>
            <a:ext cx="4947669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667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FLN data model – viewed as LMPM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789687"/>
            <a:ext cx="1371600" cy="1767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AA9D63-8534-468B-8875-ACFCF6B1BB9A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667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FLN data model – viewed as LMPM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04800" y="1344613"/>
            <a:ext cx="84962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In LMPM object globally ordered by </a:t>
            </a:r>
          </a:p>
          <a:p>
            <a:pPr eaLnBrk="1" hangingPunct="1"/>
            <a:r>
              <a:rPr lang="en-US" altLang="en-US" sz="2400" dirty="0" err="1">
                <a:sym typeface="Symbol" panose="05050102010706020507" pitchFamily="18" charset="2"/>
              </a:rPr>
              <a:t>r</a:t>
            </a:r>
            <a:r>
              <a:rPr lang="en-US" altLang="en-US" sz="2400" b="1" baseline="-25000" dirty="0" err="1"/>
              <a:t>f</a:t>
            </a:r>
            <a:r>
              <a:rPr lang="en-US" altLang="en-US" sz="2400" baseline="-25000" dirty="0" err="1"/>
              <a:t>,t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dirty="0" err="1">
                <a:sym typeface="Symbol" panose="05050102010706020507" pitchFamily="18" charset="2"/>
              </a:rPr>
              <a:t>oid</a:t>
            </a:r>
            <a:r>
              <a:rPr lang="en-US" altLang="en-US" sz="2400" dirty="0">
                <a:sym typeface="Symbol" panose="05050102010706020507" pitchFamily="18" charset="2"/>
              </a:rPr>
              <a:t>) = t(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(oid.A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),…, f</a:t>
            </a:r>
            <a:r>
              <a:rPr lang="en-US" altLang="en-US" sz="2400" baseline="-25000" dirty="0"/>
              <a:t>j</a:t>
            </a:r>
            <a:r>
              <a:rPr lang="en-US" altLang="en-US" sz="2400" dirty="0"/>
              <a:t>(</a:t>
            </a:r>
            <a:r>
              <a:rPr lang="en-US" altLang="en-US" sz="2400" dirty="0" err="1"/>
              <a:t>oid.A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),…, </a:t>
            </a:r>
            <a:r>
              <a:rPr lang="en-US" altLang="en-US" sz="2400" dirty="0" err="1"/>
              <a:t>f</a:t>
            </a:r>
            <a:r>
              <a:rPr lang="en-US" altLang="en-US" sz="2400" baseline="-25000" dirty="0" err="1"/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dirty="0" err="1"/>
              <a:t>oid.A</a:t>
            </a:r>
            <a:r>
              <a:rPr lang="en-US" altLang="en-US" sz="2400" baseline="-25000" dirty="0" err="1"/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)) </a:t>
            </a:r>
          </a:p>
          <a:p>
            <a:pPr eaLnBrk="1" hangingPunct="1"/>
            <a:r>
              <a:rPr lang="en-US" altLang="en-US" sz="2400" dirty="0"/>
              <a:t>In FLN Objects {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 N</a:t>
            </a:r>
            <a:r>
              <a:rPr lang="en-US" altLang="en-US" sz="2400" dirty="0"/>
              <a:t>}, m attributes - 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oid</a:t>
            </a:r>
            <a:r>
              <a:rPr lang="en-US" altLang="en-US" sz="2400" dirty="0"/>
              <a:t>=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 </a:t>
            </a:r>
          </a:p>
          <a:p>
            <a:pPr eaLnBrk="1" hangingPunct="1"/>
            <a:r>
              <a:rPr lang="en-US" altLang="en-US" sz="2400" dirty="0"/>
              <a:t>R has scores </a:t>
            </a:r>
            <a:r>
              <a:rPr lang="en-US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[0, 1] -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= 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j</a:t>
            </a:r>
            <a:r>
              <a:rPr lang="en-US" altLang="en-US" sz="2400" dirty="0"/>
              <a:t>(</a:t>
            </a:r>
            <a:r>
              <a:rPr lang="en-US" altLang="en-US" sz="2400" dirty="0" err="1"/>
              <a:t>oid.A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Ordered by t(R) = t(x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) = </a:t>
            </a:r>
            <a:r>
              <a:rPr lang="en-US" altLang="en-US" sz="2400" dirty="0" err="1">
                <a:sym typeface="Symbol" panose="05050102010706020507" pitchFamily="18" charset="2"/>
              </a:rPr>
              <a:t>r</a:t>
            </a:r>
            <a:r>
              <a:rPr lang="en-US" altLang="en-US" sz="2400" b="1" baseline="-25000" dirty="0" err="1"/>
              <a:t>f</a:t>
            </a:r>
            <a:r>
              <a:rPr lang="en-US" altLang="en-US" sz="2400" baseline="-25000" dirty="0" err="1"/>
              <a:t>,t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dirty="0" err="1">
                <a:sym typeface="Symbol" panose="05050102010706020507" pitchFamily="18" charset="2"/>
              </a:rPr>
              <a:t>oid</a:t>
            </a:r>
            <a:r>
              <a:rPr lang="en-US" altLang="en-US" sz="2400" dirty="0">
                <a:sym typeface="Symbol" panose="05050102010706020507" pitchFamily="18" charset="2"/>
              </a:rPr>
              <a:t>) – 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so far same </a:t>
            </a:r>
            <a:r>
              <a:rPr lang="en-US" altLang="en-US" sz="2400" dirty="0">
                <a:sym typeface="Symbol" panose="05050102010706020507" pitchFamily="18" charset="2"/>
              </a:rPr>
              <a:t>…</a:t>
            </a:r>
          </a:p>
          <a:p>
            <a:pPr eaLnBrk="1" hangingPunct="1"/>
            <a:r>
              <a:rPr lang="en-US" altLang="en-US" sz="2400" b="1" dirty="0">
                <a:sym typeface="Symbol" panose="05050102010706020507" pitchFamily="18" charset="2"/>
              </a:rPr>
              <a:t>Differences: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ym typeface="Symbol" panose="05050102010706020507" pitchFamily="18" charset="2"/>
              </a:rPr>
              <a:t> FLN do not restrict to linear 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and t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ym typeface="Symbol" panose="05050102010706020507" pitchFamily="18" charset="2"/>
              </a:rPr>
              <a:t> FLN assumes data in m ordered lists L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, ..., L</a:t>
            </a:r>
            <a:r>
              <a:rPr lang="en-US" altLang="en-US" sz="2400" baseline="-25000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(indexes) or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mode of access on the server side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ym typeface="Symbol" panose="05050102010706020507" pitchFamily="18" charset="2"/>
              </a:rPr>
              <a:t> Data access – sequential, direct (random), 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ym typeface="Symbol" panose="05050102010706020507" pitchFamily="18" charset="2"/>
              </a:rPr>
              <a:t> price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, price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, overall price s*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 + r*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 </a:t>
            </a:r>
          </a:p>
          <a:p>
            <a:pPr eaLnBrk="1" hangingPunct="1"/>
            <a:endParaRPr lang="en-US" altLang="en-US" sz="8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We will add more </a:t>
            </a:r>
            <a:r>
              <a:rPr lang="en-US" altLang="en-US" sz="2400" dirty="0">
                <a:sym typeface="Symbol" panose="05050102010706020507" pitchFamily="18" charset="2"/>
              </a:rPr>
              <a:t>- our model is multiuser – formally is FLN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single user, Garlic Almaden has a graphical query interface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46C758-BC01-4523-A7EE-867B7AE5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4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599066-10CB-4558-A0AD-E94B82F47181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5284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FLN threshold algorithm TA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65125" y="1954173"/>
            <a:ext cx="8992783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/>
              <a:t>1</a:t>
            </a:r>
            <a:r>
              <a:rPr lang="cs-CZ" altLang="en-US" sz="2400" dirty="0"/>
              <a:t>. </a:t>
            </a:r>
            <a:r>
              <a:rPr lang="en-US" altLang="en-US" sz="2400" b="1" dirty="0"/>
              <a:t>Do</a:t>
            </a:r>
            <a:r>
              <a:rPr lang="en-US" altLang="en-US" sz="2400" dirty="0"/>
              <a:t> sorted access in parallel to each of the m sorted lists </a:t>
            </a:r>
            <a:r>
              <a:rPr lang="cs-CZ" altLang="en-US" sz="2400" dirty="0"/>
              <a:t>L</a:t>
            </a:r>
            <a:r>
              <a:rPr lang="cs-CZ" altLang="en-US" sz="2400" baseline="-25000" dirty="0"/>
              <a:t>i</a:t>
            </a:r>
            <a:r>
              <a:rPr lang="cs-CZ" altLang="en-US" sz="2400" dirty="0"/>
              <a:t>.</a:t>
            </a:r>
            <a:r>
              <a:rPr lang="en-US" altLang="en-US" sz="2400" dirty="0"/>
              <a:t> </a:t>
            </a:r>
          </a:p>
          <a:p>
            <a:r>
              <a:rPr lang="en-US" altLang="en-US" sz="2400" b="1" dirty="0"/>
              <a:t>As</a:t>
            </a:r>
            <a:r>
              <a:rPr lang="en-US" altLang="en-US" sz="2400" dirty="0"/>
              <a:t> an object R is seen under sorted access in some list, </a:t>
            </a:r>
            <a:r>
              <a:rPr lang="en-US" altLang="en-US" sz="2400" b="1" dirty="0"/>
              <a:t>do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random access to the other lists to find the grade </a:t>
            </a:r>
            <a:r>
              <a:rPr lang="cs-CZ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j</a:t>
            </a:r>
            <a:r>
              <a:rPr lang="cs-CZ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 of object R </a:t>
            </a:r>
          </a:p>
          <a:p>
            <a:r>
              <a:rPr lang="en-US" altLang="en-US" sz="2400" dirty="0"/>
              <a:t>in every list </a:t>
            </a:r>
            <a:r>
              <a:rPr lang="en-US" altLang="en-US" sz="2400" dirty="0" err="1">
                <a:sym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/>
              <a:t> . </a:t>
            </a:r>
            <a:r>
              <a:rPr lang="en-US" altLang="en-US" sz="2400" b="1" dirty="0"/>
              <a:t>Then</a:t>
            </a:r>
            <a:r>
              <a:rPr lang="en-US" altLang="en-US" sz="2400" dirty="0"/>
              <a:t> compute the grade </a:t>
            </a:r>
            <a:r>
              <a:rPr lang="en-US" altLang="en-US" sz="2400" dirty="0">
                <a:sym typeface="Symbol" panose="05050102010706020507" pitchFamily="18" charset="2"/>
              </a:rPr>
              <a:t>t(R) = t(</a:t>
            </a:r>
            <a:r>
              <a:rPr lang="cs-CZ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cs-CZ" altLang="en-US" sz="2400" baseline="30000" dirty="0">
                <a:sym typeface="Symbol" panose="05050102010706020507" pitchFamily="18" charset="2"/>
              </a:rPr>
              <a:t>R</a:t>
            </a:r>
            <a:r>
              <a:rPr lang="cs-CZ" altLang="en-US" sz="2400" dirty="0"/>
              <a:t>, ..., </a:t>
            </a:r>
            <a:r>
              <a:rPr lang="cs-CZ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m</a:t>
            </a:r>
            <a:r>
              <a:rPr lang="cs-CZ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) of </a:t>
            </a:r>
          </a:p>
          <a:p>
            <a:r>
              <a:rPr lang="en-US" altLang="en-US" sz="2400" dirty="0"/>
              <a:t>object R. </a:t>
            </a:r>
          </a:p>
          <a:p>
            <a:r>
              <a:rPr lang="en-US" altLang="en-US" sz="2400" dirty="0"/>
              <a:t>     </a:t>
            </a:r>
            <a:r>
              <a:rPr lang="en-US" altLang="en-US" sz="2400" b="1" dirty="0"/>
              <a:t>If</a:t>
            </a:r>
            <a:r>
              <a:rPr lang="en-US" altLang="en-US" sz="2400" dirty="0"/>
              <a:t> this grade is one of the k highest we have seen, </a:t>
            </a:r>
            <a:r>
              <a:rPr lang="en-US" altLang="en-US" sz="2400" b="1" dirty="0"/>
              <a:t>then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remember object R and its grade </a:t>
            </a:r>
            <a:r>
              <a:rPr lang="en-US" altLang="en-US" sz="2400" dirty="0">
                <a:sym typeface="Symbol" panose="05050102010706020507" pitchFamily="18" charset="2"/>
              </a:rPr>
              <a:t>t(R)</a:t>
            </a:r>
            <a:r>
              <a:rPr lang="en-US" altLang="en-US" sz="2400" dirty="0"/>
              <a:t> (ties are broken arbitrarily, </a:t>
            </a:r>
          </a:p>
          <a:p>
            <a:r>
              <a:rPr lang="en-US" altLang="en-US" sz="2400" dirty="0"/>
              <a:t>so that only k objects and their grades need to be remembered </a:t>
            </a:r>
          </a:p>
          <a:p>
            <a:r>
              <a:rPr lang="en-US" altLang="en-US" sz="2400" dirty="0"/>
              <a:t>at any time).</a:t>
            </a:r>
          </a:p>
          <a:p>
            <a:endParaRPr lang="en-US" altLang="en-US" sz="800" dirty="0"/>
          </a:p>
          <a:p>
            <a:r>
              <a:rPr lang="en-US" altLang="en-US" dirty="0"/>
              <a:t>(It may seem wasteful to do random access to find a grade that </a:t>
            </a:r>
          </a:p>
          <a:p>
            <a:r>
              <a:rPr lang="en-US" altLang="en-US" dirty="0"/>
              <a:t>was already determined earlier. As we discuss later, this is done </a:t>
            </a:r>
          </a:p>
          <a:p>
            <a:r>
              <a:rPr lang="en-US" altLang="en-US" dirty="0"/>
              <a:t>in order to avoid unbounded buffers)</a:t>
            </a:r>
          </a:p>
        </p:txBody>
      </p:sp>
      <p:pic>
        <p:nvPicPr>
          <p:cNvPr id="8" name="Picture 5" descr="skenovat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"/>
            <a:ext cx="2743200" cy="20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00410C0-3FB6-424E-88A2-D472F56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0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67A2C-82A6-469F-BBDB-AB44C00A24CD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440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Threshold algorithm TA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65125" y="1929348"/>
            <a:ext cx="8677440" cy="37856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2400" dirty="0"/>
              <a:t>2. </a:t>
            </a:r>
            <a:r>
              <a:rPr lang="en-US" sz="2400" b="1" dirty="0"/>
              <a:t>For</a:t>
            </a:r>
            <a:r>
              <a:rPr lang="en-US" sz="2400" dirty="0"/>
              <a:t> each list </a:t>
            </a:r>
            <a:r>
              <a:rPr lang="cs-CZ" altLang="en-US" sz="2400" dirty="0"/>
              <a:t>L</a:t>
            </a:r>
            <a:r>
              <a:rPr lang="en-US" altLang="en-US" sz="2400" baseline="-25000" dirty="0" err="1"/>
              <a:t>i</a:t>
            </a:r>
            <a:r>
              <a:rPr lang="en-US" sz="2400" dirty="0"/>
              <a:t>, let </a:t>
            </a:r>
            <a:r>
              <a:rPr lang="cs-CZ" altLang="en-US" sz="2400" u="sng" dirty="0"/>
              <a:t>x</a:t>
            </a:r>
            <a:r>
              <a:rPr lang="en-US" altLang="en-US" sz="2400" baseline="-25000" dirty="0" err="1"/>
              <a:t>i</a:t>
            </a:r>
            <a:r>
              <a:rPr lang="en-US" sz="2400" dirty="0"/>
              <a:t> be the grade of the last object seen </a:t>
            </a:r>
          </a:p>
          <a:p>
            <a:pPr eaLnBrk="1" hangingPunct="1">
              <a:defRPr/>
            </a:pPr>
            <a:r>
              <a:rPr lang="en-US" sz="2400" dirty="0"/>
              <a:t>under sorted access. </a:t>
            </a:r>
            <a:r>
              <a:rPr lang="en-US" sz="2400" b="1" dirty="0"/>
              <a:t>Define</a:t>
            </a:r>
            <a:r>
              <a:rPr lang="en-US" sz="2400" dirty="0"/>
              <a:t> the threshold value </a:t>
            </a:r>
            <a:r>
              <a:rPr lang="en-US" sz="2400" dirty="0">
                <a:sym typeface="Symbol" panose="05050102010706020507" pitchFamily="18" charset="2"/>
              </a:rPr>
              <a:t> </a:t>
            </a:r>
            <a:r>
              <a:rPr lang="en-US" sz="2400" dirty="0"/>
              <a:t>to be</a:t>
            </a:r>
          </a:p>
          <a:p>
            <a:pPr algn="ctr">
              <a:defRPr/>
            </a:pP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  = </a:t>
            </a:r>
            <a:r>
              <a:rPr lang="cs-CZ" altLang="en-US" sz="2400" dirty="0">
                <a:sym typeface="Symbol" panose="05050102010706020507" pitchFamily="18" charset="2"/>
              </a:rPr>
              <a:t>t(</a:t>
            </a:r>
            <a:r>
              <a:rPr lang="cs-CZ" altLang="en-US" sz="2400" u="sng" dirty="0"/>
              <a:t>x</a:t>
            </a:r>
            <a:r>
              <a:rPr lang="cs-CZ" altLang="en-US" sz="2400" baseline="-25000" dirty="0"/>
              <a:t>1</a:t>
            </a:r>
            <a:r>
              <a:rPr lang="cs-CZ" altLang="en-US" sz="2400" dirty="0"/>
              <a:t>, ..., </a:t>
            </a:r>
            <a:r>
              <a:rPr lang="cs-CZ" altLang="en-US" sz="2400" u="sng" dirty="0" err="1"/>
              <a:t>x</a:t>
            </a:r>
            <a:r>
              <a:rPr lang="cs-CZ" altLang="en-US" sz="2400" baseline="-25000" dirty="0" err="1"/>
              <a:t>m</a:t>
            </a:r>
            <a:r>
              <a:rPr lang="cs-CZ" altLang="en-US" sz="2400" dirty="0"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defRPr/>
            </a:pPr>
            <a:r>
              <a:rPr lang="en-US" sz="2400" b="1" dirty="0"/>
              <a:t>As soon as </a:t>
            </a:r>
            <a:r>
              <a:rPr lang="en-US" sz="2400" dirty="0"/>
              <a:t>at least k objects have been seen whose grade is</a:t>
            </a:r>
          </a:p>
          <a:p>
            <a:pPr>
              <a:defRPr/>
            </a:pPr>
            <a:r>
              <a:rPr lang="en-US" sz="2400" dirty="0"/>
              <a:t>at least equal to </a:t>
            </a:r>
            <a:r>
              <a:rPr lang="en-US" sz="2400" dirty="0">
                <a:sym typeface="Symbol" panose="05050102010706020507" pitchFamily="18" charset="2"/>
              </a:rPr>
              <a:t></a:t>
            </a:r>
            <a:r>
              <a:rPr lang="en-US" sz="2400" dirty="0"/>
              <a:t>; </a:t>
            </a:r>
            <a:r>
              <a:rPr lang="en-US" sz="2400" b="1" dirty="0"/>
              <a:t>then</a:t>
            </a:r>
            <a:r>
              <a:rPr lang="en-US" sz="2400" dirty="0"/>
              <a:t> halt. </a:t>
            </a:r>
            <a:r>
              <a:rPr lang="en-US" sz="2400" b="1" dirty="0"/>
              <a:t>Else</a:t>
            </a:r>
            <a:r>
              <a:rPr lang="en-US" sz="2400" dirty="0"/>
              <a:t> go to 1.</a:t>
            </a:r>
          </a:p>
          <a:p>
            <a:pPr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3. </a:t>
            </a:r>
            <a:r>
              <a:rPr lang="en-US" sz="2400" b="1" dirty="0"/>
              <a:t>Let</a:t>
            </a:r>
            <a:r>
              <a:rPr lang="en-US" sz="2400" dirty="0"/>
              <a:t> Y be a set containing the k objects that have been seen </a:t>
            </a:r>
          </a:p>
          <a:p>
            <a:pPr>
              <a:defRPr/>
            </a:pPr>
            <a:r>
              <a:rPr lang="en-US" sz="2400" dirty="0"/>
              <a:t>with the highest grades. The </a:t>
            </a:r>
            <a:r>
              <a:rPr lang="en-US" sz="2400" b="1" dirty="0"/>
              <a:t>output</a:t>
            </a:r>
            <a:r>
              <a:rPr lang="en-US" sz="2400" dirty="0"/>
              <a:t> is then the graded set </a:t>
            </a:r>
          </a:p>
          <a:p>
            <a:pPr>
              <a:defRPr/>
            </a:pPr>
            <a:r>
              <a:rPr lang="en-US" altLang="en-US" sz="2400" dirty="0"/>
              <a:t>{(R, t(R))| R </a:t>
            </a:r>
            <a:r>
              <a:rPr lang="en-US" altLang="en-US" sz="2400" dirty="0">
                <a:sym typeface="Symbol" panose="05050102010706020507" pitchFamily="18" charset="2"/>
              </a:rPr>
              <a:t> Y</a:t>
            </a:r>
            <a:r>
              <a:rPr lang="en-US" altLang="en-US" sz="2400" dirty="0"/>
              <a:t>} (ordered by t(R)).</a:t>
            </a:r>
          </a:p>
          <a:p>
            <a:pPr eaLnBrk="1" hangingPunct="1">
              <a:defRPr/>
            </a:pPr>
            <a:endParaRPr lang="cs-CZ" altLang="en-US" sz="2400" dirty="0"/>
          </a:p>
        </p:txBody>
      </p:sp>
      <p:pic>
        <p:nvPicPr>
          <p:cNvPr id="8" name="Picture 5" descr="skenovat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"/>
            <a:ext cx="2743200" cy="20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477000" y="304800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7544" y="8786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A480A81-658B-4B6B-9ACF-80AB2073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0CB3A-536F-4B45-95F1-D9564C27641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0" y="188536"/>
            <a:ext cx="466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TA algorithm - illustration</a:t>
            </a:r>
            <a:endParaRPr lang="sk-SK" altLang="en-US" dirty="0"/>
          </a:p>
        </p:txBody>
      </p:sp>
      <p:graphicFrame>
        <p:nvGraphicFramePr>
          <p:cNvPr id="131076" name="Group 4"/>
          <p:cNvGraphicFramePr>
            <a:graphicFrameLocks noGrp="1"/>
          </p:cNvGraphicFramePr>
          <p:nvPr/>
        </p:nvGraphicFramePr>
        <p:xfrm>
          <a:off x="185385" y="1671070"/>
          <a:ext cx="1609726" cy="2663826"/>
        </p:xfrm>
        <a:graphic>
          <a:graphicData uri="http://schemas.openxmlformats.org/drawingml/2006/table">
            <a:tbl>
              <a:tblPr/>
              <a:tblGrid>
                <a:gridCol w="59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close</a:t>
                      </a:r>
                      <a:endParaRPr kumimoji="0" lang="sk-S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1100" name="Group 28"/>
          <p:cNvGraphicFramePr>
            <a:graphicFrameLocks noGrp="1"/>
          </p:cNvGraphicFramePr>
          <p:nvPr/>
        </p:nvGraphicFramePr>
        <p:xfrm>
          <a:off x="1979794" y="1661643"/>
          <a:ext cx="1536701" cy="2663826"/>
        </p:xfrm>
        <a:graphic>
          <a:graphicData uri="http://schemas.openxmlformats.org/drawingml/2006/table">
            <a:tbl>
              <a:tblPr/>
              <a:tblGrid>
                <a:gridCol w="5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cheap</a:t>
                      </a:r>
                      <a:endParaRPr kumimoji="0" lang="sk-S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1124" name="Group 52"/>
          <p:cNvGraphicFramePr>
            <a:graphicFrameLocks noGrp="1"/>
          </p:cNvGraphicFramePr>
          <p:nvPr/>
        </p:nvGraphicFramePr>
        <p:xfrm>
          <a:off x="3732633" y="1671070"/>
          <a:ext cx="1538289" cy="2663826"/>
        </p:xfrm>
        <a:graphic>
          <a:graphicData uri="http://schemas.openxmlformats.org/drawingml/2006/table">
            <a:tbl>
              <a:tblPr/>
              <a:tblGrid>
                <a:gridCol w="5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</a:t>
                      </a:r>
                      <a:endParaRPr kumimoji="0" lang="sk-S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EF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1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1148" name="Group 76"/>
          <p:cNvGraphicFramePr>
            <a:graphicFrameLocks noGrp="1"/>
          </p:cNvGraphicFramePr>
          <p:nvPr/>
        </p:nvGraphicFramePr>
        <p:xfrm>
          <a:off x="5480826" y="1652216"/>
          <a:ext cx="1538288" cy="2663826"/>
        </p:xfrm>
        <a:graphic>
          <a:graphicData uri="http://schemas.openxmlformats.org/drawingml/2006/table">
            <a:tbl>
              <a:tblPr/>
              <a:tblGrid>
                <a:gridCol w="5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 c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sk-SK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0,68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847" name="Line 100"/>
          <p:cNvSpPr>
            <a:spLocks noChangeShapeType="1"/>
          </p:cNvSpPr>
          <p:nvPr/>
        </p:nvSpPr>
        <p:spPr bwMode="auto">
          <a:xfrm>
            <a:off x="1803440" y="2463233"/>
            <a:ext cx="176189" cy="15525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" name="Line 101"/>
          <p:cNvSpPr>
            <a:spLocks noChangeShapeType="1"/>
          </p:cNvSpPr>
          <p:nvPr/>
        </p:nvSpPr>
        <p:spPr bwMode="auto">
          <a:xfrm flipV="1">
            <a:off x="3526407" y="3506759"/>
            <a:ext cx="225461" cy="540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" name="Text Box 102"/>
          <p:cNvSpPr txBox="1">
            <a:spLocks noChangeArrowheads="1"/>
          </p:cNvSpPr>
          <p:nvPr/>
        </p:nvSpPr>
        <p:spPr bwMode="auto">
          <a:xfrm>
            <a:off x="661988" y="4571432"/>
            <a:ext cx="15039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21EF35"/>
                </a:solidFill>
              </a:rPr>
              <a:t>Threshold</a:t>
            </a:r>
            <a:r>
              <a:rPr lang="sk-SK" altLang="en-US" sz="1800" dirty="0">
                <a:solidFill>
                  <a:srgbClr val="21EF35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  <a:sym typeface="Symbol" panose="05050102010706020507" pitchFamily="18" charset="2"/>
              </a:rPr>
              <a:t></a:t>
            </a:r>
            <a:r>
              <a:rPr lang="sk-SK" altLang="en-US" sz="1800" baseline="-25000" dirty="0">
                <a:solidFill>
                  <a:srgbClr val="21EF35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 dirty="0"/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A1647"/>
                </a:solidFill>
              </a:rPr>
              <a:t>Threshold</a:t>
            </a:r>
            <a:r>
              <a:rPr lang="sk-SK" altLang="en-US" sz="1800" dirty="0">
                <a:solidFill>
                  <a:srgbClr val="FA1647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sk-SK" altLang="en-US" sz="1800" baseline="-25000" dirty="0">
                <a:solidFill>
                  <a:srgbClr val="FA1647"/>
                </a:solidFill>
              </a:rPr>
              <a:t>2</a:t>
            </a:r>
            <a:endParaRPr lang="en-US" altLang="en-US" sz="1800" baseline="-25000" dirty="0">
              <a:solidFill>
                <a:srgbClr val="FA1647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solidFill>
                <a:srgbClr val="FA1647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Threshold</a:t>
            </a:r>
            <a:r>
              <a:rPr lang="sk-SK" altLang="en-US" sz="1800" dirty="0"/>
              <a:t> </a:t>
            </a:r>
            <a:r>
              <a:rPr lang="en-US" sz="1800" dirty="0">
                <a:sym typeface="Symbol" panose="05050102010706020507" pitchFamily="18" charset="2"/>
              </a:rPr>
              <a:t></a:t>
            </a:r>
            <a:r>
              <a:rPr lang="en-US" altLang="en-US" sz="1800" baseline="-25000" dirty="0"/>
              <a:t>3</a:t>
            </a:r>
          </a:p>
        </p:txBody>
      </p:sp>
      <p:graphicFrame>
        <p:nvGraphicFramePr>
          <p:cNvPr id="31850" name="Object 2"/>
          <p:cNvGraphicFramePr>
            <a:graphicFrameLocks noChangeAspect="1"/>
          </p:cNvGraphicFramePr>
          <p:nvPr/>
        </p:nvGraphicFramePr>
        <p:xfrm>
          <a:off x="2317750" y="4695257"/>
          <a:ext cx="30670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828800" imgH="203200" progId="">
                  <p:embed/>
                </p:oleObj>
              </mc:Choice>
              <mc:Fallback>
                <p:oleObj name="Rovnice" r:id="rId3" imgW="18288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4695257"/>
                        <a:ext cx="30670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1" name="Object 3"/>
          <p:cNvGraphicFramePr>
            <a:graphicFrameLocks noChangeAspect="1"/>
          </p:cNvGraphicFramePr>
          <p:nvPr/>
        </p:nvGraphicFramePr>
        <p:xfrm>
          <a:off x="2430463" y="5198495"/>
          <a:ext cx="29813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777229" imgH="203112" progId="">
                  <p:embed/>
                </p:oleObj>
              </mc:Choice>
              <mc:Fallback>
                <p:oleObj name="Rovnice" r:id="rId5" imgW="1777229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5198495"/>
                        <a:ext cx="29813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52" name="Text Box 105"/>
          <p:cNvSpPr txBox="1">
            <a:spLocks noChangeArrowheads="1"/>
          </p:cNvSpPr>
          <p:nvPr/>
        </p:nvSpPr>
        <p:spPr bwMode="auto">
          <a:xfrm>
            <a:off x="5867400" y="4571432"/>
            <a:ext cx="312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 far I do not know the best</a:t>
            </a:r>
            <a:endParaRPr lang="sk-SK" altLang="en-US" sz="1800" dirty="0"/>
          </a:p>
        </p:txBody>
      </p:sp>
      <p:sp>
        <p:nvSpPr>
          <p:cNvPr id="31853" name="Text Box 106"/>
          <p:cNvSpPr txBox="1">
            <a:spLocks noChangeArrowheads="1"/>
          </p:cNvSpPr>
          <p:nvPr/>
        </p:nvSpPr>
        <p:spPr bwMode="auto">
          <a:xfrm>
            <a:off x="6010275" y="5127057"/>
            <a:ext cx="272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0,8</a:t>
            </a:r>
            <a:r>
              <a:rPr lang="en-US" altLang="en-US" sz="1800">
                <a:sym typeface="Symbol" panose="05050102010706020507" pitchFamily="18" charset="2"/>
              </a:rPr>
              <a:t></a:t>
            </a:r>
            <a:r>
              <a:rPr lang="en-US" altLang="en-US" sz="1800"/>
              <a:t>0,8 … </a:t>
            </a:r>
            <a:r>
              <a:rPr lang="cs-CZ" altLang="en-US" sz="1800"/>
              <a:t>H2 </a:t>
            </a:r>
            <a:r>
              <a:rPr lang="en-US" altLang="en-US" sz="1800"/>
              <a:t>is the best</a:t>
            </a:r>
            <a:endParaRPr lang="sk-SK" altLang="en-US" sz="1800"/>
          </a:p>
        </p:txBody>
      </p:sp>
      <p:sp>
        <p:nvSpPr>
          <p:cNvPr id="31854" name="Text Box 107"/>
          <p:cNvSpPr txBox="1">
            <a:spLocks noChangeArrowheads="1"/>
          </p:cNvSpPr>
          <p:nvPr/>
        </p:nvSpPr>
        <p:spPr bwMode="auto">
          <a:xfrm>
            <a:off x="441325" y="957224"/>
            <a:ext cx="723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am looking for a hotel close to beach, cheap</a:t>
            </a:r>
            <a:r>
              <a:rPr lang="cs-CZ" altLang="en-US" sz="2400" dirty="0"/>
              <a:t>, </a:t>
            </a:r>
            <a:r>
              <a:rPr lang="en-US" altLang="en-US" sz="2400" dirty="0"/>
              <a:t>good</a:t>
            </a:r>
            <a:endParaRPr lang="cs-CZ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graphicFrame>
        <p:nvGraphicFramePr>
          <p:cNvPr id="18" name="Group 76"/>
          <p:cNvGraphicFramePr>
            <a:graphicFrameLocks noGrp="1"/>
          </p:cNvGraphicFramePr>
          <p:nvPr/>
        </p:nvGraphicFramePr>
        <p:xfrm>
          <a:off x="7207529" y="1672638"/>
          <a:ext cx="1538288" cy="2663826"/>
        </p:xfrm>
        <a:graphic>
          <a:graphicData uri="http://schemas.openxmlformats.org/drawingml/2006/table">
            <a:tbl>
              <a:tblPr/>
              <a:tblGrid>
                <a:gridCol w="5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 c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sk-SK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0,68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0,63</a:t>
                      </a:r>
                      <a:endParaRPr kumimoji="0" lang="sk-S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814060" y="28657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2169" y="5684359"/>
            <a:ext cx="509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0.5, hotel H4 has overall preference degree 0.416…</a:t>
            </a:r>
          </a:p>
        </p:txBody>
      </p:sp>
    </p:spTree>
    <p:extLst>
      <p:ext uri="{BB962C8B-B14F-4D97-AF65-F5344CB8AC3E}">
        <p14:creationId xmlns:p14="http://schemas.microsoft.com/office/powerpoint/2010/main" val="215545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392112" y="60325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Threshold algorithm is incremental in top-k</a:t>
            </a:r>
            <a:endParaRPr lang="sk-SK" altLang="en-US" dirty="0"/>
          </a:p>
        </p:txBody>
      </p:sp>
      <p:pic>
        <p:nvPicPr>
          <p:cNvPr id="33799" name="Picture 25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002588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021138"/>
            <a:ext cx="172561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3160"/>
          <p:cNvSpPr>
            <a:spLocks noChangeShapeType="1"/>
          </p:cNvSpPr>
          <p:nvPr/>
        </p:nvSpPr>
        <p:spPr bwMode="auto">
          <a:xfrm>
            <a:off x="0" y="1808018"/>
            <a:ext cx="891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AutoShape 3161"/>
          <p:cNvSpPr>
            <a:spLocks noChangeArrowheads="1"/>
          </p:cNvSpPr>
          <p:nvPr/>
        </p:nvSpPr>
        <p:spPr bwMode="auto">
          <a:xfrm>
            <a:off x="8839200" y="32766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3" name="AutoShape 3164"/>
          <p:cNvSpPr>
            <a:spLocks noChangeArrowheads="1"/>
          </p:cNvSpPr>
          <p:nvPr/>
        </p:nvSpPr>
        <p:spPr bwMode="auto">
          <a:xfrm>
            <a:off x="609600" y="45720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4" name="Text Box 3165"/>
          <p:cNvSpPr txBox="1">
            <a:spLocks noChangeArrowheads="1"/>
          </p:cNvSpPr>
          <p:nvPr/>
        </p:nvSpPr>
        <p:spPr bwMode="auto">
          <a:xfrm>
            <a:off x="773113" y="4422736"/>
            <a:ext cx="6260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Found versus confirmed = In which step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was the object above threshold, e.g., Sebrle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 the step 3</a:t>
            </a:r>
            <a:endParaRPr lang="cs-CZ" altLang="en-US" sz="2400" dirty="0"/>
          </a:p>
        </p:txBody>
      </p:sp>
      <p:sp>
        <p:nvSpPr>
          <p:cNvPr id="33805" name="Oval 3166"/>
          <p:cNvSpPr>
            <a:spLocks noChangeArrowheads="1"/>
          </p:cNvSpPr>
          <p:nvPr/>
        </p:nvSpPr>
        <p:spPr bwMode="auto">
          <a:xfrm>
            <a:off x="3124200" y="57912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6" name="Oval 3167"/>
          <p:cNvSpPr>
            <a:spLocks noChangeArrowheads="1"/>
          </p:cNvSpPr>
          <p:nvPr/>
        </p:nvSpPr>
        <p:spPr bwMode="auto">
          <a:xfrm>
            <a:off x="7086600" y="4191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7" name="Oval 3169"/>
          <p:cNvSpPr>
            <a:spLocks noChangeArrowheads="1"/>
          </p:cNvSpPr>
          <p:nvPr/>
        </p:nvSpPr>
        <p:spPr bwMode="auto">
          <a:xfrm>
            <a:off x="7086600" y="46482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8" name="Oval 3170"/>
          <p:cNvSpPr>
            <a:spLocks noChangeArrowheads="1"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9" name="Oval 3171"/>
          <p:cNvSpPr>
            <a:spLocks noChangeArrowheads="1"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0" name="Text Box 3172"/>
          <p:cNvSpPr txBox="1">
            <a:spLocks noChangeArrowheads="1"/>
          </p:cNvSpPr>
          <p:nvPr/>
        </p:nvSpPr>
        <p:spPr bwMode="auto">
          <a:xfrm>
            <a:off x="441325" y="5653088"/>
            <a:ext cx="569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</a:t>
            </a:r>
            <a:r>
              <a:rPr lang="cs-CZ" altLang="en-US" sz="1800"/>
              <a:t>Obje</a:t>
            </a:r>
            <a:r>
              <a:rPr lang="en-US" altLang="en-US" sz="1800"/>
              <a:t>cts</a:t>
            </a:r>
            <a:r>
              <a:rPr lang="cs-CZ" altLang="en-US" sz="1800"/>
              <a:t> </a:t>
            </a:r>
            <a:r>
              <a:rPr lang="en-US" altLang="en-US" sz="1800"/>
              <a:t> seen in first   </a:t>
            </a:r>
            <a:r>
              <a:rPr lang="cs-CZ" altLang="en-US" sz="1800"/>
              <a:t>   </a:t>
            </a:r>
            <a:r>
              <a:rPr lang="en-US" altLang="en-US" sz="1800"/>
              <a:t>second</a:t>
            </a:r>
            <a:r>
              <a:rPr lang="cs-CZ" altLang="en-US" sz="1800"/>
              <a:t>     </a:t>
            </a:r>
            <a:r>
              <a:rPr lang="en-US" altLang="en-US" sz="1800"/>
              <a:t> third</a:t>
            </a:r>
            <a:r>
              <a:rPr lang="cs-CZ" altLang="en-US" sz="1800"/>
              <a:t> </a:t>
            </a:r>
            <a:r>
              <a:rPr lang="en-US" altLang="en-US" sz="1800"/>
              <a:t>   </a:t>
            </a:r>
            <a:r>
              <a:rPr lang="cs-CZ" altLang="en-US" sz="1800"/>
              <a:t>    </a:t>
            </a:r>
            <a:r>
              <a:rPr lang="en-US" altLang="en-US" sz="1800"/>
              <a:t>step</a:t>
            </a:r>
            <a:r>
              <a:rPr lang="cs-CZ" altLang="en-US" sz="1800"/>
              <a:t> </a:t>
            </a:r>
          </a:p>
        </p:txBody>
      </p:sp>
      <p:sp>
        <p:nvSpPr>
          <p:cNvPr id="33811" name="Oval 3173"/>
          <p:cNvSpPr>
            <a:spLocks noChangeArrowheads="1"/>
          </p:cNvSpPr>
          <p:nvPr/>
        </p:nvSpPr>
        <p:spPr bwMode="auto">
          <a:xfrm>
            <a:off x="7086600" y="4495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2" name="Oval 3174"/>
          <p:cNvSpPr>
            <a:spLocks noChangeArrowheads="1"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3" name="Oval 3175"/>
          <p:cNvSpPr>
            <a:spLocks noChangeArrowheads="1"/>
          </p:cNvSpPr>
          <p:nvPr/>
        </p:nvSpPr>
        <p:spPr bwMode="auto">
          <a:xfrm>
            <a:off x="7086600" y="49530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4" name="Oval 3176"/>
          <p:cNvSpPr>
            <a:spLocks noChangeArrowheads="1"/>
          </p:cNvSpPr>
          <p:nvPr/>
        </p:nvSpPr>
        <p:spPr bwMode="auto">
          <a:xfrm>
            <a:off x="4191000" y="5791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5" name="Oval 3177"/>
          <p:cNvSpPr>
            <a:spLocks noChangeArrowheads="1"/>
          </p:cNvSpPr>
          <p:nvPr/>
        </p:nvSpPr>
        <p:spPr bwMode="auto">
          <a:xfrm>
            <a:off x="7086600" y="5410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6" name="Oval 3178"/>
          <p:cNvSpPr>
            <a:spLocks noChangeArrowheads="1"/>
          </p:cNvSpPr>
          <p:nvPr/>
        </p:nvSpPr>
        <p:spPr bwMode="auto">
          <a:xfrm>
            <a:off x="70866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7" name="Oval 3179"/>
          <p:cNvSpPr>
            <a:spLocks noChangeArrowheads="1"/>
          </p:cNvSpPr>
          <p:nvPr/>
        </p:nvSpPr>
        <p:spPr bwMode="auto">
          <a:xfrm>
            <a:off x="70866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8" name="Oval 3180"/>
          <p:cNvSpPr>
            <a:spLocks noChangeArrowheads="1"/>
          </p:cNvSpPr>
          <p:nvPr/>
        </p:nvSpPr>
        <p:spPr bwMode="auto">
          <a:xfrm>
            <a:off x="7086600" y="594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9" name="Oval 3181"/>
          <p:cNvSpPr>
            <a:spLocks noChangeArrowheads="1"/>
          </p:cNvSpPr>
          <p:nvPr/>
        </p:nvSpPr>
        <p:spPr bwMode="auto">
          <a:xfrm>
            <a:off x="51054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41443" y="970961"/>
            <a:ext cx="8860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1956997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838200"/>
            <a:ext cx="256252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would like to keep our model </a:t>
            </a:r>
          </a:p>
          <a:p>
            <a:r>
              <a:rPr lang="en-US" dirty="0"/>
              <a:t>     intuitive</a:t>
            </a:r>
          </a:p>
          <a:p>
            <a:r>
              <a:rPr lang="en-US" dirty="0"/>
              <a:t>     self explanatory</a:t>
            </a:r>
          </a:p>
          <a:p>
            <a:endParaRPr lang="en-US" dirty="0"/>
          </a:p>
          <a:p>
            <a:r>
              <a:rPr lang="en-US" dirty="0"/>
              <a:t>We would like to visualize also methods / prototypes / algorithms </a:t>
            </a:r>
          </a:p>
          <a:p>
            <a:r>
              <a:rPr lang="en-US" dirty="0"/>
              <a:t>     both</a:t>
            </a:r>
          </a:p>
          <a:p>
            <a:r>
              <a:rPr lang="en-US" dirty="0"/>
              <a:t>Top-k querying</a:t>
            </a:r>
          </a:p>
          <a:p>
            <a:r>
              <a:rPr lang="en-US" dirty="0"/>
              <a:t>     and </a:t>
            </a:r>
          </a:p>
          <a:p>
            <a:r>
              <a:rPr lang="en-US" dirty="0"/>
              <a:t>Learning user’s preferences </a:t>
            </a:r>
          </a:p>
          <a:p>
            <a:endParaRPr lang="en-US" dirty="0"/>
          </a:p>
          <a:p>
            <a:r>
              <a:rPr lang="en-US" dirty="0"/>
              <a:t>We start at preference cube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200399" y="685800"/>
            <a:ext cx="5257801" cy="5486400"/>
            <a:chOff x="2640608" y="46688"/>
            <a:chExt cx="6497883" cy="6778526"/>
          </a:xfrm>
        </p:grpSpPr>
        <p:sp>
          <p:nvSpPr>
            <p:cNvPr id="3" name="Rectangle 2"/>
            <p:cNvSpPr/>
            <p:nvPr/>
          </p:nvSpPr>
          <p:spPr>
            <a:xfrm>
              <a:off x="2919470" y="4483865"/>
              <a:ext cx="1861850" cy="190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45066" y="473725"/>
              <a:ext cx="3602516" cy="3789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30487" y="473725"/>
              <a:ext cx="1872867" cy="3756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4708" y="4483865"/>
              <a:ext cx="3602516" cy="190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01392" y="420686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  <a:endParaRPr lang="cs-CZ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0741" y="445841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9920" y="61953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1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24671" y="42186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1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637224" y="4229689"/>
              <a:ext cx="2864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034708" y="231354"/>
              <a:ext cx="0" cy="275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732183" y="4230477"/>
              <a:ext cx="1983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44780" y="6379816"/>
              <a:ext cx="0" cy="340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012673" y="6455882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0608" y="3886591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08834" y="3873206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Brush Script MT" pitchFamily="66" charset="0"/>
                </a:rPr>
                <a:t>D</a:t>
              </a:r>
              <a:r>
                <a:rPr lang="cs-CZ" baseline="-25000" dirty="0"/>
                <a:t>1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2673" y="46688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Brush Script MT" pitchFamily="66" charset="0"/>
                </a:rPr>
                <a:t>D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7598260" y="485450"/>
              <a:ext cx="7685" cy="59043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0487" y="1120442"/>
              <a:ext cx="5717095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42211" y="3223000"/>
              <a:ext cx="57170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084464" y="854598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012854" y="948587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097600" y="807911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5916488" y="4495672"/>
              <a:ext cx="2731094" cy="188125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942211" y="485449"/>
              <a:ext cx="1861143" cy="244532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10" idx="0"/>
            </p:cNvCxnSpPr>
            <p:nvPr/>
          </p:nvCxnSpPr>
          <p:spPr>
            <a:xfrm>
              <a:off x="2930487" y="2919046"/>
              <a:ext cx="1802512" cy="128782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939666" y="5210128"/>
              <a:ext cx="57170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915794" y="5702975"/>
              <a:ext cx="5717095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920480" y="472594"/>
              <a:ext cx="7685" cy="5904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358662" y="472594"/>
              <a:ext cx="7685" cy="59043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044780" y="4483865"/>
              <a:ext cx="871708" cy="189306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43507" y="1837869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271897" y="1931858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371527" y="1760416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67461" y="5374847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f</a:t>
              </a:r>
              <a:r>
                <a:rPr lang="en-US" b="1" baseline="-25000" dirty="0">
                  <a:solidFill>
                    <a:srgbClr val="00B050"/>
                  </a:solidFill>
                </a:rPr>
                <a:t>1</a:t>
              </a:r>
              <a:r>
                <a:rPr lang="en-US" b="1" baseline="30000" dirty="0">
                  <a:solidFill>
                    <a:srgbClr val="00B050"/>
                  </a:solidFill>
                </a:rPr>
                <a:t>u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57046" y="350990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f</a:t>
              </a:r>
              <a:r>
                <a:rPr lang="en-US" b="1" baseline="-25000" dirty="0">
                  <a:solidFill>
                    <a:srgbClr val="00B050"/>
                  </a:solidFill>
                </a:rPr>
                <a:t>2</a:t>
              </a:r>
              <a:r>
                <a:rPr lang="en-US" b="1" baseline="30000" dirty="0">
                  <a:solidFill>
                    <a:srgbClr val="00B050"/>
                  </a:solidFill>
                </a:rPr>
                <a:t>u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141642" y="2547547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070032" y="2641536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69662" y="2470094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D</a:t>
              </a:r>
              <a:endParaRPr lang="en-US" sz="14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135292" y="3190416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063682" y="3284405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48428" y="3143729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61426" y="4166643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33818" y="318782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77259" y="584619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b</a:t>
              </a:r>
              <a:r>
                <a:rPr lang="en-US" baseline="-25000" dirty="0">
                  <a:solidFill>
                    <a:srgbClr val="00B050"/>
                  </a:solidFill>
                </a:rPr>
                <a:t>1</a:t>
              </a:r>
              <a:r>
                <a:rPr lang="en-US" baseline="30000" dirty="0">
                  <a:solidFill>
                    <a:srgbClr val="00B050"/>
                  </a:solidFill>
                </a:rPr>
                <a:t>u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76274" y="4160371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b</a:t>
              </a:r>
              <a:r>
                <a:rPr lang="en-US" baseline="-25000" dirty="0">
                  <a:solidFill>
                    <a:srgbClr val="00B050"/>
                  </a:solidFill>
                </a:rPr>
                <a:t>1</a:t>
              </a:r>
              <a:r>
                <a:rPr lang="en-US" baseline="30000" dirty="0">
                  <a:solidFill>
                    <a:srgbClr val="00B050"/>
                  </a:solidFill>
                </a:rPr>
                <a:t>u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385789" y="591215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B</a:t>
              </a:r>
              <a:r>
                <a:rPr lang="en-US" baseline="30000" dirty="0">
                  <a:solidFill>
                    <a:srgbClr val="00B050"/>
                  </a:solidFill>
                </a:rPr>
                <a:t>u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2922628" y="3893548"/>
              <a:ext cx="5717095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280786" y="487018"/>
              <a:ext cx="7685" cy="590433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581938" y="474162"/>
              <a:ext cx="7685" cy="590433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941482" y="2356947"/>
              <a:ext cx="57170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917362" y="5930791"/>
              <a:ext cx="571709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623029" y="483907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E</a:t>
              </a:r>
              <a:r>
                <a:rPr lang="en-US" baseline="30000" dirty="0" err="1">
                  <a:solidFill>
                    <a:srgbClr val="00B050"/>
                  </a:solidFill>
                </a:rPr>
                <a:t>u</a:t>
              </a:r>
              <a:endParaRPr lang="en-US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79883" y="5453388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D</a:t>
              </a:r>
              <a:r>
                <a:rPr lang="en-US" baseline="30000" dirty="0">
                  <a:solidFill>
                    <a:srgbClr val="00B050"/>
                  </a:solidFill>
                </a:rPr>
                <a:t>u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4294392" y="477590"/>
              <a:ext cx="7685" cy="590433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22380" y="4994875"/>
              <a:ext cx="571709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369330" y="458611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</a:t>
              </a:r>
              <a:r>
                <a:rPr lang="en-US" baseline="30000" dirty="0">
                  <a:solidFill>
                    <a:srgbClr val="00B050"/>
                  </a:solidFill>
                </a:rPr>
                <a:t>u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931133" y="4989011"/>
              <a:ext cx="1825042" cy="941153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57504" y="4488727"/>
              <a:ext cx="1421886" cy="72429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912882" y="5684363"/>
              <a:ext cx="1381370" cy="707724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685961" y="5035127"/>
              <a:ext cx="0" cy="18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614351" y="5129116"/>
              <a:ext cx="1668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441689" y="4791593"/>
              <a:ext cx="0" cy="18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370079" y="4885582"/>
              <a:ext cx="1668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151758" y="5434197"/>
              <a:ext cx="0" cy="18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080148" y="5528186"/>
              <a:ext cx="1668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436136" y="6095655"/>
              <a:ext cx="0" cy="18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364526" y="6189644"/>
              <a:ext cx="1668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924196" y="2933562"/>
              <a:ext cx="5717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386051" y="488586"/>
              <a:ext cx="7685" cy="59043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5601530" y="493016"/>
              <a:ext cx="7685" cy="590433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5716222" y="485157"/>
              <a:ext cx="7685" cy="590433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6885170" y="494584"/>
              <a:ext cx="7685" cy="590433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7920346" y="477591"/>
              <a:ext cx="7685" cy="590433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919300" y="3813881"/>
              <a:ext cx="0" cy="18466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847690" y="3907870"/>
              <a:ext cx="16680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30295" y="1025057"/>
              <a:ext cx="0" cy="18466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858685" y="1119046"/>
              <a:ext cx="16680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601918" y="2846036"/>
              <a:ext cx="0" cy="18466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530308" y="2940025"/>
              <a:ext cx="16680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894985" y="2838177"/>
              <a:ext cx="0" cy="18466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823375" y="2932166"/>
              <a:ext cx="16680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599522" y="1112363"/>
              <a:ext cx="339365" cy="1809946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948313" y="1112363"/>
              <a:ext cx="933254" cy="182880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920033" y="2931736"/>
              <a:ext cx="970961" cy="970961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5599523" y="2931736"/>
              <a:ext cx="329937" cy="970961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721336" y="4172099"/>
              <a:ext cx="0" cy="18466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649726" y="4266088"/>
              <a:ext cx="16680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6590188" y="4173667"/>
              <a:ext cx="0" cy="18466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518578" y="4267656"/>
              <a:ext cx="16680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582329" y="385581"/>
              <a:ext cx="0" cy="18466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510719" y="479570"/>
              <a:ext cx="16680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16613" y="377722"/>
              <a:ext cx="0" cy="18466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645003" y="471711"/>
              <a:ext cx="16680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284551" y="2849116"/>
              <a:ext cx="0" cy="18466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212941" y="2943105"/>
              <a:ext cx="16680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916252" y="2850684"/>
              <a:ext cx="0" cy="18466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844642" y="2944673"/>
              <a:ext cx="16680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297864" y="443060"/>
              <a:ext cx="424206" cy="2498103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570482" y="471340"/>
              <a:ext cx="1338607" cy="2479250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6589336" y="2941163"/>
              <a:ext cx="1338606" cy="1338606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288437" y="2941163"/>
              <a:ext cx="452487" cy="1329179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381972" y="391951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5310362" y="485940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598842" y="374668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7527232" y="468657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590986" y="4146961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7519376" y="4240950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367831" y="4157959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296221" y="4251948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5058318" y="3141435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986708" y="3235424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031609" y="2275740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959999" y="2369729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643646" y="2258457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8572036" y="2352446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8645218" y="3136721"/>
              <a:ext cx="0" cy="184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8573608" y="3230710"/>
              <a:ext cx="166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endCxn id="4" idx="1"/>
            </p:cNvCxnSpPr>
            <p:nvPr/>
          </p:nvCxnSpPr>
          <p:spPr>
            <a:xfrm flipH="1">
              <a:off x="5045066" y="499621"/>
              <a:ext cx="347066" cy="1869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5052768" y="3223967"/>
              <a:ext cx="339364" cy="102752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endCxn id="4" idx="3"/>
            </p:cNvCxnSpPr>
            <p:nvPr/>
          </p:nvCxnSpPr>
          <p:spPr>
            <a:xfrm>
              <a:off x="7607432" y="480767"/>
              <a:ext cx="1040150" cy="188785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7598004" y="3242821"/>
              <a:ext cx="1055802" cy="100866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5846189" y="2867319"/>
              <a:ext cx="150829" cy="16025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912193" y="2839037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ideal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05493" y="637252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ideal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2828041" y="6297105"/>
              <a:ext cx="150829" cy="160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0" idx="2"/>
              <a:endCxn id="191" idx="6"/>
            </p:cNvCxnSpPr>
            <p:nvPr/>
          </p:nvCxnSpPr>
          <p:spPr>
            <a:xfrm flipH="1">
              <a:off x="2978870" y="4483865"/>
              <a:ext cx="1754129" cy="189336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9" idx="1"/>
            </p:cNvCxnSpPr>
            <p:nvPr/>
          </p:nvCxnSpPr>
          <p:spPr>
            <a:xfrm flipH="1">
              <a:off x="5052767" y="3023703"/>
              <a:ext cx="859426" cy="12560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88" idx="5"/>
            </p:cNvCxnSpPr>
            <p:nvPr/>
          </p:nvCxnSpPr>
          <p:spPr>
            <a:xfrm>
              <a:off x="5974930" y="3004106"/>
              <a:ext cx="2669449" cy="125680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88" idx="5"/>
            </p:cNvCxnSpPr>
            <p:nvPr/>
          </p:nvCxnSpPr>
          <p:spPr>
            <a:xfrm flipV="1">
              <a:off x="5974930" y="471340"/>
              <a:ext cx="2688303" cy="25327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8" idx="5"/>
            </p:cNvCxnSpPr>
            <p:nvPr/>
          </p:nvCxnSpPr>
          <p:spPr>
            <a:xfrm flipH="1" flipV="1">
              <a:off x="5043340" y="461913"/>
              <a:ext cx="931590" cy="254219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5948313" y="2922309"/>
              <a:ext cx="2686640" cy="1338606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982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TA algorithm geometrically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953000" y="838200"/>
            <a:ext cx="3276600" cy="3505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6629400" y="152400"/>
            <a:ext cx="2291525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User’s screen?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3124200" y="4114800"/>
            <a:ext cx="2057400" cy="213360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457200" y="6172200"/>
            <a:ext cx="2700611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FLN-TA-runs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60802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506774"/>
            <a:ext cx="2617524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/>
              <a:t> Objects {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i</a:t>
            </a:r>
            <a:r>
              <a:rPr lang="en-US" altLang="en-US" dirty="0"/>
              <a:t> :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 N</a:t>
            </a:r>
            <a:r>
              <a:rPr lang="en-US" altLang="en-US" dirty="0"/>
              <a:t>}, R have m-many score </a:t>
            </a:r>
            <a:r>
              <a:rPr lang="en-US" altLang="en-US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baseline="30000" dirty="0">
                <a:sym typeface="Symbol" panose="05050102010706020507" pitchFamily="18" charset="2"/>
              </a:rPr>
              <a:t>R</a:t>
            </a:r>
            <a:r>
              <a:rPr lang="en-US" altLang="en-US" dirty="0"/>
              <a:t>, ..., </a:t>
            </a:r>
            <a:r>
              <a:rPr lang="en-US" altLang="en-US" dirty="0" err="1">
                <a:sym typeface="Symbol" panose="05050102010706020507" pitchFamily="18" charset="2"/>
              </a:rPr>
              <a:t>x</a:t>
            </a:r>
            <a:r>
              <a:rPr lang="en-US" altLang="en-US" baseline="-25000" dirty="0" err="1">
                <a:sym typeface="Symbol" panose="05050102010706020507" pitchFamily="18" charset="2"/>
              </a:rPr>
              <a:t>m</a:t>
            </a:r>
            <a:r>
              <a:rPr lang="en-US" altLang="en-US" baseline="30000" dirty="0" err="1">
                <a:sym typeface="Symbol" panose="05050102010706020507" pitchFamily="18" charset="2"/>
              </a:rPr>
              <a:t>R</a:t>
            </a:r>
            <a:r>
              <a:rPr lang="en-US" altLang="en-US" dirty="0"/>
              <a:t> </a:t>
            </a:r>
            <a:endParaRPr lang="en-US" altLang="en-US" dirty="0">
              <a:sym typeface="Symbol" panose="05050102010706020507" pitchFamily="18" charset="2"/>
            </a:endParaRPr>
          </a:p>
          <a:p>
            <a:pPr indent="-342900"/>
            <a:r>
              <a:rPr lang="en-US" altLang="en-US" dirty="0">
                <a:sym typeface="Symbol" panose="05050102010706020507" pitchFamily="18" charset="2"/>
              </a:rPr>
              <a:t>   Data in m ordered lists 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..., L</a:t>
            </a:r>
            <a:r>
              <a:rPr lang="en-US" altLang="en-US" baseline="-25000" dirty="0">
                <a:sym typeface="Symbol" panose="05050102010706020507" pitchFamily="18" charset="2"/>
              </a:rPr>
              <a:t>m</a:t>
            </a:r>
            <a:r>
              <a:rPr lang="en-US" altLang="en-US" dirty="0">
                <a:sym typeface="Symbol" panose="05050102010706020507" pitchFamily="18" charset="2"/>
              </a:rPr>
              <a:t> , record in L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looks like (R, </a:t>
            </a:r>
            <a:r>
              <a:rPr lang="en-US" altLang="en-US" dirty="0" err="1">
                <a:sym typeface="Symbol" panose="05050102010706020507" pitchFamily="18" charset="2"/>
              </a:rPr>
              <a:t>x</a:t>
            </a:r>
            <a:r>
              <a:rPr lang="en-US" altLang="en-US" baseline="-25000" dirty="0" err="1">
                <a:sym typeface="Symbol" panose="05050102010706020507" pitchFamily="18" charset="2"/>
              </a:rPr>
              <a:t>i</a:t>
            </a:r>
            <a:r>
              <a:rPr lang="en-US" altLang="en-US" baseline="30000" dirty="0" err="1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), </a:t>
            </a:r>
            <a:r>
              <a:rPr lang="en-US" altLang="en-US" dirty="0"/>
              <a:t>is sorted in descending order by the </a:t>
            </a:r>
            <a:r>
              <a:rPr lang="en-US" altLang="en-US" dirty="0" err="1">
                <a:sym typeface="Symbol" panose="05050102010706020507" pitchFamily="18" charset="2"/>
              </a:rPr>
              <a:t>x</a:t>
            </a:r>
            <a:r>
              <a:rPr lang="en-US" altLang="en-US" baseline="-25000" dirty="0" err="1">
                <a:sym typeface="Symbol" panose="05050102010706020507" pitchFamily="18" charset="2"/>
              </a:rPr>
              <a:t>i</a:t>
            </a:r>
            <a:r>
              <a:rPr lang="en-US" altLang="en-US" baseline="30000" dirty="0" err="1">
                <a:sym typeface="Symbol" panose="05050102010706020507" pitchFamily="18" charset="2"/>
              </a:rPr>
              <a:t>R</a:t>
            </a:r>
            <a:r>
              <a:rPr lang="en-US" altLang="en-US" dirty="0"/>
              <a:t> value 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     Combination function 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        t:[0,1]</a:t>
            </a:r>
            <a:r>
              <a:rPr lang="en-US" altLang="en-US" baseline="30000" dirty="0">
                <a:sym typeface="Symbol" panose="05050102010706020507" pitchFamily="18" charset="2"/>
              </a:rPr>
              <a:t>m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 [0,1], monotone </a:t>
            </a:r>
            <a:r>
              <a:rPr lang="en-US" altLang="en-US" dirty="0" err="1">
                <a:sym typeface="Wingdings" panose="05000000000000000000" pitchFamily="2" charset="2"/>
              </a:rPr>
              <a:t>wrt</a:t>
            </a:r>
            <a:r>
              <a:rPr lang="en-US" altLang="en-US" dirty="0">
                <a:sym typeface="Wingdings" panose="05000000000000000000" pitchFamily="2" charset="2"/>
              </a:rPr>
              <a:t> Pareto </a:t>
            </a:r>
            <a:r>
              <a:rPr lang="en-US" altLang="en-US" dirty="0" err="1">
                <a:sym typeface="Wingdings" panose="05000000000000000000" pitchFamily="2" charset="2"/>
              </a:rPr>
              <a:t>ord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dirty="0"/>
              <a:t>     User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is fixed, task is to compute top-k as efficiently as possible,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 gave </a:t>
            </a:r>
            <a:r>
              <a:rPr lang="en-US" altLang="en-US" dirty="0" err="1">
                <a:sym typeface="Symbol" panose="05050102010706020507" pitchFamily="18" charset="2"/>
              </a:rPr>
              <a:t>x</a:t>
            </a:r>
            <a:r>
              <a:rPr lang="en-US" altLang="en-US" baseline="-25000" dirty="0" err="1">
                <a:sym typeface="Symbol" panose="05050102010706020507" pitchFamily="18" charset="2"/>
              </a:rPr>
              <a:t>i</a:t>
            </a:r>
            <a:r>
              <a:rPr lang="en-US" altLang="en-US" baseline="30000" dirty="0" err="1">
                <a:sym typeface="Symbol" panose="05050102010706020507" pitchFamily="18" charset="2"/>
              </a:rPr>
              <a:t>R</a:t>
            </a:r>
            <a:endParaRPr lang="en-US" dirty="0"/>
          </a:p>
          <a:p>
            <a:r>
              <a:rPr lang="en-US" dirty="0"/>
              <a:t>       Preference cube with images of data pts A,…,G on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axes (lists </a:t>
            </a:r>
            <a:r>
              <a:rPr lang="en-US" altLang="en-US" dirty="0">
                <a:sym typeface="Symbol" panose="05050102010706020507" pitchFamily="18" charset="2"/>
              </a:rPr>
              <a:t>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L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at middleware is not seen</a:t>
            </a:r>
            <a:r>
              <a:rPr lang="en-US" dirty="0"/>
              <a:t> … with aggregation given by one contour line. 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33214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36099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7" name="Footer Placeholder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81400" y="34290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</p:spTree>
    <p:extLst>
      <p:ext uri="{BB962C8B-B14F-4D97-AF65-F5344CB8AC3E}">
        <p14:creationId xmlns:p14="http://schemas.microsoft.com/office/powerpoint/2010/main" val="45957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98260" y="485450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120442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23000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Preference model of user </a:t>
            </a:r>
            <a:r>
              <a:rPr lang="en-US" dirty="0" err="1"/>
              <a:t>u</a:t>
            </a:r>
            <a:r>
              <a:rPr lang="en-US" baseline="-25000" dirty="0" err="1"/>
              <a:t>f,t</a:t>
            </a:r>
            <a:r>
              <a:rPr lang="en-US" dirty="0"/>
              <a:t> on data cube </a:t>
            </a:r>
          </a:p>
          <a:p>
            <a:r>
              <a:rPr lang="en-US" dirty="0"/>
              <a:t>Function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:</a:t>
            </a:r>
            <a:r>
              <a:rPr lang="en-US" dirty="0">
                <a:sym typeface="Symbol" panose="05050102010706020507" pitchFamily="18" charset="2"/>
              </a:rPr>
              <a:t> </a:t>
            </a:r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[0,1]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= </a:t>
            </a: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>
                <a:sym typeface="Symbol" panose="05050102010706020507" pitchFamily="18" charset="2"/>
              </a:rPr>
              <a:t>([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) 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ym typeface="Symbol" panose="05050102010706020507" pitchFamily="18" charset="2"/>
              </a:rPr>
              <a:t>])</a:t>
            </a:r>
          </a:p>
          <a:p>
            <a:r>
              <a:rPr lang="en-US" dirty="0"/>
              <a:t>Ordering on data cube(a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≥</a:t>
            </a:r>
            <a:r>
              <a:rPr lang="en-US" baseline="30000" dirty="0" err="1"/>
              <a:t>f,t</a:t>
            </a:r>
            <a:r>
              <a:rPr lang="en-US" dirty="0"/>
              <a:t> (b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m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≥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m</a:t>
            </a:r>
            <a:r>
              <a:rPr lang="en-US" dirty="0"/>
              <a:t>) </a:t>
            </a:r>
            <a:r>
              <a:rPr lang="en-US" dirty="0" err="1"/>
              <a:t>Odering</a:t>
            </a:r>
            <a:r>
              <a:rPr lang="en-US" dirty="0"/>
              <a:t> can be </a:t>
            </a:r>
            <a:r>
              <a:rPr lang="en-US" dirty="0" err="1"/>
              <a:t>vizualized</a:t>
            </a:r>
            <a:r>
              <a:rPr lang="en-US" dirty="0"/>
              <a:t> as contour lines on </a:t>
            </a:r>
            <a:r>
              <a:rPr lang="en-US" dirty="0">
                <a:sym typeface="Symbol" panose="05050102010706020507" pitchFamily="18" charset="2"/>
              </a:rPr>
              <a:t></a:t>
            </a:r>
            <a:r>
              <a:rPr lang="en-US" dirty="0"/>
              <a:t>D</a:t>
            </a:r>
            <a:r>
              <a:rPr lang="en-US" baseline="-25000" dirty="0"/>
              <a:t>i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  <a:p>
            <a:r>
              <a:rPr lang="en-US" dirty="0"/>
              <a:t>For better understanding are different contour lines (of same t) in colors</a:t>
            </a:r>
          </a:p>
          <a:p>
            <a:endParaRPr lang="en-US" dirty="0"/>
          </a:p>
          <a:p>
            <a:r>
              <a:rPr lang="en-US" dirty="0"/>
              <a:t>User </a:t>
            </a:r>
            <a:r>
              <a:rPr lang="cs-CZ" b="1" dirty="0"/>
              <a:t>u</a:t>
            </a:r>
            <a:r>
              <a:rPr lang="cs-CZ" b="1" baseline="-25000" dirty="0"/>
              <a:t>f,t</a:t>
            </a:r>
            <a:r>
              <a:rPr lang="cs-CZ" dirty="0"/>
              <a:t> </a:t>
            </a:r>
            <a:r>
              <a:rPr lang="en-US" dirty="0"/>
              <a:t>, preference of user</a:t>
            </a:r>
            <a:r>
              <a:rPr lang="cs-CZ" dirty="0"/>
              <a:t> u</a:t>
            </a:r>
            <a:r>
              <a:rPr lang="cs-CZ" baseline="-25000" dirty="0"/>
              <a:t>f,t</a:t>
            </a:r>
            <a:r>
              <a:rPr lang="cs-CZ" dirty="0"/>
              <a:t> </a:t>
            </a:r>
            <a:r>
              <a:rPr lang="en-US" dirty="0"/>
              <a:t>, 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:</a:t>
            </a:r>
            <a:r>
              <a:rPr lang="cs-CZ" dirty="0">
                <a:sym typeface="Symbol" panose="05050102010706020507" pitchFamily="18" charset="2"/>
              </a:rPr>
              <a:t> </a:t>
            </a:r>
            <a:r>
              <a:rPr lang="cs-CZ" dirty="0" err="1"/>
              <a:t>D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en-US" dirty="0">
                <a:sym typeface="Wingdings" panose="05000000000000000000" pitchFamily="2" charset="2"/>
              </a:rPr>
              <a:t>[0,1] </a:t>
            </a:r>
            <a:endParaRPr lang="en-US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(a</a:t>
            </a:r>
            <a:r>
              <a:rPr lang="cs-CZ" baseline="-25000" dirty="0"/>
              <a:t>1</a:t>
            </a:r>
            <a:r>
              <a:rPr lang="cs-CZ" dirty="0"/>
              <a:t>, …, </a:t>
            </a:r>
            <a:r>
              <a:rPr lang="cs-CZ" dirty="0" err="1"/>
              <a:t>a</a:t>
            </a:r>
            <a:r>
              <a:rPr lang="cs-CZ" baseline="-25000" dirty="0" err="1"/>
              <a:t>m</a:t>
            </a:r>
            <a:r>
              <a:rPr lang="cs-CZ" dirty="0"/>
              <a:t>) = </a:t>
            </a:r>
            <a:r>
              <a:rPr lang="cs-CZ" dirty="0">
                <a:sym typeface="Symbol" panose="05050102010706020507" pitchFamily="18" charset="2"/>
              </a:rPr>
              <a:t>t</a:t>
            </a:r>
            <a:r>
              <a:rPr lang="cs-CZ" baseline="30000" dirty="0"/>
              <a:t> </a:t>
            </a:r>
            <a:r>
              <a:rPr lang="cs-CZ" dirty="0">
                <a:sym typeface="Symbol" panose="05050102010706020507" pitchFamily="18" charset="2"/>
              </a:rPr>
              <a:t>([</a:t>
            </a:r>
            <a:r>
              <a:rPr lang="cs-CZ" dirty="0" err="1"/>
              <a:t>f</a:t>
            </a:r>
            <a:r>
              <a:rPr lang="cs-CZ" baseline="-25000" dirty="0" err="1"/>
              <a:t>i</a:t>
            </a:r>
            <a:r>
              <a:rPr lang="cs-CZ" baseline="-25000" dirty="0"/>
              <a:t> </a:t>
            </a:r>
            <a:r>
              <a:rPr lang="cs-CZ" dirty="0"/>
              <a:t>(</a:t>
            </a:r>
            <a:r>
              <a:rPr lang="cs-CZ" dirty="0" err="1"/>
              <a:t>a</a:t>
            </a:r>
            <a:r>
              <a:rPr lang="cs-CZ" baseline="-25000" dirty="0" err="1"/>
              <a:t>i</a:t>
            </a:r>
            <a:r>
              <a:rPr lang="cs-CZ" dirty="0"/>
              <a:t>) : i = 1, …, m</a:t>
            </a:r>
            <a:r>
              <a:rPr lang="cs-CZ" dirty="0">
                <a:sym typeface="Symbol" panose="05050102010706020507" pitchFamily="18" charset="2"/>
              </a:rPr>
              <a:t>])</a:t>
            </a:r>
            <a:endParaRPr lang="cs-CZ" dirty="0"/>
          </a:p>
          <a:p>
            <a:pPr marL="342900" indent="-342900"/>
            <a:r>
              <a:rPr lang="en-US" dirty="0"/>
              <a:t> (a) </a:t>
            </a:r>
            <a:r>
              <a:rPr lang="cs-CZ" dirty="0"/>
              <a:t>≥</a:t>
            </a:r>
            <a:r>
              <a:rPr lang="cs-CZ" baseline="30000" dirty="0"/>
              <a:t>f,t</a:t>
            </a:r>
            <a:r>
              <a:rPr lang="cs-CZ" dirty="0"/>
              <a:t> (</a:t>
            </a:r>
            <a:r>
              <a:rPr lang="en-US" u="sng" dirty="0"/>
              <a:t>b</a:t>
            </a:r>
            <a:r>
              <a:rPr lang="cs-CZ" dirty="0"/>
              <a:t>) </a:t>
            </a:r>
            <a:r>
              <a:rPr lang="cs-CZ" dirty="0" err="1"/>
              <a:t>iff</a:t>
            </a:r>
            <a:r>
              <a:rPr lang="cs-CZ" dirty="0"/>
              <a:t> 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</a:t>
            </a:r>
            <a:r>
              <a:rPr lang="en-US" u="sng" dirty="0"/>
              <a:t>a</a:t>
            </a:r>
            <a:r>
              <a:rPr lang="cs-CZ" dirty="0"/>
              <a:t>) ≥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</a:t>
            </a:r>
            <a:r>
              <a:rPr lang="en-US" u="sng" dirty="0"/>
              <a:t>b</a:t>
            </a:r>
            <a:r>
              <a:rPr lang="cs-CZ" dirty="0"/>
              <a:t>) 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210128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702975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58662" y="472594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3893548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280786" y="487018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581938" y="474162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356947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930791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79883" y="54533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4392" y="477590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994875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69330" y="45861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133" y="4989011"/>
            <a:ext cx="1825042" cy="94115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7504" y="4488727"/>
            <a:ext cx="1421886" cy="7242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2882" y="5684363"/>
            <a:ext cx="1381370" cy="70772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85961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14351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441689" y="479159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0079" y="488558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51758" y="543419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080148" y="552818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36136" y="60956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64526" y="61896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24196" y="29335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386051" y="488586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601530" y="493016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716222" y="485157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885170" y="49458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920346" y="477591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774050" y="135856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702440" y="229845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919300" y="3813881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847690" y="3907870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930295" y="102505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858685" y="111904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601918" y="2846036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530308" y="2940025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94985" y="283817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23375" y="293216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599522" y="1112363"/>
            <a:ext cx="339365" cy="180994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948313" y="1112363"/>
            <a:ext cx="933254" cy="18288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920033" y="2931736"/>
            <a:ext cx="970961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5599523" y="2931736"/>
            <a:ext cx="329937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721336" y="417209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649726" y="426608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90188" y="417366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518578" y="426765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582329" y="385581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510719" y="479570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16613" y="37772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645003" y="47171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284551" y="2849116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212941" y="2943105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916252" y="2850684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844642" y="2944673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297864" y="443060"/>
            <a:ext cx="424206" cy="249810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570482" y="471340"/>
            <a:ext cx="1338607" cy="247925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589336" y="2941163"/>
            <a:ext cx="1338606" cy="133860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288437" y="2941163"/>
            <a:ext cx="452487" cy="1329179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81972" y="39195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310362" y="48594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598842" y="374668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527232" y="468657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590986" y="414696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519376" y="424095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367831" y="4157959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296221" y="4251948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5058318" y="3141435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986708" y="3235424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031609" y="2275740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959999" y="2369729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8643646" y="2258457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8572036" y="2352446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645218" y="313672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573608" y="323071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4" idx="1"/>
          </p:cNvCxnSpPr>
          <p:nvPr/>
        </p:nvCxnSpPr>
        <p:spPr>
          <a:xfrm flipH="1">
            <a:off x="5045066" y="499621"/>
            <a:ext cx="347066" cy="186900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5052768" y="3223967"/>
            <a:ext cx="339364" cy="10275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4" idx="3"/>
          </p:cNvCxnSpPr>
          <p:nvPr/>
        </p:nvCxnSpPr>
        <p:spPr>
          <a:xfrm>
            <a:off x="7607432" y="480767"/>
            <a:ext cx="1040150" cy="188785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7598004" y="3242821"/>
            <a:ext cx="1055802" cy="10086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12193" y="283903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191" name="Oval 190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E267B2-0136-4BC6-9420-006D6A5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4" name="Date Placeholder 4">
            <a:extLst>
              <a:ext uri="{FF2B5EF4-FFF2-40B4-BE49-F238E27FC236}">
                <a16:creationId xmlns:a16="http://schemas.microsoft.com/office/drawing/2014/main" id="{B17C93B3-CA6D-4C41-985D-8D148508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586576"/>
            <a:ext cx="2057400" cy="183399"/>
          </a:xfrm>
        </p:spPr>
        <p:txBody>
          <a:bodyPr/>
          <a:lstStyle/>
          <a:p>
            <a:r>
              <a:rPr lang="en-US" dirty="0"/>
              <a:t>AY2023/24 NSWI166 7/12 </a:t>
            </a:r>
            <a:r>
              <a:rPr lang="en-US" dirty="0" err="1"/>
              <a:t>Vojtáš</a:t>
            </a:r>
            <a:r>
              <a:rPr lang="en-US" dirty="0"/>
              <a:t> </a:t>
            </a:r>
          </a:p>
        </p:txBody>
      </p:sp>
      <p:sp>
        <p:nvSpPr>
          <p:cNvPr id="136" name="Footer Placeholder 5">
            <a:extLst>
              <a:ext uri="{FF2B5EF4-FFF2-40B4-BE49-F238E27FC236}">
                <a16:creationId xmlns:a16="http://schemas.microsoft.com/office/drawing/2014/main" id="{F7D5F977-EC7A-4528-A7CE-D12D5E56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/>
              <a:t>Querying top-k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E4ECF-C75A-FAED-2FCC-EC07303C036F}"/>
              </a:ext>
            </a:extLst>
          </p:cNvPr>
          <p:cNvSpPr txBox="1"/>
          <p:nvPr/>
        </p:nvSpPr>
        <p:spPr>
          <a:xfrm>
            <a:off x="358219" y="60159"/>
            <a:ext cx="297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Re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p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etition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cs-CZ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addition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of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extras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853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506774"/>
            <a:ext cx="2617524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>
                <a:solidFill>
                  <a:srgbClr val="FF0000"/>
                </a:solidFill>
              </a:rPr>
              <a:t>cycle counter c:=1 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Step 1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Do sorted access 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 indent="-342900"/>
            <a:r>
              <a:rPr lang="en-US" dirty="0"/>
              <a:t>aggregation given by ex. contour line.  </a:t>
            </a:r>
          </a:p>
          <a:p>
            <a:r>
              <a:rPr lang="en-US" dirty="0"/>
              <a:t> Axes 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can be viewed as lists, in this case  we see only (by sequential access)</a:t>
            </a:r>
          </a:p>
          <a:p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= {(A,a</a:t>
            </a:r>
            <a:r>
              <a:rPr lang="en-US" baseline="-25000" dirty="0"/>
              <a:t>1</a:t>
            </a:r>
            <a:r>
              <a:rPr lang="en-US" dirty="0"/>
              <a:t>)} </a:t>
            </a:r>
          </a:p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= {(E,e</a:t>
            </a:r>
            <a:r>
              <a:rPr lang="en-US" baseline="-25000" dirty="0"/>
              <a:t>2</a:t>
            </a:r>
            <a:r>
              <a:rPr lang="en-US" dirty="0"/>
              <a:t>)}</a:t>
            </a:r>
          </a:p>
          <a:p>
            <a:endParaRPr lang="en-US" dirty="0"/>
          </a:p>
          <a:p>
            <a:r>
              <a:rPr lang="en-US" dirty="0"/>
              <a:t>Nevertheless we know object ID’s and so we can go to part 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274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  <a:r>
              <a:rPr lang="en-US" sz="1400" baseline="-25000" dirty="0"/>
              <a:t> </a:t>
            </a:r>
            <a:r>
              <a:rPr lang="en-US" sz="1400" dirty="0"/>
              <a:t>  from the list L</a:t>
            </a:r>
            <a:r>
              <a:rPr lang="en-US" sz="1400" baseline="-25000" dirty="0"/>
              <a:t>1</a:t>
            </a:r>
            <a:r>
              <a:rPr lang="en-US" sz="1400" dirty="0"/>
              <a:t> we know (A, a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  <a:endParaRPr lang="en-US" sz="1400" baseline="-250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360996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22309" y="2564091"/>
            <a:ext cx="3629320" cy="381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5" idx="1"/>
          </p:cNvCxnSpPr>
          <p:nvPr/>
        </p:nvCxnSpPr>
        <p:spPr>
          <a:xfrm flipH="1" flipV="1">
            <a:off x="2903456" y="549582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04590" y="2575086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19600" y="2895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276600" y="1752600"/>
            <a:ext cx="274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2 </a:t>
            </a:r>
            <a:r>
              <a:rPr lang="en-US" sz="1400" dirty="0"/>
              <a:t>  from the list L</a:t>
            </a:r>
            <a:r>
              <a:rPr lang="en-US" sz="1400" baseline="-25000" dirty="0"/>
              <a:t>2</a:t>
            </a:r>
            <a:r>
              <a:rPr lang="en-US" sz="1400" dirty="0"/>
              <a:t> we know (E, e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  <a:endParaRPr lang="en-US" sz="14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369603" y="3962400"/>
            <a:ext cx="17743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Rest of the list </a:t>
            </a:r>
          </a:p>
          <a:p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we do not see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934200" y="1447800"/>
            <a:ext cx="17743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Rest of the list </a:t>
            </a:r>
          </a:p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we do not see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>
            <a:off x="6248400" y="19050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6934200" y="42672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5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506774"/>
            <a:ext cx="2617524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>
                <a:solidFill>
                  <a:srgbClr val="FF0000"/>
                </a:solidFill>
              </a:rPr>
              <a:t>cycle counter c:=1 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Step 1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DO random access 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endParaRPr lang="en-US" dirty="0"/>
          </a:p>
          <a:p>
            <a:r>
              <a:rPr lang="en-US" dirty="0"/>
              <a:t>this  gives a</a:t>
            </a:r>
            <a:r>
              <a:rPr lang="en-US" baseline="-25000" dirty="0"/>
              <a:t>1</a:t>
            </a:r>
            <a:r>
              <a:rPr lang="en-US" dirty="0"/>
              <a:t>,e</a:t>
            </a:r>
            <a:r>
              <a:rPr lang="en-US" baseline="-25000" dirty="0"/>
              <a:t>2</a:t>
            </a:r>
            <a:r>
              <a:rPr lang="en-US" dirty="0"/>
              <a:t>,  </a:t>
            </a:r>
          </a:p>
          <a:p>
            <a:r>
              <a:rPr lang="en-US" dirty="0"/>
              <a:t>   Axes 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viewed as lists, in this case </a:t>
            </a:r>
          </a:p>
          <a:p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= {(A,a</a:t>
            </a:r>
            <a:r>
              <a:rPr lang="en-US" baseline="-25000" dirty="0"/>
              <a:t>1</a:t>
            </a:r>
            <a:r>
              <a:rPr lang="en-US" dirty="0"/>
              <a:t>), (E,e</a:t>
            </a:r>
            <a:r>
              <a:rPr lang="en-US" baseline="-25000" dirty="0"/>
              <a:t>1</a:t>
            </a:r>
            <a:r>
              <a:rPr lang="en-US" dirty="0"/>
              <a:t>)} </a:t>
            </a:r>
          </a:p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= {(E,e</a:t>
            </a:r>
            <a:r>
              <a:rPr lang="en-US" baseline="-25000" dirty="0"/>
              <a:t>2</a:t>
            </a:r>
            <a:r>
              <a:rPr lang="en-US" dirty="0"/>
              <a:t>), (A,a</a:t>
            </a:r>
            <a:r>
              <a:rPr lang="en-US" baseline="-25000" dirty="0"/>
              <a:t>2</a:t>
            </a:r>
            <a:r>
              <a:rPr lang="en-US" dirty="0"/>
              <a:t>)} </a:t>
            </a:r>
          </a:p>
          <a:p>
            <a:r>
              <a:rPr lang="en-US" dirty="0"/>
              <a:t>     We have PC images A</a:t>
            </a:r>
            <a:r>
              <a:rPr lang="en-US" baseline="30000" dirty="0"/>
              <a:t>u</a:t>
            </a:r>
            <a:r>
              <a:rPr lang="en-US" dirty="0"/>
              <a:t> = (a</a:t>
            </a:r>
            <a:r>
              <a:rPr lang="en-US" baseline="-25000" dirty="0"/>
              <a:t>1</a:t>
            </a:r>
            <a:r>
              <a:rPr lang="en-US" dirty="0"/>
              <a:t>,a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 = (e</a:t>
            </a:r>
            <a:r>
              <a:rPr lang="en-US" baseline="-25000" dirty="0"/>
              <a:t>1</a:t>
            </a:r>
            <a:r>
              <a:rPr lang="en-US" dirty="0"/>
              <a:t>,e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compute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t(R) 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r>
              <a:rPr lang="en-US" dirty="0"/>
              <a:t>gives t(A), t(E) </a:t>
            </a:r>
          </a:p>
          <a:p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in stack Y</a:t>
            </a:r>
            <a:r>
              <a:rPr lang="en-US" altLang="en-US" baseline="30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 we have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r>
              <a:rPr lang="en-US" dirty="0"/>
              <a:t>Y</a:t>
            </a:r>
            <a:r>
              <a:rPr lang="en-US" baseline="30000" dirty="0"/>
              <a:t>1</a:t>
            </a:r>
            <a:r>
              <a:rPr lang="en-US" dirty="0"/>
              <a:t> = {(A, t(A)), (E, t(E))}</a:t>
            </a:r>
          </a:p>
          <a:p>
            <a:r>
              <a:rPr lang="en-US" dirty="0">
                <a:solidFill>
                  <a:srgbClr val="FF0000"/>
                </a:solidFill>
              </a:rPr>
              <a:t>Step 2 </a:t>
            </a:r>
            <a:r>
              <a:rPr lang="en-US" dirty="0"/>
              <a:t>gives</a:t>
            </a:r>
          </a:p>
          <a:p>
            <a:r>
              <a:rPr lang="en-US" u="sng" dirty="0"/>
              <a:t>x</a:t>
            </a:r>
            <a:r>
              <a:rPr lang="en-US" baseline="-25000" dirty="0"/>
              <a:t>1</a:t>
            </a:r>
            <a:r>
              <a:rPr lang="en-US" baseline="30000" dirty="0"/>
              <a:t>1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u="sng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= e</a:t>
            </a:r>
            <a:r>
              <a:rPr lang="en-US" baseline="-25000" dirty="0"/>
              <a:t>2</a:t>
            </a:r>
            <a:r>
              <a:rPr lang="en-US" dirty="0"/>
              <a:t>,    </a:t>
            </a:r>
          </a:p>
          <a:p>
            <a:r>
              <a:rPr lang="en-US" dirty="0"/>
              <a:t>T</a:t>
            </a:r>
            <a:r>
              <a:rPr lang="en-US" baseline="30000" dirty="0"/>
              <a:t>1</a:t>
            </a:r>
            <a:r>
              <a:rPr lang="en-US" dirty="0"/>
              <a:t>= (a</a:t>
            </a:r>
            <a:r>
              <a:rPr lang="en-US" baseline="-25000" dirty="0"/>
              <a:t>1</a:t>
            </a:r>
            <a:r>
              <a:rPr lang="en-US" dirty="0"/>
              <a:t> , e</a:t>
            </a:r>
            <a:r>
              <a:rPr lang="en-US" baseline="-25000" dirty="0"/>
              <a:t>2</a:t>
            </a:r>
            <a:r>
              <a:rPr lang="en-US" dirty="0"/>
              <a:t>), and it’s contour line intersects diagonal at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baseline="30000" dirty="0">
                <a:sym typeface="Symbol" panose="05050102010706020507" pitchFamily="18" charset="2"/>
              </a:rPr>
              <a:t>1</a:t>
            </a:r>
            <a:r>
              <a:rPr lang="en-US" dirty="0"/>
              <a:t>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2650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1</a:t>
            </a:r>
            <a:r>
              <a:rPr lang="en-US" sz="1400" dirty="0"/>
              <a:t> from the list L</a:t>
            </a:r>
            <a:r>
              <a:rPr lang="en-US" sz="1400" baseline="-25000" dirty="0"/>
              <a:t>1</a:t>
            </a:r>
            <a:r>
              <a:rPr lang="en-US" sz="1400" dirty="0"/>
              <a:t> we know (E, e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  <a:endParaRPr lang="en-US" sz="1400" baseline="-250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baseline="-25000" dirty="0"/>
              <a:t> 2</a:t>
            </a:r>
            <a:endParaRPr lang="en-US" sz="1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22309" y="2564091"/>
            <a:ext cx="3629320" cy="381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33155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5" idx="1"/>
          </p:cNvCxnSpPr>
          <p:nvPr/>
        </p:nvCxnSpPr>
        <p:spPr>
          <a:xfrm flipH="1" flipV="1">
            <a:off x="2903456" y="549582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2905024" y="357428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04590" y="2575086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31498" y="541097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101419" y="34784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u</a:t>
            </a:r>
            <a:endParaRPr lang="en-US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2932055" y="3317656"/>
            <a:ext cx="3622979" cy="191864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924196" y="3856563"/>
            <a:ext cx="3622979" cy="1918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21841" y="5205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935191" y="5243900"/>
            <a:ext cx="2164710" cy="115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78488" y="55618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98619" y="47133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t(A)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639546" y="4337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t(E)</a:t>
            </a:r>
          </a:p>
        </p:txBody>
      </p: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19600" y="2895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76600" y="1752600"/>
            <a:ext cx="274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baseline="-25000" dirty="0"/>
              <a:t> </a:t>
            </a:r>
            <a:r>
              <a:rPr lang="en-US" sz="1400" dirty="0"/>
              <a:t>  from the list L</a:t>
            </a:r>
            <a:r>
              <a:rPr lang="en-US" sz="1400" baseline="-25000" dirty="0"/>
              <a:t>2</a:t>
            </a:r>
            <a:r>
              <a:rPr lang="en-US" sz="1400" dirty="0"/>
              <a:t> we know (A, a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2576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506774"/>
            <a:ext cx="261752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>
                <a:solidFill>
                  <a:srgbClr val="FF0000"/>
                </a:solidFill>
              </a:rPr>
              <a:t>cycle counter c:=1 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Step 2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compare Y</a:t>
            </a:r>
            <a:r>
              <a:rPr lang="en-US" altLang="en-US" baseline="30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endParaRPr lang="en-US" dirty="0"/>
          </a:p>
          <a:p>
            <a:pPr>
              <a:defRPr/>
            </a:pPr>
            <a:r>
              <a:rPr lang="en-US" dirty="0"/>
              <a:t>ELSE</a:t>
            </a:r>
            <a:r>
              <a:rPr lang="en-US" dirty="0">
                <a:solidFill>
                  <a:srgbClr val="FF0000"/>
                </a:solidFill>
              </a:rPr>
              <a:t> c:= c+1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= 2</a:t>
            </a:r>
          </a:p>
          <a:p>
            <a:pPr>
              <a:defRPr/>
            </a:pPr>
            <a:r>
              <a:rPr lang="en-US" dirty="0"/>
              <a:t>and GO TO 1 </a:t>
            </a:r>
          </a:p>
          <a:p>
            <a:pPr>
              <a:defRPr/>
            </a:pPr>
            <a:r>
              <a:rPr lang="en-US" dirty="0"/>
              <a:t>applies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1</a:t>
            </a:r>
            <a:endParaRPr lang="en-US" sz="1400" baseline="-250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22309" y="2564091"/>
            <a:ext cx="3629320" cy="381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33155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5" idx="1"/>
          </p:cNvCxnSpPr>
          <p:nvPr/>
        </p:nvCxnSpPr>
        <p:spPr>
          <a:xfrm flipH="1" flipV="1">
            <a:off x="2903456" y="549582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2905024" y="357428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04590" y="2575086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31498" y="541097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101419" y="34784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u</a:t>
            </a:r>
            <a:endParaRPr lang="en-US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2932055" y="3317656"/>
            <a:ext cx="3622979" cy="191864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924196" y="3856563"/>
            <a:ext cx="3622979" cy="1918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21841" y="5205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935191" y="5243900"/>
            <a:ext cx="2164710" cy="115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78488" y="55618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98619" y="47133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t(A)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639546" y="4337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t(E)</a:t>
            </a:r>
          </a:p>
        </p:txBody>
      </p: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19600" y="2895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</p:spTree>
    <p:extLst>
      <p:ext uri="{BB962C8B-B14F-4D97-AF65-F5344CB8AC3E}">
        <p14:creationId xmlns:p14="http://schemas.microsoft.com/office/powerpoint/2010/main" val="167364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d</a:t>
            </a:r>
            <a:r>
              <a:rPr lang="en-US" sz="1400" baseline="-25000" dirty="0">
                <a:solidFill>
                  <a:srgbClr val="FFC000"/>
                </a:solidFill>
              </a:rPr>
              <a:t> 2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1</a:t>
            </a:r>
            <a:endParaRPr lang="en-US" sz="1400" baseline="-250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b</a:t>
            </a:r>
            <a:r>
              <a:rPr lang="en-US" sz="1400" baseline="-25000" dirty="0">
                <a:solidFill>
                  <a:srgbClr val="FFC000"/>
                </a:solidFill>
              </a:rPr>
              <a:t> 1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22309" y="2564091"/>
            <a:ext cx="3629320" cy="381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33155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5" idx="1"/>
          </p:cNvCxnSpPr>
          <p:nvPr/>
        </p:nvCxnSpPr>
        <p:spPr>
          <a:xfrm flipH="1" flipV="1">
            <a:off x="2903456" y="549582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2905024" y="357428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04590" y="2575086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31498" y="541097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101419" y="34784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u</a:t>
            </a:r>
            <a:endParaRPr lang="en-US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2932055" y="3317656"/>
            <a:ext cx="3622979" cy="191864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924196" y="3856563"/>
            <a:ext cx="3622979" cy="1918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21841" y="5205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935191" y="5243900"/>
            <a:ext cx="2164710" cy="115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78488" y="55618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98619" y="47133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t(A)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639546" y="4337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t(E)</a:t>
            </a:r>
          </a:p>
        </p:txBody>
      </p: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19600" y="2895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4298" y="506774"/>
            <a:ext cx="261752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>
                <a:solidFill>
                  <a:srgbClr val="FF0000"/>
                </a:solidFill>
              </a:rPr>
              <a:t>cycle counter c:=2 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Step 1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Do sorted access 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 indent="-342900"/>
            <a:r>
              <a:rPr lang="en-US" dirty="0"/>
              <a:t> </a:t>
            </a:r>
          </a:p>
          <a:p>
            <a:r>
              <a:rPr lang="en-US" dirty="0"/>
              <a:t> Axes 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and/or lists we see (by sequential access)</a:t>
            </a:r>
          </a:p>
          <a:p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={(A,a</a:t>
            </a:r>
            <a:r>
              <a:rPr lang="en-US" baseline="-25000" dirty="0"/>
              <a:t>1</a:t>
            </a:r>
            <a:r>
              <a:rPr lang="en-US" dirty="0"/>
              <a:t>),(B,b</a:t>
            </a:r>
            <a:r>
              <a:rPr lang="en-US" baseline="-25000" dirty="0"/>
              <a:t>1</a:t>
            </a:r>
            <a:r>
              <a:rPr lang="en-US" dirty="0"/>
              <a:t>),…(E, e</a:t>
            </a:r>
            <a:r>
              <a:rPr lang="en-US" baseline="-25000" dirty="0"/>
              <a:t>1</a:t>
            </a:r>
            <a:r>
              <a:rPr lang="en-US" dirty="0"/>
              <a:t>)} </a:t>
            </a:r>
          </a:p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={(E,e</a:t>
            </a:r>
            <a:r>
              <a:rPr lang="en-US" baseline="-25000" dirty="0"/>
              <a:t>2</a:t>
            </a:r>
            <a:r>
              <a:rPr lang="en-US" dirty="0"/>
              <a:t>),(D,d</a:t>
            </a:r>
            <a:r>
              <a:rPr lang="en-US" baseline="-25000" dirty="0"/>
              <a:t>2</a:t>
            </a:r>
            <a:r>
              <a:rPr lang="en-US" dirty="0"/>
              <a:t>),…(A,a</a:t>
            </a:r>
            <a:r>
              <a:rPr lang="en-US" baseline="-25000" dirty="0"/>
              <a:t>2</a:t>
            </a:r>
            <a:r>
              <a:rPr lang="en-US" dirty="0"/>
              <a:t>)}</a:t>
            </a:r>
          </a:p>
          <a:p>
            <a:endParaRPr lang="en-US" dirty="0"/>
          </a:p>
          <a:p>
            <a:r>
              <a:rPr lang="en-US" dirty="0"/>
              <a:t>Nevertheless we know object ID’s and so we can go to part 2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714947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2895600" y="5181600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4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b</a:t>
            </a:r>
            <a:r>
              <a:rPr lang="en-US" sz="1400" b="1" baseline="-25000" dirty="0">
                <a:solidFill>
                  <a:srgbClr val="FFC000"/>
                </a:solidFill>
              </a:rPr>
              <a:t> 2</a:t>
            </a:r>
            <a:endParaRPr lang="en-US" sz="1400" b="1" dirty="0">
              <a:solidFill>
                <a:srgbClr val="FFC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d</a:t>
            </a:r>
            <a:r>
              <a:rPr lang="en-US" sz="1400" baseline="-25000" dirty="0">
                <a:solidFill>
                  <a:srgbClr val="FFC000"/>
                </a:solidFill>
              </a:rPr>
              <a:t> 2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1</a:t>
            </a:r>
            <a:endParaRPr lang="en-US" sz="1400" baseline="-250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b</a:t>
            </a:r>
            <a:r>
              <a:rPr lang="en-US" sz="1400" baseline="-25000" dirty="0">
                <a:solidFill>
                  <a:srgbClr val="FFC000"/>
                </a:solidFill>
              </a:rPr>
              <a:t> 1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d</a:t>
            </a:r>
            <a:r>
              <a:rPr lang="en-US" sz="1400" b="1" baseline="-25000" dirty="0">
                <a:solidFill>
                  <a:srgbClr val="FFC000"/>
                </a:solidFill>
              </a:rPr>
              <a:t> 1</a:t>
            </a:r>
            <a:endParaRPr lang="en-US" sz="1400" b="1" dirty="0">
              <a:solidFill>
                <a:srgbClr val="FFC000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22309" y="2564091"/>
            <a:ext cx="3629320" cy="381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33155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5" idx="1"/>
          </p:cNvCxnSpPr>
          <p:nvPr/>
        </p:nvCxnSpPr>
        <p:spPr>
          <a:xfrm flipH="1" flipV="1">
            <a:off x="2903456" y="549582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2905024" y="357428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04590" y="2575086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31498" y="541097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101419" y="34784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u</a:t>
            </a:r>
            <a:endParaRPr lang="en-US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2932055" y="3317656"/>
            <a:ext cx="3622979" cy="191864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924196" y="3856563"/>
            <a:ext cx="3622979" cy="1918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21841" y="5205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935191" y="5243900"/>
            <a:ext cx="2164710" cy="115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78488" y="55618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98619" y="47133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t(A)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639546" y="4337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t(E)</a:t>
            </a:r>
          </a:p>
        </p:txBody>
      </p: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19600" y="2895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24298" y="506774"/>
            <a:ext cx="2617524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>
                <a:solidFill>
                  <a:srgbClr val="FF0000"/>
                </a:solidFill>
              </a:rPr>
              <a:t>cycle counter c:=2 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Step 1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DO random access 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endParaRPr lang="en-US" dirty="0"/>
          </a:p>
          <a:p>
            <a:r>
              <a:rPr lang="en-US" dirty="0"/>
              <a:t>this  gives d</a:t>
            </a:r>
            <a:r>
              <a:rPr lang="en-US" baseline="-25000" dirty="0"/>
              <a:t>1</a:t>
            </a:r>
            <a:r>
              <a:rPr lang="en-US" dirty="0"/>
              <a:t>,b</a:t>
            </a:r>
            <a:r>
              <a:rPr lang="en-US" baseline="-25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We have PC images B</a:t>
            </a:r>
            <a:r>
              <a:rPr lang="en-US" baseline="30000" dirty="0"/>
              <a:t>u</a:t>
            </a:r>
            <a:r>
              <a:rPr lang="en-US" dirty="0"/>
              <a:t>, D</a:t>
            </a:r>
            <a:r>
              <a:rPr lang="en-US" baseline="30000" dirty="0"/>
              <a:t>u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compute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t(R) 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r>
              <a:rPr lang="en-US" dirty="0"/>
              <a:t>gives t(B), t(D) </a:t>
            </a:r>
          </a:p>
          <a:p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in stack Y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we have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an ordered stack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{(B, t(B)), (A, t(A)), (D, t(D)), (E, t(E))}</a:t>
            </a:r>
          </a:p>
          <a:p>
            <a:r>
              <a:rPr lang="en-US" dirty="0">
                <a:solidFill>
                  <a:srgbClr val="FF0000"/>
                </a:solidFill>
              </a:rPr>
              <a:t>Step 2 </a:t>
            </a:r>
            <a:r>
              <a:rPr lang="en-US" dirty="0"/>
              <a:t>gives</a:t>
            </a:r>
          </a:p>
          <a:p>
            <a:r>
              <a:rPr lang="en-US" u="sng" dirty="0"/>
              <a:t>x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u="sng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= d</a:t>
            </a:r>
            <a:r>
              <a:rPr lang="en-US" baseline="-25000" dirty="0"/>
              <a:t>2</a:t>
            </a:r>
            <a:r>
              <a:rPr lang="en-US" dirty="0"/>
              <a:t>,    </a:t>
            </a:r>
          </a:p>
          <a:p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= (b</a:t>
            </a:r>
            <a:r>
              <a:rPr lang="en-US" baseline="-25000" dirty="0"/>
              <a:t>1</a:t>
            </a:r>
            <a:r>
              <a:rPr lang="en-US" dirty="0"/>
              <a:t> , d</a:t>
            </a:r>
            <a:r>
              <a:rPr lang="en-US" baseline="-25000" dirty="0"/>
              <a:t>2</a:t>
            </a:r>
            <a:r>
              <a:rPr lang="en-US" dirty="0"/>
              <a:t>), and it’s contour line intersects diagonal at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/>
              <a:t> 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Part “</a:t>
            </a:r>
            <a:r>
              <a:rPr lang="en-US" altLang="en-US" dirty="0">
                <a:solidFill>
                  <a:srgbClr val="FF0000"/>
                </a:solidFill>
              </a:rPr>
              <a:t>compare Y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>
              <a:defRPr/>
            </a:pPr>
            <a:r>
              <a:rPr lang="en-US" dirty="0"/>
              <a:t>gives</a:t>
            </a:r>
            <a:r>
              <a:rPr lang="en-US" dirty="0">
                <a:solidFill>
                  <a:srgbClr val="FF0000"/>
                </a:solidFill>
              </a:rPr>
              <a:t> c:= 3 </a:t>
            </a:r>
            <a:r>
              <a:rPr lang="en-US" dirty="0"/>
              <a:t>and GO TO 1 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19" name="Straight Connector 118"/>
          <p:cNvCxnSpPr/>
          <p:nvPr/>
        </p:nvCxnSpPr>
        <p:spPr>
          <a:xfrm flipH="1" flipV="1">
            <a:off x="2895600" y="4191000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105400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895600" y="5181600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714947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429000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</a:t>
            </a:r>
            <a:r>
              <a:rPr lang="en-US" b="1" baseline="30000" dirty="0">
                <a:solidFill>
                  <a:srgbClr val="FFC000"/>
                </a:solidFill>
              </a:rPr>
              <a:t>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00600" y="51054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631116" y="38978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u</a:t>
            </a:r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971800" y="4038600"/>
            <a:ext cx="3622979" cy="19186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30221" y="3796359"/>
            <a:ext cx="3622979" cy="19186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962400" y="4648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t(B)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264876" y="42788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t(D)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10000" y="51816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sym typeface="Symbol" panose="05050102010706020507" pitchFamily="18" charset="2"/>
              </a:rPr>
              <a:t></a:t>
            </a:r>
            <a:r>
              <a:rPr lang="en-US" b="1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FC7BB0-D796-3B0E-6D37-DF855004FD47}"/>
              </a:ext>
            </a:extLst>
          </p:cNvPr>
          <p:cNvCxnSpPr/>
          <p:nvPr/>
        </p:nvCxnSpPr>
        <p:spPr>
          <a:xfrm>
            <a:off x="2940690" y="4786700"/>
            <a:ext cx="3079110" cy="16141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335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949" y="23361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4239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412" y="625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3019" y="6267010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88" y="2450609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30487" y="2580782"/>
            <a:ext cx="3622979" cy="19186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40784" y="539925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69174" y="549324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53920" y="535257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248288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257687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61668" y="2257089"/>
            <a:ext cx="370614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b</a:t>
            </a:r>
            <a:r>
              <a:rPr lang="en-US" sz="1400" b="1" baseline="-25000" dirty="0">
                <a:solidFill>
                  <a:srgbClr val="FFC000"/>
                </a:solidFill>
              </a:rPr>
              <a:t> 2</a:t>
            </a:r>
            <a:endParaRPr lang="en-US" sz="1400" b="1" dirty="0">
              <a:solidFill>
                <a:srgbClr val="FFC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545960" y="446641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74350" y="456040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9096" y="4419729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702676" y="2465410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31066" y="2559399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4980" y="2239610"/>
            <a:ext cx="367408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d</a:t>
            </a:r>
            <a:r>
              <a:rPr lang="en-US" sz="1400" baseline="-25000" dirty="0">
                <a:solidFill>
                  <a:srgbClr val="FFC000"/>
                </a:solidFill>
              </a:rPr>
              <a:t> 2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543649" y="34992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2039" y="35932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6785" y="3452584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1</a:t>
            </a:r>
            <a:endParaRPr lang="en-US" sz="1400" baseline="-250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6546065" y="3830772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4455" y="3924761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59201" y="3784085"/>
            <a:ext cx="327334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540757" y="4758975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9147" y="4852964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893" y="4712288"/>
            <a:ext cx="357790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g</a:t>
            </a:r>
            <a:r>
              <a:rPr lang="en-US" sz="1400" baseline="-25000" dirty="0">
                <a:solidFill>
                  <a:srgbClr val="00B050"/>
                </a:solidFill>
              </a:rPr>
              <a:t> 1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3867" y="24690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52257" y="25630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5598" y="229036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43263" y="507688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71653" y="517087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56399" y="5030195"/>
            <a:ext cx="370614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b</a:t>
            </a:r>
            <a:r>
              <a:rPr lang="en-US" sz="1400" baseline="-25000" dirty="0">
                <a:solidFill>
                  <a:srgbClr val="FFC000"/>
                </a:solidFill>
              </a:rPr>
              <a:t> 1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543845" y="2460406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72235" y="2554395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96722" y="2244033"/>
            <a:ext cx="35779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91729" y="2469504"/>
            <a:ext cx="0" cy="184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0119" y="2563493"/>
            <a:ext cx="166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4033" y="2281412"/>
            <a:ext cx="34817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406095" y="24733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4485" y="25673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8399" y="225694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0679" y="2456030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959069" y="2550019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92983" y="2258511"/>
            <a:ext cx="327334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f</a:t>
            </a:r>
            <a:r>
              <a:rPr lang="en-US" sz="1400" baseline="-25000" dirty="0">
                <a:solidFill>
                  <a:srgbClr val="00B050"/>
                </a:solidFill>
              </a:rPr>
              <a:t> 2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32288" y="4135526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60678" y="4229515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45424" y="4088839"/>
            <a:ext cx="367408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d</a:t>
            </a:r>
            <a:r>
              <a:rPr lang="en-US" sz="1400" b="1" baseline="-25000" dirty="0">
                <a:solidFill>
                  <a:srgbClr val="FFC000"/>
                </a:solidFill>
              </a:rPr>
              <a:t> 1</a:t>
            </a:r>
            <a:endParaRPr lang="en-US" sz="1400" b="1" dirty="0">
              <a:solidFill>
                <a:srgbClr val="FFC000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97344" y="70418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22309" y="2564091"/>
            <a:ext cx="3629320" cy="381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33155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5" idx="1"/>
          </p:cNvCxnSpPr>
          <p:nvPr/>
        </p:nvCxnSpPr>
        <p:spPr>
          <a:xfrm flipH="1" flipV="1">
            <a:off x="2903456" y="549582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2905024" y="3574287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04590" y="2575086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31498" y="541097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101419" y="34784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u</a:t>
            </a:r>
            <a:endParaRPr lang="en-US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2932055" y="3317656"/>
            <a:ext cx="3622979" cy="191864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924196" y="3856563"/>
            <a:ext cx="3622979" cy="1918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21841" y="5205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935191" y="5243900"/>
            <a:ext cx="2164710" cy="115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78488" y="55618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98619" y="47133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t(A)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639546" y="4337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t(E)</a:t>
            </a:r>
          </a:p>
        </p:txBody>
      </p: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19600" y="2895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24298" y="506774"/>
            <a:ext cx="2617524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altLang="en-US" dirty="0">
                <a:solidFill>
                  <a:srgbClr val="FF0000"/>
                </a:solidFill>
              </a:rPr>
              <a:t>cycle counter c:=3</a:t>
            </a:r>
          </a:p>
          <a:p>
            <a:pPr indent="-342900"/>
            <a:r>
              <a:rPr lang="en-US" dirty="0">
                <a:solidFill>
                  <a:srgbClr val="FF0000"/>
                </a:solidFill>
              </a:rPr>
              <a:t>Step 1, part … 2, part …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Colors</a:t>
            </a:r>
            <a:r>
              <a:rPr lang="en-US" dirty="0"/>
              <a:t> can help us to distinguish cycles …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Anyway, it is a </a:t>
            </a:r>
            <a:r>
              <a:rPr lang="en-US" b="1" dirty="0"/>
              <a:t>mess</a:t>
            </a:r>
            <a:r>
              <a:rPr lang="en-US" dirty="0"/>
              <a:t> in this small dimension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future </a:t>
            </a:r>
            <a:r>
              <a:rPr lang="en-US" b="1" dirty="0"/>
              <a:t>we omit </a:t>
            </a:r>
            <a:r>
              <a:rPr lang="en-US" dirty="0"/>
              <a:t>depicting </a:t>
            </a:r>
          </a:p>
          <a:p>
            <a:pPr>
              <a:buFontTx/>
              <a:buChar char="-"/>
              <a:defRPr/>
            </a:pPr>
            <a:r>
              <a:rPr lang="en-US" dirty="0"/>
              <a:t> data cube part</a:t>
            </a:r>
          </a:p>
          <a:p>
            <a:pPr>
              <a:buFontTx/>
              <a:buChar char="-"/>
              <a:defRPr/>
            </a:pPr>
            <a:r>
              <a:rPr lang="en-US" dirty="0"/>
              <a:t> attribute preferences</a:t>
            </a:r>
          </a:p>
          <a:p>
            <a:endParaRPr lang="en-US" dirty="0"/>
          </a:p>
          <a:p>
            <a:r>
              <a:rPr lang="en-US" b="1" dirty="0"/>
              <a:t>We enlarge </a:t>
            </a:r>
            <a:r>
              <a:rPr lang="en-US" dirty="0"/>
              <a:t>preference cube and solutions will be coded by colors and notation as here</a:t>
            </a:r>
          </a:p>
        </p:txBody>
      </p:sp>
      <p:cxnSp>
        <p:nvCxnSpPr>
          <p:cNvPr id="119" name="Straight Connector 118"/>
          <p:cNvCxnSpPr/>
          <p:nvPr/>
        </p:nvCxnSpPr>
        <p:spPr>
          <a:xfrm flipH="1" flipV="1">
            <a:off x="2895600" y="4191000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105400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895600" y="5181600"/>
            <a:ext cx="3650464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714947" y="2554664"/>
            <a:ext cx="18853" cy="384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429000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</a:t>
            </a:r>
            <a:r>
              <a:rPr lang="en-US" b="1" baseline="30000" dirty="0">
                <a:solidFill>
                  <a:srgbClr val="FFC000"/>
                </a:solidFill>
              </a:rPr>
              <a:t>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00600" y="51054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30000" dirty="0"/>
              <a:t>u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631116" y="38978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u</a:t>
            </a:r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971800" y="4038600"/>
            <a:ext cx="3622979" cy="19186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30221" y="3796359"/>
            <a:ext cx="3622979" cy="19186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962400" y="4648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t(B)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264876" y="42788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t(D)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940690" y="4786700"/>
            <a:ext cx="3079110" cy="16141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810000" y="51816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sym typeface="Symbol" panose="05050102010706020507" pitchFamily="18" charset="2"/>
              </a:rPr>
              <a:t></a:t>
            </a:r>
            <a:r>
              <a:rPr lang="en-US" b="1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2895600" y="4800600"/>
            <a:ext cx="3650464" cy="106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019747" y="2554664"/>
            <a:ext cx="18853" cy="38461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5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6019800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82210" y="484728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0600" y="494127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95346" y="480060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67882" y="302000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272" y="395989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0186" y="762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b</a:t>
            </a:r>
            <a:r>
              <a:rPr lang="en-US" sz="1400" b="1" baseline="-25000" dirty="0">
                <a:solidFill>
                  <a:srgbClr val="FFC000"/>
                </a:solidFill>
              </a:rPr>
              <a:t> 2</a:t>
            </a:r>
            <a:endParaRPr lang="en-US" sz="1400" b="1" dirty="0">
              <a:solidFill>
                <a:srgbClr val="FFC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706492" y="3247087"/>
            <a:ext cx="0" cy="1846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34882" y="3341076"/>
            <a:ext cx="16680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19628" y="3200400"/>
            <a:ext cx="34817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50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47696" y="272534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6086" y="366523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46734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d</a:t>
            </a:r>
            <a:r>
              <a:rPr lang="en-US" sz="1400" baseline="-25000" dirty="0">
                <a:solidFill>
                  <a:srgbClr val="FFC000"/>
                </a:solidFill>
              </a:rPr>
              <a:t> 2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692064" y="164688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20454" y="174087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05200" y="160020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1</a:t>
            </a:r>
            <a:endParaRPr lang="en-US" sz="1400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682210" y="2256487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10600" y="2350476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95346" y="2209800"/>
            <a:ext cx="32733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f</a:t>
            </a:r>
            <a:r>
              <a:rPr lang="en-US" sz="1400" baseline="-25000" dirty="0">
                <a:solidFill>
                  <a:srgbClr val="00B050"/>
                </a:solidFill>
              </a:rPr>
              <a:t> 1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696874" y="3704287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25264" y="3798276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710010" y="3657600"/>
            <a:ext cx="35779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g</a:t>
            </a:r>
            <a:r>
              <a:rPr lang="en-US" sz="1400" baseline="-25000" dirty="0">
                <a:solidFill>
                  <a:srgbClr val="00B050"/>
                </a:solidFill>
              </a:rPr>
              <a:t> 1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617475" y="25486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45865" y="34885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89206" y="762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684050" y="431388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612440" y="440787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97186" y="42672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b</a:t>
            </a:r>
            <a:r>
              <a:rPr lang="en-US" sz="1400" baseline="-25000" dirty="0">
                <a:solidFill>
                  <a:srgbClr val="FFC000"/>
                </a:solidFill>
              </a:rPr>
              <a:t> 1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275733" y="292573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04123" y="386562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28610" y="76200"/>
            <a:ext cx="35779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g</a:t>
            </a:r>
            <a:r>
              <a:rPr lang="en-US" sz="1400" baseline="-25000" dirty="0">
                <a:solidFill>
                  <a:srgbClr val="00B050"/>
                </a:solidFill>
              </a:rPr>
              <a:t> 2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767096" y="264292"/>
            <a:ext cx="0" cy="1846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95486" y="358281"/>
            <a:ext cx="16680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29400" y="76200"/>
            <a:ext cx="34817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50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90496" y="27253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18886" y="36652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2800" y="5616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404896" y="273719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33286" y="367708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67200" y="76200"/>
            <a:ext cx="32733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f</a:t>
            </a:r>
            <a:r>
              <a:rPr lang="en-US" sz="1400" baseline="-25000" dirty="0">
                <a:solidFill>
                  <a:srgbClr val="00B050"/>
                </a:solidFill>
              </a:rPr>
              <a:t> 2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87256" y="271368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615646" y="280767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700392" y="26670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d</a:t>
            </a:r>
            <a:r>
              <a:rPr lang="en-US" sz="1400" b="1" baseline="-25000" dirty="0">
                <a:solidFill>
                  <a:srgbClr val="FFC000"/>
                </a:solidFill>
              </a:rPr>
              <a:t> 1</a:t>
            </a:r>
            <a:endParaRPr lang="en-US" sz="1400" b="1" dirty="0">
              <a:solidFill>
                <a:srgbClr val="FFC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962400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676424" y="1676400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91000" y="609600"/>
            <a:ext cx="13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contour line</a:t>
            </a:r>
          </a:p>
          <a:p>
            <a:r>
              <a:rPr lang="en-US" dirty="0">
                <a:solidFill>
                  <a:srgbClr val="00B0F0"/>
                </a:solidFill>
              </a:rPr>
              <a:t>exemplar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667000" y="381000"/>
            <a:ext cx="6019800" cy="594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667000" y="381000"/>
            <a:ext cx="601980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2667000" y="4876800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620000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666198" y="4847287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594588" y="4941276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679334" y="4800600"/>
            <a:ext cx="39786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u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3475198" y="1582355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403588" y="1676344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488334" y="1535668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u</a:t>
            </a:r>
            <a:endParaRPr lang="en-US" baseline="30000" dirty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3472992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496038" y="4771087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424428" y="4865076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509174" y="4724400"/>
            <a:ext cx="37702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24" name="Straight Connector 123"/>
          <p:cNvCxnSpPr/>
          <p:nvPr/>
        </p:nvCxnSpPr>
        <p:spPr>
          <a:xfrm flipH="1" flipV="1">
            <a:off x="2667000" y="4343400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558010" y="3411155"/>
            <a:ext cx="0" cy="1846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486400" y="3505144"/>
            <a:ext cx="16680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571146" y="3364468"/>
            <a:ext cx="37702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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4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6172200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667000" y="2782477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949264" y="2713687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877654" y="2807676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962400" y="2667000"/>
            <a:ext cx="40748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u</a:t>
            </a:r>
          </a:p>
        </p:txBody>
      </p:sp>
      <p:cxnSp>
        <p:nvCxnSpPr>
          <p:cNvPr id="136" name="Straight Connector 135"/>
          <p:cNvCxnSpPr/>
          <p:nvPr/>
        </p:nvCxnSpPr>
        <p:spPr>
          <a:xfrm>
            <a:off x="6167610" y="4249355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096000" y="4343344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180746" y="4202668"/>
            <a:ext cx="38985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30000" dirty="0"/>
              <a:t>u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3957810" y="423768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886200" y="433167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970946" y="4191000"/>
            <a:ext cx="37702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</a:p>
        </p:txBody>
      </p:sp>
      <p:cxnSp>
        <p:nvCxnSpPr>
          <p:cNvPr id="142" name="Straight Connector 141"/>
          <p:cNvCxnSpPr/>
          <p:nvPr/>
        </p:nvCxnSpPr>
        <p:spPr>
          <a:xfrm flipH="1" flipV="1">
            <a:off x="2667000" y="3733800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667000" y="2286000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419600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257800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410438" y="2191955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338828" y="2285944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423574" y="2145268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30000" dirty="0"/>
              <a:t>u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5253210" y="3639755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181600" y="3733744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266346" y="3593068"/>
            <a:ext cx="41069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baseline="30000" dirty="0" err="1"/>
              <a:t>u</a:t>
            </a:r>
            <a:endParaRPr lang="en-US" baseline="30000" dirty="0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4415010" y="3628087"/>
            <a:ext cx="0" cy="1846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343400" y="3722076"/>
            <a:ext cx="166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428146" y="3581400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baseline="30000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2667000" y="1295400"/>
            <a:ext cx="6019800" cy="2819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667000" y="1447800"/>
            <a:ext cx="6019800" cy="2819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667000" y="2209800"/>
            <a:ext cx="6019800" cy="2819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667000" y="2514600"/>
            <a:ext cx="6019800" cy="2819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667000" y="2590800"/>
            <a:ext cx="6019800" cy="2819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667000" y="2667000"/>
            <a:ext cx="6019800" cy="2819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667000" y="2895600"/>
            <a:ext cx="6019800" cy="28194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667000" y="3733800"/>
            <a:ext cx="5562600" cy="259080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667000" y="4495800"/>
            <a:ext cx="3886200" cy="1828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6749592" y="381000"/>
            <a:ext cx="32208" cy="598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2667000" y="3315877"/>
            <a:ext cx="6010376" cy="3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777210" y="3247087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705600" y="3341076"/>
            <a:ext cx="166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790346" y="3200400"/>
            <a:ext cx="38824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u</a:t>
            </a:r>
            <a:endParaRPr 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H="1" flipV="1">
            <a:off x="2667000" y="2133600"/>
            <a:ext cx="6019800" cy="28194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873064" y="4999687"/>
            <a:ext cx="0" cy="1846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801454" y="5093676"/>
            <a:ext cx="166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886200" y="4953000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4415010" y="446628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343400" y="456027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428146" y="4419600"/>
            <a:ext cx="37702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sym typeface="Symbol" panose="05050102010706020507" pitchFamily="18" charset="2"/>
              </a:rPr>
              <a:t></a:t>
            </a:r>
            <a:r>
              <a:rPr lang="en-US" b="1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5016064" y="3856687"/>
            <a:ext cx="0" cy="184666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944454" y="3950676"/>
            <a:ext cx="166807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029200" y="3810000"/>
            <a:ext cx="37702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</a:t>
            </a:r>
            <a:r>
              <a:rPr lang="en-US" b="1" baseline="30000" dirty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9476" y="553045"/>
            <a:ext cx="2617524" cy="612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42900"/>
            <a:r>
              <a:rPr lang="en-US" b="1" dirty="0"/>
              <a:t>Big picture</a:t>
            </a:r>
          </a:p>
          <a:p>
            <a:pPr indent="-342900"/>
            <a:endParaRPr lang="en-US" sz="800" dirty="0"/>
          </a:p>
          <a:p>
            <a:pPr indent="-342900"/>
            <a:r>
              <a:rPr lang="en-US" dirty="0"/>
              <a:t>In this case we need 4 steps to decide the winner</a:t>
            </a:r>
          </a:p>
          <a:p>
            <a:pPr indent="-342900"/>
            <a:endParaRPr lang="en-US" sz="800" dirty="0"/>
          </a:p>
          <a:p>
            <a:pPr indent="-342900"/>
            <a:r>
              <a:rPr lang="en-US" dirty="0"/>
              <a:t>Certified order of items so far is B, A, G, D (for F, C, E we have to wait)</a:t>
            </a:r>
          </a:p>
          <a:p>
            <a:pPr indent="-342900"/>
            <a:endParaRPr lang="en-US" sz="800" dirty="0"/>
          </a:p>
          <a:p>
            <a:pPr indent="-342900"/>
            <a:r>
              <a:rPr lang="en-US" dirty="0"/>
              <a:t>It seems that number of steps needed to decide the winner is at most   n/2 + 1 where n is the #  of items (</a:t>
            </a:r>
            <a:r>
              <a:rPr lang="en-US" dirty="0">
                <a:sym typeface="Symbol"/>
              </a:rPr>
              <a:t></a:t>
            </a:r>
            <a:r>
              <a:rPr lang="en-US" dirty="0"/>
              <a:t>n/2</a:t>
            </a:r>
            <a:r>
              <a:rPr lang="en-US" dirty="0">
                <a:sym typeface="Symbol"/>
              </a:rPr>
              <a:t> + 1)</a:t>
            </a:r>
            <a:endParaRPr lang="en-US" dirty="0"/>
          </a:p>
          <a:p>
            <a:pPr indent="-342900"/>
            <a:endParaRPr lang="en-US" sz="800" dirty="0"/>
          </a:p>
          <a:p>
            <a:pPr indent="-342900"/>
            <a:r>
              <a:rPr lang="en-US" dirty="0">
                <a:sym typeface="Symbol" panose="05050102010706020507" pitchFamily="18" charset="2"/>
              </a:rPr>
              <a:t>?</a:t>
            </a:r>
            <a:r>
              <a:rPr lang="en-US" dirty="0"/>
              <a:t>can we find data distribution such that TA ends (decides winner / decides all) in arbitrary number of steps</a:t>
            </a:r>
          </a:p>
          <a:p>
            <a:pPr indent="-342900"/>
            <a:r>
              <a:rPr lang="en-US" dirty="0"/>
              <a:t>s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</a:t>
            </a:r>
            <a:r>
              <a:rPr lang="en-US" dirty="0"/>
              <a:t>n/2</a:t>
            </a:r>
            <a:r>
              <a:rPr lang="en-US" dirty="0">
                <a:sym typeface="Symbol"/>
              </a:rPr>
              <a:t> + 1)</a:t>
            </a:r>
            <a:r>
              <a:rPr lang="en-US" dirty="0"/>
              <a:t> ?</a:t>
            </a:r>
          </a:p>
          <a:p>
            <a:pPr indent="-342900"/>
            <a:endParaRPr lang="en-US" sz="800" dirty="0"/>
          </a:p>
          <a:p>
            <a:pPr indent="-342900"/>
            <a:r>
              <a:rPr lang="en-US" dirty="0"/>
              <a:t>In 3-D, 4-D, …?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62150" y="10748"/>
            <a:ext cx="2349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248638" y="3258755"/>
            <a:ext cx="0" cy="18466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177028" y="3352744"/>
            <a:ext cx="16680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261774" y="3212068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2667000" y="1371600"/>
            <a:ext cx="601980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9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6019800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667000" y="381000"/>
            <a:ext cx="6019800" cy="28194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0748"/>
            <a:ext cx="24025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 </a:t>
            </a:r>
          </a:p>
          <a:p>
            <a:r>
              <a:rPr lang="en-US" dirty="0"/>
              <a:t>Lab/homework 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90496" y="30200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8886" y="39598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762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04896" y="30200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33286" y="39598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7200" y="76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00069" y="272534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28459" y="366523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1800" y="93869"/>
            <a:ext cx="35939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529123" y="292573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57513" y="386562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0" y="76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47696" y="264292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6086" y="358281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0" y="76200"/>
            <a:ext cx="34817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85896" y="272534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4286" y="366523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8200" y="56163"/>
            <a:ext cx="360996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81296" y="273719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09686" y="367708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3600" y="76200"/>
            <a:ext cx="32733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682210" y="22564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610600" y="23504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95346" y="2209800"/>
            <a:ext cx="33214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706492" y="32470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34882" y="33410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719628" y="3200400"/>
            <a:ext cx="34817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692064" y="42376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20454" y="43316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05200" y="4191000"/>
            <a:ext cx="36260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682210" y="45424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10600" y="46364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95346" y="4495800"/>
            <a:ext cx="32733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687256" y="50758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5646" y="51698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0392" y="5029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84050" y="27136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612440" y="28076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697186" y="26670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673664" y="377751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02054" y="387149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86800" y="3730823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7386123" y="292573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314513" y="386562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239000" y="76200"/>
            <a:ext cx="35779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696874" y="48472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25264" y="49412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710010" y="4800600"/>
            <a:ext cx="35779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838200"/>
            <a:ext cx="261752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Run threshold algorithm</a:t>
            </a:r>
          </a:p>
          <a:p>
            <a:pPr>
              <a:defRPr/>
            </a:pPr>
            <a:r>
              <a:rPr lang="en-US" dirty="0"/>
              <a:t>     Use notation as in previous slide </a:t>
            </a:r>
          </a:p>
          <a:p>
            <a:pPr>
              <a:defRPr/>
            </a:pPr>
            <a:r>
              <a:rPr lang="en-US" dirty="0"/>
              <a:t>     Use colors to denote steps/cycles of TA </a:t>
            </a:r>
          </a:p>
        </p:txBody>
      </p:sp>
    </p:spTree>
    <p:extLst>
      <p:ext uri="{BB962C8B-B14F-4D97-AF65-F5344CB8AC3E}">
        <p14:creationId xmlns:p14="http://schemas.microsoft.com/office/powerpoint/2010/main" val="331864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6019800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flipH="1" flipV="1">
            <a:off x="5676900" y="381000"/>
            <a:ext cx="3009900" cy="59436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0748"/>
            <a:ext cx="24025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 </a:t>
            </a:r>
          </a:p>
          <a:p>
            <a:r>
              <a:rPr lang="en-US" dirty="0"/>
              <a:t>Lab/homework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90496" y="30200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8886" y="39598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762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04896" y="30200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33286" y="39598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7200" y="76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00069" y="272534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28459" y="366523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1800" y="93869"/>
            <a:ext cx="35939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529123" y="292573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57513" y="386562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0" y="76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47696" y="264292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6086" y="358281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0" y="76200"/>
            <a:ext cx="34817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85896" y="272534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4286" y="366523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8200" y="56163"/>
            <a:ext cx="360996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81296" y="273719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09686" y="367708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3600" y="76200"/>
            <a:ext cx="32733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682210" y="22564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610600" y="23504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95346" y="2209800"/>
            <a:ext cx="33214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706492" y="32470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34882" y="33410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719628" y="3200400"/>
            <a:ext cx="34817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692064" y="42376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20454" y="43316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05200" y="4191000"/>
            <a:ext cx="36260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682210" y="45424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10600" y="46364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95346" y="4495800"/>
            <a:ext cx="32733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687256" y="50758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5646" y="51698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0392" y="5029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84050" y="27136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612440" y="28076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697186" y="26670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673664" y="377751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02054" y="387149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86800" y="3730823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7386123" y="292573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314513" y="386562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239000" y="76200"/>
            <a:ext cx="35779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696874" y="48472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25264" y="49412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710010" y="4800600"/>
            <a:ext cx="35779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838200"/>
            <a:ext cx="261752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Run threshold algorithm</a:t>
            </a:r>
          </a:p>
          <a:p>
            <a:pPr>
              <a:defRPr/>
            </a:pPr>
            <a:r>
              <a:rPr lang="en-US" dirty="0"/>
              <a:t>     Use notation as in previous slide </a:t>
            </a:r>
          </a:p>
          <a:p>
            <a:pPr>
              <a:defRPr/>
            </a:pPr>
            <a:r>
              <a:rPr lang="en-US" dirty="0"/>
              <a:t>     Use colors to denote steps/cycles of TA </a:t>
            </a:r>
          </a:p>
          <a:p>
            <a:pPr>
              <a:defRPr/>
            </a:pP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7417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6019800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flipH="1" flipV="1">
            <a:off x="5676900" y="381000"/>
            <a:ext cx="3009900" cy="59436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0748"/>
            <a:ext cx="24025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 </a:t>
            </a:r>
          </a:p>
          <a:p>
            <a:r>
              <a:rPr lang="en-US" dirty="0"/>
              <a:t>Lab/homework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90496" y="30200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8886" y="39598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762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04896" y="30200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33286" y="39598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7200" y="76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00069" y="272534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28459" y="366523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1800" y="93869"/>
            <a:ext cx="35939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529123" y="292573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57513" y="386562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0" y="76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47696" y="264292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6086" y="358281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0" y="76200"/>
            <a:ext cx="34817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85896" y="272534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4286" y="366523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8200" y="56163"/>
            <a:ext cx="360996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81296" y="273719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09686" y="367708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3600" y="76200"/>
            <a:ext cx="32733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682210" y="22564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610600" y="23504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95346" y="2209800"/>
            <a:ext cx="33214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706492" y="32470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34882" y="33410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719628" y="3200400"/>
            <a:ext cx="348172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692064" y="42376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20454" y="43316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05200" y="4191000"/>
            <a:ext cx="36260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682210" y="45424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10600" y="46364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95346" y="4495800"/>
            <a:ext cx="32733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687256" y="50758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5646" y="51698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0392" y="5029200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84050" y="27136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612440" y="28076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697186" y="2667000"/>
            <a:ext cx="37061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673664" y="3777510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02054" y="3871499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86800" y="3730823"/>
            <a:ext cx="367408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400" b="1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7386123" y="292573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314513" y="386562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239000" y="76200"/>
            <a:ext cx="35779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696874" y="4847287"/>
            <a:ext cx="0" cy="1846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25264" y="4941276"/>
            <a:ext cx="16680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710010" y="4800600"/>
            <a:ext cx="35779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 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838200"/>
            <a:ext cx="2617524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Run threshold algorithm</a:t>
            </a:r>
          </a:p>
          <a:p>
            <a:pPr>
              <a:defRPr/>
            </a:pPr>
            <a:r>
              <a:rPr lang="en-US" dirty="0"/>
              <a:t>     Use notation as in previous slide </a:t>
            </a:r>
          </a:p>
          <a:p>
            <a:pPr>
              <a:defRPr/>
            </a:pPr>
            <a:r>
              <a:rPr lang="en-US" dirty="0"/>
              <a:t>     Use colors to denote steps/cycles of TA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Lists are same, </a:t>
            </a:r>
            <a:r>
              <a:rPr lang="en-US" b="1" dirty="0"/>
              <a:t>how does aggregation influence run of TA</a:t>
            </a:r>
            <a:r>
              <a:rPr lang="en-US" dirty="0"/>
              <a:t>?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Is there a </a:t>
            </a:r>
            <a:r>
              <a:rPr lang="en-US" b="1" dirty="0"/>
              <a:t>neighborhood </a:t>
            </a:r>
          </a:p>
          <a:p>
            <a:pPr>
              <a:defRPr/>
            </a:pPr>
            <a:r>
              <a:rPr lang="en-US" b="1" dirty="0"/>
              <a:t>of contour line</a:t>
            </a:r>
            <a:r>
              <a:rPr lang="en-US" dirty="0"/>
              <a:t> with same TA run and outcome?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667000" y="381000"/>
            <a:ext cx="6019800" cy="28194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4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1319753" y="4675695"/>
            <a:ext cx="659876" cy="28280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98260" y="485450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120442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23000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us insert into previous slide the preference cube diagonal and depict it in DC. Does it preserve preference degree? </a:t>
            </a:r>
          </a:p>
          <a:p>
            <a:r>
              <a:rPr lang="en-US" dirty="0"/>
              <a:t>     We have now mappings from DC</a:t>
            </a:r>
            <a:r>
              <a:rPr lang="en-US" dirty="0">
                <a:sym typeface="Wingdings" pitchFamily="2" charset="2"/>
              </a:rPr>
              <a:t>PC and from PCDC – what are properties? </a:t>
            </a:r>
          </a:p>
          <a:p>
            <a:r>
              <a:rPr lang="en-US" dirty="0">
                <a:sym typeface="Wingdings" pitchFamily="2" charset="2"/>
              </a:rPr>
              <a:t>     DCPC is injective, PCDC need not</a:t>
            </a:r>
          </a:p>
          <a:p>
            <a:r>
              <a:rPr lang="en-US" dirty="0">
                <a:sym typeface="Wingdings" pitchFamily="2" charset="2"/>
              </a:rPr>
              <a:t>     Both mappings preserve line segments ( maybe in quadrants , see quadrant in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yellow</a:t>
            </a:r>
            <a:r>
              <a:rPr lang="en-US" dirty="0">
                <a:sym typeface="Wingdings" pitchFamily="2" charset="2"/>
              </a:rPr>
              <a:t>) </a:t>
            </a:r>
          </a:p>
          <a:p>
            <a:r>
              <a:rPr lang="en-US" dirty="0">
                <a:sym typeface="Wingdings" pitchFamily="2" charset="2"/>
              </a:rPr>
              <a:t>     Mapping of areas, e.g. </a:t>
            </a:r>
            <a:r>
              <a:rPr lang="en-US" dirty="0"/>
              <a:t>quadrilaterals can be more complicated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210128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702975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58662" y="472594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3893548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280786" y="487018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581938" y="474162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356947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930791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79883" y="54533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4392" y="477590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994875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69330" y="45861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133" y="4989011"/>
            <a:ext cx="1825042" cy="94115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7504" y="4488727"/>
            <a:ext cx="1421886" cy="7242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2882" y="5684363"/>
            <a:ext cx="1381370" cy="70772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85961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14351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441689" y="479159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0079" y="488558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51758" y="543419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080148" y="552818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36136" y="60956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64526" y="61896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24196" y="29335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386051" y="488586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601530" y="493016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716222" y="485157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885170" y="49458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920346" y="477591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919300" y="3813881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847690" y="3907870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930295" y="102505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858685" y="111904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601918" y="2846036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530308" y="2940025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94985" y="283817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23375" y="293216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599522" y="1112363"/>
            <a:ext cx="339365" cy="180994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948313" y="1112363"/>
            <a:ext cx="933254" cy="18288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920033" y="2931736"/>
            <a:ext cx="970961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5599523" y="2931736"/>
            <a:ext cx="329937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721336" y="417209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649726" y="426608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90188" y="417366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518578" y="426765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582329" y="385581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510719" y="479570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16613" y="37772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645003" y="47171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284551" y="2849116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212941" y="2943105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916252" y="2850684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844642" y="2944673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297864" y="443060"/>
            <a:ext cx="424206" cy="249810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570482" y="471340"/>
            <a:ext cx="1338607" cy="247925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589336" y="2941163"/>
            <a:ext cx="1338606" cy="133860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288437" y="2941163"/>
            <a:ext cx="452487" cy="1329179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81972" y="39195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310362" y="48594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598842" y="374668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527232" y="468657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590986" y="414696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519376" y="424095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367831" y="4157959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296221" y="4251948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5058318" y="3141435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986708" y="3235424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031609" y="2275740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959999" y="2369729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8643646" y="2258457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8572036" y="2352446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645218" y="313672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573608" y="323071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4" idx="1"/>
          </p:cNvCxnSpPr>
          <p:nvPr/>
        </p:nvCxnSpPr>
        <p:spPr>
          <a:xfrm flipH="1">
            <a:off x="5045066" y="499621"/>
            <a:ext cx="347066" cy="186900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5052768" y="3223967"/>
            <a:ext cx="339364" cy="10275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4" idx="3"/>
          </p:cNvCxnSpPr>
          <p:nvPr/>
        </p:nvCxnSpPr>
        <p:spPr>
          <a:xfrm>
            <a:off x="7607432" y="480767"/>
            <a:ext cx="1040150" cy="188785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7598004" y="3242821"/>
            <a:ext cx="1055802" cy="10086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12193" y="283903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191" name="Oval 190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0" idx="2"/>
            <a:endCxn id="191" idx="6"/>
          </p:cNvCxnSpPr>
          <p:nvPr/>
        </p:nvCxnSpPr>
        <p:spPr>
          <a:xfrm flipH="1">
            <a:off x="2978870" y="4483865"/>
            <a:ext cx="1754129" cy="18933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9" idx="1"/>
          </p:cNvCxnSpPr>
          <p:nvPr/>
        </p:nvCxnSpPr>
        <p:spPr>
          <a:xfrm flipH="1">
            <a:off x="5052767" y="3023703"/>
            <a:ext cx="859426" cy="125606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88" idx="5"/>
          </p:cNvCxnSpPr>
          <p:nvPr/>
        </p:nvCxnSpPr>
        <p:spPr>
          <a:xfrm>
            <a:off x="5974930" y="3004106"/>
            <a:ext cx="2669449" cy="12568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88" idx="5"/>
          </p:cNvCxnSpPr>
          <p:nvPr/>
        </p:nvCxnSpPr>
        <p:spPr>
          <a:xfrm flipV="1">
            <a:off x="5974930" y="471340"/>
            <a:ext cx="2688303" cy="253276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8" idx="5"/>
          </p:cNvCxnSpPr>
          <p:nvPr/>
        </p:nvCxnSpPr>
        <p:spPr>
          <a:xfrm flipH="1" flipV="1">
            <a:off x="5043340" y="461913"/>
            <a:ext cx="931590" cy="254219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5948313" y="2922309"/>
            <a:ext cx="2686640" cy="1338606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72A4FC-360C-4890-99C8-4B6269B7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0" name="Date Placeholder 4">
            <a:extLst>
              <a:ext uri="{FF2B5EF4-FFF2-40B4-BE49-F238E27FC236}">
                <a16:creationId xmlns:a16="http://schemas.microsoft.com/office/drawing/2014/main" id="{71DB21EA-A0DC-4017-970D-55353C02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577051"/>
            <a:ext cx="2057400" cy="183399"/>
          </a:xfrm>
        </p:spPr>
        <p:txBody>
          <a:bodyPr/>
          <a:lstStyle/>
          <a:p>
            <a:r>
              <a:rPr lang="en-US" dirty="0"/>
              <a:t>AY2023/24 NSWI166 7/12 </a:t>
            </a:r>
            <a:r>
              <a:rPr lang="en-US" dirty="0" err="1"/>
              <a:t>Vojtáš</a:t>
            </a:r>
            <a:r>
              <a:rPr lang="en-US" dirty="0"/>
              <a:t> </a:t>
            </a:r>
          </a:p>
        </p:txBody>
      </p:sp>
      <p:sp>
        <p:nvSpPr>
          <p:cNvPr id="153" name="Footer Placeholder 5">
            <a:extLst>
              <a:ext uri="{FF2B5EF4-FFF2-40B4-BE49-F238E27FC236}">
                <a16:creationId xmlns:a16="http://schemas.microsoft.com/office/drawing/2014/main" id="{63D7AA87-71BA-4C6F-A61E-89C2EF0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/>
              <a:t>Querying top-k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9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6019800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flipH="1" flipV="1">
            <a:off x="5676900" y="381000"/>
            <a:ext cx="3009900" cy="59436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0748"/>
            <a:ext cx="24025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FLN-TA graphically (2D) </a:t>
            </a:r>
          </a:p>
          <a:p>
            <a:r>
              <a:rPr lang="en-US" dirty="0"/>
              <a:t>Lab/homework 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0" y="838200"/>
            <a:ext cx="2617524" cy="57246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Experiment</a:t>
            </a:r>
            <a:r>
              <a:rPr lang="en-US" dirty="0"/>
              <a:t> with mutual influence of data and aggregation distribution.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b="1" dirty="0"/>
              <a:t>Is the hypothesis</a:t>
            </a:r>
            <a:r>
              <a:rPr lang="en-US" dirty="0"/>
              <a:t> </a:t>
            </a:r>
          </a:p>
          <a:p>
            <a:pPr indent="-342900"/>
            <a:r>
              <a:rPr lang="en-US" dirty="0">
                <a:sym typeface="Symbol" panose="05050102010706020507" pitchFamily="18" charset="2"/>
              </a:rPr>
              <a:t>?</a:t>
            </a:r>
            <a:r>
              <a:rPr lang="en-US" dirty="0"/>
              <a:t>can we find data distribution such that TA ends (decides winner / decides all) in arbitrary number of steps</a:t>
            </a:r>
          </a:p>
          <a:p>
            <a:pPr indent="-342900"/>
            <a:r>
              <a:rPr lang="en-US" dirty="0"/>
              <a:t>s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</a:t>
            </a:r>
            <a:r>
              <a:rPr lang="en-US" dirty="0"/>
              <a:t>n/2</a:t>
            </a:r>
            <a:r>
              <a:rPr lang="en-US" dirty="0">
                <a:sym typeface="Symbol"/>
              </a:rPr>
              <a:t> + 1)</a:t>
            </a:r>
            <a:r>
              <a:rPr lang="en-US" dirty="0"/>
              <a:t> ? </a:t>
            </a:r>
            <a:r>
              <a:rPr lang="en-US" b="1" dirty="0"/>
              <a:t>true</a:t>
            </a:r>
            <a:r>
              <a:rPr lang="en-US" dirty="0"/>
              <a:t> ?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Check it in </a:t>
            </a:r>
            <a:r>
              <a:rPr lang="en-US" b="1" dirty="0"/>
              <a:t>higher dimensions</a:t>
            </a:r>
            <a:r>
              <a:rPr lang="en-US" dirty="0"/>
              <a:t> in PC, 4-D,    5-D, …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Try </a:t>
            </a:r>
            <a:r>
              <a:rPr lang="en-US" b="1" dirty="0"/>
              <a:t>randomly generated</a:t>
            </a:r>
            <a:r>
              <a:rPr lang="en-US" dirty="0"/>
              <a:t> data and threshold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b="1" dirty="0"/>
              <a:t>Run</a:t>
            </a:r>
            <a:r>
              <a:rPr lang="en-US" dirty="0"/>
              <a:t> threshold algorithm</a:t>
            </a:r>
          </a:p>
          <a:p>
            <a:pPr>
              <a:defRPr/>
            </a:pPr>
            <a:r>
              <a:rPr lang="en-US" b="1" dirty="0"/>
              <a:t>With notation, colors, etc. same as in previous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667000" y="381000"/>
            <a:ext cx="6019800" cy="28194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4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D4EBA-9B82-4892-8112-C75CED8E8FE9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/>
              <a:t>TA algorit</a:t>
            </a:r>
            <a:r>
              <a:rPr lang="en-US" altLang="en-US" sz="3200"/>
              <a:t>hm is correct</a:t>
            </a:r>
            <a:endParaRPr lang="sk-SK" altLang="en-US" sz="320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65125" y="1335088"/>
            <a:ext cx="90090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FLN – theorem 4.1</a:t>
            </a:r>
            <a:r>
              <a:rPr lang="cs-CZ" altLang="en-US" sz="2400" b="1"/>
              <a:t>.</a:t>
            </a:r>
            <a:r>
              <a:rPr lang="cs-CZ" altLang="en-US" sz="2400"/>
              <a:t> </a:t>
            </a:r>
            <a:r>
              <a:rPr lang="en-US" altLang="en-US" sz="2400"/>
              <a:t>If the aggregation function t is monotone, </a:t>
            </a:r>
          </a:p>
          <a:p>
            <a:pPr eaLnBrk="1" hangingPunct="1"/>
            <a:r>
              <a:rPr lang="en-US" altLang="en-US" sz="2400"/>
              <a:t>then TA correctly finds the top k answers</a:t>
            </a:r>
            <a:r>
              <a:rPr lang="cs-CZ" altLang="en-US" sz="2400"/>
              <a:t> (</a:t>
            </a:r>
            <a:r>
              <a:rPr lang="en-US" altLang="en-US" sz="2400"/>
              <a:t>ties</a:t>
            </a:r>
            <a:r>
              <a:rPr lang="cs-CZ" altLang="en-US" sz="2400"/>
              <a:t> </a:t>
            </a:r>
            <a:r>
              <a:rPr lang="en-US" altLang="en-US" sz="2400"/>
              <a:t>are ordered</a:t>
            </a:r>
          </a:p>
          <a:p>
            <a:pPr eaLnBrk="1" hangingPunct="1"/>
            <a:r>
              <a:rPr lang="en-US" altLang="en-US" sz="2400"/>
              <a:t>arbitrarily</a:t>
            </a:r>
            <a:r>
              <a:rPr lang="cs-CZ" altLang="en-US" sz="2400"/>
              <a:t>).</a:t>
            </a:r>
          </a:p>
          <a:p>
            <a:pPr eaLnBrk="1" hangingPunct="1"/>
            <a:r>
              <a:rPr lang="en-US" altLang="en-US" sz="2400" b="1"/>
              <a:t>Proof</a:t>
            </a:r>
            <a:r>
              <a:rPr lang="cs-CZ" altLang="en-US" sz="2400" b="1"/>
              <a:t>.</a:t>
            </a:r>
            <a:r>
              <a:rPr lang="cs-CZ" altLang="en-US" sz="2400"/>
              <a:t> </a:t>
            </a:r>
            <a:r>
              <a:rPr lang="en-US" altLang="en-US" sz="2400"/>
              <a:t>Let Y be as in Step 3 of TA. We need only show that </a:t>
            </a:r>
          </a:p>
          <a:p>
            <a:pPr eaLnBrk="1" hangingPunct="1"/>
            <a:r>
              <a:rPr lang="en-US" altLang="en-US" sz="2400"/>
              <a:t>every member of Y has at least as high a grade as every object</a:t>
            </a:r>
          </a:p>
          <a:p>
            <a:pPr eaLnBrk="1" hangingPunct="1"/>
            <a:r>
              <a:rPr lang="en-US" altLang="en-US" sz="2400"/>
              <a:t> z not in Y. </a:t>
            </a:r>
          </a:p>
          <a:p>
            <a:pPr eaLnBrk="1" hangingPunct="1"/>
            <a:r>
              <a:rPr lang="en-US" altLang="en-US" sz="2400"/>
              <a:t>By definition of Y; z</a:t>
            </a:r>
            <a:r>
              <a:rPr lang="en-US" altLang="en-US" sz="2400">
                <a:sym typeface="Symbol" panose="05050102010706020507" pitchFamily="18" charset="2"/>
              </a:rPr>
              <a:t></a:t>
            </a:r>
            <a:r>
              <a:rPr lang="en-US" altLang="en-US" sz="2400"/>
              <a:t>Y, either it’s grade was not one of the k </a:t>
            </a:r>
          </a:p>
          <a:p>
            <a:pPr eaLnBrk="1" hangingPunct="1"/>
            <a:r>
              <a:rPr lang="en-US" altLang="en-US" sz="2400"/>
              <a:t>highest or z has not been seen in running TA. So assume that </a:t>
            </a:r>
          </a:p>
          <a:p>
            <a:pPr eaLnBrk="1" hangingPunct="1"/>
            <a:r>
              <a:rPr lang="en-US" altLang="en-US" sz="2400"/>
              <a:t>z was not seen. Assume that the fields of z are </a:t>
            </a:r>
            <a:r>
              <a:rPr lang="cs-CZ" altLang="en-US" sz="2400"/>
              <a:t> x</a:t>
            </a:r>
            <a:r>
              <a:rPr lang="en-US" altLang="en-US" sz="2400" baseline="-25000"/>
              <a:t>1</a:t>
            </a:r>
            <a:r>
              <a:rPr lang="cs-CZ" altLang="en-US" sz="2400" baseline="30000"/>
              <a:t>z</a:t>
            </a:r>
            <a:r>
              <a:rPr lang="cs-CZ" altLang="en-US" sz="2400"/>
              <a:t> </a:t>
            </a:r>
            <a:r>
              <a:rPr lang="en-US" altLang="en-US" sz="2400"/>
              <a:t>, …,</a:t>
            </a:r>
            <a:r>
              <a:rPr lang="cs-CZ" altLang="en-US" sz="2400"/>
              <a:t> x</a:t>
            </a:r>
            <a:r>
              <a:rPr lang="en-US" altLang="en-US" sz="2400" baseline="-25000"/>
              <a:t>m</a:t>
            </a:r>
            <a:r>
              <a:rPr lang="cs-CZ" altLang="en-US" sz="2400" baseline="30000"/>
              <a:t>z</a:t>
            </a:r>
            <a:r>
              <a:rPr lang="cs-CZ" altLang="en-US" sz="2400"/>
              <a:t> </a:t>
            </a:r>
            <a:r>
              <a:rPr lang="en-US" altLang="en-US" sz="2400"/>
              <a:t>. </a:t>
            </a:r>
          </a:p>
          <a:p>
            <a:pPr eaLnBrk="1" hangingPunct="1"/>
            <a:r>
              <a:rPr lang="en-US" altLang="en-US" sz="2400"/>
              <a:t>Therefore, </a:t>
            </a:r>
            <a:r>
              <a:rPr lang="cs-CZ" altLang="en-US" sz="2400"/>
              <a:t>x</a:t>
            </a:r>
            <a:r>
              <a:rPr lang="cs-CZ" altLang="en-US" sz="2400" baseline="-25000"/>
              <a:t>i</a:t>
            </a:r>
            <a:r>
              <a:rPr lang="cs-CZ" altLang="en-US" sz="2400" baseline="30000"/>
              <a:t>z</a:t>
            </a:r>
            <a:r>
              <a:rPr lang="cs-CZ" altLang="en-US" sz="2400"/>
              <a:t> </a:t>
            </a:r>
            <a:r>
              <a:rPr lang="cs-CZ" altLang="en-US" sz="2400">
                <a:sym typeface="Symbol" panose="05050102010706020507" pitchFamily="18" charset="2"/>
              </a:rPr>
              <a:t> </a:t>
            </a:r>
            <a:r>
              <a:rPr lang="cs-CZ" altLang="en-US" sz="2400" u="sng"/>
              <a:t>x</a:t>
            </a:r>
            <a:r>
              <a:rPr lang="en-US" altLang="en-US" sz="2400" baseline="-25000"/>
              <a:t>i</a:t>
            </a:r>
            <a:r>
              <a:rPr lang="cs-CZ" altLang="en-US" sz="2400"/>
              <a:t> </a:t>
            </a:r>
            <a:r>
              <a:rPr lang="en-US" altLang="en-US" sz="2400"/>
              <a:t>for every i: Hence, </a:t>
            </a:r>
            <a:r>
              <a:rPr lang="cs-CZ" altLang="en-US" sz="2400">
                <a:sym typeface="Symbol" panose="05050102010706020507" pitchFamily="18" charset="2"/>
              </a:rPr>
              <a:t>t(</a:t>
            </a:r>
            <a:r>
              <a:rPr lang="cs-CZ" altLang="en-US" sz="2400"/>
              <a:t>x</a:t>
            </a:r>
            <a:r>
              <a:rPr lang="cs-CZ" altLang="en-US" sz="2400" baseline="-25000"/>
              <a:t>1</a:t>
            </a:r>
            <a:r>
              <a:rPr lang="cs-CZ" altLang="en-US" sz="2400" baseline="30000"/>
              <a:t>z</a:t>
            </a:r>
            <a:r>
              <a:rPr lang="cs-CZ" altLang="en-US" sz="2400"/>
              <a:t>, ..., x</a:t>
            </a:r>
            <a:r>
              <a:rPr lang="cs-CZ" altLang="en-US" sz="2400" baseline="-25000"/>
              <a:t>m</a:t>
            </a:r>
            <a:r>
              <a:rPr lang="cs-CZ" altLang="en-US" sz="2400" baseline="30000"/>
              <a:t>z</a:t>
            </a:r>
            <a:r>
              <a:rPr lang="cs-CZ" altLang="en-US" sz="2400">
                <a:sym typeface="Symbol" panose="05050102010706020507" pitchFamily="18" charset="2"/>
              </a:rPr>
              <a:t>)=t(</a:t>
            </a:r>
            <a:r>
              <a:rPr lang="cs-CZ" altLang="en-US" sz="2400" u="sng"/>
              <a:t>x</a:t>
            </a:r>
            <a:r>
              <a:rPr lang="cs-CZ" altLang="en-US" sz="2400" baseline="-25000"/>
              <a:t>1</a:t>
            </a:r>
            <a:r>
              <a:rPr lang="cs-CZ" altLang="en-US" sz="2400"/>
              <a:t>, ..., </a:t>
            </a:r>
            <a:r>
              <a:rPr lang="cs-CZ" altLang="en-US" sz="2400" u="sng"/>
              <a:t>x</a:t>
            </a:r>
            <a:r>
              <a:rPr lang="cs-CZ" altLang="en-US" sz="2400" baseline="-25000"/>
              <a:t>m</a:t>
            </a:r>
            <a:r>
              <a:rPr lang="cs-CZ" altLang="en-US" sz="2400">
                <a:sym typeface="Symbol" panose="05050102010706020507" pitchFamily="18" charset="2"/>
              </a:rPr>
              <a:t>)</a:t>
            </a:r>
            <a:r>
              <a:rPr lang="en-US" altLang="en-US" sz="2400"/>
              <a:t>; </a:t>
            </a:r>
          </a:p>
          <a:p>
            <a:pPr eaLnBrk="1" hangingPunct="1"/>
            <a:r>
              <a:rPr lang="en-US" altLang="en-US" sz="2400"/>
              <a:t>where the inequality follows by monotonicity of t. </a:t>
            </a:r>
          </a:p>
          <a:p>
            <a:r>
              <a:rPr lang="en-US" altLang="en-US" sz="2400"/>
              <a:t>But by definition of Y; for every y in Y, t(y) </a:t>
            </a:r>
            <a:r>
              <a:rPr lang="en-US" altLang="en-US" sz="2400">
                <a:sym typeface="Symbol" panose="05050102010706020507" pitchFamily="18" charset="2"/>
              </a:rPr>
              <a:t></a:t>
            </a:r>
            <a:r>
              <a:rPr lang="cs-CZ" altLang="en-US" sz="2400">
                <a:sym typeface="Symbol" panose="05050102010706020507" pitchFamily="18" charset="2"/>
              </a:rPr>
              <a:t> </a:t>
            </a:r>
            <a:r>
              <a:rPr lang="en-US" altLang="en-US" sz="2400">
                <a:sym typeface="Symbol" panose="05050102010706020507" pitchFamily="18" charset="2"/>
              </a:rPr>
              <a:t>. </a:t>
            </a:r>
            <a:r>
              <a:rPr lang="en-US" altLang="en-US" sz="2400"/>
              <a:t>Therefore, for </a:t>
            </a:r>
          </a:p>
          <a:p>
            <a:r>
              <a:rPr lang="en-US" altLang="en-US" sz="2400"/>
              <a:t>every y in Y we have t(y) </a:t>
            </a:r>
            <a:r>
              <a:rPr lang="en-US" altLang="en-US" sz="2400">
                <a:sym typeface="Symbol" panose="05050102010706020507" pitchFamily="18" charset="2"/>
              </a:rPr>
              <a:t></a:t>
            </a:r>
            <a:r>
              <a:rPr lang="cs-CZ" altLang="en-US" sz="2400">
                <a:sym typeface="Symbol" panose="05050102010706020507" pitchFamily="18" charset="2"/>
              </a:rPr>
              <a:t> 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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t(z)</a:t>
            </a:r>
            <a:r>
              <a:rPr lang="en-US" altLang="en-US" sz="2400"/>
              <a:t> as desired</a:t>
            </a:r>
            <a:r>
              <a:rPr lang="en-US" altLang="en-US" sz="2400">
                <a:sym typeface="Symbol" panose="05050102010706020507" pitchFamily="18" charset="2"/>
              </a:rPr>
              <a:t>. </a:t>
            </a:r>
            <a:endParaRPr lang="cs-CZ" altLang="en-US" sz="24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A9C14B-4026-4266-8E25-815753A8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5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E68B28-E471-4B75-AD0D-8B8ED370371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en-US" sz="1400"/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365125" y="1295400"/>
            <a:ext cx="88264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Given k &gt; 0 (can work incrementally then put k=0), data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ordered lists </a:t>
            </a:r>
            <a:r>
              <a:rPr lang="en-US" altLang="en-US" sz="2400" dirty="0" err="1">
                <a:sym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/>
              <a:t>, sequential/random access, cycle counter </a:t>
            </a:r>
            <a:r>
              <a:rPr lang="en-US" altLang="en-US" sz="2400" dirty="0">
                <a:solidFill>
                  <a:srgbClr val="FF0000"/>
                </a:solidFill>
              </a:rPr>
              <a:t>c:=1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Do sorted access in parallel to each of the m sorted lists </a:t>
            </a:r>
            <a:r>
              <a:rPr lang="cs-CZ" altLang="en-US" sz="2400" dirty="0"/>
              <a:t>L</a:t>
            </a:r>
            <a:r>
              <a:rPr lang="cs-CZ" altLang="en-US" sz="2400" baseline="-25000" dirty="0"/>
              <a:t>i</a:t>
            </a:r>
            <a:r>
              <a:rPr lang="en-US" altLang="en-US" sz="2400" dirty="0"/>
              <a:t>, </a:t>
            </a:r>
          </a:p>
          <a:p>
            <a:pPr marL="457200" indent="-457200">
              <a:spcBef>
                <a:spcPct val="0"/>
              </a:spcBef>
              <a:buNone/>
            </a:pPr>
            <a:r>
              <a:rPr lang="en-US" altLang="en-US" sz="2400" dirty="0"/>
              <a:t>either the service is stateless (get 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altLang="en-US" sz="2400" dirty="0" err="1"/>
              <a:t>’s</a:t>
            </a:r>
            <a:r>
              <a:rPr lang="en-US" altLang="en-US" sz="2400" dirty="0"/>
              <a:t> element) or not (server </a:t>
            </a:r>
          </a:p>
          <a:p>
            <a:pPr marL="457200" indent="-457200">
              <a:spcBef>
                <a:spcPct val="0"/>
              </a:spcBef>
              <a:buNone/>
            </a:pPr>
            <a:r>
              <a:rPr lang="en-US" altLang="en-US" sz="2400" dirty="0"/>
              <a:t>“knows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/>
              <a:t>”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ym typeface="Wingdings" pitchFamily="2" charset="2"/>
              </a:rPr>
              <a:t> next</a:t>
            </a:r>
            <a:r>
              <a:rPr lang="en-US" altLang="en-US" sz="2400" dirty="0"/>
              <a:t>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As an object R is seen under sorted access in some list,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	DO random access to the other lists to find the grade </a:t>
            </a:r>
            <a:r>
              <a:rPr lang="cs-CZ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j</a:t>
            </a:r>
            <a:r>
              <a:rPr lang="cs-CZ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of object R in every list </a:t>
            </a:r>
            <a:r>
              <a:rPr lang="en-US" altLang="en-US" sz="2400" dirty="0" err="1">
                <a:sym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	THEN compute the grade of R, </a:t>
            </a:r>
            <a:r>
              <a:rPr lang="en-US" altLang="en-US" sz="2400" dirty="0">
                <a:sym typeface="Symbol" panose="05050102010706020507" pitchFamily="18" charset="2"/>
              </a:rPr>
              <a:t>t(R) = t(</a:t>
            </a:r>
            <a:r>
              <a:rPr lang="cs-CZ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cs-CZ" altLang="en-US" sz="2400" baseline="30000" dirty="0">
                <a:sym typeface="Symbol" panose="05050102010706020507" pitchFamily="18" charset="2"/>
              </a:rPr>
              <a:t>R</a:t>
            </a:r>
            <a:r>
              <a:rPr lang="cs-CZ" altLang="en-US" sz="2400" dirty="0"/>
              <a:t>, ..., </a:t>
            </a:r>
            <a:r>
              <a:rPr lang="cs-CZ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m</a:t>
            </a:r>
            <a:r>
              <a:rPr lang="cs-CZ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IF this grade is one of the k highest we have seen,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	THEN remember in </a:t>
            </a:r>
            <a:r>
              <a:rPr lang="en-US" altLang="en-US" sz="2400" dirty="0" err="1">
                <a:solidFill>
                  <a:srgbClr val="FF0000"/>
                </a:solidFill>
              </a:rPr>
              <a:t>Y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altLang="en-US" sz="2400" dirty="0"/>
              <a:t> object R and its grade </a:t>
            </a:r>
            <a:r>
              <a:rPr lang="en-US" altLang="en-US" sz="2400" dirty="0">
                <a:sym typeface="Symbol" panose="05050102010706020507" pitchFamily="18" charset="2"/>
              </a:rPr>
              <a:t>t(R)</a:t>
            </a:r>
            <a:r>
              <a:rPr lang="en-US" altLang="en-US" sz="2400" dirty="0"/>
              <a:t> (ties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are broken arbitrarily, can work incrementally)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GO TO 2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65835"/>
            <a:ext cx="7886700" cy="1074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Threshold algorithm TA - </a:t>
            </a:r>
            <a:r>
              <a:rPr lang="en-US" altLang="en-US" sz="2400" dirty="0"/>
              <a:t>wording as in FLN and small changes, additional notation (cycle counter)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</p:spTree>
    <p:extLst>
      <p:ext uri="{BB962C8B-B14F-4D97-AF65-F5344CB8AC3E}">
        <p14:creationId xmlns:p14="http://schemas.microsoft.com/office/powerpoint/2010/main" val="829329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05DE00-2AAA-4935-98CD-676FDF666DA7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en-US" sz="140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913423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2400" dirty="0"/>
              <a:t>2. </a:t>
            </a:r>
            <a:r>
              <a:rPr lang="en-US" sz="2400" dirty="0"/>
              <a:t>For each list </a:t>
            </a:r>
            <a:r>
              <a:rPr lang="cs-CZ" altLang="en-US" sz="2400" dirty="0"/>
              <a:t>L</a:t>
            </a:r>
            <a:r>
              <a:rPr lang="en-US" altLang="en-US" sz="2400" baseline="-25000" dirty="0" err="1"/>
              <a:t>i</a:t>
            </a:r>
            <a:r>
              <a:rPr lang="en-US" sz="2400" dirty="0"/>
              <a:t>, let </a:t>
            </a:r>
            <a:r>
              <a:rPr lang="cs-CZ" altLang="en-US" sz="2400" u="sng" dirty="0"/>
              <a:t>x</a:t>
            </a:r>
            <a:r>
              <a:rPr lang="en-US" altLang="en-US" sz="2400" baseline="-25000" dirty="0" err="1"/>
              <a:t>i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dirty="0"/>
              <a:t> be the grade of the last object seen </a:t>
            </a:r>
          </a:p>
          <a:p>
            <a:pPr eaLnBrk="1" hangingPunct="1">
              <a:defRPr/>
            </a:pPr>
            <a:r>
              <a:rPr lang="en-US" sz="2400" dirty="0"/>
              <a:t>under </a:t>
            </a:r>
            <a:r>
              <a:rPr lang="en-US" sz="2400" dirty="0" err="1">
                <a:solidFill>
                  <a:srgbClr val="FF0000"/>
                </a:solidFill>
              </a:rPr>
              <a:t>c</a:t>
            </a:r>
            <a:r>
              <a:rPr lang="en-US" sz="2400" dirty="0" err="1"/>
              <a:t>’s</a:t>
            </a:r>
            <a:r>
              <a:rPr lang="en-US" sz="2400" dirty="0"/>
              <a:t> sorted access. Put </a:t>
            </a:r>
            <a:r>
              <a:rPr lang="en-US" sz="2400" dirty="0" err="1"/>
              <a:t>T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dirty="0"/>
              <a:t> =</a:t>
            </a:r>
            <a:r>
              <a:rPr lang="cs-CZ" altLang="en-US" sz="2400" dirty="0">
                <a:sym typeface="Symbol" panose="05050102010706020507" pitchFamily="18" charset="2"/>
              </a:rPr>
              <a:t>(</a:t>
            </a:r>
            <a:r>
              <a:rPr lang="cs-CZ" altLang="en-US" sz="2400" u="sng" dirty="0"/>
              <a:t>x</a:t>
            </a:r>
            <a:r>
              <a:rPr lang="cs-CZ" altLang="en-US" sz="2400" baseline="-25000" dirty="0"/>
              <a:t>1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cs-CZ" altLang="en-US" sz="2400" dirty="0"/>
              <a:t>, ..., </a:t>
            </a:r>
            <a:r>
              <a:rPr lang="cs-CZ" altLang="en-US" sz="2400" u="sng" dirty="0" err="1"/>
              <a:t>x</a:t>
            </a:r>
            <a:r>
              <a:rPr lang="cs-CZ" altLang="en-US" sz="2400" baseline="-25000" dirty="0" err="1"/>
              <a:t>m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cs-CZ" alt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en-US" sz="2400" dirty="0"/>
              <a:t>Define the threshold value </a:t>
            </a:r>
            <a:r>
              <a:rPr lang="en-US" sz="2400" dirty="0">
                <a:sym typeface="Symbol" panose="05050102010706020507" pitchFamily="18" charset="2"/>
              </a:rPr>
              <a:t>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to be</a:t>
            </a:r>
          </a:p>
          <a:p>
            <a:pPr algn="ctr">
              <a:defRPr/>
            </a:pP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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ym typeface="Symbol" panose="05050102010706020507" pitchFamily="18" charset="2"/>
              </a:rPr>
              <a:t>  = </a:t>
            </a:r>
            <a:r>
              <a:rPr lang="cs-CZ" altLang="en-US" sz="2400" dirty="0">
                <a:sym typeface="Symbol" panose="05050102010706020507" pitchFamily="18" charset="2"/>
              </a:rPr>
              <a:t>t(</a:t>
            </a:r>
            <a:r>
              <a:rPr lang="cs-CZ" altLang="en-US" sz="2400" u="sng" dirty="0"/>
              <a:t>x</a:t>
            </a:r>
            <a:r>
              <a:rPr lang="cs-CZ" altLang="en-US" sz="2400" baseline="-25000" dirty="0"/>
              <a:t>1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cs-CZ" altLang="en-US" sz="2400" dirty="0"/>
              <a:t>, ..., </a:t>
            </a:r>
            <a:r>
              <a:rPr lang="cs-CZ" altLang="en-US" sz="2400" u="sng" dirty="0" err="1"/>
              <a:t>x</a:t>
            </a:r>
            <a:r>
              <a:rPr lang="cs-CZ" altLang="en-US" sz="2400" baseline="-25000" dirty="0" err="1"/>
              <a:t>m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cs-CZ" altLang="en-US" sz="2400" dirty="0"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defRPr/>
            </a:pPr>
            <a:endParaRPr lang="en-US" sz="800" dirty="0"/>
          </a:p>
          <a:p>
            <a:pPr marL="0" indent="0">
              <a:defRPr/>
            </a:pPr>
            <a:r>
              <a:rPr lang="en-US" sz="2400" dirty="0"/>
              <a:t>If k&gt;0 and AS SOON AS at least k objects in </a:t>
            </a:r>
            <a:r>
              <a:rPr lang="en-US" sz="2400" dirty="0" err="1"/>
              <a:t>Y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dirty="0"/>
              <a:t> have been seen </a:t>
            </a:r>
          </a:p>
          <a:p>
            <a:pPr marL="0" indent="0">
              <a:defRPr/>
            </a:pPr>
            <a:r>
              <a:rPr lang="en-US" sz="2400" dirty="0"/>
              <a:t>whose grade is at least equal to </a:t>
            </a:r>
            <a:r>
              <a:rPr lang="en-US" sz="2400" dirty="0">
                <a:sym typeface="Symbol" panose="05050102010706020507" pitchFamily="18" charset="2"/>
              </a:rPr>
              <a:t>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(incremental variant: elements </a:t>
            </a:r>
          </a:p>
          <a:p>
            <a:pPr marL="0" indent="0">
              <a:defRPr/>
            </a:pPr>
            <a:r>
              <a:rPr lang="en-US" sz="2400" dirty="0"/>
              <a:t>of </a:t>
            </a:r>
            <a:r>
              <a:rPr lang="en-US" sz="2400" dirty="0" err="1"/>
              <a:t>Y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dirty="0"/>
              <a:t> above </a:t>
            </a:r>
            <a:r>
              <a:rPr lang="en-US" sz="2400" dirty="0">
                <a:sym typeface="Symbol" panose="05050102010706020507" pitchFamily="18" charset="2"/>
              </a:rPr>
              <a:t></a:t>
            </a:r>
            <a:r>
              <a:rPr lang="en-US" altLang="en-US" sz="2400" baseline="300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are confirmed) </a:t>
            </a:r>
          </a:p>
          <a:p>
            <a:pPr marL="0" indent="0">
              <a:defRPr/>
            </a:pPr>
            <a:r>
              <a:rPr lang="en-US" sz="2400" dirty="0"/>
              <a:t>THEN GOTO 3  ELSE  IF N=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en-US" sz="2400" dirty="0"/>
              <a:t>THEN GOTO 3 ELSE</a:t>
            </a:r>
            <a:r>
              <a:rPr lang="en-US" sz="2400" dirty="0">
                <a:solidFill>
                  <a:srgbClr val="FF0000"/>
                </a:solidFill>
              </a:rPr>
              <a:t> c:= c+1</a:t>
            </a:r>
            <a:r>
              <a:rPr lang="en-US" sz="2400" dirty="0"/>
              <a:t> </a:t>
            </a:r>
          </a:p>
          <a:p>
            <a:pPr marL="0" indent="0">
              <a:defRPr/>
            </a:pPr>
            <a:r>
              <a:rPr lang="en-US" sz="2400" dirty="0"/>
              <a:t>and GO TO 1 </a:t>
            </a:r>
          </a:p>
          <a:p>
            <a:pPr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2400" dirty="0"/>
              <a:t>3. </a:t>
            </a:r>
            <a:r>
              <a:rPr lang="en-US" sz="2400" dirty="0"/>
              <a:t>Let </a:t>
            </a:r>
            <a:r>
              <a:rPr lang="en-US" sz="2400" dirty="0" err="1"/>
              <a:t>Y</a:t>
            </a:r>
            <a:r>
              <a:rPr lang="en-US" alt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dirty="0"/>
              <a:t> be a set containing the k objects that have been seen </a:t>
            </a:r>
          </a:p>
          <a:p>
            <a:pPr>
              <a:defRPr/>
            </a:pPr>
            <a:r>
              <a:rPr lang="en-US" sz="2400" dirty="0"/>
              <a:t>with the highest grades. The output is then the graded set </a:t>
            </a:r>
          </a:p>
          <a:p>
            <a:pPr>
              <a:defRPr/>
            </a:pPr>
            <a:r>
              <a:rPr lang="en-US" altLang="en-US" sz="2400" dirty="0"/>
              <a:t>{(R, t(R))| R </a:t>
            </a:r>
            <a:r>
              <a:rPr lang="en-US" altLang="en-US" sz="2400" dirty="0">
                <a:sym typeface="Symbol" panose="05050102010706020507" pitchFamily="18" charset="2"/>
              </a:rPr>
              <a:t> Y</a:t>
            </a:r>
            <a:r>
              <a:rPr lang="en-US" altLang="en-US" sz="2400" dirty="0"/>
              <a:t>} (ordered by t(R)).</a:t>
            </a:r>
          </a:p>
          <a:p>
            <a:pPr eaLnBrk="1" hangingPunct="1">
              <a:defRPr/>
            </a:pPr>
            <a:endParaRPr lang="cs-CZ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1050" y="65835"/>
            <a:ext cx="7886700" cy="1074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Threshold algorithm TA - </a:t>
            </a:r>
            <a:r>
              <a:rPr lang="en-US" altLang="en-US" sz="2400" dirty="0"/>
              <a:t>wording as in FLN and small changes, additional notation (cycle counter) - cont'd</a:t>
            </a:r>
          </a:p>
        </p:txBody>
      </p:sp>
    </p:spTree>
    <p:extLst>
      <p:ext uri="{BB962C8B-B14F-4D97-AF65-F5344CB8AC3E}">
        <p14:creationId xmlns:p14="http://schemas.microsoft.com/office/powerpoint/2010/main" val="453978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NDBI021 Customer Preference</a:t>
            </a:r>
            <a:endParaRPr lang="cs-CZ" altLang="en-US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04-Querying-top-k-optimal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EF0D0-BD40-4EC3-AB2F-EC8F1F2D14AE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 dirty="0"/>
              <a:t>TA </a:t>
            </a:r>
            <a:r>
              <a:rPr lang="en-US" altLang="en-US" sz="3200" dirty="0"/>
              <a:t>is optimal</a:t>
            </a:r>
            <a:endParaRPr lang="sk-SK" altLang="en-US" sz="3200" dirty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12725" y="838200"/>
            <a:ext cx="91646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Theorem FLN 6.1.</a:t>
            </a:r>
            <a:r>
              <a:rPr lang="en-US" altLang="en-US" sz="2400" dirty="0"/>
              <a:t> Assume that the aggregation function t is </a:t>
            </a:r>
          </a:p>
          <a:p>
            <a:pPr eaLnBrk="1" hangingPunct="1"/>
            <a:r>
              <a:rPr lang="en-US" altLang="en-US" sz="2400" dirty="0"/>
              <a:t>monotone. Let </a:t>
            </a:r>
            <a:r>
              <a:rPr lang="en-US" altLang="en-US" sz="2400" b="1" dirty="0"/>
              <a:t>D</a:t>
            </a:r>
            <a:r>
              <a:rPr lang="en-US" altLang="en-US" sz="2400" dirty="0"/>
              <a:t> be the class of all databases. Let </a:t>
            </a:r>
            <a:r>
              <a:rPr lang="en-US" altLang="en-US" sz="2400" b="1" dirty="0"/>
              <a:t>A</a:t>
            </a:r>
            <a:r>
              <a:rPr lang="en-US" altLang="en-US" sz="2400" dirty="0"/>
              <a:t> be the class </a:t>
            </a:r>
          </a:p>
          <a:p>
            <a:pPr eaLnBrk="1" hangingPunct="1"/>
            <a:r>
              <a:rPr lang="en-US" altLang="en-US" sz="2400" dirty="0"/>
              <a:t>of all algorithms that correctly find the top k answers for t for every</a:t>
            </a:r>
          </a:p>
          <a:p>
            <a:pPr eaLnBrk="1" hangingPunct="1"/>
            <a:r>
              <a:rPr lang="en-US" altLang="en-US" sz="2400" dirty="0"/>
              <a:t>database and that do not make wild guesses. Then TA is optimal.</a:t>
            </a:r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sz="2400" b="1" dirty="0"/>
              <a:t>Proof.</a:t>
            </a:r>
            <a:r>
              <a:rPr lang="en-US" altLang="en-US" sz="2400" dirty="0"/>
              <a:t> Let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b="1" dirty="0"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sym typeface="Symbol" panose="05050102010706020507" pitchFamily="18" charset="2"/>
              </a:rPr>
              <a:t>and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Monotype Corsiva" panose="03010101010201010101" pitchFamily="66" charset="0"/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b="1" dirty="0">
                <a:sym typeface="Symbol" panose="05050102010706020507" pitchFamily="18" charset="2"/>
              </a:rPr>
              <a:t>D</a:t>
            </a:r>
            <a:r>
              <a:rPr lang="en-US" altLang="en-US" sz="2400" dirty="0">
                <a:sym typeface="Symbol" panose="05050102010706020507" pitchFamily="18" charset="2"/>
              </a:rPr>
              <a:t>. Result is Y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and in each list</a:t>
            </a:r>
            <a:r>
              <a:rPr lang="en-US" altLang="en-US" sz="2400" dirty="0"/>
              <a:t> L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the </a:t>
            </a:r>
          </a:p>
          <a:p>
            <a:pPr eaLnBrk="1" hangingPunct="1"/>
            <a:r>
              <a:rPr lang="en-US" altLang="en-US" sz="2400" dirty="0"/>
              <a:t>algorithm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made </a:t>
            </a:r>
            <a:r>
              <a:rPr lang="en-US" altLang="en-US" sz="2400" b="1" dirty="0" err="1"/>
              <a:t>d</a:t>
            </a:r>
            <a:r>
              <a:rPr lang="en-US" altLang="en-US" sz="2400" b="1" baseline="-25000" dirty="0" err="1"/>
              <a:t>i</a:t>
            </a:r>
            <a:r>
              <a:rPr lang="en-US" altLang="en-US" sz="2400" dirty="0"/>
              <a:t> sequential accesses. Last seen score is </a:t>
            </a:r>
            <a:r>
              <a:rPr lang="en-US" altLang="en-US" sz="2400" u="sng" dirty="0"/>
              <a:t>x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and threshold is </a:t>
            </a:r>
            <a:r>
              <a:rPr lang="en-US" altLang="en-US" sz="2400" dirty="0">
                <a:sym typeface="Symbol" panose="05050102010706020507" pitchFamily="18" charset="2"/>
              </a:rPr>
              <a:t>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 dirty="0"/>
              <a:t>.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400" b="1" dirty="0"/>
              <a:t>has seen in total </a:t>
            </a:r>
            <a:r>
              <a:rPr lang="en-US" altLang="en-US" sz="2400" b="1" i="1" dirty="0"/>
              <a:t>a</a:t>
            </a:r>
            <a:r>
              <a:rPr lang="en-US" altLang="en-US" sz="2400" i="1" dirty="0"/>
              <a:t> </a:t>
            </a:r>
            <a:r>
              <a:rPr lang="en-US" altLang="en-US" sz="2400" dirty="0"/>
              <a:t>many objects</a:t>
            </a:r>
            <a:r>
              <a:rPr lang="en-US" altLang="en-US" sz="2400" i="1" dirty="0"/>
              <a:t> </a:t>
            </a:r>
            <a:r>
              <a:rPr lang="en-US" altLang="en-US" sz="2400" dirty="0"/>
              <a:t>and price </a:t>
            </a:r>
          </a:p>
          <a:p>
            <a:pPr eaLnBrk="1" hangingPunct="1"/>
            <a:r>
              <a:rPr lang="en-US" altLang="en-US" sz="2400" dirty="0" err="1"/>
              <a:t>c</a:t>
            </a:r>
            <a:r>
              <a:rPr lang="en-US" altLang="en-US" sz="2400" baseline="-25000" dirty="0" err="1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is at least a*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S</a:t>
            </a:r>
            <a:r>
              <a:rPr lang="en-US" altLang="en-US" sz="2400" dirty="0"/>
              <a:t> (as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does not make wild guesses).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Put </a:t>
            </a:r>
            <a:r>
              <a:rPr lang="en-US" altLang="en-US" sz="2400" b="1" dirty="0"/>
              <a:t>d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maxd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, we know that </a:t>
            </a:r>
            <a:r>
              <a:rPr lang="en-US" altLang="en-US" sz="2400" i="1" dirty="0"/>
              <a:t>d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. </a:t>
            </a:r>
            <a:endParaRPr lang="en-US" altLang="en-US" sz="800" dirty="0"/>
          </a:p>
          <a:p>
            <a:pPr eaLnBrk="1" hangingPunct="1"/>
            <a:r>
              <a:rPr lang="en-US" altLang="en-US" sz="2400" dirty="0"/>
              <a:t>    As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does not make wild guesses, then TA running on same </a:t>
            </a:r>
          </a:p>
          <a:p>
            <a:pPr eaLnBrk="1" hangingPunct="1"/>
            <a:r>
              <a:rPr lang="en-US" altLang="en-US" sz="2400" dirty="0"/>
              <a:t>data has seen after d*m steps all objects seen by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and </a:t>
            </a:r>
            <a:r>
              <a:rPr lang="en-US" altLang="en-US" sz="2400" dirty="0">
                <a:sym typeface="Symbol" panose="05050102010706020507" pitchFamily="18" charset="2"/>
              </a:rPr>
              <a:t></a:t>
            </a:r>
            <a:r>
              <a:rPr lang="en-US" altLang="en-US" sz="2400" baseline="-25000" dirty="0">
                <a:sym typeface="Symbol" panose="05050102010706020507" pitchFamily="18" charset="2"/>
              </a:rPr>
              <a:t>TA</a:t>
            </a:r>
            <a:r>
              <a:rPr lang="en-US" altLang="en-US" sz="2400" dirty="0">
                <a:sym typeface="Symbol" panose="05050102010706020507" pitchFamily="18" charset="2"/>
              </a:rPr>
              <a:t>  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. </a:t>
            </a: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     As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correctly finds the top we have</a:t>
            </a:r>
            <a:r>
              <a:rPr lang="en-US" altLang="en-US" sz="2400" dirty="0">
                <a:sym typeface="Symbol" panose="05050102010706020507" pitchFamily="18" charset="2"/>
              </a:rPr>
              <a:t> Y</a:t>
            </a:r>
            <a:r>
              <a:rPr lang="en-US" altLang="en-US" sz="2400" baseline="-25000" dirty="0">
                <a:sym typeface="Symbol" panose="05050102010706020507" pitchFamily="18" charset="2"/>
              </a:rPr>
              <a:t>TA</a:t>
            </a:r>
            <a:r>
              <a:rPr lang="en-US" altLang="en-US" sz="2400" dirty="0">
                <a:sym typeface="Symbol" panose="05050102010706020507" pitchFamily="18" charset="2"/>
              </a:rPr>
              <a:t> =* Y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sym typeface="Symbol" panose="05050102010706020507" pitchFamily="18" charset="2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648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NDBI021 Customer Preference</a:t>
            </a:r>
            <a:endParaRPr lang="cs-CZ" altLang="en-US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04-Querying-top-k-optimal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F0AC11-20F3-481C-BB51-FDAA04D6CCFF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/>
              <a:t>TA </a:t>
            </a:r>
            <a:r>
              <a:rPr lang="en-US" altLang="en-US" sz="3200"/>
              <a:t>is</a:t>
            </a:r>
            <a:r>
              <a:rPr lang="cs-CZ" altLang="en-US" sz="3200"/>
              <a:t> optim</a:t>
            </a:r>
            <a:r>
              <a:rPr lang="en-US" altLang="en-US" sz="3200"/>
              <a:t>al</a:t>
            </a:r>
            <a:endParaRPr lang="sk-SK" altLang="en-US" sz="3200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4572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12192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20574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27432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3429000" y="2362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1"/>
          <p:cNvSpPr>
            <a:spLocks/>
          </p:cNvSpPr>
          <p:nvPr/>
        </p:nvSpPr>
        <p:spPr bwMode="auto">
          <a:xfrm>
            <a:off x="304800" y="3200400"/>
            <a:ext cx="3505200" cy="1041400"/>
          </a:xfrm>
          <a:custGeom>
            <a:avLst/>
            <a:gdLst>
              <a:gd name="T0" fmla="*/ 0 w 2208"/>
              <a:gd name="T1" fmla="*/ 0 h 656"/>
              <a:gd name="T2" fmla="*/ 2147483647 w 2208"/>
              <a:gd name="T3" fmla="*/ 2147483647 h 656"/>
              <a:gd name="T4" fmla="*/ 2147483647 w 2208"/>
              <a:gd name="T5" fmla="*/ 2147483647 h 656"/>
              <a:gd name="T6" fmla="*/ 2147483647 w 2208"/>
              <a:gd name="T7" fmla="*/ 2147483647 h 656"/>
              <a:gd name="T8" fmla="*/ 2147483647 w 2208"/>
              <a:gd name="T9" fmla="*/ 2147483647 h 656"/>
              <a:gd name="T10" fmla="*/ 2147483647 w 2208"/>
              <a:gd name="T11" fmla="*/ 2147483647 h 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"/>
              <a:gd name="T19" fmla="*/ 0 h 656"/>
              <a:gd name="T20" fmla="*/ 2208 w 2208"/>
              <a:gd name="T21" fmla="*/ 656 h 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" h="656">
                <a:moveTo>
                  <a:pt x="0" y="0"/>
                </a:moveTo>
                <a:cubicBezTo>
                  <a:pt x="196" y="204"/>
                  <a:pt x="392" y="408"/>
                  <a:pt x="576" y="432"/>
                </a:cubicBezTo>
                <a:cubicBezTo>
                  <a:pt x="760" y="456"/>
                  <a:pt x="944" y="112"/>
                  <a:pt x="1104" y="144"/>
                </a:cubicBezTo>
                <a:cubicBezTo>
                  <a:pt x="1264" y="176"/>
                  <a:pt x="1392" y="592"/>
                  <a:pt x="1536" y="624"/>
                </a:cubicBezTo>
                <a:cubicBezTo>
                  <a:pt x="1680" y="656"/>
                  <a:pt x="1856" y="360"/>
                  <a:pt x="1968" y="336"/>
                </a:cubicBezTo>
                <a:cubicBezTo>
                  <a:pt x="2080" y="312"/>
                  <a:pt x="2160" y="456"/>
                  <a:pt x="220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2"/>
          <p:cNvSpPr>
            <a:spLocks/>
          </p:cNvSpPr>
          <p:nvPr/>
        </p:nvSpPr>
        <p:spPr bwMode="auto">
          <a:xfrm>
            <a:off x="304800" y="3429000"/>
            <a:ext cx="3505200" cy="1041400"/>
          </a:xfrm>
          <a:custGeom>
            <a:avLst/>
            <a:gdLst>
              <a:gd name="T0" fmla="*/ 0 w 2208"/>
              <a:gd name="T1" fmla="*/ 0 h 656"/>
              <a:gd name="T2" fmla="*/ 2147483647 w 2208"/>
              <a:gd name="T3" fmla="*/ 2147483647 h 656"/>
              <a:gd name="T4" fmla="*/ 2147483647 w 2208"/>
              <a:gd name="T5" fmla="*/ 2147483647 h 656"/>
              <a:gd name="T6" fmla="*/ 2147483647 w 2208"/>
              <a:gd name="T7" fmla="*/ 2147483647 h 656"/>
              <a:gd name="T8" fmla="*/ 2147483647 w 2208"/>
              <a:gd name="T9" fmla="*/ 2147483647 h 656"/>
              <a:gd name="T10" fmla="*/ 2147483647 w 2208"/>
              <a:gd name="T11" fmla="*/ 2147483647 h 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"/>
              <a:gd name="T19" fmla="*/ 0 h 656"/>
              <a:gd name="T20" fmla="*/ 2208 w 2208"/>
              <a:gd name="T21" fmla="*/ 656 h 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" h="656">
                <a:moveTo>
                  <a:pt x="0" y="0"/>
                </a:moveTo>
                <a:cubicBezTo>
                  <a:pt x="196" y="204"/>
                  <a:pt x="392" y="408"/>
                  <a:pt x="576" y="432"/>
                </a:cubicBezTo>
                <a:cubicBezTo>
                  <a:pt x="760" y="456"/>
                  <a:pt x="944" y="112"/>
                  <a:pt x="1104" y="144"/>
                </a:cubicBezTo>
                <a:cubicBezTo>
                  <a:pt x="1264" y="176"/>
                  <a:pt x="1392" y="592"/>
                  <a:pt x="1536" y="624"/>
                </a:cubicBezTo>
                <a:cubicBezTo>
                  <a:pt x="1680" y="656"/>
                  <a:pt x="1856" y="360"/>
                  <a:pt x="1968" y="336"/>
                </a:cubicBezTo>
                <a:cubicBezTo>
                  <a:pt x="2080" y="312"/>
                  <a:pt x="2160" y="456"/>
                  <a:pt x="2208" y="4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304800" y="4191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2743200" y="2590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Oval 16"/>
          <p:cNvSpPr>
            <a:spLocks noChangeArrowheads="1"/>
          </p:cNvSpPr>
          <p:nvPr/>
        </p:nvSpPr>
        <p:spPr bwMode="auto">
          <a:xfrm>
            <a:off x="2743200" y="2743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0" name="Oval 17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1" name="Oval 18"/>
          <p:cNvSpPr>
            <a:spLocks noChangeArrowheads="1"/>
          </p:cNvSpPr>
          <p:nvPr/>
        </p:nvSpPr>
        <p:spPr bwMode="auto">
          <a:xfrm>
            <a:off x="2743200" y="3048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2" name="Oval 19"/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3" name="Oval 20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4" name="Oval 21"/>
          <p:cNvSpPr>
            <a:spLocks noChangeArrowheads="1"/>
          </p:cNvSpPr>
          <p:nvPr/>
        </p:nvSpPr>
        <p:spPr bwMode="auto">
          <a:xfrm>
            <a:off x="2743200" y="3505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5" name="Oval 22"/>
          <p:cNvSpPr>
            <a:spLocks noChangeArrowheads="1"/>
          </p:cNvSpPr>
          <p:nvPr/>
        </p:nvSpPr>
        <p:spPr bwMode="auto">
          <a:xfrm>
            <a:off x="2743200" y="3657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6" name="Oval 23"/>
          <p:cNvSpPr>
            <a:spLocks noChangeArrowheads="1"/>
          </p:cNvSpPr>
          <p:nvPr/>
        </p:nvSpPr>
        <p:spPr bwMode="auto">
          <a:xfrm>
            <a:off x="2743200" y="3810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7" name="Oval 24"/>
          <p:cNvSpPr>
            <a:spLocks noChangeArrowheads="1"/>
          </p:cNvSpPr>
          <p:nvPr/>
        </p:nvSpPr>
        <p:spPr bwMode="auto">
          <a:xfrm>
            <a:off x="2743200" y="3962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8" name="Oval 25"/>
          <p:cNvSpPr>
            <a:spLocks noChangeArrowheads="1"/>
          </p:cNvSpPr>
          <p:nvPr/>
        </p:nvSpPr>
        <p:spPr bwMode="auto">
          <a:xfrm>
            <a:off x="2743200" y="4114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76200" y="30480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1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1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40" name="Text Box 27"/>
          <p:cNvSpPr txBox="1">
            <a:spLocks noChangeArrowheads="1"/>
          </p:cNvSpPr>
          <p:nvPr/>
        </p:nvSpPr>
        <p:spPr bwMode="auto">
          <a:xfrm>
            <a:off x="828675" y="35052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2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2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3048000" y="342900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m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m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139700" y="3505200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en-US" altLang="en-US" sz="1400">
                <a:solidFill>
                  <a:srgbClr val="FF0000"/>
                </a:solidFill>
              </a:rPr>
              <a:t>V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1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43" name="Text Box 30"/>
          <p:cNvSpPr txBox="1">
            <a:spLocks noChangeArrowheads="1"/>
          </p:cNvSpPr>
          <p:nvPr/>
        </p:nvSpPr>
        <p:spPr bwMode="auto">
          <a:xfrm>
            <a:off x="977900" y="4038600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en-US" altLang="en-US" sz="1400">
                <a:solidFill>
                  <a:srgbClr val="FF0000"/>
                </a:solidFill>
              </a:rPr>
              <a:t>V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2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44" name="Text Box 31"/>
          <p:cNvSpPr txBox="1">
            <a:spLocks noChangeArrowheads="1"/>
          </p:cNvSpPr>
          <p:nvPr/>
        </p:nvSpPr>
        <p:spPr bwMode="auto">
          <a:xfrm>
            <a:off x="3124200" y="3886200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en-US" altLang="en-US" sz="1400">
                <a:solidFill>
                  <a:srgbClr val="FF0000"/>
                </a:solidFill>
              </a:rPr>
              <a:t>V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m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45" name="Text Box 32"/>
          <p:cNvSpPr txBox="1">
            <a:spLocks noChangeArrowheads="1"/>
          </p:cNvSpPr>
          <p:nvPr/>
        </p:nvSpPr>
        <p:spPr bwMode="auto">
          <a:xfrm>
            <a:off x="69850" y="3998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  <a:endParaRPr lang="cs-CZ" altLang="en-US"/>
          </a:p>
        </p:txBody>
      </p:sp>
      <p:sp>
        <p:nvSpPr>
          <p:cNvPr id="13346" name="Oval 33"/>
          <p:cNvSpPr>
            <a:spLocks noChangeArrowheads="1"/>
          </p:cNvSpPr>
          <p:nvPr/>
        </p:nvSpPr>
        <p:spPr bwMode="auto">
          <a:xfrm>
            <a:off x="3352800" y="3200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7" name="Oval 34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8" name="Oval 35"/>
          <p:cNvSpPr>
            <a:spLocks noChangeArrowheads="1"/>
          </p:cNvSpPr>
          <p:nvPr/>
        </p:nvSpPr>
        <p:spPr bwMode="auto">
          <a:xfrm>
            <a:off x="1219200" y="3048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9" name="Text Box 36"/>
          <p:cNvSpPr txBox="1">
            <a:spLocks noChangeArrowheads="1"/>
          </p:cNvSpPr>
          <p:nvPr/>
        </p:nvSpPr>
        <p:spPr bwMode="auto">
          <a:xfrm>
            <a:off x="4343400" y="1219200"/>
            <a:ext cx="4918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We claim that for each R  Y</a:t>
            </a:r>
            <a:r>
              <a:rPr lang="en-US" altLang="en-US" sz="24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we have t(R)  </a:t>
            </a:r>
            <a:r>
              <a:rPr lang="en-US" altLang="en-US" sz="24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. Assume not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and R</a:t>
            </a:r>
            <a:r>
              <a:rPr lang="en-US" altLang="en-US" sz="2400" baseline="-25000">
                <a:sym typeface="Symbol" panose="05050102010706020507" pitchFamily="18" charset="2"/>
              </a:rPr>
              <a:t>0</a:t>
            </a:r>
            <a:r>
              <a:rPr lang="en-US" altLang="en-US" sz="2400">
                <a:sym typeface="Symbol" panose="05050102010706020507" pitchFamily="18" charset="2"/>
              </a:rPr>
              <a:t>  Y</a:t>
            </a:r>
            <a:r>
              <a:rPr lang="en-US" altLang="en-US" sz="24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has t(R</a:t>
            </a:r>
            <a:r>
              <a:rPr lang="en-US" altLang="en-US" sz="2400" baseline="-25000">
                <a:sym typeface="Symbol" panose="05050102010706020507" pitchFamily="18" charset="2"/>
              </a:rPr>
              <a:t>0</a:t>
            </a:r>
            <a:r>
              <a:rPr lang="en-US" altLang="en-US" sz="2400">
                <a:sym typeface="Symbol" panose="05050102010706020507" pitchFamily="18" charset="2"/>
              </a:rPr>
              <a:t>) &lt; </a:t>
            </a:r>
            <a:r>
              <a:rPr lang="en-US" altLang="en-US" sz="24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.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Let us consider data 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en-US" altLang="en-US" sz="2400">
                <a:sym typeface="Symbol" panose="05050102010706020507" pitchFamily="18" charset="2"/>
              </a:rPr>
              <a:t>’ such that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on place d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+1 we insert record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(V, </a:t>
            </a:r>
            <a:r>
              <a:rPr lang="en-US" altLang="en-US" sz="2400" u="sng"/>
              <a:t>x</a:t>
            </a:r>
            <a:r>
              <a:rPr lang="en-US" altLang="en-US" sz="2400" baseline="-25000"/>
              <a:t>i</a:t>
            </a:r>
            <a:r>
              <a:rPr lang="en-US" altLang="en-US" sz="2400">
                <a:sym typeface="Symbol" panose="05050102010706020507" pitchFamily="18" charset="2"/>
              </a:rPr>
              <a:t>) in each list L</a:t>
            </a:r>
            <a:r>
              <a:rPr lang="en-US" altLang="en-US" sz="2400" baseline="-25000"/>
              <a:t>i</a:t>
            </a:r>
            <a:r>
              <a:rPr lang="en-US" altLang="en-US" sz="2400">
                <a:sym typeface="Symbol" panose="05050102010706020507" pitchFamily="18" charset="2"/>
              </a:rPr>
              <a:t>. As far as 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A </a:t>
            </a:r>
          </a:p>
          <a:p>
            <a:pPr eaLnBrk="1" hangingPunct="1"/>
            <a:r>
              <a:rPr lang="en-US" altLang="en-US" sz="2400"/>
              <a:t>does not make wild guesses</a:t>
            </a:r>
            <a:r>
              <a:rPr lang="en-US" altLang="en-US" sz="2400">
                <a:sym typeface="Symbol" panose="05050102010706020507" pitchFamily="18" charset="2"/>
              </a:rPr>
              <a:t>, it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runs on 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en-US" altLang="en-US" sz="2400">
                <a:sym typeface="Symbol" panose="05050102010706020507" pitchFamily="18" charset="2"/>
              </a:rPr>
              <a:t>’ same way as it was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running on 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en-US" altLang="en-US" sz="2400">
                <a:sym typeface="Symbol" panose="05050102010706020507" pitchFamily="18" charset="2"/>
              </a:rPr>
              <a:t>. Object V was not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seen and the out put is same.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As t(V) = </a:t>
            </a:r>
            <a:r>
              <a:rPr lang="en-US" altLang="en-US" sz="24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&gt; t(R</a:t>
            </a:r>
            <a:r>
              <a:rPr lang="en-US" altLang="en-US" sz="2400" baseline="-25000">
                <a:sym typeface="Symbol" panose="05050102010706020507" pitchFamily="18" charset="2"/>
              </a:rPr>
              <a:t>0</a:t>
            </a:r>
            <a:r>
              <a:rPr lang="en-US" altLang="en-US" sz="2400">
                <a:sym typeface="Symbol" panose="05050102010706020507" pitchFamily="18" charset="2"/>
              </a:rPr>
              <a:t>), V should be in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top-k. Contradiction. </a:t>
            </a:r>
          </a:p>
        </p:txBody>
      </p:sp>
      <p:sp>
        <p:nvSpPr>
          <p:cNvPr id="13350" name="Oval 35"/>
          <p:cNvSpPr>
            <a:spLocks noChangeArrowheads="1"/>
          </p:cNvSpPr>
          <p:nvPr/>
        </p:nvSpPr>
        <p:spPr bwMode="auto">
          <a:xfrm>
            <a:off x="12192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1" name="Oval 35"/>
          <p:cNvSpPr>
            <a:spLocks noChangeArrowheads="1"/>
          </p:cNvSpPr>
          <p:nvPr/>
        </p:nvSpPr>
        <p:spPr bwMode="auto">
          <a:xfrm>
            <a:off x="1219200" y="2743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2" name="Oval 35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3" name="Oval 34"/>
          <p:cNvSpPr>
            <a:spLocks noChangeArrowheads="1"/>
          </p:cNvSpPr>
          <p:nvPr/>
        </p:nvSpPr>
        <p:spPr bwMode="auto">
          <a:xfrm>
            <a:off x="2057400" y="2743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4" name="Oval 34"/>
          <p:cNvSpPr>
            <a:spLocks noChangeArrowheads="1"/>
          </p:cNvSpPr>
          <p:nvPr/>
        </p:nvSpPr>
        <p:spPr bwMode="auto">
          <a:xfrm>
            <a:off x="2057400" y="2590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5" name="Oval 33"/>
          <p:cNvSpPr>
            <a:spLocks noChangeArrowheads="1"/>
          </p:cNvSpPr>
          <p:nvPr/>
        </p:nvSpPr>
        <p:spPr bwMode="auto">
          <a:xfrm>
            <a:off x="3352800" y="3048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6" name="Oval 33"/>
          <p:cNvSpPr>
            <a:spLocks noChangeArrowheads="1"/>
          </p:cNvSpPr>
          <p:nvPr/>
        </p:nvSpPr>
        <p:spPr bwMode="auto">
          <a:xfrm>
            <a:off x="33528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7" name="Oval 33"/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8" name="Oval 33"/>
          <p:cNvSpPr>
            <a:spLocks noChangeArrowheads="1"/>
          </p:cNvSpPr>
          <p:nvPr/>
        </p:nvSpPr>
        <p:spPr bwMode="auto">
          <a:xfrm>
            <a:off x="3352800" y="2590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9" name="Oval 33"/>
          <p:cNvSpPr>
            <a:spLocks noChangeArrowheads="1"/>
          </p:cNvSpPr>
          <p:nvPr/>
        </p:nvSpPr>
        <p:spPr bwMode="auto">
          <a:xfrm>
            <a:off x="3352800" y="2438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0" name="Oval 34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1" name="Oval 35"/>
          <p:cNvSpPr>
            <a:spLocks noChangeArrowheads="1"/>
          </p:cNvSpPr>
          <p:nvPr/>
        </p:nvSpPr>
        <p:spPr bwMode="auto">
          <a:xfrm>
            <a:off x="1219200" y="2438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2" name="Oval 35"/>
          <p:cNvSpPr>
            <a:spLocks noChangeArrowheads="1"/>
          </p:cNvSpPr>
          <p:nvPr/>
        </p:nvSpPr>
        <p:spPr bwMode="auto">
          <a:xfrm>
            <a:off x="4572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3" name="Oval 35"/>
          <p:cNvSpPr>
            <a:spLocks noChangeArrowheads="1"/>
          </p:cNvSpPr>
          <p:nvPr/>
        </p:nvSpPr>
        <p:spPr bwMode="auto">
          <a:xfrm>
            <a:off x="457200" y="2743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4" name="Oval 35"/>
          <p:cNvSpPr>
            <a:spLocks noChangeArrowheads="1"/>
          </p:cNvSpPr>
          <p:nvPr/>
        </p:nvSpPr>
        <p:spPr bwMode="auto">
          <a:xfrm>
            <a:off x="457200" y="2590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5" name="Oval 35"/>
          <p:cNvSpPr>
            <a:spLocks noChangeArrowheads="1"/>
          </p:cNvSpPr>
          <p:nvPr/>
        </p:nvSpPr>
        <p:spPr bwMode="auto">
          <a:xfrm>
            <a:off x="457200" y="2438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6" name="Oval 34"/>
          <p:cNvSpPr>
            <a:spLocks noChangeArrowheads="1"/>
          </p:cNvSpPr>
          <p:nvPr/>
        </p:nvSpPr>
        <p:spPr bwMode="auto">
          <a:xfrm>
            <a:off x="2057400" y="3048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7" name="Oval 34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8" name="Oval 34"/>
          <p:cNvSpPr>
            <a:spLocks noChangeArrowheads="1"/>
          </p:cNvSpPr>
          <p:nvPr/>
        </p:nvSpPr>
        <p:spPr bwMode="auto">
          <a:xfrm>
            <a:off x="2057400" y="3352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9" name="Oval 34"/>
          <p:cNvSpPr>
            <a:spLocks noChangeArrowheads="1"/>
          </p:cNvSpPr>
          <p:nvPr/>
        </p:nvSpPr>
        <p:spPr bwMode="auto">
          <a:xfrm>
            <a:off x="1219200" y="32004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0" name="Oval 34"/>
          <p:cNvSpPr>
            <a:spLocks noChangeArrowheads="1"/>
          </p:cNvSpPr>
          <p:nvPr/>
        </p:nvSpPr>
        <p:spPr bwMode="auto">
          <a:xfrm>
            <a:off x="1219200" y="33528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1" name="TextBox 1"/>
          <p:cNvSpPr txBox="1">
            <a:spLocks noChangeArrowheads="1"/>
          </p:cNvSpPr>
          <p:nvPr/>
        </p:nvSpPr>
        <p:spPr bwMode="auto">
          <a:xfrm>
            <a:off x="457200" y="57150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Having </a:t>
            </a:r>
            <a:r>
              <a:rPr lang="en-US" altLang="en-US" sz="2400" baseline="-25000">
                <a:sym typeface="Symbol" panose="05050102010706020507" pitchFamily="18" charset="2"/>
              </a:rPr>
              <a:t>TA</a:t>
            </a:r>
            <a:r>
              <a:rPr lang="en-US" altLang="en-US" sz="2400">
                <a:sym typeface="Symbol" panose="05050102010706020507" pitchFamily="18" charset="2"/>
              </a:rPr>
              <a:t>  </a:t>
            </a:r>
            <a:r>
              <a:rPr lang="en-US" altLang="en-US" sz="24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 t(R) also TA ends not later than in step </a:t>
            </a:r>
            <a:r>
              <a:rPr lang="en-US" altLang="en-US" sz="2400" i="1">
                <a:sym typeface="Symbol" panose="05050102010706020507" pitchFamily="18" charset="2"/>
              </a:rPr>
              <a:t>d</a:t>
            </a:r>
            <a:r>
              <a:rPr lang="en-US" altLang="en-US" sz="2400"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520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NDBI021 Customer Preference</a:t>
            </a:r>
            <a:endParaRPr lang="cs-CZ" altLang="en-US"/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04-Querying-top-k-optimal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75A93D-E590-4E1F-8E93-2DA466F6D1F4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395288" y="7620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 dirty="0"/>
              <a:t>TA </a:t>
            </a:r>
            <a:r>
              <a:rPr lang="en-US" altLang="en-US" sz="3200" dirty="0"/>
              <a:t>is</a:t>
            </a:r>
            <a:r>
              <a:rPr lang="cs-CZ" altLang="en-US" sz="3200" dirty="0"/>
              <a:t> optim</a:t>
            </a:r>
            <a:r>
              <a:rPr lang="en-US" altLang="en-US" sz="3200" dirty="0"/>
              <a:t>al</a:t>
            </a:r>
            <a:endParaRPr lang="sk-SK" altLang="en-US" sz="3200" dirty="0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9140644" cy="520142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Price of the computation of TA is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                             d*m*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S</a:t>
            </a:r>
            <a:r>
              <a:rPr lang="en-US" altLang="en-US" sz="2400" dirty="0"/>
              <a:t> + d*m*(m-1)*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R</a:t>
            </a:r>
            <a:endParaRPr lang="en-US" altLang="en-US" sz="2400" baseline="-25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Comparison of TA with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How many times is TA price worse than price of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 , i.e.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/>
              <a:t>priceTA</a:t>
            </a:r>
            <a:r>
              <a:rPr lang="en-US" altLang="en-US" sz="2400" dirty="0"/>
              <a:t>/price</a:t>
            </a:r>
            <a:r>
              <a:rPr lang="en-US" altLang="en-US" sz="2400" dirty="0">
                <a:latin typeface="Monotype Corsiva" panose="03010101010201010101" pitchFamily="66" charset="0"/>
              </a:rPr>
              <a:t> A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using d/a </a:t>
            </a:r>
            <a:r>
              <a:rPr lang="en-US" altLang="en-US" sz="2400" dirty="0">
                <a:sym typeface="Symbol" panose="05050102010706020507" pitchFamily="18" charset="2"/>
              </a:rPr>
              <a:t> 1 we see that this is bounded by a constant.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- Is there some/any asymptotic? </a:t>
            </a:r>
            <a:r>
              <a:rPr lang="en-US" altLang="en-US" sz="2400" dirty="0"/>
              <a:t>Over all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b="1" dirty="0"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sym typeface="Symbol" panose="05050102010706020507" pitchFamily="18" charset="2"/>
              </a:rPr>
              <a:t>and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Monotype Corsiva" panose="03010101010201010101" pitchFamily="66" charset="0"/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b="1" dirty="0">
                <a:sym typeface="Symbol" panose="05050102010706020507" pitchFamily="18" charset="2"/>
              </a:rPr>
              <a:t>D</a:t>
            </a:r>
            <a:r>
              <a:rPr lang="en-US" altLang="en-US" sz="2400" dirty="0">
                <a:sym typeface="Symbol" panose="05050102010706020507" pitchFamily="18" charset="2"/>
              </a:rPr>
              <a:t>?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- For which heuristics H is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baseline="-25000" dirty="0"/>
              <a:t>H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b="1" dirty="0"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? What does this theorem say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about multiuser case, domain knowledge expert, change scenario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What if Y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=* Y</a:t>
            </a:r>
            <a:r>
              <a:rPr lang="en-US" altLang="en-US" sz="2400" baseline="-25000" dirty="0">
                <a:sym typeface="Symbol" panose="05050102010706020507" pitchFamily="18" charset="2"/>
              </a:rPr>
              <a:t>TA</a:t>
            </a:r>
            <a:r>
              <a:rPr lang="en-US" altLang="en-US" sz="2400" dirty="0">
                <a:sym typeface="Symbol" panose="05050102010706020507" pitchFamily="18" charset="2"/>
              </a:rPr>
              <a:t> (* ties) is changed? E.g. |Y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 Y</a:t>
            </a:r>
            <a:r>
              <a:rPr lang="en-US" altLang="en-US" sz="2400" baseline="-25000" dirty="0">
                <a:sym typeface="Symbol" panose="05050102010706020507" pitchFamily="18" charset="2"/>
              </a:rPr>
              <a:t>TA</a:t>
            </a:r>
            <a:r>
              <a:rPr lang="en-US" altLang="en-US" sz="2400" dirty="0">
                <a:sym typeface="Symbol" panose="05050102010706020507" pitchFamily="18" charset="2"/>
              </a:rPr>
              <a:t> |  1,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Probability P(|Y</a:t>
            </a:r>
            <a:r>
              <a:rPr lang="en-US" altLang="en-US" sz="2400" baseline="-25000" dirty="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 Y</a:t>
            </a:r>
            <a:r>
              <a:rPr lang="en-US" altLang="en-US" sz="2400" baseline="-25000" dirty="0">
                <a:sym typeface="Symbol" panose="05050102010706020507" pitchFamily="18" charset="2"/>
              </a:rPr>
              <a:t>TA</a:t>
            </a:r>
            <a:r>
              <a:rPr lang="en-US" altLang="en-US" sz="2400" dirty="0">
                <a:sym typeface="Symbol" panose="05050102010706020507" pitchFamily="18" charset="2"/>
              </a:rPr>
              <a:t>|</a:t>
            </a:r>
            <a:r>
              <a:rPr lang="en-US" altLang="en-US" sz="3600" b="1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US" altLang="en-US" sz="2400" dirty="0">
                <a:sym typeface="Symbol" panose="05050102010706020507" pitchFamily="18" charset="2"/>
              </a:rPr>
              <a:t>|Y</a:t>
            </a:r>
            <a:r>
              <a:rPr lang="en-US" altLang="en-US" sz="2400" baseline="-25000" dirty="0">
                <a:sym typeface="Symbol" panose="05050102010706020507" pitchFamily="18" charset="2"/>
              </a:rPr>
              <a:t>TA</a:t>
            </a:r>
            <a:r>
              <a:rPr lang="en-US" altLang="en-US" sz="2400" dirty="0">
                <a:sym typeface="Symbol" panose="05050102010706020507" pitchFamily="18" charset="2"/>
              </a:rPr>
              <a:t>|  0.1)&gt;1-,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  <a:hlinkClick r:id="rId3"/>
              </a:rPr>
              <a:t>Kendal</a:t>
            </a:r>
            <a:r>
              <a:rPr lang="en-US" altLang="en-US" sz="2400" dirty="0">
                <a:sym typeface="Symbol" panose="05050102010706020507" pitchFamily="18" charset="2"/>
              </a:rPr>
              <a:t> ordering similarity… ?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795588" y="2514600"/>
          <a:ext cx="49006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4100" imgH="431800" progId="">
                  <p:embed/>
                </p:oleObj>
              </mc:Choice>
              <mc:Fallback>
                <p:oleObj name="Equation" r:id="rId4" imgW="2324100" imgH="431800" progId="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514600"/>
                        <a:ext cx="4900612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8775700" y="33528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□</a:t>
            </a:r>
          </a:p>
        </p:txBody>
      </p:sp>
    </p:spTree>
    <p:extLst>
      <p:ext uri="{BB962C8B-B14F-4D97-AF65-F5344CB8AC3E}">
        <p14:creationId xmlns:p14="http://schemas.microsoft.com/office/powerpoint/2010/main" val="1954740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NDBI021 Customer Preference</a:t>
            </a:r>
            <a:endParaRPr lang="cs-CZ" altLang="en-US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04-Querying-top-k-optimal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50CDF5-929A-4041-8638-9EAE11E85337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836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Discussion on TA optimality, scenario change</a:t>
            </a:r>
            <a:endParaRPr lang="sk-SK" altLang="en-US" sz="3200"/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212725" y="1143000"/>
            <a:ext cx="9313863" cy="50784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Do we have real data for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/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 err="1">
                <a:sym typeface="Symbol" panose="05050102010706020507" pitchFamily="18" charset="2"/>
              </a:rPr>
              <a:t>.</a:t>
            </a:r>
            <a:r>
              <a:rPr lang="en-US" altLang="en-US" sz="2400" dirty="0">
                <a:sym typeface="Symbol" panose="05050102010706020507" pitchFamily="18" charset="2"/>
              </a:rPr>
              <a:t> Is there an auction system for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setting prices. Try “</a:t>
            </a:r>
            <a:r>
              <a:rPr lang="en-US" altLang="en-US" sz="2400" dirty="0" err="1">
                <a:sym typeface="Symbol" panose="05050102010706020507" pitchFamily="18" charset="2"/>
              </a:rPr>
              <a:t>gsp</a:t>
            </a:r>
            <a:r>
              <a:rPr lang="en-US" altLang="en-US" sz="2400" dirty="0">
                <a:sym typeface="Symbol" panose="05050102010706020507" pitchFamily="18" charset="2"/>
              </a:rPr>
              <a:t> generalized second price auction”, Google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  <a:hlinkClick r:id="rId3"/>
              </a:rPr>
              <a:t>calculation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ym typeface="Symbol" panose="05050102010706020507" pitchFamily="18" charset="2"/>
                <a:hlinkClick r:id="rId3"/>
              </a:rPr>
              <a:t>more</a:t>
            </a:r>
            <a:r>
              <a:rPr lang="en-US" altLang="en-US" sz="2400" dirty="0">
                <a:sym typeface="Symbol" panose="05050102010706020507" pitchFamily="18" charset="2"/>
              </a:rPr>
              <a:t>, what if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/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 is time (user, …) dependent ?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For  5 attributes is coefficient m(m-1) = 20 … so there is </a:t>
            </a:r>
          </a:p>
          <a:p>
            <a:pPr marL="342900" indent="-34290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sufficient place for improvements</a:t>
            </a:r>
            <a:endParaRPr lang="en-US" altLang="en-US" sz="800" dirty="0">
              <a:sym typeface="Symbol" panose="05050102010706020507" pitchFamily="18" charset="2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Consider limitations of sequential access – variant  of TA,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no random access (or too expensive), more in [FLN] …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What are real cases, used scenario?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en-US" sz="2000" dirty="0">
                <a:sym typeface="Symbol" panose="05050102010706020507" pitchFamily="18" charset="2"/>
              </a:rPr>
              <a:t>Server, cost and profit, offer and demand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en-US" sz="1600" dirty="0">
                <a:sym typeface="Symbol" panose="05050102010706020507" pitchFamily="18" charset="2"/>
              </a:rPr>
              <a:t>Protocols, metrics, 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en-US" sz="2000" dirty="0">
                <a:sym typeface="Symbol" panose="05050102010706020507" pitchFamily="18" charset="2"/>
              </a:rPr>
              <a:t>Middleware, cost-profit, offer-demand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en-US" sz="1600" dirty="0">
                <a:sym typeface="Symbol" panose="05050102010706020507" pitchFamily="18" charset="2"/>
              </a:rPr>
              <a:t>Sometimes missing, man-in-the-middle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en-US" sz="2000" dirty="0">
                <a:sym typeface="Symbol" panose="05050102010706020507" pitchFamily="18" charset="2"/>
              </a:rPr>
              <a:t>Client , cost and profit, offer and demand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en-US" sz="1600" dirty="0">
                <a:sym typeface="Symbol" panose="05050102010706020507" pitchFamily="18" charset="2"/>
              </a:rPr>
              <a:t>Use case, process, behavior, …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Is TA still optimal </a:t>
            </a:r>
            <a:r>
              <a:rPr lang="en-US" altLang="en-US" sz="2400" dirty="0" err="1">
                <a:sym typeface="Symbol" panose="05050102010706020507" pitchFamily="18" charset="2"/>
              </a:rPr>
              <a:t>wrt</a:t>
            </a:r>
            <a:r>
              <a:rPr lang="en-US" altLang="en-US" sz="2400" dirty="0">
                <a:sym typeface="Symbol" panose="05050102010706020507" pitchFamily="18" charset="2"/>
              </a:rPr>
              <a:t>. these cases?</a:t>
            </a:r>
          </a:p>
        </p:txBody>
      </p:sp>
      <p:pic>
        <p:nvPicPr>
          <p:cNvPr id="1434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3048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8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1103"/>
            <a:ext cx="7886700" cy="5725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Various server responses</a:t>
            </a:r>
          </a:p>
          <a:p>
            <a:pPr lvl="1"/>
            <a:r>
              <a:rPr lang="en-US" dirty="0"/>
              <a:t>No random access (some servers have both, some only one type of access, ... ) </a:t>
            </a:r>
          </a:p>
          <a:p>
            <a:pPr lvl="1"/>
            <a:r>
              <a:rPr lang="en-US" dirty="0"/>
              <a:t>Answer is an ordered (step-by-step) list od object ID’s (preference degree computation hidden – probably depending on user’s behavior) </a:t>
            </a:r>
          </a:p>
          <a:p>
            <a:pPr lvl="1"/>
            <a:r>
              <a:rPr lang="en-US" dirty="0"/>
              <a:t> Answer is an ordered (step-by-step) list od object ID’s and attribute values (preference degree computation hidden – probably depending on user’s behavior) </a:t>
            </a:r>
          </a:p>
          <a:p>
            <a:r>
              <a:rPr lang="en-US" dirty="0"/>
              <a:t>It is about data integration </a:t>
            </a:r>
          </a:p>
          <a:p>
            <a:pPr lvl="1"/>
            <a:r>
              <a:rPr lang="en-US" dirty="0"/>
              <a:t>preference degree computation on server side hidden – probably depending on user’s behavior </a:t>
            </a:r>
          </a:p>
          <a:p>
            <a:pPr lvl="1"/>
            <a:r>
              <a:rPr lang="en-US" dirty="0"/>
              <a:t>preference degree computation on middleware side – our task?</a:t>
            </a:r>
          </a:p>
          <a:p>
            <a:r>
              <a:rPr lang="en-US" dirty="0"/>
              <a:t>In house data?</a:t>
            </a:r>
          </a:p>
          <a:p>
            <a:pPr lvl="1"/>
            <a:r>
              <a:rPr lang="en-US" dirty="0"/>
              <a:t>Is TA useful at all?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050" y="65835"/>
            <a:ext cx="7886700" cy="56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421909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A6C3D-41B4-80A9-F909-9877A791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EA1E0-000F-2774-3649-D776C0AD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3486A-E7E2-6E16-8AF4-12025781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8774B-637C-B3C2-3CF5-97611506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48" y="1343025"/>
            <a:ext cx="5886989" cy="498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338C9-8871-13A7-2602-6F8DF33DA974}"/>
              </a:ext>
            </a:extLst>
          </p:cNvPr>
          <p:cNvSpPr txBox="1"/>
          <p:nvPr/>
        </p:nvSpPr>
        <p:spPr>
          <a:xfrm>
            <a:off x="628650" y="361950"/>
            <a:ext cx="753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Using Fagin’s Algorithm for Merging Ranked Results in Multimedia Middleware</a:t>
            </a:r>
            <a:endParaRPr lang="en-US" dirty="0"/>
          </a:p>
          <a:p>
            <a:r>
              <a:rPr lang="en-US" dirty="0" err="1"/>
              <a:t>Wimmers</a:t>
            </a:r>
            <a:r>
              <a:rPr lang="en-US" dirty="0"/>
              <a:t>, Haas, ... IBM Almaden Research Center San Jose,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4511FA-0331-D4FC-6306-A8C361E8343B}"/>
              </a:ext>
            </a:extLst>
          </p:cNvPr>
          <p:cNvCxnSpPr/>
          <p:nvPr/>
        </p:nvCxnSpPr>
        <p:spPr>
          <a:xfrm>
            <a:off x="3390900" y="3400425"/>
            <a:ext cx="15906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D9CB4A-38BA-4980-E5C3-4CE200DF0E46}"/>
              </a:ext>
            </a:extLst>
          </p:cNvPr>
          <p:cNvCxnSpPr>
            <a:cxnSpLocks/>
          </p:cNvCxnSpPr>
          <p:nvPr/>
        </p:nvCxnSpPr>
        <p:spPr>
          <a:xfrm>
            <a:off x="4438650" y="4581525"/>
            <a:ext cx="6953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5D36D9-99D7-EF93-7CA1-66B72103DF99}"/>
              </a:ext>
            </a:extLst>
          </p:cNvPr>
          <p:cNvCxnSpPr>
            <a:cxnSpLocks/>
          </p:cNvCxnSpPr>
          <p:nvPr/>
        </p:nvCxnSpPr>
        <p:spPr>
          <a:xfrm>
            <a:off x="4038600" y="5133975"/>
            <a:ext cx="3829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B52C63-94AB-83C3-7652-1B804824627E}"/>
              </a:ext>
            </a:extLst>
          </p:cNvPr>
          <p:cNvCxnSpPr>
            <a:cxnSpLocks/>
          </p:cNvCxnSpPr>
          <p:nvPr/>
        </p:nvCxnSpPr>
        <p:spPr>
          <a:xfrm>
            <a:off x="2109248" y="5419725"/>
            <a:ext cx="5015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5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98260" y="485450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2294902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919287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73" y="506774"/>
            <a:ext cx="2562521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us insert into previous slide the preference cube diagonal and depict it in DC. Does it preserve preference degree? </a:t>
            </a:r>
          </a:p>
          <a:p>
            <a:r>
              <a:rPr lang="en-US" dirty="0"/>
              <a:t>     We have now mappings from DC</a:t>
            </a:r>
            <a:r>
              <a:rPr lang="en-US" dirty="0">
                <a:sym typeface="Wingdings" pitchFamily="2" charset="2"/>
              </a:rPr>
              <a:t>PC and from PCDC – what are properties? </a:t>
            </a:r>
          </a:p>
          <a:p>
            <a:r>
              <a:rPr lang="en-US" dirty="0">
                <a:sym typeface="Wingdings" pitchFamily="2" charset="2"/>
              </a:rPr>
              <a:t>     DCPC is injective, PCDC need not</a:t>
            </a:r>
          </a:p>
          <a:p>
            <a:r>
              <a:rPr lang="en-US" dirty="0">
                <a:sym typeface="Wingdings" pitchFamily="2" charset="2"/>
              </a:rPr>
              <a:t>     Both mappings preserve line segments (maybe in quadrants)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    Mapping of areas, e.g. </a:t>
            </a:r>
            <a:r>
              <a:rPr lang="en-US" dirty="0"/>
              <a:t>quadrilaterals can be more complicated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2939666" y="485157"/>
            <a:ext cx="1863688" cy="24548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  <a:endCxn id="18" idx="2"/>
          </p:cNvCxnSpPr>
          <p:nvPr/>
        </p:nvCxnSpPr>
        <p:spPr>
          <a:xfrm flipH="1">
            <a:off x="2855437" y="2950590"/>
            <a:ext cx="1947917" cy="130533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210128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702975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58662" y="472594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24689" y="61051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3281151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280786" y="487018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581938" y="474162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1048263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930791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32086" y="48977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55679" y="527721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4392" y="477590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994875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968367" y="46448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133" y="4989011"/>
            <a:ext cx="1825042" cy="94115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7504" y="4488727"/>
            <a:ext cx="1421886" cy="7242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2882" y="5684363"/>
            <a:ext cx="1381370" cy="70772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29910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958300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275618" y="479159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04008" y="488558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561110" y="543419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89500" y="552818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91814" y="60956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0204" y="61896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24196" y="29335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386051" y="488586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601530" y="493016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716222" y="485157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885170" y="49458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920346" y="477591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009058" y="1318672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937448" y="1412661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>
          <a:xfrm flipH="1" flipV="1">
            <a:off x="5613080" y="492724"/>
            <a:ext cx="317303" cy="181398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endCxn id="4" idx="0"/>
          </p:cNvCxnSpPr>
          <p:nvPr/>
        </p:nvCxnSpPr>
        <p:spPr>
          <a:xfrm flipV="1">
            <a:off x="5948881" y="473725"/>
            <a:ext cx="897443" cy="181409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  <a:endCxn id="4" idx="2"/>
          </p:cNvCxnSpPr>
          <p:nvPr/>
        </p:nvCxnSpPr>
        <p:spPr>
          <a:xfrm>
            <a:off x="5912193" y="3326717"/>
            <a:ext cx="934131" cy="93680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/>
          </p:cNvCxnSpPr>
          <p:nvPr/>
        </p:nvCxnSpPr>
        <p:spPr>
          <a:xfrm flipH="1">
            <a:off x="5617621" y="3286948"/>
            <a:ext cx="302539" cy="98626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023528" y="90569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951918" y="99968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/>
          </p:cNvCxnSpPr>
          <p:nvPr/>
        </p:nvCxnSpPr>
        <p:spPr>
          <a:xfrm>
            <a:off x="5274054" y="467929"/>
            <a:ext cx="432588" cy="247721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/>
          </p:cNvCxnSpPr>
          <p:nvPr/>
        </p:nvCxnSpPr>
        <p:spPr>
          <a:xfrm flipH="1">
            <a:off x="6609831" y="472156"/>
            <a:ext cx="1314357" cy="250608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/>
          </p:cNvCxnSpPr>
          <p:nvPr/>
        </p:nvCxnSpPr>
        <p:spPr>
          <a:xfrm>
            <a:off x="6581938" y="2927100"/>
            <a:ext cx="1346004" cy="133642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 flipH="1">
            <a:off x="5282964" y="2954280"/>
            <a:ext cx="421687" cy="129448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8991416" y="257222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8919806" y="351211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>
            <a:off x="5033221" y="1054155"/>
            <a:ext cx="371606" cy="188882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</p:cNvCxnSpPr>
          <p:nvPr/>
        </p:nvCxnSpPr>
        <p:spPr>
          <a:xfrm flipV="1">
            <a:off x="5031931" y="2943414"/>
            <a:ext cx="379662" cy="98000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H="1">
            <a:off x="7605945" y="1033918"/>
            <a:ext cx="1023648" cy="19021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/>
          </p:cNvCxnSpPr>
          <p:nvPr/>
        </p:nvCxnSpPr>
        <p:spPr>
          <a:xfrm flipH="1" flipV="1">
            <a:off x="7605945" y="2941901"/>
            <a:ext cx="1026119" cy="9721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846189" y="4150836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12193" y="417288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191" name="Oval 190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cxnSpLocks/>
          </p:cNvCxnSpPr>
          <p:nvPr/>
        </p:nvCxnSpPr>
        <p:spPr>
          <a:xfrm flipH="1">
            <a:off x="3029187" y="4475301"/>
            <a:ext cx="1754129" cy="18933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/>
          </p:cNvCxnSpPr>
          <p:nvPr/>
        </p:nvCxnSpPr>
        <p:spPr>
          <a:xfrm>
            <a:off x="5037117" y="2946856"/>
            <a:ext cx="879371" cy="128652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/>
          </p:cNvCxnSpPr>
          <p:nvPr/>
        </p:nvCxnSpPr>
        <p:spPr>
          <a:xfrm flipV="1">
            <a:off x="5957243" y="2945240"/>
            <a:ext cx="2688771" cy="127391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  <a:stCxn id="32" idx="5"/>
          </p:cNvCxnSpPr>
          <p:nvPr/>
        </p:nvCxnSpPr>
        <p:spPr>
          <a:xfrm>
            <a:off x="5993106" y="530749"/>
            <a:ext cx="2639783" cy="24126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  <a:endCxn id="32" idx="3"/>
          </p:cNvCxnSpPr>
          <p:nvPr/>
        </p:nvCxnSpPr>
        <p:spPr>
          <a:xfrm flipV="1">
            <a:off x="5043340" y="530749"/>
            <a:ext cx="843113" cy="24127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72A4FC-360C-4890-99C8-4B6269B7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0" name="Date Placeholder 4">
            <a:extLst>
              <a:ext uri="{FF2B5EF4-FFF2-40B4-BE49-F238E27FC236}">
                <a16:creationId xmlns:a16="http://schemas.microsoft.com/office/drawing/2014/main" id="{71DB21EA-A0DC-4017-970D-55353C02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529426"/>
            <a:ext cx="2057400" cy="183399"/>
          </a:xfrm>
        </p:spPr>
        <p:txBody>
          <a:bodyPr/>
          <a:lstStyle/>
          <a:p>
            <a:r>
              <a:rPr lang="en-US" dirty="0"/>
              <a:t>AY2023/24 NSWI166 7/12 </a:t>
            </a:r>
            <a:r>
              <a:rPr lang="en-US" dirty="0" err="1"/>
              <a:t>Vojtáš</a:t>
            </a:r>
            <a:r>
              <a:rPr lang="en-US" dirty="0"/>
              <a:t> </a:t>
            </a:r>
          </a:p>
        </p:txBody>
      </p:sp>
      <p:sp>
        <p:nvSpPr>
          <p:cNvPr id="153" name="Footer Placeholder 5">
            <a:extLst>
              <a:ext uri="{FF2B5EF4-FFF2-40B4-BE49-F238E27FC236}">
                <a16:creationId xmlns:a16="http://schemas.microsoft.com/office/drawing/2014/main" id="{63D7AA87-71BA-4C6F-A61E-89C2EF0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/>
              <a:t>Querying top-k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82B2D5-6521-80C3-BEEE-2228CB2E5698}"/>
              </a:ext>
            </a:extLst>
          </p:cNvPr>
          <p:cNvSpPr txBox="1"/>
          <p:nvPr/>
        </p:nvSpPr>
        <p:spPr>
          <a:xfrm>
            <a:off x="5905202" y="16434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8B6F2E-D84A-A2D9-7415-343E680E457C}"/>
              </a:ext>
            </a:extLst>
          </p:cNvPr>
          <p:cNvSpPr/>
          <p:nvPr/>
        </p:nvSpPr>
        <p:spPr>
          <a:xfrm>
            <a:off x="5864365" y="393962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E63C3F-EF5B-F95C-2865-32EE6D848793}"/>
              </a:ext>
            </a:extLst>
          </p:cNvPr>
          <p:cNvCxnSpPr/>
          <p:nvPr/>
        </p:nvCxnSpPr>
        <p:spPr>
          <a:xfrm>
            <a:off x="737124" y="6081548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1335BC-D284-3498-13D4-928DB4FB612E}"/>
              </a:ext>
            </a:extLst>
          </p:cNvPr>
          <p:cNvCxnSpPr/>
          <p:nvPr/>
        </p:nvCxnSpPr>
        <p:spPr>
          <a:xfrm>
            <a:off x="665514" y="6175537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FC975E4-C111-BA6F-F2CF-6A273269C810}"/>
              </a:ext>
            </a:extLst>
          </p:cNvPr>
          <p:cNvCxnSpPr/>
          <p:nvPr/>
        </p:nvCxnSpPr>
        <p:spPr>
          <a:xfrm>
            <a:off x="2933983" y="946767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4ECFA86-12A3-E679-C669-52B8B368DE67}"/>
              </a:ext>
            </a:extLst>
          </p:cNvPr>
          <p:cNvCxnSpPr/>
          <p:nvPr/>
        </p:nvCxnSpPr>
        <p:spPr>
          <a:xfrm flipH="1">
            <a:off x="3270954" y="465603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45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9DA98-4A36-9A48-AD8D-677AE4BC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79D85-2FA0-494D-E83A-ED6278D4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BBC9-047A-7792-29EA-231DAD1E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F63D3-C3B9-0F8F-05B3-4D48D11E4845}"/>
              </a:ext>
            </a:extLst>
          </p:cNvPr>
          <p:cNvSpPr txBox="1"/>
          <p:nvPr/>
        </p:nvSpPr>
        <p:spPr>
          <a:xfrm>
            <a:off x="7258226" y="283945"/>
            <a:ext cx="18403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file"/>
              </a:rPr>
              <a:t>A system </a:t>
            </a:r>
          </a:p>
          <a:p>
            <a:r>
              <a:rPr lang="en-US" dirty="0">
                <a:hlinkClick r:id="rId2" action="ppaction://hlinkfile"/>
              </a:rPr>
              <a:t>recommending </a:t>
            </a:r>
          </a:p>
          <a:p>
            <a:r>
              <a:rPr lang="en-US" dirty="0">
                <a:hlinkClick r:id="rId2" action="ppaction://hlinkfile"/>
              </a:rPr>
              <a:t>top-k objects </a:t>
            </a:r>
          </a:p>
          <a:p>
            <a:r>
              <a:rPr lang="en-US" dirty="0">
                <a:hlinkClick r:id="rId2" action="ppaction://hlinkfile"/>
              </a:rPr>
              <a:t>for multiple </a:t>
            </a:r>
          </a:p>
          <a:p>
            <a:r>
              <a:rPr lang="en-US" dirty="0">
                <a:hlinkClick r:id="rId2" action="ppaction://hlinkfile"/>
              </a:rPr>
              <a:t>users preferences</a:t>
            </a:r>
            <a:endParaRPr lang="en-US" dirty="0"/>
          </a:p>
          <a:p>
            <a:r>
              <a:rPr lang="en-US" dirty="0"/>
              <a:t>A. Eckhardt,</a:t>
            </a:r>
          </a:p>
          <a:p>
            <a:r>
              <a:rPr lang="en-US" dirty="0"/>
              <a:t> J. Pokorny, </a:t>
            </a:r>
          </a:p>
          <a:p>
            <a:r>
              <a:rPr lang="en-US" dirty="0"/>
              <a:t>P. Vojtas, </a:t>
            </a:r>
          </a:p>
          <a:p>
            <a:r>
              <a:rPr lang="en-US" dirty="0"/>
              <a:t>2007 </a:t>
            </a:r>
            <a:r>
              <a:rPr lang="en-US" dirty="0" err="1"/>
              <a:t>FuzzIEEE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5BA52C-2803-EBF8-796E-85649FD6C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14287"/>
            <a:ext cx="6024563" cy="36883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6F2C5-7CF1-732D-3721-CE33994FC12C}"/>
              </a:ext>
            </a:extLst>
          </p:cNvPr>
          <p:cNvCxnSpPr/>
          <p:nvPr/>
        </p:nvCxnSpPr>
        <p:spPr>
          <a:xfrm>
            <a:off x="1552575" y="1962150"/>
            <a:ext cx="4352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324624-57EB-3CC0-753A-54F8F2EEA51D}"/>
              </a:ext>
            </a:extLst>
          </p:cNvPr>
          <p:cNvCxnSpPr>
            <a:cxnSpLocks/>
          </p:cNvCxnSpPr>
          <p:nvPr/>
        </p:nvCxnSpPr>
        <p:spPr>
          <a:xfrm>
            <a:off x="38100" y="2171700"/>
            <a:ext cx="5734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D5310A-2477-13C7-0589-C61F6BAB51B7}"/>
              </a:ext>
            </a:extLst>
          </p:cNvPr>
          <p:cNvCxnSpPr>
            <a:cxnSpLocks/>
          </p:cNvCxnSpPr>
          <p:nvPr/>
        </p:nvCxnSpPr>
        <p:spPr>
          <a:xfrm>
            <a:off x="47625" y="2428875"/>
            <a:ext cx="3838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3B5654F-5D77-874A-142D-C779EB902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419475"/>
            <a:ext cx="4838700" cy="1895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52EF1B-40BD-4B0C-AF34-66D38CAA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975" y="5291630"/>
            <a:ext cx="6286500" cy="15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1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064DC-4B0E-9F27-49E5-6A4587EB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3D76-B29D-5A1D-3DEB-D5E3B25D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3F39E-448D-F4BF-E538-5ABE6DDC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491BD-BE48-507A-DBC6-1AB62B27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590675"/>
            <a:ext cx="6391275" cy="177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8E671-80B6-5298-0F42-09A6B1FD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676650"/>
            <a:ext cx="5105400" cy="1123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12719-CBEE-2BC6-8C87-D9B84D98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5086350"/>
            <a:ext cx="592455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710F3-902B-D195-6CD4-9E298FD3C879}"/>
              </a:ext>
            </a:extLst>
          </p:cNvPr>
          <p:cNvSpPr txBox="1"/>
          <p:nvPr/>
        </p:nvSpPr>
        <p:spPr>
          <a:xfrm>
            <a:off x="628650" y="283945"/>
            <a:ext cx="846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file"/>
              </a:rPr>
              <a:t>A system recommending top-k objects for multiple users preferences</a:t>
            </a:r>
            <a:r>
              <a:rPr lang="en-US" dirty="0"/>
              <a:t>  </a:t>
            </a:r>
          </a:p>
          <a:p>
            <a:r>
              <a:rPr lang="en-US" dirty="0"/>
              <a:t>A. Eckhardt,  J. Pokorny, P. Vojtas, 2007 </a:t>
            </a:r>
            <a:r>
              <a:rPr lang="en-US" dirty="0" err="1"/>
              <a:t>FuzzIEEE</a:t>
            </a:r>
            <a:r>
              <a:rPr lang="en-US" dirty="0"/>
              <a:t> continued</a:t>
            </a:r>
          </a:p>
        </p:txBody>
      </p:sp>
    </p:spTree>
    <p:extLst>
      <p:ext uri="{BB962C8B-B14F-4D97-AF65-F5344CB8AC3E}">
        <p14:creationId xmlns:p14="http://schemas.microsoft.com/office/powerpoint/2010/main" val="2966993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36495D8-F1B9-B32D-A6C1-72BE08CA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670316"/>
            <a:ext cx="6272213" cy="220673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9DA98-4A36-9A48-AD8D-677AE4BC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79D85-2FA0-494D-E83A-ED6278D4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BBC9-047A-7792-29EA-231DAD1E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35085F-7B9B-D80F-C45C-31CE7148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266825"/>
            <a:ext cx="4629150" cy="3562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A0FA6-F777-9911-20CE-1FE0857FA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" y="14288"/>
            <a:ext cx="5421952" cy="32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74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9DA98-4A36-9A48-AD8D-677AE4BC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79D85-2FA0-494D-E83A-ED6278D4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BBC9-047A-7792-29EA-231DAD1E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8F5B13-0E47-829D-B081-8E3DE5E9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77" y="23813"/>
            <a:ext cx="5039097" cy="3619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530D3-3D2D-A619-D489-931FCBBA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" y="31749"/>
            <a:ext cx="5157787" cy="3619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625FE5-C4AD-CC2E-524E-05A460C98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" y="3256740"/>
            <a:ext cx="5281613" cy="35790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8DD03F-FE95-CD1F-C9A3-F70243F865F5}"/>
              </a:ext>
            </a:extLst>
          </p:cNvPr>
          <p:cNvSpPr txBox="1"/>
          <p:nvPr/>
        </p:nvSpPr>
        <p:spPr>
          <a:xfrm>
            <a:off x="5534025" y="4076700"/>
            <a:ext cx="34279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Experiments</a:t>
            </a:r>
          </a:p>
          <a:p>
            <a:r>
              <a:rPr lang="en-US" sz="2800" dirty="0"/>
              <a:t>Several improvements</a:t>
            </a:r>
          </a:p>
          <a:p>
            <a:endParaRPr lang="en-US" sz="2800" dirty="0"/>
          </a:p>
          <a:p>
            <a:r>
              <a:rPr lang="en-US" sz="2800" dirty="0"/>
              <a:t>No comparison with </a:t>
            </a:r>
          </a:p>
          <a:p>
            <a:r>
              <a:rPr lang="en-US" sz="28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652850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5677" y="958465"/>
            <a:ext cx="7997378" cy="515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Assume – data structure is given – computed offline (NlogN)</a:t>
            </a:r>
            <a:r>
              <a:rPr lang="en-US" baseline="30000" dirty="0"/>
              <a:t>m </a:t>
            </a:r>
          </a:p>
          <a:p>
            <a:pPr algn="l"/>
            <a:r>
              <a:rPr lang="en-US" dirty="0"/>
              <a:t>We can not influence found; we can try to influence confirmed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65835"/>
            <a:ext cx="7886700" cy="61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Found versus confirmed in 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3" name="Chart 12"/>
          <p:cNvGraphicFramePr/>
          <p:nvPr/>
        </p:nvGraphicFramePr>
        <p:xfrm>
          <a:off x="1390650" y="21713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FCC4BF-FD66-4079-97FC-5CD8126AF522}"/>
              </a:ext>
            </a:extLst>
          </p:cNvPr>
          <p:cNvSpPr txBox="1"/>
          <p:nvPr/>
        </p:nvSpPr>
        <p:spPr>
          <a:xfrm>
            <a:off x="7197754" y="5528345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Athlete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D71F7-CB34-4CBA-B434-242BF5D7C1E2}"/>
              </a:ext>
            </a:extLst>
          </p:cNvPr>
          <p:cNvSpPr txBox="1"/>
          <p:nvPr/>
        </p:nvSpPr>
        <p:spPr>
          <a:xfrm>
            <a:off x="41420" y="3791824"/>
            <a:ext cx="158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Number of </a:t>
            </a:r>
          </a:p>
          <a:p>
            <a:pPr algn="r"/>
            <a:r>
              <a:rPr lang="en-US" dirty="0"/>
              <a:t>steps TA needs</a:t>
            </a:r>
          </a:p>
        </p:txBody>
      </p:sp>
    </p:spTree>
    <p:extLst>
      <p:ext uri="{BB962C8B-B14F-4D97-AF65-F5344CB8AC3E}">
        <p14:creationId xmlns:p14="http://schemas.microsoft.com/office/powerpoint/2010/main" val="198343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02535" y="958465"/>
            <a:ext cx="7362147" cy="5155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Confirm TA as early as possible, if t(R) bigger, </a:t>
            </a:r>
            <a:r>
              <a:rPr lang="en-US" dirty="0">
                <a:sym typeface="Symbol" panose="05050102010706020507" pitchFamily="18" charset="2"/>
              </a:rPr>
              <a:t> smaller</a:t>
            </a:r>
            <a:endParaRPr lang="en-US" dirty="0"/>
          </a:p>
          <a:p>
            <a:r>
              <a:rPr lang="en-US" dirty="0"/>
              <a:t> t(R)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  = </a:t>
            </a:r>
            <a:r>
              <a:rPr lang="cs-CZ" altLang="en-US" dirty="0">
                <a:sym typeface="Symbol" panose="05050102010706020507" pitchFamily="18" charset="2"/>
              </a:rPr>
              <a:t>t(</a:t>
            </a:r>
            <a:r>
              <a:rPr lang="cs-CZ" altLang="en-US" u="sng" dirty="0"/>
              <a:t>x</a:t>
            </a:r>
            <a:r>
              <a:rPr lang="cs-CZ" altLang="en-US" baseline="-25000" dirty="0"/>
              <a:t>1</a:t>
            </a:r>
            <a:r>
              <a:rPr lang="cs-CZ" altLang="en-US" dirty="0"/>
              <a:t>, ..., </a:t>
            </a:r>
            <a:r>
              <a:rPr lang="cs-CZ" altLang="en-US" u="sng" dirty="0" err="1"/>
              <a:t>x</a:t>
            </a:r>
            <a:r>
              <a:rPr lang="cs-CZ" altLang="en-US" baseline="-25000" dirty="0" err="1"/>
              <a:t>m</a:t>
            </a:r>
            <a:r>
              <a:rPr lang="cs-CZ" altLang="en-US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algn="l"/>
            <a:r>
              <a:rPr lang="en-US" dirty="0"/>
              <a:t>Heuristics can use </a:t>
            </a:r>
          </a:p>
          <a:p>
            <a:r>
              <a:rPr lang="en-US" dirty="0">
                <a:sym typeface="Symbol" panose="05050102010706020507" pitchFamily="18" charset="2"/>
              </a:rPr>
              <a:t>t/</a:t>
            </a:r>
            <a:r>
              <a:rPr lang="cs-CZ" altLang="en-US" u="sng" dirty="0"/>
              <a:t>x</a:t>
            </a:r>
            <a:r>
              <a:rPr lang="en-US" altLang="en-US" baseline="-25000" dirty="0" err="1"/>
              <a:t>i</a:t>
            </a:r>
            <a:r>
              <a:rPr lang="en-US" altLang="en-US" dirty="0"/>
              <a:t> </a:t>
            </a:r>
          </a:p>
          <a:p>
            <a:pPr algn="l"/>
            <a:r>
              <a:rPr lang="en-US" altLang="en-US" dirty="0"/>
              <a:t>– if it is our first access to services in L</a:t>
            </a:r>
            <a:r>
              <a:rPr lang="en-US" altLang="en-US" baseline="-25000" dirty="0"/>
              <a:t>i</a:t>
            </a:r>
            <a:r>
              <a:rPr lang="en-US" altLang="en-US" dirty="0"/>
              <a:t> , …</a:t>
            </a:r>
          </a:p>
          <a:p>
            <a:pPr algn="l"/>
            <a:r>
              <a:rPr lang="en-US" dirty="0"/>
              <a:t>	If we know from previous access some estimation of distribution of grades (attribute values when f</a:t>
            </a:r>
            <a:r>
              <a:rPr lang="en-US" altLang="en-US" baseline="-25000" dirty="0"/>
              <a:t>i</a:t>
            </a:r>
            <a:r>
              <a:rPr lang="en-US" dirty="0"/>
              <a:t> is known) then</a:t>
            </a:r>
          </a:p>
          <a:p>
            <a:pPr algn="l"/>
            <a:r>
              <a:rPr lang="en-US" dirty="0"/>
              <a:t>Heuristics can use </a:t>
            </a:r>
          </a:p>
          <a:p>
            <a:r>
              <a:rPr lang="en-US" dirty="0">
                <a:sym typeface="Symbol" panose="05050102010706020507" pitchFamily="18" charset="2"/>
              </a:rPr>
              <a:t>estimationOf(j</a:t>
            </a:r>
            <a:r>
              <a:rPr lang="en-US" baseline="30000" dirty="0">
                <a:sym typeface="Symbol" panose="05050102010706020507" pitchFamily="18" charset="2"/>
              </a:rPr>
              <a:t>th</a:t>
            </a:r>
            <a:r>
              <a:rPr lang="en-US" dirty="0">
                <a:sym typeface="Symbol" panose="05050102010706020507" pitchFamily="18" charset="2"/>
              </a:rPr>
              <a:t> element of L</a:t>
            </a:r>
            <a:r>
              <a:rPr lang="en-US" altLang="en-US" baseline="-25000" dirty="0"/>
              <a:t> </a:t>
            </a:r>
            <a:r>
              <a:rPr lang="en-US" alt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)*t/</a:t>
            </a:r>
            <a:r>
              <a:rPr lang="cs-CZ" altLang="en-US" u="sng" dirty="0"/>
              <a:t>x</a:t>
            </a:r>
            <a:r>
              <a:rPr lang="en-US" altLang="en-US" baseline="-25000" dirty="0" err="1"/>
              <a:t>i</a:t>
            </a:r>
            <a:r>
              <a:rPr lang="en-US" altLang="en-US" dirty="0"/>
              <a:t> </a:t>
            </a:r>
          </a:p>
          <a:p>
            <a:pPr algn="l"/>
            <a:r>
              <a:rPr lang="en-US" dirty="0"/>
              <a:t>Test heuristics on data (maybe it is domain dependent – e.g., Reuters collection has exponential distribution of lists)</a:t>
            </a:r>
          </a:p>
          <a:p>
            <a:pPr algn="l"/>
            <a:r>
              <a:rPr lang="en-US" dirty="0"/>
              <a:t>Can we predict found? What is the probability that at step c(k) the list is already fixed?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65835"/>
            <a:ext cx="7886700" cy="61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Found versus confirmed - heuristics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115050" y="1361209"/>
            <a:ext cx="93518" cy="35329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247159" y="1361208"/>
            <a:ext cx="88323" cy="35329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5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Design experiments!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>
              <a:defRPr/>
            </a:pPr>
            <a:r>
              <a:rPr lang="en-US" altLang="en-US" sz="1200" dirty="0"/>
              <a:t>Server</a:t>
            </a:r>
          </a:p>
          <a:p>
            <a:pPr lvl="1">
              <a:defRPr/>
            </a:pPr>
            <a:r>
              <a:rPr lang="en-US" altLang="en-US" sz="1200" dirty="0"/>
              <a:t>Create lists for </a:t>
            </a:r>
            <a:r>
              <a:rPr lang="en-US" altLang="en-US" sz="1200" dirty="0" err="1"/>
              <a:t>u</a:t>
            </a:r>
            <a:r>
              <a:rPr lang="en-US" altLang="en-US" sz="1200" baseline="-25000" dirty="0" err="1"/>
              <a:t>i</a:t>
            </a:r>
            <a:endParaRPr lang="en-US" altLang="en-US" sz="1200" baseline="-25000" dirty="0"/>
          </a:p>
          <a:p>
            <a:pPr lvl="1">
              <a:defRPr/>
            </a:pPr>
            <a:r>
              <a:rPr lang="en-US" altLang="en-US" sz="1200" dirty="0"/>
              <a:t>Which data accessed</a:t>
            </a:r>
          </a:p>
          <a:p>
            <a:pPr marL="514350" lvl="1" indent="0">
              <a:buFontTx/>
              <a:buNone/>
              <a:defRPr/>
            </a:pPr>
            <a:r>
              <a:rPr lang="en-US" altLang="en-US" sz="1200" dirty="0"/>
              <a:t>by different users?</a:t>
            </a:r>
          </a:p>
          <a:p>
            <a:pPr>
              <a:defRPr/>
            </a:pPr>
            <a:r>
              <a:rPr lang="en-US" altLang="en-US" sz="1200" dirty="0"/>
              <a:t>middleware</a:t>
            </a:r>
          </a:p>
          <a:p>
            <a:pPr lvl="1">
              <a:defRPr/>
            </a:pPr>
            <a:r>
              <a:rPr lang="en-US" altLang="en-US" sz="1200" dirty="0"/>
              <a:t>Change aggregation</a:t>
            </a:r>
          </a:p>
          <a:p>
            <a:pPr lvl="1">
              <a:defRPr/>
            </a:pPr>
            <a:r>
              <a:rPr lang="en-US" altLang="en-US" sz="1200" dirty="0"/>
              <a:t>Measure influence</a:t>
            </a:r>
          </a:p>
          <a:p>
            <a:pPr>
              <a:defRPr/>
            </a:pPr>
            <a:r>
              <a:rPr lang="en-US" altLang="en-US" sz="1200" dirty="0"/>
              <a:t>client</a:t>
            </a:r>
          </a:p>
          <a:p>
            <a:pPr lvl="1">
              <a:defRPr/>
            </a:pPr>
            <a:r>
              <a:rPr lang="en-US" altLang="en-US" sz="1200" dirty="0"/>
              <a:t>Incremental run, when found, when confirmed </a:t>
            </a:r>
          </a:p>
          <a:p>
            <a:pPr lvl="1">
              <a:defRPr/>
            </a:pPr>
            <a:r>
              <a:rPr lang="en-US" altLang="en-US" sz="1200" dirty="0"/>
              <a:t>Step-by-step execution, measure top-k, 1-hit, </a:t>
            </a:r>
          </a:p>
          <a:p>
            <a:pPr>
              <a:defRPr/>
            </a:pPr>
            <a:r>
              <a:rPr lang="en-US" altLang="en-US" dirty="0"/>
              <a:t>Separate middleware       server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Like IBM, Google, …</a:t>
            </a:r>
          </a:p>
          <a:p>
            <a:pPr>
              <a:defRPr/>
            </a:pPr>
            <a:r>
              <a:rPr lang="en-US" altLang="en-US" dirty="0">
                <a:solidFill>
                  <a:srgbClr val="009900"/>
                </a:solidFill>
              </a:rPr>
              <a:t>Maybe an e-shop</a:t>
            </a:r>
          </a:p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</a:rPr>
              <a:t>Maybe a “smart” app</a:t>
            </a:r>
            <a:r>
              <a:rPr lang="en-US" altLang="en-US" dirty="0"/>
              <a:t>        client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F468CA-7C87-4D4F-A1DB-92761FD61D3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en-US" sz="1400"/>
          </a:p>
        </p:txBody>
      </p:sp>
      <p:pic>
        <p:nvPicPr>
          <p:cNvPr id="2560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143000"/>
            <a:ext cx="35036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6781800" y="4659313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middleware</a:t>
            </a:r>
          </a:p>
        </p:txBody>
      </p:sp>
      <p:sp>
        <p:nvSpPr>
          <p:cNvPr id="3" name="Oval 2"/>
          <p:cNvSpPr/>
          <p:nvPr/>
        </p:nvSpPr>
        <p:spPr>
          <a:xfrm rot="636286">
            <a:off x="5072063" y="3798888"/>
            <a:ext cx="4105275" cy="16684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20928223">
            <a:off x="5075238" y="4573588"/>
            <a:ext cx="4106862" cy="1668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</p:spTree>
    <p:extLst>
      <p:ext uri="{BB962C8B-B14F-4D97-AF65-F5344CB8AC3E}">
        <p14:creationId xmlns:p14="http://schemas.microsoft.com/office/powerpoint/2010/main" val="1944576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Visualizing TA – price </a:t>
            </a:r>
            <a:r>
              <a:rPr lang="en-US" altLang="en-US">
                <a:sym typeface="Symbol" panose="05050102010706020507" pitchFamily="18" charset="2"/>
              </a:rPr>
              <a:t></a:t>
            </a:r>
            <a:r>
              <a:rPr lang="en-US" altLang="en-US"/>
              <a:t> time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4E9DF-BD9D-43E9-BF12-34C702CF69F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en-US" sz="14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14400" y="2286000"/>
            <a:ext cx="3962400" cy="1676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3962400"/>
            <a:ext cx="0" cy="152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" y="3810000"/>
            <a:ext cx="3962400" cy="1676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34400" y="2286000"/>
            <a:ext cx="0" cy="152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2362200"/>
            <a:ext cx="7620000" cy="1676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144463" y="4383088"/>
            <a:ext cx="76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Top-k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buffer</a:t>
            </a: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0" y="20574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threshold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5788025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0" y="5726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Time, price, …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14400" y="22860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14400" y="3733800"/>
            <a:ext cx="800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2286000"/>
            <a:ext cx="3657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6800" y="3810000"/>
            <a:ext cx="3657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7" name="TextBox 28"/>
          <p:cNvSpPr txBox="1">
            <a:spLocks noChangeArrowheads="1"/>
          </p:cNvSpPr>
          <p:nvPr/>
        </p:nvSpPr>
        <p:spPr bwMode="auto">
          <a:xfrm>
            <a:off x="4695825" y="5715000"/>
            <a:ext cx="690563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t</a:t>
            </a:r>
            <a:r>
              <a:rPr lang="en-US" altLang="en-US" sz="1800" b="1" baseline="-25000">
                <a:solidFill>
                  <a:srgbClr val="00B050"/>
                </a:solidFill>
              </a:rPr>
              <a:t>found</a:t>
            </a:r>
          </a:p>
        </p:txBody>
      </p:sp>
      <p:sp>
        <p:nvSpPr>
          <p:cNvPr id="27668" name="TextBox 29"/>
          <p:cNvSpPr txBox="1">
            <a:spLocks noChangeArrowheads="1"/>
          </p:cNvSpPr>
          <p:nvPr/>
        </p:nvSpPr>
        <p:spPr bwMode="auto">
          <a:xfrm>
            <a:off x="8153400" y="57150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</a:rPr>
              <a:t>confirmed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2224088"/>
            <a:ext cx="84138" cy="1222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1863" y="2239963"/>
            <a:ext cx="84137" cy="1222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9800" y="2392363"/>
            <a:ext cx="84138" cy="1222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87663" y="2209800"/>
            <a:ext cx="84137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2362200"/>
            <a:ext cx="84138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5600" y="2514600"/>
            <a:ext cx="84138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49663" y="2209800"/>
            <a:ext cx="84137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57600" y="2362200"/>
            <a:ext cx="84138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2514600"/>
            <a:ext cx="84138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57600" y="2667000"/>
            <a:ext cx="84138" cy="1222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79" name="TextBox 7"/>
          <p:cNvSpPr txBox="1">
            <a:spLocks noChangeArrowheads="1"/>
          </p:cNvSpPr>
          <p:nvPr/>
        </p:nvSpPr>
        <p:spPr bwMode="auto">
          <a:xfrm>
            <a:off x="1524000" y="1828800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Some objects are confirmed earlier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</p:spTree>
    <p:extLst>
      <p:ext uri="{BB962C8B-B14F-4D97-AF65-F5344CB8AC3E}">
        <p14:creationId xmlns:p14="http://schemas.microsoft.com/office/powerpoint/2010/main" val="3592774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 up ideas …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9E185-7354-46E6-87DC-4CF3637FCE6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cs-CZ" altLang="en-US" sz="14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14400" y="2286000"/>
            <a:ext cx="3962400" cy="1676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3962400"/>
            <a:ext cx="0" cy="152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" y="3810000"/>
            <a:ext cx="3962400" cy="1676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34400" y="2286000"/>
            <a:ext cx="0" cy="152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2362200"/>
            <a:ext cx="7620000" cy="1676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144463" y="4383088"/>
            <a:ext cx="76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Top-k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buffer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0" y="20574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threshold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5788025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0" y="5726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Time, price, …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14400" y="22860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14400" y="3733800"/>
            <a:ext cx="800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2286000"/>
            <a:ext cx="3657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6800" y="3810000"/>
            <a:ext cx="3657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4695825" y="5715000"/>
            <a:ext cx="690563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t</a:t>
            </a:r>
            <a:r>
              <a:rPr lang="en-US" altLang="en-US" sz="1800" b="1" baseline="-25000">
                <a:solidFill>
                  <a:srgbClr val="00B050"/>
                </a:solidFill>
              </a:rPr>
              <a:t>found</a:t>
            </a:r>
          </a:p>
        </p:txBody>
      </p:sp>
      <p:sp>
        <p:nvSpPr>
          <p:cNvPr id="28692" name="TextBox 29"/>
          <p:cNvSpPr txBox="1">
            <a:spLocks noChangeArrowheads="1"/>
          </p:cNvSpPr>
          <p:nvPr/>
        </p:nvSpPr>
        <p:spPr bwMode="auto">
          <a:xfrm>
            <a:off x="8153400" y="57150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</a:rPr>
              <a:t>confirmed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4400" y="2286000"/>
            <a:ext cx="1828800" cy="1676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2286000"/>
            <a:ext cx="1600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286000"/>
            <a:ext cx="0" cy="15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810000"/>
            <a:ext cx="1828800" cy="1676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3200" y="3810000"/>
            <a:ext cx="1600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2362200"/>
            <a:ext cx="3429000" cy="160813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9" name="TextBox 32"/>
          <p:cNvSpPr txBox="1">
            <a:spLocks noChangeArrowheads="1"/>
          </p:cNvSpPr>
          <p:nvPr/>
        </p:nvSpPr>
        <p:spPr bwMode="auto">
          <a:xfrm>
            <a:off x="2509838" y="5715000"/>
            <a:ext cx="776287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</a:rPr>
              <a:t>t</a:t>
            </a:r>
            <a:r>
              <a:rPr lang="en-US" altLang="en-US" sz="1800" b="1" baseline="-25000">
                <a:solidFill>
                  <a:srgbClr val="00B0F0"/>
                </a:solidFill>
              </a:rPr>
              <a:t>found2</a:t>
            </a:r>
          </a:p>
        </p:txBody>
      </p:sp>
      <p:sp>
        <p:nvSpPr>
          <p:cNvPr id="28700" name="TextBox 33"/>
          <p:cNvSpPr txBox="1">
            <a:spLocks noChangeArrowheads="1"/>
          </p:cNvSpPr>
          <p:nvPr/>
        </p:nvSpPr>
        <p:spPr bwMode="auto">
          <a:xfrm>
            <a:off x="3962400" y="5410200"/>
            <a:ext cx="109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</a:rPr>
              <a:t>t</a:t>
            </a:r>
            <a:r>
              <a:rPr lang="en-US" altLang="en-US" sz="1800" b="1" baseline="-25000">
                <a:solidFill>
                  <a:srgbClr val="FFC000"/>
                </a:solidFill>
              </a:rPr>
              <a:t>confirmed2</a:t>
            </a:r>
          </a:p>
        </p:txBody>
      </p:sp>
      <p:sp>
        <p:nvSpPr>
          <p:cNvPr id="2870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 lvl="3"/>
            <a:r>
              <a:rPr lang="en-US" altLang="en-US" dirty="0" err="1"/>
              <a:t>Guntzer</a:t>
            </a:r>
            <a:r>
              <a:rPr lang="en-US" altLang="en-US" dirty="0"/>
              <a:t>, </a:t>
            </a:r>
            <a:r>
              <a:rPr lang="en-US" altLang="en-US" dirty="0" err="1"/>
              <a:t>Balke</a:t>
            </a:r>
            <a:r>
              <a:rPr lang="en-US" altLang="en-US" dirty="0"/>
              <a:t>, </a:t>
            </a:r>
            <a:r>
              <a:rPr lang="en-US" altLang="en-US" dirty="0" err="1"/>
              <a:t>Kießling</a:t>
            </a:r>
            <a:r>
              <a:rPr lang="en-US" altLang="en-US" dirty="0"/>
              <a:t> </a:t>
            </a:r>
            <a:r>
              <a:rPr lang="en-US" altLang="en-US" dirty="0">
                <a:hlinkClick r:id="rId2"/>
              </a:rPr>
              <a:t>VLDB 2000</a:t>
            </a:r>
            <a:endParaRPr lang="en-US" altLang="en-US" dirty="0"/>
          </a:p>
          <a:p>
            <a:pPr lvl="3"/>
            <a:r>
              <a:rPr lang="en-US" altLang="en-US" dirty="0"/>
              <a:t>With </a:t>
            </a:r>
            <a:r>
              <a:rPr lang="en-US" altLang="en-US" dirty="0">
                <a:hlinkClick r:id="rId3" action="ppaction://hlinkfile"/>
              </a:rPr>
              <a:t>P. </a:t>
            </a:r>
            <a:r>
              <a:rPr lang="en-US" altLang="en-US" dirty="0" err="1">
                <a:hlinkClick r:id="rId3" action="ppaction://hlinkfile"/>
              </a:rPr>
              <a:t>Gursk</a:t>
            </a:r>
            <a:r>
              <a:rPr lang="cs-CZ" altLang="en-US" dirty="0">
                <a:hlinkClick r:id="rId3" action="ppaction://hlinkfile"/>
              </a:rPr>
              <a:t>ý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</p:spTree>
    <p:extLst>
      <p:ext uri="{BB962C8B-B14F-4D97-AF65-F5344CB8AC3E}">
        <p14:creationId xmlns:p14="http://schemas.microsoft.com/office/powerpoint/2010/main" val="418501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Heuristics GBK, PG, 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dirty="0"/>
              <a:t>Increase frequency and depth of sequential</a:t>
            </a:r>
          </a:p>
          <a:p>
            <a:pPr marL="0" indent="0">
              <a:buFontTx/>
              <a:buNone/>
            </a:pPr>
            <a:r>
              <a:rPr lang="en-US" altLang="en-US" dirty="0"/>
              <a:t>access</a:t>
            </a:r>
          </a:p>
          <a:p>
            <a:pPr marL="0" indent="0" algn="ctr">
              <a:buFontTx/>
              <a:buNone/>
            </a:pPr>
            <a:r>
              <a:rPr lang="en-US" altLang="en-US" dirty="0"/>
              <a:t>t(R) </a:t>
            </a:r>
            <a:r>
              <a:rPr lang="en-US" altLang="en-US" dirty="0">
                <a:sym typeface="Symbol" panose="05050102010706020507" pitchFamily="18" charset="2"/>
              </a:rPr>
              <a:t> </a:t>
            </a:r>
            <a:r>
              <a:rPr lang="en-US" altLang="en-US" dirty="0"/>
              <a:t> 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sz="3000" b="1" dirty="0">
                <a:solidFill>
                  <a:srgbClr val="FFC000"/>
                </a:solidFill>
                <a:sym typeface="Symbol" panose="05050102010706020507" pitchFamily="18" charset="2"/>
              </a:rPr>
              <a:t>Where</a:t>
            </a:r>
            <a:r>
              <a:rPr lang="en-US" altLang="en-US" sz="3000" dirty="0">
                <a:sym typeface="Symbol" panose="05050102010706020507" pitchFamily="18" charset="2"/>
              </a:rPr>
              <a:t> 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i</a:t>
            </a:r>
            <a:r>
              <a:rPr lang="en-US" altLang="en-US" sz="3000" dirty="0">
                <a:sym typeface="Symbol" panose="05050102010706020507" pitchFamily="18" charset="2"/>
              </a:rPr>
              <a:t>*t(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1</a:t>
            </a:r>
            <a:r>
              <a:rPr lang="en-US" altLang="en-US" sz="3000" dirty="0"/>
              <a:t>,…,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i</a:t>
            </a:r>
            <a:r>
              <a:rPr lang="en-US" altLang="en-US" sz="3000" dirty="0"/>
              <a:t> ,..., </a:t>
            </a:r>
            <a:r>
              <a:rPr lang="en-US" altLang="en-US" sz="3000" u="sng" dirty="0" err="1"/>
              <a:t>x</a:t>
            </a:r>
            <a:r>
              <a:rPr lang="en-US" altLang="en-US" sz="3000" baseline="-25000" dirty="0" err="1"/>
              <a:t>m</a:t>
            </a:r>
            <a:r>
              <a:rPr lang="en-US" altLang="en-US" sz="3000" dirty="0">
                <a:sym typeface="Symbol" panose="05050102010706020507" pitchFamily="18" charset="2"/>
              </a:rPr>
              <a:t>)/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i</a:t>
            </a:r>
            <a:r>
              <a:rPr lang="en-US" altLang="en-US" sz="3000" dirty="0">
                <a:sym typeface="Symbol" panose="05050102010706020507" pitchFamily="18" charset="2"/>
              </a:rPr>
              <a:t>  decrease most</a:t>
            </a:r>
          </a:p>
          <a:p>
            <a:pPr marL="0" indent="0">
              <a:buFontTx/>
              <a:buNone/>
            </a:pPr>
            <a:r>
              <a:rPr lang="en-US" altLang="en-US" sz="3000" b="1" dirty="0">
                <a:solidFill>
                  <a:srgbClr val="00B0F0"/>
                </a:solidFill>
                <a:sym typeface="Symbol" panose="05050102010706020507" pitchFamily="18" charset="2"/>
              </a:rPr>
              <a:t>Where</a:t>
            </a:r>
            <a:r>
              <a:rPr lang="en-US" altLang="en-US" sz="3000" dirty="0">
                <a:sym typeface="Symbol" panose="05050102010706020507" pitchFamily="18" charset="2"/>
              </a:rPr>
              <a:t> 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i</a:t>
            </a:r>
            <a:r>
              <a:rPr lang="en-US" altLang="en-US" sz="3000" dirty="0">
                <a:sym typeface="Symbol" panose="05050102010706020507" pitchFamily="18" charset="2"/>
              </a:rPr>
              <a:t>*t(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1</a:t>
            </a:r>
            <a:r>
              <a:rPr lang="en-US" altLang="en-US" sz="3000" dirty="0"/>
              <a:t>,…,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i</a:t>
            </a:r>
            <a:r>
              <a:rPr lang="en-US" altLang="en-US" sz="3000" dirty="0"/>
              <a:t> ,..., </a:t>
            </a:r>
            <a:r>
              <a:rPr lang="en-US" altLang="en-US" sz="3000" u="sng" dirty="0" err="1"/>
              <a:t>x</a:t>
            </a:r>
            <a:r>
              <a:rPr lang="en-US" altLang="en-US" sz="3000" baseline="-25000" dirty="0" err="1"/>
              <a:t>m</a:t>
            </a:r>
            <a:r>
              <a:rPr lang="en-US" altLang="en-US" sz="3000" dirty="0">
                <a:sym typeface="Symbol" panose="05050102010706020507" pitchFamily="18" charset="2"/>
              </a:rPr>
              <a:t>)/</a:t>
            </a:r>
            <a:r>
              <a:rPr lang="en-US" altLang="en-US" sz="3000" u="sng" dirty="0"/>
              <a:t>x</a:t>
            </a:r>
            <a:r>
              <a:rPr lang="en-US" altLang="en-US" sz="3000" baseline="-25000" dirty="0"/>
              <a:t>i</a:t>
            </a:r>
            <a:r>
              <a:rPr lang="en-US" altLang="en-US" sz="3000" dirty="0">
                <a:sym typeface="Symbol" panose="05050102010706020507" pitchFamily="18" charset="2"/>
              </a:rPr>
              <a:t> decrease least</a:t>
            </a:r>
          </a:p>
          <a:p>
            <a:pPr marL="0" indent="0">
              <a:buFontTx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 marL="0" indent="0">
              <a:buFontTx/>
              <a:buNone/>
            </a:pPr>
            <a:r>
              <a:rPr lang="en-US" altLang="en-US" sz="3000" dirty="0">
                <a:sym typeface="Symbol" panose="05050102010706020507" pitchFamily="18" charset="2"/>
              </a:rPr>
              <a:t>Discrete </a:t>
            </a:r>
            <a:r>
              <a:rPr lang="en-US" altLang="en-US" sz="2800" dirty="0">
                <a:sym typeface="Symbol" panose="05050102010706020507" pitchFamily="18" charset="2"/>
              </a:rPr>
              <a:t>t(</a:t>
            </a:r>
            <a:r>
              <a:rPr lang="en-US" altLang="en-US" sz="2800" u="sng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baseline="30000" dirty="0"/>
              <a:t>H(j)</a:t>
            </a:r>
            <a:r>
              <a:rPr lang="en-US" altLang="en-US" sz="2800" dirty="0"/>
              <a:t>, ..., </a:t>
            </a:r>
            <a:r>
              <a:rPr lang="en-US" altLang="en-US" sz="2800" u="sng" dirty="0" err="1"/>
              <a:t>x</a:t>
            </a:r>
            <a:r>
              <a:rPr lang="en-US" altLang="en-US" sz="2800" baseline="-25000" dirty="0" err="1"/>
              <a:t>m</a:t>
            </a:r>
            <a:r>
              <a:rPr lang="en-US" altLang="en-US" sz="2800" baseline="30000" dirty="0" err="1"/>
              <a:t>H</a:t>
            </a:r>
            <a:r>
              <a:rPr lang="en-US" altLang="en-US" sz="2800" baseline="30000" dirty="0"/>
              <a:t>(j)</a:t>
            </a:r>
            <a:r>
              <a:rPr lang="en-US" altLang="en-US" sz="2800" dirty="0">
                <a:sym typeface="Symbol" panose="05050102010706020507" pitchFamily="18" charset="2"/>
              </a:rPr>
              <a:t>)/</a:t>
            </a:r>
            <a:r>
              <a:rPr lang="en-US" altLang="en-US" sz="2800" u="sng" dirty="0"/>
              <a:t>x</a:t>
            </a:r>
            <a:r>
              <a:rPr lang="en-US" altLang="en-US" sz="2800" baseline="-25000" dirty="0"/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*(</a:t>
            </a:r>
            <a:r>
              <a:rPr lang="en-US" altLang="en-US" sz="2800" u="sng" dirty="0" err="1"/>
              <a:t>x</a:t>
            </a:r>
            <a:r>
              <a:rPr lang="en-US" altLang="en-US" sz="2800" baseline="-25000" dirty="0" err="1"/>
              <a:t>i</a:t>
            </a:r>
            <a:r>
              <a:rPr lang="en-US" altLang="en-US" sz="2800" baseline="30000" dirty="0" err="1"/>
              <a:t>H</a:t>
            </a:r>
            <a:r>
              <a:rPr lang="en-US" altLang="en-US" sz="2800" baseline="30000" dirty="0"/>
              <a:t>(j)</a:t>
            </a:r>
            <a:r>
              <a:rPr lang="en-US" altLang="en-US" sz="2800" dirty="0">
                <a:sym typeface="Symbol" panose="05050102010706020507" pitchFamily="18" charset="2"/>
              </a:rPr>
              <a:t> - </a:t>
            </a:r>
            <a:r>
              <a:rPr lang="en-US" altLang="en-US" sz="2800" u="sng" dirty="0" err="1"/>
              <a:t>x</a:t>
            </a:r>
            <a:r>
              <a:rPr lang="en-US" altLang="en-US" sz="2800" baseline="-25000" dirty="0" err="1"/>
              <a:t>i</a:t>
            </a:r>
            <a:r>
              <a:rPr lang="en-US" altLang="en-US" sz="2800" baseline="30000" dirty="0" err="1"/>
              <a:t>H</a:t>
            </a:r>
            <a:r>
              <a:rPr lang="en-US" altLang="en-US" sz="2800" baseline="30000" dirty="0"/>
              <a:t>(j)+p</a:t>
            </a:r>
            <a:r>
              <a:rPr lang="en-US" altLang="en-US" sz="2800" dirty="0">
                <a:sym typeface="Symbol" panose="05050102010706020507" pitchFamily="18" charset="2"/>
              </a:rPr>
              <a:t>)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See </a:t>
            </a:r>
            <a:r>
              <a:rPr lang="en-US" altLang="en-US" sz="2800" dirty="0">
                <a:sym typeface="Symbol" panose="05050102010706020507" pitchFamily="18" charset="2"/>
                <a:hlinkClick r:id="rId2" action="ppaction://hlinkfile"/>
              </a:rPr>
              <a:t>PG</a:t>
            </a:r>
            <a:r>
              <a:rPr lang="en-US" altLang="en-US" sz="2800" dirty="0">
                <a:sym typeface="Symbol" panose="05050102010706020507" pitchFamily="18" charset="2"/>
              </a:rPr>
              <a:t> page 18-20</a:t>
            </a:r>
            <a:endParaRPr lang="en-US" altLang="en-US" sz="3000" dirty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C502AA-797F-465B-951E-07E1BEC4534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en-US" sz="1400"/>
          </a:p>
        </p:txBody>
      </p:sp>
      <p:sp>
        <p:nvSpPr>
          <p:cNvPr id="7" name="Up Arrow 6"/>
          <p:cNvSpPr/>
          <p:nvPr/>
        </p:nvSpPr>
        <p:spPr>
          <a:xfrm>
            <a:off x="3581400" y="2362200"/>
            <a:ext cx="228600" cy="838200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0" y="2895600"/>
            <a:ext cx="228600" cy="914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</p:spTree>
    <p:extLst>
      <p:ext uri="{BB962C8B-B14F-4D97-AF65-F5344CB8AC3E}">
        <p14:creationId xmlns:p14="http://schemas.microsoft.com/office/powerpoint/2010/main" val="12025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967376" y="485450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2294902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919287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73" y="506774"/>
            <a:ext cx="2562521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us insert into previous slide the preference cube diagonal and depict it in DC. Does it preserve preference degree? </a:t>
            </a:r>
          </a:p>
          <a:p>
            <a:r>
              <a:rPr lang="en-US" dirty="0"/>
              <a:t>     We have now mappings from DC</a:t>
            </a:r>
            <a:r>
              <a:rPr lang="en-US" dirty="0">
                <a:sym typeface="Wingdings" pitchFamily="2" charset="2"/>
              </a:rPr>
              <a:t>PC and from PCDC – what are properties? </a:t>
            </a:r>
          </a:p>
          <a:p>
            <a:r>
              <a:rPr lang="en-US" dirty="0">
                <a:sym typeface="Wingdings" pitchFamily="2" charset="2"/>
              </a:rPr>
              <a:t>     DCPC is injective, PCDC need not</a:t>
            </a:r>
          </a:p>
          <a:p>
            <a:r>
              <a:rPr lang="en-US" dirty="0">
                <a:sym typeface="Wingdings" pitchFamily="2" charset="2"/>
              </a:rPr>
              <a:t>     Both mappings preserve line segments (maybe in quadrants)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    Mapping of areas, e.g. </a:t>
            </a:r>
            <a:r>
              <a:rPr lang="en-US" dirty="0"/>
              <a:t>quadrilaterals can be more complicated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5928165" y="4495672"/>
            <a:ext cx="3655785" cy="127993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2939666" y="485157"/>
            <a:ext cx="1863688" cy="24548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  <a:endCxn id="18" idx="2"/>
          </p:cNvCxnSpPr>
          <p:nvPr/>
        </p:nvCxnSpPr>
        <p:spPr>
          <a:xfrm flipH="1">
            <a:off x="2855437" y="2950590"/>
            <a:ext cx="1947917" cy="130533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210128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702975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41639" y="47259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58662" y="472594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5043340" y="4483865"/>
            <a:ext cx="876820" cy="19056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66634" y="436858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3281151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247230" y="487018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362115" y="474162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1048263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930791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23697" y="56192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071121" y="463965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4392" y="477590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994875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968367" y="518173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133" y="4989011"/>
            <a:ext cx="1825042" cy="94115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7504" y="4488727"/>
            <a:ext cx="1421886" cy="7242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2882" y="5684363"/>
            <a:ext cx="1381370" cy="70772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275618" y="518587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04008" y="527986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561110" y="447785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489500" y="4571840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91814" y="48289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0204" y="49229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24196" y="29335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570609" y="488586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349860" y="493016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674277" y="485157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9393481" y="49458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00818" y="477591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009058" y="1318672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937448" y="1412661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  <a:endCxn id="4" idx="1"/>
          </p:cNvCxnSpPr>
          <p:nvPr/>
        </p:nvCxnSpPr>
        <p:spPr>
          <a:xfrm flipH="1">
            <a:off x="5045066" y="463874"/>
            <a:ext cx="312071" cy="190475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</p:cNvCxnSpPr>
          <p:nvPr/>
        </p:nvCxnSpPr>
        <p:spPr>
          <a:xfrm flipH="1" flipV="1">
            <a:off x="9401166" y="460820"/>
            <a:ext cx="1881238" cy="182761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 flipV="1">
            <a:off x="9392215" y="3294357"/>
            <a:ext cx="1879831" cy="93612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/>
          </p:cNvCxnSpPr>
          <p:nvPr/>
        </p:nvCxnSpPr>
        <p:spPr>
          <a:xfrm>
            <a:off x="5013578" y="3284395"/>
            <a:ext cx="349495" cy="95444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023528" y="90569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951918" y="99968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/>
          </p:cNvCxnSpPr>
          <p:nvPr/>
        </p:nvCxnSpPr>
        <p:spPr>
          <a:xfrm flipH="1">
            <a:off x="5227501" y="478982"/>
            <a:ext cx="448591" cy="2472625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/>
          </p:cNvCxnSpPr>
          <p:nvPr/>
        </p:nvCxnSpPr>
        <p:spPr>
          <a:xfrm>
            <a:off x="7386502" y="463823"/>
            <a:ext cx="2618158" cy="2476202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/>
          </p:cNvCxnSpPr>
          <p:nvPr/>
        </p:nvCxnSpPr>
        <p:spPr>
          <a:xfrm flipH="1">
            <a:off x="7373681" y="2947465"/>
            <a:ext cx="2630979" cy="129507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>
            <a:off x="5234912" y="2950340"/>
            <a:ext cx="436482" cy="1284919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8991416" y="257222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8919806" y="351211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 flipH="1">
            <a:off x="5580110" y="1047580"/>
            <a:ext cx="351339" cy="18972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</p:cNvCxnSpPr>
          <p:nvPr/>
        </p:nvCxnSpPr>
        <p:spPr>
          <a:xfrm flipH="1" flipV="1">
            <a:off x="5586036" y="2925704"/>
            <a:ext cx="375685" cy="102007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>
            <a:off x="5931449" y="1045726"/>
            <a:ext cx="2061647" cy="18724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/>
          </p:cNvCxnSpPr>
          <p:nvPr/>
        </p:nvCxnSpPr>
        <p:spPr>
          <a:xfrm flipV="1">
            <a:off x="5930444" y="2938439"/>
            <a:ext cx="2036932" cy="98222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4982122" y="4150836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4687399" y="417288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191" name="Oval 190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cxnSpLocks/>
          </p:cNvCxnSpPr>
          <p:nvPr/>
        </p:nvCxnSpPr>
        <p:spPr>
          <a:xfrm flipH="1">
            <a:off x="3029187" y="4475301"/>
            <a:ext cx="1754129" cy="18933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/>
            <a:endCxn id="188" idx="7"/>
          </p:cNvCxnSpPr>
          <p:nvPr/>
        </p:nvCxnSpPr>
        <p:spPr>
          <a:xfrm flipH="1">
            <a:off x="5110863" y="2927100"/>
            <a:ext cx="801330" cy="12472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/>
          </p:cNvCxnSpPr>
          <p:nvPr/>
        </p:nvCxnSpPr>
        <p:spPr>
          <a:xfrm>
            <a:off x="5929740" y="2925704"/>
            <a:ext cx="3073469" cy="72397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 flipV="1">
            <a:off x="5916984" y="1626698"/>
            <a:ext cx="2995084" cy="130040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  <a:endCxn id="32" idx="5"/>
          </p:cNvCxnSpPr>
          <p:nvPr/>
        </p:nvCxnSpPr>
        <p:spPr>
          <a:xfrm flipH="1" flipV="1">
            <a:off x="5103872" y="530749"/>
            <a:ext cx="808321" cy="239635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72A4FC-360C-4890-99C8-4B6269B7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0" name="Date Placeholder 4">
            <a:extLst>
              <a:ext uri="{FF2B5EF4-FFF2-40B4-BE49-F238E27FC236}">
                <a16:creationId xmlns:a16="http://schemas.microsoft.com/office/drawing/2014/main" id="{71DB21EA-A0DC-4017-970D-55353C02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567526"/>
            <a:ext cx="2057400" cy="183399"/>
          </a:xfrm>
        </p:spPr>
        <p:txBody>
          <a:bodyPr/>
          <a:lstStyle/>
          <a:p>
            <a:r>
              <a:rPr lang="en-US" dirty="0"/>
              <a:t>AY2023/24 NSWI166 7/12 </a:t>
            </a:r>
            <a:r>
              <a:rPr lang="en-US" dirty="0" err="1"/>
              <a:t>Vojtáš</a:t>
            </a:r>
            <a:r>
              <a:rPr lang="en-US" dirty="0"/>
              <a:t> </a:t>
            </a:r>
          </a:p>
        </p:txBody>
      </p:sp>
      <p:sp>
        <p:nvSpPr>
          <p:cNvPr id="153" name="Footer Placeholder 5">
            <a:extLst>
              <a:ext uri="{FF2B5EF4-FFF2-40B4-BE49-F238E27FC236}">
                <a16:creationId xmlns:a16="http://schemas.microsoft.com/office/drawing/2014/main" id="{63D7AA87-71BA-4C6F-A61E-89C2EF0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/>
              <a:t>Querying top-k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82B2D5-6521-80C3-BEEE-2228CB2E5698}"/>
              </a:ext>
            </a:extLst>
          </p:cNvPr>
          <p:cNvSpPr txBox="1"/>
          <p:nvPr/>
        </p:nvSpPr>
        <p:spPr>
          <a:xfrm>
            <a:off x="4445516" y="16434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8B6F2E-D84A-A2D9-7415-343E680E457C}"/>
              </a:ext>
            </a:extLst>
          </p:cNvPr>
          <p:cNvSpPr/>
          <p:nvPr/>
        </p:nvSpPr>
        <p:spPr>
          <a:xfrm>
            <a:off x="4975131" y="393962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E63C3F-EF5B-F95C-2865-32EE6D848793}"/>
              </a:ext>
            </a:extLst>
          </p:cNvPr>
          <p:cNvCxnSpPr/>
          <p:nvPr/>
        </p:nvCxnSpPr>
        <p:spPr>
          <a:xfrm>
            <a:off x="4017223" y="561176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1335BC-D284-3498-13D4-928DB4FB612E}"/>
              </a:ext>
            </a:extLst>
          </p:cNvPr>
          <p:cNvCxnSpPr/>
          <p:nvPr/>
        </p:nvCxnSpPr>
        <p:spPr>
          <a:xfrm>
            <a:off x="3945613" y="570575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FC975E4-C111-BA6F-F2CF-6A273269C810}"/>
              </a:ext>
            </a:extLst>
          </p:cNvPr>
          <p:cNvCxnSpPr/>
          <p:nvPr/>
        </p:nvCxnSpPr>
        <p:spPr>
          <a:xfrm>
            <a:off x="2933983" y="4243644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4ECFA86-12A3-E679-C669-52B8B368DE67}"/>
              </a:ext>
            </a:extLst>
          </p:cNvPr>
          <p:cNvCxnSpPr/>
          <p:nvPr/>
        </p:nvCxnSpPr>
        <p:spPr>
          <a:xfrm flipH="1">
            <a:off x="4025964" y="465603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4F118F-7259-5255-2D15-FC186B37C37D}"/>
              </a:ext>
            </a:extLst>
          </p:cNvPr>
          <p:cNvCxnSpPr/>
          <p:nvPr/>
        </p:nvCxnSpPr>
        <p:spPr>
          <a:xfrm>
            <a:off x="2925594" y="5275491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B9E38B-6AE8-1FD5-4CCC-FACB57064912}"/>
              </a:ext>
            </a:extLst>
          </p:cNvPr>
          <p:cNvCxnSpPr/>
          <p:nvPr/>
        </p:nvCxnSpPr>
        <p:spPr>
          <a:xfrm>
            <a:off x="3965817" y="5704373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817F58-5339-9F38-9135-84D2EB112300}"/>
              </a:ext>
            </a:extLst>
          </p:cNvPr>
          <p:cNvCxnSpPr/>
          <p:nvPr/>
        </p:nvCxnSpPr>
        <p:spPr>
          <a:xfrm>
            <a:off x="3799448" y="4228264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6688FCE-6C9C-04AC-4B34-A192464F03A3}"/>
              </a:ext>
            </a:extLst>
          </p:cNvPr>
          <p:cNvCxnSpPr/>
          <p:nvPr/>
        </p:nvCxnSpPr>
        <p:spPr>
          <a:xfrm>
            <a:off x="5621259" y="6377246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5484AAD-D02E-28B4-E4B3-299036742649}"/>
              </a:ext>
            </a:extLst>
          </p:cNvPr>
          <p:cNvCxnSpPr>
            <a:cxnSpLocks/>
          </p:cNvCxnSpPr>
          <p:nvPr/>
        </p:nvCxnSpPr>
        <p:spPr>
          <a:xfrm>
            <a:off x="7607363" y="5092689"/>
            <a:ext cx="3655785" cy="127993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EB25915-3320-1F30-3BD7-DB93C256E70C}"/>
              </a:ext>
            </a:extLst>
          </p:cNvPr>
          <p:cNvCxnSpPr/>
          <p:nvPr/>
        </p:nvCxnSpPr>
        <p:spPr>
          <a:xfrm>
            <a:off x="5633673" y="3282549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E064277-39A0-9267-5629-D25013D1B39F}"/>
              </a:ext>
            </a:extLst>
          </p:cNvPr>
          <p:cNvCxnSpPr/>
          <p:nvPr/>
        </p:nvCxnSpPr>
        <p:spPr>
          <a:xfrm flipH="1">
            <a:off x="11282404" y="47920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8AD5FA3-FEB4-D503-1BD6-421067D7C4BE}"/>
              </a:ext>
            </a:extLst>
          </p:cNvPr>
          <p:cNvCxnSpPr/>
          <p:nvPr/>
        </p:nvCxnSpPr>
        <p:spPr>
          <a:xfrm>
            <a:off x="5624754" y="2296300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0E25D8B-3ADB-9E61-3415-4516B16AEF52}"/>
              </a:ext>
            </a:extLst>
          </p:cNvPr>
          <p:cNvCxnSpPr/>
          <p:nvPr/>
        </p:nvCxnSpPr>
        <p:spPr>
          <a:xfrm>
            <a:off x="5612870" y="471390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18186E-A193-E87C-DF9F-42729230A65B}"/>
              </a:ext>
            </a:extLst>
          </p:cNvPr>
          <p:cNvCxnSpPr/>
          <p:nvPr/>
        </p:nvCxnSpPr>
        <p:spPr>
          <a:xfrm>
            <a:off x="5679982" y="42296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C83EB54-BEC1-45EA-928D-0A0656A32470}"/>
              </a:ext>
            </a:extLst>
          </p:cNvPr>
          <p:cNvCxnSpPr>
            <a:cxnSpLocks/>
          </p:cNvCxnSpPr>
          <p:nvPr/>
        </p:nvCxnSpPr>
        <p:spPr>
          <a:xfrm>
            <a:off x="8221335" y="3472387"/>
            <a:ext cx="3073469" cy="72397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C3F6980-FA3C-F56D-D2F0-2ACCC484EFAC}"/>
              </a:ext>
            </a:extLst>
          </p:cNvPr>
          <p:cNvCxnSpPr>
            <a:cxnSpLocks/>
          </p:cNvCxnSpPr>
          <p:nvPr/>
        </p:nvCxnSpPr>
        <p:spPr>
          <a:xfrm flipV="1">
            <a:off x="8334414" y="470414"/>
            <a:ext cx="2995084" cy="13004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413154F-B18C-8FBA-15C6-BD4616E8D65A}"/>
              </a:ext>
            </a:extLst>
          </p:cNvPr>
          <p:cNvCxnSpPr/>
          <p:nvPr/>
        </p:nvCxnSpPr>
        <p:spPr>
          <a:xfrm>
            <a:off x="4630116" y="5932189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86A823E-A86C-363A-DAC4-097888A980DE}"/>
              </a:ext>
            </a:extLst>
          </p:cNvPr>
          <p:cNvCxnSpPr/>
          <p:nvPr/>
        </p:nvCxnSpPr>
        <p:spPr>
          <a:xfrm>
            <a:off x="4804730" y="2934960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BAD2E6A-DB46-135C-7C60-91A22F51FCD6}"/>
              </a:ext>
            </a:extLst>
          </p:cNvPr>
          <p:cNvCxnSpPr>
            <a:cxnSpLocks/>
          </p:cNvCxnSpPr>
          <p:nvPr/>
        </p:nvCxnSpPr>
        <p:spPr>
          <a:xfrm>
            <a:off x="7249920" y="459894"/>
            <a:ext cx="2061647" cy="1872411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7BDE2FC-9368-1D04-5A1C-D1F4C587362F}"/>
              </a:ext>
            </a:extLst>
          </p:cNvPr>
          <p:cNvCxnSpPr/>
          <p:nvPr/>
        </p:nvCxnSpPr>
        <p:spPr>
          <a:xfrm flipH="1">
            <a:off x="5905100" y="45721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885119D-CC7A-1017-AC15-59EE78FE00DB}"/>
              </a:ext>
            </a:extLst>
          </p:cNvPr>
          <p:cNvCxnSpPr/>
          <p:nvPr/>
        </p:nvCxnSpPr>
        <p:spPr>
          <a:xfrm>
            <a:off x="2918603" y="1938067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98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>
            <a:extLst>
              <a:ext uri="{FF2B5EF4-FFF2-40B4-BE49-F238E27FC236}">
                <a16:creationId xmlns:a16="http://schemas.microsoft.com/office/drawing/2014/main" id="{7F1B1728-D178-585C-DAFD-CCD2BBEAA5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2291" name="Footer Placeholder 2">
            <a:extLst>
              <a:ext uri="{FF2B5EF4-FFF2-40B4-BE49-F238E27FC236}">
                <a16:creationId xmlns:a16="http://schemas.microsoft.com/office/drawing/2014/main" id="{B2244BE2-F5AD-32AD-DF4E-0B1A30F7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B1DC8E6-2932-A392-E350-3558C4E7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11D4CB-DEDF-4393-AFAC-563842920BEB}" type="slidenum">
              <a:rPr lang="cs-CZ" altLang="en-US"/>
              <a:pPr/>
              <a:t>50</a:t>
            </a:fld>
            <a:endParaRPr lang="cs-CZ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DA444880-3C5F-34FA-5D60-45612CB79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3">
            <a:extLst>
              <a:ext uri="{FF2B5EF4-FFF2-40B4-BE49-F238E27FC236}">
                <a16:creationId xmlns:a16="http://schemas.microsoft.com/office/drawing/2014/main" id="{B8FF210D-4D41-DDC2-BA57-C803BEEF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Restricting sorted access</a:t>
            </a:r>
          </a:p>
        </p:txBody>
      </p:sp>
      <p:sp>
        <p:nvSpPr>
          <p:cNvPr id="22535" name="Text Box 4">
            <a:extLst>
              <a:ext uri="{FF2B5EF4-FFF2-40B4-BE49-F238E27FC236}">
                <a16:creationId xmlns:a16="http://schemas.microsoft.com/office/drawing/2014/main" id="{E28FFB6C-4134-6076-EB6D-CFF5E557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38200"/>
            <a:ext cx="89630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Let Z be the set of indices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of those lists L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that can be accessed under sorted access. We assume  |Z| </a:t>
            </a:r>
            <a:r>
              <a:rPr lang="en-US" dirty="0">
                <a:latin typeface="Arial" charset="0"/>
                <a:sym typeface="Symbol"/>
              </a:rPr>
              <a:t> 1</a:t>
            </a:r>
            <a:r>
              <a:rPr lang="en-US" dirty="0">
                <a:latin typeface="Arial" charset="0"/>
              </a:rPr>
              <a:t>. We take m’ to be the cardinality of Z (and as before, take m to be the total number of sorted lists).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Define TA</a:t>
            </a:r>
            <a:r>
              <a:rPr lang="en-US" baseline="-25000" dirty="0">
                <a:latin typeface="Arial" charset="0"/>
              </a:rPr>
              <a:t>Z</a:t>
            </a:r>
            <a:r>
              <a:rPr lang="en-US" dirty="0">
                <a:latin typeface="Arial" charset="0"/>
              </a:rPr>
              <a:t> to be the following natural modification of TA,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Do sorted access in parallel to each of the m’ sorted lists L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 err="1">
                <a:latin typeface="Arial" charset="0"/>
                <a:sym typeface="Symbol"/>
              </a:rPr>
              <a:t></a:t>
            </a:r>
            <a:r>
              <a:rPr lang="en-US" dirty="0" err="1">
                <a:latin typeface="Arial" charset="0"/>
              </a:rPr>
              <a:t>Z</a:t>
            </a:r>
            <a:r>
              <a:rPr lang="en-US" dirty="0">
                <a:latin typeface="Arial" charset="0"/>
              </a:rPr>
              <a:t>: As an object R is seen under sorted access in some list, do random access as needed to the other lists to find the grade 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of object R in every list L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: Then compute the grade t(R) = </a:t>
            </a:r>
          </a:p>
          <a:p>
            <a:pPr marL="342900" indent="-342900">
              <a:defRPr/>
            </a:pPr>
            <a:r>
              <a:rPr lang="en-US" dirty="0">
                <a:latin typeface="Arial" charset="0"/>
              </a:rPr>
              <a:t>t(x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 …,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) of object R: If this grade is one of the k highest we have seen, then remember object R and its grade t(R) (ties are broken arbitrarily, so that only k objects and their grades need to be remembered at any time).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2. For </a:t>
            </a:r>
            <a:r>
              <a:rPr lang="en-US" dirty="0" err="1">
                <a:latin typeface="Arial" charset="0"/>
              </a:rPr>
              <a:t>eachlist</a:t>
            </a:r>
            <a:r>
              <a:rPr lang="en-US" dirty="0">
                <a:latin typeface="Arial" charset="0"/>
              </a:rPr>
              <a:t> L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 err="1">
                <a:latin typeface="Arial" charset="0"/>
                <a:sym typeface="Symbol"/>
              </a:rPr>
              <a:t></a:t>
            </a:r>
            <a:r>
              <a:rPr lang="en-US" dirty="0" err="1">
                <a:latin typeface="Arial" charset="0"/>
              </a:rPr>
              <a:t>Z</a:t>
            </a:r>
            <a:r>
              <a:rPr lang="en-US" dirty="0">
                <a:latin typeface="Arial" charset="0"/>
              </a:rPr>
              <a:t>; let </a:t>
            </a:r>
            <a:r>
              <a:rPr lang="en-US" u="sng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 be the grade of the last object seen under sorted access. For each list L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 err="1">
                <a:latin typeface="Arial" charset="0"/>
                <a:sym typeface="Symbol"/>
              </a:rPr>
              <a:t></a:t>
            </a:r>
            <a:r>
              <a:rPr lang="en-US" dirty="0" err="1">
                <a:latin typeface="Arial" charset="0"/>
              </a:rPr>
              <a:t>Z</a:t>
            </a:r>
            <a:r>
              <a:rPr lang="en-US" dirty="0">
                <a:latin typeface="Arial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let 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b="1" baseline="-25000" dirty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1</a:t>
            </a:r>
            <a:r>
              <a:rPr lang="en-US" dirty="0">
                <a:latin typeface="Arial" charset="0"/>
              </a:rPr>
              <a:t>. Define the threshold value </a:t>
            </a:r>
            <a:r>
              <a:rPr lang="en-US" dirty="0">
                <a:latin typeface="Arial" charset="0"/>
                <a:sym typeface="Symbol"/>
              </a:rPr>
              <a:t></a:t>
            </a:r>
            <a:r>
              <a:rPr lang="en-US" dirty="0">
                <a:latin typeface="Arial" charset="0"/>
              </a:rPr>
              <a:t> to be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t(</a:t>
            </a:r>
            <a:r>
              <a:rPr lang="en-US" u="sng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 …,</a:t>
            </a:r>
            <a:r>
              <a:rPr lang="en-US" u="sng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) . As soon as at least k objects have been seen whose grade is at least equal to  </a:t>
            </a:r>
            <a:r>
              <a:rPr lang="en-US" dirty="0">
                <a:latin typeface="Arial" charset="0"/>
                <a:sym typeface="Symbol"/>
              </a:rPr>
              <a:t></a:t>
            </a:r>
            <a:r>
              <a:rPr lang="en-US" dirty="0">
                <a:latin typeface="Arial" charset="0"/>
              </a:rPr>
              <a:t> ; then halt.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3. Let Y be a set containing the k objects that have been seen with the highest grades. The output is then the graded set {(R, t(R)): R </a:t>
            </a:r>
            <a:r>
              <a:rPr lang="en-US" dirty="0">
                <a:latin typeface="Arial" charset="0"/>
                <a:sym typeface="Symbol"/>
              </a:rPr>
              <a:t></a:t>
            </a:r>
            <a:r>
              <a:rPr lang="en-US" dirty="0">
                <a:latin typeface="Arial" charset="0"/>
              </a:rPr>
              <a:t> Y}</a:t>
            </a:r>
          </a:p>
          <a:p>
            <a:pPr>
              <a:defRPr/>
            </a:pPr>
            <a:endParaRPr lang="en-US" altLang="en-US" dirty="0">
              <a:latin typeface="Arial" charset="0"/>
              <a:sym typeface="Symbol" pitchFamily="18" charset="2"/>
            </a:endParaRPr>
          </a:p>
          <a:p>
            <a:pPr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1000" dirty="0">
                <a:latin typeface="Arial" charset="0"/>
              </a:rPr>
              <a:t> after seeing the grade of every object in every list, and thus having done sorted access to every object in every list L</a:t>
            </a:r>
            <a:r>
              <a:rPr lang="en-US" sz="1000" baseline="-25000" dirty="0">
                <a:latin typeface="Arial" charset="0"/>
              </a:rPr>
              <a:t>i</a:t>
            </a:r>
            <a:r>
              <a:rPr lang="en-US" sz="1000" dirty="0">
                <a:latin typeface="Arial" charset="0"/>
              </a:rPr>
              <a:t> with </a:t>
            </a:r>
            <a:r>
              <a:rPr lang="en-US" sz="1000" dirty="0" err="1">
                <a:latin typeface="Arial" charset="0"/>
              </a:rPr>
              <a:t>i</a:t>
            </a:r>
            <a:r>
              <a:rPr lang="en-US" sz="1000" dirty="0" err="1">
                <a:latin typeface="Arial" charset="0"/>
                <a:sym typeface="Symbol"/>
              </a:rPr>
              <a:t></a:t>
            </a:r>
            <a:r>
              <a:rPr lang="en-US" sz="1000" dirty="0" err="1">
                <a:latin typeface="Arial" charset="0"/>
              </a:rPr>
              <a:t>Z</a:t>
            </a:r>
            <a:r>
              <a:rPr lang="en-US" sz="1000" dirty="0">
                <a:latin typeface="Arial" charset="0"/>
              </a:rPr>
              <a:t>; there are not at least k objects with a grade that is at least equal to the final threshold value t: In this situation, we say that TA</a:t>
            </a:r>
            <a:r>
              <a:rPr lang="en-US" sz="1000" baseline="-25000" dirty="0">
                <a:latin typeface="Arial" charset="0"/>
              </a:rPr>
              <a:t>Z</a:t>
            </a:r>
            <a:r>
              <a:rPr lang="en-US" sz="1000" dirty="0">
                <a:latin typeface="Arial" charset="0"/>
              </a:rPr>
              <a:t> halts after it has seen the grade of every object in every list.</a:t>
            </a:r>
            <a:endParaRPr lang="en-US" altLang="en-US" sz="1000" dirty="0">
              <a:latin typeface="Arial" charset="0"/>
              <a:sym typeface="Symbol" pitchFamily="18" charset="2"/>
            </a:endParaRPr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393E2C11-FC2B-ADCB-EB35-9E46AF84D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2954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□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>
            <a:extLst>
              <a:ext uri="{FF2B5EF4-FFF2-40B4-BE49-F238E27FC236}">
                <a16:creationId xmlns:a16="http://schemas.microsoft.com/office/drawing/2014/main" id="{EFEFA779-3C5A-5A42-985D-A3CD8FD48B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028" name="Footer Placeholder 2">
            <a:extLst>
              <a:ext uri="{FF2B5EF4-FFF2-40B4-BE49-F238E27FC236}">
                <a16:creationId xmlns:a16="http://schemas.microsoft.com/office/drawing/2014/main" id="{A395064D-2744-230E-F42D-3945782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029" name="Slide Number Placeholder 3">
            <a:extLst>
              <a:ext uri="{FF2B5EF4-FFF2-40B4-BE49-F238E27FC236}">
                <a16:creationId xmlns:a16="http://schemas.microsoft.com/office/drawing/2014/main" id="{29B408B7-0766-2D99-87DA-46C058D8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2EE902-76F7-4D04-866D-1F1AC2AF8428}" type="slidenum">
              <a:rPr lang="cs-CZ" altLang="en-US"/>
              <a:pPr/>
              <a:t>51</a:t>
            </a:fld>
            <a:endParaRPr lang="cs-CZ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3BD1D0C-54F3-3E37-95EC-F2AB335F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Text Box 3">
            <a:extLst>
              <a:ext uri="{FF2B5EF4-FFF2-40B4-BE49-F238E27FC236}">
                <a16:creationId xmlns:a16="http://schemas.microsoft.com/office/drawing/2014/main" id="{C8E4A305-C893-6CB5-076A-C903D403D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Restricting sorted access</a:t>
            </a:r>
          </a:p>
        </p:txBody>
      </p:sp>
      <p:sp>
        <p:nvSpPr>
          <p:cNvPr id="1032" name="Text Box 4">
            <a:extLst>
              <a:ext uri="{FF2B5EF4-FFF2-40B4-BE49-F238E27FC236}">
                <a16:creationId xmlns:a16="http://schemas.microsoft.com/office/drawing/2014/main" id="{B2C2B5C4-55C6-28BC-D1B4-C674B882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38200"/>
            <a:ext cx="89630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Theorem 7.1. Assume that the aggregation function t is monotone. Let </a:t>
            </a:r>
            <a:r>
              <a:rPr lang="en-US" altLang="en-US" sz="2400" b="1"/>
              <a:t>D</a:t>
            </a:r>
            <a:r>
              <a:rPr lang="en-US" altLang="en-US" sz="2400"/>
              <a:t> be the class of all databases. Let </a:t>
            </a:r>
            <a:r>
              <a:rPr lang="en-US" altLang="en-US" sz="2400" b="1"/>
              <a:t>A</a:t>
            </a:r>
            <a:r>
              <a:rPr lang="en-US" altLang="en-US" sz="2400"/>
              <a:t> be the class of all algorithms that correctly find the top k answers for t for every database and that do not make wild guesses, where the only lists that may be accessed under sorted access are those lists L</a:t>
            </a:r>
            <a:r>
              <a:rPr lang="en-US" altLang="en-US" sz="2400" baseline="-25000"/>
              <a:t>i</a:t>
            </a:r>
            <a:r>
              <a:rPr lang="en-US" altLang="en-US" sz="2400"/>
              <a:t> with i</a:t>
            </a:r>
            <a:r>
              <a:rPr lang="en-US" altLang="en-US" sz="2400">
                <a:sym typeface="Symbol" panose="05050102010706020507" pitchFamily="18" charset="2"/>
              </a:rPr>
              <a:t></a:t>
            </a:r>
            <a:r>
              <a:rPr lang="en-US" altLang="en-US" sz="2400"/>
              <a:t>Z: Then TA</a:t>
            </a:r>
            <a:r>
              <a:rPr lang="en-US" altLang="en-US" sz="2400" baseline="-25000"/>
              <a:t>Z</a:t>
            </a:r>
            <a:r>
              <a:rPr lang="en-US" altLang="en-US" sz="2400"/>
              <a:t> is instance optimal over </a:t>
            </a:r>
            <a:r>
              <a:rPr lang="en-US" altLang="en-US" sz="2400" b="1"/>
              <a:t>A</a:t>
            </a:r>
            <a:r>
              <a:rPr lang="en-US" altLang="en-US" sz="2400"/>
              <a:t> and </a:t>
            </a:r>
            <a:r>
              <a:rPr lang="en-US" altLang="en-US" sz="2400" b="1"/>
              <a:t>D</a:t>
            </a:r>
            <a:r>
              <a:rPr lang="en-US" altLang="en-US" sz="2400"/>
              <a:t>. </a:t>
            </a:r>
          </a:p>
          <a:p>
            <a:endParaRPr lang="en-US" altLang="en-US" sz="2400">
              <a:sym typeface="Symbol" panose="05050102010706020507" pitchFamily="18" charset="2"/>
            </a:endParaRPr>
          </a:p>
          <a:p>
            <a:r>
              <a:rPr lang="en-US" altLang="en-US" sz="2400">
                <a:sym typeface="Symbol" panose="05050102010706020507" pitchFamily="18" charset="2"/>
              </a:rPr>
              <a:t>The ratio is similar to the one in TA</a:t>
            </a: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0A8A4370-D8B7-9134-AFFE-CA8454085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24363"/>
          <a:ext cx="49006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0A8A4370-D8B7-9134-AFFE-CA84540850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24363"/>
                        <a:ext cx="490061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9">
            <a:extLst>
              <a:ext uri="{FF2B5EF4-FFF2-40B4-BE49-F238E27FC236}">
                <a16:creationId xmlns:a16="http://schemas.microsoft.com/office/drawing/2014/main" id="{BE2F1CBD-B1C4-7D88-63B6-0974F59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3" y="44196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1034" name="TextBox 10">
            <a:extLst>
              <a:ext uri="{FF2B5EF4-FFF2-40B4-BE49-F238E27FC236}">
                <a16:creationId xmlns:a16="http://schemas.microsoft.com/office/drawing/2014/main" id="{228DF934-19B8-D5D0-D02A-DFAC202AC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19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1035" name="TextBox 11">
            <a:extLst>
              <a:ext uri="{FF2B5EF4-FFF2-40B4-BE49-F238E27FC236}">
                <a16:creationId xmlns:a16="http://schemas.microsoft.com/office/drawing/2014/main" id="{BDDEC9E1-3D75-0D23-39EE-EC66FBF5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4583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1036" name="TextBox 12">
            <a:extLst>
              <a:ext uri="{FF2B5EF4-FFF2-40B4-BE49-F238E27FC236}">
                <a16:creationId xmlns:a16="http://schemas.microsoft.com/office/drawing/2014/main" id="{BD43BF37-0FF5-D436-AE42-FBD55FBF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45720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‘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>
            <a:extLst>
              <a:ext uri="{FF2B5EF4-FFF2-40B4-BE49-F238E27FC236}">
                <a16:creationId xmlns:a16="http://schemas.microsoft.com/office/drawing/2014/main" id="{59510FEE-91C7-F926-D114-6B5E2E97D2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3315" name="Footer Placeholder 2">
            <a:extLst>
              <a:ext uri="{FF2B5EF4-FFF2-40B4-BE49-F238E27FC236}">
                <a16:creationId xmlns:a16="http://schemas.microsoft.com/office/drawing/2014/main" id="{F2E5225F-473B-410F-223C-D5584C51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C8F05A9-FC51-8EF2-4AE3-C012195E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A44E6-E99E-4934-A874-CF09C55228F7}" type="slidenum">
              <a:rPr lang="cs-CZ" altLang="en-US"/>
              <a:pPr/>
              <a:t>52</a:t>
            </a:fld>
            <a:endParaRPr lang="cs-CZ" altLang="en-US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08ABC887-101D-E7C8-D9AC-5B586D06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Text Box 3">
            <a:extLst>
              <a:ext uri="{FF2B5EF4-FFF2-40B4-BE49-F238E27FC236}">
                <a16:creationId xmlns:a16="http://schemas.microsoft.com/office/drawing/2014/main" id="{A6CCC0FB-A492-E988-5F47-64DA4F0F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013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Minimizing random access</a:t>
            </a:r>
          </a:p>
        </p:txBody>
      </p:sp>
      <p:sp>
        <p:nvSpPr>
          <p:cNvPr id="13319" name="Text Box 4">
            <a:extLst>
              <a:ext uri="{FF2B5EF4-FFF2-40B4-BE49-F238E27FC236}">
                <a16:creationId xmlns:a16="http://schemas.microsoft.com/office/drawing/2014/main" id="{39C8C30B-A0FE-6CE5-938F-BD81209F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38200"/>
            <a:ext cx="8397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For each object R there is a subset S(R)={i</a:t>
            </a:r>
            <a:r>
              <a:rPr lang="en-US" altLang="en-US" sz="2400" baseline="-25000"/>
              <a:t>1</a:t>
            </a:r>
            <a:r>
              <a:rPr lang="en-US" altLang="en-US" sz="2400"/>
              <a:t>,…,i</a:t>
            </a:r>
            <a:r>
              <a:rPr lang="en-US" altLang="en-US" sz="2400" baseline="-25000"/>
              <a:t>l</a:t>
            </a:r>
            <a:r>
              <a:rPr lang="en-US" altLang="en-US" sz="2400"/>
              <a:t>} </a:t>
            </a:r>
            <a:r>
              <a:rPr lang="en-US" altLang="en-US" sz="2400">
                <a:sym typeface="Symbol" panose="05050102010706020507" pitchFamily="18" charset="2"/>
              </a:rPr>
              <a:t></a:t>
            </a:r>
            <a:r>
              <a:rPr lang="en-US" altLang="en-US" sz="2400"/>
              <a:t> {1,…,m} </a:t>
            </a:r>
          </a:p>
          <a:p>
            <a:r>
              <a:rPr lang="en-US" altLang="en-US" sz="2400"/>
              <a:t>l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m of the fields of R where the algorithm has determined the values x</a:t>
            </a:r>
            <a:r>
              <a:rPr lang="en-US" altLang="en-US" sz="2400" baseline="-25000"/>
              <a:t>i1</a:t>
            </a:r>
            <a:r>
              <a:rPr lang="en-US" altLang="en-US" sz="2400"/>
              <a:t>,…,x</a:t>
            </a:r>
            <a:r>
              <a:rPr lang="en-US" altLang="en-US" sz="2400" baseline="-25000"/>
              <a:t>il</a:t>
            </a:r>
            <a:r>
              <a:rPr lang="en-US" altLang="en-US" sz="2400"/>
              <a:t> . We define functions that are lower and upper bounds on the value t(R) can obtain. </a:t>
            </a:r>
            <a:endParaRPr lang="en-US" altLang="en-US" sz="2400" baseline="-25000"/>
          </a:p>
          <a:p>
            <a:pPr eaLnBrk="1" hangingPunct="1"/>
            <a:r>
              <a:rPr lang="en-US" altLang="en-US" sz="2400"/>
              <a:t>Lower bound</a:t>
            </a:r>
            <a:r>
              <a:rPr lang="en-US" altLang="en-US" sz="2400">
                <a:solidFill>
                  <a:srgbClr val="0070C0"/>
                </a:solidFill>
              </a:rPr>
              <a:t> W</a:t>
            </a:r>
            <a:r>
              <a:rPr lang="en-US" altLang="en-US" sz="2400" baseline="-25000">
                <a:solidFill>
                  <a:srgbClr val="0070C0"/>
                </a:solidFill>
              </a:rPr>
              <a:t>S</a:t>
            </a:r>
            <a:r>
              <a:rPr lang="en-US" altLang="en-US" sz="2400">
                <a:solidFill>
                  <a:srgbClr val="0070C0"/>
                </a:solidFill>
              </a:rPr>
              <a:t>(R)</a:t>
            </a:r>
            <a:r>
              <a:rPr lang="en-US" altLang="en-US" sz="2400"/>
              <a:t>=t(x</a:t>
            </a:r>
            <a:r>
              <a:rPr lang="en-US" altLang="en-US" sz="2400" baseline="-25000"/>
              <a:t>1</a:t>
            </a:r>
            <a:r>
              <a:rPr lang="en-US" altLang="en-US" sz="2400"/>
              <a:t>,…x</a:t>
            </a:r>
            <a:r>
              <a:rPr lang="en-US" altLang="en-US" sz="2400" baseline="-25000"/>
              <a:t>l</a:t>
            </a:r>
            <a:r>
              <a:rPr lang="en-US" altLang="en-US" sz="2400"/>
              <a:t>, 0,…,0) </a:t>
            </a:r>
            <a:r>
              <a:rPr lang="en-US" altLang="en-US" sz="2400">
                <a:solidFill>
                  <a:srgbClr val="0070C0"/>
                </a:solidFill>
              </a:rPr>
              <a:t>“worst”</a:t>
            </a:r>
          </a:p>
          <a:p>
            <a:pPr eaLnBrk="1" hangingPunct="1"/>
            <a:r>
              <a:rPr lang="en-US" altLang="en-US" sz="2400"/>
              <a:t>Upper bound in position z = (</a:t>
            </a:r>
            <a:r>
              <a:rPr lang="en-US" altLang="en-US" sz="2400" u="sng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,…,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 </a:t>
            </a:r>
          </a:p>
          <a:p>
            <a:pPr eaLnBrk="1" hangingPunct="1"/>
            <a:r>
              <a:rPr lang="en-US" altLang="en-US" sz="2400">
                <a:solidFill>
                  <a:srgbClr val="FFC000"/>
                </a:solidFill>
              </a:rPr>
              <a:t>B</a:t>
            </a:r>
            <a:r>
              <a:rPr lang="en-US" altLang="en-US" sz="2400" baseline="-25000">
                <a:solidFill>
                  <a:srgbClr val="FFC000"/>
                </a:solidFill>
              </a:rPr>
              <a:t>S</a:t>
            </a:r>
            <a:r>
              <a:rPr lang="en-US" altLang="en-US" sz="2400">
                <a:solidFill>
                  <a:srgbClr val="FFC000"/>
                </a:solidFill>
              </a:rPr>
              <a:t>(R)</a:t>
            </a:r>
            <a:r>
              <a:rPr lang="en-US" altLang="en-US" sz="2400"/>
              <a:t>=t(x</a:t>
            </a:r>
            <a:r>
              <a:rPr lang="en-US" altLang="en-US" sz="2400" baseline="-25000"/>
              <a:t>1</a:t>
            </a:r>
            <a:r>
              <a:rPr lang="en-US" altLang="en-US" sz="2400"/>
              <a:t>,…x</a:t>
            </a:r>
            <a:r>
              <a:rPr lang="en-US" altLang="en-US" sz="2400" baseline="-25000"/>
              <a:t>l</a:t>
            </a:r>
            <a:r>
              <a:rPr lang="en-US" altLang="en-US" sz="2400"/>
              <a:t>, </a:t>
            </a:r>
            <a:r>
              <a:rPr lang="en-US" altLang="en-US" sz="2400" u="sng"/>
              <a:t>x</a:t>
            </a:r>
            <a:r>
              <a:rPr lang="en-US" altLang="en-US" sz="2400" baseline="-25000"/>
              <a:t>l+1</a:t>
            </a:r>
            <a:r>
              <a:rPr lang="en-US" altLang="en-US" sz="2400"/>
              <a:t>,…,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 </a:t>
            </a:r>
            <a:r>
              <a:rPr lang="en-US" altLang="en-US" sz="2400">
                <a:solidFill>
                  <a:srgbClr val="FFC000"/>
                </a:solidFill>
              </a:rPr>
              <a:t>“best”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     W</a:t>
            </a:r>
            <a:r>
              <a:rPr lang="en-US" altLang="en-US" sz="2400" baseline="-25000"/>
              <a:t>S</a:t>
            </a:r>
            <a:r>
              <a:rPr lang="en-US" altLang="en-US" sz="2400"/>
              <a:t>(R) </a:t>
            </a:r>
            <a:r>
              <a:rPr lang="en-US" altLang="en-US" sz="2400">
                <a:sym typeface="Symbol" panose="05050102010706020507" pitchFamily="18" charset="2"/>
              </a:rPr>
              <a:t> t(R)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 </a:t>
            </a:r>
            <a:r>
              <a:rPr lang="en-US" altLang="en-US" sz="2400"/>
              <a:t>B</a:t>
            </a:r>
            <a:r>
              <a:rPr lang="en-US" altLang="en-US" sz="2400" baseline="-25000"/>
              <a:t>S</a:t>
            </a:r>
            <a:r>
              <a:rPr lang="en-US" altLang="en-US" sz="2400"/>
              <a:t>(R)</a:t>
            </a:r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87F2C0CC-C395-9076-34E3-393A5831D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810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>
            <a:extLst>
              <a:ext uri="{FF2B5EF4-FFF2-40B4-BE49-F238E27FC236}">
                <a16:creationId xmlns:a16="http://schemas.microsoft.com/office/drawing/2014/main" id="{76CBCA8D-609B-B6F0-2DF1-76DAEF55E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10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>
            <a:extLst>
              <a:ext uri="{FF2B5EF4-FFF2-40B4-BE49-F238E27FC236}">
                <a16:creationId xmlns:a16="http://schemas.microsoft.com/office/drawing/2014/main" id="{3C0CC78C-E179-426F-8777-225ED2DDC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810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0">
            <a:extLst>
              <a:ext uri="{FF2B5EF4-FFF2-40B4-BE49-F238E27FC236}">
                <a16:creationId xmlns:a16="http://schemas.microsoft.com/office/drawing/2014/main" id="{157637E7-817C-18C2-4163-DA5509A29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810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A5F07C11-D103-D6CD-8F4C-9651DB8B9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733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4">
            <a:extLst>
              <a:ext uri="{FF2B5EF4-FFF2-40B4-BE49-F238E27FC236}">
                <a16:creationId xmlns:a16="http://schemas.microsoft.com/office/drawing/2014/main" id="{C468F172-659C-7C50-0A30-BE8109111DBF}"/>
              </a:ext>
            </a:extLst>
          </p:cNvPr>
          <p:cNvSpPr>
            <a:spLocks/>
          </p:cNvSpPr>
          <p:nvPr/>
        </p:nvSpPr>
        <p:spPr bwMode="auto">
          <a:xfrm>
            <a:off x="5105400" y="4191000"/>
            <a:ext cx="3505200" cy="1981200"/>
          </a:xfrm>
          <a:custGeom>
            <a:avLst/>
            <a:gdLst>
              <a:gd name="T0" fmla="*/ 0 w 2208"/>
              <a:gd name="T1" fmla="*/ 2147483647 h 1240"/>
              <a:gd name="T2" fmla="*/ 2147483647 w 2208"/>
              <a:gd name="T3" fmla="*/ 2147483647 h 1240"/>
              <a:gd name="T4" fmla="*/ 2147483647 w 2208"/>
              <a:gd name="T5" fmla="*/ 2147483647 h 1240"/>
              <a:gd name="T6" fmla="*/ 2147483647 w 2208"/>
              <a:gd name="T7" fmla="*/ 2147483647 h 1240"/>
              <a:gd name="T8" fmla="*/ 2147483647 w 2208"/>
              <a:gd name="T9" fmla="*/ 2147483647 h 1240"/>
              <a:gd name="T10" fmla="*/ 2147483647 w 2208"/>
              <a:gd name="T11" fmla="*/ 2147483647 h 1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"/>
              <a:gd name="T19" fmla="*/ 0 h 1240"/>
              <a:gd name="T20" fmla="*/ 2208 w 2208"/>
              <a:gd name="T21" fmla="*/ 1240 h 1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" h="1240">
                <a:moveTo>
                  <a:pt x="0" y="168"/>
                </a:moveTo>
                <a:cubicBezTo>
                  <a:pt x="196" y="84"/>
                  <a:pt x="392" y="0"/>
                  <a:pt x="576" y="24"/>
                </a:cubicBezTo>
                <a:cubicBezTo>
                  <a:pt x="760" y="48"/>
                  <a:pt x="944" y="128"/>
                  <a:pt x="1104" y="312"/>
                </a:cubicBezTo>
                <a:cubicBezTo>
                  <a:pt x="1264" y="496"/>
                  <a:pt x="1392" y="1016"/>
                  <a:pt x="1536" y="1128"/>
                </a:cubicBezTo>
                <a:cubicBezTo>
                  <a:pt x="1680" y="1240"/>
                  <a:pt x="1856" y="992"/>
                  <a:pt x="1968" y="984"/>
                </a:cubicBezTo>
                <a:cubicBezTo>
                  <a:pt x="2080" y="976"/>
                  <a:pt x="2144" y="1028"/>
                  <a:pt x="2208" y="10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9">
            <a:extLst>
              <a:ext uri="{FF2B5EF4-FFF2-40B4-BE49-F238E27FC236}">
                <a16:creationId xmlns:a16="http://schemas.microsoft.com/office/drawing/2014/main" id="{4D8F480F-0FDC-1917-D7CF-8FDA16670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953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20">
            <a:extLst>
              <a:ext uri="{FF2B5EF4-FFF2-40B4-BE49-F238E27FC236}">
                <a16:creationId xmlns:a16="http://schemas.microsoft.com/office/drawing/2014/main" id="{BC3C21A5-9511-92CC-932E-07598A3A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38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z</a:t>
            </a:r>
          </a:p>
        </p:txBody>
      </p:sp>
      <p:sp>
        <p:nvSpPr>
          <p:cNvPr id="13328" name="Text Box 21">
            <a:extLst>
              <a:ext uri="{FF2B5EF4-FFF2-40B4-BE49-F238E27FC236}">
                <a16:creationId xmlns:a16="http://schemas.microsoft.com/office/drawing/2014/main" id="{25697DD3-90C4-F108-6D8C-6EE5101E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2814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329" name="Text Box 22">
            <a:extLst>
              <a:ext uri="{FF2B5EF4-FFF2-40B4-BE49-F238E27FC236}">
                <a16:creationId xmlns:a16="http://schemas.microsoft.com/office/drawing/2014/main" id="{15F097E7-C3EF-B387-0571-1CAFFA109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9530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1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1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30" name="Text Box 23">
            <a:extLst>
              <a:ext uri="{FF2B5EF4-FFF2-40B4-BE49-F238E27FC236}">
                <a16:creationId xmlns:a16="http://schemas.microsoft.com/office/drawing/2014/main" id="{3CAAB2AF-69B4-87BF-696B-56CB2026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2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2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31" name="Text Box 24">
            <a:extLst>
              <a:ext uri="{FF2B5EF4-FFF2-40B4-BE49-F238E27FC236}">
                <a16:creationId xmlns:a16="http://schemas.microsoft.com/office/drawing/2014/main" id="{36F51806-F56D-4491-08C6-CB3A80E4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95300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m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m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3332" name="Line 25">
            <a:extLst>
              <a:ext uri="{FF2B5EF4-FFF2-40B4-BE49-F238E27FC236}">
                <a16:creationId xmlns:a16="http://schemas.microsoft.com/office/drawing/2014/main" id="{2BA49002-90D0-A4D2-0F26-8D7762170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953000"/>
            <a:ext cx="1371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6">
            <a:extLst>
              <a:ext uri="{FF2B5EF4-FFF2-40B4-BE49-F238E27FC236}">
                <a16:creationId xmlns:a16="http://schemas.microsoft.com/office/drawing/2014/main" id="{A95812CC-9193-35EB-9C1C-9430DA2F2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62484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9">
            <a:extLst>
              <a:ext uri="{FF2B5EF4-FFF2-40B4-BE49-F238E27FC236}">
                <a16:creationId xmlns:a16="http://schemas.microsoft.com/office/drawing/2014/main" id="{656A9864-6CCB-577F-1237-7E05ABC80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810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523EA1-B10E-B24E-D7CF-649C653532BB}"/>
              </a:ext>
            </a:extLst>
          </p:cNvPr>
          <p:cNvSpPr/>
          <p:nvPr/>
        </p:nvSpPr>
        <p:spPr>
          <a:xfrm>
            <a:off x="6477000" y="3657600"/>
            <a:ext cx="2438400" cy="76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6" name="TextBox 26">
            <a:extLst>
              <a:ext uri="{FF2B5EF4-FFF2-40B4-BE49-F238E27FC236}">
                <a16:creationId xmlns:a16="http://schemas.microsoft.com/office/drawing/2014/main" id="{4F6827CD-B3FC-8551-5CF2-513B6803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124200"/>
            <a:ext cx="287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Can be used also when there are </a:t>
            </a:r>
          </a:p>
          <a:p>
            <a:r>
              <a:rPr lang="en-US" altLang="en-US" sz="1400">
                <a:solidFill>
                  <a:srgbClr val="009900"/>
                </a:solidFill>
              </a:rPr>
              <a:t>Servers without random access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>
            <a:extLst>
              <a:ext uri="{FF2B5EF4-FFF2-40B4-BE49-F238E27FC236}">
                <a16:creationId xmlns:a16="http://schemas.microsoft.com/office/drawing/2014/main" id="{672776B1-93EC-53AF-96D5-6CD7D61F96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4339" name="Footer Placeholder 2">
            <a:extLst>
              <a:ext uri="{FF2B5EF4-FFF2-40B4-BE49-F238E27FC236}">
                <a16:creationId xmlns:a16="http://schemas.microsoft.com/office/drawing/2014/main" id="{98275810-8EB7-0376-EA64-5F20A0DF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228A03B-F1AB-2199-20FE-28B2EC1B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0874E2-98EE-4155-9E90-99141B9F78A4}" type="slidenum">
              <a:rPr lang="cs-CZ" altLang="en-US"/>
              <a:pPr/>
              <a:t>53</a:t>
            </a:fld>
            <a:endParaRPr lang="cs-CZ" altLang="en-US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BDD92F55-2498-26F0-C697-E34A39A58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0B1BC7F5-C5FC-4954-FF5D-12BC72CA4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850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Model FLN – no direct/random access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A6B2A560-2673-D043-99C8-511B9E8C4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209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79758FA4-1DBA-EC32-BB12-113E3E2F8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6CE88555-009E-B31D-8644-C1D1E8745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C2FBDA9A-849E-A08E-4B2F-A630D6C13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891F9BAC-F3FC-66F5-3E91-7E6E29D8A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Freeform 14">
            <a:extLst>
              <a:ext uri="{FF2B5EF4-FFF2-40B4-BE49-F238E27FC236}">
                <a16:creationId xmlns:a16="http://schemas.microsoft.com/office/drawing/2014/main" id="{3DBA0EB0-D269-7943-92E2-47CE7724961C}"/>
              </a:ext>
            </a:extLst>
          </p:cNvPr>
          <p:cNvSpPr>
            <a:spLocks/>
          </p:cNvSpPr>
          <p:nvPr/>
        </p:nvSpPr>
        <p:spPr bwMode="auto">
          <a:xfrm>
            <a:off x="533400" y="2590800"/>
            <a:ext cx="3505200" cy="1981200"/>
          </a:xfrm>
          <a:custGeom>
            <a:avLst/>
            <a:gdLst>
              <a:gd name="T0" fmla="*/ 0 w 2208"/>
              <a:gd name="T1" fmla="*/ 2147483647 h 1240"/>
              <a:gd name="T2" fmla="*/ 2147483647 w 2208"/>
              <a:gd name="T3" fmla="*/ 2147483647 h 1240"/>
              <a:gd name="T4" fmla="*/ 2147483647 w 2208"/>
              <a:gd name="T5" fmla="*/ 2147483647 h 1240"/>
              <a:gd name="T6" fmla="*/ 2147483647 w 2208"/>
              <a:gd name="T7" fmla="*/ 2147483647 h 1240"/>
              <a:gd name="T8" fmla="*/ 2147483647 w 2208"/>
              <a:gd name="T9" fmla="*/ 2147483647 h 1240"/>
              <a:gd name="T10" fmla="*/ 2147483647 w 2208"/>
              <a:gd name="T11" fmla="*/ 2147483647 h 1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"/>
              <a:gd name="T19" fmla="*/ 0 h 1240"/>
              <a:gd name="T20" fmla="*/ 2208 w 2208"/>
              <a:gd name="T21" fmla="*/ 1240 h 1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" h="1240">
                <a:moveTo>
                  <a:pt x="0" y="168"/>
                </a:moveTo>
                <a:cubicBezTo>
                  <a:pt x="196" y="84"/>
                  <a:pt x="392" y="0"/>
                  <a:pt x="576" y="24"/>
                </a:cubicBezTo>
                <a:cubicBezTo>
                  <a:pt x="760" y="48"/>
                  <a:pt x="944" y="128"/>
                  <a:pt x="1104" y="312"/>
                </a:cubicBezTo>
                <a:cubicBezTo>
                  <a:pt x="1264" y="496"/>
                  <a:pt x="1392" y="1016"/>
                  <a:pt x="1536" y="1128"/>
                </a:cubicBezTo>
                <a:cubicBezTo>
                  <a:pt x="1680" y="1240"/>
                  <a:pt x="1856" y="992"/>
                  <a:pt x="1968" y="984"/>
                </a:cubicBezTo>
                <a:cubicBezTo>
                  <a:pt x="2080" y="976"/>
                  <a:pt x="2144" y="1028"/>
                  <a:pt x="2208" y="10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5">
            <a:extLst>
              <a:ext uri="{FF2B5EF4-FFF2-40B4-BE49-F238E27FC236}">
                <a16:creationId xmlns:a16="http://schemas.microsoft.com/office/drawing/2014/main" id="{82ABA890-144A-B589-A298-1902AD7DB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1214438"/>
            <a:ext cx="5303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R, we know S(R)={i1,…,i</a:t>
            </a:r>
            <a:r>
              <a:rPr lang="en-US" altLang="en-US" sz="2400" baseline="-25000"/>
              <a:t>l</a:t>
            </a:r>
            <a:r>
              <a:rPr lang="en-US" altLang="en-US" sz="2400"/>
              <a:t>} </a:t>
            </a:r>
            <a:r>
              <a:rPr lang="en-US" altLang="en-US" sz="2400">
                <a:sym typeface="Symbol" panose="05050102010706020507" pitchFamily="18" charset="2"/>
              </a:rPr>
              <a:t></a:t>
            </a:r>
            <a:r>
              <a:rPr lang="en-US" altLang="en-US" sz="2400"/>
              <a:t> {1,…,m}</a:t>
            </a:r>
          </a:p>
          <a:p>
            <a:pPr eaLnBrk="1" hangingPunct="1"/>
            <a:r>
              <a:rPr lang="en-US" altLang="en-US" sz="2400"/>
              <a:t>l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m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W</a:t>
            </a:r>
            <a:r>
              <a:rPr lang="en-US" altLang="en-US" sz="2400" baseline="-25000">
                <a:solidFill>
                  <a:srgbClr val="0070C0"/>
                </a:solidFill>
              </a:rPr>
              <a:t>S</a:t>
            </a:r>
            <a:r>
              <a:rPr lang="en-US" altLang="en-US" sz="2400">
                <a:solidFill>
                  <a:srgbClr val="0070C0"/>
                </a:solidFill>
              </a:rPr>
              <a:t>(R)</a:t>
            </a:r>
            <a:r>
              <a:rPr lang="en-US" altLang="en-US" sz="2400"/>
              <a:t>=t(x</a:t>
            </a:r>
            <a:r>
              <a:rPr lang="en-US" altLang="en-US" sz="2400" baseline="-25000"/>
              <a:t>1</a:t>
            </a:r>
            <a:r>
              <a:rPr lang="en-US" altLang="en-US" sz="2400"/>
              <a:t>,…x</a:t>
            </a:r>
            <a:r>
              <a:rPr lang="en-US" altLang="en-US" sz="2400" baseline="-25000"/>
              <a:t>l</a:t>
            </a:r>
            <a:r>
              <a:rPr lang="en-US" altLang="en-US" sz="2400"/>
              <a:t>, 0,…,0) </a:t>
            </a:r>
            <a:r>
              <a:rPr lang="en-US" altLang="en-US" sz="2400">
                <a:solidFill>
                  <a:srgbClr val="0070C0"/>
                </a:solidFill>
              </a:rPr>
              <a:t>“worst”</a:t>
            </a:r>
          </a:p>
          <a:p>
            <a:pPr eaLnBrk="1" hangingPunct="1"/>
            <a:r>
              <a:rPr lang="en-US" altLang="en-US" sz="2400"/>
              <a:t>in position z = (</a:t>
            </a:r>
            <a:r>
              <a:rPr lang="en-US" altLang="en-US" sz="2400" u="sng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,…,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>
                <a:solidFill>
                  <a:srgbClr val="FFC000"/>
                </a:solidFill>
              </a:rPr>
              <a:t>B</a:t>
            </a:r>
            <a:r>
              <a:rPr lang="en-US" altLang="en-US" sz="2400" baseline="-25000">
                <a:solidFill>
                  <a:srgbClr val="FFC000"/>
                </a:solidFill>
              </a:rPr>
              <a:t>S</a:t>
            </a:r>
            <a:r>
              <a:rPr lang="en-US" altLang="en-US" sz="2400">
                <a:solidFill>
                  <a:srgbClr val="FFC000"/>
                </a:solidFill>
              </a:rPr>
              <a:t>(R)</a:t>
            </a:r>
            <a:r>
              <a:rPr lang="en-US" altLang="en-US" sz="2400"/>
              <a:t>=t(x</a:t>
            </a:r>
            <a:r>
              <a:rPr lang="en-US" altLang="en-US" sz="2400" baseline="-25000"/>
              <a:t>1</a:t>
            </a:r>
            <a:r>
              <a:rPr lang="en-US" altLang="en-US" sz="2400"/>
              <a:t>,…x</a:t>
            </a:r>
            <a:r>
              <a:rPr lang="en-US" altLang="en-US" sz="2400" baseline="-25000"/>
              <a:t>l</a:t>
            </a:r>
            <a:r>
              <a:rPr lang="en-US" altLang="en-US" sz="2400"/>
              <a:t>, </a:t>
            </a:r>
            <a:r>
              <a:rPr lang="en-US" altLang="en-US" sz="2400" u="sng"/>
              <a:t>x</a:t>
            </a:r>
            <a:r>
              <a:rPr lang="en-US" altLang="en-US" sz="2400" baseline="-25000"/>
              <a:t>l+1</a:t>
            </a:r>
            <a:r>
              <a:rPr lang="en-US" altLang="en-US" sz="2400"/>
              <a:t>,…,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 </a:t>
            </a:r>
            <a:r>
              <a:rPr lang="en-US" altLang="en-US" sz="2400">
                <a:solidFill>
                  <a:srgbClr val="FFC000"/>
                </a:solidFill>
              </a:rPr>
              <a:t>“best”</a:t>
            </a:r>
          </a:p>
          <a:p>
            <a:pPr eaLnBrk="1" hangingPunct="1"/>
            <a:endParaRPr lang="en-US" altLang="en-US" sz="8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     W</a:t>
            </a:r>
            <a:r>
              <a:rPr lang="en-US" altLang="en-US" sz="2400" baseline="-25000"/>
              <a:t>S</a:t>
            </a:r>
            <a:r>
              <a:rPr lang="en-US" altLang="en-US" sz="2400"/>
              <a:t>(R) </a:t>
            </a:r>
            <a:r>
              <a:rPr lang="en-US" altLang="en-US" sz="2400">
                <a:sym typeface="Symbol" panose="05050102010706020507" pitchFamily="18" charset="2"/>
              </a:rPr>
              <a:t> t(R)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 </a:t>
            </a:r>
            <a:r>
              <a:rPr lang="en-US" altLang="en-US" sz="2400"/>
              <a:t>B</a:t>
            </a:r>
            <a:r>
              <a:rPr lang="en-US" altLang="en-US" sz="2400" baseline="-25000"/>
              <a:t>S</a:t>
            </a:r>
            <a:r>
              <a:rPr lang="en-US" altLang="en-US" sz="2400"/>
              <a:t>(R)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W</a:t>
            </a:r>
            <a:r>
              <a:rPr lang="en-US" altLang="en-US" sz="2400" baseline="-25000"/>
              <a:t>S</a:t>
            </a:r>
            <a:r>
              <a:rPr lang="en-US" altLang="en-US" sz="2400"/>
              <a:t>(R) during computation eventually </a:t>
            </a:r>
          </a:p>
          <a:p>
            <a:pPr eaLnBrk="1" hangingPunct="1"/>
            <a:r>
              <a:rPr lang="en-US" altLang="en-US" sz="2400"/>
              <a:t> increases</a:t>
            </a:r>
          </a:p>
          <a:p>
            <a:pPr eaLnBrk="1" hangingPunct="1"/>
            <a:r>
              <a:rPr lang="en-US" altLang="en-US" sz="2400"/>
              <a:t>B</a:t>
            </a:r>
            <a:r>
              <a:rPr lang="en-US" altLang="en-US" sz="2400" baseline="-25000"/>
              <a:t>S</a:t>
            </a:r>
            <a:r>
              <a:rPr lang="en-US" altLang="en-US" sz="2400"/>
              <a:t>(R) during computation eventually </a:t>
            </a:r>
          </a:p>
          <a:p>
            <a:pPr eaLnBrk="1" hangingPunct="1"/>
            <a:r>
              <a:rPr lang="en-US" altLang="en-US" sz="2400"/>
              <a:t> decreases</a:t>
            </a:r>
          </a:p>
        </p:txBody>
      </p:sp>
      <p:sp>
        <p:nvSpPr>
          <p:cNvPr id="14350" name="AutoShape 17">
            <a:extLst>
              <a:ext uri="{FF2B5EF4-FFF2-40B4-BE49-F238E27FC236}">
                <a16:creationId xmlns:a16="http://schemas.microsoft.com/office/drawing/2014/main" id="{5EE4ADED-78A0-5E13-A777-EC1AEB4B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AutoShape 18">
            <a:extLst>
              <a:ext uri="{FF2B5EF4-FFF2-40B4-BE49-F238E27FC236}">
                <a16:creationId xmlns:a16="http://schemas.microsoft.com/office/drawing/2014/main" id="{ABE29B6B-A10C-7590-2A8F-5DF50167BB7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15200" y="34290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Line 19">
            <a:extLst>
              <a:ext uri="{FF2B5EF4-FFF2-40B4-BE49-F238E27FC236}">
                <a16:creationId xmlns:a16="http://schemas.microsoft.com/office/drawing/2014/main" id="{F431402E-0934-5FB7-60E8-72C2A1F6D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352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20">
            <a:extLst>
              <a:ext uri="{FF2B5EF4-FFF2-40B4-BE49-F238E27FC236}">
                <a16:creationId xmlns:a16="http://schemas.microsoft.com/office/drawing/2014/main" id="{97C9C506-ECCB-8E7A-7CD7-216A20A2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38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z</a:t>
            </a:r>
          </a:p>
        </p:txBody>
      </p:sp>
      <p:sp>
        <p:nvSpPr>
          <p:cNvPr id="14354" name="Text Box 21">
            <a:extLst>
              <a:ext uri="{FF2B5EF4-FFF2-40B4-BE49-F238E27FC236}">
                <a16:creationId xmlns:a16="http://schemas.microsoft.com/office/drawing/2014/main" id="{1A3E21A1-7A6E-3920-755F-9640C146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6812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4355" name="Text Box 22">
            <a:extLst>
              <a:ext uri="{FF2B5EF4-FFF2-40B4-BE49-F238E27FC236}">
                <a16:creationId xmlns:a16="http://schemas.microsoft.com/office/drawing/2014/main" id="{ED43BAEE-CA28-F287-5483-3E86649FE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52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1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1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4356" name="Text Box 23">
            <a:extLst>
              <a:ext uri="{FF2B5EF4-FFF2-40B4-BE49-F238E27FC236}">
                <a16:creationId xmlns:a16="http://schemas.microsoft.com/office/drawing/2014/main" id="{B2B9B6D6-F574-CC1F-ED67-8DB6C06E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52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2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2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4357" name="Text Box 24">
            <a:extLst>
              <a:ext uri="{FF2B5EF4-FFF2-40B4-BE49-F238E27FC236}">
                <a16:creationId xmlns:a16="http://schemas.microsoft.com/office/drawing/2014/main" id="{F3F9D39E-92A8-A692-2AB0-9D7ED182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cs-CZ" altLang="en-US" sz="1400"/>
              <a:t>R</a:t>
            </a:r>
            <a:r>
              <a:rPr lang="en-US" altLang="en-US" sz="1400" baseline="-25000"/>
              <a:t>m</a:t>
            </a:r>
            <a:r>
              <a:rPr lang="en-US" altLang="en-US" sz="1400"/>
              <a:t>,</a:t>
            </a:r>
            <a:r>
              <a:rPr lang="en-US" altLang="en-US" sz="1400" u="sng"/>
              <a:t>x</a:t>
            </a:r>
            <a:r>
              <a:rPr lang="en-US" altLang="en-US" sz="1400" baseline="-25000"/>
              <a:t>m</a:t>
            </a:r>
            <a:r>
              <a:rPr lang="en-US" altLang="en-US" sz="1400"/>
              <a:t>)</a:t>
            </a:r>
            <a:endParaRPr lang="cs-CZ" altLang="en-US" sz="1400" baseline="-25000"/>
          </a:p>
        </p:txBody>
      </p:sp>
      <p:sp>
        <p:nvSpPr>
          <p:cNvPr id="14358" name="Line 25">
            <a:extLst>
              <a:ext uri="{FF2B5EF4-FFF2-40B4-BE49-F238E27FC236}">
                <a16:creationId xmlns:a16="http://schemas.microsoft.com/office/drawing/2014/main" id="{102ED5F4-2FAD-D2D2-35D5-1D2DF8D01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352800"/>
            <a:ext cx="1371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6">
            <a:extLst>
              <a:ext uri="{FF2B5EF4-FFF2-40B4-BE49-F238E27FC236}">
                <a16:creationId xmlns:a16="http://schemas.microsoft.com/office/drawing/2014/main" id="{AC3F7C34-E716-6E51-8984-B1012B1B8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113754-C0EC-1F87-F9B7-5D03E295EDAF}"/>
              </a:ext>
            </a:extLst>
          </p:cNvPr>
          <p:cNvSpPr/>
          <p:nvPr/>
        </p:nvSpPr>
        <p:spPr>
          <a:xfrm>
            <a:off x="1981200" y="1981200"/>
            <a:ext cx="1981200" cy="76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1" name="Line 9">
            <a:extLst>
              <a:ext uri="{FF2B5EF4-FFF2-40B4-BE49-F238E27FC236}">
                <a16:creationId xmlns:a16="http://schemas.microsoft.com/office/drawing/2014/main" id="{1F442108-F1A4-C17E-C566-FA6EDF8FE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5">
            <a:extLst>
              <a:ext uri="{FF2B5EF4-FFF2-40B4-BE49-F238E27FC236}">
                <a16:creationId xmlns:a16="http://schemas.microsoft.com/office/drawing/2014/main" id="{5F6D9566-D919-E65F-BC29-3FE96FE76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10000"/>
            <a:ext cx="9144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6">
            <a:extLst>
              <a:ext uri="{FF2B5EF4-FFF2-40B4-BE49-F238E27FC236}">
                <a16:creationId xmlns:a16="http://schemas.microsoft.com/office/drawing/2014/main" id="{B984427E-0298-EC9A-BA44-27DA361EF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572000"/>
            <a:ext cx="9144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TextBox 26">
            <a:extLst>
              <a:ext uri="{FF2B5EF4-FFF2-40B4-BE49-F238E27FC236}">
                <a16:creationId xmlns:a16="http://schemas.microsoft.com/office/drawing/2014/main" id="{BB7DA44E-B795-1A32-789F-96E8CA58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287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Can be used also when there are </a:t>
            </a:r>
          </a:p>
          <a:p>
            <a:r>
              <a:rPr lang="en-US" altLang="en-US" sz="1400">
                <a:solidFill>
                  <a:srgbClr val="009900"/>
                </a:solidFill>
              </a:rPr>
              <a:t>Servers without random access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>
            <a:extLst>
              <a:ext uri="{FF2B5EF4-FFF2-40B4-BE49-F238E27FC236}">
                <a16:creationId xmlns:a16="http://schemas.microsoft.com/office/drawing/2014/main" id="{33DC379A-A9C8-733F-56BF-EFF0685EDB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5363" name="Footer Placeholder 2">
            <a:extLst>
              <a:ext uri="{FF2B5EF4-FFF2-40B4-BE49-F238E27FC236}">
                <a16:creationId xmlns:a16="http://schemas.microsoft.com/office/drawing/2014/main" id="{329FEB40-33B9-C2FF-5D3F-52934D87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9DA66F-94A1-B24D-31BB-BD468DBB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C66317-8671-411D-BB91-568C54EF60F9}" type="slidenum">
              <a:rPr lang="cs-CZ" altLang="en-US"/>
              <a:pPr/>
              <a:t>54</a:t>
            </a:fld>
            <a:endParaRPr lang="cs-CZ" altLang="en-US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34E31D8C-8ABC-0168-2571-97714636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Text Box 3">
            <a:extLst>
              <a:ext uri="{FF2B5EF4-FFF2-40B4-BE49-F238E27FC236}">
                <a16:creationId xmlns:a16="http://schemas.microsoft.com/office/drawing/2014/main" id="{AA89B998-C29B-3706-20EA-EB4AEB42E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850"/>
            <a:ext cx="261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Further notes</a:t>
            </a: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05E5C305-BB95-6C08-D4A9-83CF59D8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43000"/>
            <a:ext cx="89630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Important is the position z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S(R) depends on z, so a better notation is S</a:t>
            </a:r>
            <a:r>
              <a:rPr lang="en-US" altLang="en-US" sz="2400" baseline="-25000"/>
              <a:t>z</a:t>
            </a:r>
            <a:r>
              <a:rPr lang="en-US" altLang="en-US" sz="2400"/>
              <a:t>(R)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Instead of B</a:t>
            </a:r>
            <a:r>
              <a:rPr lang="en-US" altLang="en-US" sz="2400" baseline="-25000">
                <a:sym typeface="Symbol" panose="05050102010706020507" pitchFamily="18" charset="2"/>
              </a:rPr>
              <a:t>S</a:t>
            </a:r>
            <a:r>
              <a:rPr lang="en-US" altLang="en-US" sz="2400">
                <a:sym typeface="Symbol" panose="05050102010706020507" pitchFamily="18" charset="2"/>
              </a:rPr>
              <a:t>(R) it is better to denote B</a:t>
            </a:r>
            <a:r>
              <a:rPr lang="en-US" altLang="en-US" sz="2400" baseline="-25000">
                <a:sym typeface="Symbol" panose="05050102010706020507" pitchFamily="18" charset="2"/>
              </a:rPr>
              <a:t>z</a:t>
            </a:r>
            <a:r>
              <a:rPr lang="en-US" altLang="en-US" sz="2400">
                <a:sym typeface="Symbol" panose="05050102010706020507" pitchFamily="18" charset="2"/>
              </a:rPr>
              <a:t>(R) </a:t>
            </a:r>
          </a:p>
          <a:p>
            <a:pPr eaLnBrk="1" hangingPunct="1"/>
            <a:endParaRPr lang="en-US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/>
              <a:t>notation (R</a:t>
            </a:r>
            <a:r>
              <a:rPr lang="en-US" altLang="en-US" sz="2400" baseline="-25000"/>
              <a:t>m</a:t>
            </a:r>
            <a:r>
              <a:rPr lang="en-US" altLang="en-US" sz="2400"/>
              <a:t>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   z = (</a:t>
            </a:r>
            <a:r>
              <a:rPr lang="en-US" altLang="en-US" sz="2400" u="sng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,…,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 is probably incomplete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Better is z = ((R</a:t>
            </a:r>
            <a:r>
              <a:rPr lang="en-US" altLang="en-US" sz="2400" baseline="-25000"/>
              <a:t>1</a:t>
            </a:r>
            <a:r>
              <a:rPr lang="en-US" altLang="en-US" sz="2400"/>
              <a:t>,</a:t>
            </a:r>
            <a:r>
              <a:rPr lang="en-US" altLang="en-US" sz="2400" u="sng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),…, (R</a:t>
            </a:r>
            <a:r>
              <a:rPr lang="en-US" altLang="en-US" sz="2400" baseline="-25000"/>
              <a:t>m</a:t>
            </a:r>
            <a:r>
              <a:rPr lang="en-US" altLang="en-US" sz="2400"/>
              <a:t>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), even this need not be exact </a:t>
            </a:r>
          </a:p>
          <a:p>
            <a:pPr eaLnBrk="1" hangingPunct="1"/>
            <a:r>
              <a:rPr lang="en-US" altLang="en-US" sz="2400"/>
              <a:t>Because there can be ties, same list of objects with preferences </a:t>
            </a:r>
          </a:p>
          <a:p>
            <a:pPr eaLnBrk="1" hangingPunct="1"/>
            <a:r>
              <a:rPr lang="en-US" altLang="en-US" sz="2400"/>
              <a:t>Can be represented differently with respect to ties </a:t>
            </a:r>
          </a:p>
          <a:p>
            <a:pPr eaLnBrk="1" hangingPunct="1"/>
            <a:r>
              <a:rPr lang="en-US" altLang="en-US" sz="2400"/>
              <a:t>z</a:t>
            </a:r>
            <a:r>
              <a:rPr lang="en-US" altLang="en-US" sz="2400" baseline="-25000">
                <a:latin typeface="Monotype Corsiva" panose="03010101010201010101" pitchFamily="66" charset="0"/>
              </a:rPr>
              <a:t>L</a:t>
            </a:r>
            <a:r>
              <a:rPr lang="en-US" altLang="en-US" sz="2400"/>
              <a:t> = ((R</a:t>
            </a:r>
            <a:r>
              <a:rPr lang="en-US" altLang="en-US" sz="2400" baseline="-25000"/>
              <a:t>1</a:t>
            </a:r>
            <a:r>
              <a:rPr lang="en-US" altLang="en-US" sz="2400"/>
              <a:t>,</a:t>
            </a:r>
            <a:r>
              <a:rPr lang="en-US" altLang="en-US" sz="2400" u="sng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),…, (R</a:t>
            </a:r>
            <a:r>
              <a:rPr lang="en-US" altLang="en-US" sz="2400" baseline="-25000"/>
              <a:t>m</a:t>
            </a:r>
            <a:r>
              <a:rPr lang="en-US" altLang="en-US" sz="2400"/>
              <a:t>,</a:t>
            </a:r>
            <a:r>
              <a:rPr lang="en-US" altLang="en-US" sz="2400" u="sng"/>
              <a:t>x</a:t>
            </a:r>
            <a:r>
              <a:rPr lang="en-US" altLang="en-US" sz="2400" baseline="-25000"/>
              <a:t>m</a:t>
            </a:r>
            <a:r>
              <a:rPr lang="en-US" altLang="en-US" sz="2400"/>
              <a:t>), where </a:t>
            </a:r>
            <a:r>
              <a:rPr lang="en-US" altLang="en-US" sz="2400">
                <a:latin typeface="Monotype Corsiva" panose="03010101010201010101" pitchFamily="66" charset="0"/>
              </a:rPr>
              <a:t>L</a:t>
            </a:r>
            <a:r>
              <a:rPr lang="en-US" altLang="en-US" sz="2400"/>
              <a:t>=(L</a:t>
            </a:r>
            <a:r>
              <a:rPr lang="en-US" altLang="en-US" sz="2400" baseline="-25000"/>
              <a:t>1</a:t>
            </a:r>
            <a:r>
              <a:rPr lang="en-US" altLang="en-US" sz="2400"/>
              <a:t>,…,L</a:t>
            </a:r>
            <a:r>
              <a:rPr lang="en-US" altLang="en-US" sz="2400" baseline="-25000"/>
              <a:t>m</a:t>
            </a:r>
            <a:r>
              <a:rPr lang="en-US" altLang="en-US" sz="2400"/>
              <a:t>)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(timely) ordering z1 &lt; z2 depends on position in the list </a:t>
            </a:r>
          </a:p>
        </p:txBody>
      </p:sp>
      <p:sp>
        <p:nvSpPr>
          <p:cNvPr id="15368" name="Text Box 6">
            <a:extLst>
              <a:ext uri="{FF2B5EF4-FFF2-40B4-BE49-F238E27FC236}">
                <a16:creationId xmlns:a16="http://schemas.microsoft.com/office/drawing/2014/main" id="{221E0969-8932-9757-15F5-77CB4E2C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2954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□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>
            <a:extLst>
              <a:ext uri="{FF2B5EF4-FFF2-40B4-BE49-F238E27FC236}">
                <a16:creationId xmlns:a16="http://schemas.microsoft.com/office/drawing/2014/main" id="{D9FCC315-5D98-BA2A-6D37-06B4FB10A7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6387" name="Footer Placeholder 2">
            <a:extLst>
              <a:ext uri="{FF2B5EF4-FFF2-40B4-BE49-F238E27FC236}">
                <a16:creationId xmlns:a16="http://schemas.microsoft.com/office/drawing/2014/main" id="{89C203AC-77C4-D32D-E0E3-31B9650C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119EF6E-1307-0260-A360-E128D428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2A072-8F1B-4742-840B-306A976645C5}" type="slidenum">
              <a:rPr lang="cs-CZ" altLang="en-US"/>
              <a:pPr/>
              <a:t>55</a:t>
            </a:fld>
            <a:endParaRPr lang="cs-CZ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9EEAF9C1-FA9E-7F2C-A5A2-241F3FEAF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2607DDE7-5772-D7E6-741A-DD872B138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850"/>
            <a:ext cx="797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Algorithm NRA (No Random/direct Access)</a:t>
            </a:r>
          </a:p>
        </p:txBody>
      </p:sp>
      <p:sp>
        <p:nvSpPr>
          <p:cNvPr id="35847" name="Text Box 4">
            <a:extLst>
              <a:ext uri="{FF2B5EF4-FFF2-40B4-BE49-F238E27FC236}">
                <a16:creationId xmlns:a16="http://schemas.microsoft.com/office/drawing/2014/main" id="{D95F7C8E-2274-31F8-E238-D072212AE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295400"/>
            <a:ext cx="8555038" cy="489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dirty="0"/>
              <a:t>We access each list L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. In depth d we calculate </a:t>
            </a:r>
            <a:r>
              <a:rPr lang="en-US" altLang="en-US" sz="2400" u="sng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baseline="30000" dirty="0"/>
              <a:t>d</a:t>
            </a:r>
            <a:r>
              <a:rPr lang="en-US" altLang="en-US" sz="2400" dirty="0"/>
              <a:t>, ..., </a:t>
            </a:r>
            <a:r>
              <a:rPr lang="en-US" altLang="en-US" sz="2400" u="sng" dirty="0" err="1"/>
              <a:t>x</a:t>
            </a:r>
            <a:r>
              <a:rPr lang="en-US" altLang="en-US" sz="2400" baseline="-25000" dirty="0" err="1"/>
              <a:t>m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for each item R, we calculate </a:t>
            </a:r>
            <a:r>
              <a:rPr lang="en-US" altLang="en-US" sz="2400" dirty="0" err="1"/>
              <a:t>S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(R), </a:t>
            </a:r>
            <a:r>
              <a:rPr lang="en-US" altLang="en-US" sz="2400" dirty="0" err="1"/>
              <a:t>W</a:t>
            </a:r>
            <a:r>
              <a:rPr lang="en-US" altLang="en-US" sz="2400" baseline="-25000" dirty="0" err="1"/>
              <a:t>S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 and </a:t>
            </a:r>
            <a:r>
              <a:rPr lang="en-US" altLang="en-US" sz="2400" dirty="0" err="1"/>
              <a:t>B</a:t>
            </a:r>
            <a:r>
              <a:rPr lang="en-US" altLang="en-US" sz="2400" baseline="-25000" dirty="0" err="1"/>
              <a:t>S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  </a:t>
            </a:r>
            <a:r>
              <a:rPr lang="en-US" altLang="en-US" sz="2400" b="1" dirty="0" err="1">
                <a:solidFill>
                  <a:srgbClr val="FF0000"/>
                </a:solidFill>
              </a:rPr>
              <a:t>T</a:t>
            </a:r>
            <a:r>
              <a:rPr lang="en-US" altLang="en-US" sz="2400" b="1" baseline="-25000" dirty="0" err="1">
                <a:solidFill>
                  <a:srgbClr val="FF0000"/>
                </a:solidFill>
              </a:rPr>
              <a:t>k</a:t>
            </a:r>
            <a:r>
              <a:rPr lang="en-US" altLang="en-US" sz="2400" b="1" baseline="30000" dirty="0" err="1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is the list of objects with k best values </a:t>
            </a:r>
            <a:r>
              <a:rPr lang="en-US" altLang="en-US" sz="2400" dirty="0" err="1"/>
              <a:t>W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 (ties are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ordered wrt. </a:t>
            </a:r>
            <a:r>
              <a:rPr lang="en-US" altLang="en-US" sz="2400" dirty="0" err="1"/>
              <a:t>B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(R), by equality of </a:t>
            </a:r>
            <a:r>
              <a:rPr lang="en-US" altLang="en-US" sz="2400" dirty="0" err="1"/>
              <a:t>B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 arbitrary).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</a:t>
            </a:r>
            <a:r>
              <a:rPr lang="en-US" altLang="en-US" sz="2400" b="1" dirty="0" err="1">
                <a:solidFill>
                  <a:srgbClr val="FF0000"/>
                </a:solidFill>
              </a:rPr>
              <a:t>M</a:t>
            </a:r>
            <a:r>
              <a:rPr lang="en-US" altLang="en-US" sz="2400" b="1" baseline="-25000" dirty="0" err="1">
                <a:solidFill>
                  <a:srgbClr val="FF0000"/>
                </a:solidFill>
              </a:rPr>
              <a:t>k</a:t>
            </a:r>
            <a:r>
              <a:rPr lang="en-US" altLang="en-US" sz="2400" b="1" baseline="30000" dirty="0" err="1">
                <a:solidFill>
                  <a:srgbClr val="FF0000"/>
                </a:solidFill>
              </a:rPr>
              <a:t>d</a:t>
            </a:r>
            <a:r>
              <a:rPr lang="en-US" altLang="en-US" sz="2400" dirty="0"/>
              <a:t> is minimum from values </a:t>
            </a:r>
            <a:r>
              <a:rPr lang="en-US" altLang="en-US" sz="2400" dirty="0" err="1"/>
              <a:t>W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 with R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k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2. An object R is called </a:t>
            </a:r>
            <a:r>
              <a:rPr lang="en-US" altLang="en-US" sz="2400" b="1" dirty="0">
                <a:solidFill>
                  <a:srgbClr val="FF0000"/>
                </a:solidFill>
              </a:rPr>
              <a:t>viable</a:t>
            </a:r>
            <a:r>
              <a:rPr lang="en-US" altLang="en-US" sz="2400" dirty="0"/>
              <a:t> if </a:t>
            </a:r>
            <a:r>
              <a:rPr lang="en-US" altLang="en-US" sz="2400" dirty="0" err="1"/>
              <a:t>B</a:t>
            </a:r>
            <a:r>
              <a:rPr lang="en-US" altLang="en-US" sz="2400" baseline="-25000" dirty="0" err="1"/>
              <a:t>S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(R) &gt; </a:t>
            </a:r>
            <a:r>
              <a:rPr lang="en-US" altLang="en-US" sz="2400" dirty="0" err="1"/>
              <a:t>M</a:t>
            </a:r>
            <a:r>
              <a:rPr lang="en-US" altLang="en-US" sz="2400" baseline="-25000" dirty="0" err="1"/>
              <a:t>k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End if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  a)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k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 contains at least k objects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and </a:t>
            </a:r>
            <a:r>
              <a:rPr lang="en-US" sz="2400" dirty="0"/>
              <a:t>at the same time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  b) no object outside of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k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 is considered as an candidate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else go to 1.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3. Output is the set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k</a:t>
            </a:r>
            <a:r>
              <a:rPr lang="en-US" altLang="en-US" sz="2400" baseline="30000" dirty="0" err="1"/>
              <a:t>d</a:t>
            </a:r>
            <a:r>
              <a:rPr lang="en-US" altLang="en-US" sz="2400" dirty="0"/>
              <a:t> (without ordering (we do not know the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 ordering)).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>
            <a:extLst>
              <a:ext uri="{FF2B5EF4-FFF2-40B4-BE49-F238E27FC236}">
                <a16:creationId xmlns:a16="http://schemas.microsoft.com/office/drawing/2014/main" id="{A7ED73E9-5061-532A-C78B-FF6CE49599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7411" name="Footer Placeholder 2">
            <a:extLst>
              <a:ext uri="{FF2B5EF4-FFF2-40B4-BE49-F238E27FC236}">
                <a16:creationId xmlns:a16="http://schemas.microsoft.com/office/drawing/2014/main" id="{FD51AB13-5BC6-2B50-DF49-37DF8318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1556EAA-7A3A-95F0-82FA-912DA7AA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9BF35C-C4A0-478B-A788-E77B8AF69ADA}" type="slidenum">
              <a:rPr lang="cs-CZ" altLang="en-US"/>
              <a:pPr/>
              <a:t>56</a:t>
            </a:fld>
            <a:endParaRPr lang="cs-CZ" altLang="en-US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201D647F-7646-CCEC-70B8-231AB9A4D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3">
            <a:extLst>
              <a:ext uri="{FF2B5EF4-FFF2-40B4-BE49-F238E27FC236}">
                <a16:creationId xmlns:a16="http://schemas.microsoft.com/office/drawing/2014/main" id="{A2E591FE-2748-5AD5-00F0-0A75B16F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850"/>
            <a:ext cx="560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Correctness of NRA algorithm</a:t>
            </a:r>
          </a:p>
        </p:txBody>
      </p:sp>
      <p:sp>
        <p:nvSpPr>
          <p:cNvPr id="17415" name="Text Box 4">
            <a:extLst>
              <a:ext uri="{FF2B5EF4-FFF2-40B4-BE49-F238E27FC236}">
                <a16:creationId xmlns:a16="http://schemas.microsoft.com/office/drawing/2014/main" id="{EAD7D745-3C8A-37FF-75E8-42115DA2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335088"/>
            <a:ext cx="89281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Theorem.</a:t>
            </a:r>
            <a:r>
              <a:rPr lang="en-US" altLang="en-US" sz="2400"/>
              <a:t> Assume the aggregation function </a:t>
            </a:r>
            <a:r>
              <a:rPr lang="en-US" altLang="en-US" sz="2400" i="1"/>
              <a:t>t</a:t>
            </a:r>
            <a:r>
              <a:rPr lang="en-US" altLang="en-US" sz="2400"/>
              <a:t> is monotone, then </a:t>
            </a:r>
          </a:p>
          <a:p>
            <a:pPr eaLnBrk="1" hangingPunct="1"/>
            <a:r>
              <a:rPr lang="en-US" altLang="en-US" sz="2400"/>
              <a:t>NRA correctly finds top-</a:t>
            </a:r>
            <a:r>
              <a:rPr lang="en-US" altLang="en-US" sz="2400" i="1"/>
              <a:t>k</a:t>
            </a:r>
            <a:r>
              <a:rPr lang="en-US" altLang="en-US" sz="2400"/>
              <a:t> objects (ties are ordered arbitrarily.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2400" b="1"/>
              <a:t>Proof.</a:t>
            </a:r>
            <a:r>
              <a:rPr lang="en-US" altLang="en-US" sz="2400"/>
              <a:t> Let T</a:t>
            </a:r>
            <a:r>
              <a:rPr lang="en-US" altLang="en-US" sz="2400" baseline="-25000"/>
              <a:t>k</a:t>
            </a:r>
            <a:r>
              <a:rPr lang="en-US" altLang="en-US" sz="2400" baseline="30000"/>
              <a:t>d</a:t>
            </a:r>
            <a:r>
              <a:rPr lang="en-US" altLang="en-US" sz="2400"/>
              <a:t> = {R</a:t>
            </a:r>
            <a:r>
              <a:rPr lang="en-US" altLang="en-US" sz="2400" baseline="-25000"/>
              <a:t>1</a:t>
            </a:r>
            <a:r>
              <a:rPr lang="en-US" altLang="en-US" sz="2400"/>
              <a:t>, …, R</a:t>
            </a:r>
            <a:r>
              <a:rPr lang="en-US" altLang="en-US" sz="2400" baseline="-25000"/>
              <a:t>k</a:t>
            </a:r>
            <a:r>
              <a:rPr lang="en-US" altLang="en-US" sz="2400"/>
              <a:t>}. Then each object R </a:t>
            </a:r>
            <a:r>
              <a:rPr lang="en-US" altLang="en-US" sz="2400">
                <a:sym typeface="Symbol" panose="05050102010706020507" pitchFamily="18" charset="2"/>
              </a:rPr>
              <a:t></a:t>
            </a:r>
            <a:r>
              <a:rPr lang="en-US" altLang="en-US" sz="2400"/>
              <a:t> T</a:t>
            </a:r>
            <a:r>
              <a:rPr lang="en-US" altLang="en-US" sz="2400" baseline="-25000"/>
              <a:t>k</a:t>
            </a:r>
            <a:r>
              <a:rPr lang="en-US" altLang="en-US" sz="2400" baseline="30000"/>
              <a:t>d</a:t>
            </a:r>
            <a:r>
              <a:rPr lang="en-US" altLang="en-US" sz="2400"/>
              <a:t> has </a:t>
            </a:r>
          </a:p>
          <a:p>
            <a:pPr eaLnBrk="1" hangingPunct="1"/>
            <a:r>
              <a:rPr lang="en-US" altLang="en-US" sz="2400"/>
              <a:t>B</a:t>
            </a:r>
            <a:r>
              <a:rPr lang="en-US" altLang="en-US" sz="2400" baseline="-25000"/>
              <a:t>S</a:t>
            </a:r>
            <a:r>
              <a:rPr lang="en-US" altLang="en-US" sz="2400" baseline="30000"/>
              <a:t>d</a:t>
            </a:r>
            <a:r>
              <a:rPr lang="en-US" altLang="en-US" sz="2400"/>
              <a:t>(R) 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 M</a:t>
            </a:r>
            <a:r>
              <a:rPr lang="en-US" altLang="en-US" sz="2400" baseline="-25000"/>
              <a:t>k</a:t>
            </a:r>
            <a:r>
              <a:rPr lang="en-US" altLang="en-US" sz="2400" baseline="30000"/>
              <a:t>d</a:t>
            </a:r>
            <a:r>
              <a:rPr lang="en-US" altLang="en-US" sz="2400"/>
              <a:t>, and hence for every i  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 n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                    t(R)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 </a:t>
            </a:r>
            <a:r>
              <a:rPr lang="en-US" altLang="en-US" sz="2400"/>
              <a:t>B</a:t>
            </a:r>
            <a:r>
              <a:rPr lang="en-US" altLang="en-US" sz="2400" baseline="-25000"/>
              <a:t>S</a:t>
            </a:r>
            <a:r>
              <a:rPr lang="en-US" altLang="en-US" sz="2400"/>
              <a:t>(R) 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 M</a:t>
            </a:r>
            <a:r>
              <a:rPr lang="en-US" altLang="en-US" sz="2400" baseline="-25000"/>
              <a:t>k</a:t>
            </a:r>
            <a:r>
              <a:rPr lang="en-US" altLang="en-US" sz="2400" baseline="30000"/>
              <a:t>d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 W</a:t>
            </a:r>
            <a:r>
              <a:rPr lang="en-US" altLang="en-US" sz="2400" baseline="-25000"/>
              <a:t>S</a:t>
            </a:r>
            <a:r>
              <a:rPr lang="en-US" altLang="en-US" sz="2400"/>
              <a:t>(R</a:t>
            </a:r>
            <a:r>
              <a:rPr lang="en-US" altLang="en-US" sz="2400" baseline="-25000"/>
              <a:t>i</a:t>
            </a:r>
            <a:r>
              <a:rPr lang="en-US" altLang="en-US" sz="2400"/>
              <a:t>) </a:t>
            </a:r>
            <a:r>
              <a:rPr lang="en-US" altLang="en-US" sz="2400">
                <a:sym typeface="Symbol" panose="05050102010706020507" pitchFamily="18" charset="2"/>
              </a:rPr>
              <a:t> t(R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)</a:t>
            </a: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                                                                                               □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>
            <a:extLst>
              <a:ext uri="{FF2B5EF4-FFF2-40B4-BE49-F238E27FC236}">
                <a16:creationId xmlns:a16="http://schemas.microsoft.com/office/drawing/2014/main" id="{36F6A600-4685-2A9A-3433-F76597B289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A002A8DC-1F2D-CF41-EE11-8890F72A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87A6453-D5CD-3E71-8814-A67E63F3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8F710-0EDB-4773-828D-81764DC858BC}" type="slidenum">
              <a:rPr lang="cs-CZ" altLang="en-US"/>
              <a:pPr/>
              <a:t>57</a:t>
            </a:fld>
            <a:endParaRPr lang="cs-CZ" altLang="en-US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708CC3E8-00C1-32A9-062C-114A1D32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05E07E31-2ABE-F531-DB80-98409A8EF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850"/>
            <a:ext cx="298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NRA is optimal</a:t>
            </a:r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65464DEB-A6FF-ED8B-50DF-91B64804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219200"/>
            <a:ext cx="904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For the proof, please consult FLN paper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[FLN] R. Fagin, A. Lotem, M. Naor, Optimal aggregation algorithms for middleware. Journal of Computer and System Sciences 66 (2003) 614–656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hlinkClick r:id="rId3"/>
              </a:rPr>
              <a:t>https://researcher.watson.ibm.com/researcher/files/us-fagin/jcss03.pdf</a:t>
            </a:r>
            <a:endParaRPr lang="en-US" altLang="en-US" sz="2400"/>
          </a:p>
          <a:p>
            <a:pPr eaLnBrk="1" hangingPunct="1"/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Pages 639-640</a:t>
            </a:r>
          </a:p>
          <a:p>
            <a:pPr eaLnBrk="1" hangingPunct="1"/>
            <a:endParaRPr lang="en-US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sym typeface="Symbol" panose="05050102010706020507" pitchFamily="18" charset="2"/>
              </a:rPr>
              <a:t>We give here a brief copy of it.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>
            <a:extLst>
              <a:ext uri="{FF2B5EF4-FFF2-40B4-BE49-F238E27FC236}">
                <a16:creationId xmlns:a16="http://schemas.microsoft.com/office/drawing/2014/main" id="{6705F888-24B9-B321-A319-082BCA9B8A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19459" name="Footer Placeholder 2">
            <a:extLst>
              <a:ext uri="{FF2B5EF4-FFF2-40B4-BE49-F238E27FC236}">
                <a16:creationId xmlns:a16="http://schemas.microsoft.com/office/drawing/2014/main" id="{6CA2C7FD-20D6-0CF0-9912-E938D127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14A5A01-7E6C-2E96-7841-6647C43E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A4482-DB75-47BF-A267-1E6ADA67BA8D}" type="slidenum">
              <a:rPr lang="cs-CZ" altLang="en-US"/>
              <a:pPr/>
              <a:t>58</a:t>
            </a:fld>
            <a:endParaRPr lang="cs-CZ" alt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85413AA9-22D8-2B3D-56E4-C626BCBA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762000"/>
            <a:ext cx="9042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Theorem.</a:t>
            </a:r>
            <a:r>
              <a:rPr lang="en-US" altLang="en-US" sz="2400"/>
              <a:t> NRA is optimal wrt all algorithms </a:t>
            </a:r>
            <a:r>
              <a:rPr lang="en-US" altLang="en-US" sz="2400" b="1"/>
              <a:t>A</a:t>
            </a:r>
            <a:r>
              <a:rPr lang="en-US" altLang="en-US" sz="2400"/>
              <a:t> which correctly  </a:t>
            </a:r>
          </a:p>
          <a:p>
            <a:pPr eaLnBrk="1" hangingPunct="1"/>
            <a:r>
              <a:rPr lang="en-US" altLang="en-US" sz="2400"/>
              <a:t>find top-k (for a given monotone aggregation function) without </a:t>
            </a:r>
          </a:p>
          <a:p>
            <a:pPr eaLnBrk="1" hangingPunct="1"/>
            <a:r>
              <a:rPr lang="en-US" altLang="en-US" sz="2400"/>
              <a:t>direct/random access over all instances of database </a:t>
            </a:r>
            <a:r>
              <a:rPr lang="en-US" altLang="en-US" sz="2400" b="1"/>
              <a:t>D</a:t>
            </a:r>
            <a:r>
              <a:rPr lang="en-US" altLang="en-US" sz="2400"/>
              <a:t>. </a:t>
            </a:r>
          </a:p>
          <a:p>
            <a:pPr eaLnBrk="1" hangingPunct="1"/>
            <a:r>
              <a:rPr lang="en-US" altLang="en-US" sz="2400" b="1"/>
              <a:t>Proof.</a:t>
            </a:r>
            <a:r>
              <a:rPr lang="en-US" altLang="en-US" sz="2400"/>
              <a:t> Let </a:t>
            </a:r>
            <a:r>
              <a:rPr lang="en-US" altLang="en-US" sz="2400">
                <a:latin typeface="Monotype Corsiva" panose="03010101010201010101" pitchFamily="66" charset="0"/>
              </a:rPr>
              <a:t>A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 </a:t>
            </a:r>
            <a:r>
              <a:rPr lang="en-US" altLang="en-US" sz="2400" b="1"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</a:rPr>
              <a:t>D</a:t>
            </a:r>
            <a:r>
              <a:rPr lang="en-US" altLang="en-US" sz="2400">
                <a:sym typeface="Symbol" panose="05050102010706020507" pitchFamily="18" charset="2"/>
              </a:rPr>
              <a:t> are data on which NRA saw at least k distinct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objects by depth d-1 (or earlier) and finished in depth d (else k distinct objects were  sawn first time in the finishing step, </a:t>
            </a:r>
            <a:r>
              <a:rPr lang="en-US" altLang="en-US" sz="2400" i="1">
                <a:sym typeface="Symbol" panose="05050102010706020507" pitchFamily="18" charset="2"/>
              </a:rPr>
              <a:t>k</a:t>
            </a:r>
            <a:r>
              <a:rPr lang="en-US" altLang="en-US" sz="2400">
                <a:sym typeface="Symbol" panose="05050102010706020507" pitchFamily="18" charset="2"/>
              </a:rPr>
              <a:t> objects were seen also by </a:t>
            </a:r>
            <a:r>
              <a:rPr lang="en-US" altLang="en-US" sz="2400">
                <a:latin typeface="Monotype Corsiva" panose="03010101010201010101" pitchFamily="66" charset="0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, hence ratio of NRA is  </a:t>
            </a:r>
            <a:r>
              <a:rPr lang="en-US" altLang="en-US" sz="2400" i="1">
                <a:sym typeface="Symbol" panose="05050102010706020507" pitchFamily="18" charset="2"/>
              </a:rPr>
              <a:t>m</a:t>
            </a:r>
            <a:r>
              <a:rPr lang="en-US" altLang="en-US" sz="2400">
                <a:sym typeface="Symbol" panose="05050102010706020507" pitchFamily="18" charset="2"/>
              </a:rPr>
              <a:t>). </a:t>
            </a:r>
            <a:endParaRPr lang="en-US" altLang="en-US" sz="8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  We claim, </a:t>
            </a:r>
            <a:r>
              <a:rPr lang="en-US" altLang="en-US" sz="2400">
                <a:latin typeface="Monotype Corsiva" panose="03010101010201010101" pitchFamily="66" charset="0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had to reach depth </a:t>
            </a:r>
            <a:r>
              <a:rPr lang="en-US" altLang="en-US" sz="2400" i="1">
                <a:sym typeface="Symbol" panose="05050102010706020507" pitchFamily="18" charset="2"/>
              </a:rPr>
              <a:t>d</a:t>
            </a:r>
            <a:r>
              <a:rPr lang="en-US" altLang="en-US" sz="2400">
                <a:sym typeface="Symbol" panose="05050102010706020507" pitchFamily="18" charset="2"/>
              </a:rPr>
              <a:t> in at least one list. </a:t>
            </a:r>
          </a:p>
          <a:p>
            <a:pPr eaLnBrk="1" hangingPunct="1"/>
            <a:endParaRPr lang="en-US" altLang="en-US" sz="8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Let R be object viable in step d-1 for NRA , and not in </a:t>
            </a:r>
            <a:r>
              <a:rPr lang="en-US" altLang="en-US" sz="2400"/>
              <a:t>T</a:t>
            </a:r>
            <a:r>
              <a:rPr lang="en-US" altLang="en-US" sz="2400" baseline="-25000"/>
              <a:t>k</a:t>
            </a:r>
            <a:r>
              <a:rPr lang="en-US" altLang="en-US" sz="2400" baseline="30000"/>
              <a:t>d-1</a:t>
            </a:r>
            <a:r>
              <a:rPr lang="en-US" altLang="en-US" sz="2400"/>
              <a:t>. </a:t>
            </a:r>
          </a:p>
          <a:p>
            <a:pPr eaLnBrk="1" hangingPunct="1"/>
            <a:r>
              <a:rPr lang="en-US" altLang="en-US" sz="2400"/>
              <a:t>Then                B</a:t>
            </a:r>
            <a:r>
              <a:rPr lang="en-US" altLang="en-US" sz="2400" baseline="30000"/>
              <a:t>d-1</a:t>
            </a:r>
            <a:r>
              <a:rPr lang="en-US" altLang="en-US" sz="2400"/>
              <a:t>(R)&gt;M</a:t>
            </a:r>
            <a:r>
              <a:rPr lang="en-US" altLang="en-US" sz="2400" baseline="-25000"/>
              <a:t>k</a:t>
            </a:r>
            <a:r>
              <a:rPr lang="en-US" altLang="en-US" sz="2400" baseline="30000"/>
              <a:t>d-1</a:t>
            </a:r>
            <a:r>
              <a:rPr lang="en-US" altLang="en-US" sz="2400"/>
              <a:t> a W</a:t>
            </a:r>
            <a:r>
              <a:rPr lang="en-US" altLang="en-US" sz="2400" baseline="30000"/>
              <a:t>d-1</a:t>
            </a:r>
            <a:r>
              <a:rPr lang="en-US" altLang="en-US" sz="2400"/>
              <a:t>(R)</a:t>
            </a:r>
            <a:r>
              <a:rPr lang="en-US" altLang="en-US" sz="2400">
                <a:sym typeface="Symbol" panose="05050102010706020507" pitchFamily="18" charset="2"/>
              </a:rPr>
              <a:t> M</a:t>
            </a:r>
            <a:r>
              <a:rPr lang="en-US" altLang="en-US" sz="2400" baseline="-25000">
                <a:sym typeface="Symbol" panose="05050102010706020507" pitchFamily="18" charset="2"/>
              </a:rPr>
              <a:t>k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.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From tie rule we know, that if W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(R)=M</a:t>
            </a:r>
            <a:r>
              <a:rPr lang="en-US" altLang="en-US" sz="2400" baseline="-25000">
                <a:sym typeface="Symbol" panose="05050102010706020507" pitchFamily="18" charset="2"/>
              </a:rPr>
              <a:t>k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, then 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For all R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T</a:t>
            </a:r>
            <a:r>
              <a:rPr lang="en-US" altLang="en-US" sz="2400" baseline="-25000">
                <a:sym typeface="Symbol" panose="05050102010706020507" pitchFamily="18" charset="2"/>
              </a:rPr>
              <a:t>k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, with M</a:t>
            </a:r>
            <a:r>
              <a:rPr lang="en-US" altLang="en-US" sz="2400" baseline="-25000">
                <a:sym typeface="Symbol" panose="05050102010706020507" pitchFamily="18" charset="2"/>
              </a:rPr>
              <a:t>k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=W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(R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), it should be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                                 B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(R)B</a:t>
            </a:r>
            <a:r>
              <a:rPr lang="en-US" altLang="en-US" sz="2400" baseline="300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(R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).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Now the proof splits into two cases depending on</a:t>
            </a:r>
            <a:r>
              <a:rPr lang="cs-CZ" altLang="en-US" sz="2400">
                <a:sym typeface="Symbol" panose="05050102010706020507" pitchFamily="18" charset="2"/>
              </a:rPr>
              <a:t> R  </a:t>
            </a:r>
            <a:r>
              <a:rPr lang="cs-CZ" altLang="en-US" sz="2400"/>
              <a:t>T</a:t>
            </a:r>
            <a:r>
              <a:rPr lang="cs-CZ" altLang="en-US" sz="2400" baseline="-25000"/>
              <a:t>k</a:t>
            </a:r>
            <a:r>
              <a:rPr lang="cs-CZ" altLang="en-US" sz="2400" baseline="30000">
                <a:latin typeface="Monotype Corsiva" panose="03010101010201010101" pitchFamily="66" charset="0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or not.</a:t>
            </a: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6895BBF9-C8C5-35A7-826D-997DE3AA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Text Box 3">
            <a:extLst>
              <a:ext uri="{FF2B5EF4-FFF2-40B4-BE49-F238E27FC236}">
                <a16:creationId xmlns:a16="http://schemas.microsoft.com/office/drawing/2014/main" id="{06F710DA-2DE7-DDC9-C97C-DBFC4A62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287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NRA is optimal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>
            <a:extLst>
              <a:ext uri="{FF2B5EF4-FFF2-40B4-BE49-F238E27FC236}">
                <a16:creationId xmlns:a16="http://schemas.microsoft.com/office/drawing/2014/main" id="{B4549B12-066F-5195-E1B4-381FD7C917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20483" name="Footer Placeholder 2">
            <a:extLst>
              <a:ext uri="{FF2B5EF4-FFF2-40B4-BE49-F238E27FC236}">
                <a16:creationId xmlns:a16="http://schemas.microsoft.com/office/drawing/2014/main" id="{B7419D94-E4BD-EF71-FB93-D90F99AB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A4E684F-59A0-97D5-C4D6-B37097EF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E2F48-7F04-40E1-A820-CA138183A49E}" type="slidenum">
              <a:rPr lang="cs-CZ" altLang="en-US"/>
              <a:pPr/>
              <a:t>59</a:t>
            </a:fld>
            <a:endParaRPr lang="cs-CZ" alt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1473FCE2-93E3-6124-E477-E3B85643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0"/>
            <a:ext cx="5791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By contradiction</a:t>
            </a:r>
            <a:r>
              <a:rPr lang="cs-CZ" altLang="en-US" sz="2400">
                <a:sym typeface="Symbol" panose="05050102010706020507" pitchFamily="18" charset="2"/>
              </a:rPr>
              <a:t>, </a:t>
            </a:r>
            <a:r>
              <a:rPr lang="en-US" altLang="en-US" sz="2400">
                <a:sym typeface="Symbol" panose="05050102010706020507" pitchFamily="18" charset="2"/>
              </a:rPr>
              <a:t>assume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latin typeface="Monotype Corsiva" panose="03010101010201010101" pitchFamily="66" charset="0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did not get to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depth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cs-CZ" altLang="en-US" sz="2400" i="1">
                <a:sym typeface="Symbol" panose="05050102010706020507" pitchFamily="18" charset="2"/>
              </a:rPr>
              <a:t>d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in any of lists</a:t>
            </a:r>
            <a:r>
              <a:rPr lang="cs-CZ" altLang="en-US" sz="2400">
                <a:sym typeface="Symbol" panose="05050102010706020507" pitchFamily="18" charset="2"/>
              </a:rPr>
              <a:t>.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endParaRPr lang="cs-CZ" altLang="en-US" sz="8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Case</a:t>
            </a:r>
            <a:r>
              <a:rPr lang="cs-CZ" altLang="en-US" sz="2400">
                <a:sym typeface="Symbol" panose="05050102010706020507" pitchFamily="18" charset="2"/>
              </a:rPr>
              <a:t> 1. </a:t>
            </a:r>
            <a:r>
              <a:rPr lang="en-US" altLang="en-US" sz="2400">
                <a:sym typeface="Symbol" panose="05050102010706020507" pitchFamily="18" charset="2"/>
              </a:rPr>
              <a:t>Let</a:t>
            </a:r>
            <a:r>
              <a:rPr lang="cs-CZ" altLang="en-US" sz="2400">
                <a:sym typeface="Symbol" panose="05050102010706020507" pitchFamily="18" charset="2"/>
              </a:rPr>
              <a:t> R  </a:t>
            </a:r>
            <a:r>
              <a:rPr lang="cs-CZ" altLang="en-US" sz="2400"/>
              <a:t>T</a:t>
            </a:r>
            <a:r>
              <a:rPr lang="cs-CZ" altLang="en-US" sz="2400" baseline="-25000"/>
              <a:t>k</a:t>
            </a:r>
            <a:r>
              <a:rPr lang="cs-CZ" altLang="en-US" sz="2400" baseline="30000">
                <a:latin typeface="Monotype Corsiva" panose="03010101010201010101" pitchFamily="66" charset="0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. </a:t>
            </a:r>
            <a:r>
              <a:rPr lang="en-US" altLang="en-US" sz="2400">
                <a:sym typeface="Symbol" panose="05050102010706020507" pitchFamily="18" charset="2"/>
              </a:rPr>
              <a:t>Then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let us construct a database </a:t>
            </a:r>
            <a:r>
              <a:rPr lang="cs-CZ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’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as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up to depth</a:t>
            </a:r>
            <a:r>
              <a:rPr lang="cs-CZ" altLang="en-US" sz="2400">
                <a:sym typeface="Symbol" panose="05050102010706020507" pitchFamily="18" charset="2"/>
              </a:rPr>
              <a:t> d-1</a:t>
            </a:r>
            <a:r>
              <a:rPr lang="en-US" altLang="en-US" sz="2400">
                <a:sym typeface="Symbol" panose="05050102010706020507" pitchFamily="18" charset="2"/>
              </a:rPr>
              <a:t>. Missing </a:t>
            </a:r>
            <a:r>
              <a:rPr lang="cs-CZ" altLang="en-US" sz="2400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sz="2400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values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will be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completed with value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cs-CZ" altLang="en-US" sz="2400" u="sng">
                <a:sym typeface="Symbol" panose="05050102010706020507" pitchFamily="18" charset="2"/>
              </a:rPr>
              <a:t>x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, </a:t>
            </a:r>
            <a:r>
              <a:rPr lang="en-US" altLang="en-US" sz="2400">
                <a:sym typeface="Symbol" panose="05050102010706020507" pitchFamily="18" charset="2"/>
              </a:rPr>
              <a:t>missing </a:t>
            </a:r>
            <a:r>
              <a:rPr lang="cs-CZ" altLang="en-US" sz="240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values will be 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completed with value</a:t>
            </a:r>
            <a:r>
              <a:rPr lang="cs-CZ" altLang="en-US" sz="2400">
                <a:sym typeface="Symbol" panose="05050102010706020507" pitchFamily="18" charset="2"/>
              </a:rPr>
              <a:t> 0. </a:t>
            </a:r>
            <a:r>
              <a:rPr lang="en-US" altLang="en-US" sz="2400">
                <a:sym typeface="Symbol" panose="05050102010706020507" pitchFamily="18" charset="2"/>
              </a:rPr>
              <a:t>Then 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        t(R)</a:t>
            </a:r>
            <a:r>
              <a:rPr lang="cs-CZ" altLang="en-US" sz="2400"/>
              <a:t> = W</a:t>
            </a:r>
            <a:r>
              <a:rPr lang="cs-CZ" altLang="en-US" sz="2400" baseline="30000"/>
              <a:t>d-1</a:t>
            </a:r>
            <a:r>
              <a:rPr lang="cs-CZ" altLang="en-US" sz="2400"/>
              <a:t>(R) </a:t>
            </a:r>
            <a:r>
              <a:rPr lang="cs-CZ" altLang="en-US" sz="2400">
                <a:sym typeface="Symbol" panose="05050102010706020507" pitchFamily="18" charset="2"/>
              </a:rPr>
              <a:t> M</a:t>
            </a:r>
            <a:r>
              <a:rPr lang="cs-CZ" altLang="en-US" sz="2400" baseline="-25000">
                <a:sym typeface="Symbol" panose="05050102010706020507" pitchFamily="18" charset="2"/>
              </a:rPr>
              <a:t>k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 ,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   M</a:t>
            </a:r>
            <a:r>
              <a:rPr lang="cs-CZ" altLang="en-US" sz="2400" baseline="-25000">
                <a:sym typeface="Symbol" panose="05050102010706020507" pitchFamily="18" charset="2"/>
              </a:rPr>
              <a:t>k</a:t>
            </a:r>
            <a:r>
              <a:rPr lang="cs-CZ" altLang="en-US" sz="2400" baseline="30000">
                <a:sym typeface="Symbol" panose="05050102010706020507" pitchFamily="18" charset="2"/>
              </a:rPr>
              <a:t>d-1 </a:t>
            </a:r>
            <a:r>
              <a:rPr lang="cs-CZ" altLang="en-US" sz="2400"/>
              <a:t> </a:t>
            </a:r>
            <a:r>
              <a:rPr lang="cs-CZ" altLang="en-US" sz="2400">
                <a:sym typeface="Symbol" panose="05050102010706020507" pitchFamily="18" charset="2"/>
              </a:rPr>
              <a:t> W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  B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 = t(R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).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As</a:t>
            </a:r>
            <a:r>
              <a:rPr lang="cs-CZ" altLang="en-US" sz="2400">
                <a:sym typeface="Symbol" panose="05050102010706020507" pitchFamily="18" charset="2"/>
              </a:rPr>
              <a:t>,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      </a:t>
            </a:r>
            <a:r>
              <a:rPr lang="cs-CZ" altLang="en-US" sz="2400">
                <a:sym typeface="Symbol" panose="05050102010706020507" pitchFamily="18" charset="2"/>
              </a:rPr>
              <a:t> M</a:t>
            </a:r>
            <a:r>
              <a:rPr lang="cs-CZ" altLang="en-US" sz="2400" baseline="-25000">
                <a:sym typeface="Symbol" panose="05050102010706020507" pitchFamily="18" charset="2"/>
              </a:rPr>
              <a:t>k</a:t>
            </a:r>
            <a:r>
              <a:rPr lang="cs-CZ" altLang="en-US" sz="2400" baseline="30000">
                <a:sym typeface="Symbol" panose="05050102010706020507" pitchFamily="18" charset="2"/>
              </a:rPr>
              <a:t>d-1 </a:t>
            </a:r>
            <a:r>
              <a:rPr lang="en-US" altLang="en-US" sz="2400">
                <a:sym typeface="Symbol" panose="05050102010706020507" pitchFamily="18" charset="2"/>
              </a:rPr>
              <a:t>&lt;</a:t>
            </a:r>
            <a:r>
              <a:rPr lang="cs-CZ" altLang="en-US" sz="2400">
                <a:sym typeface="Symbol" panose="05050102010706020507" pitchFamily="18" charset="2"/>
              </a:rPr>
              <a:t> B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(R)B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we have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              t(R) </a:t>
            </a:r>
            <a:r>
              <a:rPr lang="en-US" altLang="en-US" sz="2400">
                <a:sym typeface="Symbol" panose="05050102010706020507" pitchFamily="18" charset="2"/>
              </a:rPr>
              <a:t>&lt; t(R</a:t>
            </a:r>
            <a:r>
              <a:rPr lang="sk-SK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)</a:t>
            </a:r>
            <a:r>
              <a:rPr lang="sk-SK" altLang="en-US" sz="2400">
                <a:sym typeface="Symbol" panose="05050102010706020507" pitchFamily="18" charset="2"/>
              </a:rPr>
              <a:t>,</a:t>
            </a:r>
            <a:r>
              <a:rPr lang="en-US" altLang="en-US" sz="2400">
                <a:sym typeface="Symbol" panose="05050102010706020507" pitchFamily="18" charset="2"/>
              </a:rPr>
              <a:t> i&lt;k</a:t>
            </a:r>
            <a:r>
              <a:rPr lang="sk-SK" alt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Contradiction with</a:t>
            </a:r>
            <a:r>
              <a:rPr lang="sk-SK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sym typeface="Symbol" panose="05050102010706020507" pitchFamily="18" charset="2"/>
              </a:rPr>
              <a:t> R  </a:t>
            </a:r>
            <a:r>
              <a:rPr lang="cs-CZ" altLang="en-US" sz="2400"/>
              <a:t>T</a:t>
            </a:r>
            <a:r>
              <a:rPr lang="cs-CZ" altLang="en-US" sz="2400" baseline="-25000"/>
              <a:t>k</a:t>
            </a:r>
            <a:r>
              <a:rPr lang="cs-CZ" altLang="en-US" sz="2400" baseline="30000">
                <a:latin typeface="Monotype Corsiva" panose="03010101010201010101" pitchFamily="66" charset="0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                    </a:t>
            </a:r>
            <a:r>
              <a:rPr lang="cs-CZ" altLang="en-US" sz="2400">
                <a:cs typeface="Arial" panose="020B0604020202020204" pitchFamily="34" charset="0"/>
              </a:rPr>
              <a:t>□</a:t>
            </a:r>
          </a:p>
        </p:txBody>
      </p:sp>
      <p:sp>
        <p:nvSpPr>
          <p:cNvPr id="20486" name="Line 5">
            <a:extLst>
              <a:ext uri="{FF2B5EF4-FFF2-40B4-BE49-F238E27FC236}">
                <a16:creationId xmlns:a16="http://schemas.microsoft.com/office/drawing/2014/main" id="{5F1A3FE2-350F-84B8-675C-948332D2C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4478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4FABE711-8278-2FC9-3DB8-35280093B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2AFF8870-5599-BA04-AFC2-02AC9D74C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4C4F3179-316C-B5FD-0ED1-478FF7A63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1</a:t>
            </a:r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F9675512-96EC-3B98-302E-F772C327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5653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0</a:t>
            </a:r>
          </a:p>
        </p:txBody>
      </p:sp>
      <p:sp>
        <p:nvSpPr>
          <p:cNvPr id="20491" name="Oval 10">
            <a:extLst>
              <a:ext uri="{FF2B5EF4-FFF2-40B4-BE49-F238E27FC236}">
                <a16:creationId xmlns:a16="http://schemas.microsoft.com/office/drawing/2014/main" id="{F1146E13-3D58-4F5C-9F06-43C59EF8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Oval 11">
            <a:extLst>
              <a:ext uri="{FF2B5EF4-FFF2-40B4-BE49-F238E27FC236}">
                <a16:creationId xmlns:a16="http://schemas.microsoft.com/office/drawing/2014/main" id="{5F6F6BEE-A395-4FBB-9C9B-2837699E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3" name="Oval 12">
            <a:extLst>
              <a:ext uri="{FF2B5EF4-FFF2-40B4-BE49-F238E27FC236}">
                <a16:creationId xmlns:a16="http://schemas.microsoft.com/office/drawing/2014/main" id="{E3E0DDC0-F8F9-7016-8A9F-F1B32960D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4" name="Oval 13">
            <a:extLst>
              <a:ext uri="{FF2B5EF4-FFF2-40B4-BE49-F238E27FC236}">
                <a16:creationId xmlns:a16="http://schemas.microsoft.com/office/drawing/2014/main" id="{23213AA9-4A06-81EE-F5C5-5835E597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5" name="Text Box 14">
            <a:extLst>
              <a:ext uri="{FF2B5EF4-FFF2-40B4-BE49-F238E27FC236}">
                <a16:creationId xmlns:a16="http://schemas.microsoft.com/office/drawing/2014/main" id="{6AEDA87F-298E-24C8-445C-ABE5AE94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657600"/>
            <a:ext cx="158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M</a:t>
            </a:r>
            <a:r>
              <a:rPr lang="cs-CZ" altLang="en-US" baseline="-25000">
                <a:sym typeface="Symbol" panose="05050102010706020507" pitchFamily="18" charset="2"/>
              </a:rPr>
              <a:t>k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=W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(</a:t>
            </a:r>
            <a:r>
              <a:rPr lang="cs-CZ" altLang="en-US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0496" name="Text Box 15">
            <a:extLst>
              <a:ext uri="{FF2B5EF4-FFF2-40B4-BE49-F238E27FC236}">
                <a16:creationId xmlns:a16="http://schemas.microsoft.com/office/drawing/2014/main" id="{3878ABDB-D51E-B75F-588D-C02918C99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2757488"/>
            <a:ext cx="906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B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(</a:t>
            </a:r>
            <a:r>
              <a:rPr lang="cs-CZ" altLang="en-US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0497" name="Text Box 16">
            <a:extLst>
              <a:ext uri="{FF2B5EF4-FFF2-40B4-BE49-F238E27FC236}">
                <a16:creationId xmlns:a16="http://schemas.microsoft.com/office/drawing/2014/main" id="{EEFC6A28-85F1-C0A8-AF2E-95449BA3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33688"/>
            <a:ext cx="87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B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(</a:t>
            </a:r>
            <a:r>
              <a:rPr lang="cs-CZ" altLang="en-US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0498" name="Text Box 17">
            <a:extLst>
              <a:ext uri="{FF2B5EF4-FFF2-40B4-BE49-F238E27FC236}">
                <a16:creationId xmlns:a16="http://schemas.microsoft.com/office/drawing/2014/main" id="{69B9F1E2-FAE1-EF47-AF2A-D36969D6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4808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W</a:t>
            </a:r>
            <a:r>
              <a:rPr lang="cs-CZ" altLang="en-US" baseline="30000"/>
              <a:t>d-1</a:t>
            </a:r>
            <a:r>
              <a:rPr lang="cs-CZ" altLang="en-US"/>
              <a:t>(</a:t>
            </a:r>
            <a:r>
              <a:rPr lang="cs-CZ" altLang="en-US">
                <a:solidFill>
                  <a:srgbClr val="FF0000"/>
                </a:solidFill>
              </a:rPr>
              <a:t>R</a:t>
            </a:r>
            <a:r>
              <a:rPr lang="cs-CZ" altLang="en-US"/>
              <a:t>)</a:t>
            </a:r>
          </a:p>
        </p:txBody>
      </p:sp>
      <p:sp>
        <p:nvSpPr>
          <p:cNvPr id="20499" name="Text Box 18">
            <a:extLst>
              <a:ext uri="{FF2B5EF4-FFF2-40B4-BE49-F238E27FC236}">
                <a16:creationId xmlns:a16="http://schemas.microsoft.com/office/drawing/2014/main" id="{52C75F86-0B63-25C2-7AD2-2606A4B622E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64332" y="415369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=</a:t>
            </a:r>
          </a:p>
        </p:txBody>
      </p:sp>
      <p:sp>
        <p:nvSpPr>
          <p:cNvPr id="20500" name="Text Box 19">
            <a:extLst>
              <a:ext uri="{FF2B5EF4-FFF2-40B4-BE49-F238E27FC236}">
                <a16:creationId xmlns:a16="http://schemas.microsoft.com/office/drawing/2014/main" id="{3A81E3BE-25BC-709D-857A-B21C8AF8439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853407" y="241379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=</a:t>
            </a:r>
          </a:p>
        </p:txBody>
      </p:sp>
      <p:sp>
        <p:nvSpPr>
          <p:cNvPr id="20501" name="Text Box 20">
            <a:extLst>
              <a:ext uri="{FF2B5EF4-FFF2-40B4-BE49-F238E27FC236}">
                <a16:creationId xmlns:a16="http://schemas.microsoft.com/office/drawing/2014/main" id="{CAD583B7-2F0C-86F4-2D57-4096FA6E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44338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t</a:t>
            </a:r>
            <a:r>
              <a:rPr lang="cs-CZ" altLang="en-US"/>
              <a:t>(</a:t>
            </a:r>
            <a:r>
              <a:rPr lang="cs-CZ" altLang="en-US">
                <a:solidFill>
                  <a:srgbClr val="FF0000"/>
                </a:solidFill>
              </a:rPr>
              <a:t>R</a:t>
            </a:r>
            <a:r>
              <a:rPr lang="cs-CZ" altLang="en-US"/>
              <a:t>)</a:t>
            </a:r>
          </a:p>
        </p:txBody>
      </p:sp>
      <p:sp>
        <p:nvSpPr>
          <p:cNvPr id="20502" name="Text Box 21">
            <a:extLst>
              <a:ext uri="{FF2B5EF4-FFF2-40B4-BE49-F238E27FC236}">
                <a16:creationId xmlns:a16="http://schemas.microsoft.com/office/drawing/2014/main" id="{D0DD208E-458F-44C2-C717-AE4BC6EC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71688"/>
            <a:ext cx="59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t(</a:t>
            </a:r>
            <a:r>
              <a:rPr lang="cs-CZ" altLang="en-US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0503" name="Rectangle 2">
            <a:extLst>
              <a:ext uri="{FF2B5EF4-FFF2-40B4-BE49-F238E27FC236}">
                <a16:creationId xmlns:a16="http://schemas.microsoft.com/office/drawing/2014/main" id="{3793ABA8-F76D-2261-3FE2-007905AE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4" name="Text Box 3">
            <a:extLst>
              <a:ext uri="{FF2B5EF4-FFF2-40B4-BE49-F238E27FC236}">
                <a16:creationId xmlns:a16="http://schemas.microsoft.com/office/drawing/2014/main" id="{162B6450-235E-6D3E-99E7-23992E0F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298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/>
              <a:t>NRA </a:t>
            </a:r>
            <a:r>
              <a:rPr lang="en-US" altLang="en-US" sz="3200"/>
              <a:t>is</a:t>
            </a:r>
            <a:r>
              <a:rPr lang="cs-CZ" altLang="en-US" sz="3200"/>
              <a:t> optim</a:t>
            </a:r>
            <a:r>
              <a:rPr lang="en-US" altLang="en-US" sz="3200"/>
              <a:t>a</a:t>
            </a:r>
            <a:r>
              <a:rPr lang="cs-CZ" altLang="en-US" sz="3200"/>
              <a:t>l</a:t>
            </a:r>
            <a:endParaRPr lang="sk-SK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E316E-020B-7B87-4D15-BD9EA991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524B1-DB11-47F5-8911-E081DCD4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DA10B-B943-2E06-8FB4-70AC5FC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71C809A-D664-DAE6-5239-E6202A6CCA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8763"/>
            <a:ext cx="7886700" cy="60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0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>
            <a:extLst>
              <a:ext uri="{FF2B5EF4-FFF2-40B4-BE49-F238E27FC236}">
                <a16:creationId xmlns:a16="http://schemas.microsoft.com/office/drawing/2014/main" id="{87D713E2-74D1-627E-C682-10B714B9FE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Customer Preferences - NDBI021</a:t>
            </a:r>
            <a:endParaRPr lang="cs-CZ" altLang="en-US"/>
          </a:p>
        </p:txBody>
      </p:sp>
      <p:sp>
        <p:nvSpPr>
          <p:cNvPr id="21507" name="Footer Placeholder 2">
            <a:extLst>
              <a:ext uri="{FF2B5EF4-FFF2-40B4-BE49-F238E27FC236}">
                <a16:creationId xmlns:a16="http://schemas.microsoft.com/office/drawing/2014/main" id="{AEA80287-A188-8689-9C8C-DD92B0C5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5_NRA-TAandOptimality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2E43A45-C425-9A30-65B2-97611094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256C80-1CBE-416C-ACFC-F721C2D1F8C6}" type="slidenum">
              <a:rPr lang="cs-CZ" altLang="en-US"/>
              <a:pPr/>
              <a:t>60</a:t>
            </a:fld>
            <a:endParaRPr lang="cs-CZ" altLang="en-US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B0052214-2729-34DF-4AAF-E8E28AC37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5638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Case</a:t>
            </a:r>
            <a:r>
              <a:rPr lang="cs-CZ" altLang="en-US" sz="2400">
                <a:sym typeface="Symbol" panose="05050102010706020507" pitchFamily="18" charset="2"/>
              </a:rPr>
              <a:t> 2. </a:t>
            </a:r>
            <a:r>
              <a:rPr lang="en-US" altLang="en-US" sz="2400">
                <a:sym typeface="Symbol" panose="05050102010706020507" pitchFamily="18" charset="2"/>
              </a:rPr>
              <a:t>Let</a:t>
            </a:r>
            <a:r>
              <a:rPr lang="cs-CZ" altLang="en-US" sz="2400">
                <a:sym typeface="Symbol" panose="05050102010706020507" pitchFamily="18" charset="2"/>
              </a:rPr>
              <a:t> R  </a:t>
            </a:r>
            <a:r>
              <a:rPr lang="cs-CZ" altLang="en-US" sz="2400"/>
              <a:t>T</a:t>
            </a:r>
            <a:r>
              <a:rPr lang="cs-CZ" altLang="en-US" sz="2400" baseline="-25000"/>
              <a:t>k</a:t>
            </a:r>
            <a:r>
              <a:rPr lang="cs-CZ" altLang="en-US" sz="2400" baseline="30000">
                <a:latin typeface="Monotype Corsiva" panose="03010101010201010101" pitchFamily="66" charset="0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. </a:t>
            </a:r>
            <a:r>
              <a:rPr lang="en-US" altLang="en-US" sz="2400">
                <a:sym typeface="Symbol" panose="05050102010706020507" pitchFamily="18" charset="2"/>
              </a:rPr>
              <a:t>Then let us construct database </a:t>
            </a:r>
            <a:r>
              <a:rPr lang="cs-CZ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’’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sym typeface="Symbol" panose="05050102010706020507" pitchFamily="18" charset="2"/>
              </a:rPr>
              <a:t>jako </a:t>
            </a:r>
            <a:r>
              <a:rPr lang="cs-CZ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D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up to depth</a:t>
            </a:r>
            <a:r>
              <a:rPr lang="cs-CZ" altLang="en-US" sz="2400">
                <a:sym typeface="Symbol" panose="05050102010706020507" pitchFamily="18" charset="2"/>
              </a:rPr>
              <a:t> d-1</a:t>
            </a:r>
            <a:r>
              <a:rPr lang="en-US" altLang="en-US" sz="2400">
                <a:sym typeface="Symbol" panose="05050102010706020507" pitchFamily="18" charset="2"/>
              </a:rPr>
              <a:t>. missing </a:t>
            </a:r>
            <a:r>
              <a:rPr lang="cs-CZ" altLang="en-US" sz="2400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sz="2400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  </a:t>
            </a:r>
            <a:r>
              <a:rPr lang="en-US" altLang="en-US" sz="2400">
                <a:sym typeface="Symbol" panose="05050102010706020507" pitchFamily="18" charset="2"/>
              </a:rPr>
              <a:t>values fill with 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0</a:t>
            </a:r>
            <a:r>
              <a:rPr lang="cs-CZ" altLang="en-US" sz="2400">
                <a:sym typeface="Symbol" panose="05050102010706020507" pitchFamily="18" charset="2"/>
              </a:rPr>
              <a:t>, </a:t>
            </a:r>
            <a:r>
              <a:rPr lang="en-US" altLang="en-US" sz="2400">
                <a:sym typeface="Symbol" panose="05050102010706020507" pitchFamily="18" charset="2"/>
              </a:rPr>
              <a:t>missing </a:t>
            </a:r>
            <a:r>
              <a:rPr lang="cs-CZ" altLang="en-US" sz="240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values fill with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cs-CZ" altLang="en-US" sz="2400" u="sng">
                <a:sym typeface="Symbol" panose="05050102010706020507" pitchFamily="18" charset="2"/>
              </a:rPr>
              <a:t>x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. </a:t>
            </a:r>
            <a:r>
              <a:rPr lang="en-US" altLang="en-US" sz="2400">
                <a:sym typeface="Symbol" panose="05050102010706020507" pitchFamily="18" charset="2"/>
              </a:rPr>
              <a:t>Then 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        t(R)</a:t>
            </a:r>
            <a:r>
              <a:rPr lang="cs-CZ" altLang="en-US" sz="2400"/>
              <a:t> = </a:t>
            </a:r>
            <a:r>
              <a:rPr lang="en-US" altLang="en-US" sz="2400"/>
              <a:t>B</a:t>
            </a:r>
            <a:r>
              <a:rPr lang="cs-CZ" altLang="en-US" sz="2400" baseline="30000"/>
              <a:t>d-1</a:t>
            </a:r>
            <a:r>
              <a:rPr lang="cs-CZ" altLang="en-US" sz="2400"/>
              <a:t>(R) </a:t>
            </a:r>
            <a:r>
              <a:rPr lang="en-US" altLang="en-US" sz="2400">
                <a:sym typeface="Symbol" panose="05050102010706020507" pitchFamily="18" charset="2"/>
              </a:rPr>
              <a:t>&gt;</a:t>
            </a:r>
            <a:r>
              <a:rPr lang="cs-CZ" altLang="en-US" sz="2400">
                <a:sym typeface="Symbol" panose="05050102010706020507" pitchFamily="18" charset="2"/>
              </a:rPr>
              <a:t> M</a:t>
            </a:r>
            <a:r>
              <a:rPr lang="cs-CZ" altLang="en-US" sz="2400" baseline="-25000">
                <a:sym typeface="Symbol" panose="05050102010706020507" pitchFamily="18" charset="2"/>
              </a:rPr>
              <a:t>k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 ,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And at least one</a:t>
            </a:r>
            <a:r>
              <a:rPr lang="cs-CZ" altLang="en-US" sz="2400">
                <a:sym typeface="Symbol" panose="05050102010706020507" pitchFamily="18" charset="2"/>
              </a:rPr>
              <a:t> 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, </a:t>
            </a:r>
            <a:r>
              <a:rPr lang="en-US" altLang="en-US" sz="2400">
                <a:sym typeface="Symbol" panose="05050102010706020507" pitchFamily="18" charset="2"/>
              </a:rPr>
              <a:t>for which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    </a:t>
            </a:r>
            <a:r>
              <a:rPr lang="cs-CZ" altLang="en-US" sz="2400">
                <a:sym typeface="Symbol" panose="05050102010706020507" pitchFamily="18" charset="2"/>
              </a:rPr>
              <a:t>M</a:t>
            </a:r>
            <a:r>
              <a:rPr lang="cs-CZ" altLang="en-US" sz="2400" baseline="-25000">
                <a:sym typeface="Symbol" panose="05050102010706020507" pitchFamily="18" charset="2"/>
              </a:rPr>
              <a:t>k</a:t>
            </a:r>
            <a:r>
              <a:rPr lang="cs-CZ" altLang="en-US" sz="2400" baseline="30000">
                <a:sym typeface="Symbol" panose="05050102010706020507" pitchFamily="18" charset="2"/>
              </a:rPr>
              <a:t>d-1 </a:t>
            </a:r>
            <a:r>
              <a:rPr lang="cs-CZ" altLang="en-US" sz="2400"/>
              <a:t> </a:t>
            </a:r>
            <a:r>
              <a:rPr lang="cs-CZ" altLang="en-US" sz="2400">
                <a:sym typeface="Symbol" panose="05050102010706020507" pitchFamily="18" charset="2"/>
              </a:rPr>
              <a:t>= W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we have</a:t>
            </a:r>
            <a:r>
              <a:rPr lang="cs-CZ" altLang="en-US" sz="2400">
                <a:sym typeface="Symbol" panose="05050102010706020507" pitchFamily="18" charset="2"/>
              </a:rPr>
              <a:t> W</a:t>
            </a:r>
            <a:r>
              <a:rPr lang="cs-CZ" altLang="en-US" sz="2400" baseline="30000">
                <a:sym typeface="Symbol" panose="05050102010706020507" pitchFamily="18" charset="2"/>
              </a:rPr>
              <a:t>d-1</a:t>
            </a:r>
            <a:r>
              <a:rPr lang="cs-CZ" altLang="en-US" sz="2400">
                <a:sym typeface="Symbol" panose="05050102010706020507" pitchFamily="18" charset="2"/>
              </a:rPr>
              <a:t>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 = t(R</a:t>
            </a:r>
            <a:r>
              <a:rPr lang="cs-CZ" altLang="en-US" sz="2400" baseline="-25000">
                <a:sym typeface="Symbol" panose="05050102010706020507" pitchFamily="18" charset="2"/>
              </a:rPr>
              <a:t>i</a:t>
            </a:r>
            <a:r>
              <a:rPr lang="cs-CZ" altLang="en-US" sz="2400">
                <a:sym typeface="Symbol" panose="05050102010706020507" pitchFamily="18" charset="2"/>
              </a:rPr>
              <a:t>) a</a:t>
            </a:r>
            <a:r>
              <a:rPr lang="en-US" altLang="en-US" sz="2400">
                <a:sym typeface="Symbol" panose="05050102010706020507" pitchFamily="18" charset="2"/>
              </a:rPr>
              <a:t>nd hence 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                 t(R) </a:t>
            </a:r>
            <a:r>
              <a:rPr lang="en-US" altLang="en-US" sz="2400">
                <a:sym typeface="Symbol" panose="05050102010706020507" pitchFamily="18" charset="2"/>
              </a:rPr>
              <a:t>&gt; r(R</a:t>
            </a:r>
            <a:r>
              <a:rPr lang="sk-SK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).</a:t>
            </a:r>
            <a:r>
              <a:rPr lang="sk-SK" alt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Contradiction with</a:t>
            </a:r>
            <a:r>
              <a:rPr lang="sk-SK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sym typeface="Symbol" panose="05050102010706020507" pitchFamily="18" charset="2"/>
              </a:rPr>
              <a:t> R  </a:t>
            </a:r>
            <a:r>
              <a:rPr lang="cs-CZ" altLang="en-US" sz="2400"/>
              <a:t>T</a:t>
            </a:r>
            <a:r>
              <a:rPr lang="cs-CZ" altLang="en-US" sz="2400" baseline="-25000"/>
              <a:t>k</a:t>
            </a:r>
            <a:r>
              <a:rPr lang="cs-CZ" altLang="en-US" sz="2400" baseline="30000">
                <a:latin typeface="Monotype Corsiva" panose="03010101010201010101" pitchFamily="66" charset="0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 </a:t>
            </a:r>
            <a:r>
              <a:rPr lang="en-US" altLang="en-US" sz="2400">
                <a:sym typeface="Symbol" panose="05050102010706020507" pitchFamily="18" charset="2"/>
              </a:rPr>
              <a:t>                </a:t>
            </a:r>
            <a:r>
              <a:rPr lang="cs-CZ" altLang="en-US" sz="2400">
                <a:cs typeface="Arial" panose="020B0604020202020204" pitchFamily="34" charset="0"/>
              </a:rPr>
              <a:t>□</a:t>
            </a:r>
          </a:p>
          <a:p>
            <a:pPr eaLnBrk="1" hangingPunct="1"/>
            <a:endParaRPr lang="en-US" altLang="en-US" sz="8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All contradictions follow from assumption that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went only to depth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  <a:endParaRPr lang="en-US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d-1</a:t>
            </a:r>
            <a:r>
              <a:rPr lang="en-US" altLang="en-US" sz="2400">
                <a:sym typeface="Symbol" panose="05050102010706020507" pitchFamily="18" charset="2"/>
              </a:rPr>
              <a:t>. Hence </a:t>
            </a:r>
            <a:r>
              <a:rPr lang="en-US" altLang="en-US" sz="2400">
                <a:latin typeface="Monotype Corsiva" panose="03010101010201010101" pitchFamily="66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sym typeface="Symbol" panose="05050102010706020507" pitchFamily="18" charset="2"/>
              </a:rPr>
              <a:t> attained depth d in at least one list</a:t>
            </a:r>
            <a:r>
              <a:rPr lang="cs-CZ" altLang="en-US" sz="2400">
                <a:sym typeface="Symbol" panose="05050102010706020507" pitchFamily="18" charset="2"/>
              </a:rPr>
              <a:t>.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cs-CZ" altLang="en-US" sz="2400">
                <a:sym typeface="Symbol" panose="05050102010706020507" pitchFamily="18" charset="2"/>
              </a:rPr>
              <a:t>                     </a:t>
            </a:r>
            <a:r>
              <a:rPr lang="cs-CZ" altLang="en-US" sz="2400">
                <a:cs typeface="Arial" panose="020B0604020202020204" pitchFamily="34" charset="0"/>
              </a:rPr>
              <a:t>□</a:t>
            </a:r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6863B3DC-16F8-6888-8603-6D5F01970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4478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6">
            <a:extLst>
              <a:ext uri="{FF2B5EF4-FFF2-40B4-BE49-F238E27FC236}">
                <a16:creationId xmlns:a16="http://schemas.microsoft.com/office/drawing/2014/main" id="{E742F979-FC81-0AE7-FE91-08AF079EB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7">
            <a:extLst>
              <a:ext uri="{FF2B5EF4-FFF2-40B4-BE49-F238E27FC236}">
                <a16:creationId xmlns:a16="http://schemas.microsoft.com/office/drawing/2014/main" id="{03782152-BF96-16DE-3EF3-1A14A0EBE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F2E2B4F7-338E-83FB-769D-5B355922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1</a:t>
            </a:r>
          </a:p>
        </p:txBody>
      </p:sp>
      <p:sp>
        <p:nvSpPr>
          <p:cNvPr id="21514" name="Text Box 9">
            <a:extLst>
              <a:ext uri="{FF2B5EF4-FFF2-40B4-BE49-F238E27FC236}">
                <a16:creationId xmlns:a16="http://schemas.microsoft.com/office/drawing/2014/main" id="{380CB05D-2110-9625-ADC0-1B409D60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5653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0</a:t>
            </a:r>
          </a:p>
        </p:txBody>
      </p:sp>
      <p:sp>
        <p:nvSpPr>
          <p:cNvPr id="21515" name="Oval 10">
            <a:extLst>
              <a:ext uri="{FF2B5EF4-FFF2-40B4-BE49-F238E27FC236}">
                <a16:creationId xmlns:a16="http://schemas.microsoft.com/office/drawing/2014/main" id="{D2E64273-53A3-1756-7062-0845777B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Oval 11">
            <a:extLst>
              <a:ext uri="{FF2B5EF4-FFF2-40B4-BE49-F238E27FC236}">
                <a16:creationId xmlns:a16="http://schemas.microsoft.com/office/drawing/2014/main" id="{50585CB1-1B9B-BF31-ED22-01A0A46F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Oval 12">
            <a:extLst>
              <a:ext uri="{FF2B5EF4-FFF2-40B4-BE49-F238E27FC236}">
                <a16:creationId xmlns:a16="http://schemas.microsoft.com/office/drawing/2014/main" id="{AD2EB0C2-7F0E-7E56-13CA-B377A33DB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Oval 13">
            <a:extLst>
              <a:ext uri="{FF2B5EF4-FFF2-40B4-BE49-F238E27FC236}">
                <a16:creationId xmlns:a16="http://schemas.microsoft.com/office/drawing/2014/main" id="{D89FCCCE-4C4A-E03B-161E-CA26ECD0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Text Box 14">
            <a:extLst>
              <a:ext uri="{FF2B5EF4-FFF2-40B4-BE49-F238E27FC236}">
                <a16:creationId xmlns:a16="http://schemas.microsoft.com/office/drawing/2014/main" id="{E7E2207D-8512-40FC-3298-F5DE8F25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657600"/>
            <a:ext cx="158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M</a:t>
            </a:r>
            <a:r>
              <a:rPr lang="cs-CZ" altLang="en-US" baseline="-25000">
                <a:sym typeface="Symbol" panose="05050102010706020507" pitchFamily="18" charset="2"/>
              </a:rPr>
              <a:t>k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=W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(</a:t>
            </a:r>
            <a:r>
              <a:rPr lang="cs-CZ" altLang="en-US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1520" name="Text Box 15">
            <a:extLst>
              <a:ext uri="{FF2B5EF4-FFF2-40B4-BE49-F238E27FC236}">
                <a16:creationId xmlns:a16="http://schemas.microsoft.com/office/drawing/2014/main" id="{1D179D5C-DB71-D54A-C8BC-4D28DF7E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2757488"/>
            <a:ext cx="906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B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(</a:t>
            </a:r>
            <a:r>
              <a:rPr lang="cs-CZ" altLang="en-US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1521" name="Text Box 16">
            <a:extLst>
              <a:ext uri="{FF2B5EF4-FFF2-40B4-BE49-F238E27FC236}">
                <a16:creationId xmlns:a16="http://schemas.microsoft.com/office/drawing/2014/main" id="{F3E94538-A834-C544-8183-073E8C979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33688"/>
            <a:ext cx="87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B</a:t>
            </a:r>
            <a:r>
              <a:rPr lang="cs-CZ" altLang="en-US" baseline="30000">
                <a:sym typeface="Symbol" panose="05050102010706020507" pitchFamily="18" charset="2"/>
              </a:rPr>
              <a:t>d-1</a:t>
            </a:r>
            <a:r>
              <a:rPr lang="cs-CZ" altLang="en-US">
                <a:sym typeface="Symbol" panose="05050102010706020507" pitchFamily="18" charset="2"/>
              </a:rPr>
              <a:t>(</a:t>
            </a:r>
            <a:r>
              <a:rPr lang="cs-CZ" altLang="en-US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1522" name="Text Box 17">
            <a:extLst>
              <a:ext uri="{FF2B5EF4-FFF2-40B4-BE49-F238E27FC236}">
                <a16:creationId xmlns:a16="http://schemas.microsoft.com/office/drawing/2014/main" id="{B8262F88-C540-7987-A8DD-7BB6BA4D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4808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W</a:t>
            </a:r>
            <a:r>
              <a:rPr lang="cs-CZ" altLang="en-US" baseline="30000"/>
              <a:t>d-1</a:t>
            </a:r>
            <a:r>
              <a:rPr lang="cs-CZ" altLang="en-US"/>
              <a:t>(</a:t>
            </a:r>
            <a:r>
              <a:rPr lang="cs-CZ" altLang="en-US">
                <a:solidFill>
                  <a:srgbClr val="FF0000"/>
                </a:solidFill>
              </a:rPr>
              <a:t>R</a:t>
            </a:r>
            <a:r>
              <a:rPr lang="cs-CZ" altLang="en-US"/>
              <a:t>)</a:t>
            </a:r>
          </a:p>
        </p:txBody>
      </p:sp>
      <p:sp>
        <p:nvSpPr>
          <p:cNvPr id="21523" name="Text Box 18">
            <a:extLst>
              <a:ext uri="{FF2B5EF4-FFF2-40B4-BE49-F238E27FC236}">
                <a16:creationId xmlns:a16="http://schemas.microsoft.com/office/drawing/2014/main" id="{6F165346-25A4-190B-5F71-B2D51F4EDDE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96094" y="2553494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=</a:t>
            </a:r>
          </a:p>
        </p:txBody>
      </p:sp>
      <p:sp>
        <p:nvSpPr>
          <p:cNvPr id="21524" name="Text Box 19">
            <a:extLst>
              <a:ext uri="{FF2B5EF4-FFF2-40B4-BE49-F238E27FC236}">
                <a16:creationId xmlns:a16="http://schemas.microsoft.com/office/drawing/2014/main" id="{BFF3960A-2D77-E1FD-512F-60371130913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096294" y="4090194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=</a:t>
            </a:r>
          </a:p>
        </p:txBody>
      </p:sp>
      <p:sp>
        <p:nvSpPr>
          <p:cNvPr id="21525" name="Text Box 20">
            <a:extLst>
              <a:ext uri="{FF2B5EF4-FFF2-40B4-BE49-F238E27FC236}">
                <a16:creationId xmlns:a16="http://schemas.microsoft.com/office/drawing/2014/main" id="{3BFFAB49-93E3-C72F-ECBE-1FE77DDC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1336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t</a:t>
            </a:r>
            <a:r>
              <a:rPr lang="cs-CZ" altLang="en-US"/>
              <a:t>(</a:t>
            </a:r>
            <a:r>
              <a:rPr lang="cs-CZ" altLang="en-US">
                <a:solidFill>
                  <a:srgbClr val="FF0000"/>
                </a:solidFill>
              </a:rPr>
              <a:t>R</a:t>
            </a:r>
            <a:r>
              <a:rPr lang="cs-CZ" altLang="en-US"/>
              <a:t>)</a:t>
            </a:r>
          </a:p>
        </p:txBody>
      </p:sp>
      <p:sp>
        <p:nvSpPr>
          <p:cNvPr id="21526" name="Text Box 21">
            <a:extLst>
              <a:ext uri="{FF2B5EF4-FFF2-40B4-BE49-F238E27FC236}">
                <a16:creationId xmlns:a16="http://schemas.microsoft.com/office/drawing/2014/main" id="{9DDDD4A1-DBC1-412D-FFFD-52F025C8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10088"/>
            <a:ext cx="59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ym typeface="Symbol" panose="05050102010706020507" pitchFamily="18" charset="2"/>
              </a:rPr>
              <a:t>t(</a:t>
            </a:r>
            <a:r>
              <a:rPr lang="cs-CZ" altLang="en-US">
                <a:solidFill>
                  <a:srgbClr val="33CC33"/>
                </a:solidFill>
                <a:sym typeface="Symbol" panose="05050102010706020507" pitchFamily="18" charset="2"/>
              </a:rPr>
              <a:t>R</a:t>
            </a:r>
            <a:r>
              <a:rPr lang="cs-CZ" altLang="en-US" baseline="-25000">
                <a:solidFill>
                  <a:srgbClr val="33CC33"/>
                </a:solidFill>
                <a:sym typeface="Symbol" panose="05050102010706020507" pitchFamily="18" charset="2"/>
              </a:rPr>
              <a:t>i</a:t>
            </a:r>
            <a:r>
              <a:rPr lang="cs-CZ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1527" name="Rectangle 2">
            <a:extLst>
              <a:ext uri="{FF2B5EF4-FFF2-40B4-BE49-F238E27FC236}">
                <a16:creationId xmlns:a16="http://schemas.microsoft.com/office/drawing/2014/main" id="{E8A14557-F0D0-F318-D49F-286D3A6D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600"/>
            <a:ext cx="8367712" cy="8572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8" name="Text Box 3">
            <a:extLst>
              <a:ext uri="{FF2B5EF4-FFF2-40B4-BE49-F238E27FC236}">
                <a16:creationId xmlns:a16="http://schemas.microsoft.com/office/drawing/2014/main" id="{988D3AD2-F73A-5674-0F94-56FEA5F12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287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NRA is optimal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236FE6-2CE9-40DB-B8A9-555DDCAB3E7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cs-CZ" altLang="en-US" sz="140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304801" y="1344613"/>
            <a:ext cx="8724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In LMPM object globally ordered by </a:t>
            </a:r>
            <a:r>
              <a:rPr lang="en-US" altLang="en-US" sz="2400" dirty="0" err="1">
                <a:sym typeface="Symbol" panose="05050102010706020507" pitchFamily="18" charset="2"/>
              </a:rPr>
              <a:t>r</a:t>
            </a:r>
            <a:r>
              <a:rPr lang="en-US" altLang="en-US" sz="2400" b="1" baseline="-25000" dirty="0" err="1"/>
              <a:t>f</a:t>
            </a:r>
            <a:r>
              <a:rPr lang="en-US" altLang="en-US" sz="2400" baseline="-25000" dirty="0" err="1"/>
              <a:t>,t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dirty="0" err="1">
                <a:sym typeface="Symbol" panose="05050102010706020507" pitchFamily="18" charset="2"/>
              </a:rPr>
              <a:t>oid</a:t>
            </a:r>
            <a:r>
              <a:rPr lang="en-US" altLang="en-US" sz="2400" dirty="0">
                <a:sym typeface="Symbol" panose="05050102010706020507" pitchFamily="18" charset="2"/>
              </a:rPr>
              <a:t>) = t(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(oid.A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),…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/>
              <a:t>In FLN Objects {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 N</a:t>
            </a:r>
            <a:r>
              <a:rPr lang="en-US" altLang="en-US" sz="2400" dirty="0"/>
              <a:t>}, (attributes are hidden, 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oid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/>
              <a:t>R has scores </a:t>
            </a:r>
            <a:r>
              <a:rPr lang="en-US" altLang="en-US" sz="2400" dirty="0"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 [0, 1]  -  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= 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j</a:t>
            </a:r>
            <a:r>
              <a:rPr lang="en-US" altLang="en-US" sz="2400" dirty="0"/>
              <a:t>(</a:t>
            </a:r>
            <a:r>
              <a:rPr lang="en-US" altLang="en-US" sz="2400" dirty="0" err="1"/>
              <a:t>oid.A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Ordered by t(R) = t(x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baseline="30000" dirty="0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, ...,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/>
              <a:t>) = </a:t>
            </a:r>
            <a:r>
              <a:rPr lang="en-US" altLang="en-US" sz="2400" dirty="0" err="1">
                <a:sym typeface="Symbol" panose="05050102010706020507" pitchFamily="18" charset="2"/>
              </a:rPr>
              <a:t>r</a:t>
            </a:r>
            <a:r>
              <a:rPr lang="en-US" altLang="en-US" sz="2400" b="1" baseline="-25000" dirty="0" err="1"/>
              <a:t>f</a:t>
            </a:r>
            <a:r>
              <a:rPr lang="en-US" altLang="en-US" sz="2400" baseline="-25000" dirty="0" err="1"/>
              <a:t>,t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dirty="0" err="1">
                <a:sym typeface="Symbol" panose="05050102010706020507" pitchFamily="18" charset="2"/>
              </a:rPr>
              <a:t>oid</a:t>
            </a:r>
            <a:r>
              <a:rPr lang="en-US" altLang="en-US" sz="2400" dirty="0">
                <a:sym typeface="Symbol" panose="05050102010706020507" pitchFamily="18" charset="2"/>
              </a:rPr>
              <a:t>) – 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so far same </a:t>
            </a:r>
            <a:r>
              <a:rPr lang="en-US" altLang="en-US" sz="2400" dirty="0">
                <a:sym typeface="Symbol" panose="05050102010706020507" pitchFamily="18" charset="2"/>
              </a:rPr>
              <a:t>…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FLN do not restrict to linear </a:t>
            </a:r>
            <a:r>
              <a:rPr lang="en-US" altLang="en-US" sz="2400" dirty="0"/>
              <a:t>f</a:t>
            </a:r>
            <a:r>
              <a:rPr lang="en-US" altLang="en-US" sz="2400" baseline="-25000" dirty="0"/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and t 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FLN assumes data in m ordered lists L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, ..., L</a:t>
            </a:r>
            <a:r>
              <a:rPr lang="en-US" altLang="en-US" sz="2400" baseline="-25000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(indexes) or mode of access on the server side 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b="1" dirty="0">
                <a:sym typeface="Symbol" panose="05050102010706020507" pitchFamily="18" charset="2"/>
              </a:rPr>
              <a:t>Lists are in fact RDF data</a:t>
            </a:r>
            <a:r>
              <a:rPr lang="en-US" altLang="en-US" sz="2400" dirty="0">
                <a:sym typeface="Symbol" panose="05050102010706020507" pitchFamily="18" charset="2"/>
              </a:rPr>
              <a:t>, as (R,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) can be seen as a triple R          </a:t>
            </a:r>
            <a:r>
              <a:rPr lang="en-US" altLang="en-US" sz="2400" dirty="0" err="1">
                <a:sym typeface="Symbol" panose="05050102010706020507" pitchFamily="18" charset="2"/>
              </a:rPr>
              <a:t>x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baseline="30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 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Data access – sequential, direct (random), price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, price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, overall price s*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 + r*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 </a:t>
            </a:r>
            <a:endParaRPr lang="en-US" altLang="en-US" sz="8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We will add more </a:t>
            </a:r>
            <a:r>
              <a:rPr lang="en-US" altLang="en-US" sz="2400" dirty="0">
                <a:sym typeface="Symbol" panose="05050102010706020507" pitchFamily="18" charset="2"/>
              </a:rPr>
              <a:t>- our model is multiuser – FLN is single user + we consider learning user models, measure quality of models, …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65834"/>
            <a:ext cx="8248650" cy="1263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FLN </a:t>
            </a:r>
            <a:r>
              <a:rPr lang="cs-CZ" altLang="en-US" sz="3200" dirty="0"/>
              <a:t>Model</a:t>
            </a:r>
            <a:r>
              <a:rPr lang="en-US" altLang="en-US" sz="3200" dirty="0"/>
              <a:t>– viewed as LMPM-RDF data, for web services + multiuser, …</a:t>
            </a:r>
            <a:endParaRPr lang="sk-SK" alt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27613" y="4558855"/>
            <a:ext cx="76357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9213" y="4312634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baseline="-25000" dirty="0"/>
              <a:t>i</a:t>
            </a:r>
            <a:r>
              <a:rPr lang="en-US" sz="1000" dirty="0"/>
              <a:t> preference</a:t>
            </a:r>
          </a:p>
        </p:txBody>
      </p:sp>
    </p:spTree>
    <p:extLst>
      <p:ext uri="{BB962C8B-B14F-4D97-AF65-F5344CB8AC3E}">
        <p14:creationId xmlns:p14="http://schemas.microsoft.com/office/powerpoint/2010/main" val="22953577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dirty="0"/>
              <a:t>Questions?</a:t>
            </a:r>
          </a:p>
          <a:p>
            <a:r>
              <a:rPr lang="en-US" sz="4000"/>
              <a:t>Comments?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75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002535" y="958465"/>
            <a:ext cx="7362147" cy="515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Web service motivation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FLN=Fagin-</a:t>
            </a:r>
            <a:r>
              <a:rPr lang="en-US" sz="3200" dirty="0" err="1"/>
              <a:t>Lotem</a:t>
            </a:r>
            <a:r>
              <a:rPr lang="en-US" sz="3200" dirty="0"/>
              <a:t>-</a:t>
            </a:r>
            <a:r>
              <a:rPr lang="en-US" sz="3200" dirty="0" err="1"/>
              <a:t>Naor</a:t>
            </a:r>
            <a:r>
              <a:rPr lang="en-US" sz="3200" dirty="0"/>
              <a:t> class of data model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FLN data model – viewed as LMPM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FLN TA=threshold algorithm for top-k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FLN TA seen geometrically (illustrative 2D in LMPM)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FLN TA heuristics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FLN data model and W3C RDF (web Resources Description Model)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65835"/>
            <a:ext cx="7886700" cy="61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Outline of this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63815-0091-4AB5-AA98-93BBFDEB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03260-9596-4927-A630-0A7BF29E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9B115-FAB2-4683-96BC-700AB5D6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Querying top-k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5365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Motivation</a:t>
            </a:r>
            <a:r>
              <a:rPr lang="cs-CZ" altLang="en-US" sz="3600" dirty="0"/>
              <a:t> </a:t>
            </a:r>
            <a:r>
              <a:rPr lang="en-US" altLang="en-US" sz="3600" dirty="0"/>
              <a:t>– new aspects</a:t>
            </a:r>
            <a:endParaRPr lang="sk-SK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so far </a:t>
            </a:r>
            <a:r>
              <a:rPr lang="en-US" altLang="en-US" sz="2800" dirty="0"/>
              <a:t>from “no match” to “close”, multicriterial</a:t>
            </a:r>
          </a:p>
          <a:p>
            <a:pPr lvl="1"/>
            <a:r>
              <a:rPr lang="en-US" altLang="en-US" sz="2400" dirty="0"/>
              <a:t>Ideal values separately for attributes – conflicts</a:t>
            </a:r>
          </a:p>
          <a:p>
            <a:pPr marL="0" indent="0"/>
            <a:r>
              <a:rPr lang="en-US" altLang="en-US" sz="2800" dirty="0"/>
              <a:t> </a:t>
            </a:r>
            <a:r>
              <a:rPr lang="en-US" altLang="en-US" sz="2800" b="1" dirty="0"/>
              <a:t>new aspect </a:t>
            </a:r>
            <a:r>
              <a:rPr lang="en-US" altLang="en-US" sz="2800" dirty="0"/>
              <a:t>– attributes distributed/external sources </a:t>
            </a:r>
          </a:p>
          <a:p>
            <a:pPr marL="400050" lvl="1" indent="0"/>
            <a:r>
              <a:rPr lang="en-US" altLang="en-US" sz="2400" dirty="0"/>
              <a:t> N. Bruno, L. Gravano, A. Marian. </a:t>
            </a:r>
            <a:r>
              <a:rPr lang="en-US" altLang="en-US" sz="2400" dirty="0">
                <a:hlinkClick r:id="rId2" action="ppaction://hlinkfile"/>
              </a:rPr>
              <a:t>Evaluating Top-k Queries over Web-Accessible Databases</a:t>
            </a:r>
            <a:r>
              <a:rPr lang="en-US" altLang="en-US" sz="2400" i="1" dirty="0"/>
              <a:t>, ICDE 2002 - </a:t>
            </a:r>
            <a:r>
              <a:rPr lang="en-US" sz="2400" i="1" dirty="0"/>
              <a:t>San Jose, </a:t>
            </a:r>
            <a:endParaRPr lang="en-US" altLang="en-US" sz="2000" i="1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EEB88-753E-50CD-277D-1DC3910C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56" y="2933701"/>
            <a:ext cx="6436544" cy="3924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71D0F8-5666-58D4-D75D-7A6E2ACEE572}"/>
              </a:ext>
            </a:extLst>
          </p:cNvPr>
          <p:cNvCxnSpPr/>
          <p:nvPr/>
        </p:nvCxnSpPr>
        <p:spPr>
          <a:xfrm>
            <a:off x="5019675" y="5762625"/>
            <a:ext cx="391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45679-C17E-9E97-82A7-385199D704EE}"/>
              </a:ext>
            </a:extLst>
          </p:cNvPr>
          <p:cNvCxnSpPr>
            <a:cxnSpLocks/>
          </p:cNvCxnSpPr>
          <p:nvPr/>
        </p:nvCxnSpPr>
        <p:spPr>
          <a:xfrm>
            <a:off x="2809875" y="6076950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3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60437"/>
            <a:ext cx="8686800" cy="5287963"/>
          </a:xfrm>
        </p:spPr>
        <p:txBody>
          <a:bodyPr>
            <a:normAutofit/>
          </a:bodyPr>
          <a:lstStyle/>
          <a:p>
            <a:r>
              <a:rPr lang="en-US" altLang="en-US" sz="2800" i="1" dirty="0">
                <a:solidFill>
                  <a:schemeClr val="tx2"/>
                </a:solidFill>
                <a:latin typeface="Book Antiqua" panose="02040602050305030304" pitchFamily="18" charset="0"/>
                <a:hlinkClick r:id="rId2"/>
              </a:rPr>
              <a:t>MapQuest</a:t>
            </a:r>
            <a:r>
              <a:rPr lang="en-US" altLang="en-US" sz="2800" dirty="0"/>
              <a:t> returns the </a:t>
            </a:r>
            <a:r>
              <a:rPr lang="en-US" altLang="en-US" sz="2800" u="sng" dirty="0"/>
              <a:t>distance</a:t>
            </a:r>
            <a:r>
              <a:rPr lang="en-US" altLang="en-US" sz="2800" dirty="0"/>
              <a:t> between two addresses.</a:t>
            </a:r>
          </a:p>
          <a:p>
            <a:r>
              <a:rPr lang="en-US" altLang="en-US" sz="2800" i="1" dirty="0" err="1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NYTimes</a:t>
            </a:r>
            <a:r>
              <a:rPr lang="en-US" altLang="en-US" sz="2800" i="1" dirty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 Review</a:t>
            </a:r>
            <a:r>
              <a:rPr lang="en-US" altLang="en-US" sz="2800" dirty="0"/>
              <a:t> gives the </a:t>
            </a:r>
            <a:r>
              <a:rPr lang="en-US" altLang="en-US" sz="2800" u="sng" dirty="0"/>
              <a:t>price</a:t>
            </a:r>
            <a:r>
              <a:rPr lang="en-US" altLang="en-US" sz="2800" dirty="0"/>
              <a:t> range of a restaurant.</a:t>
            </a:r>
          </a:p>
          <a:p>
            <a:r>
              <a:rPr lang="en-US" altLang="en-US" sz="2800" i="1" dirty="0" err="1">
                <a:solidFill>
                  <a:schemeClr val="tx2"/>
                </a:solidFill>
                <a:latin typeface="Book Antiqua" panose="02040602050305030304" pitchFamily="18" charset="0"/>
                <a:hlinkClick r:id="rId4"/>
              </a:rPr>
              <a:t>Zagat</a:t>
            </a:r>
            <a:r>
              <a:rPr lang="en-US" altLang="en-US" sz="2800" dirty="0"/>
              <a:t> gives a </a:t>
            </a:r>
            <a:r>
              <a:rPr lang="en-US" altLang="en-US" sz="2800" u="sng" dirty="0"/>
              <a:t>food rating</a:t>
            </a:r>
            <a:r>
              <a:rPr lang="en-US" altLang="en-US" sz="2800" dirty="0"/>
              <a:t> to the restaurant.</a:t>
            </a:r>
          </a:p>
          <a:p>
            <a:r>
              <a:rPr lang="en-US" altLang="en-US" sz="2800" dirty="0"/>
              <a:t>We follow paper [FLN] R. Fagin, A. </a:t>
            </a:r>
            <a:r>
              <a:rPr lang="en-US" altLang="en-US" sz="2800" dirty="0" err="1"/>
              <a:t>Lotem</a:t>
            </a:r>
            <a:r>
              <a:rPr lang="en-US" altLang="en-US" sz="2800" dirty="0"/>
              <a:t>, M. </a:t>
            </a:r>
            <a:r>
              <a:rPr lang="en-US" altLang="en-US" sz="2800" dirty="0" err="1"/>
              <a:t>Naor</a:t>
            </a:r>
            <a:r>
              <a:rPr lang="en-US" altLang="en-US" sz="2800" dirty="0"/>
              <a:t>, Optimal aggregation algorithms for middleware. Journal of Computer and System Sciences 66 (2003) 614–656 </a:t>
            </a:r>
            <a:r>
              <a:rPr lang="en-US" altLang="en-US" sz="2800" dirty="0">
                <a:hlinkClick r:id="rId5" action="ppaction://hlinkfile"/>
              </a:rPr>
              <a:t>JCSS2003</a:t>
            </a:r>
            <a:r>
              <a:rPr lang="en-US" altLang="en-US" sz="2800" dirty="0"/>
              <a:t> </a:t>
            </a:r>
          </a:p>
          <a:p>
            <a:pPr lvl="1"/>
            <a:r>
              <a:rPr lang="en-US" altLang="en-US" sz="2400" dirty="0"/>
              <a:t>Access mode – sorted, direct (random), stateless, … </a:t>
            </a:r>
          </a:p>
          <a:p>
            <a:pPr lvl="1"/>
            <a:r>
              <a:rPr lang="en-US" altLang="en-US" sz="2400" dirty="0"/>
              <a:t>From multimedia middleware (</a:t>
            </a:r>
            <a:r>
              <a:rPr lang="en-US" altLang="en-US" sz="2400" dirty="0">
                <a:hlinkClick r:id="rId6"/>
              </a:rPr>
              <a:t>IBM Almaden Garlic project</a:t>
            </a:r>
            <a:r>
              <a:rPr lang="en-US" altLang="en-US" sz="2400" dirty="0"/>
              <a:t>) top-k optimal querying to our multiuser LMPM</a:t>
            </a:r>
          </a:p>
          <a:p>
            <a:endParaRPr lang="en-US" altLang="en-US" sz="2800" dirty="0"/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Querying top-k</a:t>
            </a:r>
            <a:endParaRPr lang="cs-CZ" altLang="en-US"/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47C966-EB93-4B00-8543-20D28FC6AA4A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819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/>
              <a:t>Web services – access mode – data types</a:t>
            </a:r>
            <a:endParaRPr lang="sk-SK" altLang="en-US" sz="36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3E3E53-0FD7-4D8E-AD03-D0BDFBBD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AY2023/24 NSWI166 7/12 Vojtáš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4462</TotalTime>
  <Words>7618</Words>
  <Application>Microsoft Office PowerPoint</Application>
  <PresentationFormat>On-screen Show (4:3)</PresentationFormat>
  <Paragraphs>1391</Paragraphs>
  <Slides>62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Book Antiqua</vt:lpstr>
      <vt:lpstr>Brush Script MT</vt:lpstr>
      <vt:lpstr>Calibri</vt:lpstr>
      <vt:lpstr>Calibri Light</vt:lpstr>
      <vt:lpstr>Monotype Corsiva</vt:lpstr>
      <vt:lpstr>Symbol</vt:lpstr>
      <vt:lpstr>Wingdings</vt:lpstr>
      <vt:lpstr>Office Theme</vt:lpstr>
      <vt:lpstr>Rovnice</vt:lpstr>
      <vt:lpstr>Equation</vt:lpstr>
      <vt:lpstr>NSWI166 Introduction to recommender systems and user preferences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experiments!</vt:lpstr>
      <vt:lpstr>Visualizing TA – price  time</vt:lpstr>
      <vt:lpstr>Speed up ideas …</vt:lpstr>
      <vt:lpstr>Heuristics GBK, PG,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Vojtas</dc:creator>
  <cp:lastModifiedBy>Peter Vojtáš</cp:lastModifiedBy>
  <cp:revision>273</cp:revision>
  <dcterms:created xsi:type="dcterms:W3CDTF">2016-09-09T12:05:20Z</dcterms:created>
  <dcterms:modified xsi:type="dcterms:W3CDTF">2024-03-30T11:02:29Z</dcterms:modified>
</cp:coreProperties>
</file>