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34.jpg" ContentType="image/jpeg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7" r:id="rId3"/>
  </p:sldMasterIdLst>
  <p:notesMasterIdLst>
    <p:notesMasterId r:id="rId103"/>
  </p:notesMasterIdLst>
  <p:handoutMasterIdLst>
    <p:handoutMasterId r:id="rId104"/>
  </p:handoutMasterIdLst>
  <p:sldIdLst>
    <p:sldId id="256" r:id="rId4"/>
    <p:sldId id="293" r:id="rId5"/>
    <p:sldId id="367" r:id="rId6"/>
    <p:sldId id="368" r:id="rId7"/>
    <p:sldId id="369" r:id="rId8"/>
    <p:sldId id="366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36" r:id="rId24"/>
    <p:sldId id="384" r:id="rId25"/>
    <p:sldId id="339" r:id="rId26"/>
    <p:sldId id="341" r:id="rId27"/>
    <p:sldId id="344" r:id="rId28"/>
    <p:sldId id="342" r:id="rId29"/>
    <p:sldId id="343" r:id="rId30"/>
    <p:sldId id="355" r:id="rId31"/>
    <p:sldId id="353" r:id="rId32"/>
    <p:sldId id="385" r:id="rId33"/>
    <p:sldId id="345" r:id="rId34"/>
    <p:sldId id="386" r:id="rId35"/>
    <p:sldId id="411" r:id="rId36"/>
    <p:sldId id="412" r:id="rId37"/>
    <p:sldId id="413" r:id="rId38"/>
    <p:sldId id="415" r:id="rId39"/>
    <p:sldId id="417" r:id="rId40"/>
    <p:sldId id="414" r:id="rId41"/>
    <p:sldId id="418" r:id="rId42"/>
    <p:sldId id="419" r:id="rId43"/>
    <p:sldId id="420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402" r:id="rId53"/>
    <p:sldId id="401" r:id="rId54"/>
    <p:sldId id="403" r:id="rId55"/>
    <p:sldId id="340" r:id="rId56"/>
    <p:sldId id="354" r:id="rId57"/>
    <p:sldId id="405" r:id="rId58"/>
    <p:sldId id="406" r:id="rId59"/>
    <p:sldId id="348" r:id="rId60"/>
    <p:sldId id="351" r:id="rId61"/>
    <p:sldId id="408" r:id="rId62"/>
    <p:sldId id="352" r:id="rId63"/>
    <p:sldId id="365" r:id="rId64"/>
    <p:sldId id="407" r:id="rId65"/>
    <p:sldId id="358" r:id="rId66"/>
    <p:sldId id="409" r:id="rId67"/>
    <p:sldId id="297" r:id="rId68"/>
    <p:sldId id="298" r:id="rId69"/>
    <p:sldId id="299" r:id="rId70"/>
    <p:sldId id="302" r:id="rId71"/>
    <p:sldId id="349" r:id="rId72"/>
    <p:sldId id="303" r:id="rId73"/>
    <p:sldId id="304" r:id="rId74"/>
    <p:sldId id="305" r:id="rId75"/>
    <p:sldId id="306" r:id="rId76"/>
    <p:sldId id="307" r:id="rId77"/>
    <p:sldId id="308" r:id="rId78"/>
    <p:sldId id="309" r:id="rId79"/>
    <p:sldId id="350" r:id="rId80"/>
    <p:sldId id="410" r:id="rId81"/>
    <p:sldId id="310" r:id="rId82"/>
    <p:sldId id="357" r:id="rId83"/>
    <p:sldId id="361" r:id="rId84"/>
    <p:sldId id="360" r:id="rId85"/>
    <p:sldId id="359" r:id="rId86"/>
    <p:sldId id="363" r:id="rId87"/>
    <p:sldId id="362" r:id="rId88"/>
    <p:sldId id="356" r:id="rId89"/>
    <p:sldId id="313" r:id="rId90"/>
    <p:sldId id="314" r:id="rId91"/>
    <p:sldId id="315" r:id="rId92"/>
    <p:sldId id="316" r:id="rId93"/>
    <p:sldId id="317" r:id="rId94"/>
    <p:sldId id="319" r:id="rId95"/>
    <p:sldId id="335" r:id="rId96"/>
    <p:sldId id="320" r:id="rId97"/>
    <p:sldId id="321" r:id="rId98"/>
    <p:sldId id="322" r:id="rId99"/>
    <p:sldId id="332" r:id="rId100"/>
    <p:sldId id="333" r:id="rId101"/>
    <p:sldId id="292" r:id="rId102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etmar" initials="D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686" autoAdjust="0"/>
  </p:normalViewPr>
  <p:slideViewPr>
    <p:cSldViewPr>
      <p:cViewPr>
        <p:scale>
          <a:sx n="125" d="100"/>
          <a:sy n="125" d="100"/>
        </p:scale>
        <p:origin x="90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viewProps" Target="view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ableStyles" Target="tableStyle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16.04.2024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08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797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649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924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63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786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662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709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762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3434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11710-6318-4617-9CDC-41D645B5145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90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139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11710-6318-4617-9CDC-41D645B5145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986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11710-6318-4617-9CDC-41D645B5145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84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11710-6318-4617-9CDC-41D645B5145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94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874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3705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856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53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612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042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17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2941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123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8504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290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94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94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292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7252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431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0312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61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1413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759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7001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6510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6085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021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33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58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859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549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42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158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988820"/>
          </a:xfrm>
          <a:custGeom>
            <a:avLst/>
            <a:gdLst/>
            <a:ahLst/>
            <a:cxnLst/>
            <a:rect l="l" t="t" r="r" b="b"/>
            <a:pathLst>
              <a:path w="9144000" h="1988820">
                <a:moveTo>
                  <a:pt x="9144000" y="0"/>
                </a:moveTo>
                <a:lnTo>
                  <a:pt x="0" y="0"/>
                </a:lnTo>
                <a:lnTo>
                  <a:pt x="0" y="1988820"/>
                </a:lnTo>
                <a:lnTo>
                  <a:pt x="9144000" y="198882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3390" y="635253"/>
            <a:ext cx="8155093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157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874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463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58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5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1200" y="12192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43117" y="6248401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‹#›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12800" y="60960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Tutorial: Introduction to Recommender Systems, ACM SAC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33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3390" y="485013"/>
            <a:ext cx="1030522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5748" y="1684401"/>
            <a:ext cx="6720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392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604915.360948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240323.324037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pers-gamma.link/static/memory/pdfs/153-Kunaver_Diversity_in_Recommender_Systems_2017.pdf" TargetMode="External"/><Relationship Id="rId4" Type="http://schemas.openxmlformats.org/officeDocument/2006/relationships/hyperlink" Target="https://dl.acm.org/doi/abs/10.1145/2492189.2492205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10.1609/aimag.v41i4.531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pdf/10.1145/3240323.3240350" TargetMode="External"/><Relationship Id="rId4" Type="http://schemas.openxmlformats.org/officeDocument/2006/relationships/hyperlink" Target="https://dl.acm.org/doi/10.1145/3460231.3474241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UCAIBox/RecSysDatasets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recsys.acm.org/recsys24/challenge/" TargetMode="External"/><Relationship Id="rId5" Type="http://schemas.openxmlformats.org/officeDocument/2006/relationships/hyperlink" Target="https://github.com/otto-de/recsys-dataset" TargetMode="External"/><Relationship Id="rId4" Type="http://schemas.openxmlformats.org/officeDocument/2006/relationships/hyperlink" Target="https://github.com/caserec/Datasets-for-Recommender-Systems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scott.fortmann/" TargetMode="Externa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0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1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3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61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3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www.youtube.com/watch?v=brr8cZHf2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003.0146.pdf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ylongqi.com/paper/YangCXWBE18.pdf" TargetMode="External"/><Relationship Id="rId2" Type="http://schemas.openxmlformats.org/officeDocument/2006/relationships/hyperlink" Target="https://arxiv.org/pdf/1608.04468.pdf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arxiv.org/pdf/1608.0446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ylongqi.com/paper/YangCXWBE1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s://www.researchgate.net/publication/294139826_Using_Implicit_Preference_Relations_to_Improve_Recommender_Systems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09852" y="2643182"/>
            <a:ext cx="664373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Evaluating Recommender Systems</a:t>
            </a:r>
            <a:endParaRPr lang="cs-CZ" sz="36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  <a:p>
            <a:pPr algn="ctr"/>
            <a:endParaRPr lang="cs-CZ" sz="36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  <a:p>
            <a:pPr algn="ctr"/>
            <a:endParaRPr lang="en-US" sz="36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88973" y="3933057"/>
            <a:ext cx="78854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cs-CZ" sz="4800" b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  <a:p>
            <a:pPr algn="ctr"/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If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You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want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to double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your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success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rate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,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you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should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double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your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failure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rate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.</a:t>
            </a:r>
            <a:endParaRPr lang="cs-CZ" b="0" i="1" dirty="0">
              <a:solidFill>
                <a:srgbClr val="00B0F0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3000" y="5638800"/>
            <a:ext cx="3155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1" dirty="0"/>
              <a:t>https://www.ksi.mff.cuni.cz/</a:t>
            </a:r>
          </a:p>
        </p:txBody>
      </p:sp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14" y="204531"/>
            <a:ext cx="23812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41541" y="61656"/>
            <a:ext cx="29604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6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5441" y="485014"/>
            <a:ext cx="11717169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" dirty="0"/>
              <a:t>Evaluation</a:t>
            </a:r>
            <a:r>
              <a:rPr spc="-85" dirty="0"/>
              <a:t> </a:t>
            </a:r>
            <a:r>
              <a:rPr spc="-10" dirty="0"/>
              <a:t>research</a:t>
            </a:r>
            <a:r>
              <a:rPr spc="-100" dirty="0"/>
              <a:t> </a:t>
            </a:r>
            <a:r>
              <a:rPr dirty="0"/>
              <a:t>-</a:t>
            </a:r>
            <a:r>
              <a:rPr spc="-90" dirty="0"/>
              <a:t> </a:t>
            </a:r>
            <a:r>
              <a:rPr spc="-10" dirty="0"/>
              <a:t>Subjects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5441" y="1810258"/>
            <a:ext cx="8609412" cy="11811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-172720" fontAlgn="auto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subjects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recommender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systems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research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usually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specific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subgroups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people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marR="509905" lvl="1" indent="-172720" fontAlgn="auto">
              <a:lnSpc>
                <a:spcPts val="1939"/>
              </a:lnSpc>
              <a:spcBef>
                <a:spcPts val="42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Online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customers,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web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users,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who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receive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adaptive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and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personalized recommendations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3607" y="2968751"/>
            <a:ext cx="3224784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3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424" y="711454"/>
            <a:ext cx="627565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" dirty="0"/>
              <a:t>Evaluation</a:t>
            </a:r>
            <a:r>
              <a:rPr spc="-85" dirty="0"/>
              <a:t> </a:t>
            </a:r>
            <a:r>
              <a:rPr spc="-10" dirty="0"/>
              <a:t>research</a:t>
            </a:r>
            <a:r>
              <a:rPr spc="-100" dirty="0"/>
              <a:t> </a:t>
            </a:r>
            <a:r>
              <a:rPr dirty="0"/>
              <a:t>-</a:t>
            </a:r>
            <a:r>
              <a:rPr spc="-90" dirty="0"/>
              <a:t> </a:t>
            </a:r>
            <a:r>
              <a:rPr spc="-10" dirty="0"/>
              <a:t>Settings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424" y="1340768"/>
            <a:ext cx="8367984" cy="513730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fontAlgn="auto">
              <a:spcBef>
                <a:spcPts val="640"/>
              </a:spcBef>
              <a:spcAft>
                <a:spcPts val="0"/>
              </a:spcAf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Depending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conditions</a:t>
            </a:r>
            <a:r>
              <a:rPr sz="2100"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which</a:t>
            </a:r>
            <a:r>
              <a:rPr sz="2100"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collected: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4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Lab </a:t>
            </a:r>
            <a:r>
              <a:rPr sz="2100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studies</a:t>
            </a:r>
            <a:r>
              <a:rPr lang="cs-CZ" sz="2100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(User Studies)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Expressly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created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purpose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study</a:t>
            </a:r>
            <a:endParaRPr lang="cs-CZ" b="0" kern="0" spc="-10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984885" lvl="2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lang="cs-CZ" i="1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We can get more/better feedback</a:t>
            </a:r>
            <a:endParaRPr i="1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9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Variables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can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controlled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more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easy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by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selecting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study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participants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But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doubts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may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exist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about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participants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motivated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by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money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or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prizes</a:t>
            </a:r>
            <a:endParaRPr lang="cs-CZ" b="0" kern="0" spc="-10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984885" lvl="2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lang="cs-CZ" i="1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Do they behave in the same way as your customers?</a:t>
            </a:r>
            <a:endParaRPr i="1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3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Field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studies</a:t>
            </a:r>
            <a:r>
              <a:rPr lang="cs-CZ" sz="2100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(Online evaluation)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Conducted</a:t>
            </a:r>
            <a:r>
              <a:rPr b="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preexisting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real-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world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environment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Users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intrinsically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motivated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system</a:t>
            </a:r>
            <a:endParaRPr lang="cs-CZ" b="0" kern="0" spc="-10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984885" lvl="2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lang="cs-CZ" i="1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But experiments cost you (potentially a lot)</a:t>
            </a:r>
            <a:endParaRPr i="1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2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Offline</a:t>
            </a:r>
            <a:r>
              <a:rPr sz="2100" b="0" kern="0" spc="-8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studies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1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Conducted</a:t>
            </a:r>
            <a:r>
              <a:rPr b="0" kern="0" spc="-15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b="0" kern="0" spc="-2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real-</a:t>
            </a:r>
            <a:r>
              <a:rPr b="0" kern="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world</a:t>
            </a:r>
            <a:r>
              <a:rPr b="0" kern="0" spc="-25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r>
              <a:rPr lang="cs-CZ" b="0" kern="0" spc="-2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, ai</a:t>
            </a:r>
            <a:r>
              <a:rPr lang="en-US" b="0" kern="0" spc="-20" dirty="0" err="1" smtClean="0">
                <a:solidFill>
                  <a:sysClr val="windowText" lastClr="000000"/>
                </a:solidFill>
                <a:latin typeface="Carlito"/>
                <a:cs typeface="Carlito"/>
              </a:rPr>
              <a:t>ming</a:t>
            </a:r>
            <a:r>
              <a:rPr lang="en-US" b="0" kern="0" spc="-2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lang="en-US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to predict hidden part of the </a:t>
            </a:r>
            <a:r>
              <a:rPr lang="en-US" b="0" kern="0" spc="-2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endParaRPr b="0" kern="0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9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But</a:t>
            </a:r>
            <a:r>
              <a:rPr b="0" kern="0" spc="-45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analysis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is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done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after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fact</a:t>
            </a:r>
            <a:r>
              <a:rPr b="0" kern="0" spc="-2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…</a:t>
            </a:r>
            <a:endParaRPr lang="cs-CZ" b="0" kern="0" spc="-20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9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lang="cs-CZ" sz="1600" b="0" i="1" dirty="0">
                <a:solidFill>
                  <a:srgbClr val="FF0000"/>
                </a:solidFill>
                <a:latin typeface="+mn-lt"/>
              </a:rPr>
              <a:t>A lot of improvements recently towards de-biasing &amp; multi-criterial </a:t>
            </a:r>
            <a:r>
              <a:rPr lang="cs-CZ" sz="1600" b="0" i="1" dirty="0" smtClean="0">
                <a:solidFill>
                  <a:srgbClr val="FF0000"/>
                </a:solidFill>
                <a:latin typeface="+mn-lt"/>
              </a:rPr>
              <a:t>evaluation</a:t>
            </a:r>
          </a:p>
          <a:p>
            <a:pPr marL="984885" lvl="2" indent="-172085" fontAlgn="auto">
              <a:spcBef>
                <a:spcPts val="19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lang="cs-CZ" sz="1600" b="0" i="1" dirty="0" smtClean="0">
                <a:solidFill>
                  <a:srgbClr val="FF0000"/>
                </a:solidFill>
                <a:latin typeface="+mn-lt"/>
              </a:rPr>
              <a:t>But still not very reliable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2264" y="2924944"/>
            <a:ext cx="2016251" cy="20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6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408" y="485014"/>
            <a:ext cx="12005202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" dirty="0"/>
              <a:t>Evaluation</a:t>
            </a:r>
            <a:r>
              <a:rPr spc="-90" dirty="0"/>
              <a:t> </a:t>
            </a:r>
            <a:r>
              <a:rPr spc="-10" dirty="0"/>
              <a:t>research</a:t>
            </a:r>
            <a:r>
              <a:rPr spc="-10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25" dirty="0"/>
              <a:t>Measured</a:t>
            </a:r>
            <a:r>
              <a:rPr spc="-90" dirty="0"/>
              <a:t> </a:t>
            </a:r>
            <a:r>
              <a:rPr spc="-20" dirty="0"/>
              <a:t>Variables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0520" y="2110440"/>
            <a:ext cx="3903666" cy="21397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7408" y="1810258"/>
            <a:ext cx="8856804" cy="368229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84785" marR="3115310" indent="-172720"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Aspects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users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(or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subjects)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that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relevant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context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the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recommendation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system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and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the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research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question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examined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Observed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and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measured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factors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0" lvl="1" fontAlgn="auto">
              <a:spcBef>
                <a:spcPts val="1390"/>
              </a:spcBef>
              <a:spcAft>
                <a:spcPts val="0"/>
              </a:spcAft>
              <a:buFont typeface="Arial"/>
              <a:buChar char="•"/>
            </a:pP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Independent</a:t>
            </a:r>
            <a:r>
              <a:rPr sz="2100" b="0" kern="0" spc="-7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variables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Variables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that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static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throughout</a:t>
            </a:r>
            <a:r>
              <a:rPr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course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experiment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3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Control</a:t>
            </a:r>
            <a:r>
              <a:rPr sz="2100" b="0" kern="0" spc="-11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conditions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Controlled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by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evaluation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design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(e.g.,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recommendation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algorithm)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3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Dependent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variables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Assumed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influenced</a:t>
            </a:r>
            <a:r>
              <a:rPr b="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by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independent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variables</a:t>
            </a:r>
            <a:r>
              <a:rPr lang="cs-CZ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and control conditions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8361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3832" y="1230248"/>
            <a:ext cx="6048671" cy="532197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spc="-35" dirty="0"/>
              <a:t>Evaluation</a:t>
            </a:r>
            <a:r>
              <a:rPr spc="-125" dirty="0"/>
              <a:t> </a:t>
            </a:r>
            <a:r>
              <a:rPr spc="-10" dirty="0"/>
              <a:t>research</a:t>
            </a:r>
            <a:r>
              <a:rPr spc="-135" dirty="0"/>
              <a:t> </a:t>
            </a:r>
            <a:r>
              <a:rPr spc="-50" dirty="0"/>
              <a:t>- </a:t>
            </a:r>
            <a:r>
              <a:rPr spc="-10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3832" y="2636912"/>
            <a:ext cx="3767831" cy="198002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84785" indent="-172085" fontAlgn="auto">
              <a:spcBef>
                <a:spcPts val="64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Experimental</a:t>
            </a:r>
            <a:endParaRPr sz="2100"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4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Quasi-Experimental</a:t>
            </a:r>
            <a:endParaRPr sz="2100"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Non-Experimental</a:t>
            </a:r>
            <a:endParaRPr sz="2100"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5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Cross-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Sectional</a:t>
            </a:r>
            <a:endParaRPr sz="2100"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4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Case-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Studies</a:t>
            </a:r>
            <a:endParaRPr sz="2100" b="0" kern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416" y="1052736"/>
            <a:ext cx="354939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5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424" y="485014"/>
            <a:ext cx="11861186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" dirty="0"/>
              <a:t>Experimental</a:t>
            </a:r>
            <a:r>
              <a:rPr spc="-100" dirty="0"/>
              <a:t> </a:t>
            </a:r>
            <a:r>
              <a:rPr spc="-20" dirty="0"/>
              <a:t>Research</a:t>
            </a:r>
            <a:r>
              <a:rPr spc="-70" dirty="0"/>
              <a:t> </a:t>
            </a:r>
            <a:r>
              <a:rPr spc="-10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448" y="1810259"/>
            <a:ext cx="8928992" cy="6386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-172720" fontAlgn="auto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or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more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independent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variables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manipulated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to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ascertain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their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impact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dependent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variables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3989" y="2997707"/>
            <a:ext cx="4764023" cy="2897124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271464" y="6021288"/>
            <a:ext cx="8928992" cy="68993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-172720" fontAlgn="auto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lang="cs-CZ" sz="2000" b="0" i="1" kern="0" dirty="0" smtClean="0">
                <a:solidFill>
                  <a:srgbClr val="00B0F0"/>
                </a:solidFill>
                <a:latin typeface="Carlito"/>
                <a:cs typeface="Carlito"/>
              </a:rPr>
              <a:t>A/B testing in online settings </a:t>
            </a:r>
          </a:p>
          <a:p>
            <a:pPr marL="641985" marR="5080" lvl="1" indent="-172720" fontAlgn="auto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lang="cs-CZ" b="0" i="1" kern="0" dirty="0" smtClean="0">
                <a:solidFill>
                  <a:srgbClr val="00B0F0"/>
                </a:solidFill>
                <a:latin typeface="Carlito"/>
                <a:cs typeface="Carlito"/>
              </a:rPr>
              <a:t>users are randomly directed to recommendations from algorithm A or B</a:t>
            </a:r>
            <a:endParaRPr b="0" i="1" kern="0" dirty="0">
              <a:solidFill>
                <a:srgbClr val="00B0F0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2899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432" y="485014"/>
            <a:ext cx="11789178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" dirty="0"/>
              <a:t>Experimental</a:t>
            </a:r>
            <a:r>
              <a:rPr spc="-100" dirty="0"/>
              <a:t> </a:t>
            </a:r>
            <a:r>
              <a:rPr spc="-20" dirty="0"/>
              <a:t>Research</a:t>
            </a:r>
            <a:r>
              <a:rPr spc="-70" dirty="0"/>
              <a:t> </a:t>
            </a:r>
            <a:r>
              <a:rPr spc="-10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5440" y="1810259"/>
            <a:ext cx="8058232" cy="132856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-172720" fontAlgn="auto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or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more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independent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variables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manipulated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to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ascertain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their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impact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dependent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variables</a:t>
            </a:r>
            <a:endParaRPr sz="2100"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09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Between-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subject</a:t>
            </a:r>
            <a:r>
              <a:rPr sz="2100" b="0" kern="0" spc="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design</a:t>
            </a:r>
            <a:endParaRPr sz="2100"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Each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participant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experiences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only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treatment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440" y="3714766"/>
            <a:ext cx="5163108" cy="213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8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424" y="485014"/>
            <a:ext cx="11861186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" dirty="0"/>
              <a:t>Experimental</a:t>
            </a:r>
            <a:r>
              <a:rPr spc="-100" dirty="0"/>
              <a:t> </a:t>
            </a:r>
            <a:r>
              <a:rPr spc="-20" dirty="0"/>
              <a:t>Research</a:t>
            </a:r>
            <a:r>
              <a:rPr spc="-70" dirty="0"/>
              <a:t> </a:t>
            </a:r>
            <a:r>
              <a:rPr spc="-10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424" y="1810259"/>
            <a:ext cx="8202248" cy="132856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-172720" fontAlgn="auto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or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more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independent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variables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manipulated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to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ascertain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their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impact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dependent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variables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09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Within-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subject</a:t>
            </a:r>
            <a:r>
              <a:rPr sz="2100" b="0" kern="0" spc="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design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Each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participant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experiences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all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treatments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5440" y="5556911"/>
            <a:ext cx="8712967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 fontAlgn="auto">
              <a:spcBef>
                <a:spcPts val="10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000" b="0" i="1" kern="0" dirty="0">
                <a:solidFill>
                  <a:srgbClr val="00B0F0"/>
                </a:solidFill>
                <a:latin typeface="Carlito"/>
                <a:cs typeface="Carlito"/>
              </a:rPr>
              <a:t>Mixed</a:t>
            </a:r>
            <a:r>
              <a:rPr sz="2000" b="0" i="1" kern="0" spc="-60" dirty="0">
                <a:solidFill>
                  <a:srgbClr val="00B0F0"/>
                </a:solidFill>
                <a:latin typeface="Carlito"/>
                <a:cs typeface="Carlito"/>
              </a:rPr>
              <a:t> </a:t>
            </a:r>
            <a:r>
              <a:rPr sz="2000" b="0" i="1" kern="0" dirty="0">
                <a:solidFill>
                  <a:srgbClr val="00B0F0"/>
                </a:solidFill>
                <a:latin typeface="Carlito"/>
                <a:cs typeface="Carlito"/>
              </a:rPr>
              <a:t>designs</a:t>
            </a:r>
            <a:r>
              <a:rPr sz="2000" b="0" i="1" kern="0" spc="-55" dirty="0">
                <a:solidFill>
                  <a:srgbClr val="00B0F0"/>
                </a:solidFill>
                <a:latin typeface="Carlito"/>
                <a:cs typeface="Carlito"/>
              </a:rPr>
              <a:t> </a:t>
            </a:r>
            <a:r>
              <a:rPr sz="2000" b="0" i="1" kern="0" dirty="0">
                <a:solidFill>
                  <a:srgbClr val="00B0F0"/>
                </a:solidFill>
                <a:latin typeface="Carlito"/>
                <a:cs typeface="Carlito"/>
              </a:rPr>
              <a:t>are</a:t>
            </a:r>
            <a:r>
              <a:rPr sz="2000" b="0" i="1" kern="0" spc="-75" dirty="0">
                <a:solidFill>
                  <a:srgbClr val="00B0F0"/>
                </a:solidFill>
                <a:latin typeface="Carlito"/>
                <a:cs typeface="Carlito"/>
              </a:rPr>
              <a:t> </a:t>
            </a:r>
            <a:r>
              <a:rPr sz="2000" b="0" i="1" kern="0" dirty="0">
                <a:solidFill>
                  <a:srgbClr val="00B0F0"/>
                </a:solidFill>
                <a:latin typeface="Carlito"/>
                <a:cs typeface="Carlito"/>
              </a:rPr>
              <a:t>also</a:t>
            </a:r>
            <a:r>
              <a:rPr sz="2000" b="0" i="1" kern="0" spc="-60" dirty="0">
                <a:solidFill>
                  <a:srgbClr val="00B0F0"/>
                </a:solidFill>
                <a:latin typeface="Carlito"/>
                <a:cs typeface="Carlito"/>
              </a:rPr>
              <a:t> </a:t>
            </a:r>
            <a:r>
              <a:rPr sz="2000" b="0" i="1" kern="0" spc="-10" dirty="0" smtClean="0">
                <a:solidFill>
                  <a:srgbClr val="00B0F0"/>
                </a:solidFill>
                <a:latin typeface="Carlito"/>
                <a:cs typeface="Carlito"/>
              </a:rPr>
              <a:t>possible</a:t>
            </a:r>
            <a:r>
              <a:rPr lang="cs-CZ" sz="2000" b="0" i="1" kern="0" spc="-10" dirty="0" smtClean="0">
                <a:solidFill>
                  <a:srgbClr val="00B0F0"/>
                </a:solidFill>
                <a:latin typeface="Carlito"/>
                <a:cs typeface="Carlito"/>
              </a:rPr>
              <a:t> (more than two evaluated variants)</a:t>
            </a:r>
          </a:p>
          <a:p>
            <a:pPr marL="641985" lvl="1" indent="-172085" fontAlgn="auto">
              <a:spcBef>
                <a:spcPts val="10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lang="cs-CZ" b="0" i="1" kern="0" spc="-10" dirty="0" smtClean="0">
                <a:solidFill>
                  <a:srgbClr val="00B0F0"/>
                </a:solidFill>
                <a:latin typeface="Carlito"/>
                <a:cs typeface="Carlito"/>
              </a:rPr>
              <a:t>Where possible, visually interleaved rather than sequential</a:t>
            </a:r>
            <a:endParaRPr sz="2100" b="0" i="1" kern="0" dirty="0">
              <a:solidFill>
                <a:srgbClr val="00B0F0"/>
              </a:solidFill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424" y="3714766"/>
            <a:ext cx="5307525" cy="10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9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416" y="485014"/>
            <a:ext cx="11933194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0" dirty="0"/>
              <a:t>Quasi-</a:t>
            </a:r>
            <a:r>
              <a:rPr spc="-35" dirty="0"/>
              <a:t>Experimental</a:t>
            </a:r>
            <a:r>
              <a:rPr spc="-30" dirty="0"/>
              <a:t> </a:t>
            </a:r>
            <a:r>
              <a:rPr spc="-10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9416" y="1810259"/>
            <a:ext cx="8295210" cy="9340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-172720" fontAlgn="auto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Different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from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Experimental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design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from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its</a:t>
            </a:r>
            <a:r>
              <a:rPr sz="2100"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lacking</a:t>
            </a:r>
            <a:r>
              <a:rPr sz="2100"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2100"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random assignments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subjects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different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treatments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75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Subjects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decide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their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own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about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their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treatment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416" y="5372506"/>
            <a:ext cx="7676086" cy="1220206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84785" indent="-172085" fontAlgn="auto">
              <a:spcBef>
                <a:spcPts val="65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Results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must</a:t>
            </a:r>
            <a:r>
              <a:rPr sz="2100"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be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interpreted</a:t>
            </a:r>
            <a:r>
              <a:rPr sz="2100"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with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utmost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circumspection</a:t>
            </a:r>
            <a:endParaRPr lang="cs-CZ" sz="2100" b="0" kern="0" spc="-10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641985" lvl="1" indent="-172085" fontAlgn="auto">
              <a:spcBef>
                <a:spcPts val="65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lang="cs-CZ" b="0" i="1" kern="0" spc="-10" dirty="0" smtClean="0">
                <a:solidFill>
                  <a:srgbClr val="00B0F0"/>
                </a:solidFill>
                <a:latin typeface="Carlito"/>
                <a:cs typeface="Carlito"/>
              </a:rPr>
              <a:t>Differences between treatment / no treatment groups</a:t>
            </a:r>
            <a:endParaRPr b="0" i="1" kern="0" dirty="0">
              <a:solidFill>
                <a:srgbClr val="00B0F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5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Conclusions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need</a:t>
            </a:r>
            <a:r>
              <a:rPr sz="2100"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sz="2100"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be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drawn</a:t>
            </a:r>
            <a:r>
              <a:rPr sz="2100" b="0" kern="0" spc="-7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very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carefully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2731" y="3248880"/>
            <a:ext cx="2127307" cy="16428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5720" y="3280898"/>
            <a:ext cx="1611383" cy="15818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6725" y="3206721"/>
            <a:ext cx="1175428" cy="16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3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425" y="485014"/>
            <a:ext cx="11861185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0" dirty="0"/>
              <a:t>Non-</a:t>
            </a:r>
            <a:r>
              <a:rPr spc="-35" dirty="0"/>
              <a:t>Experimental</a:t>
            </a:r>
            <a:r>
              <a:rPr spc="-85" dirty="0"/>
              <a:t> </a:t>
            </a:r>
            <a:r>
              <a:rPr spc="-10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424" y="1779587"/>
            <a:ext cx="10369151" cy="353430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785" indent="-172085" fontAlgn="auto">
              <a:spcBef>
                <a:spcPts val="34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Quantitative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research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marR="3274060" lvl="1" indent="-172720" fontAlgn="auto">
              <a:lnSpc>
                <a:spcPts val="1939"/>
              </a:lnSpc>
              <a:spcBef>
                <a:spcPts val="455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Numerical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measurements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different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aspects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lang="cs-CZ" b="0" kern="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objects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868680" marR="2750820" lvl="2" indent="-170815" fontAlgn="auto">
              <a:lnSpc>
                <a:spcPts val="1620"/>
              </a:lnSpc>
              <a:spcBef>
                <a:spcPts val="420"/>
              </a:spcBef>
              <a:spcAft>
                <a:spcPts val="0"/>
              </a:spcAft>
              <a:buFont typeface="Arial"/>
              <a:buChar char="•"/>
              <a:tabLst>
                <a:tab pos="870585" algn="l"/>
              </a:tabLst>
            </a:pP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sz="15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instance,</a:t>
            </a:r>
            <a:r>
              <a:rPr sz="15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asking</a:t>
            </a:r>
            <a:r>
              <a:rPr sz="1500"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users</a:t>
            </a:r>
            <a:r>
              <a:rPr sz="15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different</a:t>
            </a:r>
            <a:r>
              <a:rPr sz="15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questions</a:t>
            </a:r>
            <a:r>
              <a:rPr lang="cs-CZ" sz="1500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sz="1500" b="0" kern="0" spc="-3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15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perceived</a:t>
            </a:r>
            <a:r>
              <a:rPr sz="1500" b="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utility</a:t>
            </a:r>
            <a:r>
              <a:rPr sz="15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1500" b="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15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recommendation </a:t>
            </a:r>
            <a:r>
              <a:rPr sz="1500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applications</a:t>
            </a:r>
            <a:endParaRPr sz="15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868680" lvl="2" indent="-170815" fontAlgn="auto">
              <a:spcBef>
                <a:spcPts val="190"/>
              </a:spcBef>
              <a:spcAft>
                <a:spcPts val="0"/>
              </a:spcAft>
              <a:buFont typeface="Arial"/>
              <a:buChar char="•"/>
              <a:tabLst>
                <a:tab pos="868680" algn="l"/>
              </a:tabLst>
            </a:pPr>
            <a:r>
              <a:rPr sz="15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Answers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usually</a:t>
            </a:r>
            <a:r>
              <a:rPr sz="15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sz="15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</a:t>
            </a:r>
            <a:r>
              <a:rPr sz="15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Likert</a:t>
            </a:r>
            <a:r>
              <a:rPr sz="15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scale</a:t>
            </a:r>
            <a:endParaRPr sz="15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09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Qualitative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research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lnSpc>
                <a:spcPts val="2050"/>
              </a:lnSpc>
              <a:spcBef>
                <a:spcPts val="20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Interviews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with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open-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ended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questions,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fontAlgn="auto">
              <a:lnSpc>
                <a:spcPts val="2050"/>
              </a:lnSpc>
              <a:spcBef>
                <a:spcPts val="0"/>
              </a:spcBef>
              <a:spcAft>
                <a:spcPts val="0"/>
              </a:spcAf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record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think-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aloud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protocols,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focus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group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discussion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868680" lvl="2" indent="-170815" fontAlgn="auto">
              <a:spcBef>
                <a:spcPts val="240"/>
              </a:spcBef>
              <a:spcAft>
                <a:spcPts val="0"/>
              </a:spcAft>
              <a:buFont typeface="Arial"/>
              <a:buChar char="•"/>
              <a:tabLst>
                <a:tab pos="868680" algn="l"/>
              </a:tabLst>
            </a:pP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sz="15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instance,</a:t>
            </a:r>
            <a:r>
              <a:rPr sz="15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sz="15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explore</a:t>
            </a:r>
            <a:r>
              <a:rPr sz="15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user’s</a:t>
            </a:r>
            <a:r>
              <a:rPr sz="15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motives</a:t>
            </a:r>
            <a:r>
              <a:rPr sz="15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sz="15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using</a:t>
            </a:r>
            <a:r>
              <a:rPr sz="15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</a:t>
            </a:r>
            <a:r>
              <a:rPr sz="15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recommender</a:t>
            </a:r>
            <a:r>
              <a:rPr sz="15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system</a:t>
            </a:r>
            <a:endParaRPr sz="15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2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Longitudinal</a:t>
            </a:r>
            <a:r>
              <a:rPr sz="2100" b="0" kern="0" spc="-10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research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entity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under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investigation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is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observed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repeatedly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over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time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868680" lvl="2" indent="-170815" fontAlgn="auto">
              <a:lnSpc>
                <a:spcPts val="1710"/>
              </a:lnSpc>
              <a:spcBef>
                <a:spcPts val="240"/>
              </a:spcBef>
              <a:spcAft>
                <a:spcPts val="0"/>
              </a:spcAft>
              <a:buFont typeface="Arial"/>
              <a:buChar char="•"/>
              <a:tabLst>
                <a:tab pos="868680" algn="l"/>
              </a:tabLst>
            </a:pP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sz="1500"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instance,</a:t>
            </a:r>
            <a:r>
              <a:rPr sz="15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sz="15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evaluate</a:t>
            </a:r>
            <a:r>
              <a:rPr sz="15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15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impact</a:t>
            </a:r>
            <a:r>
              <a:rPr sz="15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sz="1500"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1500"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long-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term</a:t>
            </a:r>
            <a:r>
              <a:rPr sz="15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1500"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1500"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</a:t>
            </a:r>
            <a:r>
              <a:rPr sz="1500"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15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</a:t>
            </a:r>
            <a:r>
              <a:rPr sz="15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recommender</a:t>
            </a:r>
            <a:r>
              <a:rPr lang="cs-CZ" sz="1500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500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system</a:t>
            </a:r>
            <a:endParaRPr sz="15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6280" y="1916832"/>
            <a:ext cx="2880360" cy="24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46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390" y="485014"/>
            <a:ext cx="10305220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Other</a:t>
            </a:r>
            <a:r>
              <a:rPr spc="-160" dirty="0"/>
              <a:t> </a:t>
            </a:r>
            <a:r>
              <a:rPr spc="-10" dirty="0"/>
              <a:t>Designs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2072" y="1988820"/>
            <a:ext cx="3151631" cy="1524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9416" y="1779587"/>
            <a:ext cx="10657183" cy="329064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785" indent="-172085" fontAlgn="auto">
              <a:spcBef>
                <a:spcPts val="34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Cross-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Sectional</a:t>
            </a:r>
            <a:r>
              <a:rPr sz="2100" b="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design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marR="3660775" lvl="1" indent="-172720" fontAlgn="auto">
              <a:lnSpc>
                <a:spcPts val="1939"/>
              </a:lnSpc>
              <a:spcBef>
                <a:spcPts val="455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Analyze</a:t>
            </a:r>
            <a:r>
              <a:rPr b="0" kern="0" spc="-9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relations</a:t>
            </a:r>
            <a:r>
              <a:rPr b="0" kern="0" spc="-8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among</a:t>
            </a:r>
            <a:r>
              <a:rPr b="0" kern="0" spc="-9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variables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that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lang="cs-CZ" b="0" kern="0" spc="-45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/>
            </a:r>
            <a:br>
              <a:rPr lang="cs-CZ" b="0" kern="0" spc="-45" dirty="0" smtClean="0">
                <a:solidFill>
                  <a:sysClr val="windowText" lastClr="000000"/>
                </a:solidFill>
                <a:latin typeface="Carlito"/>
                <a:cs typeface="Carlito"/>
              </a:rPr>
            </a:br>
            <a:r>
              <a:rPr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simultaneously</a:t>
            </a:r>
            <a:r>
              <a:rPr b="0" kern="0" spc="-3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measured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in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different</a:t>
            </a:r>
            <a:r>
              <a:rPr b="0" kern="0" spc="-9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groups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marR="3783965" lvl="1" indent="-172720" fontAlgn="auto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Allows</a:t>
            </a:r>
            <a:r>
              <a:rPr b="0" kern="0" spc="-7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generalizable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findings</a:t>
            </a:r>
            <a:r>
              <a:rPr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from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different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lang="cs-CZ" b="0" kern="0" spc="-3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/>
            </a:r>
            <a:br>
              <a:rPr lang="cs-CZ" b="0" kern="0" spc="-30" dirty="0" smtClean="0">
                <a:solidFill>
                  <a:sysClr val="windowText" lastClr="000000"/>
                </a:solidFill>
                <a:latin typeface="Carlito"/>
                <a:cs typeface="Carlito"/>
              </a:rPr>
            </a:br>
            <a:r>
              <a:rPr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application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domains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be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identified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0" lvl="1" fontAlgn="auto"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3408045" lvl="2" indent="-172085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40804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Case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Studies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3751579" marR="5080" lvl="3" indent="-172720" fontAlgn="auto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Font typeface="Arial"/>
              <a:buChar char="•"/>
              <a:tabLst>
                <a:tab pos="3751579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Combine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whichever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types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quantitative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and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qualitative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methods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necessary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to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investigate</a:t>
            </a:r>
            <a:r>
              <a:rPr b="0" kern="0" spc="-8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contemporary</a:t>
            </a:r>
            <a:r>
              <a:rPr b="0" kern="0" spc="-7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phenomena</a:t>
            </a:r>
            <a:r>
              <a:rPr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in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their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real-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life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contexts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3751579" marR="196850" lvl="3" indent="-172720" fontAlgn="auto">
              <a:lnSpc>
                <a:spcPts val="1939"/>
              </a:lnSpc>
              <a:spcBef>
                <a:spcPts val="440"/>
              </a:spcBef>
              <a:spcAft>
                <a:spcPts val="0"/>
              </a:spcAft>
              <a:buFont typeface="Arial"/>
              <a:buChar char="•"/>
              <a:tabLst>
                <a:tab pos="3751579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Focus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answering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research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questions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about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how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and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why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6062" y="3645024"/>
            <a:ext cx="2962656" cy="1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7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</a:t>
            </a:r>
            <a:r>
              <a:rPr lang="cs-CZ" dirty="0" smtClean="0"/>
              <a:t> Content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Organization + Recap</a:t>
            </a:r>
            <a:endParaRPr lang="en-US" dirty="0"/>
          </a:p>
          <a:p>
            <a:pPr eaLnBrk="1" hangingPunct="1"/>
            <a:r>
              <a:rPr lang="cs-CZ" dirty="0" smtClean="0"/>
              <a:t>Evaluating RS</a:t>
            </a:r>
            <a:endParaRPr lang="en-US" dirty="0"/>
          </a:p>
          <a:p>
            <a:pPr lvl="1" eaLnBrk="1" hangingPunct="1"/>
            <a:r>
              <a:rPr lang="cs-CZ" dirty="0" smtClean="0"/>
              <a:t>Motivation</a:t>
            </a:r>
          </a:p>
          <a:p>
            <a:pPr lvl="2" eaLnBrk="1" hangingPunct="1"/>
            <a:r>
              <a:rPr lang="en-US" dirty="0"/>
              <a:t>Subjects, Variables, Settings, </a:t>
            </a:r>
            <a:r>
              <a:rPr lang="en-US" dirty="0" smtClean="0"/>
              <a:t>Design</a:t>
            </a:r>
            <a:endParaRPr lang="cs-CZ" dirty="0" smtClean="0"/>
          </a:p>
          <a:p>
            <a:pPr lvl="1" eaLnBrk="1" hangingPunct="1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Variants</a:t>
            </a:r>
          </a:p>
          <a:p>
            <a:pPr lvl="2" eaLnBrk="1" hangingPunct="1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Online Evaluation</a:t>
            </a:r>
          </a:p>
          <a:p>
            <a:pPr lvl="2" eaLnBrk="1" hangingPunct="1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User/Lab Studies</a:t>
            </a:r>
          </a:p>
          <a:p>
            <a:pPr lvl="2" eaLnBrk="1" hangingPunct="1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Offline Evaluation</a:t>
            </a:r>
          </a:p>
          <a:p>
            <a:pPr marL="914400" lvl="2" indent="0" eaLnBrk="1" hangingPunct="1">
              <a:buNone/>
            </a:pP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Best practices, evaluation „f**k-ups“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086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908303"/>
            <a:ext cx="9144000" cy="1369060"/>
          </a:xfrm>
          <a:custGeom>
            <a:avLst/>
            <a:gdLst/>
            <a:ahLst/>
            <a:cxnLst/>
            <a:rect l="l" t="t" r="r" b="b"/>
            <a:pathLst>
              <a:path w="9144000" h="1369060">
                <a:moveTo>
                  <a:pt x="9144000" y="0"/>
                </a:moveTo>
                <a:lnTo>
                  <a:pt x="0" y="0"/>
                </a:lnTo>
                <a:lnTo>
                  <a:pt x="0" y="1368552"/>
                </a:lnTo>
                <a:lnTo>
                  <a:pt x="9144000" y="1368552"/>
                </a:lnTo>
                <a:lnTo>
                  <a:pt x="9144000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8818" y="1083387"/>
            <a:ext cx="478951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400" spc="-75" dirty="0"/>
              <a:t>Questions???</a:t>
            </a:r>
            <a:endParaRPr sz="54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0420" y="2133600"/>
            <a:ext cx="5221224" cy="47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32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settings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Off-line </a:t>
            </a:r>
            <a:r>
              <a:rPr lang="cs-CZ" sz="1800" dirty="0" err="1"/>
              <a:t>evaluation</a:t>
            </a:r>
            <a:endParaRPr lang="cs-CZ" sz="1800" dirty="0"/>
          </a:p>
          <a:p>
            <a:pPr lvl="1"/>
            <a:r>
              <a:rPr lang="cs-CZ" sz="1600" dirty="0" err="1"/>
              <a:t>Based</a:t>
            </a:r>
            <a:r>
              <a:rPr lang="cs-CZ" sz="1600" dirty="0"/>
              <a:t> on </a:t>
            </a:r>
            <a:r>
              <a:rPr lang="cs-CZ" sz="1600" dirty="0" err="1"/>
              <a:t>historical</a:t>
            </a:r>
            <a:r>
              <a:rPr lang="cs-CZ" sz="1600" dirty="0"/>
              <a:t> data</a:t>
            </a:r>
          </a:p>
          <a:p>
            <a:pPr lvl="1"/>
            <a:r>
              <a:rPr lang="cs-CZ" sz="1600" dirty="0"/>
              <a:t>Aiming to predict hidden part of the data</a:t>
            </a:r>
          </a:p>
          <a:p>
            <a:pPr lvl="1"/>
            <a:r>
              <a:rPr lang="cs-CZ" sz="1600" i="1" dirty="0">
                <a:solidFill>
                  <a:srgbClr val="FF0000"/>
                </a:solidFill>
              </a:rPr>
              <a:t>A lot of </a:t>
            </a:r>
            <a:r>
              <a:rPr lang="cs-CZ" sz="1600" i="1" dirty="0" err="1">
                <a:solidFill>
                  <a:srgbClr val="FF0000"/>
                </a:solidFill>
              </a:rPr>
              <a:t>improvements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recently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towards</a:t>
            </a:r>
            <a:r>
              <a:rPr lang="cs-CZ" sz="1600" i="1" dirty="0">
                <a:solidFill>
                  <a:srgbClr val="FF0000"/>
                </a:solidFill>
              </a:rPr>
              <a:t> de-</a:t>
            </a:r>
            <a:r>
              <a:rPr lang="cs-CZ" sz="1600" i="1" dirty="0" err="1">
                <a:solidFill>
                  <a:srgbClr val="FF0000"/>
                </a:solidFill>
              </a:rPr>
              <a:t>biasing</a:t>
            </a:r>
            <a:r>
              <a:rPr lang="cs-CZ" sz="1600" i="1" dirty="0">
                <a:solidFill>
                  <a:srgbClr val="FF0000"/>
                </a:solidFill>
              </a:rPr>
              <a:t> &amp; </a:t>
            </a:r>
            <a:r>
              <a:rPr lang="cs-CZ" sz="1600" i="1" dirty="0" err="1">
                <a:solidFill>
                  <a:srgbClr val="FF0000"/>
                </a:solidFill>
              </a:rPr>
              <a:t>multi-criterial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evaluation</a:t>
            </a:r>
            <a:endParaRPr lang="cs-CZ" sz="1600" i="1" dirty="0">
              <a:solidFill>
                <a:srgbClr val="FF0000"/>
              </a:solidFill>
            </a:endParaRPr>
          </a:p>
          <a:p>
            <a:r>
              <a:rPr lang="en-US" sz="1800" dirty="0"/>
              <a:t>Lab studies</a:t>
            </a:r>
            <a:r>
              <a:rPr lang="cs-CZ" sz="1800" dirty="0"/>
              <a:t> (User </a:t>
            </a:r>
            <a:r>
              <a:rPr lang="cs-CZ" sz="1800" dirty="0" err="1"/>
              <a:t>Studies</a:t>
            </a:r>
            <a:r>
              <a:rPr lang="cs-CZ" sz="1800" dirty="0"/>
              <a:t>)</a:t>
            </a:r>
            <a:endParaRPr lang="en-US" sz="1800" dirty="0"/>
          </a:p>
          <a:p>
            <a:pPr lvl="1"/>
            <a:r>
              <a:rPr lang="en-US" sz="1600" dirty="0"/>
              <a:t>Expressly created for the purpose of the study</a:t>
            </a:r>
          </a:p>
          <a:p>
            <a:pPr lvl="1"/>
            <a:r>
              <a:rPr lang="en-US" sz="1600" dirty="0"/>
              <a:t>Extraneous variables can be controlled more </a:t>
            </a:r>
            <a:r>
              <a:rPr lang="en-US" sz="1600" dirty="0" err="1"/>
              <a:t>eas</a:t>
            </a:r>
            <a:r>
              <a:rPr lang="cs-CZ" sz="1600" dirty="0" err="1"/>
              <a:t>ily</a:t>
            </a:r>
            <a:r>
              <a:rPr lang="en-US" sz="1600" dirty="0"/>
              <a:t> by selecting study participants</a:t>
            </a:r>
            <a:endParaRPr lang="cs-CZ" sz="1600" dirty="0"/>
          </a:p>
          <a:p>
            <a:pPr lvl="2"/>
            <a:r>
              <a:rPr lang="cs-CZ" sz="1500" dirty="0" err="1"/>
              <a:t>Possibility</a:t>
            </a:r>
            <a:r>
              <a:rPr lang="cs-CZ" sz="1500" dirty="0"/>
              <a:t> to </a:t>
            </a:r>
            <a:r>
              <a:rPr lang="cs-CZ" sz="1500" dirty="0" err="1"/>
              <a:t>get</a:t>
            </a:r>
            <a:r>
              <a:rPr lang="cs-CZ" sz="1500" dirty="0"/>
              <a:t> more feedback</a:t>
            </a:r>
            <a:endParaRPr lang="en-US" sz="1500" dirty="0"/>
          </a:p>
          <a:p>
            <a:pPr lvl="1"/>
            <a:r>
              <a:rPr lang="en-US" sz="1600" dirty="0"/>
              <a:t>But doubts may exist about participants motivated by money or prizes</a:t>
            </a:r>
          </a:p>
          <a:p>
            <a:pPr lvl="1"/>
            <a:r>
              <a:rPr lang="en-US" sz="1600" b="1" dirty="0"/>
              <a:t>Participants should behave as they would in a real-world </a:t>
            </a:r>
            <a:r>
              <a:rPr lang="en-US" sz="1600" b="1" dirty="0" err="1"/>
              <a:t>enviroment</a:t>
            </a:r>
            <a:endParaRPr lang="en-US" sz="1600" b="1" dirty="0"/>
          </a:p>
          <a:p>
            <a:r>
              <a:rPr lang="en-US" sz="1800" dirty="0"/>
              <a:t>Field studies</a:t>
            </a:r>
            <a:r>
              <a:rPr lang="cs-CZ" sz="1800" dirty="0"/>
              <a:t> (On-line, A/B </a:t>
            </a:r>
            <a:r>
              <a:rPr lang="cs-CZ" sz="1800" dirty="0" err="1"/>
              <a:t>testing</a:t>
            </a:r>
            <a:r>
              <a:rPr lang="cs-CZ" sz="1800" dirty="0"/>
              <a:t>)</a:t>
            </a:r>
            <a:endParaRPr lang="en-US" sz="1800" dirty="0"/>
          </a:p>
          <a:p>
            <a:pPr lvl="1"/>
            <a:r>
              <a:rPr lang="en-US" sz="1600" dirty="0"/>
              <a:t>Conducted in an preexisting real-world </a:t>
            </a:r>
            <a:r>
              <a:rPr lang="en-US" sz="1600" dirty="0" err="1"/>
              <a:t>enviroment</a:t>
            </a:r>
            <a:endParaRPr lang="en-US" sz="1600" dirty="0"/>
          </a:p>
          <a:p>
            <a:pPr lvl="1"/>
            <a:r>
              <a:rPr lang="en-US" sz="1600" dirty="0"/>
              <a:t>Users are intrinsically motivated to use a system</a:t>
            </a:r>
          </a:p>
        </p:txBody>
      </p:sp>
    </p:spTree>
    <p:extLst>
      <p:ext uri="{BB962C8B-B14F-4D97-AF65-F5344CB8AC3E}">
        <p14:creationId xmlns:p14="http://schemas.microsoft.com/office/powerpoint/2010/main" val="5606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425447"/>
            <a:ext cx="10972800" cy="749307"/>
          </a:xfrm>
          <a:prstGeom prst="rect">
            <a:avLst/>
          </a:prstGeom>
        </p:spPr>
        <p:txBody>
          <a:bodyPr vert="horz" wrap="square" lIns="0" tIns="23914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/>
              <a:t>Online</a:t>
            </a:r>
            <a:r>
              <a:rPr spc="-85" dirty="0"/>
              <a:t> </a:t>
            </a:r>
            <a:r>
              <a:rPr spc="-30" dirty="0" smtClean="0"/>
              <a:t>experiments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1532" y="2564893"/>
            <a:ext cx="3311652" cy="23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7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Experimental Settings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A/B </a:t>
            </a:r>
            <a:r>
              <a:rPr lang="cs-CZ" sz="1800" dirty="0" err="1"/>
              <a:t>testing</a:t>
            </a:r>
            <a:endParaRPr lang="cs-CZ" sz="1800" dirty="0"/>
          </a:p>
          <a:p>
            <a:pPr lvl="1"/>
            <a:r>
              <a:rPr lang="cs-CZ" sz="1600" b="1" i="1" dirty="0">
                <a:solidFill>
                  <a:srgbClr val="FF0000"/>
                </a:solidFill>
              </a:rPr>
              <a:t>Evaluate metric as close to the actual target behavior as </a:t>
            </a:r>
            <a:r>
              <a:rPr lang="cs-CZ" sz="1600" b="1" i="1" dirty="0" smtClean="0">
                <a:solidFill>
                  <a:srgbClr val="FF0000"/>
                </a:solidFill>
              </a:rPr>
              <a:t>possible (KPI, key performance indicators)</a:t>
            </a:r>
            <a:endParaRPr lang="cs-CZ" sz="1600" b="1" i="1" dirty="0">
              <a:solidFill>
                <a:srgbClr val="FF0000"/>
              </a:solidFill>
            </a:endParaRPr>
          </a:p>
          <a:p>
            <a:pPr lvl="1"/>
            <a:r>
              <a:rPr lang="cs-CZ" sz="1600" dirty="0" err="1"/>
              <a:t>Retailer</a:t>
            </a:r>
            <a:r>
              <a:rPr lang="en-US" sz="1600" dirty="0"/>
              <a:t>’s target variable is profit</a:t>
            </a:r>
            <a:endParaRPr lang="cs-CZ" sz="1600" dirty="0"/>
          </a:p>
          <a:p>
            <a:pPr lvl="2"/>
            <a:r>
              <a:rPr lang="cs-CZ" sz="1500" dirty="0" err="1"/>
              <a:t>i.e</a:t>
            </a:r>
            <a:r>
              <a:rPr lang="cs-CZ" sz="1500" dirty="0"/>
              <a:t>. </a:t>
            </a:r>
            <a:r>
              <a:rPr lang="cs-CZ" sz="1500" dirty="0" err="1"/>
              <a:t>Netflix</a:t>
            </a:r>
            <a:r>
              <a:rPr lang="en-US" sz="1500" dirty="0"/>
              <a:t>’s target variable is month</a:t>
            </a:r>
            <a:r>
              <a:rPr lang="cs-CZ" sz="1500" dirty="0" err="1"/>
              <a:t>ly</a:t>
            </a:r>
            <a:r>
              <a:rPr lang="cs-CZ" sz="1500" dirty="0"/>
              <a:t> </a:t>
            </a:r>
            <a:r>
              <a:rPr lang="cs-CZ" sz="1500" dirty="0" err="1"/>
              <a:t>subscribes</a:t>
            </a:r>
            <a:endParaRPr lang="cs-CZ" sz="1500" dirty="0"/>
          </a:p>
          <a:p>
            <a:pPr lvl="2"/>
            <a:r>
              <a:rPr lang="cs-CZ" sz="1500" dirty="0" err="1"/>
              <a:t>Usually</a:t>
            </a:r>
            <a:r>
              <a:rPr lang="cs-CZ" sz="1500" dirty="0"/>
              <a:t>, </a:t>
            </a:r>
            <a:r>
              <a:rPr lang="cs-CZ" sz="1500" dirty="0" err="1"/>
              <a:t>larger</a:t>
            </a:r>
            <a:r>
              <a:rPr lang="cs-CZ" sz="1500" dirty="0"/>
              <a:t> overal </a:t>
            </a:r>
            <a:r>
              <a:rPr lang="cs-CZ" sz="1500" dirty="0" err="1"/>
              <a:t>consumption</a:t>
            </a:r>
            <a:r>
              <a:rPr lang="cs-CZ" sz="1500" dirty="0"/>
              <a:t> </a:t>
            </a:r>
            <a:r>
              <a:rPr lang="cs-CZ" sz="1500" dirty="0" err="1"/>
              <a:t>increase</a:t>
            </a:r>
            <a:r>
              <a:rPr lang="cs-CZ" sz="1500" dirty="0"/>
              <a:t> profit</a:t>
            </a:r>
            <a:endParaRPr lang="en-US" sz="1500" dirty="0"/>
          </a:p>
          <a:p>
            <a:pPr lvl="1"/>
            <a:r>
              <a:rPr lang="en-US" sz="1600" dirty="0"/>
              <a:t>Broadcaster’s target variable ma</a:t>
            </a:r>
            <a:r>
              <a:rPr lang="cs-CZ" sz="1600" dirty="0"/>
              <a:t>y </a:t>
            </a:r>
            <a:r>
              <a:rPr lang="cs-CZ" sz="1600" dirty="0" smtClean="0"/>
              <a:t>be the overall influence </a:t>
            </a:r>
            <a:r>
              <a:rPr lang="cs-CZ" sz="1600" dirty="0"/>
              <a:t>/ total mass of readers /… but also </a:t>
            </a:r>
            <a:r>
              <a:rPr lang="cs-CZ" sz="1600" dirty="0" smtClean="0"/>
              <a:t>maintaining editorial values</a:t>
            </a:r>
            <a:endParaRPr lang="cs-CZ" sz="1600" dirty="0"/>
          </a:p>
          <a:p>
            <a:r>
              <a:rPr lang="cs-CZ" dirty="0"/>
              <a:t>The direct effect on </a:t>
            </a:r>
            <a:r>
              <a:rPr lang="cs-CZ" dirty="0" smtClean="0"/>
              <a:t>KPIs </a:t>
            </a:r>
            <a:r>
              <a:rPr lang="cs-CZ" dirty="0"/>
              <a:t>may be too small </a:t>
            </a:r>
          </a:p>
          <a:p>
            <a:pPr lvl="1"/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parameter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affect</a:t>
            </a:r>
            <a:r>
              <a:rPr lang="cs-CZ" dirty="0"/>
              <a:t> </a:t>
            </a:r>
            <a:r>
              <a:rPr lang="cs-CZ" dirty="0" err="1"/>
              <a:t>retention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?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hard to </a:t>
            </a:r>
            <a:r>
              <a:rPr lang="cs-CZ" dirty="0" err="1"/>
              <a:t>measure</a:t>
            </a:r>
            <a:r>
              <a:rPr lang="cs-CZ" dirty="0"/>
              <a:t> </a:t>
            </a:r>
            <a:r>
              <a:rPr lang="cs-CZ" dirty="0" err="1"/>
              <a:t>directly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E.g</a:t>
            </a:r>
            <a:r>
              <a:rPr lang="cs-CZ" dirty="0"/>
              <a:t>. has long-term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/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extrapolate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  <a:p>
            <a:r>
              <a:rPr lang="cs-CZ" dirty="0"/>
              <a:t>Proxy </a:t>
            </a:r>
            <a:r>
              <a:rPr lang="cs-CZ" dirty="0" err="1"/>
              <a:t>variables</a:t>
            </a:r>
            <a:endParaRPr lang="cs-CZ" dirty="0"/>
          </a:p>
          <a:p>
            <a:pPr lvl="1"/>
            <a:r>
              <a:rPr lang="cs-CZ" dirty="0" err="1"/>
              <a:t>Loyalty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user, </a:t>
            </a:r>
            <a:r>
              <a:rPr lang="cs-CZ" dirty="0" err="1"/>
              <a:t>Conversions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, Basket </a:t>
            </a:r>
            <a:r>
              <a:rPr lang="cs-CZ" dirty="0" err="1"/>
              <a:t>size</a:t>
            </a:r>
            <a:r>
              <a:rPr lang="cs-CZ" dirty="0"/>
              <a:t> / </a:t>
            </a:r>
            <a:r>
              <a:rPr lang="cs-CZ" dirty="0" err="1"/>
              <a:t>value</a:t>
            </a:r>
            <a:r>
              <a:rPr lang="cs-CZ" dirty="0"/>
              <a:t>, </a:t>
            </a:r>
            <a:r>
              <a:rPr lang="cs-CZ" dirty="0" err="1"/>
              <a:t>Click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, </a:t>
            </a:r>
            <a:r>
              <a:rPr lang="cs-CZ" dirty="0" err="1"/>
              <a:t>Shares</a:t>
            </a:r>
            <a:r>
              <a:rPr lang="cs-CZ" dirty="0"/>
              <a:t> / </a:t>
            </a:r>
            <a:r>
              <a:rPr lang="cs-CZ" dirty="0" err="1"/>
              <a:t>Follows</a:t>
            </a:r>
            <a:r>
              <a:rPr lang="cs-CZ" dirty="0"/>
              <a:t> /…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8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Rules to live by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400" y="1556793"/>
            <a:ext cx="9765399" cy="4525963"/>
          </a:xfrm>
        </p:spPr>
        <p:txBody>
          <a:bodyPr/>
          <a:lstStyle/>
          <a:p>
            <a:r>
              <a:rPr lang="cs-CZ" sz="3600" i="1" dirty="0">
                <a:solidFill>
                  <a:srgbClr val="00B0F0"/>
                </a:solidFill>
              </a:rPr>
              <a:t>Always design evaluation metrics with respect to your target </a:t>
            </a:r>
            <a:r>
              <a:rPr lang="cs-CZ" sz="3600" i="1" dirty="0" smtClean="0">
                <a:solidFill>
                  <a:srgbClr val="00B0F0"/>
                </a:solidFill>
              </a:rPr>
              <a:t>variables</a:t>
            </a:r>
            <a:endParaRPr lang="cs-CZ" sz="3600" i="1" dirty="0">
              <a:solidFill>
                <a:srgbClr val="00B0F0"/>
              </a:solidFill>
            </a:endParaRPr>
          </a:p>
          <a:p>
            <a:pPr lvl="1"/>
            <a:r>
              <a:rPr lang="cs-CZ" sz="2800" b="1" i="1" dirty="0" err="1">
                <a:solidFill>
                  <a:srgbClr val="FFC000"/>
                </a:solidFill>
              </a:rPr>
              <a:t>However</a:t>
            </a:r>
            <a:r>
              <a:rPr lang="cs-CZ" sz="2800" b="1" i="1" dirty="0">
                <a:solidFill>
                  <a:srgbClr val="FFC000"/>
                </a:solidFill>
              </a:rPr>
              <a:t> </a:t>
            </a:r>
            <a:r>
              <a:rPr lang="cs-CZ" sz="2800" b="1" i="1" dirty="0" err="1">
                <a:solidFill>
                  <a:srgbClr val="FFC000"/>
                </a:solidFill>
              </a:rPr>
              <a:t>select</a:t>
            </a:r>
            <a:r>
              <a:rPr lang="cs-CZ" sz="2800" b="1" i="1" dirty="0">
                <a:solidFill>
                  <a:srgbClr val="FFC000"/>
                </a:solidFill>
              </a:rPr>
              <a:t> </a:t>
            </a:r>
            <a:r>
              <a:rPr lang="cs-CZ" sz="2800" b="1" i="1" dirty="0" err="1">
                <a:solidFill>
                  <a:srgbClr val="FFC000"/>
                </a:solidFill>
              </a:rPr>
              <a:t>something</a:t>
            </a:r>
            <a:r>
              <a:rPr lang="cs-CZ" sz="2800" b="1" i="1" dirty="0">
                <a:solidFill>
                  <a:srgbClr val="FFC000"/>
                </a:solidFill>
              </a:rPr>
              <a:t>, </a:t>
            </a:r>
            <a:r>
              <a:rPr lang="cs-CZ" sz="2800" b="1" i="1" dirty="0" err="1">
                <a:solidFill>
                  <a:srgbClr val="FFC000"/>
                </a:solidFill>
              </a:rPr>
              <a:t>where</a:t>
            </a:r>
            <a:r>
              <a:rPr lang="cs-CZ" sz="2800" b="1" i="1" dirty="0">
                <a:solidFill>
                  <a:srgbClr val="FFC000"/>
                </a:solidFill>
              </a:rPr>
              <a:t> </a:t>
            </a:r>
            <a:r>
              <a:rPr lang="cs-CZ" sz="2800" b="1" i="1" dirty="0" err="1">
                <a:solidFill>
                  <a:srgbClr val="FFC000"/>
                </a:solidFill>
              </a:rPr>
              <a:t>the</a:t>
            </a:r>
            <a:r>
              <a:rPr lang="cs-CZ" sz="2800" b="1" i="1" dirty="0">
                <a:solidFill>
                  <a:srgbClr val="FFC000"/>
                </a:solidFill>
              </a:rPr>
              <a:t> </a:t>
            </a:r>
            <a:r>
              <a:rPr lang="cs-CZ" sz="2800" b="1" i="1" dirty="0" err="1">
                <a:solidFill>
                  <a:srgbClr val="FFC000"/>
                </a:solidFill>
              </a:rPr>
              <a:t>effect</a:t>
            </a:r>
            <a:r>
              <a:rPr lang="cs-CZ" sz="2800" b="1" i="1" dirty="0">
                <a:solidFill>
                  <a:srgbClr val="FFC000"/>
                </a:solidFill>
              </a:rPr>
              <a:t> </a:t>
            </a:r>
            <a:r>
              <a:rPr lang="cs-CZ" sz="2800" b="1" i="1" dirty="0" err="1">
                <a:solidFill>
                  <a:srgbClr val="FFC000"/>
                </a:solidFill>
              </a:rPr>
              <a:t>is</a:t>
            </a:r>
            <a:r>
              <a:rPr lang="cs-CZ" sz="2800" b="1" i="1" dirty="0">
                <a:solidFill>
                  <a:srgbClr val="FFC000"/>
                </a:solidFill>
              </a:rPr>
              <a:t> </a:t>
            </a:r>
            <a:r>
              <a:rPr lang="cs-CZ" sz="2800" b="1" i="1" dirty="0" err="1">
                <a:solidFill>
                  <a:srgbClr val="FFC000"/>
                </a:solidFill>
              </a:rPr>
              <a:t>measurable</a:t>
            </a:r>
            <a:endParaRPr lang="cs-CZ" sz="2800" b="1" i="1" dirty="0">
              <a:solidFill>
                <a:srgbClr val="FFC000"/>
              </a:solidFill>
            </a:endParaRPr>
          </a:p>
          <a:p>
            <a:r>
              <a:rPr lang="cs-CZ" sz="3200" dirty="0" smtClean="0">
                <a:solidFill>
                  <a:srgbClr val="FF0000"/>
                </a:solidFill>
              </a:rPr>
              <a:t>In either case, </a:t>
            </a:r>
            <a:r>
              <a:rPr lang="cs-CZ" sz="3200" dirty="0">
                <a:solidFill>
                  <a:srgbClr val="FF0000"/>
                </a:solidFill>
              </a:rPr>
              <a:t>be careful about long term effects</a:t>
            </a:r>
          </a:p>
          <a:p>
            <a:pPr lvl="1"/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Cascade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evaluation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metrics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detectability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changes</a:t>
            </a:r>
            <a:endParaRPr lang="cs-CZ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impact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your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true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target</a:t>
            </a:r>
            <a:endParaRPr lang="cs-CZ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82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Common</a:t>
            </a:r>
            <a:r>
              <a:rPr lang="cs-CZ" dirty="0"/>
              <a:t> on-line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 – E-</a:t>
            </a:r>
            <a:r>
              <a:rPr lang="cs-CZ" dirty="0" err="1"/>
              <a:t>commerce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99" y="1556793"/>
            <a:ext cx="8229600" cy="4525963"/>
          </a:xfrm>
        </p:spPr>
        <p:txBody>
          <a:bodyPr/>
          <a:lstStyle/>
          <a:p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correctness</a:t>
            </a:r>
            <a:endParaRPr lang="cs-CZ" dirty="0"/>
          </a:p>
          <a:p>
            <a:pPr lvl="1"/>
            <a:r>
              <a:rPr lang="cs-CZ" sz="1600" dirty="0"/>
              <a:t>Visit (</a:t>
            </a:r>
            <a:r>
              <a:rPr lang="cs-CZ" sz="1600" dirty="0" err="1"/>
              <a:t>once</a:t>
            </a:r>
            <a:r>
              <a:rPr lang="cs-CZ" sz="1600" dirty="0"/>
              <a:t>) </a:t>
            </a:r>
            <a:r>
              <a:rPr lang="cs-CZ" sz="1600" dirty="0" err="1"/>
              <a:t>recommended</a:t>
            </a:r>
            <a:r>
              <a:rPr lang="cs-CZ" sz="1600" dirty="0"/>
              <a:t> </a:t>
            </a:r>
            <a:r>
              <a:rPr lang="cs-CZ" sz="1600" dirty="0" err="1"/>
              <a:t>object</a:t>
            </a:r>
            <a:r>
              <a:rPr lang="cs-CZ" sz="1600" dirty="0"/>
              <a:t> (</a:t>
            </a:r>
            <a:r>
              <a:rPr lang="cs-CZ" sz="1600" dirty="0" err="1"/>
              <a:t>i.e</a:t>
            </a:r>
            <a:r>
              <a:rPr lang="cs-CZ" sz="1600" dirty="0"/>
              <a:t>. </a:t>
            </a:r>
            <a:r>
              <a:rPr lang="cs-CZ" sz="1600" dirty="0" err="1"/>
              <a:t>ignore</a:t>
            </a:r>
            <a:r>
              <a:rPr lang="cs-CZ" sz="1600" dirty="0"/>
              <a:t> </a:t>
            </a:r>
            <a:r>
              <a:rPr lang="cs-CZ" sz="1600" dirty="0" err="1"/>
              <a:t>page</a:t>
            </a:r>
            <a:r>
              <a:rPr lang="cs-CZ" sz="1600" dirty="0"/>
              <a:t> layout)</a:t>
            </a:r>
          </a:p>
          <a:p>
            <a:r>
              <a:rPr lang="cs-CZ" dirty="0" err="1"/>
              <a:t>Click-through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</a:p>
          <a:p>
            <a:pPr lvl="1"/>
            <a:r>
              <a:rPr lang="cs-CZ" sz="1600" dirty="0" err="1"/>
              <a:t>Click</a:t>
            </a:r>
            <a:r>
              <a:rPr lang="cs-CZ" sz="1600" dirty="0"/>
              <a:t> on </a:t>
            </a:r>
            <a:r>
              <a:rPr lang="cs-CZ" sz="1600" dirty="0" err="1"/>
              <a:t>recommended</a:t>
            </a:r>
            <a:r>
              <a:rPr lang="cs-CZ" sz="1600" dirty="0"/>
              <a:t> item / </a:t>
            </a:r>
            <a:r>
              <a:rPr lang="cs-CZ" sz="1600" dirty="0" err="1"/>
              <a:t>Click</a:t>
            </a:r>
            <a:r>
              <a:rPr lang="cs-CZ" sz="1600" dirty="0"/>
              <a:t> and do </a:t>
            </a:r>
            <a:r>
              <a:rPr lang="cs-CZ" sz="1600" dirty="0" err="1"/>
              <a:t>something</a:t>
            </a:r>
            <a:r>
              <a:rPr lang="cs-CZ" sz="1600" dirty="0"/>
              <a:t> (do not </a:t>
            </a:r>
            <a:r>
              <a:rPr lang="cs-CZ" sz="1600" dirty="0" err="1"/>
              <a:t>leave</a:t>
            </a:r>
            <a:r>
              <a:rPr lang="cs-CZ" sz="1600" dirty="0"/>
              <a:t> </a:t>
            </a:r>
            <a:r>
              <a:rPr lang="cs-CZ" sz="1600" dirty="0" err="1"/>
              <a:t>imediatelly</a:t>
            </a:r>
            <a:r>
              <a:rPr lang="cs-CZ" sz="1600" dirty="0"/>
              <a:t>)</a:t>
            </a:r>
          </a:p>
          <a:p>
            <a:r>
              <a:rPr lang="cs-CZ" dirty="0" err="1"/>
              <a:t>Conversions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cs-CZ" dirty="0"/>
          </a:p>
          <a:p>
            <a:pPr lvl="1"/>
            <a:r>
              <a:rPr lang="cs-CZ" dirty="0"/>
              <a:t>Buy </a:t>
            </a:r>
            <a:r>
              <a:rPr lang="cs-CZ" dirty="0" err="1"/>
              <a:t>recommended</a:t>
            </a:r>
            <a:r>
              <a:rPr lang="cs-CZ" dirty="0"/>
              <a:t> item / </a:t>
            </a:r>
            <a:r>
              <a:rPr lang="cs-CZ" dirty="0" err="1"/>
              <a:t>Recommend</a:t>
            </a:r>
            <a:r>
              <a:rPr lang="cs-CZ" dirty="0"/>
              <a:t> -&gt; </a:t>
            </a:r>
            <a:r>
              <a:rPr lang="cs-CZ" dirty="0" err="1"/>
              <a:t>Click</a:t>
            </a:r>
            <a:r>
              <a:rPr lang="cs-CZ" dirty="0"/>
              <a:t> -&gt; </a:t>
            </a:r>
            <a:r>
              <a:rPr lang="cs-CZ" dirty="0" err="1"/>
              <a:t>Purchase</a:t>
            </a:r>
            <a:endParaRPr lang="cs-CZ" dirty="0"/>
          </a:p>
          <a:p>
            <a:pPr lvl="1"/>
            <a:r>
              <a:rPr lang="cs-CZ" dirty="0" err="1"/>
              <a:t>Share</a:t>
            </a:r>
            <a:r>
              <a:rPr lang="cs-CZ" dirty="0"/>
              <a:t> / </a:t>
            </a:r>
            <a:r>
              <a:rPr lang="cs-CZ" dirty="0" err="1"/>
              <a:t>follow</a:t>
            </a:r>
            <a:r>
              <a:rPr lang="cs-CZ" dirty="0"/>
              <a:t> / </a:t>
            </a:r>
            <a:r>
              <a:rPr lang="cs-CZ" dirty="0" err="1"/>
              <a:t>like</a:t>
            </a:r>
            <a:r>
              <a:rPr lang="cs-CZ" dirty="0"/>
              <a:t> /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... </a:t>
            </a:r>
            <a:r>
              <a:rPr lang="cs-CZ" dirty="0" err="1"/>
              <a:t>recommended</a:t>
            </a:r>
            <a:r>
              <a:rPr lang="cs-CZ" dirty="0"/>
              <a:t> item</a:t>
            </a:r>
          </a:p>
          <a:p>
            <a:r>
              <a:rPr lang="cs-CZ" dirty="0" err="1"/>
              <a:t>Cross-sale</a:t>
            </a:r>
            <a:r>
              <a:rPr lang="cs-CZ" dirty="0"/>
              <a:t> </a:t>
            </a:r>
            <a:r>
              <a:rPr lang="cs-CZ" dirty="0" err="1"/>
              <a:t>increase</a:t>
            </a:r>
            <a:endParaRPr lang="cs-CZ" dirty="0"/>
          </a:p>
          <a:p>
            <a:pPr lvl="1"/>
            <a:r>
              <a:rPr lang="cs-CZ" dirty="0" err="1"/>
              <a:t>Add</a:t>
            </a:r>
            <a:r>
              <a:rPr lang="cs-CZ" dirty="0"/>
              <a:t> to </a:t>
            </a:r>
            <a:r>
              <a:rPr lang="cs-CZ" dirty="0" err="1"/>
              <a:t>cart</a:t>
            </a:r>
            <a:r>
              <a:rPr lang="cs-CZ" dirty="0"/>
              <a:t> -&gt; </a:t>
            </a:r>
            <a:r>
              <a:rPr lang="cs-CZ" dirty="0" err="1"/>
              <a:t>Recommend</a:t>
            </a:r>
            <a:r>
              <a:rPr lang="cs-CZ" dirty="0"/>
              <a:t> -&gt;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(</a:t>
            </a:r>
            <a:r>
              <a:rPr lang="cs-CZ" dirty="0" err="1"/>
              <a:t>recommended</a:t>
            </a:r>
            <a:r>
              <a:rPr lang="cs-CZ" dirty="0"/>
              <a:t>) to </a:t>
            </a:r>
            <a:r>
              <a:rPr lang="cs-CZ" dirty="0" err="1"/>
              <a:t>cart</a:t>
            </a:r>
            <a:endParaRPr lang="cs-CZ" dirty="0"/>
          </a:p>
          <a:p>
            <a:pPr lvl="1"/>
            <a:r>
              <a:rPr lang="cs-CZ" dirty="0" err="1"/>
              <a:t>Returning</a:t>
            </a:r>
            <a:r>
              <a:rPr lang="cs-CZ" dirty="0"/>
              <a:t> </a:t>
            </a:r>
            <a:r>
              <a:rPr lang="cs-CZ" dirty="0" err="1"/>
              <a:t>buyers</a:t>
            </a:r>
            <a:r>
              <a:rPr lang="cs-CZ" dirty="0"/>
              <a:t>, </a:t>
            </a:r>
            <a:r>
              <a:rPr lang="cs-CZ" dirty="0" err="1"/>
              <a:t>viral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…</a:t>
            </a:r>
          </a:p>
        </p:txBody>
      </p:sp>
      <p:sp>
        <p:nvSpPr>
          <p:cNvPr id="4" name="Šipka dolů 3"/>
          <p:cNvSpPr/>
          <p:nvPr/>
        </p:nvSpPr>
        <p:spPr bwMode="auto">
          <a:xfrm>
            <a:off x="9552384" y="1556792"/>
            <a:ext cx="720080" cy="38164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dirty="0" err="1"/>
              <a:t>Better</a:t>
            </a:r>
            <a:r>
              <a:rPr lang="cs-CZ" sz="1400" dirty="0"/>
              <a:t> </a:t>
            </a:r>
            <a:r>
              <a:rPr lang="cs-CZ" sz="1400" dirty="0" err="1"/>
              <a:t>proxy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target</a:t>
            </a:r>
            <a:r>
              <a:rPr lang="cs-CZ" sz="1400" dirty="0"/>
              <a:t> </a:t>
            </a:r>
            <a:r>
              <a:rPr lang="cs-CZ" sz="1400" dirty="0" err="1"/>
              <a:t>variable</a:t>
            </a:r>
            <a:endParaRPr lang="en-US" sz="1400" dirty="0"/>
          </a:p>
        </p:txBody>
      </p:sp>
      <p:sp>
        <p:nvSpPr>
          <p:cNvPr id="6" name="Šipka dolů 5"/>
          <p:cNvSpPr/>
          <p:nvPr/>
        </p:nvSpPr>
        <p:spPr bwMode="auto">
          <a:xfrm rot="10800000">
            <a:off x="1631504" y="1278224"/>
            <a:ext cx="827584" cy="39921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dirty="0"/>
              <a:t>    </a:t>
            </a:r>
            <a:r>
              <a:rPr lang="cs-CZ" sz="1600" dirty="0" err="1"/>
              <a:t>Higher</a:t>
            </a:r>
            <a:r>
              <a:rPr lang="cs-CZ" sz="1600" dirty="0"/>
              <a:t> </a:t>
            </a:r>
            <a:r>
              <a:rPr lang="cs-CZ" sz="1600" dirty="0" err="1"/>
              <a:t>potential</a:t>
            </a:r>
            <a:r>
              <a:rPr lang="cs-CZ" sz="1600" dirty="0"/>
              <a:t> </a:t>
            </a:r>
            <a:r>
              <a:rPr lang="cs-CZ" sz="1600" dirty="0" err="1"/>
              <a:t>impact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6696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Common</a:t>
            </a:r>
            <a:r>
              <a:rPr lang="cs-CZ" dirty="0"/>
              <a:t> on-line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 – </a:t>
            </a:r>
            <a:r>
              <a:rPr lang="cs-CZ" dirty="0" err="1"/>
              <a:t>Broadcaster</a:t>
            </a:r>
            <a:r>
              <a:rPr lang="cs-CZ" dirty="0"/>
              <a:t>/</a:t>
            </a:r>
            <a:r>
              <a:rPr lang="cs-CZ" dirty="0" err="1"/>
              <a:t>News</a:t>
            </a:r>
            <a:r>
              <a:rPr lang="cs-CZ" dirty="0"/>
              <a:t>/</a:t>
            </a:r>
            <a:r>
              <a:rPr lang="cs-CZ" dirty="0" err="1"/>
              <a:t>Info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48745" y="1548396"/>
            <a:ext cx="8229600" cy="4525963"/>
          </a:xfrm>
        </p:spPr>
        <p:txBody>
          <a:bodyPr/>
          <a:lstStyle/>
          <a:p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correctness</a:t>
            </a:r>
            <a:endParaRPr lang="cs-CZ" dirty="0"/>
          </a:p>
          <a:p>
            <a:pPr lvl="1"/>
            <a:r>
              <a:rPr lang="cs-CZ" sz="1600" dirty="0"/>
              <a:t>Visit (</a:t>
            </a:r>
            <a:r>
              <a:rPr lang="cs-CZ" sz="1600" dirty="0" err="1"/>
              <a:t>once</a:t>
            </a:r>
            <a:r>
              <a:rPr lang="cs-CZ" sz="1600" dirty="0"/>
              <a:t>) </a:t>
            </a:r>
            <a:r>
              <a:rPr lang="cs-CZ" sz="1600" dirty="0" err="1"/>
              <a:t>recommended</a:t>
            </a:r>
            <a:r>
              <a:rPr lang="cs-CZ" sz="1600" dirty="0"/>
              <a:t> </a:t>
            </a:r>
            <a:r>
              <a:rPr lang="cs-CZ" sz="1600" dirty="0" err="1"/>
              <a:t>object</a:t>
            </a:r>
            <a:r>
              <a:rPr lang="cs-CZ" sz="1600" dirty="0"/>
              <a:t> (</a:t>
            </a:r>
            <a:r>
              <a:rPr lang="cs-CZ" sz="1600" dirty="0" err="1"/>
              <a:t>i.e</a:t>
            </a:r>
            <a:r>
              <a:rPr lang="cs-CZ" sz="1600" dirty="0"/>
              <a:t>. </a:t>
            </a:r>
            <a:r>
              <a:rPr lang="cs-CZ" sz="1600" dirty="0" err="1"/>
              <a:t>ignore</a:t>
            </a:r>
            <a:r>
              <a:rPr lang="cs-CZ" sz="1600" dirty="0"/>
              <a:t> </a:t>
            </a:r>
            <a:r>
              <a:rPr lang="cs-CZ" sz="1600" dirty="0" err="1"/>
              <a:t>page</a:t>
            </a:r>
            <a:r>
              <a:rPr lang="cs-CZ" sz="1600" dirty="0"/>
              <a:t> layout)</a:t>
            </a:r>
          </a:p>
          <a:p>
            <a:r>
              <a:rPr lang="cs-CZ" dirty="0" err="1"/>
              <a:t>Click-through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</a:p>
          <a:p>
            <a:pPr lvl="1"/>
            <a:r>
              <a:rPr lang="cs-CZ" sz="1600" dirty="0" err="1"/>
              <a:t>Click</a:t>
            </a:r>
            <a:r>
              <a:rPr lang="cs-CZ" sz="1600" dirty="0"/>
              <a:t> on </a:t>
            </a:r>
            <a:r>
              <a:rPr lang="cs-CZ" sz="1600" dirty="0" err="1"/>
              <a:t>recommended</a:t>
            </a:r>
            <a:r>
              <a:rPr lang="cs-CZ" sz="1600" dirty="0"/>
              <a:t> item / </a:t>
            </a:r>
            <a:r>
              <a:rPr lang="cs-CZ" sz="1600" dirty="0" err="1"/>
              <a:t>Click</a:t>
            </a:r>
            <a:r>
              <a:rPr lang="cs-CZ" sz="1600" dirty="0"/>
              <a:t> and do </a:t>
            </a:r>
            <a:r>
              <a:rPr lang="cs-CZ" sz="1600" dirty="0" err="1"/>
              <a:t>something</a:t>
            </a:r>
            <a:r>
              <a:rPr lang="cs-CZ" sz="1600" dirty="0"/>
              <a:t> (do not </a:t>
            </a:r>
            <a:r>
              <a:rPr lang="cs-CZ" sz="1600" dirty="0" err="1"/>
              <a:t>leave</a:t>
            </a:r>
            <a:r>
              <a:rPr lang="cs-CZ" sz="1600" dirty="0"/>
              <a:t> </a:t>
            </a:r>
            <a:r>
              <a:rPr lang="cs-CZ" sz="1600" dirty="0" err="1"/>
              <a:t>imediatelly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[</a:t>
            </a:r>
            <a:r>
              <a:rPr lang="cs-CZ" sz="1600" dirty="0" err="1"/>
              <a:t>beware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clickbaits</a:t>
            </a:r>
            <a:r>
              <a:rPr lang="cs-CZ" sz="1600" dirty="0"/>
              <a:t>]</a:t>
            </a:r>
          </a:p>
          <a:p>
            <a:r>
              <a:rPr lang="cs-CZ" dirty="0"/>
              <a:t>„</a:t>
            </a:r>
            <a:r>
              <a:rPr lang="cs-CZ" dirty="0" err="1"/>
              <a:t>Conversions</a:t>
            </a:r>
            <a:r>
              <a:rPr lang="cs-CZ" dirty="0"/>
              <a:t>“ (</a:t>
            </a:r>
            <a:r>
              <a:rPr lang="cs-CZ" dirty="0" err="1"/>
              <a:t>engagement</a:t>
            </a:r>
            <a:r>
              <a:rPr lang="cs-CZ" dirty="0"/>
              <a:t>) </a:t>
            </a:r>
            <a:r>
              <a:rPr lang="cs-CZ" dirty="0" err="1"/>
              <a:t>rate</a:t>
            </a:r>
            <a:endParaRPr lang="cs-CZ" dirty="0"/>
          </a:p>
          <a:p>
            <a:pPr lvl="1"/>
            <a:r>
              <a:rPr lang="cs-CZ" dirty="0" err="1"/>
              <a:t>Share</a:t>
            </a:r>
            <a:r>
              <a:rPr lang="cs-CZ" dirty="0"/>
              <a:t> / </a:t>
            </a:r>
            <a:r>
              <a:rPr lang="cs-CZ" dirty="0" err="1"/>
              <a:t>follow</a:t>
            </a:r>
            <a:r>
              <a:rPr lang="cs-CZ" dirty="0"/>
              <a:t> / </a:t>
            </a:r>
            <a:r>
              <a:rPr lang="cs-CZ" dirty="0" err="1"/>
              <a:t>like</a:t>
            </a:r>
            <a:r>
              <a:rPr lang="cs-CZ" dirty="0"/>
              <a:t> / comment... </a:t>
            </a:r>
            <a:r>
              <a:rPr lang="cs-CZ" dirty="0" err="1"/>
              <a:t>recommended</a:t>
            </a:r>
            <a:r>
              <a:rPr lang="cs-CZ" dirty="0"/>
              <a:t> item</a:t>
            </a:r>
          </a:p>
          <a:p>
            <a:r>
              <a:rPr lang="cs-CZ" dirty="0" err="1"/>
              <a:t>Value</a:t>
            </a:r>
            <a:r>
              <a:rPr lang="cs-CZ" dirty="0"/>
              <a:t> per user</a:t>
            </a:r>
          </a:p>
          <a:p>
            <a:pPr lvl="1"/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/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visited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/ </a:t>
            </a:r>
            <a:r>
              <a:rPr lang="cs-CZ" dirty="0" err="1"/>
              <a:t>displayed</a:t>
            </a:r>
            <a:r>
              <a:rPr lang="cs-CZ" dirty="0"/>
              <a:t> </a:t>
            </a:r>
            <a:r>
              <a:rPr lang="cs-CZ" dirty="0" err="1"/>
              <a:t>adds</a:t>
            </a:r>
            <a:r>
              <a:rPr lang="cs-CZ" dirty="0"/>
              <a:t>… </a:t>
            </a:r>
            <a:br>
              <a:rPr lang="cs-CZ" dirty="0"/>
            </a:br>
            <a:r>
              <a:rPr lang="cs-CZ" dirty="0"/>
              <a:t>per user </a:t>
            </a:r>
            <a:r>
              <a:rPr lang="cs-CZ" dirty="0" err="1"/>
              <a:t>or</a:t>
            </a:r>
            <a:r>
              <a:rPr lang="cs-CZ" dirty="0"/>
              <a:t> per session</a:t>
            </a:r>
          </a:p>
          <a:p>
            <a:pPr lvl="1"/>
            <a:r>
              <a:rPr lang="cs-CZ" dirty="0" err="1"/>
              <a:t>Returning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/ user </a:t>
            </a:r>
            <a:r>
              <a:rPr lang="cs-CZ" dirty="0" err="1"/>
              <a:t>loyalty</a:t>
            </a:r>
            <a:endParaRPr lang="cs-CZ" dirty="0"/>
          </a:p>
          <a:p>
            <a:pPr lvl="1"/>
            <a:r>
              <a:rPr lang="cs-CZ" dirty="0"/>
              <a:t>Premium </a:t>
            </a:r>
            <a:r>
              <a:rPr lang="cs-CZ" dirty="0" err="1"/>
              <a:t>subscription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Šipka dolů 3"/>
          <p:cNvSpPr/>
          <p:nvPr/>
        </p:nvSpPr>
        <p:spPr bwMode="auto">
          <a:xfrm>
            <a:off x="9552384" y="1556792"/>
            <a:ext cx="720080" cy="38164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dirty="0" err="1"/>
              <a:t>Better</a:t>
            </a:r>
            <a:r>
              <a:rPr lang="cs-CZ" sz="1400" dirty="0"/>
              <a:t> </a:t>
            </a:r>
            <a:r>
              <a:rPr lang="cs-CZ" sz="1400" dirty="0" err="1"/>
              <a:t>proxy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target</a:t>
            </a:r>
            <a:r>
              <a:rPr lang="cs-CZ" sz="1400" dirty="0"/>
              <a:t> </a:t>
            </a:r>
            <a:r>
              <a:rPr lang="cs-CZ" sz="1400" dirty="0" err="1"/>
              <a:t>variable</a:t>
            </a:r>
            <a:endParaRPr lang="en-US" sz="1400" dirty="0"/>
          </a:p>
        </p:txBody>
      </p:sp>
      <p:sp>
        <p:nvSpPr>
          <p:cNvPr id="5" name="Šipka dolů 4"/>
          <p:cNvSpPr/>
          <p:nvPr/>
        </p:nvSpPr>
        <p:spPr bwMode="auto">
          <a:xfrm rot="10800000">
            <a:off x="1559497" y="1196752"/>
            <a:ext cx="827584" cy="39921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dirty="0"/>
              <a:t>    </a:t>
            </a:r>
            <a:r>
              <a:rPr lang="cs-CZ" sz="1600" dirty="0" err="1"/>
              <a:t>Higher</a:t>
            </a:r>
            <a:r>
              <a:rPr lang="cs-CZ" sz="1600" dirty="0"/>
              <a:t> </a:t>
            </a:r>
            <a:r>
              <a:rPr lang="cs-CZ" sz="1600" dirty="0" err="1"/>
              <a:t>potential</a:t>
            </a:r>
            <a:r>
              <a:rPr lang="cs-CZ" sz="1600" dirty="0"/>
              <a:t> </a:t>
            </a:r>
            <a:r>
              <a:rPr lang="cs-CZ" sz="1600" dirty="0" err="1"/>
              <a:t>impact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796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Beyond performance indicators – Technical 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!!Response </a:t>
            </a:r>
            <a:r>
              <a:rPr lang="cs-CZ" dirty="0" err="1"/>
              <a:t>time</a:t>
            </a:r>
            <a:r>
              <a:rPr lang="cs-CZ" dirty="0"/>
              <a:t>!!</a:t>
            </a:r>
          </a:p>
          <a:p>
            <a:r>
              <a:rPr lang="cs-CZ" dirty="0" err="1"/>
              <a:t>Train</a:t>
            </a:r>
            <a:r>
              <a:rPr lang="cs-CZ" dirty="0"/>
              <a:t> / re-</a:t>
            </a:r>
            <a:r>
              <a:rPr lang="cs-CZ" dirty="0" err="1"/>
              <a:t>train</a:t>
            </a:r>
            <a:r>
              <a:rPr lang="cs-CZ" dirty="0"/>
              <a:t> / model update </a:t>
            </a:r>
            <a:r>
              <a:rPr lang="cs-CZ" dirty="0" err="1"/>
              <a:t>time</a:t>
            </a:r>
            <a:endParaRPr lang="cs-CZ" dirty="0"/>
          </a:p>
          <a:p>
            <a:r>
              <a:rPr lang="cs-CZ" dirty="0" err="1"/>
              <a:t>Memory</a:t>
            </a:r>
            <a:r>
              <a:rPr lang="cs-CZ" dirty="0"/>
              <a:t>/CPU/GPU </a:t>
            </a:r>
            <a:r>
              <a:rPr lang="cs-CZ" dirty="0" err="1"/>
              <a:t>consumption</a:t>
            </a:r>
            <a:endParaRPr lang="cs-CZ" dirty="0"/>
          </a:p>
          <a:p>
            <a:pPr lvl="1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grow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r>
              <a:rPr lang="cs-CZ" dirty="0" err="1"/>
              <a:t>Recall</a:t>
            </a:r>
            <a:r>
              <a:rPr lang="cs-CZ" dirty="0"/>
              <a:t> on </a:t>
            </a:r>
            <a:r>
              <a:rPr lang="cs-CZ" dirty="0" err="1"/>
              <a:t>objects</a:t>
            </a:r>
            <a:endParaRPr lang="cs-CZ" dirty="0"/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portion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</a:t>
            </a:r>
            <a:r>
              <a:rPr lang="cs-CZ" dirty="0" err="1"/>
              <a:t>ignored</a:t>
            </a:r>
            <a:r>
              <a:rPr lang="cs-CZ" dirty="0"/>
              <a:t>? Are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many </a:t>
            </a:r>
            <a:r>
              <a:rPr lang="cs-CZ" dirty="0" err="1"/>
              <a:t>low</a:t>
            </a:r>
            <a:r>
              <a:rPr lang="cs-CZ" dirty="0"/>
              <a:t>-profit </a:t>
            </a:r>
            <a:r>
              <a:rPr lang="cs-CZ" dirty="0" err="1"/>
              <a:t>bestsellers</a:t>
            </a:r>
            <a:r>
              <a:rPr lang="cs-CZ" dirty="0"/>
              <a:t>?</a:t>
            </a:r>
          </a:p>
          <a:p>
            <a:r>
              <a:rPr lang="cs-CZ" dirty="0" err="1"/>
              <a:t>Ability</a:t>
            </a:r>
            <a:r>
              <a:rPr lang="cs-CZ" dirty="0"/>
              <a:t> to </a:t>
            </a:r>
            <a:r>
              <a:rPr lang="cs-CZ" dirty="0" err="1"/>
              <a:t>predict</a:t>
            </a:r>
            <a:endParaRPr lang="cs-CZ" dirty="0"/>
          </a:p>
          <a:p>
            <a:pPr lvl="1"/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calculate</a:t>
            </a:r>
            <a:r>
              <a:rPr lang="cs-CZ" dirty="0"/>
              <a:t> </a:t>
            </a:r>
            <a:r>
              <a:rPr lang="cs-CZ" dirty="0" err="1"/>
              <a:t>recommendations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are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1346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Multiarmed bandits evaluation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Bad side of A/B testing? It costs a fortune</a:t>
            </a:r>
          </a:p>
          <a:p>
            <a:pPr lvl="1"/>
            <a:r>
              <a:rPr lang="cs-CZ" dirty="0"/>
              <a:t>Organizational requirements </a:t>
            </a:r>
            <a:r>
              <a:rPr lang="cs-CZ" dirty="0" smtClean="0"/>
              <a:t>(Necessary... Study builder frameworks)</a:t>
            </a:r>
            <a:endParaRPr lang="cs-CZ" dirty="0"/>
          </a:p>
          <a:p>
            <a:pPr lvl="1"/>
            <a:r>
              <a:rPr lang="cs-CZ" dirty="0"/>
              <a:t>Users </a:t>
            </a:r>
            <a:r>
              <a:rPr lang="cs-CZ" dirty="0" smtClean="0"/>
              <a:t>receive </a:t>
            </a:r>
            <a:r>
              <a:rPr lang="cs-CZ" dirty="0"/>
              <a:t>sub-optimal recommendations (we can do sth. about that)</a:t>
            </a:r>
          </a:p>
          <a:p>
            <a:pPr lvl="1"/>
            <a:endParaRPr lang="cs-CZ" dirty="0"/>
          </a:p>
          <a:p>
            <a:r>
              <a:rPr lang="cs-CZ" dirty="0"/>
              <a:t>Multiarmed bandits</a:t>
            </a:r>
          </a:p>
          <a:p>
            <a:pPr lvl="1"/>
            <a:r>
              <a:rPr lang="cs-CZ" dirty="0"/>
              <a:t>Alternatives that seems less relevant gradually receives less attention</a:t>
            </a:r>
          </a:p>
          <a:p>
            <a:pPr lvl="1"/>
            <a:r>
              <a:rPr lang="cs-CZ" dirty="0" smtClean="0"/>
              <a:t>Epsilon-greedy</a:t>
            </a:r>
            <a:r>
              <a:rPr lang="cs-CZ" dirty="0"/>
              <a:t>, Thompson sampling, upper confidence bounds (UCB)</a:t>
            </a:r>
          </a:p>
        </p:txBody>
      </p:sp>
      <p:pic>
        <p:nvPicPr>
          <p:cNvPr id="70658" name="Picture 2" descr="Multi-Armed Bandits | Papers With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16" y="4293096"/>
            <a:ext cx="23622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28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Note</a:t>
            </a:r>
            <a:r>
              <a:rPr lang="cs-CZ" dirty="0"/>
              <a:t> on </a:t>
            </a:r>
            <a:r>
              <a:rPr lang="cs-CZ" dirty="0" err="1"/>
              <a:t>multi-criterial</a:t>
            </a:r>
            <a:r>
              <a:rPr lang="cs-CZ" dirty="0"/>
              <a:t> </a:t>
            </a:r>
            <a:r>
              <a:rPr lang="cs-CZ" dirty="0" err="1"/>
              <a:t>RecSys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sz="3600" dirty="0" err="1"/>
              <a:t>Wellcome</a:t>
            </a:r>
            <a:r>
              <a:rPr lang="cs-CZ" sz="3600" dirty="0"/>
              <a:t> to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i="1" dirty="0">
                <a:solidFill>
                  <a:srgbClr val="FF0000"/>
                </a:solidFill>
              </a:rPr>
              <a:t>DARK SIDE</a:t>
            </a:r>
          </a:p>
          <a:p>
            <a:r>
              <a:rPr lang="cs-CZ" i="1" dirty="0" err="1">
                <a:solidFill>
                  <a:srgbClr val="FF0000"/>
                </a:solidFill>
              </a:rPr>
              <a:t>It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possible</a:t>
            </a:r>
            <a:r>
              <a:rPr lang="cs-CZ" i="1" dirty="0">
                <a:solidFill>
                  <a:srgbClr val="FF0000"/>
                </a:solidFill>
              </a:rPr>
              <a:t> to </a:t>
            </a:r>
            <a:r>
              <a:rPr lang="cs-CZ" i="1" dirty="0" err="1">
                <a:solidFill>
                  <a:srgbClr val="FF0000"/>
                </a:solidFill>
              </a:rPr>
              <a:t>incorporate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some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providers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metrics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into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the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recommendation</a:t>
            </a:r>
            <a:r>
              <a:rPr lang="cs-CZ" i="1" dirty="0">
                <a:solidFill>
                  <a:srgbClr val="FF0000"/>
                </a:solidFill>
              </a:rPr>
              <a:t> proces</a:t>
            </a:r>
          </a:p>
          <a:p>
            <a:pPr lvl="1"/>
            <a:r>
              <a:rPr lang="cs-CZ" i="1" dirty="0" err="1">
                <a:solidFill>
                  <a:srgbClr val="FF0000"/>
                </a:solidFill>
              </a:rPr>
              <a:t>i.e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  <a:r>
              <a:rPr lang="cs-CZ" i="1" dirty="0" err="1">
                <a:solidFill>
                  <a:srgbClr val="FF0000"/>
                </a:solidFill>
              </a:rPr>
              <a:t>recommend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items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with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higher</a:t>
            </a:r>
            <a:r>
              <a:rPr lang="cs-CZ" i="1" dirty="0">
                <a:solidFill>
                  <a:srgbClr val="FF0000"/>
                </a:solidFill>
              </a:rPr>
              <a:t> profit</a:t>
            </a:r>
          </a:p>
          <a:p>
            <a:r>
              <a:rPr lang="cs-CZ" i="1" dirty="0">
                <a:solidFill>
                  <a:srgbClr val="FF0000"/>
                </a:solidFill>
              </a:rPr>
              <a:t>Do that wisely (</a:t>
            </a:r>
            <a:r>
              <a:rPr lang="cs-CZ" i="1" dirty="0" smtClean="0">
                <a:solidFill>
                  <a:srgbClr val="FF0000"/>
                </a:solidFill>
              </a:rPr>
              <a:t>or </a:t>
            </a:r>
            <a:r>
              <a:rPr lang="cs-CZ" i="1" dirty="0">
                <a:solidFill>
                  <a:srgbClr val="FF0000"/>
                </a:solidFill>
              </a:rPr>
              <a:t>not at all)</a:t>
            </a:r>
          </a:p>
          <a:p>
            <a:pPr lvl="1"/>
            <a:r>
              <a:rPr lang="cs-CZ" i="1" dirty="0" err="1">
                <a:solidFill>
                  <a:srgbClr val="FF0000"/>
                </a:solidFill>
              </a:rPr>
              <a:t>Your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credibility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stake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someone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finds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out</a:t>
            </a:r>
            <a:endParaRPr lang="cs-CZ" i="1" dirty="0">
              <a:solidFill>
                <a:srgbClr val="FF0000"/>
              </a:solidFill>
            </a:endParaRPr>
          </a:p>
          <a:p>
            <a:pPr lvl="1"/>
            <a:r>
              <a:rPr lang="cs-CZ" i="1" dirty="0">
                <a:solidFill>
                  <a:srgbClr val="00B050"/>
                </a:solidFill>
              </a:rPr>
              <a:t>User trust is in recommendations is one of the most important features determining the long-term effect of recommender systems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Do not behave like ALZA </a:t>
            </a:r>
            <a:r>
              <a:rPr lang="cs-CZ" i="1" dirty="0" smtClean="0">
                <a:solidFill>
                  <a:srgbClr val="FF0000"/>
                </a:solidFill>
              </a:rPr>
              <a:t>a couple years ago...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912" y="4797152"/>
            <a:ext cx="6768752" cy="19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Recap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Basic CB with meta-data?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Vector Space Model (Rocchio</a:t>
            </a:r>
            <a:r>
              <a:rPr lang="en-US" dirty="0" smtClean="0"/>
              <a:t>’s</a:t>
            </a:r>
            <a:r>
              <a:rPr lang="cs-CZ" dirty="0" smtClean="0"/>
              <a:t> Method)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/>
              <a:t>What is wrong here?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pic>
        <p:nvPicPr>
          <p:cNvPr id="4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4005064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4023536"/>
            <a:ext cx="336805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1755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425447"/>
            <a:ext cx="10972800" cy="749307"/>
          </a:xfrm>
          <a:prstGeom prst="rect">
            <a:avLst/>
          </a:prstGeom>
        </p:spPr>
        <p:txBody>
          <a:bodyPr vert="horz" wrap="square" lIns="0" tIns="23914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pc="-10" dirty="0" smtClean="0"/>
              <a:t>Lab Studies</a:t>
            </a:r>
            <a:endParaRPr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552" y="1988840"/>
            <a:ext cx="40344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24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 studies settings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</a:t>
            </a:r>
            <a:r>
              <a:rPr lang="cs-CZ" dirty="0" smtClean="0"/>
              <a:t>things possible as in </a:t>
            </a:r>
            <a:r>
              <a:rPr lang="en-US" dirty="0" smtClean="0"/>
              <a:t>online experiments</a:t>
            </a:r>
            <a:endParaRPr lang="cs-CZ" dirty="0" smtClean="0"/>
          </a:p>
          <a:p>
            <a:pPr lvl="1"/>
            <a:r>
              <a:rPr lang="cs-CZ" dirty="0" smtClean="0"/>
              <a:t>Preference elicitation phase often needed (no history for participants)</a:t>
            </a:r>
            <a:endParaRPr lang="en-US" dirty="0"/>
          </a:p>
          <a:p>
            <a:r>
              <a:rPr lang="cs-CZ" sz="1800" dirty="0" smtClean="0"/>
              <a:t>In addition to online experiments</a:t>
            </a:r>
          </a:p>
          <a:p>
            <a:pPr lvl="1"/>
            <a:r>
              <a:rPr lang="en-US" sz="1600" dirty="0" smtClean="0"/>
              <a:t>Questionnaire</a:t>
            </a:r>
            <a:r>
              <a:rPr lang="cs-CZ" sz="1600" dirty="0" smtClean="0"/>
              <a:t> / Interview</a:t>
            </a:r>
            <a:endParaRPr lang="en-US" sz="1600" dirty="0"/>
          </a:p>
          <a:p>
            <a:pPr lvl="2"/>
            <a:r>
              <a:rPr lang="cs-CZ" sz="1500" b="1" i="1" dirty="0" err="1"/>
              <a:t>Features</a:t>
            </a:r>
            <a:r>
              <a:rPr lang="cs-CZ" sz="1500" b="1" i="1" dirty="0"/>
              <a:t> </a:t>
            </a:r>
            <a:r>
              <a:rPr lang="cs-CZ" sz="1500" b="1" i="1" dirty="0" err="1"/>
              <a:t>otherwise</a:t>
            </a:r>
            <a:r>
              <a:rPr lang="cs-CZ" sz="1500" b="1" i="1" dirty="0"/>
              <a:t> </a:t>
            </a:r>
            <a:r>
              <a:rPr lang="cs-CZ" sz="1500" b="1" i="1" dirty="0" err="1"/>
              <a:t>harder</a:t>
            </a:r>
            <a:r>
              <a:rPr lang="cs-CZ" sz="1500" b="1" i="1" dirty="0"/>
              <a:t> to </a:t>
            </a:r>
            <a:r>
              <a:rPr lang="cs-CZ" sz="1500" b="1" i="1" dirty="0" err="1"/>
              <a:t>detect</a:t>
            </a:r>
            <a:r>
              <a:rPr lang="cs-CZ" sz="1500" b="1" i="1" dirty="0"/>
              <a:t> </a:t>
            </a:r>
            <a:r>
              <a:rPr lang="cs-CZ" sz="1500" b="1" i="1" dirty="0" err="1"/>
              <a:t>directly</a:t>
            </a:r>
            <a:endParaRPr lang="cs-CZ" sz="1500" b="1" i="1" dirty="0"/>
          </a:p>
          <a:p>
            <a:pPr lvl="2"/>
            <a:r>
              <a:rPr lang="cs-CZ" sz="1500" dirty="0" err="1"/>
              <a:t>Helpfulness</a:t>
            </a:r>
            <a:r>
              <a:rPr lang="cs-CZ" sz="1500" dirty="0"/>
              <a:t> / </a:t>
            </a:r>
            <a:r>
              <a:rPr lang="cs-CZ" sz="1500" dirty="0" err="1"/>
              <a:t>Ease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use / Relevance</a:t>
            </a:r>
          </a:p>
          <a:p>
            <a:pPr lvl="2"/>
            <a:r>
              <a:rPr lang="cs-CZ" sz="1500" dirty="0" smtClean="0"/>
              <a:t>Trust, Novelty </a:t>
            </a:r>
            <a:r>
              <a:rPr lang="cs-CZ" sz="1500" dirty="0"/>
              <a:t>to the user etc</a:t>
            </a:r>
            <a:r>
              <a:rPr lang="cs-CZ" sz="1500" dirty="0" smtClean="0"/>
              <a:t>.</a:t>
            </a:r>
          </a:p>
          <a:p>
            <a:pPr lvl="2"/>
            <a:r>
              <a:rPr lang="cs-CZ" sz="1500" dirty="0" smtClean="0"/>
              <a:t>Reasoning behind actions/inaction</a:t>
            </a:r>
            <a:endParaRPr lang="cs-CZ" sz="1500" dirty="0"/>
          </a:p>
          <a:p>
            <a:pPr lvl="1"/>
            <a:r>
              <a:rPr lang="cs-CZ" sz="1600" dirty="0" err="1"/>
              <a:t>Physiological</a:t>
            </a:r>
            <a:r>
              <a:rPr lang="cs-CZ" sz="1600" dirty="0"/>
              <a:t> response</a:t>
            </a:r>
          </a:p>
          <a:p>
            <a:pPr lvl="2"/>
            <a:r>
              <a:rPr lang="cs-CZ" sz="1500" dirty="0"/>
              <a:t>Eye </a:t>
            </a:r>
            <a:r>
              <a:rPr lang="cs-CZ" sz="1500" dirty="0" smtClean="0"/>
              <a:t>tracking, facial expression detection </a:t>
            </a:r>
            <a:r>
              <a:rPr lang="cs-CZ" sz="1500" dirty="0"/>
              <a:t>etc</a:t>
            </a:r>
            <a:r>
              <a:rPr lang="cs-CZ" sz="1500" dirty="0" smtClean="0"/>
              <a:t>.</a:t>
            </a:r>
          </a:p>
          <a:p>
            <a:pPr lvl="2"/>
            <a:endParaRPr lang="cs-CZ" sz="1600" i="1" dirty="0">
              <a:solidFill>
                <a:srgbClr val="FF0000"/>
              </a:solidFill>
            </a:endParaRPr>
          </a:p>
          <a:p>
            <a:r>
              <a:rPr lang="cs-CZ" i="1" dirty="0" err="1">
                <a:solidFill>
                  <a:srgbClr val="FF0000"/>
                </a:solidFill>
              </a:rPr>
              <a:t>Key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criterion</a:t>
            </a:r>
            <a:r>
              <a:rPr lang="cs-CZ" i="1" dirty="0">
                <a:solidFill>
                  <a:srgbClr val="FF0000"/>
                </a:solidFill>
              </a:rPr>
              <a:t> in </a:t>
            </a:r>
            <a:r>
              <a:rPr lang="cs-CZ" i="1" dirty="0" err="1">
                <a:solidFill>
                  <a:srgbClr val="FF0000"/>
                </a:solidFill>
              </a:rPr>
              <a:t>lab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studies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that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subjects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should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well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approximate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behavior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your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real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users</a:t>
            </a:r>
            <a:endParaRPr lang="cs-CZ" i="1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This may be harder than it </a:t>
            </a:r>
            <a:r>
              <a:rPr lang="cs-CZ" dirty="0" smtClean="0"/>
              <a:t>seems (questionable external validity)</a:t>
            </a:r>
            <a:endParaRPr lang="cs-CZ" dirty="0"/>
          </a:p>
          <a:p>
            <a:pPr lvl="1"/>
            <a:r>
              <a:rPr lang="cs-CZ" dirty="0"/>
              <a:t>Carefully consider what tasks to give </a:t>
            </a:r>
            <a:r>
              <a:rPr lang="cs-CZ" dirty="0" smtClean="0"/>
              <a:t>them </a:t>
            </a:r>
            <a:r>
              <a:rPr lang="cs-CZ" dirty="0"/>
              <a:t>and then re-think it once more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>
              <a:sym typeface="Wingdings" panose="05000000000000000000" pitchFamily="2" charset="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276872"/>
            <a:ext cx="4104456" cy="246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95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425447"/>
            <a:ext cx="10972800" cy="749307"/>
          </a:xfrm>
          <a:prstGeom prst="rect">
            <a:avLst/>
          </a:prstGeom>
        </p:spPr>
        <p:txBody>
          <a:bodyPr vert="horz" wrap="square" lIns="0" tIns="23914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pc="-10" dirty="0" smtClean="0"/>
              <a:t>Offline evaluation</a:t>
            </a:r>
            <a:endParaRPr spc="-10" dirty="0"/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93535"/>
              </p:ext>
            </p:extLst>
          </p:nvPr>
        </p:nvGraphicFramePr>
        <p:xfrm>
          <a:off x="2063552" y="3068960"/>
          <a:ext cx="7886700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1995"/>
              </p:ext>
            </p:extLst>
          </p:nvPr>
        </p:nvGraphicFramePr>
        <p:xfrm>
          <a:off x="2063552" y="3574674"/>
          <a:ext cx="78867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93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09852" y="2643182"/>
            <a:ext cx="664373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Evaluating Recommender </a:t>
            </a:r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Systems</a:t>
            </a:r>
            <a:r>
              <a:rPr lang="cs-CZ" sz="3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 - II</a:t>
            </a:r>
            <a:endParaRPr lang="cs-CZ" sz="36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  <a:p>
            <a:pPr algn="ctr"/>
            <a:endParaRPr lang="cs-CZ" sz="36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  <a:p>
            <a:pPr algn="ctr"/>
            <a:endParaRPr lang="en-US" sz="36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88973" y="3933057"/>
            <a:ext cx="78854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cs-CZ" sz="4800" b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  <a:p>
            <a:pPr algn="ctr"/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If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You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want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to double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your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success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rate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,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you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should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double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your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failure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rate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.</a:t>
            </a:r>
            <a:endParaRPr lang="cs-CZ" b="0" i="1" dirty="0">
              <a:solidFill>
                <a:srgbClr val="00B0F0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3000" y="5638800"/>
            <a:ext cx="3155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1" dirty="0"/>
              <a:t>https://www.ksi.mff.cuni.cz/</a:t>
            </a:r>
          </a:p>
        </p:txBody>
      </p:sp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14" y="204531"/>
            <a:ext cx="23812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41541" y="61656"/>
            <a:ext cx="29604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65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Recap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943390" y="1684401"/>
            <a:ext cx="8513198" cy="4832092"/>
          </a:xfrm>
        </p:spPr>
        <p:txBody>
          <a:bodyPr/>
          <a:lstStyle/>
          <a:p>
            <a:pPr eaLnBrk="1" hangingPunct="1"/>
            <a:r>
              <a:rPr lang="cs-CZ" sz="3200" dirty="0" smtClean="0"/>
              <a:t>Variants of RS Evaluation Settings</a:t>
            </a:r>
          </a:p>
          <a:p>
            <a:pPr eaLnBrk="1" hangingPunct="1"/>
            <a:endParaRPr lang="cs-CZ" sz="3200" dirty="0"/>
          </a:p>
          <a:p>
            <a:pPr eaLnBrk="1" hangingPunct="1"/>
            <a:endParaRPr lang="cs-CZ" sz="3200" dirty="0"/>
          </a:p>
          <a:p>
            <a:pPr eaLnBrk="1" hangingPunct="1"/>
            <a:r>
              <a:rPr lang="cs-CZ" sz="3200" dirty="0" smtClean="0"/>
              <a:t>Multi-armed bandits</a:t>
            </a:r>
          </a:p>
          <a:p>
            <a:pPr eaLnBrk="1" hangingPunct="1"/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 smtClean="0"/>
          </a:p>
          <a:p>
            <a:pPr eaLnBrk="1" hangingPunct="1"/>
            <a:r>
              <a:rPr lang="cs-CZ" sz="3200" dirty="0" smtClean="0"/>
              <a:t>Quasi-experimental design?</a:t>
            </a:r>
            <a:endParaRPr lang="en-US" sz="32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0096" y="1340768"/>
            <a:ext cx="1298104" cy="1008112"/>
          </a:xfrm>
          <a:prstGeom prst="rect">
            <a:avLst/>
          </a:prstGeom>
        </p:spPr>
      </p:pic>
      <p:pic>
        <p:nvPicPr>
          <p:cNvPr id="7" name="Picture 2" descr="Multi-Armed Bandits | Papers With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928" y="2823276"/>
            <a:ext cx="1035124" cy="10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72653" y="4620277"/>
            <a:ext cx="822423" cy="635139"/>
          </a:xfrm>
          <a:prstGeom prst="rect">
            <a:avLst/>
          </a:prstGeom>
        </p:spPr>
      </p:pic>
      <p:pic>
        <p:nvPicPr>
          <p:cNvPr id="9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8048" y="4620277"/>
            <a:ext cx="622965" cy="611566"/>
          </a:xfrm>
          <a:prstGeom prst="rect">
            <a:avLst/>
          </a:prstGeom>
        </p:spPr>
      </p:pic>
      <p:pic>
        <p:nvPicPr>
          <p:cNvPr id="10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51984" y="4559671"/>
            <a:ext cx="454424" cy="6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3464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Organization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90856" cy="4525963"/>
          </a:xfrm>
        </p:spPr>
        <p:txBody>
          <a:bodyPr/>
          <a:lstStyle/>
          <a:p>
            <a:pPr eaLnBrk="1" hangingPunct="1"/>
            <a:r>
              <a:rPr lang="cs-CZ" dirty="0" smtClean="0"/>
              <a:t>Active Reading #2</a:t>
            </a:r>
          </a:p>
          <a:p>
            <a:pPr lvl="1" eaLnBrk="1" hangingPunct="1"/>
            <a:r>
              <a:rPr lang="cs-CZ" dirty="0" smtClean="0"/>
              <a:t>Knowledge graphs: 12</a:t>
            </a:r>
          </a:p>
          <a:p>
            <a:pPr lvl="2" eaLnBrk="1" hangingPunct="1"/>
            <a:r>
              <a:rPr lang="cs-CZ" dirty="0" smtClean="0"/>
              <a:t>Tuning and computational complexity</a:t>
            </a:r>
          </a:p>
          <a:p>
            <a:pPr lvl="2" eaLnBrk="1" hangingPunct="1"/>
            <a:r>
              <a:rPr lang="cs-CZ" dirty="0" smtClean="0"/>
              <a:t>Unclear hyperparam settings for other methods </a:t>
            </a:r>
            <a:br>
              <a:rPr lang="cs-CZ" dirty="0" smtClean="0"/>
            </a:br>
            <a:r>
              <a:rPr lang="cs-CZ" sz="1400" i="1" dirty="0" smtClean="0">
                <a:solidFill>
                  <a:schemeClr val="bg1">
                    <a:lumMod val="50000"/>
                  </a:schemeClr>
                </a:solidFill>
              </a:rPr>
              <a:t>(Everyone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’s</a:t>
            </a:r>
            <a:r>
              <a:rPr lang="cs-CZ" sz="1400" i="1" dirty="0" smtClean="0">
                <a:solidFill>
                  <a:schemeClr val="bg1">
                    <a:lumMod val="50000"/>
                  </a:schemeClr>
                </a:solidFill>
              </a:rPr>
              <a:t> a Winner paper 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cs-CZ" sz="1400" i="1" dirty="0" smtClean="0">
                <a:solidFill>
                  <a:schemeClr val="bg1">
                    <a:lumMod val="50000"/>
                  </a:schemeClr>
                </a:solidFill>
              </a:rPr>
              <a:t>RecSys23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https://dl.acm.org/doi/10.1145/3604915.3609488</a:t>
            </a:r>
            <a:r>
              <a:rPr lang="cs-CZ" sz="14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 eaLnBrk="1" hangingPunct="1"/>
            <a:r>
              <a:rPr lang="cs-CZ" sz="1800" dirty="0" smtClean="0">
                <a:solidFill>
                  <a:srgbClr val="002060"/>
                </a:solidFill>
              </a:rPr>
              <a:t>Is 1% improvement „notable“?</a:t>
            </a:r>
            <a:endParaRPr lang="cs-CZ" sz="2000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cs-CZ" dirty="0" smtClean="0"/>
              <a:t>Visual </a:t>
            </a:r>
            <a:r>
              <a:rPr lang="cs-CZ" dirty="0"/>
              <a:t>BPR: </a:t>
            </a:r>
            <a:r>
              <a:rPr lang="cs-CZ" dirty="0" smtClean="0"/>
              <a:t>16</a:t>
            </a:r>
          </a:p>
          <a:p>
            <a:pPr lvl="2" eaLnBrk="1" hangingPunct="1"/>
            <a:r>
              <a:rPr lang="cs-CZ" dirty="0" smtClean="0"/>
              <a:t>Only handle item cold start, only implicit feedback, only quantitative evaluation</a:t>
            </a:r>
          </a:p>
          <a:p>
            <a:pPr lvl="2" eaLnBrk="1" hangingPunct="1"/>
            <a:r>
              <a:rPr lang="cs-CZ" dirty="0" smtClean="0"/>
              <a:t>Do we trust our sources (fraudent images)</a:t>
            </a:r>
          </a:p>
          <a:p>
            <a:pPr lvl="2" eaLnBrk="1" hangingPunct="1"/>
            <a:r>
              <a:rPr lang="cs-CZ" dirty="0" smtClean="0"/>
              <a:t>Similar vs. Complementary issues 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(Outfit prediction RS branch)</a:t>
            </a:r>
          </a:p>
          <a:p>
            <a:pPr eaLnBrk="1" hangingPunct="1"/>
            <a:r>
              <a:rPr lang="cs-CZ" dirty="0" smtClean="0"/>
              <a:t>Asking ChatGPT about some submitted texts:</a:t>
            </a:r>
            <a:br>
              <a:rPr lang="cs-CZ" dirty="0" smtClean="0"/>
            </a:br>
            <a:r>
              <a:rPr lang="en-US" b="0" i="1" dirty="0">
                <a:solidFill>
                  <a:schemeClr val="bg1">
                    <a:lumMod val="50000"/>
                  </a:schemeClr>
                </a:solidFill>
              </a:rPr>
              <a:t>I'm highly confident that the text you provided is generated by a model similar to </a:t>
            </a:r>
            <a:r>
              <a:rPr lang="en-US" b="0" i="1" dirty="0" err="1">
                <a:solidFill>
                  <a:schemeClr val="bg1">
                    <a:lumMod val="50000"/>
                  </a:schemeClr>
                </a:solidFill>
              </a:rPr>
              <a:t>ChatGPT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</a:rPr>
              <a:t>, so I would rate my certainty as a 9 out of 10. </a:t>
            </a:r>
            <a:endParaRPr lang="cs-CZ" b="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/>
            <a:r>
              <a:rPr lang="cs-CZ" dirty="0" smtClean="0">
                <a:solidFill>
                  <a:srgbClr val="002060"/>
                </a:solidFill>
              </a:rPr>
              <a:t>I may ask about the papers during exams...</a:t>
            </a:r>
            <a:endParaRPr lang="cs-CZ" dirty="0">
              <a:solidFill>
                <a:srgbClr val="002060"/>
              </a:solidFill>
            </a:endParaRPr>
          </a:p>
          <a:p>
            <a:pPr lvl="1" eaLnBrk="1" hangingPunct="1"/>
            <a:endParaRPr lang="cs-CZ" dirty="0" smtClean="0"/>
          </a:p>
          <a:p>
            <a:pPr eaLnBrk="1" hangingPunct="1"/>
            <a:endParaRPr lang="cs-CZ" dirty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pic>
        <p:nvPicPr>
          <p:cNvPr id="7172" name="Picture 4" descr="48,600+ Angry Emoji Stock Photos, Pictures &amp; Royalty-Fre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460" y="5157192"/>
            <a:ext cx="980027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2768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Organization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Active Reading </a:t>
            </a:r>
            <a:r>
              <a:rPr lang="cs-CZ" dirty="0"/>
              <a:t>#3: post-processing algorithms</a:t>
            </a:r>
            <a:endParaRPr lang="cs-CZ" dirty="0" smtClean="0"/>
          </a:p>
          <a:p>
            <a:pPr lvl="1"/>
            <a:r>
              <a:rPr lang="en-US" b="1" dirty="0"/>
              <a:t>Harald </a:t>
            </a:r>
            <a:r>
              <a:rPr lang="en-US" b="1" dirty="0" err="1"/>
              <a:t>Steck</a:t>
            </a:r>
            <a:r>
              <a:rPr lang="en-US" b="1" dirty="0"/>
              <a:t>, Calibrated Recommendations:</a:t>
            </a:r>
            <a:r>
              <a:rPr lang="en-US" b="0" dirty="0"/>
              <a:t> 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en-US" sz="1200" b="0" dirty="0" smtClean="0">
                <a:hlinkClick r:id="rId3"/>
              </a:rPr>
              <a:t>https</a:t>
            </a:r>
            <a:r>
              <a:rPr lang="en-US" sz="1200" b="0" dirty="0">
                <a:hlinkClick r:id="rId3"/>
              </a:rPr>
              <a:t>://dl.acm.org/doi/10.1145/3240323.3240372</a:t>
            </a:r>
            <a:r>
              <a:rPr lang="en-US" b="0" dirty="0">
                <a:hlinkClick r:id="rId3"/>
              </a:rPr>
              <a:t/>
            </a:r>
            <a:br>
              <a:rPr lang="en-US" b="0" dirty="0">
                <a:hlinkClick r:id="rId3"/>
              </a:rPr>
            </a:br>
            <a:r>
              <a:rPr lang="en-US" b="0" dirty="0"/>
              <a:t>(how to make recommender systems to follow distributions in the user profiles)</a:t>
            </a:r>
          </a:p>
          <a:p>
            <a:pPr lvl="1"/>
            <a:r>
              <a:rPr lang="en-US" b="1" dirty="0" err="1"/>
              <a:t>Rodrygo</a:t>
            </a:r>
            <a:r>
              <a:rPr lang="en-US" b="1" dirty="0"/>
              <a:t> Santos, Explicit web search </a:t>
            </a:r>
            <a:r>
              <a:rPr lang="en-US" b="1" dirty="0" smtClean="0"/>
              <a:t>result</a:t>
            </a:r>
            <a:r>
              <a:rPr lang="cs-CZ" b="1" dirty="0" smtClean="0"/>
              <a:t> </a:t>
            </a:r>
            <a:r>
              <a:rPr lang="en-US" b="1" dirty="0" smtClean="0"/>
              <a:t>diversification</a:t>
            </a:r>
            <a:r>
              <a:rPr lang="en-US" b="1" dirty="0"/>
              <a:t>: </a:t>
            </a:r>
            <a:r>
              <a:rPr lang="cs-CZ" b="0" dirty="0" smtClean="0"/>
              <a:t> </a:t>
            </a:r>
            <a:br>
              <a:rPr lang="cs-CZ" b="0" dirty="0" smtClean="0"/>
            </a:br>
            <a:r>
              <a:rPr lang="en-US" sz="1200" b="0" dirty="0" smtClean="0">
                <a:hlinkClick r:id="rId4"/>
              </a:rPr>
              <a:t>https</a:t>
            </a:r>
            <a:r>
              <a:rPr lang="en-US" sz="1200" b="0" dirty="0">
                <a:hlinkClick r:id="rId4"/>
              </a:rPr>
              <a:t>://dl.acm.org/doi/abs/10.1145/2492189.2492205</a:t>
            </a:r>
            <a:r>
              <a:rPr lang="en-US" b="0" dirty="0">
                <a:hlinkClick r:id="rId4"/>
              </a:rPr>
              <a:t/>
            </a:r>
            <a:br>
              <a:rPr lang="en-US" b="0" dirty="0">
                <a:hlinkClick r:id="rId4"/>
              </a:rPr>
            </a:br>
            <a:r>
              <a:rPr lang="en-US" b="0" dirty="0"/>
              <a:t>(how to provide diversified recommendations - </a:t>
            </a:r>
            <a:r>
              <a:rPr lang="en-US" b="0" dirty="0" err="1"/>
              <a:t>xQUAD</a:t>
            </a:r>
            <a:r>
              <a:rPr lang="en-US" b="0" dirty="0"/>
              <a:t> algorithm)</a:t>
            </a:r>
          </a:p>
          <a:p>
            <a:pPr lvl="1"/>
            <a:r>
              <a:rPr lang="en-US" b="1" dirty="0" err="1"/>
              <a:t>Kunaver</a:t>
            </a:r>
            <a:r>
              <a:rPr lang="en-US" b="1" dirty="0"/>
              <a:t> &amp; </a:t>
            </a:r>
            <a:r>
              <a:rPr lang="en-US" b="1" dirty="0" err="1"/>
              <a:t>Požrl</a:t>
            </a:r>
            <a:r>
              <a:rPr lang="en-US" b="1" dirty="0"/>
              <a:t>, Diversity in recommender systems – A survey: 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en-US" sz="1200" b="0" dirty="0" smtClean="0">
                <a:hlinkClick r:id="rId5"/>
              </a:rPr>
              <a:t>https</a:t>
            </a:r>
            <a:r>
              <a:rPr lang="en-US" sz="1200" b="0" dirty="0">
                <a:hlinkClick r:id="rId5"/>
              </a:rPr>
              <a:t>://papers-gamma.link/static/memory/pdfs/153-Kunaver_Diversity_in_Recommender_Systems_2017.pdf</a:t>
            </a:r>
            <a:r>
              <a:rPr lang="en-US" b="0" dirty="0">
                <a:hlinkClick r:id="rId5"/>
              </a:rPr>
              <a:t/>
            </a:r>
            <a:br>
              <a:rPr lang="en-US" b="0" dirty="0">
                <a:hlinkClick r:id="rId5"/>
              </a:rPr>
            </a:br>
            <a:r>
              <a:rPr lang="en-US" b="0" dirty="0"/>
              <a:t>(how to provide diversified recommendations - a broader yet compact survey with several particular solutions and their comparison)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Deadline: April 28</a:t>
            </a:r>
          </a:p>
          <a:p>
            <a:pPr marL="457200" lvl="1" indent="0" eaLnBrk="1" hangingPunct="1">
              <a:buNone/>
            </a:pPr>
            <a:endParaRPr lang="cs-CZ" dirty="0" smtClean="0"/>
          </a:p>
          <a:p>
            <a:pPr eaLnBrk="1" hangingPunct="1"/>
            <a:endParaRPr lang="cs-CZ" dirty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0052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Organization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Active Reading #4: Beyond Algorithms &amp; Impact of RS</a:t>
            </a:r>
          </a:p>
          <a:p>
            <a:pPr lvl="1"/>
            <a:r>
              <a:rPr lang="en-US" b="1" dirty="0" err="1"/>
              <a:t>Jannach</a:t>
            </a:r>
            <a:r>
              <a:rPr lang="en-US" b="1" dirty="0"/>
              <a:t> &amp; Bauer, Escaping the McNamara Fallacy: Toward More Impactful </a:t>
            </a:r>
            <a:r>
              <a:rPr lang="cs-CZ" b="1" dirty="0" smtClean="0"/>
              <a:t>RS </a:t>
            </a:r>
            <a:r>
              <a:rPr lang="en-US" b="1" dirty="0" smtClean="0"/>
              <a:t>Research</a:t>
            </a:r>
            <a:r>
              <a:rPr lang="en-US" b="1" dirty="0"/>
              <a:t>: </a:t>
            </a:r>
            <a:r>
              <a:rPr lang="en-US" b="0" dirty="0"/>
              <a:t> 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en-US" sz="1200" b="0" dirty="0" smtClean="0">
                <a:hlinkClick r:id="rId3"/>
              </a:rPr>
              <a:t>https</a:t>
            </a:r>
            <a:r>
              <a:rPr lang="en-US" sz="1200" b="0" dirty="0">
                <a:hlinkClick r:id="rId3"/>
              </a:rPr>
              <a:t>://onlinelibrary.wiley.com/doi/10.1609/aimag.v41i4.5312</a:t>
            </a:r>
            <a:r>
              <a:rPr lang="en-US" b="0" dirty="0">
                <a:hlinkClick r:id="rId3"/>
              </a:rPr>
              <a:t/>
            </a:r>
            <a:br>
              <a:rPr lang="en-US" b="0" dirty="0">
                <a:hlinkClick r:id="rId3"/>
              </a:rPr>
            </a:br>
            <a:r>
              <a:rPr lang="en-US" b="0" dirty="0"/>
              <a:t>(How can we measure the real value of recommender systems?)</a:t>
            </a:r>
          </a:p>
          <a:p>
            <a:pPr lvl="1"/>
            <a:r>
              <a:rPr lang="en-US" b="1" dirty="0" err="1"/>
              <a:t>Tomlein</a:t>
            </a:r>
            <a:r>
              <a:rPr lang="en-US" b="1" dirty="0"/>
              <a:t> et al., An Audit of Misinformation Filter Bubbles on YouTube: Bubble Bursting </a:t>
            </a:r>
            <a:r>
              <a:rPr lang="cs-CZ" b="1" dirty="0" smtClean="0"/>
              <a:t>...</a:t>
            </a:r>
            <a:r>
              <a:rPr lang="en-US" b="1" dirty="0" smtClean="0"/>
              <a:t>:</a:t>
            </a:r>
            <a:r>
              <a:rPr lang="en-US" b="0" dirty="0"/>
              <a:t> 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en-US" sz="1100" b="0" dirty="0" smtClean="0">
                <a:hlinkClick r:id="rId4"/>
              </a:rPr>
              <a:t>https</a:t>
            </a:r>
            <a:r>
              <a:rPr lang="en-US" sz="1100" b="0" dirty="0">
                <a:hlinkClick r:id="rId4"/>
              </a:rPr>
              <a:t>://dl.acm.org/doi/10.1145/3460231.3474241</a:t>
            </a:r>
            <a:r>
              <a:rPr lang="en-US" b="0" dirty="0">
                <a:hlinkClick r:id="rId4"/>
              </a:rPr>
              <a:t/>
            </a:r>
            <a:br>
              <a:rPr lang="en-US" b="0" dirty="0">
                <a:hlinkClick r:id="rId4"/>
              </a:rPr>
            </a:br>
            <a:r>
              <a:rPr lang="en-US" b="0" dirty="0"/>
              <a:t>(How is disinformation spread in real-world recommendation services?)</a:t>
            </a:r>
          </a:p>
          <a:p>
            <a:pPr lvl="1"/>
            <a:r>
              <a:rPr lang="en-US" b="1" dirty="0" err="1"/>
              <a:t>Sürer</a:t>
            </a:r>
            <a:r>
              <a:rPr lang="en-US" b="1" dirty="0"/>
              <a:t> et al., </a:t>
            </a:r>
            <a:r>
              <a:rPr lang="en-US" b="1" dirty="0" err="1"/>
              <a:t>Multistakeholder</a:t>
            </a:r>
            <a:r>
              <a:rPr lang="en-US" b="1" dirty="0"/>
              <a:t> Recommendation with Provider Constraints: 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en-US" sz="1100" b="0" dirty="0" smtClean="0">
                <a:hlinkClick r:id="rId5"/>
              </a:rPr>
              <a:t>https</a:t>
            </a:r>
            <a:r>
              <a:rPr lang="en-US" sz="1100" b="0" dirty="0">
                <a:hlinkClick r:id="rId5"/>
              </a:rPr>
              <a:t>://dl.acm.org/doi/pdf/10.1145/3240323.3240350</a:t>
            </a:r>
            <a:r>
              <a:rPr lang="en-US" b="0" dirty="0">
                <a:hlinkClick r:id="rId5"/>
              </a:rPr>
              <a:t/>
            </a:r>
            <a:br>
              <a:rPr lang="en-US" b="0" dirty="0">
                <a:hlinkClick r:id="rId5"/>
              </a:rPr>
            </a:br>
            <a:r>
              <a:rPr lang="en-US" b="0" dirty="0"/>
              <a:t>(There are other entities the RS should take into account - beyond the end-users)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Deadline: May 19</a:t>
            </a:r>
          </a:p>
          <a:p>
            <a:pPr marL="457200" lvl="1" indent="0" eaLnBrk="1" hangingPunct="1">
              <a:buNone/>
            </a:pPr>
            <a:endParaRPr lang="cs-CZ" dirty="0" smtClean="0"/>
          </a:p>
          <a:p>
            <a:pPr eaLnBrk="1" hangingPunct="1"/>
            <a:endParaRPr lang="cs-CZ" dirty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7045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425447"/>
            <a:ext cx="10972800" cy="749307"/>
          </a:xfrm>
          <a:prstGeom prst="rect">
            <a:avLst/>
          </a:prstGeom>
        </p:spPr>
        <p:txBody>
          <a:bodyPr vert="horz" wrap="square" lIns="0" tIns="23914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pc="-10" dirty="0" smtClean="0"/>
              <a:t>Offline evaluation</a:t>
            </a:r>
            <a:endParaRPr spc="-10" dirty="0"/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/>
          </p:nvPr>
        </p:nvGraphicFramePr>
        <p:xfrm>
          <a:off x="2063552" y="3068960"/>
          <a:ext cx="7886700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4"/>
          <p:cNvGraphicFramePr>
            <a:graphicFrameLocks noGrp="1"/>
          </p:cNvGraphicFramePr>
          <p:nvPr>
            <p:extLst/>
          </p:nvPr>
        </p:nvGraphicFramePr>
        <p:xfrm>
          <a:off x="2063552" y="3574674"/>
          <a:ext cx="78867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189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Offline evaluation settings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4785" marR="773430" indent="-172720">
              <a:lnSpc>
                <a:spcPct val="90100"/>
              </a:lnSpc>
              <a:spcBef>
                <a:spcPts val="350"/>
              </a:spcBef>
              <a:buFont typeface="Arial"/>
              <a:buChar char="•"/>
              <a:tabLst>
                <a:tab pos="184785" algn="l"/>
              </a:tabLst>
            </a:pPr>
            <a:r>
              <a:rPr lang="en-US" sz="1800" dirty="0">
                <a:latin typeface="Carlito"/>
                <a:cs typeface="Carlito"/>
              </a:rPr>
              <a:t>Largely</a:t>
            </a:r>
            <a:r>
              <a:rPr lang="en-US" sz="1800" spc="-5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used</a:t>
            </a:r>
            <a:r>
              <a:rPr lang="en-US" sz="1800" spc="-4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in</a:t>
            </a:r>
            <a:r>
              <a:rPr lang="en-US" sz="1800" spc="-45" dirty="0">
                <a:latin typeface="Carlito"/>
                <a:cs typeface="Carlito"/>
              </a:rPr>
              <a:t> </a:t>
            </a:r>
            <a:r>
              <a:rPr lang="en-US" sz="1800" spc="-10" dirty="0">
                <a:latin typeface="Carlito"/>
                <a:cs typeface="Carlito"/>
              </a:rPr>
              <a:t>experimental evaluations</a:t>
            </a:r>
            <a:r>
              <a:rPr lang="en-US" sz="1800" spc="-5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for</a:t>
            </a:r>
            <a:r>
              <a:rPr lang="en-US" sz="1800" spc="-55" dirty="0">
                <a:latin typeface="Carlito"/>
                <a:cs typeface="Carlito"/>
              </a:rPr>
              <a:t> </a:t>
            </a:r>
            <a:r>
              <a:rPr lang="en-US" sz="1800" spc="-10" dirty="0">
                <a:latin typeface="Carlito"/>
                <a:cs typeface="Carlito"/>
              </a:rPr>
              <a:t>recommender systems</a:t>
            </a:r>
            <a:endParaRPr lang="en-US" sz="1800" dirty="0">
              <a:latin typeface="Carlito"/>
              <a:cs typeface="Carlito"/>
            </a:endParaRPr>
          </a:p>
          <a:p>
            <a:pPr lvl="1"/>
            <a:r>
              <a:rPr lang="cs-CZ" sz="1600" dirty="0" smtClean="0"/>
              <a:t>Cheap to conduct, Easy to scale/parallelize, Easy to replicate</a:t>
            </a:r>
          </a:p>
          <a:p>
            <a:pPr lvl="1"/>
            <a:r>
              <a:rPr lang="cs-CZ" sz="1600" dirty="0" smtClean="0"/>
              <a:t>No need to have an access to real-world services</a:t>
            </a:r>
          </a:p>
          <a:p>
            <a:pPr lvl="1"/>
            <a:r>
              <a:rPr lang="cs-CZ" sz="1600" dirty="0" smtClean="0"/>
              <a:t>No need to contract human users of the system</a:t>
            </a:r>
          </a:p>
          <a:p>
            <a:pPr lvl="1"/>
            <a:endParaRPr lang="cs-CZ" sz="1500" dirty="0"/>
          </a:p>
          <a:p>
            <a:r>
              <a:rPr lang="cs-CZ" sz="1800" dirty="0" smtClean="0"/>
              <a:t>Common working principle:</a:t>
            </a:r>
          </a:p>
          <a:p>
            <a:pPr lvl="1"/>
            <a:r>
              <a:rPr lang="cs-CZ" sz="1600" dirty="0" smtClean="0"/>
              <a:t>Existence of some „correct“ (gold truth) but hidden data (e.g., a portion of users ratings)</a:t>
            </a:r>
            <a:endParaRPr lang="cs-CZ" sz="1600" dirty="0"/>
          </a:p>
          <a:p>
            <a:pPr lvl="1"/>
            <a:r>
              <a:rPr lang="cs-CZ" sz="1600" dirty="0" smtClean="0"/>
              <a:t>RS aim to predict such hidden data (e.g., recommend items user did rate positively)</a:t>
            </a:r>
          </a:p>
          <a:p>
            <a:pPr lvl="1"/>
            <a:endParaRPr lang="cs-CZ" sz="1600" dirty="0"/>
          </a:p>
          <a:p>
            <a:r>
              <a:rPr lang="cs-CZ" sz="1800" dirty="0" smtClean="0"/>
              <a:t>Ingredients needed:</a:t>
            </a:r>
          </a:p>
          <a:p>
            <a:pPr lvl="1"/>
            <a:r>
              <a:rPr lang="cs-CZ" sz="1600" dirty="0" smtClean="0"/>
              <a:t>Dataset</a:t>
            </a:r>
          </a:p>
          <a:p>
            <a:pPr lvl="1"/>
            <a:r>
              <a:rPr lang="cs-CZ" sz="1600" dirty="0" smtClean="0"/>
              <a:t>Methodology (e.g., data splits)</a:t>
            </a:r>
          </a:p>
          <a:p>
            <a:pPr lvl="1"/>
            <a:r>
              <a:rPr lang="cs-CZ" sz="1600" dirty="0" smtClean="0"/>
              <a:t>Metrics to evaluate</a:t>
            </a:r>
            <a:endParaRPr lang="cs-CZ" sz="1600" dirty="0"/>
          </a:p>
          <a:p>
            <a:pPr lvl="1"/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7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Organization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Semestral work to be discussed during labs</a:t>
            </a:r>
          </a:p>
          <a:p>
            <a:pPr lvl="1" eaLnBrk="1" hangingPunct="1"/>
            <a:r>
              <a:rPr lang="cs-CZ" dirty="0" smtClean="0"/>
              <a:t>Using EasyStudy, construct a new user study with certain extensions of the original framework</a:t>
            </a:r>
          </a:p>
          <a:p>
            <a:pPr lvl="2" eaLnBrk="1" hangingPunct="1"/>
            <a:r>
              <a:rPr lang="cs-CZ" dirty="0" smtClean="0"/>
              <a:t>Define research questions and hypotheses</a:t>
            </a:r>
          </a:p>
          <a:p>
            <a:pPr lvl="2" eaLnBrk="1" hangingPunct="1"/>
            <a:r>
              <a:rPr lang="cs-CZ" dirty="0" smtClean="0"/>
              <a:t>Enhance EasyStudy by </a:t>
            </a:r>
          </a:p>
          <a:p>
            <a:pPr lvl="3" eaLnBrk="1" hangingPunct="1"/>
            <a:r>
              <a:rPr lang="cs-CZ" dirty="0" smtClean="0"/>
              <a:t>Adding new algorithm, </a:t>
            </a:r>
          </a:p>
          <a:p>
            <a:pPr lvl="3" eaLnBrk="1" hangingPunct="1"/>
            <a:r>
              <a:rPr lang="cs-CZ" dirty="0" smtClean="0"/>
              <a:t>Adding a post-processing of the algorithm</a:t>
            </a:r>
          </a:p>
          <a:p>
            <a:pPr lvl="2" eaLnBrk="1" hangingPunct="1"/>
            <a:r>
              <a:rPr lang="cs-CZ" dirty="0"/>
              <a:t>R</a:t>
            </a:r>
            <a:r>
              <a:rPr lang="cs-CZ" dirty="0" smtClean="0"/>
              <a:t>un the study locally (collect dummy data)</a:t>
            </a:r>
          </a:p>
          <a:p>
            <a:pPr lvl="2" eaLnBrk="1" hangingPunct="1"/>
            <a:r>
              <a:rPr lang="cs-CZ" dirty="0" smtClean="0"/>
              <a:t>Evaluation scripts / Evaluation screen for users</a:t>
            </a:r>
          </a:p>
          <a:p>
            <a:pPr lvl="1" eaLnBrk="1" hangingPunct="1"/>
            <a:r>
              <a:rPr lang="cs-CZ" dirty="0" smtClean="0"/>
              <a:t>Select some of the pre-defined variants, or propose your own</a:t>
            </a:r>
            <a:endParaRPr lang="cs-CZ" dirty="0"/>
          </a:p>
          <a:p>
            <a:pPr eaLnBrk="1" hangingPunct="1"/>
            <a:r>
              <a:rPr lang="cs-CZ" dirty="0" smtClean="0"/>
              <a:t>Deadlines:</a:t>
            </a:r>
          </a:p>
          <a:p>
            <a:pPr lvl="1" eaLnBrk="1" hangingPunct="1"/>
            <a:r>
              <a:rPr lang="cs-CZ" dirty="0" smtClean="0"/>
              <a:t>By April 30: finalize the proposal of what you plan to do </a:t>
            </a:r>
            <a:r>
              <a:rPr lang="cs-CZ" i="1" dirty="0" smtClean="0">
                <a:solidFill>
                  <a:srgbClr val="FF0000"/>
                </a:solidFill>
              </a:rPr>
              <a:t>(get approval)</a:t>
            </a:r>
          </a:p>
          <a:p>
            <a:pPr lvl="1" eaLnBrk="1" hangingPunct="1"/>
            <a:r>
              <a:rPr lang="cs-CZ" dirty="0" smtClean="0"/>
              <a:t>By May 31 or exam date (whatever is sooner): finish the project if you want to get bonuses for exam</a:t>
            </a:r>
          </a:p>
          <a:p>
            <a:pPr lvl="2" eaLnBrk="1" hangingPunct="1"/>
            <a:r>
              <a:rPr lang="cs-CZ" dirty="0" smtClean="0"/>
              <a:t>Later finalization possible (no bonuses)</a:t>
            </a:r>
          </a:p>
          <a:p>
            <a:pPr lvl="1" eaLnBrk="1" hangingPunct="1"/>
            <a:endParaRPr lang="cs-CZ" dirty="0" smtClean="0"/>
          </a:p>
          <a:p>
            <a:pPr eaLnBrk="1" hangingPunct="1"/>
            <a:endParaRPr lang="cs-CZ" dirty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9613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392" y="485014"/>
            <a:ext cx="12149218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0" dirty="0"/>
              <a:t>Datasets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3392" y="1810258"/>
            <a:ext cx="11017224" cy="40113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3183255" lvl="0" indent="-172720" algn="l" defTabSz="914400" rtl="0" eaLnBrk="1" fontAlgn="auto" latinLnBrk="0" hangingPunct="1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785" algn="l"/>
              </a:tabLst>
              <a:defRPr/>
            </a:pP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Collection</a:t>
            </a:r>
            <a:r>
              <a:rPr kumimoji="0" sz="21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1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synthetic</a:t>
            </a:r>
            <a:r>
              <a:rPr kumimoji="0" sz="21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</a:t>
            </a:r>
            <a:r>
              <a:rPr kumimoji="0" sz="21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historical</a:t>
            </a:r>
            <a:r>
              <a:rPr kumimoji="0" sz="21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user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interaction</a:t>
            </a:r>
            <a:r>
              <a:rPr kumimoji="0" sz="21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527685" marR="0" lvl="1" indent="-172085" algn="l" defTabSz="914400" rtl="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2768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Ratings,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purchase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transactions,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clicks</a:t>
            </a:r>
            <a:r>
              <a:rPr kumimoji="0" lang="cs-CZ" sz="18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impressions</a:t>
            </a:r>
          </a:p>
          <a:p>
            <a:pPr marL="527685" marR="0" lvl="1" indent="-172085" algn="l" defTabSz="914400" rtl="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27685" algn="l"/>
              </a:tabLst>
              <a:defRPr/>
            </a:pPr>
            <a:r>
              <a:rPr kumimoji="0" lang="cs-CZ" sz="18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May also contain other data (e.g., item meta-data, item external identifiers etc.)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84785" marR="0" lvl="0" indent="-172085" algn="l" defTabSz="914400" rtl="0" eaLnBrk="1" fontAlgn="auto" latinLnBrk="0" hangingPunct="1">
              <a:lnSpc>
                <a:spcPts val="2395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785" algn="l"/>
              </a:tabLst>
              <a:defRPr/>
            </a:pPr>
            <a:r>
              <a:rPr kumimoji="0" sz="21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Synthetic</a:t>
            </a:r>
            <a:r>
              <a:rPr kumimoji="0" sz="2100" b="0" i="1" u="none" strike="noStrike" kern="0" cap="none" spc="-8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datasets</a:t>
            </a:r>
            <a:r>
              <a:rPr kumimoji="0" sz="2100" b="0" i="1" u="none" strike="noStrike" kern="0" cap="none" spc="-8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ensure</a:t>
            </a:r>
            <a:r>
              <a:rPr kumimoji="0" sz="2100" b="0" i="1" u="none" strike="noStrike" kern="0" cap="none" spc="-7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certain</a:t>
            </a:r>
            <a:r>
              <a:rPr kumimoji="0" sz="2100" b="0" i="1" u="none" strike="noStrike" kern="0" cap="none" spc="-8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properties</a:t>
            </a:r>
            <a:r>
              <a:rPr kumimoji="0" sz="2100" b="0" i="1" u="none" strike="noStrike" kern="0" cap="none" spc="-5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(distribution,</a:t>
            </a:r>
            <a:r>
              <a:rPr kumimoji="0" sz="2100" b="0" i="1" u="none" strike="noStrike" kern="0" cap="none" spc="-7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1" u="none" strike="noStrike" kern="0" cap="none" spc="-1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size,</a:t>
            </a:r>
            <a:r>
              <a:rPr kumimoji="0" lang="cs-CZ" sz="2100" b="0" i="1" u="none" strike="noStrike" kern="0" cap="none" spc="-1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1" u="none" strike="noStrike" kern="0" cap="none" spc="-1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</a:t>
            </a:r>
            <a:r>
              <a:rPr kumimoji="0" sz="21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</a:t>
            </a:r>
            <a:endParaRPr kumimoji="0" sz="21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527685" marR="169545" lvl="1" indent="-172720" algn="l" defTabSz="914400" rtl="0" eaLnBrk="1" fontAlgn="auto" latinLnBrk="0" hangingPunct="1">
              <a:lnSpc>
                <a:spcPts val="1939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27685" algn="l"/>
              </a:tabLst>
              <a:defRPr/>
            </a:pP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Risk</a:t>
            </a:r>
            <a:r>
              <a:rPr kumimoji="0" sz="1800" b="0" i="1" u="none" strike="noStrike" kern="0" cap="none" spc="-4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</a:t>
            </a:r>
            <a:r>
              <a:rPr kumimoji="0" sz="1800" b="0" i="1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such</a:t>
            </a:r>
            <a:r>
              <a:rPr kumimoji="0" sz="1800" b="0" i="1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datasets</a:t>
            </a:r>
            <a:r>
              <a:rPr kumimoji="0" sz="1800" b="0" i="1" u="none" strike="noStrike" kern="0" cap="none" spc="-5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</a:t>
            </a:r>
            <a:r>
              <a:rPr kumimoji="0" sz="1800" b="0" i="1" u="none" strike="noStrike" kern="0" cap="none" spc="-4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biased</a:t>
            </a:r>
            <a:r>
              <a:rPr kumimoji="0" sz="1800" b="0" i="1" u="none" strike="noStrike" kern="0" cap="none" spc="-4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toward</a:t>
            </a:r>
            <a:r>
              <a:rPr kumimoji="0" sz="1800" b="0" i="1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0" cap="none" spc="-4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design</a:t>
            </a:r>
            <a:r>
              <a:rPr kumimoji="0" sz="1800" b="0" i="1" u="none" strike="noStrike" kern="0" cap="none" spc="-4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800" b="0" i="1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1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specific</a:t>
            </a:r>
            <a:r>
              <a:rPr kumimoji="0" sz="1800" b="0" i="1" u="none" strike="noStrike" kern="0" cap="none" spc="-4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algorithm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</a:t>
            </a:r>
            <a:r>
              <a:rPr kumimoji="0" sz="1800" b="0" i="1" u="none" strike="noStrike" kern="0" cap="none" spc="-3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</a:t>
            </a:r>
            <a:r>
              <a:rPr kumimoji="0" sz="1800" b="0" i="1" u="none" strike="noStrike" kern="0" cap="none" spc="-4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they</a:t>
            </a:r>
            <a:r>
              <a:rPr kumimoji="0" sz="1800" b="0" i="1" u="none" strike="noStrike" kern="0" cap="none" spc="-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may</a:t>
            </a:r>
            <a:r>
              <a:rPr kumimoji="0" sz="1800" b="0" i="1" u="none" strike="noStrike" kern="0" cap="none" spc="-4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treat</a:t>
            </a:r>
            <a:r>
              <a:rPr kumimoji="0" sz="1800" b="0" i="1" u="none" strike="noStrike" kern="0" cap="none" spc="-4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other</a:t>
            </a:r>
            <a:r>
              <a:rPr kumimoji="0" sz="1800" b="0" i="1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algorithms</a:t>
            </a:r>
            <a:r>
              <a:rPr kumimoji="0" sz="1800" b="0" i="1" u="none" strike="noStrike" kern="0" cap="none" spc="-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unfairly</a:t>
            </a: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785" algn="l"/>
              </a:tabLst>
              <a:defRPr/>
            </a:pP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Natural</a:t>
            </a:r>
            <a:r>
              <a:rPr kumimoji="0" sz="2100" b="0" i="0" u="none" strike="noStrike" kern="0" cap="none" spc="-9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datasets</a:t>
            </a:r>
            <a:r>
              <a:rPr kumimoji="0" sz="2100" b="0" i="0" u="none" strike="noStrike" kern="0" cap="none" spc="-8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include</a:t>
            </a:r>
            <a:r>
              <a:rPr kumimoji="0" sz="2100" b="0" i="0" u="none" strike="noStrike" kern="0" cap="none" spc="-8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historical</a:t>
            </a:r>
            <a:r>
              <a:rPr kumimoji="0" sz="2100" b="0" i="0" u="none" strike="noStrike" kern="0" cap="none" spc="-6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interactions</a:t>
            </a:r>
            <a:r>
              <a:rPr kumimoji="0" sz="2100" b="0" i="0" u="none" strike="noStrike" kern="0" cap="none" spc="-6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record</a:t>
            </a:r>
            <a:r>
              <a:rPr kumimoji="0" sz="2100" b="0" i="0" u="none" strike="noStrike" kern="0" cap="none" spc="-7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</a:t>
            </a:r>
            <a:r>
              <a:rPr kumimoji="0" sz="2100" b="0" i="0" u="none" strike="noStrike" kern="0" cap="none" spc="-7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real</a:t>
            </a:r>
            <a:r>
              <a:rPr kumimoji="0" sz="2100" b="0" i="0" u="none" strike="noStrike" kern="0" cap="none" spc="-8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users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785" algn="l"/>
              </a:tabLst>
              <a:defRPr/>
            </a:pPr>
            <a:r>
              <a:rPr kumimoji="0" lang="cs-CZ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Worth to analyse</a:t>
            </a:r>
          </a:p>
          <a:p>
            <a:pPr marL="641985" marR="0" lvl="1" indent="-172085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785" algn="l"/>
              </a:tabLst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Dataset</a:t>
            </a:r>
            <a:r>
              <a:rPr kumimoji="0" sz="1800" b="0" i="0" u="none" strike="noStrike" kern="0" cap="none" spc="-9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lang="cs-CZ" sz="1800" b="0" i="0" u="none" strike="noStrike" kern="0" cap="none" spc="-9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 and </a:t>
            </a:r>
            <a:r>
              <a:rPr kumimoji="0" sz="18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</a:t>
            </a:r>
            <a:endParaRPr kumimoji="0" lang="cs-CZ" sz="18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41985" marR="0" lvl="1" indent="-172085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785" algn="l"/>
              </a:tabLst>
              <a:defRPr/>
            </a:pPr>
            <a:r>
              <a:rPr kumimoji="0" lang="cs-CZ" sz="18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Dataset domain</a:t>
            </a:r>
          </a:p>
          <a:p>
            <a:pPr marL="641985" marR="0" lvl="1" indent="-172085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785" algn="l"/>
              </a:tabLst>
              <a:defRPr/>
            </a:pPr>
            <a:r>
              <a:rPr kumimoji="0" lang="cs-CZ" sz="18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Available information</a:t>
            </a:r>
          </a:p>
          <a:p>
            <a:pPr marL="1099185" marR="0" lvl="2" indent="-172085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785" algn="l"/>
              </a:tabLst>
              <a:defRPr/>
            </a:pPr>
            <a:r>
              <a:rPr kumimoji="0" lang="cs-CZ" sz="16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CB data, impressions, feedback granularity,...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2424" y="332656"/>
            <a:ext cx="1640011" cy="20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97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711454"/>
            <a:ext cx="3936466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 smtClean="0"/>
              <a:t>Datasets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/>
          </p:nvPr>
        </p:nvGraphicFramePr>
        <p:xfrm>
          <a:off x="263352" y="1412776"/>
          <a:ext cx="8390121" cy="4595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6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Dataset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Domain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Feedback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Size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20" dirty="0">
                          <a:latin typeface="Carlito"/>
                          <a:cs typeface="Carlito"/>
                        </a:rPr>
                        <a:t>Netflix</a:t>
                      </a:r>
                      <a:r>
                        <a:rPr sz="135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Prize</a:t>
                      </a:r>
                      <a:r>
                        <a:rPr sz="135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Dataset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Movies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Ratings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17770</a:t>
                      </a:r>
                      <a:r>
                        <a:rPr sz="135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movies,</a:t>
                      </a:r>
                      <a:r>
                        <a:rPr sz="135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480189</a:t>
                      </a:r>
                      <a:r>
                        <a:rPr sz="135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users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20" dirty="0">
                          <a:latin typeface="Carlito"/>
                          <a:cs typeface="Carlito"/>
                        </a:rPr>
                        <a:t>Movielens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5" dirty="0">
                          <a:latin typeface="Carlito"/>
                          <a:cs typeface="Carlito"/>
                        </a:rPr>
                        <a:t>20m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Movies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Ratings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27278</a:t>
                      </a:r>
                      <a:r>
                        <a:rPr sz="135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movies,</a:t>
                      </a:r>
                      <a:r>
                        <a:rPr sz="135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138493</a:t>
                      </a:r>
                      <a:r>
                        <a:rPr sz="135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users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20" dirty="0">
                          <a:latin typeface="Carlito"/>
                          <a:cs typeface="Carlito"/>
                        </a:rPr>
                        <a:t>DePaul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 Movie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Movies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105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Ratings</a:t>
                      </a:r>
                      <a:r>
                        <a:rPr sz="135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135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Contextual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information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79</a:t>
                      </a:r>
                      <a:r>
                        <a:rPr sz="135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movies,</a:t>
                      </a:r>
                      <a:r>
                        <a:rPr sz="135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97</a:t>
                      </a:r>
                      <a:r>
                        <a:rPr sz="135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users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LDOS-CoMoDa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Movies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105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Ratings</a:t>
                      </a:r>
                      <a:r>
                        <a:rPr sz="135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135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Contextual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information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4000</a:t>
                      </a:r>
                      <a:r>
                        <a:rPr sz="135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movies,</a:t>
                      </a:r>
                      <a:r>
                        <a:rPr sz="135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200</a:t>
                      </a:r>
                      <a:r>
                        <a:rPr sz="135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users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MillionSongs</a:t>
                      </a:r>
                      <a:r>
                        <a:rPr sz="135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Dataset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Music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Listening</a:t>
                      </a:r>
                      <a:r>
                        <a:rPr sz="135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history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&gt;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1M</a:t>
                      </a:r>
                      <a:r>
                        <a:rPr sz="135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users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marL="91440" marR="5886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135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Million</a:t>
                      </a:r>
                      <a:r>
                        <a:rPr sz="135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Playlist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Dataset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Music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Listening</a:t>
                      </a:r>
                      <a:r>
                        <a:rPr sz="135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history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409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1M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 playlists,</a:t>
                      </a:r>
                      <a:r>
                        <a:rPr sz="135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over</a:t>
                      </a:r>
                      <a:r>
                        <a:rPr sz="135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2M</a:t>
                      </a:r>
                      <a:r>
                        <a:rPr sz="135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unique 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tracks</a:t>
                      </a:r>
                      <a:r>
                        <a:rPr sz="135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from</a:t>
                      </a:r>
                      <a:r>
                        <a:rPr sz="135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Spotify</a:t>
                      </a:r>
                      <a:r>
                        <a:rPr sz="135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users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20" dirty="0">
                          <a:latin typeface="Carlito"/>
                          <a:cs typeface="Carlito"/>
                        </a:rPr>
                        <a:t>Kgrec</a:t>
                      </a:r>
                      <a:r>
                        <a:rPr sz="135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Music</a:t>
                      </a:r>
                      <a:r>
                        <a:rPr sz="135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Dataset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Music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User’s</a:t>
                      </a:r>
                      <a:r>
                        <a:rPr sz="135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interactions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8,640</a:t>
                      </a:r>
                      <a:r>
                        <a:rPr sz="135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items,</a:t>
                      </a:r>
                      <a:r>
                        <a:rPr sz="135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5,199</a:t>
                      </a:r>
                      <a:r>
                        <a:rPr sz="135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users,</a:t>
                      </a:r>
                      <a:endParaRPr sz="135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751,531</a:t>
                      </a:r>
                      <a:r>
                        <a:rPr sz="135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interactions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South</a:t>
                      </a:r>
                      <a:r>
                        <a:rPr sz="135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30" dirty="0">
                          <a:latin typeface="Carlito"/>
                          <a:cs typeface="Carlito"/>
                        </a:rPr>
                        <a:t>Tyrol</a:t>
                      </a:r>
                      <a:r>
                        <a:rPr sz="135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Suggests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Tourism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Ratings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Not</a:t>
                      </a:r>
                      <a:r>
                        <a:rPr sz="135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specified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91440" marR="3835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Job</a:t>
                      </a:r>
                      <a:r>
                        <a:rPr sz="135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5" dirty="0">
                          <a:latin typeface="Carlito"/>
                          <a:cs typeface="Carlito"/>
                        </a:rPr>
                        <a:t>Recommendation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Challenge</a:t>
                      </a:r>
                      <a:r>
                        <a:rPr sz="135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Dataset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25" dirty="0">
                          <a:latin typeface="Carlito"/>
                          <a:cs typeface="Carlito"/>
                        </a:rPr>
                        <a:t>Job Recommendations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333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10" dirty="0">
                          <a:latin typeface="Carlito"/>
                          <a:cs typeface="Carlito"/>
                        </a:rPr>
                        <a:t>User's</a:t>
                      </a:r>
                      <a:r>
                        <a:rPr sz="13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0" dirty="0">
                          <a:latin typeface="Carlito"/>
                          <a:cs typeface="Carlito"/>
                        </a:rPr>
                        <a:t>applications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2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work</a:t>
                      </a:r>
                      <a:r>
                        <a:rPr sz="135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history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dirty="0">
                          <a:latin typeface="Carlito"/>
                          <a:cs typeface="Carlito"/>
                        </a:rPr>
                        <a:t>Not</a:t>
                      </a:r>
                      <a:r>
                        <a:rPr sz="135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350" spc="-10" dirty="0">
                          <a:latin typeface="Carlito"/>
                          <a:cs typeface="Carlito"/>
                        </a:rPr>
                        <a:t>specified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4552" y="99849"/>
            <a:ext cx="957851" cy="12232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68565" y="1412776"/>
            <a:ext cx="316835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github.com/RUCAIBox/RecSysDatasets</a:t>
            </a: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github.com/caserec/Datasets-for-Recommender-Systems</a:t>
            </a: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github.com/otto-de/recsys-dataset</a:t>
            </a: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RecSys Challenges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https://recsys.acm.org/recsys24/challenge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/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180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401" y="485014"/>
            <a:ext cx="12077209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/>
              <a:t>Methodology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5439" y="1810259"/>
            <a:ext cx="8895799" cy="425424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84785" marR="2764790" indent="-172720" algn="just" fontAlgn="auto">
              <a:lnSpc>
                <a:spcPct val="90100"/>
              </a:lnSpc>
              <a:spcBef>
                <a:spcPts val="35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Define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how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available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dataset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system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and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evaluate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its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performances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fontAlgn="auto">
              <a:spcBef>
                <a:spcPts val="1045"/>
              </a:spcBef>
              <a:spcAft>
                <a:spcPts val="0"/>
              </a:spcAft>
              <a:buFont typeface="Arial"/>
              <a:buChar char="•"/>
            </a:pP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Usually</a:t>
            </a:r>
            <a:r>
              <a:rPr sz="2100"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splitted</a:t>
            </a:r>
            <a:r>
              <a:rPr sz="2100"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into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two</a:t>
            </a:r>
            <a:r>
              <a:rPr sz="2100" b="0" kern="0" spc="-7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sets: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r>
              <a:rPr sz="210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set</a:t>
            </a:r>
            <a:endParaRPr sz="210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machine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learning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(ML)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model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lnSpc>
                <a:spcPts val="2050"/>
              </a:lnSpc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We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feedback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contained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this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subset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determine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model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fontAlgn="auto">
              <a:lnSpc>
                <a:spcPts val="2050"/>
              </a:lnSpc>
              <a:spcBef>
                <a:spcPts val="0"/>
              </a:spcBef>
              <a:spcAft>
                <a:spcPts val="0"/>
              </a:spcAf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order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fit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3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Testing</a:t>
            </a:r>
            <a:r>
              <a:rPr sz="2100" kern="0" spc="-7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set</a:t>
            </a:r>
            <a:endParaRPr sz="210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evaluate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model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We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trained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model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predict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expected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feedbacks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050" lvl="1" indent="-171450" fontAlgn="auto">
              <a:spcBef>
                <a:spcPts val="190"/>
              </a:spcBef>
              <a:spcAft>
                <a:spcPts val="0"/>
              </a:spcAft>
              <a:buFont typeface="Arial"/>
              <a:buChar char="•"/>
              <a:tabLst>
                <a:tab pos="527050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compare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predictions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with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real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assess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performances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1747" y="1556792"/>
            <a:ext cx="2538983" cy="181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6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392" y="876047"/>
            <a:ext cx="10873208" cy="99386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algn="just">
              <a:lnSpc>
                <a:spcPts val="3560"/>
              </a:lnSpc>
              <a:spcBef>
                <a:spcPts val="550"/>
              </a:spcBef>
            </a:pPr>
            <a:r>
              <a:rPr dirty="0"/>
              <a:t>How</a:t>
            </a:r>
            <a:r>
              <a:rPr spc="-135" dirty="0"/>
              <a:t> </a:t>
            </a:r>
            <a:r>
              <a:rPr dirty="0"/>
              <a:t>can</a:t>
            </a:r>
            <a:r>
              <a:rPr spc="-135" dirty="0"/>
              <a:t> </a:t>
            </a:r>
            <a:r>
              <a:rPr dirty="0"/>
              <a:t>we</a:t>
            </a:r>
            <a:r>
              <a:rPr spc="-140" dirty="0"/>
              <a:t> </a:t>
            </a:r>
            <a:r>
              <a:rPr dirty="0"/>
              <a:t>split</a:t>
            </a:r>
            <a:r>
              <a:rPr spc="-135" dirty="0"/>
              <a:t> </a:t>
            </a:r>
            <a:r>
              <a:rPr dirty="0"/>
              <a:t>our</a:t>
            </a:r>
            <a:r>
              <a:rPr spc="-130" dirty="0"/>
              <a:t> </a:t>
            </a:r>
            <a:r>
              <a:rPr spc="-10" dirty="0"/>
              <a:t>data</a:t>
            </a:r>
            <a:r>
              <a:rPr spc="-130" dirty="0"/>
              <a:t> </a:t>
            </a:r>
            <a:r>
              <a:rPr spc="-10" dirty="0"/>
              <a:t>into</a:t>
            </a:r>
            <a:r>
              <a:rPr spc="-135" dirty="0"/>
              <a:t> </a:t>
            </a:r>
            <a:r>
              <a:rPr spc="-20" dirty="0"/>
              <a:t>training</a:t>
            </a:r>
            <a:r>
              <a:rPr spc="-135" dirty="0"/>
              <a:t> </a:t>
            </a:r>
            <a:r>
              <a:rPr spc="-25" dirty="0"/>
              <a:t>and </a:t>
            </a:r>
            <a:r>
              <a:rPr spc="-10" dirty="0"/>
              <a:t>testing</a:t>
            </a:r>
            <a:r>
              <a:rPr spc="-105" dirty="0"/>
              <a:t> </a:t>
            </a:r>
            <a:r>
              <a:rPr dirty="0"/>
              <a:t>sets</a:t>
            </a:r>
            <a:r>
              <a:rPr spc="-105" dirty="0"/>
              <a:t> </a:t>
            </a:r>
            <a:r>
              <a:rPr dirty="0"/>
              <a:t>to</a:t>
            </a:r>
            <a:r>
              <a:rPr spc="-85" dirty="0"/>
              <a:t> </a:t>
            </a:r>
            <a:r>
              <a:rPr spc="-10" dirty="0"/>
              <a:t>increase</a:t>
            </a:r>
            <a:r>
              <a:rPr spc="-130" dirty="0"/>
              <a:t> </a:t>
            </a:r>
            <a:r>
              <a:rPr dirty="0"/>
              <a:t>the</a:t>
            </a:r>
            <a:r>
              <a:rPr spc="-110" dirty="0"/>
              <a:t> </a:t>
            </a:r>
            <a:r>
              <a:rPr spc="-30" dirty="0"/>
              <a:t>reliability</a:t>
            </a:r>
            <a:r>
              <a:rPr spc="-135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spc="-25" dirty="0"/>
              <a:t>our </a:t>
            </a:r>
            <a:r>
              <a:rPr spc="-10" dirty="0"/>
              <a:t>results?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8111" y="2458211"/>
            <a:ext cx="1295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14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416" y="485014"/>
            <a:ext cx="11933194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/>
              <a:t>Holdout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9416" y="1810259"/>
            <a:ext cx="8778446" cy="369844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-172720" fontAlgn="auto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random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set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ratings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is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withheld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from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user-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item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matrix,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and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it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is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as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test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set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(x%)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09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remaining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ratings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as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set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(100-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x%)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5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Risk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kern="0" spc="-10" dirty="0">
                <a:solidFill>
                  <a:srgbClr val="5B9BD4"/>
                </a:solidFill>
                <a:latin typeface="Carlito"/>
                <a:cs typeface="Carlito"/>
              </a:rPr>
              <a:t>overfitting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050" lvl="1" indent="-171450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050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tested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users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not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totally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unknown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model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3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20/80</a:t>
            </a: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holdout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fontAlgn="auto">
              <a:spcBef>
                <a:spcPts val="1050"/>
              </a:spcBef>
              <a:spcAft>
                <a:spcPts val="0"/>
              </a:spcAft>
              <a:buFont typeface="Arial"/>
              <a:buChar char="•"/>
            </a:pP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Sometime</a:t>
            </a:r>
            <a:r>
              <a:rPr sz="2100" b="0" kern="0" spc="-8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kern="0" spc="-10" dirty="0">
                <a:solidFill>
                  <a:srgbClr val="5B9BD4"/>
                </a:solidFill>
                <a:latin typeface="Carlito"/>
                <a:cs typeface="Carlito"/>
              </a:rPr>
              <a:t>Stratified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marR="3885565" lvl="1" indent="-172720" algn="just" fontAlgn="auto">
              <a:lnSpc>
                <a:spcPts val="1939"/>
              </a:lnSpc>
              <a:spcBef>
                <a:spcPts val="455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instance,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want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ensure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that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each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we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have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data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both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and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test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set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03107"/>
              </p:ext>
            </p:extLst>
          </p:nvPr>
        </p:nvGraphicFramePr>
        <p:xfrm>
          <a:off x="6773148" y="3429000"/>
          <a:ext cx="3009899" cy="1819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488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424" y="485014"/>
            <a:ext cx="11861186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/>
              <a:t>N-</a:t>
            </a:r>
            <a:r>
              <a:rPr spc="-10" dirty="0"/>
              <a:t>fold</a:t>
            </a:r>
            <a:r>
              <a:rPr spc="-105" dirty="0"/>
              <a:t> </a:t>
            </a:r>
            <a:r>
              <a:rPr spc="-35" dirty="0"/>
              <a:t>cross-</a:t>
            </a:r>
            <a:r>
              <a:rPr spc="-30" dirty="0"/>
              <a:t>validation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424" y="1779587"/>
            <a:ext cx="7880302" cy="188000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785" indent="-172085" fontAlgn="auto">
              <a:spcBef>
                <a:spcPts val="34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Users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rating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matrix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divided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into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partitions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Normally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10,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common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splits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8-2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or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9-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(80/20,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90/10</a:t>
            </a:r>
            <a:r>
              <a:rPr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%)</a:t>
            </a:r>
            <a:endParaRPr lang="cs-CZ" b="0" kern="0" spc="-10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984885" lvl="2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lang="cs-CZ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Other alternatives, e.g. Monte-Carlo CV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N-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partitions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remaining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partition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is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test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95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average</a:t>
            </a:r>
            <a:r>
              <a:rPr b="0" kern="0" spc="-7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lang="cs-CZ" b="0" kern="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all splits produce the result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38502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390" y="485014"/>
            <a:ext cx="10305220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/>
              <a:t>N-</a:t>
            </a:r>
            <a:r>
              <a:rPr spc="-10" dirty="0"/>
              <a:t>fold</a:t>
            </a:r>
            <a:r>
              <a:rPr spc="-105" dirty="0"/>
              <a:t> </a:t>
            </a:r>
            <a:r>
              <a:rPr spc="-35" dirty="0"/>
              <a:t>cross-</a:t>
            </a:r>
            <a:r>
              <a:rPr spc="-30" dirty="0"/>
              <a:t>validation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542" y="1779587"/>
            <a:ext cx="6560184" cy="19005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785" indent="-172085" fontAlgn="auto">
              <a:spcBef>
                <a:spcPts val="34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Users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rating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matrix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divided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into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partitions</a:t>
            </a:r>
            <a:endParaRPr sz="2100"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Normally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10,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common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splits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8-2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or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9-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(80/20,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90/10%)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N-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partitions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remaining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partition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is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test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95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average</a:t>
            </a:r>
            <a:r>
              <a:rPr b="0" kern="0" spc="-7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several</a:t>
            </a:r>
            <a:r>
              <a:rPr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ways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splitting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46300" y="3914014"/>
          <a:ext cx="7886700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527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390" y="485014"/>
            <a:ext cx="10305220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/>
              <a:t>N-</a:t>
            </a:r>
            <a:r>
              <a:rPr spc="-10" dirty="0"/>
              <a:t>fold</a:t>
            </a:r>
            <a:r>
              <a:rPr spc="-105" dirty="0"/>
              <a:t> </a:t>
            </a:r>
            <a:r>
              <a:rPr spc="-35" dirty="0"/>
              <a:t>cross-</a:t>
            </a:r>
            <a:r>
              <a:rPr spc="-30" dirty="0"/>
              <a:t>validation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46300" y="3914014"/>
          <a:ext cx="7886700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46300" y="4419727"/>
          <a:ext cx="78867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610225" y="4658106"/>
            <a:ext cx="302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3200" b="0" kern="0" spc="-50" dirty="0">
                <a:solidFill>
                  <a:srgbClr val="4471C4"/>
                </a:solidFill>
                <a:latin typeface="Carlito"/>
                <a:cs typeface="Carlito"/>
              </a:rPr>
              <a:t>…</a:t>
            </a:r>
            <a:endParaRPr sz="3200" b="0" kern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1542" y="1779587"/>
            <a:ext cx="6560184" cy="19005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785" indent="-172085" fontAlgn="auto">
              <a:spcBef>
                <a:spcPts val="34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Users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rating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matrix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divided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into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partitions</a:t>
            </a:r>
            <a:endParaRPr sz="2100"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Normally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10,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common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splits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8-2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or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9-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(80/20,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90/10%)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N-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partitions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remaining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partition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is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test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95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average</a:t>
            </a:r>
            <a:r>
              <a:rPr b="0" kern="0" spc="-7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several</a:t>
            </a:r>
            <a:r>
              <a:rPr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ways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splitting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101900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390" y="485014"/>
            <a:ext cx="10305220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/>
              <a:t>N-</a:t>
            </a:r>
            <a:r>
              <a:rPr spc="-10" dirty="0"/>
              <a:t>fold</a:t>
            </a:r>
            <a:r>
              <a:rPr spc="-105" dirty="0"/>
              <a:t> </a:t>
            </a:r>
            <a:r>
              <a:rPr spc="-35" dirty="0"/>
              <a:t>cross-</a:t>
            </a:r>
            <a:r>
              <a:rPr spc="-30" dirty="0"/>
              <a:t>validation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46300" y="3914014"/>
          <a:ext cx="7886700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46300" y="4419727"/>
          <a:ext cx="78867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46300" y="5271390"/>
          <a:ext cx="7886700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610225" y="4658106"/>
            <a:ext cx="302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3200" b="0" kern="0" spc="-50" dirty="0">
                <a:solidFill>
                  <a:srgbClr val="4471C4"/>
                </a:solidFill>
                <a:latin typeface="Carlito"/>
                <a:cs typeface="Carlito"/>
              </a:rPr>
              <a:t>…</a:t>
            </a:r>
            <a:endParaRPr sz="3200" b="0" kern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1542" y="1779587"/>
            <a:ext cx="6560184" cy="19005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785" indent="-172085" fontAlgn="auto">
              <a:spcBef>
                <a:spcPts val="34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Users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user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rating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matrix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divided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into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partitions</a:t>
            </a:r>
            <a:endParaRPr sz="2100"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Normally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10,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common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splits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8-2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or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9-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(80/20,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90/10%)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N-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partitions</a:t>
            </a:r>
            <a:r>
              <a:rPr b="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are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remaining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partition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is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used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test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95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average</a:t>
            </a:r>
            <a:r>
              <a:rPr b="0" kern="0" spc="-7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several</a:t>
            </a:r>
            <a:r>
              <a:rPr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ways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splitting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endParaRPr b="0" kern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3223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432" y="485014"/>
            <a:ext cx="11789178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5" dirty="0"/>
              <a:t>Leave-</a:t>
            </a:r>
            <a:r>
              <a:rPr spc="-30" dirty="0"/>
              <a:t>P-</a:t>
            </a:r>
            <a:r>
              <a:rPr dirty="0"/>
              <a:t>out</a:t>
            </a:r>
            <a:r>
              <a:rPr spc="-30" dirty="0"/>
              <a:t> </a:t>
            </a:r>
            <a:r>
              <a:rPr spc="-25" dirty="0"/>
              <a:t>validation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3432" y="1741297"/>
            <a:ext cx="8968440" cy="390106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84785" indent="-172085" fontAlgn="auto">
              <a:spcBef>
                <a:spcPts val="64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Usually</a:t>
            </a: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leave-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1-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out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marR="5080" indent="-172720" fontAlgn="auto">
              <a:lnSpc>
                <a:spcPts val="2270"/>
              </a:lnSpc>
              <a:spcBef>
                <a:spcPts val="83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During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testing,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each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user,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test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one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rated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item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at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time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test 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set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1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Leave-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p-out: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test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predicted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ratings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items</a:t>
            </a:r>
            <a:endParaRPr lang="cs-CZ" sz="2100" b="0" kern="0" spc="-10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1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endParaRPr lang="cs-CZ" sz="2100" b="0" kern="0" spc="-1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1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endParaRPr lang="cs-CZ" sz="2100" b="0" kern="0" spc="-10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1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endParaRPr lang="cs-CZ" sz="2100" b="0" kern="0" spc="-1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1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endParaRPr lang="cs-CZ" sz="2100" b="0" kern="0" spc="-10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1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endParaRPr lang="cs-CZ" sz="2100" b="0" kern="0" spc="-1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1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endParaRPr lang="cs-CZ" sz="2100" b="0" kern="0" spc="-10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1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lang="cs-CZ" sz="2100" b="0" i="1" kern="0" spc="-10" dirty="0" smtClean="0">
                <a:solidFill>
                  <a:srgbClr val="00B0F0"/>
                </a:solidFill>
                <a:latin typeface="Carlito"/>
                <a:cs typeface="Carlito"/>
              </a:rPr>
              <a:t>For session-based RS: leave last interaction out and try to predict that one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82393"/>
              </p:ext>
            </p:extLst>
          </p:nvPr>
        </p:nvGraphicFramePr>
        <p:xfrm>
          <a:off x="1760859" y="3199514"/>
          <a:ext cx="3009899" cy="1819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37980"/>
              </p:ext>
            </p:extLst>
          </p:nvPr>
        </p:nvGraphicFramePr>
        <p:xfrm>
          <a:off x="5735960" y="3212976"/>
          <a:ext cx="3009899" cy="1819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spc="-50" dirty="0">
                          <a:latin typeface="Carlito"/>
                          <a:cs typeface="Carlito"/>
                        </a:rPr>
                        <a:t>?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68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3935760" y="1600201"/>
            <a:ext cx="764664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8000" dirty="0" smtClean="0"/>
              <a:t>Evaluating Recommender Systems</a:t>
            </a:r>
          </a:p>
          <a:p>
            <a:pPr lvl="1" eaLnBrk="1" hangingPunct="1"/>
            <a:endParaRPr lang="cs-CZ" sz="7200" dirty="0" smtClean="0"/>
          </a:p>
          <a:p>
            <a:pPr eaLnBrk="1" hangingPunct="1"/>
            <a:endParaRPr lang="cs-CZ" sz="8000" dirty="0"/>
          </a:p>
          <a:p>
            <a:pPr eaLnBrk="1" hangingPunct="1"/>
            <a:endParaRPr lang="cs-CZ" sz="8000" dirty="0" smtClean="0"/>
          </a:p>
          <a:p>
            <a:pPr eaLnBrk="1" hangingPunct="1"/>
            <a:endParaRPr lang="en-US" sz="8000" dirty="0"/>
          </a:p>
          <a:p>
            <a:pPr eaLnBrk="1" hangingPunct="1"/>
            <a:endParaRPr lang="en-US" sz="8000" dirty="0"/>
          </a:p>
          <a:p>
            <a:pPr eaLnBrk="1" hangingPunct="1"/>
            <a:endParaRPr lang="en-US" sz="8000" dirty="0"/>
          </a:p>
          <a:p>
            <a:pPr lvl="1" eaLnBrk="1" hangingPunct="1"/>
            <a:endParaRPr lang="en-US" sz="7200" dirty="0"/>
          </a:p>
          <a:p>
            <a:pPr lvl="1" eaLnBrk="1" hangingPunct="1"/>
            <a:endParaRPr lang="en-US" sz="72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76243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3835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390" y="485014"/>
            <a:ext cx="10305220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0" dirty="0"/>
              <a:t>Variance</a:t>
            </a:r>
            <a:r>
              <a:rPr spc="-120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spc="-20" dirty="0"/>
              <a:t>Bias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543" y="1810258"/>
            <a:ext cx="3660775" cy="30803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15875" indent="-172720" fontAlgn="auto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Remember,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your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analysis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is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only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as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good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as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your</a:t>
            </a: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data.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marR="5080" indent="-172720" fontAlgn="auto">
              <a:lnSpc>
                <a:spcPts val="2270"/>
              </a:lnSpc>
              <a:spcBef>
                <a:spcPts val="79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If</a:t>
            </a:r>
            <a:r>
              <a:rPr sz="2100"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your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data</a:t>
            </a:r>
            <a:r>
              <a:rPr sz="2100"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has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high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variance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or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bias,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your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evaluation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will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be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affected.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fontAlgn="auto">
              <a:spcBef>
                <a:spcPts val="1019"/>
              </a:spcBef>
              <a:spcAft>
                <a:spcPts val="0"/>
              </a:spcAft>
              <a:buFont typeface="Arial"/>
              <a:buChar char="•"/>
            </a:pP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5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Read</a:t>
            </a:r>
            <a:r>
              <a:rPr sz="2100" b="0" kern="0" spc="-6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more</a:t>
            </a:r>
            <a:r>
              <a:rPr sz="2100" b="0" kern="0" spc="-6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here: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355600" marR="770890" fontAlgn="auto">
              <a:lnSpc>
                <a:spcPts val="1620"/>
              </a:lnSpc>
              <a:spcBef>
                <a:spcPts val="455"/>
              </a:spcBef>
              <a:spcAft>
                <a:spcPts val="0"/>
              </a:spcAft>
            </a:pPr>
            <a:r>
              <a:rPr sz="1500" b="0" kern="0" spc="-10" dirty="0">
                <a:solidFill>
                  <a:sysClr val="windowText" lastClr="000000"/>
                </a:solidFill>
                <a:latin typeface="Carlito"/>
                <a:cs typeface="Carlito"/>
                <a:hlinkClick r:id="rId2"/>
              </a:rPr>
              <a:t>http://scott.fortmann-</a:t>
            </a:r>
            <a:r>
              <a:rPr sz="15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roe.com/docs/BiasVariance.html</a:t>
            </a:r>
            <a:endParaRPr sz="15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0099" y="1856693"/>
            <a:ext cx="3482144" cy="34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390" y="485014"/>
            <a:ext cx="10305220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" dirty="0"/>
              <a:t>Hyperparameters</a:t>
            </a:r>
            <a:r>
              <a:rPr spc="-45" dirty="0"/>
              <a:t> </a:t>
            </a:r>
            <a:r>
              <a:rPr spc="-35" dirty="0"/>
              <a:t>fine-</a:t>
            </a:r>
            <a:r>
              <a:rPr spc="-10" dirty="0"/>
              <a:t>tuning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408" y="1779588"/>
            <a:ext cx="10369152" cy="378565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785" indent="-172085" fontAlgn="auto">
              <a:spcBef>
                <a:spcPts val="34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trained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model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behavior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depends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its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hyperparameters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KNN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–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Number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selected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neighbors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Linear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SVM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–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C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specifying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“width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margins”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decision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boundary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Decision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Tree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–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maximum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height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tree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95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Random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Forest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–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Number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trees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User-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based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CF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–</a:t>
            </a:r>
            <a:r>
              <a:rPr b="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number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similar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users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0" lvl="1" fontAlgn="auto">
              <a:spcBef>
                <a:spcPts val="670"/>
              </a:spcBef>
              <a:spcAft>
                <a:spcPts val="0"/>
              </a:spcAft>
              <a:buFont typeface="Arial"/>
              <a:buChar char="•"/>
            </a:pP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How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find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“best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hyperparameters”?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We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try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several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possibilities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during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using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5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set</a:t>
            </a:r>
            <a:endParaRPr lang="cs-CZ" b="0" kern="0" spc="-25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0" lvl="1" fontAlgn="auto">
              <a:spcBef>
                <a:spcPts val="730"/>
              </a:spcBef>
              <a:spcAft>
                <a:spcPts val="0"/>
              </a:spcAft>
            </a:pP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marR="251460" lvl="1" indent="-172720" fontAlgn="auto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Once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find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best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hyperparameters,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model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whole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r>
              <a:rPr b="0" kern="0" spc="-8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set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50376" y="4706112"/>
          <a:ext cx="7886064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Validation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50377" y="5886475"/>
          <a:ext cx="788606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437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390" y="485014"/>
            <a:ext cx="10305220" cy="749307"/>
          </a:xfrm>
          <a:prstGeom prst="rect">
            <a:avLst/>
          </a:prstGeom>
        </p:spPr>
        <p:txBody>
          <a:bodyPr vert="horz" wrap="square" lIns="0" tIns="23914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" dirty="0"/>
              <a:t>Hyperparameters</a:t>
            </a:r>
            <a:r>
              <a:rPr spc="-45" dirty="0"/>
              <a:t> </a:t>
            </a:r>
            <a:r>
              <a:rPr spc="-35" dirty="0"/>
              <a:t>fine-</a:t>
            </a:r>
            <a:r>
              <a:rPr spc="-10" dirty="0"/>
              <a:t>tuning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408" y="1779588"/>
            <a:ext cx="10369152" cy="378565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785" indent="-172085" fontAlgn="auto">
              <a:spcBef>
                <a:spcPts val="34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trained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model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behavior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depends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its</a:t>
            </a:r>
            <a:r>
              <a:rPr sz="2100"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hyperparameters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KNN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–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Number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selected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neighbors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Linear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SVM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–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C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specifying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“width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margins”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decision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boundary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Decision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Tree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–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maximum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height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tree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95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Random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Forest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–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Number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5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trees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User-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based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CF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–</a:t>
            </a:r>
            <a:r>
              <a:rPr b="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number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similar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users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0" lvl="1" fontAlgn="auto">
              <a:spcBef>
                <a:spcPts val="670"/>
              </a:spcBef>
              <a:spcAft>
                <a:spcPts val="0"/>
              </a:spcAft>
              <a:buFont typeface="Arial"/>
              <a:buChar char="•"/>
            </a:pP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184785" indent="-172085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4785" algn="l"/>
              </a:tabLst>
            </a:pP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How</a:t>
            </a:r>
            <a:r>
              <a:rPr sz="2100"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to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find</a:t>
            </a:r>
            <a:r>
              <a:rPr sz="2100"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sz="2100"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“best</a:t>
            </a:r>
            <a:r>
              <a:rPr sz="2100"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2100"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hyperparameters”?</a:t>
            </a:r>
            <a:endParaRPr sz="21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We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try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several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possibilities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during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using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a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part</a:t>
            </a:r>
            <a:r>
              <a:rPr b="0" kern="0" spc="-5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of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5" dirty="0" smtClean="0">
                <a:solidFill>
                  <a:sysClr val="windowText" lastClr="000000"/>
                </a:solidFill>
                <a:latin typeface="Carlito"/>
                <a:cs typeface="Carlito"/>
              </a:rPr>
              <a:t>set</a:t>
            </a:r>
            <a:endParaRPr lang="cs-CZ" b="0" kern="0" spc="-25" dirty="0" smtClean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lvl="1" indent="-172085" fontAlgn="auto">
              <a:spcBef>
                <a:spcPts val="204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0" lvl="1" fontAlgn="auto">
              <a:spcBef>
                <a:spcPts val="730"/>
              </a:spcBef>
              <a:spcAft>
                <a:spcPts val="0"/>
              </a:spcAft>
            </a:pP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  <a:p>
            <a:pPr marL="527685" marR="251460" lvl="1" indent="-172720" fontAlgn="auto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27685" algn="l"/>
              </a:tabLst>
            </a:pP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Once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find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best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hyperparameters,</a:t>
            </a:r>
            <a:r>
              <a:rPr b="0" kern="0" spc="-3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we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model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on</a:t>
            </a:r>
            <a:r>
              <a:rPr b="0" kern="0" spc="-3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the</a:t>
            </a:r>
            <a:r>
              <a:rPr b="0" kern="0" spc="-4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whole </a:t>
            </a:r>
            <a:r>
              <a:rPr b="0" kern="0" dirty="0">
                <a:solidFill>
                  <a:sysClr val="windowText" lastClr="000000"/>
                </a:solidFill>
                <a:latin typeface="Carlito"/>
                <a:cs typeface="Carlito"/>
              </a:rPr>
              <a:t>training</a:t>
            </a:r>
            <a:r>
              <a:rPr b="0" kern="0" spc="-8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b="0" kern="0" spc="-25" dirty="0">
                <a:solidFill>
                  <a:sysClr val="windowText" lastClr="000000"/>
                </a:solidFill>
                <a:latin typeface="Carlito"/>
                <a:cs typeface="Carlito"/>
              </a:rPr>
              <a:t>set</a:t>
            </a:r>
            <a:endParaRPr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50376" y="4706112"/>
          <a:ext cx="7886064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Validation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50377" y="5886475"/>
          <a:ext cx="788606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0198945">
            <a:off x="-133655" y="3164582"/>
            <a:ext cx="12171277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  <a:latin typeface="+mj-lt"/>
              </a:rPr>
              <a:t>Is this good enough?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0901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Offline evaluation settings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Beware </a:t>
            </a:r>
            <a:r>
              <a:rPr lang="cs-CZ" dirty="0">
                <a:solidFill>
                  <a:srgbClr val="FF0000"/>
                </a:solidFill>
              </a:rPr>
              <a:t>of </a:t>
            </a:r>
            <a:r>
              <a:rPr lang="cs-CZ" dirty="0" smtClean="0">
                <a:solidFill>
                  <a:srgbClr val="FF0000"/>
                </a:solidFill>
              </a:rPr>
              <a:t>causality and biases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Having A-&gt;B-&gt;C, predicting C from A may be more difficult than predicting A from C (user-wise </a:t>
            </a:r>
            <a:r>
              <a:rPr lang="cs-CZ" dirty="0" err="1" smtClean="0">
                <a:solidFill>
                  <a:srgbClr val="002060"/>
                </a:solidFill>
              </a:rPr>
              <a:t>causality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lvl="1"/>
            <a:endParaRPr lang="cs-CZ" dirty="0" smtClean="0">
              <a:solidFill>
                <a:srgbClr val="002060"/>
              </a:solidFill>
            </a:endParaRPr>
          </a:p>
          <a:p>
            <a:pPr lvl="1"/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When did people started liking the item? (dataset-wide </a:t>
            </a:r>
            <a:r>
              <a:rPr lang="cs-CZ" dirty="0" err="1" smtClean="0">
                <a:solidFill>
                  <a:srgbClr val="002060"/>
                </a:solidFill>
              </a:rPr>
              <a:t>causality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lvl="1"/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How were the impressed items selected (dataset biases)</a:t>
            </a:r>
          </a:p>
          <a:p>
            <a:pPr lvl="1"/>
            <a:endParaRPr lang="cs-CZ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Mittigation strategies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Use temporal data splits, or simulation-style evaluation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In your data: record impressions and work with them during evaluations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In 3rd party data: apply appropriate debiasing strategies (e.g. </a:t>
            </a:r>
            <a:r>
              <a:rPr lang="cs-CZ" dirty="0">
                <a:solidFill>
                  <a:srgbClr val="002060"/>
                </a:solidFill>
              </a:rPr>
              <a:t>popularity </a:t>
            </a:r>
            <a:r>
              <a:rPr lang="cs-CZ" dirty="0" err="1">
                <a:solidFill>
                  <a:srgbClr val="002060"/>
                </a:solidFill>
              </a:rPr>
              <a:t>debiasing</a:t>
            </a:r>
            <a:r>
              <a:rPr lang="cs-CZ" dirty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476672"/>
            <a:ext cx="1400944" cy="1400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476672"/>
            <a:ext cx="1440160" cy="144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Šipka doprava 8"/>
          <p:cNvSpPr/>
          <p:nvPr/>
        </p:nvSpPr>
        <p:spPr bwMode="auto">
          <a:xfrm>
            <a:off x="8956712" y="548680"/>
            <a:ext cx="595672" cy="720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 bwMode="auto">
          <a:xfrm flipH="1">
            <a:off x="8956712" y="1412776"/>
            <a:ext cx="5956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00" y="2492896"/>
            <a:ext cx="1147167" cy="11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089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cs-CZ" dirty="0"/>
              <a:t>of </a:t>
            </a:r>
            <a:r>
              <a:rPr lang="cs-CZ" dirty="0" smtClean="0"/>
              <a:t>Offline </a:t>
            </a:r>
            <a:r>
              <a:rPr lang="cs-CZ" dirty="0"/>
              <a:t>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Temporal splits</a:t>
            </a:r>
            <a:endParaRPr lang="cs-CZ" sz="2400" dirty="0"/>
          </a:p>
          <a:p>
            <a:pPr lvl="1"/>
            <a:r>
              <a:rPr lang="cs-CZ" sz="2000" dirty="0" smtClean="0"/>
              <a:t>Older </a:t>
            </a:r>
            <a:r>
              <a:rPr lang="cs-CZ" sz="2000" dirty="0"/>
              <a:t>data as train set, newer as test </a:t>
            </a:r>
            <a:r>
              <a:rPr lang="cs-CZ" sz="2000" dirty="0" smtClean="0"/>
              <a:t>set</a:t>
            </a:r>
            <a:endParaRPr lang="cs-CZ" sz="2000" dirty="0"/>
          </a:p>
          <a:p>
            <a:pPr lvl="2"/>
            <a:r>
              <a:rPr lang="cs-CZ" sz="1800" dirty="0" smtClean="0"/>
              <a:t>Per-user splits</a:t>
            </a:r>
          </a:p>
          <a:p>
            <a:pPr lvl="2"/>
            <a:r>
              <a:rPr lang="cs-CZ" sz="1800" dirty="0" smtClean="0"/>
              <a:t>Global splits</a:t>
            </a:r>
          </a:p>
          <a:p>
            <a:pPr lvl="2"/>
            <a:endParaRPr lang="cs-CZ" sz="1800" dirty="0"/>
          </a:p>
          <a:p>
            <a:pPr lvl="2"/>
            <a:endParaRPr lang="cs-CZ" sz="1800" dirty="0" smtClean="0"/>
          </a:p>
          <a:p>
            <a:pPr lvl="2"/>
            <a:r>
              <a:rPr lang="cs-CZ" sz="1800" dirty="0" smtClean="0"/>
              <a:t>Multiple temporal splits</a:t>
            </a:r>
            <a:endParaRPr lang="cs-CZ" sz="1800" dirty="0"/>
          </a:p>
          <a:p>
            <a:pPr marL="457200" lvl="1" indent="0">
              <a:buNone/>
            </a:pPr>
            <a:endParaRPr lang="cs-CZ" sz="1600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931081"/>
              </p:ext>
            </p:extLst>
          </p:nvPr>
        </p:nvGraphicFramePr>
        <p:xfrm>
          <a:off x="3503712" y="2564904"/>
          <a:ext cx="7886700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4367808" y="3068960"/>
            <a:ext cx="6895678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614076" y="288429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Time</a:t>
            </a:r>
            <a:endParaRPr lang="en-US" b="0" dirty="0"/>
          </a:p>
        </p:txBody>
      </p:sp>
      <p:graphicFrame>
        <p:nvGraphicFramePr>
          <p:cNvPr id="11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18397"/>
              </p:ext>
            </p:extLst>
          </p:nvPr>
        </p:nvGraphicFramePr>
        <p:xfrm>
          <a:off x="5375920" y="3503540"/>
          <a:ext cx="5979468" cy="325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97412"/>
              </p:ext>
            </p:extLst>
          </p:nvPr>
        </p:nvGraphicFramePr>
        <p:xfrm>
          <a:off x="5375920" y="4435163"/>
          <a:ext cx="5979468" cy="324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1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6"/>
          <p:cNvSpPr txBox="1"/>
          <p:nvPr/>
        </p:nvSpPr>
        <p:spPr>
          <a:xfrm>
            <a:off x="8186727" y="3959973"/>
            <a:ext cx="302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3200" b="0" kern="0" spc="-50" dirty="0">
                <a:solidFill>
                  <a:srgbClr val="4471C4"/>
                </a:solidFill>
                <a:latin typeface="Carlito"/>
                <a:cs typeface="Carlito"/>
              </a:rPr>
              <a:t>…</a:t>
            </a:r>
            <a:endParaRPr sz="3200" b="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574631" y="3513586"/>
            <a:ext cx="4780757" cy="295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Void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31388"/>
              </p:ext>
            </p:extLst>
          </p:nvPr>
        </p:nvGraphicFramePr>
        <p:xfrm>
          <a:off x="5375920" y="3899812"/>
          <a:ext cx="5923875" cy="325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5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Train</a:t>
                      </a:r>
                      <a:endParaRPr sz="135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7156450" y="3909858"/>
            <a:ext cx="4198938" cy="295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Void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600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cs-CZ" dirty="0"/>
              <a:t>of </a:t>
            </a:r>
            <a:r>
              <a:rPr lang="cs-CZ" dirty="0" smtClean="0"/>
              <a:t>Offline </a:t>
            </a:r>
            <a:r>
              <a:rPr lang="cs-CZ" dirty="0"/>
              <a:t>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Simulation-style evaluation</a:t>
            </a:r>
            <a:endParaRPr lang="cs-CZ" sz="2400" dirty="0"/>
          </a:p>
          <a:p>
            <a:pPr lvl="1"/>
            <a:r>
              <a:rPr lang="cs-CZ" sz="2000" dirty="0" smtClean="0"/>
              <a:t>Keep the stream of events as it was in the original data (recommendation prompts included)</a:t>
            </a:r>
            <a:endParaRPr lang="cs-CZ" sz="2000" dirty="0"/>
          </a:p>
          <a:p>
            <a:pPr lvl="2"/>
            <a:r>
              <a:rPr lang="cs-CZ" sz="1800" dirty="0" smtClean="0"/>
              <a:t>Try to re-play what recommendations would the new policy give</a:t>
            </a:r>
          </a:p>
          <a:p>
            <a:pPr lvl="2"/>
            <a:r>
              <a:rPr lang="cs-CZ" sz="1800" dirty="0" smtClean="0"/>
              <a:t>Probably most precise, but rather costly</a:t>
            </a:r>
          </a:p>
          <a:p>
            <a:r>
              <a:rPr lang="cs-CZ" sz="2100" dirty="0" smtClean="0"/>
              <a:t>Biases</a:t>
            </a:r>
          </a:p>
          <a:p>
            <a:pPr lvl="1"/>
            <a:r>
              <a:rPr lang="cs-CZ" sz="1900" dirty="0" smtClean="0"/>
              <a:t>Algorithm biases: </a:t>
            </a:r>
          </a:p>
          <a:p>
            <a:pPr lvl="2"/>
            <a:r>
              <a:rPr lang="cs-CZ" sz="1800" dirty="0" smtClean="0"/>
              <a:t>Users are less likely (often not at all likely) to provide feedback on items that were not recommended</a:t>
            </a:r>
          </a:p>
          <a:p>
            <a:pPr lvl="2"/>
            <a:r>
              <a:rPr lang="cs-CZ" sz="1800" dirty="0" smtClean="0"/>
              <a:t>Limit predictions on impressed data only (or, impressed plus some random subset)</a:t>
            </a:r>
          </a:p>
          <a:p>
            <a:pPr lvl="2"/>
            <a:r>
              <a:rPr lang="cs-CZ" sz="1800" dirty="0" smtClean="0"/>
              <a:t>Use some well-known properties of algorithms (e.g., popularity amplification)</a:t>
            </a:r>
          </a:p>
          <a:p>
            <a:pPr lvl="1"/>
            <a:r>
              <a:rPr lang="cs-CZ" sz="1900" dirty="0" smtClean="0"/>
              <a:t>More subtle issues:</a:t>
            </a:r>
          </a:p>
          <a:p>
            <a:pPr lvl="2"/>
            <a:r>
              <a:rPr lang="cs-CZ" sz="1800" dirty="0" smtClean="0"/>
              <a:t>Previous algorithm was able to gain richer user profiles. Current algorithm is better at utilizing it (exploitation), but inferior in gaining it (exploration)</a:t>
            </a:r>
          </a:p>
          <a:p>
            <a:pPr lvl="2"/>
            <a:r>
              <a:rPr lang="cs-CZ" sz="1800" dirty="0" smtClean="0"/>
              <a:t>Difficult even for online evaluation... Train data sampling w.r.t. Target algorithm distribution?</a:t>
            </a:r>
          </a:p>
          <a:p>
            <a:pPr lvl="2"/>
            <a:endParaRPr lang="cs-CZ" sz="1800" dirty="0"/>
          </a:p>
          <a:p>
            <a:pPr lvl="2"/>
            <a:endParaRPr lang="cs-CZ" sz="1800" dirty="0" smtClean="0"/>
          </a:p>
          <a:p>
            <a:pPr marL="457200" lvl="1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72011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386461"/>
            <a:ext cx="10972800" cy="827278"/>
          </a:xfrm>
          <a:prstGeom prst="rect">
            <a:avLst/>
          </a:prstGeom>
        </p:spPr>
        <p:txBody>
          <a:bodyPr vert="horz" wrap="square" lIns="0" tIns="31635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How</a:t>
            </a:r>
            <a:r>
              <a:rPr spc="-125" dirty="0"/>
              <a:t> </a:t>
            </a:r>
            <a:r>
              <a:rPr dirty="0"/>
              <a:t>we</a:t>
            </a:r>
            <a:r>
              <a:rPr spc="-130" dirty="0"/>
              <a:t> </a:t>
            </a:r>
            <a:r>
              <a:rPr spc="-20" dirty="0"/>
              <a:t>measure</a:t>
            </a:r>
            <a:r>
              <a:rPr spc="-135" dirty="0"/>
              <a:t> </a:t>
            </a:r>
            <a:r>
              <a:rPr dirty="0"/>
              <a:t>the</a:t>
            </a:r>
            <a:r>
              <a:rPr spc="-130" dirty="0"/>
              <a:t> </a:t>
            </a:r>
            <a:r>
              <a:rPr spc="-10" dirty="0"/>
              <a:t>results?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8111" y="2458211"/>
            <a:ext cx="1295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085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Offline </a:t>
            </a:r>
            <a:r>
              <a:rPr lang="cs-CZ" dirty="0"/>
              <a:t>Evaluation 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1196753"/>
            <a:ext cx="10441160" cy="4929411"/>
          </a:xfrm>
        </p:spPr>
        <p:txBody>
          <a:bodyPr/>
          <a:lstStyle/>
          <a:p>
            <a:pPr marL="0" indent="0">
              <a:buNone/>
            </a:pPr>
            <a:r>
              <a:rPr lang="cs-CZ" sz="1800" i="1" dirty="0" smtClean="0">
                <a:solidFill>
                  <a:srgbClr val="FF0000"/>
                </a:solidFill>
              </a:rPr>
              <a:t>Metrics selection depend on our research questions and hypotheses we want to test</a:t>
            </a:r>
          </a:p>
          <a:p>
            <a:r>
              <a:rPr lang="en-US" sz="1800" dirty="0" smtClean="0"/>
              <a:t>Relevance </a:t>
            </a:r>
            <a:r>
              <a:rPr lang="en-US" sz="1800" dirty="0"/>
              <a:t>of the recommended objects / Ranking metrics</a:t>
            </a:r>
          </a:p>
          <a:p>
            <a:pPr lvl="1"/>
            <a:r>
              <a:rPr lang="en-US" sz="1600" dirty="0"/>
              <a:t>User visited / rated / purchased… the objects, which the method recommends</a:t>
            </a:r>
          </a:p>
          <a:p>
            <a:pPr lvl="1"/>
            <a:r>
              <a:rPr lang="en-US" sz="1600" b="1" dirty="0"/>
              <a:t>nDCG</a:t>
            </a:r>
            <a:r>
              <a:rPr lang="en-US" sz="1600" dirty="0"/>
              <a:t>, </a:t>
            </a:r>
            <a:r>
              <a:rPr lang="en-US" sz="1600" b="1" dirty="0"/>
              <a:t>MAP</a:t>
            </a:r>
            <a:r>
              <a:rPr lang="en-US" sz="1600" dirty="0"/>
              <a:t>, Precision, </a:t>
            </a:r>
            <a:r>
              <a:rPr lang="en-US" sz="1600" b="1" dirty="0" err="1"/>
              <a:t>Precision@top-k</a:t>
            </a:r>
            <a:r>
              <a:rPr lang="en-US" sz="1600" dirty="0"/>
              <a:t>, Recall, </a:t>
            </a:r>
            <a:r>
              <a:rPr lang="en-US" sz="1600" dirty="0" err="1"/>
              <a:t>Liftindex</a:t>
            </a:r>
            <a:r>
              <a:rPr lang="en-US" sz="1600" dirty="0"/>
              <a:t>, </a:t>
            </a:r>
            <a:r>
              <a:rPr lang="en-US" sz="1600" dirty="0" err="1"/>
              <a:t>RankingScore</a:t>
            </a:r>
            <a:r>
              <a:rPr lang="en-US" sz="1600" dirty="0"/>
              <a:t>,…</a:t>
            </a:r>
          </a:p>
          <a:p>
            <a:r>
              <a:rPr lang="en-US" sz="1800" dirty="0"/>
              <a:t>Rating error metrics</a:t>
            </a:r>
          </a:p>
          <a:p>
            <a:pPr lvl="1"/>
            <a:r>
              <a:rPr lang="en-US" sz="1600" dirty="0" smtClean="0"/>
              <a:t>MAE</a:t>
            </a:r>
            <a:r>
              <a:rPr lang="en-US" sz="1600" dirty="0"/>
              <a:t>, RMSE</a:t>
            </a:r>
            <a:r>
              <a:rPr lang="en-US" sz="1600" dirty="0" smtClean="0"/>
              <a:t>,…</a:t>
            </a:r>
            <a:r>
              <a:rPr lang="cs-CZ" sz="1600" dirty="0" smtClean="0"/>
              <a:t> Not very relevant nowadays</a:t>
            </a:r>
            <a:endParaRPr lang="en-US" sz="1600" dirty="0"/>
          </a:p>
          <a:p>
            <a:r>
              <a:rPr lang="en-US" sz="1800" dirty="0"/>
              <a:t>Novelty</a:t>
            </a:r>
            <a:endParaRPr lang="en-US" dirty="0"/>
          </a:p>
          <a:p>
            <a:pPr lvl="1"/>
            <a:r>
              <a:rPr lang="cs-CZ" sz="1600" dirty="0" smtClean="0"/>
              <a:t>Was the object new for the user? (M</a:t>
            </a:r>
            <a:r>
              <a:rPr lang="en-US" sz="1600" dirty="0" smtClean="0"/>
              <a:t>ay </a:t>
            </a:r>
            <a:r>
              <a:rPr lang="en-US" sz="1600" dirty="0"/>
              <a:t>be both positive and negative depending on </a:t>
            </a:r>
            <a:r>
              <a:rPr lang="cs-CZ" sz="1600" dirty="0" smtClean="0"/>
              <a:t>the </a:t>
            </a:r>
            <a:r>
              <a:rPr lang="en-US" sz="1600" dirty="0" smtClean="0"/>
              <a:t>task</a:t>
            </a:r>
            <a:r>
              <a:rPr lang="cs-CZ" sz="1600" dirty="0" smtClean="0"/>
              <a:t>)</a:t>
            </a:r>
            <a:endParaRPr lang="en-US" sz="1600" dirty="0"/>
          </a:p>
          <a:p>
            <a:pPr lvl="2"/>
            <a:r>
              <a:rPr lang="en-US" sz="1600" dirty="0"/>
              <a:t>However</a:t>
            </a:r>
            <a:r>
              <a:rPr lang="cs-CZ" sz="1600" dirty="0"/>
              <a:t>, </a:t>
            </a:r>
            <a:r>
              <a:rPr lang="cs-CZ" sz="1600" dirty="0" err="1"/>
              <a:t>recommending</a:t>
            </a:r>
            <a:r>
              <a:rPr lang="cs-CZ" sz="1600" dirty="0"/>
              <a:t> </a:t>
            </a:r>
            <a:r>
              <a:rPr lang="cs-CZ" sz="1600" dirty="0" err="1"/>
              <a:t>previously</a:t>
            </a:r>
            <a:r>
              <a:rPr lang="cs-CZ" sz="1600" dirty="0"/>
              <a:t> </a:t>
            </a:r>
            <a:r>
              <a:rPr lang="cs-CZ" sz="1600" dirty="0" err="1"/>
              <a:t>known</a:t>
            </a:r>
            <a:r>
              <a:rPr lang="cs-CZ" sz="1600" dirty="0"/>
              <a:t> </a:t>
            </a:r>
            <a:r>
              <a:rPr lang="cs-CZ" sz="1600" dirty="0" err="1"/>
              <a:t>items</a:t>
            </a:r>
            <a:r>
              <a:rPr lang="en-US" sz="1600" dirty="0"/>
              <a:t> is </a:t>
            </a:r>
            <a:r>
              <a:rPr lang="cs-CZ" sz="1600" dirty="0" err="1"/>
              <a:t>rather</a:t>
            </a:r>
            <a:r>
              <a:rPr lang="en-US" sz="1600" dirty="0"/>
              <a:t> trivial </a:t>
            </a:r>
          </a:p>
          <a:p>
            <a:pPr lvl="1"/>
            <a:r>
              <a:rPr lang="cs-CZ" sz="1700" dirty="0" smtClean="0"/>
              <a:t>Several </a:t>
            </a:r>
            <a:r>
              <a:rPr lang="cs-CZ" sz="1700" dirty="0"/>
              <a:t>views: novel w.r.t. </a:t>
            </a:r>
            <a:r>
              <a:rPr lang="cs-CZ" sz="1700" dirty="0" err="1"/>
              <a:t>creation</a:t>
            </a:r>
            <a:r>
              <a:rPr lang="cs-CZ" sz="1700" dirty="0"/>
              <a:t> </a:t>
            </a:r>
            <a:r>
              <a:rPr lang="cs-CZ" sz="1700" dirty="0" err="1"/>
              <a:t>time</a:t>
            </a:r>
            <a:r>
              <a:rPr lang="cs-CZ" sz="1700" dirty="0"/>
              <a:t>, novel w.r.t. volume of interactions (= long tail </a:t>
            </a:r>
            <a:r>
              <a:rPr lang="cs-CZ" sz="1700" dirty="0" smtClean="0"/>
              <a:t>items)</a:t>
            </a:r>
            <a:endParaRPr lang="cs-CZ" sz="1100" dirty="0"/>
          </a:p>
          <a:p>
            <a:pPr marL="400050"/>
            <a:r>
              <a:rPr lang="cs-CZ" sz="1800" dirty="0"/>
              <a:t>Diversity</a:t>
            </a:r>
            <a:endParaRPr lang="cs-CZ" dirty="0"/>
          </a:p>
          <a:p>
            <a:pPr marL="800100" lvl="1"/>
            <a:r>
              <a:rPr lang="cs-CZ" sz="1600" dirty="0"/>
              <a:t>Are all the recommendations similar to each other</a:t>
            </a:r>
            <a:r>
              <a:rPr lang="cs-CZ" sz="1600" dirty="0" smtClean="0"/>
              <a:t>? 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(Harry Potter issue)</a:t>
            </a:r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/>
            <a:r>
              <a:rPr lang="cs-CZ" sz="1600" dirty="0" smtClean="0"/>
              <a:t>Generic </a:t>
            </a:r>
            <a:r>
              <a:rPr lang="cs-CZ" sz="1600" b="1" dirty="0" smtClean="0"/>
              <a:t>Intra-List Diversity </a:t>
            </a:r>
            <a:r>
              <a:rPr lang="cs-CZ" sz="1600" dirty="0" smtClean="0"/>
              <a:t>(pairwise diversity of items)</a:t>
            </a:r>
            <a:endParaRPr lang="cs-CZ" sz="1600" dirty="0"/>
          </a:p>
          <a:p>
            <a:pPr marL="800100" lvl="1"/>
            <a:r>
              <a:rPr lang="cs-CZ" sz="1600" dirty="0"/>
              <a:t>Can be expressed </a:t>
            </a:r>
            <a:r>
              <a:rPr lang="cs-CZ" sz="1600" dirty="0" smtClean="0"/>
              <a:t>w.r.t. </a:t>
            </a:r>
            <a:r>
              <a:rPr lang="cs-CZ" sz="1600" dirty="0"/>
              <a:t>both content-based and </a:t>
            </a:r>
            <a:r>
              <a:rPr lang="cs-CZ" sz="1600" dirty="0" smtClean="0"/>
              <a:t>collaborative features</a:t>
            </a:r>
            <a:br>
              <a:rPr lang="cs-CZ" sz="1600" dirty="0" smtClean="0"/>
            </a:br>
            <a:endParaRPr lang="cs-CZ" sz="1600" dirty="0"/>
          </a:p>
          <a:p>
            <a:pPr marL="400050"/>
            <a:r>
              <a:rPr lang="cs-CZ" sz="1800" dirty="0"/>
              <a:t>Coverage, Serendipity, popularity bias...</a:t>
            </a:r>
            <a:endParaRPr lang="cs-CZ" sz="1800" b="1" dirty="0"/>
          </a:p>
          <a:p>
            <a:pPr marL="800100" lvl="1"/>
            <a:endParaRPr lang="cs-CZ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7160" y="1371600"/>
            <a:ext cx="2259510" cy="29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01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Metrics: </a:t>
            </a:r>
            <a:r>
              <a:rPr lang="cs-CZ" dirty="0" err="1"/>
              <a:t>Comparison</a:t>
            </a:r>
            <a:endParaRPr lang="en-GB" dirty="0"/>
          </a:p>
        </p:txBody>
      </p:sp>
      <p:sp>
        <p:nvSpPr>
          <p:cNvPr id="9" name="AutoShape 2" descr=" \operatorname{MAP} = \frac{\sum_{q=1}^Q \operatorname{AveP(q)}}{Q} \!"/>
          <p:cNvSpPr>
            <a:spLocks noChangeAspect="1" noChangeArrowheads="1"/>
          </p:cNvSpPr>
          <p:nvPr/>
        </p:nvSpPr>
        <p:spPr bwMode="auto">
          <a:xfrm>
            <a:off x="1920429" y="35173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762" y="925875"/>
            <a:ext cx="8093993" cy="59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470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408" y="386461"/>
            <a:ext cx="12338992" cy="827278"/>
          </a:xfrm>
          <a:prstGeom prst="rect">
            <a:avLst/>
          </a:prstGeom>
        </p:spPr>
        <p:txBody>
          <a:bodyPr vert="horz" wrap="square" lIns="0" tIns="31635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dirty="0" smtClean="0"/>
              <a:t>Beyond-accuracy / beyond-relevance metrics</a:t>
            </a:r>
            <a:endParaRPr spc="-10" dirty="0"/>
          </a:p>
        </p:txBody>
      </p:sp>
      <p:pic>
        <p:nvPicPr>
          <p:cNvPr id="7170" name="Picture 2" descr="Diversity and Inclusion | SP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988840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0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Evaluating Recommender Systems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myriad of techniques has been proposed, </a:t>
            </a:r>
            <a:r>
              <a:rPr lang="en-US" b="1" dirty="0"/>
              <a:t>but</a:t>
            </a:r>
          </a:p>
          <a:p>
            <a:pPr lvl="1" eaLnBrk="1" hangingPunct="1"/>
            <a:r>
              <a:rPr lang="en-US" dirty="0"/>
              <a:t>Which one is the best in a given application domain?</a:t>
            </a:r>
          </a:p>
          <a:p>
            <a:pPr lvl="1" eaLnBrk="1" hangingPunct="1"/>
            <a:r>
              <a:rPr lang="en-US" dirty="0"/>
              <a:t>What are the success factors of different techniques?</a:t>
            </a:r>
          </a:p>
          <a:p>
            <a:pPr lvl="1" eaLnBrk="1" hangingPunct="1"/>
            <a:r>
              <a:rPr lang="cs-CZ" dirty="0" smtClean="0"/>
              <a:t>When/why certain methods does not work?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cs-CZ" dirty="0" smtClean="0"/>
              <a:t>Possible r</a:t>
            </a:r>
            <a:r>
              <a:rPr lang="en-US" dirty="0" err="1" smtClean="0"/>
              <a:t>esearch</a:t>
            </a:r>
            <a:r>
              <a:rPr lang="en-US" dirty="0" smtClean="0"/>
              <a:t> questions:</a:t>
            </a:r>
            <a:endParaRPr lang="en-US" dirty="0"/>
          </a:p>
          <a:p>
            <a:pPr lvl="1" eaLnBrk="1" hangingPunct="1"/>
            <a:r>
              <a:rPr lang="en-US" dirty="0"/>
              <a:t>Is a RS </a:t>
            </a:r>
            <a:r>
              <a:rPr lang="cs-CZ" dirty="0" smtClean="0"/>
              <a:t>more </a:t>
            </a:r>
            <a:r>
              <a:rPr lang="en-US" b="1" dirty="0" smtClean="0">
                <a:solidFill>
                  <a:srgbClr val="00B0F0"/>
                </a:solidFill>
              </a:rPr>
              <a:t>efficient</a:t>
            </a:r>
            <a:r>
              <a:rPr lang="en-US" dirty="0" smtClean="0"/>
              <a:t> </a:t>
            </a:r>
            <a:r>
              <a:rPr lang="en-US" dirty="0"/>
              <a:t>with respect to a specific criteria like </a:t>
            </a:r>
            <a:r>
              <a:rPr lang="en-US" b="1" dirty="0">
                <a:solidFill>
                  <a:srgbClr val="00B0F0"/>
                </a:solidFill>
              </a:rPr>
              <a:t>accuracy</a:t>
            </a:r>
            <a:r>
              <a:rPr lang="en-US" dirty="0"/>
              <a:t>, user satisfaction, response time, serendipity, online conversion, ramp-up efforts, ….</a:t>
            </a:r>
          </a:p>
          <a:p>
            <a:pPr lvl="1" eaLnBrk="1" hangingPunct="1"/>
            <a:r>
              <a:rPr lang="en-US" dirty="0"/>
              <a:t>Do </a:t>
            </a:r>
            <a:r>
              <a:rPr lang="en-US" b="1" dirty="0">
                <a:solidFill>
                  <a:srgbClr val="00B0F0"/>
                </a:solidFill>
              </a:rPr>
              <a:t>customers</a:t>
            </a:r>
            <a:r>
              <a:rPr lang="en-US" dirty="0"/>
              <a:t> like/</a:t>
            </a:r>
            <a:r>
              <a:rPr lang="en-US" b="1" dirty="0">
                <a:solidFill>
                  <a:srgbClr val="00B0F0"/>
                </a:solidFill>
              </a:rPr>
              <a:t>buy</a:t>
            </a:r>
            <a:r>
              <a:rPr lang="en-US" dirty="0"/>
              <a:t> recommended items?</a:t>
            </a:r>
          </a:p>
          <a:p>
            <a:pPr lvl="1" eaLnBrk="1" hangingPunct="1"/>
            <a:r>
              <a:rPr lang="en-US" dirty="0"/>
              <a:t>Do customers buy items they </a:t>
            </a:r>
            <a:r>
              <a:rPr lang="en-US" b="1" dirty="0">
                <a:solidFill>
                  <a:srgbClr val="00B0F0"/>
                </a:solidFill>
              </a:rPr>
              <a:t>otherwise would have not</a:t>
            </a:r>
            <a:r>
              <a:rPr lang="en-US" dirty="0"/>
              <a:t>?</a:t>
            </a:r>
          </a:p>
          <a:p>
            <a:pPr lvl="1" eaLnBrk="1" hangingPunct="1"/>
            <a:r>
              <a:rPr lang="en-US" dirty="0"/>
              <a:t>Are they </a:t>
            </a:r>
            <a:r>
              <a:rPr lang="en-US" b="1" dirty="0">
                <a:solidFill>
                  <a:srgbClr val="00B0F0"/>
                </a:solidFill>
              </a:rPr>
              <a:t>satisfied</a:t>
            </a:r>
            <a:r>
              <a:rPr lang="en-US" dirty="0"/>
              <a:t> with a recommendation after purchase? </a:t>
            </a:r>
            <a:endParaRPr lang="cs-CZ" dirty="0" smtClean="0"/>
          </a:p>
          <a:p>
            <a:pPr lvl="1" eaLnBrk="1" hangingPunct="1"/>
            <a:r>
              <a:rPr lang="cs-CZ" dirty="0" smtClean="0"/>
              <a:t>Do they </a:t>
            </a:r>
            <a:r>
              <a:rPr lang="cs-CZ" b="1" dirty="0" smtClean="0">
                <a:solidFill>
                  <a:srgbClr val="00B0F0"/>
                </a:solidFill>
              </a:rPr>
              <a:t>keep using</a:t>
            </a:r>
            <a:r>
              <a:rPr lang="cs-CZ" dirty="0" smtClean="0"/>
              <a:t> our site </a:t>
            </a:r>
            <a:r>
              <a:rPr lang="cs-CZ" b="1" dirty="0" smtClean="0">
                <a:solidFill>
                  <a:srgbClr val="00B0F0"/>
                </a:solidFill>
              </a:rPr>
              <a:t>thanks</a:t>
            </a:r>
            <a:r>
              <a:rPr lang="cs-CZ" dirty="0" smtClean="0"/>
              <a:t> to the </a:t>
            </a:r>
            <a:r>
              <a:rPr lang="cs-CZ" b="1" dirty="0" smtClean="0">
                <a:solidFill>
                  <a:srgbClr val="00B0F0"/>
                </a:solidFill>
              </a:rPr>
              <a:t>recommendations</a:t>
            </a:r>
            <a:r>
              <a:rPr lang="cs-CZ" b="1" dirty="0" smtClean="0"/>
              <a:t> </a:t>
            </a:r>
            <a:r>
              <a:rPr lang="cs-CZ" dirty="0" smtClean="0"/>
              <a:t>they</a:t>
            </a:r>
            <a:r>
              <a:rPr lang="en-US" dirty="0" smtClean="0"/>
              <a:t>’re receiving</a:t>
            </a:r>
            <a:r>
              <a:rPr lang="cs-CZ" dirty="0" smtClean="0"/>
              <a:t>?</a:t>
            </a:r>
            <a:endParaRPr lang="cs-CZ" dirty="0"/>
          </a:p>
          <a:p>
            <a:pPr marL="457200" lvl="1" indent="0" eaLnBrk="1" hangingPunct="1">
              <a:buNone/>
            </a:pPr>
            <a:r>
              <a:rPr lang="cs-CZ" i="1" dirty="0">
                <a:solidFill>
                  <a:srgbClr val="FF0000"/>
                </a:solidFill>
              </a:rPr>
              <a:t>(Can we assure that </a:t>
            </a:r>
            <a:r>
              <a:rPr lang="cs-CZ" i="1" dirty="0" smtClean="0">
                <a:solidFill>
                  <a:srgbClr val="FF0000"/>
                </a:solidFill>
              </a:rPr>
              <a:t>the improvements were </a:t>
            </a:r>
            <a:r>
              <a:rPr lang="cs-CZ" i="1" dirty="0">
                <a:solidFill>
                  <a:srgbClr val="FF0000"/>
                </a:solidFill>
              </a:rPr>
              <a:t>caused by the RS? )</a:t>
            </a:r>
            <a:endParaRPr lang="en-US" i="1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3456" y="193064"/>
            <a:ext cx="2828544" cy="26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1292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Off-line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1371600"/>
            <a:ext cx="9155360" cy="4754564"/>
          </a:xfrm>
        </p:spPr>
        <p:txBody>
          <a:bodyPr/>
          <a:lstStyle/>
          <a:p>
            <a:r>
              <a:rPr lang="en-US" sz="1800" dirty="0"/>
              <a:t>Novelty</a:t>
            </a:r>
            <a:endParaRPr lang="en-US" dirty="0"/>
          </a:p>
          <a:p>
            <a:pPr lvl="1"/>
            <a:r>
              <a:rPr lang="cs-CZ" sz="1600" dirty="0"/>
              <a:t>Items not known (does not have feedback / were not recommended) by the user</a:t>
            </a:r>
          </a:p>
          <a:p>
            <a:pPr lvl="1"/>
            <a:r>
              <a:rPr lang="cs-CZ" sz="1600" dirty="0" err="1"/>
              <a:t>Well</a:t>
            </a:r>
            <a:r>
              <a:rPr lang="cs-CZ" sz="1600" dirty="0"/>
              <a:t> </a:t>
            </a:r>
            <a:r>
              <a:rPr lang="cs-CZ" sz="1600" dirty="0" err="1"/>
              <a:t>known</a:t>
            </a:r>
            <a:r>
              <a:rPr lang="cs-CZ" sz="1600" dirty="0"/>
              <a:t> </a:t>
            </a:r>
            <a:r>
              <a:rPr lang="cs-CZ" sz="1600" dirty="0" err="1"/>
              <a:t>items</a:t>
            </a:r>
            <a:r>
              <a:rPr lang="cs-CZ" sz="1600" dirty="0"/>
              <a:t> (</a:t>
            </a:r>
            <a:r>
              <a:rPr lang="cs-CZ" sz="1600" dirty="0" err="1"/>
              <a:t>blockbusters</a:t>
            </a:r>
            <a:r>
              <a:rPr lang="cs-CZ" sz="1600" dirty="0"/>
              <a:t> in </a:t>
            </a:r>
            <a:r>
              <a:rPr lang="cs-CZ" sz="1600" dirty="0" err="1"/>
              <a:t>movies</a:t>
            </a:r>
            <a:r>
              <a:rPr lang="cs-CZ" sz="1600" dirty="0"/>
              <a:t>/</a:t>
            </a:r>
            <a:r>
              <a:rPr lang="cs-CZ" sz="1600" dirty="0" err="1"/>
              <a:t>books</a:t>
            </a:r>
            <a:r>
              <a:rPr lang="cs-CZ" sz="1600" dirty="0"/>
              <a:t>), </a:t>
            </a:r>
            <a:r>
              <a:rPr lang="cs-CZ" sz="1600" dirty="0" err="1"/>
              <a:t>based</a:t>
            </a:r>
            <a:r>
              <a:rPr lang="cs-CZ" sz="1600" dirty="0"/>
              <a:t> on overal </a:t>
            </a:r>
            <a:r>
              <a:rPr lang="cs-CZ" sz="1600" dirty="0" err="1"/>
              <a:t>consumption</a:t>
            </a:r>
            <a:endParaRPr lang="cs-CZ" sz="1600" dirty="0"/>
          </a:p>
          <a:p>
            <a:pPr lvl="1"/>
            <a:r>
              <a:rPr lang="cs-CZ" sz="1600" dirty="0" err="1"/>
              <a:t>Items</a:t>
            </a:r>
            <a:r>
              <a:rPr lang="cs-CZ" sz="1600" dirty="0"/>
              <a:t> </a:t>
            </a:r>
            <a:r>
              <a:rPr lang="cs-CZ" sz="1600" dirty="0" err="1"/>
              <a:t>that</a:t>
            </a:r>
            <a:r>
              <a:rPr lang="cs-CZ" sz="1600" dirty="0"/>
              <a:t> are </a:t>
            </a:r>
            <a:r>
              <a:rPr lang="cs-CZ" sz="1600" dirty="0" err="1"/>
              <a:t>new</a:t>
            </a:r>
            <a:r>
              <a:rPr lang="cs-CZ" sz="1600" dirty="0"/>
              <a:t> (</a:t>
            </a:r>
            <a:r>
              <a:rPr lang="cs-CZ" sz="1600" dirty="0" err="1"/>
              <a:t>have</a:t>
            </a:r>
            <a:r>
              <a:rPr lang="cs-CZ" sz="1600" dirty="0"/>
              <a:t> </a:t>
            </a:r>
            <a:r>
              <a:rPr lang="cs-CZ" sz="1600" dirty="0" err="1"/>
              <a:t>been</a:t>
            </a:r>
            <a:r>
              <a:rPr lang="cs-CZ" sz="1600" dirty="0"/>
              <a:t> </a:t>
            </a:r>
            <a:r>
              <a:rPr lang="cs-CZ" sz="1600" dirty="0" err="1"/>
              <a:t>added</a:t>
            </a:r>
            <a:r>
              <a:rPr lang="cs-CZ" sz="1600" dirty="0"/>
              <a:t> </a:t>
            </a:r>
            <a:r>
              <a:rPr lang="cs-CZ" sz="1600" dirty="0" err="1"/>
              <a:t>recently</a:t>
            </a:r>
            <a:r>
              <a:rPr lang="cs-CZ" sz="1600" dirty="0"/>
              <a:t>)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000" dirty="0"/>
          </a:p>
          <a:p>
            <a:pPr marL="400050"/>
            <a:r>
              <a:rPr lang="cs-CZ" sz="1800" dirty="0"/>
              <a:t>Diversity</a:t>
            </a:r>
            <a:endParaRPr lang="cs-CZ" dirty="0"/>
          </a:p>
          <a:p>
            <a:pPr marL="800100" lvl="1"/>
            <a:r>
              <a:rPr lang="cs-CZ" sz="1600" b="1" dirty="0"/>
              <a:t>Intra-List Diversity</a:t>
            </a:r>
          </a:p>
          <a:p>
            <a:pPr marL="1200150" lvl="2"/>
            <a:r>
              <a:rPr lang="cs-CZ" sz="1500" dirty="0" err="1"/>
              <a:t>Average</a:t>
            </a:r>
            <a:r>
              <a:rPr lang="cs-CZ" sz="1500" dirty="0"/>
              <a:t> </a:t>
            </a:r>
            <a:r>
              <a:rPr lang="cs-CZ" sz="1500" dirty="0" err="1"/>
              <a:t>similarity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all</a:t>
            </a:r>
            <a:r>
              <a:rPr lang="cs-CZ" sz="1500" dirty="0"/>
              <a:t> </a:t>
            </a:r>
            <a:r>
              <a:rPr lang="cs-CZ" sz="1500" dirty="0" err="1"/>
              <a:t>pairs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recommended</a:t>
            </a:r>
            <a:r>
              <a:rPr lang="cs-CZ" sz="1500" dirty="0"/>
              <a:t> </a:t>
            </a:r>
            <a:r>
              <a:rPr lang="cs-CZ" sz="1500" dirty="0" err="1"/>
              <a:t>items</a:t>
            </a:r>
            <a:endParaRPr lang="cs-CZ" sz="1500" dirty="0"/>
          </a:p>
          <a:p>
            <a:pPr marL="1200150" lvl="2"/>
            <a:r>
              <a:rPr lang="cs-CZ" sz="1500" dirty="0"/>
              <a:t>Both content-based and collaborative variants are plausible</a:t>
            </a:r>
          </a:p>
          <a:p>
            <a:pPr marL="1200150" lvl="2"/>
            <a:endParaRPr lang="cs-CZ" sz="1500" dirty="0"/>
          </a:p>
          <a:p>
            <a:pPr marL="1200150" lvl="2"/>
            <a:endParaRPr lang="cs-CZ" sz="1500" dirty="0"/>
          </a:p>
          <a:p>
            <a:pPr marL="971550" lvl="2" indent="0">
              <a:buNone/>
            </a:pPr>
            <a:endParaRPr lang="cs-CZ" sz="1400" dirty="0"/>
          </a:p>
          <a:p>
            <a:pPr marL="800100" lvl="1"/>
            <a:r>
              <a:rPr lang="cs-CZ" dirty="0"/>
              <a:t>Subtopics recall, redundancy penalization, intent-aware metrics...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376" y="6170877"/>
            <a:ext cx="88569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/>
            <a:r>
              <a:rPr lang="cs-CZ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http://www.mavir.net/docs/tfm-vargas-sandoval.pdf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124" t="55040" r="13836" b="39920"/>
          <a:stretch/>
        </p:blipFill>
        <p:spPr>
          <a:xfrm>
            <a:off x="3215680" y="4797152"/>
            <a:ext cx="3672408" cy="576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1464" y="6436967"/>
            <a:ext cx="90730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https://medium.com/mlearning-ai/automatic-evaluation-of-recommendation-systems-coverage-novelty-and-diversity-cc140330d3e7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1060" t="55670" r="62403" b="32990"/>
          <a:stretch/>
        </p:blipFill>
        <p:spPr>
          <a:xfrm>
            <a:off x="5796880" y="2452738"/>
            <a:ext cx="604867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32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Off-line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/>
          <a:lstStyle/>
          <a:p>
            <a:r>
              <a:rPr lang="cs-CZ" sz="1800" dirty="0"/>
              <a:t>Coverage</a:t>
            </a:r>
            <a:endParaRPr lang="en-US" dirty="0"/>
          </a:p>
          <a:p>
            <a:pPr lvl="1"/>
            <a:r>
              <a:rPr lang="cs-CZ" sz="1600" dirty="0"/>
              <a:t>Number of unique items recommended at least once / Total volume of items</a:t>
            </a:r>
          </a:p>
          <a:p>
            <a:pPr marL="457200" lvl="1" indent="0">
              <a:buNone/>
            </a:pPr>
            <a:endParaRPr lang="cs-CZ" sz="1000" dirty="0"/>
          </a:p>
          <a:p>
            <a:pPr marL="400050"/>
            <a:r>
              <a:rPr lang="cs-CZ" sz="1800" dirty="0"/>
              <a:t>Popularity bias / popularity lift</a:t>
            </a:r>
            <a:endParaRPr lang="cs-CZ" dirty="0"/>
          </a:p>
          <a:p>
            <a:pPr marL="800100" lvl="1"/>
            <a:r>
              <a:rPr lang="cs-CZ" sz="1600" dirty="0"/>
              <a:t>A.k.a. Novelty of the whole recommendation process</a:t>
            </a:r>
          </a:p>
          <a:p>
            <a:pPr marL="1200150" lvl="2"/>
            <a:r>
              <a:rPr lang="cs-CZ" sz="1400" dirty="0"/>
              <a:t>Normalized by the distribution of feedback among items</a:t>
            </a:r>
          </a:p>
          <a:p>
            <a:pPr marL="1200150" lvl="2"/>
            <a:endParaRPr lang="cs-CZ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1464" t="52288" r="7077" b="11803"/>
          <a:stretch/>
        </p:blipFill>
        <p:spPr>
          <a:xfrm>
            <a:off x="1981200" y="3068960"/>
            <a:ext cx="7053336" cy="36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253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Enhancing novelty /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Serendipity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= items that are both relevant and unexpected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relevance is typically the predicted RS relevance (or actuall presence in test data)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unexpectedness evaluated as diversity to the w.r.t. current user profile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Serendipity = relevance * unexpectedness</a:t>
            </a:r>
            <a:endParaRPr lang="cs-CZ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16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Enhancing novelty /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Novelty, coverage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Evaluated on individual items =&gt; simple weighted models will do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argmax \alpha * relevance + (1- \alpha ) * novelty</a:t>
            </a:r>
          </a:p>
          <a:p>
            <a:r>
              <a:rPr lang="cs-CZ" b="1" dirty="0">
                <a:solidFill>
                  <a:schemeClr val="tx1"/>
                </a:solidFill>
              </a:rPr>
              <a:t>Diversity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Diversity is a feature of the list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Maximal Marginal Relevance</a:t>
            </a:r>
            <a:r>
              <a:rPr lang="cs-CZ" dirty="0">
                <a:solidFill>
                  <a:schemeClr val="tx1"/>
                </a:solidFill>
              </a:rPr>
              <a:t>, xQUAD,...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Reduce relevance of the next item by its similarity to the closest already selected item</a:t>
            </a:r>
          </a:p>
          <a:p>
            <a:pPr marL="914400" lvl="2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400" y="6223960"/>
            <a:ext cx="89427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https://medium.com/tech-that-works/maximal-marginal-relevance-to-rerank-results-in-unsupervised-keyphrase-extraction-22d95015c7c5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400" y="64855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https://www.cs.cmu.edu/~jgc/publication/The_Use_MMR_Diversity_Based_LTMIR_1998.pdf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0081" t="19760" r="12791" b="75200"/>
          <a:stretch/>
        </p:blipFill>
        <p:spPr>
          <a:xfrm>
            <a:off x="1271464" y="4293096"/>
            <a:ext cx="6264696" cy="57606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138512" y="5009319"/>
            <a:ext cx="3960440" cy="896964"/>
          </a:xfrm>
          <a:prstGeom prst="wedgeEllipseCallout">
            <a:avLst>
              <a:gd name="adj1" fmla="val -8026"/>
              <a:gd name="adj2" fmla="val -947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Estimated relevance in our case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650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408" y="386461"/>
            <a:ext cx="12338992" cy="827278"/>
          </a:xfrm>
          <a:prstGeom prst="rect">
            <a:avLst/>
          </a:prstGeom>
        </p:spPr>
        <p:txBody>
          <a:bodyPr vert="horz" wrap="square" lIns="0" tIns="31635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dirty="0" smtClean="0"/>
              <a:t>Accuracy / relevance metrics</a:t>
            </a:r>
            <a:endParaRPr spc="-10" dirty="0"/>
          </a:p>
        </p:txBody>
      </p:sp>
      <p:pic>
        <p:nvPicPr>
          <p:cNvPr id="8194" name="Picture 2" descr="Getting Ready For The Outdoors: Arrow Selection - Wales Arch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700808"/>
            <a:ext cx="6192688" cy="41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960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260648"/>
            <a:ext cx="5904656" cy="1143000"/>
          </a:xfrm>
        </p:spPr>
        <p:txBody>
          <a:bodyPr/>
          <a:lstStyle/>
          <a:p>
            <a:r>
              <a:rPr lang="en-US" dirty="0"/>
              <a:t>Evaluation in information retrieval (IR)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35560" y="1412776"/>
            <a:ext cx="7344816" cy="4536504"/>
          </a:xfrm>
        </p:spPr>
        <p:txBody>
          <a:bodyPr/>
          <a:lstStyle/>
          <a:p>
            <a:r>
              <a:rPr lang="de-AT" dirty="0"/>
              <a:t>Historical </a:t>
            </a:r>
            <a:r>
              <a:rPr lang="de-AT" dirty="0" err="1"/>
              <a:t>Cranfield</a:t>
            </a:r>
            <a:r>
              <a:rPr lang="de-AT" dirty="0"/>
              <a:t> </a:t>
            </a:r>
            <a:r>
              <a:rPr lang="de-AT" dirty="0" err="1"/>
              <a:t>collection</a:t>
            </a:r>
            <a:r>
              <a:rPr lang="de-AT" dirty="0"/>
              <a:t> (</a:t>
            </a:r>
            <a:r>
              <a:rPr lang="de-AT" dirty="0" err="1"/>
              <a:t>late</a:t>
            </a:r>
            <a:r>
              <a:rPr lang="de-AT" dirty="0"/>
              <a:t> 1950s)</a:t>
            </a:r>
          </a:p>
          <a:p>
            <a:pPr lvl="1"/>
            <a:r>
              <a:rPr lang="de-AT" dirty="0"/>
              <a:t>1,398 </a:t>
            </a:r>
            <a:r>
              <a:rPr lang="de-AT" dirty="0" err="1"/>
              <a:t>journal</a:t>
            </a:r>
            <a:r>
              <a:rPr lang="de-AT" dirty="0"/>
              <a:t> article </a:t>
            </a:r>
            <a:r>
              <a:rPr lang="de-AT" dirty="0" err="1"/>
              <a:t>abstracts</a:t>
            </a:r>
            <a:endParaRPr lang="de-AT" dirty="0"/>
          </a:p>
          <a:p>
            <a:pPr lvl="1"/>
            <a:r>
              <a:rPr lang="de-AT" dirty="0"/>
              <a:t>225 </a:t>
            </a:r>
            <a:r>
              <a:rPr lang="de-AT" dirty="0" err="1"/>
              <a:t>queries</a:t>
            </a:r>
            <a:endParaRPr lang="de-AT" dirty="0"/>
          </a:p>
          <a:p>
            <a:pPr lvl="1"/>
            <a:r>
              <a:rPr lang="de-AT" dirty="0"/>
              <a:t>Exhaustive </a:t>
            </a:r>
            <a:r>
              <a:rPr lang="de-AT" dirty="0" err="1"/>
              <a:t>relevance</a:t>
            </a:r>
            <a:r>
              <a:rPr lang="de-AT" dirty="0"/>
              <a:t> </a:t>
            </a:r>
            <a:r>
              <a:rPr lang="de-AT" dirty="0" err="1"/>
              <a:t>judgements</a:t>
            </a:r>
            <a:r>
              <a:rPr lang="de-AT" dirty="0"/>
              <a:t> (</a:t>
            </a:r>
            <a:r>
              <a:rPr lang="de-AT" dirty="0" err="1"/>
              <a:t>over</a:t>
            </a:r>
            <a:r>
              <a:rPr lang="de-AT" dirty="0"/>
              <a:t> 300K)</a:t>
            </a:r>
          </a:p>
          <a:p>
            <a:r>
              <a:rPr lang="en-US" dirty="0"/>
              <a:t>Ground truth established by human domain experts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129833"/>
              </p:ext>
            </p:extLst>
          </p:nvPr>
        </p:nvGraphicFramePr>
        <p:xfrm>
          <a:off x="2063552" y="3212976"/>
          <a:ext cx="6624735" cy="2182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2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8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1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Reality</a:t>
                      </a:r>
                      <a:endParaRPr lang="en-US" b="0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1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Actually Good</a:t>
                      </a:r>
                      <a:endParaRPr lang="en-US" b="0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Actually Bad</a:t>
                      </a:r>
                      <a:endParaRPr lang="en-US" b="0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42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Prediction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Rated Good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Positive (</a:t>
                      </a:r>
                      <a:r>
                        <a:rPr lang="en-US" dirty="0" err="1"/>
                        <a:t>tp</a:t>
                      </a:r>
                      <a:r>
                        <a:rPr lang="en-US" dirty="0"/>
                        <a:t>)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 Positive (</a:t>
                      </a:r>
                      <a:r>
                        <a:rPr lang="en-US" dirty="0" err="1"/>
                        <a:t>fp</a:t>
                      </a:r>
                      <a:r>
                        <a:rPr lang="en-US" dirty="0"/>
                        <a:t>)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425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Rated Bad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 Negative</a:t>
                      </a:r>
                      <a:r>
                        <a:rPr lang="en-US" baseline="0" dirty="0"/>
                        <a:t> (fn)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  <a:r>
                        <a:rPr lang="en-US" baseline="0" dirty="0"/>
                        <a:t> Negative (</a:t>
                      </a:r>
                      <a:r>
                        <a:rPr lang="en-US" baseline="0" dirty="0" err="1"/>
                        <a:t>tn</a:t>
                      </a:r>
                      <a:r>
                        <a:rPr lang="en-US" baseline="0" dirty="0"/>
                        <a:t>)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261006" y="5469547"/>
            <a:ext cx="154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Calibri" pitchFamily="34" charset="0"/>
              </a:rPr>
              <a:t>All good items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832304" y="4119549"/>
            <a:ext cx="245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Calibri" pitchFamily="34" charset="0"/>
              </a:rPr>
              <a:t>All recommended items</a:t>
            </a:r>
          </a:p>
        </p:txBody>
      </p:sp>
    </p:spTree>
    <p:extLst>
      <p:ext uri="{BB962C8B-B14F-4D97-AF65-F5344CB8AC3E}">
        <p14:creationId xmlns:p14="http://schemas.microsoft.com/office/powerpoint/2010/main" val="1601364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Metrics: Precision and Recall</a:t>
            </a:r>
          </a:p>
        </p:txBody>
      </p:sp>
      <p:sp>
        <p:nvSpPr>
          <p:cNvPr id="604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is viewed as information retrieval task:</a:t>
            </a:r>
          </a:p>
          <a:p>
            <a:pPr lvl="1"/>
            <a:r>
              <a:rPr lang="en-US" dirty="0"/>
              <a:t>Retrieve (recommend) all items which are predicted to be “good”.</a:t>
            </a:r>
          </a:p>
          <a:p>
            <a:r>
              <a:rPr lang="en-US" b="1" dirty="0"/>
              <a:t>Precision:</a:t>
            </a:r>
            <a:r>
              <a:rPr lang="en-US" dirty="0"/>
              <a:t> a measure of exactness, determines the fraction of relevant items retrieved out of all items retrieved</a:t>
            </a:r>
          </a:p>
          <a:p>
            <a:pPr lvl="1"/>
            <a:r>
              <a:rPr lang="en-US" dirty="0"/>
              <a:t>E.g. the proportion of recommended movies that are actually good</a:t>
            </a:r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r>
              <a:rPr lang="en-US" b="1" dirty="0"/>
              <a:t>Recall:</a:t>
            </a:r>
            <a:r>
              <a:rPr lang="en-US" dirty="0"/>
              <a:t> a measure of completeness, determines the fraction of relevant items retrieved out of all relevant items</a:t>
            </a:r>
          </a:p>
          <a:p>
            <a:pPr lvl="1"/>
            <a:r>
              <a:rPr lang="en-US" dirty="0"/>
              <a:t>E.g. the proportion of all good movies recommended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04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697" y="3501008"/>
            <a:ext cx="4886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1704" y="5301209"/>
            <a:ext cx="4673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3140968"/>
            <a:ext cx="1000124" cy="10001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4941168"/>
            <a:ext cx="1000124" cy="10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4953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306" y="2143116"/>
            <a:ext cx="4009388" cy="39307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/>
              <a:t>Precision vs. Recall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typically when a recommender system is tuned to increase precision, recall decreases as a result (or vice versa)</a:t>
            </a:r>
            <a:endParaRPr lang="cs-CZ" dirty="0"/>
          </a:p>
          <a:p>
            <a:r>
              <a:rPr lang="cs-CZ" dirty="0"/>
              <a:t>AUPR</a:t>
            </a:r>
            <a:br>
              <a:rPr lang="cs-CZ" dirty="0"/>
            </a:br>
            <a:r>
              <a:rPr lang="cs-CZ" dirty="0"/>
              <a:t>Area </a:t>
            </a:r>
            <a:r>
              <a:rPr lang="cs-CZ" dirty="0" err="1"/>
              <a:t>under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  <a:r>
              <a:rPr lang="cs-CZ" dirty="0" err="1"/>
              <a:t>Prec</a:t>
            </a:r>
            <a:r>
              <a:rPr lang="cs-CZ" dirty="0"/>
              <a:t>. vs. </a:t>
            </a:r>
            <a:r>
              <a:rPr lang="cs-CZ" dirty="0" err="1"/>
              <a:t>Recall</a:t>
            </a:r>
            <a:endParaRPr lang="cs-CZ" dirty="0"/>
          </a:p>
          <a:p>
            <a:r>
              <a:rPr lang="cs-CZ" dirty="0"/>
              <a:t>AUC:</a:t>
            </a:r>
            <a:br>
              <a:rPr lang="cs-CZ" dirty="0"/>
            </a:br>
            <a:r>
              <a:rPr lang="cs-CZ" dirty="0"/>
              <a:t>Area </a:t>
            </a:r>
            <a:r>
              <a:rPr lang="cs-CZ" dirty="0" err="1"/>
              <a:t>under</a:t>
            </a:r>
            <a:r>
              <a:rPr lang="cs-CZ" dirty="0"/>
              <a:t> ROC</a:t>
            </a:r>
            <a:br>
              <a:rPr lang="cs-CZ" dirty="0"/>
            </a:br>
            <a:r>
              <a:rPr lang="cs-CZ" dirty="0"/>
              <a:t>(TP vs. FP)</a:t>
            </a:r>
            <a:endParaRPr lang="en-US" dirty="0"/>
          </a:p>
          <a:p>
            <a:endParaRPr lang="en-US" dirty="0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Metric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F</a:t>
            </a:r>
            <a:r>
              <a:rPr lang="en-US" b="1" baseline="-25000" dirty="0"/>
              <a:t>1</a:t>
            </a:r>
            <a:r>
              <a:rPr lang="en-US" b="1" dirty="0"/>
              <a:t> Metric </a:t>
            </a:r>
            <a:r>
              <a:rPr lang="en-US" dirty="0"/>
              <a:t>attempts to combine Precision and Recall into a single value for comparison purposes.</a:t>
            </a:r>
          </a:p>
          <a:p>
            <a:pPr lvl="1"/>
            <a:r>
              <a:rPr lang="en-US" dirty="0"/>
              <a:t>May be used to gain a more balanced view of performance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</a:t>
            </a:r>
            <a:r>
              <a:rPr lang="en-US" baseline="-25000" dirty="0"/>
              <a:t>1</a:t>
            </a:r>
            <a:r>
              <a:rPr lang="en-US" dirty="0"/>
              <a:t> Metric gives equal weight to precision and recall</a:t>
            </a:r>
          </a:p>
          <a:p>
            <a:pPr lvl="1"/>
            <a:r>
              <a:rPr lang="en-US" dirty="0"/>
              <a:t>Other F</a:t>
            </a:r>
            <a:r>
              <a:rPr lang="el-GR" baseline="-25000" dirty="0"/>
              <a:t>β</a:t>
            </a:r>
            <a:r>
              <a:rPr lang="en-US" dirty="0"/>
              <a:t> metrics weight recall with a factor of </a:t>
            </a:r>
            <a:r>
              <a:rPr lang="el-GR" dirty="0"/>
              <a:t>β</a:t>
            </a:r>
            <a:r>
              <a:rPr lang="en-US" dirty="0"/>
              <a:t>.</a:t>
            </a:r>
            <a:endParaRPr lang="cs-CZ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3989" y="2928935"/>
            <a:ext cx="2864025" cy="647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cs-CZ" dirty="0" err="1"/>
              <a:t>Precision</a:t>
            </a:r>
            <a:r>
              <a:rPr lang="cs-CZ" dirty="0"/>
              <a:t> and </a:t>
            </a:r>
            <a:r>
              <a:rPr lang="cs-CZ" dirty="0" err="1"/>
              <a:t>Recall</a:t>
            </a:r>
            <a:r>
              <a:rPr lang="cs-CZ" dirty="0"/>
              <a:t> in </a:t>
            </a:r>
            <a:r>
              <a:rPr lang="cs-CZ" dirty="0" err="1"/>
              <a:t>Recommender</a:t>
            </a:r>
            <a:r>
              <a:rPr lang="cs-CZ" dirty="0"/>
              <a:t> Systems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Limit on </a:t>
            </a:r>
            <a:r>
              <a:rPr lang="cs-CZ" dirty="0" smtClean="0"/>
              <a:t>top-k displayed items (i.e., no longer a classification, but rather a ranking problem)</a:t>
            </a:r>
            <a:endParaRPr lang="cs-CZ" dirty="0"/>
          </a:p>
          <a:p>
            <a:pPr lvl="1"/>
            <a:r>
              <a:rPr lang="cs-CZ" b="1" dirty="0" smtClean="0"/>
              <a:t>Hits@top-k</a:t>
            </a:r>
          </a:p>
          <a:p>
            <a:pPr lvl="1"/>
            <a:r>
              <a:rPr lang="cs-CZ" b="1" dirty="0" smtClean="0"/>
              <a:t>Precision@top-k</a:t>
            </a:r>
            <a:endParaRPr lang="cs-CZ" b="1" dirty="0"/>
          </a:p>
          <a:p>
            <a:pPr lvl="1"/>
            <a:r>
              <a:rPr lang="cs-CZ" dirty="0" smtClean="0"/>
              <a:t>Recall@top-k</a:t>
            </a:r>
          </a:p>
          <a:p>
            <a:pPr lvl="1"/>
            <a:r>
              <a:rPr lang="cs-CZ" dirty="0" smtClean="0"/>
              <a:t>How to treat recall if only limited items are shown </a:t>
            </a:r>
          </a:p>
          <a:p>
            <a:pPr lvl="2"/>
            <a:r>
              <a:rPr lang="cs-CZ" dirty="0" smtClean="0"/>
              <a:t>E.g., shown: 20, relevant shown: 20, total relevant: 200 =&gt; recall@20 = 0.1 or 1.0?</a:t>
            </a:r>
          </a:p>
          <a:p>
            <a:pPr lvl="2"/>
            <a:r>
              <a:rPr lang="cs-CZ" dirty="0" smtClean="0"/>
              <a:t>Unbounded/Bounded recall variants (hard to distinguish in papers or frameworks)</a:t>
            </a:r>
            <a:endParaRPr lang="en-US" dirty="0"/>
          </a:p>
          <a:p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top-k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matter</a:t>
            </a: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list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user </a:t>
            </a:r>
            <a:r>
              <a:rPr lang="cs-CZ" dirty="0" err="1"/>
              <a:t>observe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all</a:t>
            </a:r>
            <a:endParaRPr lang="cs-CZ" dirty="0"/>
          </a:p>
          <a:p>
            <a:pPr lvl="1"/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increasing</a:t>
            </a:r>
            <a:r>
              <a:rPr lang="cs-CZ" dirty="0"/>
              <a:t> k,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became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applicable</a:t>
            </a:r>
            <a:endParaRPr lang="en-US" dirty="0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Evaluati</a:t>
            </a:r>
            <a:r>
              <a:rPr lang="cs-CZ" dirty="0" smtClean="0"/>
              <a:t>on in Science: requirements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4785" marR="5080" indent="-17272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184785" algn="l"/>
              </a:tabLst>
            </a:pPr>
            <a:r>
              <a:rPr lang="en-US" sz="2200" dirty="0">
                <a:latin typeface="Carlito"/>
                <a:cs typeface="Carlito"/>
              </a:rPr>
              <a:t>Scientific</a:t>
            </a:r>
            <a:r>
              <a:rPr lang="en-US" sz="2200" spc="-70" dirty="0">
                <a:latin typeface="Carlito"/>
                <a:cs typeface="Carlito"/>
              </a:rPr>
              <a:t> </a:t>
            </a:r>
            <a:r>
              <a:rPr lang="en-US" sz="2200" spc="-10" dirty="0">
                <a:latin typeface="Carlito"/>
                <a:cs typeface="Carlito"/>
              </a:rPr>
              <a:t>experiments</a:t>
            </a:r>
            <a:r>
              <a:rPr lang="en-US" sz="2200" spc="-50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must</a:t>
            </a:r>
            <a:r>
              <a:rPr lang="en-US" sz="2200" spc="-60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ensure</a:t>
            </a:r>
            <a:r>
              <a:rPr lang="en-US" sz="2200" spc="-75" dirty="0">
                <a:latin typeface="Carlito"/>
                <a:cs typeface="Carlito"/>
              </a:rPr>
              <a:t> </a:t>
            </a:r>
            <a:r>
              <a:rPr lang="en-US" sz="2200" dirty="0">
                <a:solidFill>
                  <a:srgbClr val="5B9BD4"/>
                </a:solidFill>
                <a:latin typeface="Carlito"/>
                <a:cs typeface="Carlito"/>
              </a:rPr>
              <a:t>reproducibility</a:t>
            </a:r>
            <a:r>
              <a:rPr lang="en-US" sz="2200" spc="-4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in</a:t>
            </a:r>
            <a:r>
              <a:rPr lang="en-US" sz="2200" spc="-75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order</a:t>
            </a:r>
            <a:r>
              <a:rPr lang="en-US" sz="2200" spc="-85" dirty="0">
                <a:latin typeface="Carlito"/>
                <a:cs typeface="Carlito"/>
              </a:rPr>
              <a:t> </a:t>
            </a:r>
            <a:r>
              <a:rPr lang="en-US" sz="2200" spc="-25" dirty="0">
                <a:latin typeface="Carlito"/>
                <a:cs typeface="Carlito"/>
              </a:rPr>
              <a:t>to </a:t>
            </a:r>
            <a:r>
              <a:rPr lang="en-US" sz="2200" dirty="0">
                <a:latin typeface="Carlito"/>
                <a:cs typeface="Carlito"/>
              </a:rPr>
              <a:t>verify</a:t>
            </a:r>
            <a:r>
              <a:rPr lang="en-US" sz="2200" spc="-60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the</a:t>
            </a:r>
            <a:r>
              <a:rPr lang="en-US" sz="2200" spc="-40" dirty="0">
                <a:latin typeface="Carlito"/>
                <a:cs typeface="Carlito"/>
              </a:rPr>
              <a:t> </a:t>
            </a:r>
            <a:r>
              <a:rPr lang="en-US" sz="2200" spc="-10" dirty="0">
                <a:latin typeface="Carlito"/>
                <a:cs typeface="Carlito"/>
              </a:rPr>
              <a:t>findings</a:t>
            </a:r>
            <a:endParaRPr lang="en-US" sz="2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985"/>
              </a:spcBef>
              <a:buFont typeface="Arial"/>
              <a:buChar char="•"/>
            </a:pPr>
            <a:endParaRPr lang="en-US" sz="2200" dirty="0">
              <a:latin typeface="Carlito"/>
              <a:cs typeface="Carlito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lang="en-US" sz="2200" dirty="0">
                <a:latin typeface="Carlito"/>
                <a:cs typeface="Carlito"/>
              </a:rPr>
              <a:t>How</a:t>
            </a:r>
            <a:r>
              <a:rPr lang="en-US" sz="2200" spc="-45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an</a:t>
            </a:r>
            <a:r>
              <a:rPr lang="en-US" sz="2200" spc="-55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evaluation</a:t>
            </a:r>
            <a:r>
              <a:rPr lang="en-US" sz="2200" spc="-70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research</a:t>
            </a:r>
            <a:r>
              <a:rPr lang="en-US" sz="2200" spc="-55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is</a:t>
            </a:r>
            <a:r>
              <a:rPr lang="en-US" sz="2200" spc="-60" dirty="0">
                <a:latin typeface="Carlito"/>
                <a:cs typeface="Carlito"/>
              </a:rPr>
              <a:t> </a:t>
            </a:r>
            <a:r>
              <a:rPr lang="en-US" sz="2200" spc="-10" dirty="0">
                <a:latin typeface="Carlito"/>
                <a:cs typeface="Carlito"/>
              </a:rPr>
              <a:t>done?</a:t>
            </a:r>
            <a:endParaRPr lang="en-US" sz="2200" dirty="0">
              <a:latin typeface="Carlito"/>
              <a:cs typeface="Carlito"/>
            </a:endParaRPr>
          </a:p>
          <a:p>
            <a:pPr marL="526415" lvl="1" indent="-17081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526415" algn="l"/>
              </a:tabLst>
            </a:pPr>
            <a:r>
              <a:rPr lang="en-US" sz="1900" spc="-10" dirty="0">
                <a:latin typeface="Carlito"/>
                <a:cs typeface="Carlito"/>
              </a:rPr>
              <a:t>Thoroughly</a:t>
            </a:r>
            <a:r>
              <a:rPr lang="en-US" sz="1900" spc="-25" dirty="0">
                <a:latin typeface="Carlito"/>
                <a:cs typeface="Carlito"/>
              </a:rPr>
              <a:t> </a:t>
            </a:r>
            <a:r>
              <a:rPr lang="en-US" sz="1900" dirty="0">
                <a:latin typeface="Carlito"/>
                <a:cs typeface="Carlito"/>
              </a:rPr>
              <a:t>describing</a:t>
            </a:r>
            <a:r>
              <a:rPr lang="en-US" sz="1900" spc="-40" dirty="0">
                <a:latin typeface="Carlito"/>
                <a:cs typeface="Carlito"/>
              </a:rPr>
              <a:t> </a:t>
            </a:r>
            <a:r>
              <a:rPr lang="en-US" sz="1900" dirty="0">
                <a:latin typeface="Carlito"/>
                <a:cs typeface="Carlito"/>
              </a:rPr>
              <a:t>the</a:t>
            </a:r>
            <a:r>
              <a:rPr lang="en-US" sz="1900" spc="-55" dirty="0">
                <a:latin typeface="Carlito"/>
                <a:cs typeface="Carlito"/>
              </a:rPr>
              <a:t> </a:t>
            </a:r>
            <a:r>
              <a:rPr lang="en-US" sz="1900" b="1" spc="-10" dirty="0">
                <a:solidFill>
                  <a:srgbClr val="5B9BD4"/>
                </a:solidFill>
                <a:latin typeface="Carlito"/>
                <a:cs typeface="Carlito"/>
              </a:rPr>
              <a:t>methodology</a:t>
            </a:r>
            <a:endParaRPr lang="en-US" sz="1900" dirty="0">
              <a:latin typeface="Carlito"/>
              <a:cs typeface="Carlito"/>
            </a:endParaRPr>
          </a:p>
          <a:p>
            <a:pPr marL="526415" lvl="1" indent="-17081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26415" algn="l"/>
              </a:tabLst>
            </a:pPr>
            <a:r>
              <a:rPr lang="en-US" sz="1900" dirty="0">
                <a:latin typeface="Carlito"/>
                <a:cs typeface="Carlito"/>
              </a:rPr>
              <a:t>Following</a:t>
            </a:r>
            <a:r>
              <a:rPr lang="en-US" sz="1900" spc="-60" dirty="0">
                <a:latin typeface="Carlito"/>
                <a:cs typeface="Carlito"/>
              </a:rPr>
              <a:t> </a:t>
            </a:r>
            <a:r>
              <a:rPr lang="en-US" sz="1900" dirty="0">
                <a:latin typeface="Carlito"/>
                <a:cs typeface="Carlito"/>
              </a:rPr>
              <a:t>a</a:t>
            </a:r>
            <a:r>
              <a:rPr lang="en-US" sz="1900" spc="-70" dirty="0">
                <a:latin typeface="Carlito"/>
                <a:cs typeface="Carlito"/>
              </a:rPr>
              <a:t> </a:t>
            </a:r>
            <a:r>
              <a:rPr lang="en-US" sz="1900" b="1" spc="-10" dirty="0">
                <a:solidFill>
                  <a:srgbClr val="5B9BD4"/>
                </a:solidFill>
                <a:latin typeface="Carlito"/>
                <a:cs typeface="Carlito"/>
              </a:rPr>
              <a:t>systematic</a:t>
            </a:r>
            <a:r>
              <a:rPr lang="en-US" sz="1900" b="1" spc="-6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lang="en-US" sz="1900" b="1" spc="-10" dirty="0">
                <a:solidFill>
                  <a:srgbClr val="5B9BD4"/>
                </a:solidFill>
                <a:latin typeface="Carlito"/>
                <a:cs typeface="Carlito"/>
              </a:rPr>
              <a:t>procedure</a:t>
            </a:r>
            <a:endParaRPr lang="en-US" sz="1900" dirty="0">
              <a:latin typeface="Carlito"/>
              <a:cs typeface="Carlito"/>
            </a:endParaRPr>
          </a:p>
          <a:p>
            <a:pPr marL="526415" lvl="1" indent="-17081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6415" algn="l"/>
              </a:tabLst>
            </a:pPr>
            <a:r>
              <a:rPr lang="en-US" sz="1900" b="1" dirty="0">
                <a:solidFill>
                  <a:srgbClr val="5B9BD4"/>
                </a:solidFill>
                <a:latin typeface="Carlito"/>
                <a:cs typeface="Carlito"/>
              </a:rPr>
              <a:t>Documenting</a:t>
            </a:r>
            <a:r>
              <a:rPr lang="en-US" sz="1900" b="1" spc="-8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lang="en-US" sz="1900" dirty="0">
                <a:latin typeface="Carlito"/>
                <a:cs typeface="Carlito"/>
              </a:rPr>
              <a:t>decisions</a:t>
            </a:r>
            <a:r>
              <a:rPr lang="en-US" sz="1900" spc="-90" dirty="0">
                <a:latin typeface="Carlito"/>
                <a:cs typeface="Carlito"/>
              </a:rPr>
              <a:t> </a:t>
            </a:r>
            <a:r>
              <a:rPr lang="en-US" sz="1900" spc="-20" dirty="0">
                <a:latin typeface="Carlito"/>
                <a:cs typeface="Carlito"/>
              </a:rPr>
              <a:t>made</a:t>
            </a:r>
            <a:endParaRPr lang="en-US" sz="19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1365"/>
              </a:spcBef>
              <a:buFont typeface="Arial"/>
              <a:buChar char="•"/>
            </a:pPr>
            <a:endParaRPr lang="en-US" sz="1900" dirty="0">
              <a:latin typeface="Carlito"/>
              <a:cs typeface="Carlito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lang="en-US" sz="2200" dirty="0">
                <a:latin typeface="Carlito"/>
                <a:cs typeface="Carlito"/>
              </a:rPr>
              <a:t>Criteria</a:t>
            </a:r>
            <a:r>
              <a:rPr lang="en-US" sz="2200" spc="-50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that</a:t>
            </a:r>
            <a:r>
              <a:rPr lang="en-US" sz="2200" spc="-50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must</a:t>
            </a:r>
            <a:r>
              <a:rPr lang="en-US" sz="2200" spc="-35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be</a:t>
            </a:r>
            <a:r>
              <a:rPr lang="en-US" sz="2200" spc="-50" dirty="0">
                <a:latin typeface="Carlito"/>
                <a:cs typeface="Carlito"/>
              </a:rPr>
              <a:t> </a:t>
            </a:r>
            <a:r>
              <a:rPr lang="en-US" sz="2200" spc="-10" dirty="0">
                <a:latin typeface="Carlito"/>
                <a:cs typeface="Carlito"/>
              </a:rPr>
              <a:t>pursued</a:t>
            </a:r>
            <a:endParaRPr lang="en-US" sz="2200" dirty="0">
              <a:latin typeface="Carlito"/>
              <a:cs typeface="Carlito"/>
            </a:endParaRPr>
          </a:p>
          <a:p>
            <a:pPr marL="527685" lvl="1" indent="-17208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27685" algn="l"/>
              </a:tabLst>
            </a:pPr>
            <a:r>
              <a:rPr lang="en-US" spc="-10" dirty="0">
                <a:latin typeface="Carlito"/>
                <a:cs typeface="Carlito"/>
              </a:rPr>
              <a:t>Validity</a:t>
            </a:r>
            <a:r>
              <a:rPr lang="en-US" spc="-65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(internal</a:t>
            </a:r>
            <a:r>
              <a:rPr lang="en-US" spc="-40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and</a:t>
            </a:r>
            <a:r>
              <a:rPr lang="en-US" spc="-65" dirty="0">
                <a:latin typeface="Carlito"/>
                <a:cs typeface="Carlito"/>
              </a:rPr>
              <a:t> </a:t>
            </a:r>
            <a:r>
              <a:rPr lang="en-US" spc="-10" dirty="0">
                <a:latin typeface="Carlito"/>
                <a:cs typeface="Carlito"/>
              </a:rPr>
              <a:t>external)</a:t>
            </a:r>
            <a:endParaRPr lang="en-US" dirty="0">
              <a:latin typeface="Carlito"/>
              <a:cs typeface="Carlito"/>
            </a:endParaRPr>
          </a:p>
          <a:p>
            <a:pPr marL="527685" lvl="1" indent="-17208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527685" algn="l"/>
              </a:tabLst>
            </a:pPr>
            <a:r>
              <a:rPr lang="en-US" spc="-10" dirty="0">
                <a:latin typeface="Carlito"/>
                <a:cs typeface="Carlito"/>
              </a:rPr>
              <a:t>Reliability</a:t>
            </a:r>
            <a:endParaRPr lang="en-US" dirty="0">
              <a:latin typeface="Carlito"/>
              <a:cs typeface="Carlito"/>
            </a:endParaRPr>
          </a:p>
          <a:p>
            <a:pPr marL="527685" lvl="1" indent="-17208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7685" algn="l"/>
              </a:tabLst>
            </a:pPr>
            <a:r>
              <a:rPr lang="en-US" spc="-10" dirty="0">
                <a:latin typeface="Carlito"/>
                <a:cs typeface="Carlito"/>
              </a:rPr>
              <a:t>Sensibility</a:t>
            </a:r>
            <a:endParaRPr lang="en-US" dirty="0">
              <a:latin typeface="Carlito"/>
              <a:cs typeface="Carlito"/>
            </a:endParaRPr>
          </a:p>
          <a:p>
            <a:pPr marL="457200" lvl="1" indent="0" eaLnBrk="1" hangingPunct="1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0216" y="2348880"/>
            <a:ext cx="3037331" cy="36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590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Inhaltsplatzhalter 1"/>
          <p:cNvSpPr>
            <a:spLocks noGrp="1"/>
          </p:cNvSpPr>
          <p:nvPr>
            <p:ph idx="1"/>
          </p:nvPr>
        </p:nvSpPr>
        <p:spPr>
          <a:xfrm>
            <a:off x="983432" y="4149081"/>
            <a:ext cx="9227368" cy="1905075"/>
          </a:xfrm>
        </p:spPr>
        <p:txBody>
          <a:bodyPr/>
          <a:lstStyle/>
          <a:p>
            <a:r>
              <a:rPr lang="en-US" b="1" dirty="0"/>
              <a:t>Rank </a:t>
            </a:r>
            <a:r>
              <a:rPr lang="en-US" b="1" dirty="0" smtClean="0"/>
              <a:t>metrics</a:t>
            </a:r>
            <a:endParaRPr lang="en-US" dirty="0" smtClean="0"/>
          </a:p>
          <a:p>
            <a:pPr lvl="1"/>
            <a:r>
              <a:rPr lang="en-US" dirty="0" smtClean="0"/>
              <a:t>Relevant items are more useful when they appear earlier in the recommendation list</a:t>
            </a:r>
            <a:endParaRPr lang="cs-CZ" dirty="0" smtClean="0"/>
          </a:p>
          <a:p>
            <a:pPr lvl="2"/>
            <a:r>
              <a:rPr lang="cs-CZ" dirty="0" smtClean="0"/>
              <a:t>This might be partially violated e.g. in 2D settings</a:t>
            </a:r>
            <a:endParaRPr lang="en-US" dirty="0" smtClean="0"/>
          </a:p>
          <a:p>
            <a:pPr lvl="1"/>
            <a:r>
              <a:rPr lang="en-US" dirty="0" smtClean="0"/>
              <a:t>Particularly </a:t>
            </a:r>
            <a:r>
              <a:rPr lang="en-US" dirty="0"/>
              <a:t>important in recommender systems as lower ranked items may be overlooked by users</a:t>
            </a:r>
          </a:p>
          <a:p>
            <a:endParaRPr lang="en-US" dirty="0"/>
          </a:p>
        </p:txBody>
      </p:sp>
      <p:sp>
        <p:nvSpPr>
          <p:cNvPr id="624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Metrics: Rank position matters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16314"/>
              </p:ext>
            </p:extLst>
          </p:nvPr>
        </p:nvGraphicFramePr>
        <p:xfrm>
          <a:off x="2495600" y="2065782"/>
          <a:ext cx="247193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1600" dirty="0"/>
                        <a:t>Actually good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dirty="0"/>
                        <a:t>Item</a:t>
                      </a:r>
                      <a:r>
                        <a:rPr lang="en-US" sz="1600" baseline="0" dirty="0"/>
                        <a:t> 237</a:t>
                      </a:r>
                      <a:endParaRPr lang="en-US" sz="1600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dirty="0"/>
                        <a:t>Item 899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09838"/>
              </p:ext>
            </p:extLst>
          </p:nvPr>
        </p:nvGraphicFramePr>
        <p:xfrm>
          <a:off x="6816080" y="2006596"/>
          <a:ext cx="2736304" cy="180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1600" dirty="0"/>
                        <a:t>Recommended </a:t>
                      </a:r>
                    </a:p>
                    <a:p>
                      <a:r>
                        <a:rPr lang="en-US" sz="1600" dirty="0"/>
                        <a:t>(predicted as good)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dirty="0"/>
                        <a:t>Item</a:t>
                      </a:r>
                      <a:r>
                        <a:rPr lang="en-US" sz="1600" baseline="0" dirty="0"/>
                        <a:t> 345</a:t>
                      </a:r>
                      <a:endParaRPr lang="en-US" sz="1600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dirty="0"/>
                        <a:t>Item 237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/>
                        <a:t>Item 187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972032" y="1345929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For a user: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5015880" y="2726676"/>
            <a:ext cx="1728192" cy="48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726277" y="2577230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69265494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B2B2B2"/>
                </a:solidFill>
              </a:rPr>
              <a:t>Rank Score</a:t>
            </a:r>
            <a:r>
              <a:rPr lang="en-US" dirty="0">
                <a:solidFill>
                  <a:srgbClr val="B2B2B2"/>
                </a:solidFill>
              </a:rPr>
              <a:t> extends the recall metric to take the positions of correct items in a ranked list into account</a:t>
            </a:r>
          </a:p>
          <a:p>
            <a:pPr lvl="1"/>
            <a:r>
              <a:rPr lang="en-US" dirty="0">
                <a:solidFill>
                  <a:srgbClr val="B2B2B2"/>
                </a:solidFill>
              </a:rPr>
              <a:t>Particularly important in recommender systems as lower ranked items may be overlooked by users</a:t>
            </a:r>
          </a:p>
          <a:p>
            <a:r>
              <a:rPr lang="en-US" dirty="0">
                <a:solidFill>
                  <a:srgbClr val="B2B2B2"/>
                </a:solidFill>
              </a:rPr>
              <a:t>Rank Score is defined as the ratio of the Rank Score of the correct items to best theoretical Rank Score achievable for the user, i.e.</a:t>
            </a:r>
          </a:p>
        </p:txBody>
      </p:sp>
      <p:sp>
        <p:nvSpPr>
          <p:cNvPr id="624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Metrics: Rank </a:t>
            </a:r>
            <a:r>
              <a:rPr lang="en-US" dirty="0" smtClean="0"/>
              <a:t>Score</a:t>
            </a:r>
            <a:r>
              <a:rPr lang="cs-CZ" dirty="0" smtClean="0"/>
              <a:t> (rarely used)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375920" y="4071939"/>
            <a:ext cx="532299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Where: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 h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is the set of correctly recommended items, i.e. hits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 rank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returns the position (rank) of an item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 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is the set of all items of interest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 α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is the </a:t>
            </a: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ranking half life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i.e. an exponential reduction factor</a:t>
            </a:r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2495550" y="3789363"/>
          <a:ext cx="2451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Formel" r:id="rId4" imgW="2450880" imgH="583920" progId="Equation.3">
                  <p:embed/>
                </p:oleObj>
              </mc:Choice>
              <mc:Fallback>
                <p:oleObj name="Formel" r:id="rId4" imgW="2450880" imgH="583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789363"/>
                        <a:ext cx="24511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495551" y="4437063"/>
          <a:ext cx="24558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Formel" r:id="rId6" imgW="2412720" imgH="596880" progId="Equation.3">
                  <p:embed/>
                </p:oleObj>
              </mc:Choice>
              <mc:Fallback>
                <p:oleObj name="Formel" r:id="rId6" imgW="2412720" imgH="596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437063"/>
                        <a:ext cx="2455863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2495550" y="5229226"/>
          <a:ext cx="22367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Formel" r:id="rId8" imgW="2197080" imgH="596880" progId="Equation.3">
                  <p:embed/>
                </p:oleObj>
              </mc:Choice>
              <mc:Fallback>
                <p:oleObj name="Formel" r:id="rId8" imgW="2197080" imgH="596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5229226"/>
                        <a:ext cx="2236788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Metrics: </a:t>
            </a:r>
            <a:r>
              <a:rPr lang="en-GB" dirty="0" err="1" smtClean="0"/>
              <a:t>Liftindex</a:t>
            </a:r>
            <a:r>
              <a:rPr lang="cs-CZ" dirty="0" smtClean="0"/>
              <a:t> (rarely used)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B2B2B2"/>
                </a:solidFill>
              </a:rPr>
              <a:t>Assumes that ranked list is divided into 10 equal deciles S</a:t>
            </a:r>
            <a:r>
              <a:rPr lang="en-GB" baseline="-25000" dirty="0">
                <a:solidFill>
                  <a:srgbClr val="B2B2B2"/>
                </a:solidFill>
              </a:rPr>
              <a:t>i</a:t>
            </a:r>
            <a:r>
              <a:rPr lang="en-GB" dirty="0">
                <a:solidFill>
                  <a:srgbClr val="B2B2B2"/>
                </a:solidFill>
              </a:rPr>
              <a:t>, where</a:t>
            </a:r>
          </a:p>
          <a:p>
            <a:endParaRPr lang="en-GB" dirty="0">
              <a:solidFill>
                <a:srgbClr val="B2B2B2"/>
              </a:solidFill>
            </a:endParaRPr>
          </a:p>
          <a:p>
            <a:pPr lvl="1"/>
            <a:r>
              <a:rPr lang="en-GB" dirty="0">
                <a:solidFill>
                  <a:srgbClr val="B2B2B2"/>
                </a:solidFill>
              </a:rPr>
              <a:t>Linear reduction factor</a:t>
            </a:r>
          </a:p>
          <a:p>
            <a:r>
              <a:rPr lang="en-GB" dirty="0" err="1">
                <a:solidFill>
                  <a:srgbClr val="B2B2B2"/>
                </a:solidFill>
              </a:rPr>
              <a:t>Liftindex</a:t>
            </a:r>
            <a:r>
              <a:rPr lang="en-GB" dirty="0">
                <a:solidFill>
                  <a:srgbClr val="B2B2B2"/>
                </a:solidFill>
              </a:rPr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7"/>
            <a:r>
              <a:rPr lang="en-GB" i="1" dirty="0"/>
              <a:t>h</a:t>
            </a:r>
            <a:r>
              <a:rPr lang="en-GB" dirty="0"/>
              <a:t> is the set of correct hits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8488364" y="1989139"/>
          <a:ext cx="12652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Formel" r:id="rId3" imgW="1002960" imgH="355320" progId="Equation.3">
                  <p:embed/>
                </p:oleObj>
              </mc:Choice>
              <mc:Fallback>
                <p:oleObj name="Formel" r:id="rId3" imgW="100296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8364" y="1989139"/>
                        <a:ext cx="126523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791744" y="3501008"/>
          <a:ext cx="4572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Formel" r:id="rId5" imgW="4572000" imgH="1447560" progId="Equation.3">
                  <p:embed/>
                </p:oleObj>
              </mc:Choice>
              <mc:Fallback>
                <p:oleObj name="Formel" r:id="rId5" imgW="4572000" imgH="1447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44" y="3501008"/>
                        <a:ext cx="45720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Metrics: Normalized Discounted Cumulative Gain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Discounted cumulative gain (DCG)</a:t>
            </a:r>
          </a:p>
          <a:p>
            <a:pPr lvl="1"/>
            <a:r>
              <a:rPr lang="en-GB" dirty="0"/>
              <a:t>Logarithmic reduction factor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Idealized discounted cumulative gain (IDCG)</a:t>
            </a:r>
          </a:p>
          <a:p>
            <a:pPr lvl="1"/>
            <a:r>
              <a:rPr lang="en-GB" dirty="0"/>
              <a:t>Assumption that items are ordered by decreasing relevance</a:t>
            </a:r>
          </a:p>
          <a:p>
            <a:pPr lvl="1"/>
            <a:endParaRPr lang="en-GB" dirty="0"/>
          </a:p>
          <a:p>
            <a:endParaRPr lang="en-GB" sz="600" dirty="0"/>
          </a:p>
          <a:p>
            <a:r>
              <a:rPr lang="en-GB" dirty="0"/>
              <a:t>Normalized discounted cumulative gain (</a:t>
            </a:r>
            <a:r>
              <a:rPr lang="en-GB" dirty="0" err="1"/>
              <a:t>nDCG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Normalized to the interval [0..1]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495600" y="2348880"/>
          <a:ext cx="289668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Formel" r:id="rId3" imgW="2247840" imgH="558720" progId="Equation.3">
                  <p:embed/>
                </p:oleObj>
              </mc:Choice>
              <mc:Fallback>
                <p:oleObj name="Formel" r:id="rId3" imgW="2247840" imgH="558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0" y="2348880"/>
                        <a:ext cx="2896686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295800" y="3068960"/>
            <a:ext cx="637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Where: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pos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denotes the position up to which relevance is accumulated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rel</a:t>
            </a:r>
            <a:r>
              <a:rPr lang="en-US" b="0" i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returns the relevance of recommendation at position </a:t>
            </a:r>
            <a:r>
              <a:rPr lang="en-US" b="0" i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</a:t>
            </a:r>
            <a:endParaRPr lang="en-US" b="0" i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2495601" y="4725144"/>
          <a:ext cx="30448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Formel" r:id="rId5" imgW="2361960" imgH="558720" progId="Equation.3">
                  <p:embed/>
                </p:oleObj>
              </mc:Choice>
              <mc:Fallback>
                <p:oleObj name="Formel" r:id="rId5" imgW="2361960" imgH="558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1" y="4725144"/>
                        <a:ext cx="304482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7608168" y="5229200"/>
          <a:ext cx="1931141" cy="75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Formel" r:id="rId7" imgW="1562040" imgH="609480" progId="Equation.3">
                  <p:embed/>
                </p:oleObj>
              </mc:Choice>
              <mc:Fallback>
                <p:oleObj name="Formel" r:id="rId7" imgW="1562040" imgH="609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8" y="5229200"/>
                        <a:ext cx="1931141" cy="753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720" y="1340769"/>
            <a:ext cx="6635080" cy="4525963"/>
          </a:xfrm>
        </p:spPr>
        <p:txBody>
          <a:bodyPr/>
          <a:lstStyle/>
          <a:p>
            <a:r>
              <a:rPr lang="en-GB" dirty="0"/>
              <a:t>Assumptions:</a:t>
            </a:r>
          </a:p>
          <a:p>
            <a:pPr lvl="1"/>
            <a:r>
              <a:rPr lang="en-GB" dirty="0"/>
              <a:t>|T| = 3</a:t>
            </a:r>
          </a:p>
          <a:p>
            <a:pPr lvl="1"/>
            <a:r>
              <a:rPr lang="en-GB" dirty="0"/>
              <a:t>Ranking half life (alpha) = 2</a:t>
            </a:r>
          </a:p>
          <a:p>
            <a:pPr lvl="1"/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991544" y="2204864"/>
          <a:ext cx="147636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Hit?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151784" y="5377788"/>
          <a:ext cx="3600400" cy="57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Formel" r:id="rId3" imgW="3200400" imgH="507960" progId="Equation.3">
                  <p:embed/>
                </p:oleObj>
              </mc:Choice>
              <mc:Fallback>
                <p:oleObj name="Formel" r:id="rId3" imgW="320040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784" y="5377788"/>
                        <a:ext cx="3600400" cy="571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7104112" y="2564904"/>
          <a:ext cx="3149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Formel" r:id="rId5" imgW="3149280" imgH="660240" progId="Equation.3">
                  <p:embed/>
                </p:oleObj>
              </mc:Choice>
              <mc:Fallback>
                <p:oleObj name="Formel" r:id="rId5" imgW="314928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12" y="2564904"/>
                        <a:ext cx="3149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7176120" y="3212976"/>
          <a:ext cx="326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Formel" r:id="rId7" imgW="3263760" imgH="660240" progId="Equation.3">
                  <p:embed/>
                </p:oleObj>
              </mc:Choice>
              <mc:Fallback>
                <p:oleObj name="Formel" r:id="rId7" imgW="3263760" imgH="660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120" y="3212976"/>
                        <a:ext cx="3263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4007768" y="2852936"/>
          <a:ext cx="2908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Formel" r:id="rId9" imgW="2908080" imgH="583920" progId="Equation.3">
                  <p:embed/>
                </p:oleObj>
              </mc:Choice>
              <mc:Fallback>
                <p:oleObj name="Formel" r:id="rId9" imgW="2908080" imgH="5839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768" y="2852936"/>
                        <a:ext cx="2908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7176121" y="3941765"/>
          <a:ext cx="3214191" cy="56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Formel" r:id="rId11" imgW="3174840" imgH="558720" progId="Equation.3">
                  <p:embed/>
                </p:oleObj>
              </mc:Choice>
              <mc:Fallback>
                <p:oleObj name="Formel" r:id="rId11" imgW="3174840" imgH="558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121" y="3941765"/>
                        <a:ext cx="3214191" cy="565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7233271" y="4581526"/>
          <a:ext cx="2869009" cy="56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Formel" r:id="rId13" imgW="2806560" imgH="558720" progId="Equation.3">
                  <p:embed/>
                </p:oleObj>
              </mc:Choice>
              <mc:Fallback>
                <p:oleObj name="Formel" r:id="rId13" imgW="2806560" imgH="558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3271" y="4581526"/>
                        <a:ext cx="2869009" cy="569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4079776" y="4033839"/>
          <a:ext cx="2010430" cy="61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Formel" r:id="rId15" imgW="1815840" imgH="558720" progId="Equation.3">
                  <p:embed/>
                </p:oleObj>
              </mc:Choice>
              <mc:Fallback>
                <p:oleObj name="Formel" r:id="rId15" imgW="1815840" imgH="558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6" y="4033839"/>
                        <a:ext cx="2010430" cy="6192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cont.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35280" cy="4525963"/>
          </a:xfrm>
        </p:spPr>
        <p:txBody>
          <a:bodyPr/>
          <a:lstStyle/>
          <a:p>
            <a:r>
              <a:rPr lang="en-GB" dirty="0"/>
              <a:t>Reducing the ranking half life (alpha) = 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r>
              <a:rPr lang="en-GB" dirty="0" err="1"/>
              <a:t>Rankscore</a:t>
            </a:r>
            <a:r>
              <a:rPr lang="en-GB" dirty="0"/>
              <a:t> (exponential reduction) </a:t>
            </a:r>
            <a:r>
              <a:rPr lang="en-GB" sz="3200" dirty="0"/>
              <a:t>&lt;</a:t>
            </a:r>
            <a:r>
              <a:rPr lang="en-GB" dirty="0"/>
              <a:t> </a:t>
            </a:r>
            <a:r>
              <a:rPr lang="en-GB" dirty="0" err="1"/>
              <a:t>Liftscore</a:t>
            </a:r>
            <a:r>
              <a:rPr lang="en-GB" dirty="0"/>
              <a:t> (linear red.) </a:t>
            </a:r>
            <a:r>
              <a:rPr lang="en-GB" sz="3200" dirty="0"/>
              <a:t>&lt;</a:t>
            </a:r>
            <a:r>
              <a:rPr lang="en-GB" dirty="0"/>
              <a:t> NDCG (log. red.)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063552" y="2348880"/>
          <a:ext cx="147636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Hit?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6973888" y="2133600"/>
          <a:ext cx="326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Formel" r:id="rId3" imgW="3263760" imgH="660240" progId="Equation.3">
                  <p:embed/>
                </p:oleObj>
              </mc:Choice>
              <mc:Fallback>
                <p:oleObj name="Formel" r:id="rId3" imgW="326376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2133600"/>
                        <a:ext cx="3263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7032104" y="2781250"/>
          <a:ext cx="326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Formel" r:id="rId5" imgW="3263760" imgH="660240" progId="Equation.3">
                  <p:embed/>
                </p:oleObj>
              </mc:Choice>
              <mc:Fallback>
                <p:oleObj name="Formel" r:id="rId5" imgW="326376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104" y="2781250"/>
                        <a:ext cx="3263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3979863" y="2420938"/>
          <a:ext cx="2819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Formel" r:id="rId7" imgW="2819160" imgH="583920" progId="Equation.3">
                  <p:embed/>
                </p:oleObj>
              </mc:Choice>
              <mc:Fallback>
                <p:oleObj name="Formel" r:id="rId7" imgW="2819160" imgH="583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2420938"/>
                        <a:ext cx="28194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Mean</a:t>
            </a:r>
            <a:r>
              <a:rPr lang="cs-CZ" b="1" dirty="0"/>
              <a:t> </a:t>
            </a:r>
            <a:r>
              <a:rPr lang="en-US" b="1" dirty="0"/>
              <a:t>Average Precision</a:t>
            </a:r>
            <a:r>
              <a:rPr lang="en-US" dirty="0"/>
              <a:t> (</a:t>
            </a:r>
            <a:r>
              <a:rPr lang="cs-CZ" i="1" dirty="0"/>
              <a:t>M</a:t>
            </a:r>
            <a:r>
              <a:rPr lang="en-US" i="1" dirty="0"/>
              <a:t>AP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is a ranked precision metric that places emphasis on highly ranked correct predictions (hits)</a:t>
            </a:r>
          </a:p>
          <a:p>
            <a:endParaRPr lang="en-US" dirty="0"/>
          </a:p>
          <a:p>
            <a:r>
              <a:rPr lang="en-US" dirty="0"/>
              <a:t>Essentially it is the average of precision values determined after each successful prediction, i.e.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Precision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8310578" y="3561414"/>
          <a:ext cx="147636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Hit?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2705097" y="3561414"/>
          <a:ext cx="147636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Hit?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486" y="5204489"/>
            <a:ext cx="2247895" cy="36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2" y="3723578"/>
            <a:ext cx="1919282" cy="33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ebogener Pfeil 8"/>
          <p:cNvSpPr/>
          <p:nvPr/>
        </p:nvSpPr>
        <p:spPr bwMode="auto">
          <a:xfrm>
            <a:off x="3848105" y="4347232"/>
            <a:ext cx="1285884" cy="1428760"/>
          </a:xfrm>
          <a:prstGeom prst="circularArrow">
            <a:avLst>
              <a:gd name="adj1" fmla="val 6515"/>
              <a:gd name="adj2" fmla="val 1142321"/>
              <a:gd name="adj3" fmla="val 20439654"/>
              <a:gd name="adj4" fmla="val 15880757"/>
              <a:gd name="adj5" fmla="val 12331"/>
            </a:avLst>
          </a:prstGeom>
          <a:solidFill>
            <a:srgbClr val="B2B2B2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Gebogener Pfeil 9"/>
          <p:cNvSpPr/>
          <p:nvPr/>
        </p:nvSpPr>
        <p:spPr bwMode="auto">
          <a:xfrm rot="10800000">
            <a:off x="7310446" y="3561414"/>
            <a:ext cx="1285884" cy="1428760"/>
          </a:xfrm>
          <a:prstGeom prst="circularArrow">
            <a:avLst>
              <a:gd name="adj1" fmla="val 6515"/>
              <a:gd name="adj2" fmla="val 1142321"/>
              <a:gd name="adj3" fmla="val 20439654"/>
              <a:gd name="adj4" fmla="val 15880757"/>
              <a:gd name="adj5" fmla="val 12331"/>
            </a:avLst>
          </a:prstGeom>
          <a:solidFill>
            <a:srgbClr val="B2B2B2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 bwMode="auto">
          <a:xfrm>
            <a:off x="4943872" y="5775991"/>
            <a:ext cx="2999972" cy="857257"/>
          </a:xfrm>
          <a:prstGeom prst="wedgeEllipseCallout">
            <a:avLst>
              <a:gd name="adj1" fmla="val -46147"/>
              <a:gd name="adj2" fmla="val -714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All relevant items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Metrics: Mean average precision</a:t>
            </a:r>
          </a:p>
        </p:txBody>
      </p:sp>
      <p:sp>
        <p:nvSpPr>
          <p:cNvPr id="9" name="AutoShape 2" descr=" \operatorname{MAP} = \frac{\sum_{q=1}^Q \operatorname{AveP(q)}}{Q} \!"/>
          <p:cNvSpPr>
            <a:spLocks noChangeAspect="1" noChangeArrowheads="1"/>
          </p:cNvSpPr>
          <p:nvPr/>
        </p:nvSpPr>
        <p:spPr bwMode="auto">
          <a:xfrm>
            <a:off x="1920429" y="35173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829" y="1124744"/>
            <a:ext cx="7290810" cy="56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602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4" y="4"/>
            <a:ext cx="6228587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76108" y="3145626"/>
            <a:ext cx="3160452" cy="690574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60" dirty="0"/>
              <a:t>Questions</a:t>
            </a:r>
            <a:r>
              <a:rPr sz="4000" spc="-60" dirty="0"/>
              <a:t>?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9711526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260648"/>
            <a:ext cx="5904656" cy="1143000"/>
          </a:xfrm>
        </p:spPr>
        <p:txBody>
          <a:bodyPr/>
          <a:lstStyle/>
          <a:p>
            <a:r>
              <a:rPr lang="en-US" dirty="0"/>
              <a:t>Evaluation in RS</a:t>
            </a:r>
            <a:r>
              <a:rPr lang="cs-CZ" dirty="0"/>
              <a:t> – rating </a:t>
            </a:r>
            <a:r>
              <a:rPr lang="cs-CZ" dirty="0" err="1"/>
              <a:t>based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9800" y="1268760"/>
            <a:ext cx="6694512" cy="5256584"/>
          </a:xfrm>
        </p:spPr>
        <p:txBody>
          <a:bodyPr/>
          <a:lstStyle/>
          <a:p>
            <a:r>
              <a:rPr lang="en-US" dirty="0">
                <a:solidFill>
                  <a:srgbClr val="B2B2B2"/>
                </a:solidFill>
              </a:rPr>
              <a:t>Datasets with items rated by users</a:t>
            </a:r>
          </a:p>
          <a:p>
            <a:pPr lvl="1"/>
            <a:r>
              <a:rPr lang="en-US" dirty="0" err="1">
                <a:solidFill>
                  <a:srgbClr val="B2B2B2"/>
                </a:solidFill>
              </a:rPr>
              <a:t>MovieLens</a:t>
            </a:r>
            <a:r>
              <a:rPr lang="en-US" dirty="0">
                <a:solidFill>
                  <a:srgbClr val="B2B2B2"/>
                </a:solidFill>
              </a:rPr>
              <a:t> datasets 100K-10M ratings</a:t>
            </a:r>
          </a:p>
          <a:p>
            <a:pPr lvl="1"/>
            <a:r>
              <a:rPr lang="en-US" dirty="0">
                <a:solidFill>
                  <a:srgbClr val="B2B2B2"/>
                </a:solidFill>
              </a:rPr>
              <a:t>Netflix 100M ratings</a:t>
            </a:r>
          </a:p>
          <a:p>
            <a:r>
              <a:rPr lang="en-US" dirty="0">
                <a:solidFill>
                  <a:srgbClr val="B2B2B2"/>
                </a:solidFill>
              </a:rPr>
              <a:t>Historic user ratings constitute ground truth</a:t>
            </a:r>
          </a:p>
          <a:p>
            <a:r>
              <a:rPr lang="en-US" dirty="0">
                <a:solidFill>
                  <a:srgbClr val="B2B2B2"/>
                </a:solidFill>
              </a:rPr>
              <a:t>Metrics measure error rate</a:t>
            </a:r>
          </a:p>
          <a:p>
            <a:pPr lvl="1"/>
            <a:r>
              <a:rPr lang="en-US" dirty="0">
                <a:solidFill>
                  <a:srgbClr val="B2B2B2"/>
                </a:solidFill>
              </a:rPr>
              <a:t>Mean Absolute Error (</a:t>
            </a:r>
            <a:r>
              <a:rPr lang="en-US" i="1" dirty="0">
                <a:solidFill>
                  <a:srgbClr val="B2B2B2"/>
                </a:solidFill>
              </a:rPr>
              <a:t>MAE</a:t>
            </a:r>
            <a:r>
              <a:rPr lang="en-US" dirty="0">
                <a:solidFill>
                  <a:srgbClr val="B2B2B2"/>
                </a:solidFill>
              </a:rPr>
              <a:t>) computes the deviation between predicted ratings and actual ratings</a:t>
            </a:r>
          </a:p>
          <a:p>
            <a:pPr lvl="1"/>
            <a:endParaRPr lang="en-US" dirty="0">
              <a:solidFill>
                <a:srgbClr val="B2B2B2"/>
              </a:solidFill>
            </a:endParaRPr>
          </a:p>
          <a:p>
            <a:pPr lvl="1"/>
            <a:endParaRPr lang="en-US" dirty="0">
              <a:solidFill>
                <a:srgbClr val="B2B2B2"/>
              </a:solidFill>
            </a:endParaRPr>
          </a:p>
          <a:p>
            <a:pPr lvl="1"/>
            <a:r>
              <a:rPr lang="en-US" dirty="0">
                <a:solidFill>
                  <a:srgbClr val="B2B2B2"/>
                </a:solidFill>
              </a:rPr>
              <a:t>Root Mean Square Error (</a:t>
            </a:r>
            <a:r>
              <a:rPr lang="en-US" i="1" dirty="0">
                <a:solidFill>
                  <a:srgbClr val="B2B2B2"/>
                </a:solidFill>
              </a:rPr>
              <a:t>RMSE</a:t>
            </a:r>
            <a:r>
              <a:rPr lang="en-US" dirty="0">
                <a:solidFill>
                  <a:srgbClr val="B2B2B2"/>
                </a:solidFill>
              </a:rPr>
              <a:t>) is similar to </a:t>
            </a:r>
            <a:r>
              <a:rPr lang="en-US" i="1" dirty="0">
                <a:solidFill>
                  <a:srgbClr val="B2B2B2"/>
                </a:solidFill>
              </a:rPr>
              <a:t>MAE</a:t>
            </a:r>
            <a:r>
              <a:rPr lang="en-US" dirty="0">
                <a:solidFill>
                  <a:srgbClr val="B2B2B2"/>
                </a:solidFill>
              </a:rPr>
              <a:t>, but places more emphasis on larger deviation</a:t>
            </a:r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1340768"/>
            <a:ext cx="1000124" cy="1000124"/>
          </a:xfrm>
          <a:prstGeom prst="rect">
            <a:avLst/>
          </a:prstGeom>
        </p:spPr>
      </p:pic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6463978" y="4941442"/>
          <a:ext cx="28051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Formel" r:id="rId5" imgW="2323800" imgH="596880" progId="Equation.3">
                  <p:embed/>
                </p:oleObj>
              </mc:Choice>
              <mc:Fallback>
                <p:oleObj name="Formel" r:id="rId5" imgW="2323800" imgH="596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978" y="4941442"/>
                        <a:ext cx="2805113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6456040" y="3573017"/>
          <a:ext cx="246856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Formel" r:id="rId7" imgW="1968480" imgH="558720" progId="Equation.3">
                  <p:embed/>
                </p:oleObj>
              </mc:Choice>
              <mc:Fallback>
                <p:oleObj name="Formel" r:id="rId7" imgW="1968480" imgH="558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040" y="3573017"/>
                        <a:ext cx="2468562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5550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494697"/>
            <a:ext cx="10972800" cy="610807"/>
          </a:xfrm>
          <a:prstGeom prst="rect">
            <a:avLst/>
          </a:prstGeom>
        </p:spPr>
        <p:txBody>
          <a:bodyPr vert="horz" wrap="square" lIns="0" tIns="23914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" dirty="0"/>
              <a:t>Evaluation</a:t>
            </a:r>
            <a:r>
              <a:rPr spc="-100" dirty="0"/>
              <a:t> </a:t>
            </a:r>
            <a:r>
              <a:rPr spc="-10" dirty="0"/>
              <a:t>research</a:t>
            </a:r>
            <a:r>
              <a:rPr spc="-110" dirty="0"/>
              <a:t> </a:t>
            </a:r>
            <a:r>
              <a:rPr dirty="0"/>
              <a:t>–</a:t>
            </a:r>
            <a:r>
              <a:rPr spc="-100" dirty="0"/>
              <a:t> </a:t>
            </a:r>
            <a:r>
              <a:rPr spc="-10" dirty="0"/>
              <a:t>Criteria</a:t>
            </a:r>
            <a:r>
              <a:rPr spc="-114" dirty="0"/>
              <a:t> </a:t>
            </a:r>
            <a:r>
              <a:rPr dirty="0"/>
              <a:t>to</a:t>
            </a:r>
            <a:r>
              <a:rPr spc="-85" dirty="0"/>
              <a:t> </a:t>
            </a:r>
            <a:r>
              <a:rPr spc="-10" dirty="0"/>
              <a:t>pursue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408" y="1779345"/>
            <a:ext cx="9148904" cy="3663182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4785" indent="-172085">
              <a:spcBef>
                <a:spcPts val="325"/>
              </a:spcBef>
              <a:buFont typeface="Arial"/>
              <a:buChar char="•"/>
              <a:tabLst>
                <a:tab pos="184785" algn="l"/>
              </a:tabLst>
            </a:pPr>
            <a:r>
              <a:rPr sz="2200" dirty="0">
                <a:latin typeface="Carlito"/>
                <a:cs typeface="Carlito"/>
              </a:rPr>
              <a:t>Internal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validity</a:t>
            </a:r>
            <a:endParaRPr sz="2200" dirty="0">
              <a:latin typeface="Carlito"/>
              <a:cs typeface="Carlito"/>
            </a:endParaRPr>
          </a:p>
          <a:p>
            <a:pPr marL="525780" marR="5080" lvl="1" indent="-170815">
              <a:lnSpc>
                <a:spcPts val="2050"/>
              </a:lnSpc>
              <a:spcBef>
                <a:spcPts val="455"/>
              </a:spcBef>
              <a:buFont typeface="Arial"/>
              <a:buChar char="•"/>
              <a:tabLst>
                <a:tab pos="527685" algn="l"/>
              </a:tabLst>
            </a:pPr>
            <a:r>
              <a:rPr sz="1900" b="0" dirty="0">
                <a:latin typeface="Carlito"/>
                <a:cs typeface="Carlito"/>
              </a:rPr>
              <a:t>The</a:t>
            </a:r>
            <a:r>
              <a:rPr sz="1900" b="0" spc="-65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observed</a:t>
            </a:r>
            <a:r>
              <a:rPr sz="1900" b="0" spc="-35" dirty="0">
                <a:latin typeface="Carlito"/>
                <a:cs typeface="Carlito"/>
              </a:rPr>
              <a:t> </a:t>
            </a:r>
            <a:r>
              <a:rPr sz="1900" b="0" dirty="0">
                <a:solidFill>
                  <a:srgbClr val="5B9BD4"/>
                </a:solidFill>
                <a:latin typeface="Carlito"/>
                <a:cs typeface="Carlito"/>
              </a:rPr>
              <a:t>effects</a:t>
            </a:r>
            <a:r>
              <a:rPr sz="1900" b="0" spc="-40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are</a:t>
            </a:r>
            <a:r>
              <a:rPr sz="1900" b="0" spc="-70" dirty="0">
                <a:latin typeface="Carlito"/>
                <a:cs typeface="Carlito"/>
              </a:rPr>
              <a:t> </a:t>
            </a:r>
            <a:r>
              <a:rPr sz="1900" b="0" dirty="0">
                <a:solidFill>
                  <a:srgbClr val="5B9BD4"/>
                </a:solidFill>
                <a:latin typeface="Carlito"/>
                <a:cs typeface="Carlito"/>
              </a:rPr>
              <a:t>due</a:t>
            </a:r>
            <a:r>
              <a:rPr sz="1900" b="0" spc="-50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900" b="0" dirty="0">
                <a:solidFill>
                  <a:srgbClr val="5B9BD4"/>
                </a:solidFill>
                <a:latin typeface="Carlito"/>
                <a:cs typeface="Carlito"/>
              </a:rPr>
              <a:t>to</a:t>
            </a:r>
            <a:r>
              <a:rPr sz="1900" b="0" spc="-6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the</a:t>
            </a:r>
            <a:r>
              <a:rPr sz="1900" b="0" spc="-60" dirty="0">
                <a:latin typeface="Carlito"/>
                <a:cs typeface="Carlito"/>
              </a:rPr>
              <a:t> </a:t>
            </a:r>
            <a:r>
              <a:rPr sz="1900" b="0" spc="-10" dirty="0">
                <a:solidFill>
                  <a:srgbClr val="5B9BD4"/>
                </a:solidFill>
                <a:latin typeface="Carlito"/>
                <a:cs typeface="Carlito"/>
              </a:rPr>
              <a:t>controlled</a:t>
            </a:r>
            <a:r>
              <a:rPr sz="1900" b="0" spc="-3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test</a:t>
            </a:r>
            <a:r>
              <a:rPr sz="1900" b="0" spc="-65" dirty="0">
                <a:latin typeface="Carlito"/>
                <a:cs typeface="Carlito"/>
              </a:rPr>
              <a:t> </a:t>
            </a:r>
            <a:r>
              <a:rPr sz="1900" b="0" dirty="0">
                <a:solidFill>
                  <a:srgbClr val="5B9BD4"/>
                </a:solidFill>
                <a:latin typeface="Carlito"/>
                <a:cs typeface="Carlito"/>
              </a:rPr>
              <a:t>conditions</a:t>
            </a:r>
            <a:r>
              <a:rPr sz="1900" b="0" spc="-3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instead</a:t>
            </a:r>
            <a:r>
              <a:rPr sz="1900" b="0" spc="-55" dirty="0">
                <a:latin typeface="Carlito"/>
                <a:cs typeface="Carlito"/>
              </a:rPr>
              <a:t> </a:t>
            </a:r>
            <a:r>
              <a:rPr sz="1900" b="0" spc="-25" dirty="0">
                <a:latin typeface="Carlito"/>
                <a:cs typeface="Carlito"/>
              </a:rPr>
              <a:t>of 	</a:t>
            </a:r>
            <a:r>
              <a:rPr sz="1900" b="0" spc="-10" dirty="0">
                <a:latin typeface="Carlito"/>
                <a:cs typeface="Carlito"/>
              </a:rPr>
              <a:t>differences</a:t>
            </a:r>
            <a:r>
              <a:rPr sz="1900" b="0" spc="-25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in</a:t>
            </a:r>
            <a:r>
              <a:rPr sz="1900" b="0" spc="-45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the</a:t>
            </a:r>
            <a:r>
              <a:rPr sz="1900" b="0" spc="-30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set</a:t>
            </a:r>
            <a:r>
              <a:rPr sz="1900" b="0" spc="-50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of</a:t>
            </a:r>
            <a:r>
              <a:rPr sz="1900" b="0" spc="-45" dirty="0">
                <a:latin typeface="Carlito"/>
                <a:cs typeface="Carlito"/>
              </a:rPr>
              <a:t> </a:t>
            </a:r>
            <a:r>
              <a:rPr sz="1900" b="0" spc="-10" dirty="0">
                <a:latin typeface="Carlito"/>
                <a:cs typeface="Carlito"/>
              </a:rPr>
              <a:t>participants</a:t>
            </a:r>
            <a:r>
              <a:rPr sz="1900" b="0" spc="-35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(aka</a:t>
            </a:r>
            <a:r>
              <a:rPr sz="1900" b="0" spc="-35" dirty="0">
                <a:latin typeface="Carlito"/>
                <a:cs typeface="Carlito"/>
              </a:rPr>
              <a:t> </a:t>
            </a:r>
            <a:r>
              <a:rPr sz="1900" b="0" spc="-10" dirty="0">
                <a:latin typeface="Carlito"/>
                <a:cs typeface="Carlito"/>
              </a:rPr>
              <a:t>predispositions</a:t>
            </a:r>
            <a:r>
              <a:rPr sz="1900" b="0" spc="-10" dirty="0" smtClean="0">
                <a:latin typeface="Carlito"/>
                <a:cs typeface="Carlito"/>
              </a:rPr>
              <a:t>)</a:t>
            </a:r>
            <a:r>
              <a:rPr lang="cs-CZ" sz="1900" b="0" spc="-10" dirty="0" smtClean="0">
                <a:latin typeface="Carlito"/>
                <a:cs typeface="Carlito"/>
              </a:rPr>
              <a:t>, or the environment</a:t>
            </a:r>
            <a:endParaRPr sz="1900" b="0" dirty="0">
              <a:latin typeface="Carlito"/>
              <a:cs typeface="Carlito"/>
            </a:endParaRPr>
          </a:p>
          <a:p>
            <a:pPr marL="184785" indent="-172085">
              <a:spcBef>
                <a:spcPts val="490"/>
              </a:spcBef>
              <a:buFont typeface="Arial"/>
              <a:buChar char="•"/>
              <a:tabLst>
                <a:tab pos="184785" algn="l"/>
              </a:tabLst>
            </a:pPr>
            <a:r>
              <a:rPr sz="2200" dirty="0">
                <a:latin typeface="Carlito"/>
                <a:cs typeface="Carlito"/>
              </a:rPr>
              <a:t>External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validity</a:t>
            </a:r>
            <a:endParaRPr sz="2200" dirty="0">
              <a:latin typeface="Carlito"/>
              <a:cs typeface="Carlito"/>
            </a:endParaRPr>
          </a:p>
          <a:p>
            <a:pPr marL="526415" lvl="1" indent="-170815">
              <a:spcBef>
                <a:spcPts val="190"/>
              </a:spcBef>
              <a:buFont typeface="Arial"/>
              <a:buChar char="•"/>
              <a:tabLst>
                <a:tab pos="526415" algn="l"/>
              </a:tabLst>
            </a:pPr>
            <a:r>
              <a:rPr sz="1900" b="0" spc="-10" dirty="0">
                <a:latin typeface="Carlito"/>
                <a:cs typeface="Carlito"/>
              </a:rPr>
              <a:t>Results</a:t>
            </a:r>
            <a:r>
              <a:rPr sz="1900" b="0" spc="-50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are</a:t>
            </a:r>
            <a:r>
              <a:rPr sz="1900" b="0" spc="-30" dirty="0">
                <a:latin typeface="Carlito"/>
                <a:cs typeface="Carlito"/>
              </a:rPr>
              <a:t> </a:t>
            </a:r>
            <a:r>
              <a:rPr sz="1900" b="0" spc="-10" dirty="0">
                <a:solidFill>
                  <a:srgbClr val="5B9BD4"/>
                </a:solidFill>
                <a:latin typeface="Carlito"/>
                <a:cs typeface="Carlito"/>
              </a:rPr>
              <a:t>generalizable</a:t>
            </a:r>
            <a:r>
              <a:rPr sz="1900" b="0" spc="-40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to</a:t>
            </a:r>
            <a:r>
              <a:rPr sz="1900" b="0" spc="-35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other</a:t>
            </a:r>
            <a:r>
              <a:rPr sz="1900" b="0" spc="-40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user</a:t>
            </a:r>
            <a:r>
              <a:rPr sz="1900" b="0" spc="-45" dirty="0">
                <a:latin typeface="Carlito"/>
                <a:cs typeface="Carlito"/>
              </a:rPr>
              <a:t> </a:t>
            </a:r>
            <a:r>
              <a:rPr sz="1900" b="0" spc="-10" dirty="0">
                <a:latin typeface="Carlito"/>
                <a:cs typeface="Carlito"/>
              </a:rPr>
              <a:t>groups</a:t>
            </a:r>
            <a:r>
              <a:rPr sz="1900" b="0" spc="-30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or</a:t>
            </a:r>
            <a:r>
              <a:rPr sz="1900" b="0" spc="-50" dirty="0">
                <a:latin typeface="Carlito"/>
                <a:cs typeface="Carlito"/>
              </a:rPr>
              <a:t> </a:t>
            </a:r>
            <a:r>
              <a:rPr sz="1900" b="0" spc="-10" dirty="0">
                <a:latin typeface="Carlito"/>
                <a:cs typeface="Carlito"/>
              </a:rPr>
              <a:t>situations</a:t>
            </a:r>
            <a:endParaRPr sz="1900" b="0" dirty="0">
              <a:latin typeface="Carlito"/>
              <a:cs typeface="Carlito"/>
            </a:endParaRPr>
          </a:p>
          <a:p>
            <a:pPr marL="526415" lvl="1" indent="-170815">
              <a:spcBef>
                <a:spcPts val="170"/>
              </a:spcBef>
              <a:buFont typeface="Arial"/>
              <a:buChar char="•"/>
              <a:tabLst>
                <a:tab pos="526415" algn="l"/>
              </a:tabLst>
            </a:pPr>
            <a:r>
              <a:rPr sz="1900" b="0" dirty="0">
                <a:latin typeface="Carlito"/>
                <a:cs typeface="Carlito"/>
              </a:rPr>
              <a:t>The</a:t>
            </a:r>
            <a:r>
              <a:rPr sz="1900" b="0" spc="-35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scenario</a:t>
            </a:r>
            <a:r>
              <a:rPr sz="1900" b="0" spc="-45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is</a:t>
            </a:r>
            <a:r>
              <a:rPr sz="1900" b="0" spc="-50" dirty="0">
                <a:latin typeface="Carlito"/>
                <a:cs typeface="Carlito"/>
              </a:rPr>
              <a:t> </a:t>
            </a:r>
            <a:r>
              <a:rPr sz="1900" b="0" spc="-10" dirty="0">
                <a:solidFill>
                  <a:srgbClr val="5B9BD4"/>
                </a:solidFill>
                <a:latin typeface="Carlito"/>
                <a:cs typeface="Carlito"/>
              </a:rPr>
              <a:t>representative</a:t>
            </a:r>
            <a:r>
              <a:rPr sz="1900" b="0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of</a:t>
            </a:r>
            <a:r>
              <a:rPr sz="1900" b="0" spc="-45" dirty="0">
                <a:latin typeface="Carlito"/>
                <a:cs typeface="Carlito"/>
              </a:rPr>
              <a:t> </a:t>
            </a:r>
            <a:r>
              <a:rPr sz="1900" b="0" dirty="0">
                <a:latin typeface="Carlito"/>
                <a:cs typeface="Carlito"/>
              </a:rPr>
              <a:t>a</a:t>
            </a:r>
            <a:r>
              <a:rPr sz="1900" b="0" spc="-45" dirty="0">
                <a:latin typeface="Carlito"/>
                <a:cs typeface="Carlito"/>
              </a:rPr>
              <a:t> </a:t>
            </a:r>
            <a:r>
              <a:rPr sz="1900" b="0" spc="-20" dirty="0">
                <a:latin typeface="Carlito"/>
                <a:cs typeface="Carlito"/>
              </a:rPr>
              <a:t>real-</a:t>
            </a:r>
            <a:r>
              <a:rPr sz="1900" b="0" dirty="0">
                <a:latin typeface="Carlito"/>
                <a:cs typeface="Carlito"/>
              </a:rPr>
              <a:t>world</a:t>
            </a:r>
            <a:r>
              <a:rPr sz="1900" b="0" spc="-10" dirty="0">
                <a:latin typeface="Carlito"/>
                <a:cs typeface="Carlito"/>
              </a:rPr>
              <a:t> situation</a:t>
            </a:r>
            <a:endParaRPr sz="1900" b="0" dirty="0">
              <a:latin typeface="Carlito"/>
              <a:cs typeface="Carlito"/>
            </a:endParaRPr>
          </a:p>
          <a:p>
            <a:pPr marL="184785" indent="-172085">
              <a:spcBef>
                <a:spcPts val="535"/>
              </a:spcBef>
              <a:buFont typeface="Arial"/>
              <a:buChar char="•"/>
              <a:tabLst>
                <a:tab pos="184785" algn="l"/>
              </a:tabLst>
            </a:pPr>
            <a:r>
              <a:rPr sz="2100" spc="-10" dirty="0">
                <a:latin typeface="Carlito"/>
                <a:cs typeface="Carlito"/>
              </a:rPr>
              <a:t>Reliability</a:t>
            </a:r>
            <a:endParaRPr sz="2100" dirty="0">
              <a:latin typeface="Carlito"/>
              <a:cs typeface="Carlito"/>
            </a:endParaRPr>
          </a:p>
          <a:p>
            <a:pPr marL="527685" lvl="1" indent="-172085">
              <a:spcBef>
                <a:spcPts val="200"/>
              </a:spcBef>
              <a:buFont typeface="Arial"/>
              <a:buChar char="•"/>
              <a:tabLst>
                <a:tab pos="527685" algn="l"/>
              </a:tabLst>
            </a:pPr>
            <a:r>
              <a:rPr b="0" dirty="0">
                <a:solidFill>
                  <a:srgbClr val="5B9BD4"/>
                </a:solidFill>
                <a:latin typeface="Carlito"/>
                <a:cs typeface="Carlito"/>
              </a:rPr>
              <a:t>Absence</a:t>
            </a:r>
            <a:r>
              <a:rPr b="0" spc="-50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of</a:t>
            </a:r>
            <a:r>
              <a:rPr b="0" spc="-70" dirty="0">
                <a:latin typeface="Carlito"/>
                <a:cs typeface="Carlito"/>
              </a:rPr>
              <a:t> </a:t>
            </a:r>
            <a:r>
              <a:rPr b="0" dirty="0">
                <a:solidFill>
                  <a:srgbClr val="5B9BD4"/>
                </a:solidFill>
                <a:latin typeface="Carlito"/>
                <a:cs typeface="Carlito"/>
              </a:rPr>
              <a:t>inconsistence</a:t>
            </a:r>
            <a:r>
              <a:rPr b="0" spc="-40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and</a:t>
            </a:r>
            <a:r>
              <a:rPr b="0" spc="-65" dirty="0">
                <a:latin typeface="Carlito"/>
                <a:cs typeface="Carlito"/>
              </a:rPr>
              <a:t> </a:t>
            </a:r>
            <a:r>
              <a:rPr b="0" dirty="0">
                <a:solidFill>
                  <a:srgbClr val="5B9BD4"/>
                </a:solidFill>
                <a:latin typeface="Carlito"/>
                <a:cs typeface="Carlito"/>
              </a:rPr>
              <a:t>errors</a:t>
            </a:r>
            <a:r>
              <a:rPr b="0" spc="-50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in</a:t>
            </a:r>
            <a:r>
              <a:rPr b="0" spc="-40" dirty="0"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data</a:t>
            </a:r>
            <a:r>
              <a:rPr b="0" spc="-45" dirty="0"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and</a:t>
            </a:r>
            <a:r>
              <a:rPr b="0" spc="-50" dirty="0">
                <a:latin typeface="Carlito"/>
                <a:cs typeface="Carlito"/>
              </a:rPr>
              <a:t> </a:t>
            </a:r>
            <a:r>
              <a:rPr b="0" spc="-10" dirty="0">
                <a:latin typeface="Carlito"/>
                <a:cs typeface="Carlito"/>
              </a:rPr>
              <a:t>measurements</a:t>
            </a:r>
            <a:endParaRPr b="0" dirty="0">
              <a:latin typeface="Carlito"/>
              <a:cs typeface="Carlito"/>
            </a:endParaRPr>
          </a:p>
          <a:p>
            <a:pPr marL="184785" indent="-172085">
              <a:spcBef>
                <a:spcPts val="530"/>
              </a:spcBef>
              <a:buFont typeface="Arial"/>
              <a:buChar char="•"/>
              <a:tabLst>
                <a:tab pos="184785" algn="l"/>
              </a:tabLst>
            </a:pPr>
            <a:r>
              <a:rPr sz="2100" spc="-10" dirty="0">
                <a:latin typeface="Carlito"/>
                <a:cs typeface="Carlito"/>
              </a:rPr>
              <a:t>Sensibility</a:t>
            </a:r>
            <a:endParaRPr sz="2100" dirty="0">
              <a:latin typeface="Carlito"/>
              <a:cs typeface="Carlito"/>
            </a:endParaRPr>
          </a:p>
          <a:p>
            <a:pPr marL="527685" lvl="1" indent="-172085">
              <a:lnSpc>
                <a:spcPts val="2050"/>
              </a:lnSpc>
              <a:spcBef>
                <a:spcPts val="204"/>
              </a:spcBef>
              <a:buFont typeface="Arial"/>
              <a:buChar char="•"/>
              <a:tabLst>
                <a:tab pos="527685" algn="l"/>
              </a:tabLst>
            </a:pPr>
            <a:r>
              <a:rPr b="0" spc="-10" dirty="0">
                <a:solidFill>
                  <a:srgbClr val="5B9BD4"/>
                </a:solidFill>
                <a:latin typeface="Carlito"/>
                <a:cs typeface="Carlito"/>
              </a:rPr>
              <a:t>Different</a:t>
            </a:r>
            <a:r>
              <a:rPr b="0" spc="-3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b="0" spc="-10" dirty="0">
                <a:solidFill>
                  <a:srgbClr val="5B9BD4"/>
                </a:solidFill>
                <a:latin typeface="Carlito"/>
                <a:cs typeface="Carlito"/>
              </a:rPr>
              <a:t>evaluations</a:t>
            </a:r>
            <a:r>
              <a:rPr b="0" spc="-60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of</a:t>
            </a:r>
            <a:r>
              <a:rPr b="0" spc="-30" dirty="0"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the</a:t>
            </a:r>
            <a:r>
              <a:rPr b="0" spc="-15" dirty="0"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observed</a:t>
            </a:r>
            <a:r>
              <a:rPr b="0" spc="-30" dirty="0"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aspects</a:t>
            </a:r>
            <a:r>
              <a:rPr b="0" spc="-30" dirty="0"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reflect</a:t>
            </a:r>
            <a:r>
              <a:rPr b="0" spc="-25" dirty="0"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in </a:t>
            </a:r>
            <a:r>
              <a:rPr b="0" spc="-10" dirty="0">
                <a:solidFill>
                  <a:srgbClr val="5B9BD4"/>
                </a:solidFill>
                <a:latin typeface="Carlito"/>
                <a:cs typeface="Carlito"/>
              </a:rPr>
              <a:t>difference</a:t>
            </a:r>
            <a:r>
              <a:rPr b="0" spc="-4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in</a:t>
            </a:r>
            <a:r>
              <a:rPr b="0" spc="-15" dirty="0">
                <a:latin typeface="Carlito"/>
                <a:cs typeface="Carlito"/>
              </a:rPr>
              <a:t> </a:t>
            </a:r>
            <a:r>
              <a:rPr b="0" spc="-25" dirty="0">
                <a:latin typeface="Carlito"/>
                <a:cs typeface="Carlito"/>
              </a:rPr>
              <a:t>the</a:t>
            </a:r>
            <a:endParaRPr b="0" dirty="0">
              <a:latin typeface="Carlito"/>
              <a:cs typeface="Carlito"/>
            </a:endParaRPr>
          </a:p>
          <a:p>
            <a:pPr marL="527685">
              <a:lnSpc>
                <a:spcPts val="2050"/>
              </a:lnSpc>
            </a:pPr>
            <a:r>
              <a:rPr b="0" spc="-10" dirty="0">
                <a:solidFill>
                  <a:srgbClr val="5B9BD4"/>
                </a:solidFill>
                <a:latin typeface="Carlito"/>
                <a:cs typeface="Carlito"/>
              </a:rPr>
              <a:t>measurements</a:t>
            </a:r>
            <a:endParaRPr b="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594120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What are the biases in our data?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Presentation bias 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sz="1100" b="1" dirty="0">
                <a:solidFill>
                  <a:schemeClr val="tx1"/>
                </a:solidFill>
              </a:rPr>
              <a:t>researchgate.net/publication/2961924_Search_Engines_that_Learn_from_Implicit_Feedback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... </a:t>
            </a:r>
            <a:r>
              <a:rPr lang="cs-CZ" sz="1200" b="1" dirty="0">
                <a:solidFill>
                  <a:schemeClr val="tx1"/>
                </a:solidFill>
                <a:hlinkClick r:id="rId2"/>
              </a:rPr>
              <a:t>https://www.youtube.com/watch?v=brr8cZHf2ec</a:t>
            </a:r>
            <a:r>
              <a:rPr lang="cs-CZ" sz="1200" b="1" dirty="0">
                <a:solidFill>
                  <a:schemeClr val="tx1"/>
                </a:solidFill>
              </a:rPr>
              <a:t> (RecSys 2020 keynote)</a:t>
            </a:r>
          </a:p>
          <a:p>
            <a:pPr marL="1371600" lvl="3" indent="0">
              <a:buNone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0136" y="0"/>
            <a:ext cx="3816424" cy="6768752"/>
          </a:xfrm>
          <a:prstGeom prst="rect">
            <a:avLst/>
          </a:prstGeom>
        </p:spPr>
      </p:pic>
      <p:pic>
        <p:nvPicPr>
          <p:cNvPr id="70658" name="Picture 2" descr="Image for p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2996952"/>
            <a:ext cx="5179235" cy="288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017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Presentation bias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What (where) was shown to the user affects what feedback we received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How to evaluate novel RS that would recommend something else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Than what users received &amp; evaluated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Hard question in general, intensive research topic</a:t>
            </a:r>
          </a:p>
          <a:p>
            <a:pPr lvl="3"/>
            <a:r>
              <a:rPr lang="cs-CZ" b="1" i="1" dirty="0">
                <a:solidFill>
                  <a:schemeClr val="tx1"/>
                </a:solidFill>
              </a:rPr>
              <a:t>Off-policy evaluation </a:t>
            </a:r>
            <a:r>
              <a:rPr lang="cs-CZ" b="1" dirty="0">
                <a:solidFill>
                  <a:schemeClr val="tx1"/>
                </a:solidFill>
              </a:rPr>
              <a:t>or </a:t>
            </a:r>
            <a:r>
              <a:rPr lang="cs-CZ" b="1" i="1" dirty="0">
                <a:solidFill>
                  <a:schemeClr val="tx1"/>
                </a:solidFill>
              </a:rPr>
              <a:t>counterfactual evaluation </a:t>
            </a:r>
            <a:r>
              <a:rPr lang="cs-CZ" b="1" dirty="0">
                <a:solidFill>
                  <a:schemeClr val="tx1"/>
                </a:solidFill>
              </a:rPr>
              <a:t>(what would be the results, if policy B was applied)</a:t>
            </a:r>
          </a:p>
          <a:p>
            <a:pPr lvl="3"/>
            <a:r>
              <a:rPr lang="cs-CZ" b="1" dirty="0">
                <a:solidFill>
                  <a:schemeClr val="tx1"/>
                </a:solidFill>
              </a:rPr>
              <a:t>Part of the feedback received on random(ized) data</a:t>
            </a:r>
          </a:p>
          <a:p>
            <a:pPr lvl="3"/>
            <a:r>
              <a:rPr lang="cs-CZ" b="1" dirty="0">
                <a:solidFill>
                  <a:schemeClr val="tx1"/>
                </a:solidFill>
                <a:hlinkClick r:id="rId2"/>
              </a:rPr>
              <a:t>https://arxiv.org/pdf/1003.0146.pdf</a:t>
            </a:r>
            <a:r>
              <a:rPr lang="cs-CZ" b="1" dirty="0">
                <a:solidFill>
                  <a:schemeClr val="tx1"/>
                </a:solidFill>
              </a:rPr>
              <a:t> (Section 4: evaluation, assuming independence of events)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102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Missing not at random for Implicit feedback</a:t>
            </a:r>
          </a:p>
          <a:p>
            <a:pPr lvl="1"/>
            <a:r>
              <a:rPr lang="cs-CZ" dirty="0"/>
              <a:t>Classical off-line evaluation expects Missing at random data</a:t>
            </a:r>
          </a:p>
          <a:p>
            <a:pPr lvl="1"/>
            <a:r>
              <a:rPr lang="cs-CZ" dirty="0"/>
              <a:t>absence of (positive) feedback is either because the item is </a:t>
            </a:r>
            <a:r>
              <a:rPr lang="cs-CZ" b="1" dirty="0"/>
              <a:t>unknown positive </a:t>
            </a:r>
            <a:r>
              <a:rPr lang="cs-CZ" dirty="0"/>
              <a:t>or </a:t>
            </a:r>
            <a:r>
              <a:rPr lang="cs-CZ" b="1" dirty="0"/>
              <a:t>irrelevant</a:t>
            </a:r>
          </a:p>
          <a:p>
            <a:pPr lvl="2"/>
            <a:r>
              <a:rPr lang="cs-CZ" b="1" dirty="0"/>
              <a:t>For aggregational statistics to be valid, it is important that the chance of being unknown positive or irrelevant is the same for all data with no feedback</a:t>
            </a:r>
          </a:p>
          <a:p>
            <a:pPr lvl="2"/>
            <a:r>
              <a:rPr lang="cs-CZ" b="1" dirty="0">
                <a:solidFill>
                  <a:srgbClr val="FF0000"/>
                </a:solidFill>
              </a:rPr>
              <a:t>Not true in real-world for some cases</a:t>
            </a:r>
          </a:p>
          <a:p>
            <a:pPr lvl="2"/>
            <a:r>
              <a:rPr lang="cs-CZ" b="1" i="1" dirty="0">
                <a:solidFill>
                  <a:schemeClr val="tx1"/>
                </a:solidFill>
              </a:rPr>
              <a:t>Probability that the item is known by the user =&gt; propensity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Well-known movies may have higher propensity (users ignore them willingly)</a:t>
            </a:r>
          </a:p>
          <a:p>
            <a:pPr lvl="3"/>
            <a:r>
              <a:rPr lang="cs-CZ" b="1" dirty="0">
                <a:solidFill>
                  <a:schemeClr val="tx1"/>
                </a:solidFill>
              </a:rPr>
              <a:t>MISSING NOT AT RANDOM</a:t>
            </a:r>
          </a:p>
          <a:p>
            <a:pPr lvl="3"/>
            <a:r>
              <a:rPr lang="cs-CZ" b="1" dirty="0">
                <a:solidFill>
                  <a:schemeClr val="tx1"/>
                </a:solidFill>
              </a:rPr>
              <a:t>Evaluation should be de-biased accordingly (we need to estimate the propensity)</a:t>
            </a:r>
          </a:p>
          <a:p>
            <a:pPr marL="1371600" lvl="3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1371600" lvl="3" indent="0">
              <a:buNone/>
            </a:pPr>
            <a:r>
              <a:rPr lang="cs-CZ" b="1" dirty="0">
                <a:solidFill>
                  <a:schemeClr val="tx1"/>
                </a:solidFill>
              </a:rPr>
              <a:t>Thorsten Joachims et al. </a:t>
            </a:r>
            <a:r>
              <a:rPr lang="cs-CZ" b="1" dirty="0">
                <a:solidFill>
                  <a:schemeClr val="tx1"/>
                </a:solidFill>
                <a:hlinkClick r:id="rId2"/>
              </a:rPr>
              <a:t>https://arxiv.org/pdf/1608.04468.pdf</a:t>
            </a:r>
            <a:r>
              <a:rPr lang="cs-CZ" b="1" dirty="0">
                <a:solidFill>
                  <a:schemeClr val="tx1"/>
                </a:solidFill>
              </a:rPr>
              <a:t>; </a:t>
            </a:r>
            <a:r>
              <a:rPr lang="cs-CZ" b="1" dirty="0">
                <a:solidFill>
                  <a:schemeClr val="tx1"/>
                </a:solidFill>
                <a:hlinkClick r:id="rId3"/>
              </a:rPr>
              <a:t>https://ylongqi.com/paper/YangCXWBE18.pdf</a:t>
            </a:r>
            <a:endParaRPr lang="cs-CZ" b="1" dirty="0">
              <a:solidFill>
                <a:schemeClr val="tx1"/>
              </a:solidFill>
            </a:endParaRPr>
          </a:p>
          <a:p>
            <a:pPr marL="1371600" lvl="3" indent="0">
              <a:buNone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335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hlinkClick r:id="rId2"/>
              </a:rPr>
              <a:t>https://arxiv.org/pdf/1608.04468.pdf</a:t>
            </a:r>
            <a:endParaRPr lang="cs-CZ" b="1" dirty="0">
              <a:solidFill>
                <a:schemeClr val="tx1"/>
              </a:solidFill>
            </a:endParaRPr>
          </a:p>
          <a:p>
            <a:pPr marL="1371600" lvl="3" indent="0">
              <a:buNone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68" y="2132856"/>
            <a:ext cx="3528392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5760" y="2116492"/>
            <a:ext cx="3528392" cy="3278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2" y="4622304"/>
            <a:ext cx="3528392" cy="72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1920" y="1916831"/>
            <a:ext cx="3384376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68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https://ylongqi.com/paper/YangCXWBE18.pdf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8840"/>
            <a:ext cx="4082300" cy="4752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2300" y="2051731"/>
            <a:ext cx="4392488" cy="18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2300" y="3914822"/>
            <a:ext cx="4392488" cy="295911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7392144" y="2636912"/>
            <a:ext cx="3672408" cy="432048"/>
          </a:xfrm>
          <a:prstGeom prst="wedgeEllipseCallout">
            <a:avLst>
              <a:gd name="adj1" fmla="val -59108"/>
              <a:gd name="adj2" fmla="val 33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nDCG, AUC, MAP,...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4187" y="3585695"/>
            <a:ext cx="4680520" cy="3096344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 bwMode="auto">
          <a:xfrm>
            <a:off x="7555000" y="5694116"/>
            <a:ext cx="3672408" cy="432048"/>
          </a:xfrm>
          <a:prstGeom prst="wedgeEllipseCallout">
            <a:avLst>
              <a:gd name="adj1" fmla="val -59108"/>
              <a:gd name="adj2" fmla="val 33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Propensity score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40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 (more thorough implicit feedback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>
                <a:solidFill>
                  <a:schemeClr val="tx1"/>
                </a:solidFill>
                <a:hlinkClick r:id="rId2"/>
              </a:rPr>
              <a:t>https://www.researchgate.net/publication/294139826_Using_Implicit_Preference_Relations_to_Improve_Recommender_Systems</a:t>
            </a:r>
            <a:endParaRPr lang="cs-CZ" sz="1400" dirty="0">
              <a:solidFill>
                <a:schemeClr val="tx1"/>
              </a:solidFill>
            </a:endParaRPr>
          </a:p>
          <a:p>
            <a:r>
              <a:rPr lang="cs-CZ" sz="1400" dirty="0">
                <a:solidFill>
                  <a:schemeClr val="tx1"/>
                </a:solidFill>
              </a:rPr>
              <a:t>Used for pairwise relevance relations, but suitable for propensity scores as well 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708920"/>
            <a:ext cx="6430914" cy="39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126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Additional Slides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71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experimentation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competition</a:t>
            </a:r>
            <a:r>
              <a:rPr lang="cs-CZ" dirty="0"/>
              <a:t> 2004 – 2007?</a:t>
            </a:r>
            <a:endParaRPr lang="en-US" dirty="0"/>
          </a:p>
          <a:p>
            <a:pPr lvl="1"/>
            <a:r>
              <a:rPr lang="en-US" sz="1600" dirty="0"/>
              <a:t>Web-based movie rental</a:t>
            </a:r>
          </a:p>
          <a:p>
            <a:pPr lvl="1"/>
            <a:r>
              <a:rPr lang="en-US" sz="1600" dirty="0"/>
              <a:t>Prize of $1,000,000 for accuracy improvement (RMSE) of 10% compared to own </a:t>
            </a:r>
            <a:r>
              <a:rPr lang="en-US" sz="1600" dirty="0" err="1"/>
              <a:t>Cinematch</a:t>
            </a:r>
            <a:r>
              <a:rPr lang="en-US" sz="1600" dirty="0"/>
              <a:t> system.</a:t>
            </a:r>
          </a:p>
          <a:p>
            <a:pPr lvl="1"/>
            <a:endParaRPr lang="en-US" sz="900" dirty="0"/>
          </a:p>
          <a:p>
            <a:r>
              <a:rPr lang="en-US" dirty="0"/>
              <a:t>Historical dataset  </a:t>
            </a:r>
          </a:p>
          <a:p>
            <a:pPr lvl="1"/>
            <a:r>
              <a:rPr lang="en-US" dirty="0"/>
              <a:t>~480K users rated ~18K movies on a scale of 1 to 5</a:t>
            </a:r>
          </a:p>
          <a:p>
            <a:pPr lvl="1"/>
            <a:r>
              <a:rPr lang="en-US" dirty="0"/>
              <a:t>~100M ratings</a:t>
            </a:r>
          </a:p>
          <a:p>
            <a:pPr lvl="1"/>
            <a:r>
              <a:rPr lang="en-US" dirty="0"/>
              <a:t>Last 9 ratings/user withheld</a:t>
            </a:r>
          </a:p>
          <a:p>
            <a:pPr lvl="2"/>
            <a:r>
              <a:rPr lang="en-US" sz="1400" dirty="0"/>
              <a:t>Probe set – for teams for evaluation</a:t>
            </a:r>
          </a:p>
          <a:p>
            <a:pPr lvl="2"/>
            <a:r>
              <a:rPr lang="en-US" sz="1400" dirty="0"/>
              <a:t>Quiz set – evaluates teams’ submissions for leaderboard</a:t>
            </a:r>
          </a:p>
          <a:p>
            <a:pPr lvl="2"/>
            <a:r>
              <a:rPr lang="en-US" sz="1400" dirty="0"/>
              <a:t>Test set – used by Netflix to determine winner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1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Setting to ensure internal validity:</a:t>
            </a:r>
          </a:p>
          <a:p>
            <a:pPr lvl="1"/>
            <a:r>
              <a:rPr lang="en-GB" dirty="0"/>
              <a:t>One randomly selected share of known ratings (</a:t>
            </a:r>
            <a:r>
              <a:rPr lang="en-GB" b="1" dirty="0"/>
              <a:t>training set</a:t>
            </a:r>
            <a:r>
              <a:rPr lang="en-GB" dirty="0"/>
              <a:t>) used as input to train the algorithm and build the model</a:t>
            </a:r>
          </a:p>
          <a:p>
            <a:pPr lvl="1"/>
            <a:r>
              <a:rPr lang="en-GB" dirty="0"/>
              <a:t>Model allows the system to compute recommendations at runtime</a:t>
            </a:r>
          </a:p>
          <a:p>
            <a:pPr lvl="1"/>
            <a:r>
              <a:rPr lang="en-GB" dirty="0"/>
              <a:t>Remaining share of withheld ratings (</a:t>
            </a:r>
            <a:r>
              <a:rPr lang="en-GB" b="1" dirty="0"/>
              <a:t>testing set</a:t>
            </a:r>
            <a:r>
              <a:rPr lang="en-GB" dirty="0"/>
              <a:t>) required as ground truth to evaluate the model’s quality</a:t>
            </a:r>
          </a:p>
          <a:p>
            <a:pPr lvl="1"/>
            <a:r>
              <a:rPr lang="en-GB" dirty="0"/>
              <a:t>To ensure the reliability of measurements the random split, model building and evaluation steps are repeated several times</a:t>
            </a:r>
          </a:p>
          <a:p>
            <a:r>
              <a:rPr lang="en-GB" dirty="0"/>
              <a:t>N-fold cross validation is a stratified random selection procedure</a:t>
            </a:r>
          </a:p>
          <a:p>
            <a:pPr lvl="1"/>
            <a:r>
              <a:rPr lang="en-GB" dirty="0"/>
              <a:t>N </a:t>
            </a:r>
            <a:r>
              <a:rPr lang="en-GB" dirty="0" err="1"/>
              <a:t>disjunct</a:t>
            </a:r>
            <a:r>
              <a:rPr lang="en-GB" dirty="0"/>
              <a:t> fractions of known ratings with equal size (1/N) are determined</a:t>
            </a:r>
          </a:p>
          <a:p>
            <a:pPr lvl="1"/>
            <a:r>
              <a:rPr lang="en-GB" dirty="0"/>
              <a:t>N repetitions of the model building and evaluation steps, where each fraction is used exactly once as a testing set while the other fractions are used for training</a:t>
            </a:r>
          </a:p>
          <a:p>
            <a:pPr lvl="1"/>
            <a:r>
              <a:rPr lang="en-GB" dirty="0"/>
              <a:t>Setting N to 5 or 10 is popular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of results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observed differences statistically meaningful or due to chance?</a:t>
            </a:r>
          </a:p>
          <a:p>
            <a:pPr lvl="1"/>
            <a:r>
              <a:rPr lang="en-GB" dirty="0"/>
              <a:t>Standard procedure for testing the statistical significance of  two deviating metrics is the pairwise analysis of variance (ANOVA)</a:t>
            </a:r>
          </a:p>
          <a:p>
            <a:pPr lvl="1"/>
            <a:r>
              <a:rPr lang="en-GB" dirty="0"/>
              <a:t>Null hypothesis H</a:t>
            </a:r>
            <a:r>
              <a:rPr lang="en-GB" baseline="-25000" dirty="0"/>
              <a:t>0</a:t>
            </a:r>
            <a:r>
              <a:rPr lang="en-GB" dirty="0"/>
              <a:t>: observed differences have been due to chance</a:t>
            </a:r>
          </a:p>
          <a:p>
            <a:pPr lvl="1"/>
            <a:r>
              <a:rPr lang="en-GB" dirty="0"/>
              <a:t>If outcome of test statistics rejects H</a:t>
            </a:r>
            <a:r>
              <a:rPr lang="en-GB" baseline="-25000" dirty="0"/>
              <a:t>0</a:t>
            </a:r>
            <a:r>
              <a:rPr lang="en-GB" dirty="0"/>
              <a:t>, significance of findings can be reported </a:t>
            </a:r>
          </a:p>
          <a:p>
            <a:endParaRPr lang="en-GB" dirty="0"/>
          </a:p>
          <a:p>
            <a:r>
              <a:rPr lang="en-GB" dirty="0"/>
              <a:t>Practical importance of differences?</a:t>
            </a:r>
          </a:p>
          <a:p>
            <a:pPr lvl="1"/>
            <a:r>
              <a:rPr lang="en-GB" dirty="0"/>
              <a:t>Size of the effect and its practical impact</a:t>
            </a:r>
          </a:p>
          <a:p>
            <a:pPr lvl="1"/>
            <a:r>
              <a:rPr lang="en-GB" dirty="0"/>
              <a:t>External validity or generalizability of the observed effects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494697"/>
            <a:ext cx="10972800" cy="610807"/>
          </a:xfrm>
          <a:prstGeom prst="rect">
            <a:avLst/>
          </a:prstGeom>
        </p:spPr>
        <p:txBody>
          <a:bodyPr vert="horz" wrap="square" lIns="0" tIns="23914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" dirty="0"/>
              <a:t>Evaluation</a:t>
            </a:r>
            <a:r>
              <a:rPr spc="-85" dirty="0"/>
              <a:t> </a:t>
            </a:r>
            <a:r>
              <a:rPr spc="-10" dirty="0"/>
              <a:t>research</a:t>
            </a:r>
            <a:r>
              <a:rPr spc="-100" dirty="0"/>
              <a:t> </a:t>
            </a:r>
            <a:r>
              <a:rPr dirty="0"/>
              <a:t>-</a:t>
            </a:r>
            <a:r>
              <a:rPr spc="-90" dirty="0"/>
              <a:t> </a:t>
            </a:r>
            <a:r>
              <a:rPr spc="-1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0919" y="3127685"/>
            <a:ext cx="1218857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10" dirty="0">
                <a:latin typeface="Carlito"/>
                <a:cs typeface="Carlito"/>
              </a:rPr>
              <a:t>Subjects</a:t>
            </a:r>
            <a:endParaRPr sz="21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8087" y="1520118"/>
            <a:ext cx="1997299" cy="15834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10032" y="3224332"/>
            <a:ext cx="1158288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10" dirty="0">
                <a:latin typeface="Carlito"/>
                <a:cs typeface="Carlito"/>
              </a:rPr>
              <a:t>Settings</a:t>
            </a:r>
            <a:endParaRPr sz="21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7254" y="1389055"/>
            <a:ext cx="2114787" cy="16184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4038" y="3755772"/>
            <a:ext cx="2638692" cy="120468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60096" y="3789040"/>
            <a:ext cx="2098679" cy="11719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948674" y="4757492"/>
            <a:ext cx="1347126" cy="639277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68580" marR="5080" indent="-56515">
              <a:lnSpc>
                <a:spcPts val="2270"/>
              </a:lnSpc>
              <a:spcBef>
                <a:spcPts val="384"/>
              </a:spcBef>
            </a:pPr>
            <a:r>
              <a:rPr sz="2100" spc="-10" dirty="0">
                <a:latin typeface="Carlito"/>
                <a:cs typeface="Carlito"/>
              </a:rPr>
              <a:t>Measured Variables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9461" y="5166230"/>
            <a:ext cx="90342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10" dirty="0">
                <a:latin typeface="Carlito"/>
                <a:cs typeface="Carlito"/>
              </a:rPr>
              <a:t>Design</a:t>
            </a:r>
            <a:endParaRPr sz="21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54920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experimentation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1" y="1266826"/>
            <a:ext cx="5659301" cy="4774895"/>
          </a:xfrm>
        </p:spPr>
        <p:txBody>
          <a:bodyPr/>
          <a:lstStyle/>
          <a:p>
            <a:r>
              <a:rPr lang="en-US" b="0" dirty="0"/>
              <a:t>Effectiveness of different algorithms for recommending cell phone games  </a:t>
            </a:r>
            <a:br>
              <a:rPr lang="en-US" b="0" dirty="0"/>
            </a:br>
            <a:r>
              <a:rPr lang="en-US" sz="1400" b="0" dirty="0"/>
              <a:t>[</a:t>
            </a:r>
            <a:r>
              <a:rPr lang="en-US" sz="1400" b="0" dirty="0" err="1"/>
              <a:t>Jannach</a:t>
            </a:r>
            <a:r>
              <a:rPr lang="en-US" sz="1400" b="0" dirty="0"/>
              <a:t>, </a:t>
            </a:r>
            <a:r>
              <a:rPr lang="en-US" sz="1400" b="0" dirty="0" err="1"/>
              <a:t>Hegelich</a:t>
            </a:r>
            <a:r>
              <a:rPr lang="en-US" sz="1400" b="0" dirty="0"/>
              <a:t> 09]</a:t>
            </a:r>
          </a:p>
          <a:p>
            <a:endParaRPr lang="en-US" sz="1400" b="0" dirty="0"/>
          </a:p>
          <a:p>
            <a:r>
              <a:rPr lang="en-US" b="0" dirty="0"/>
              <a:t>Involved 150,000 users on a commercial mobile internet portal</a:t>
            </a:r>
          </a:p>
          <a:p>
            <a:endParaRPr lang="en-US" sz="1400" b="0" dirty="0"/>
          </a:p>
          <a:p>
            <a:r>
              <a:rPr lang="en-US" b="0" dirty="0"/>
              <a:t>Comparison of  recommender methods</a:t>
            </a:r>
          </a:p>
          <a:p>
            <a:endParaRPr lang="en-US" b="0" dirty="0"/>
          </a:p>
          <a:p>
            <a:r>
              <a:rPr lang="en-US" b="0" dirty="0"/>
              <a:t>Random assignment of users to a specific method</a:t>
            </a:r>
          </a:p>
        </p:txBody>
      </p:sp>
      <p:pic>
        <p:nvPicPr>
          <p:cNvPr id="9" name="Picture 2" descr="C:\Dokumente und Einstellungen\jannach\Eigene Dateien\6 papers\itwp09\screenshots\Startseite Teaserbeschriftun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224" y="755346"/>
            <a:ext cx="2027100" cy="5286375"/>
          </a:xfrm>
          <a:prstGeom prst="rect">
            <a:avLst/>
          </a:prstGeom>
          <a:noFill/>
        </p:spPr>
      </p:pic>
      <p:sp>
        <p:nvSpPr>
          <p:cNvPr id="10" name="Abgerundetes Rechteck 7"/>
          <p:cNvSpPr>
            <a:spLocks noChangeArrowheads="1"/>
          </p:cNvSpPr>
          <p:nvPr/>
        </p:nvSpPr>
        <p:spPr bwMode="auto">
          <a:xfrm>
            <a:off x="7968208" y="2924944"/>
            <a:ext cx="2304256" cy="108012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8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4896544"/>
          </a:xfrm>
        </p:spPr>
        <p:txBody>
          <a:bodyPr/>
          <a:lstStyle/>
          <a:p>
            <a:r>
              <a:rPr lang="en-US" dirty="0"/>
              <a:t>A representative sample 155,000 customers were extracted from visitors to site during the evaluation period</a:t>
            </a:r>
          </a:p>
          <a:p>
            <a:pPr lvl="1"/>
            <a:r>
              <a:rPr lang="en-US" dirty="0"/>
              <a:t>These were split into 6 groups of approximately 22,300 customers</a:t>
            </a:r>
          </a:p>
          <a:p>
            <a:pPr lvl="1"/>
            <a:r>
              <a:rPr lang="en-US" dirty="0"/>
              <a:t>Care was taken to ensure that customer profiles contained enough information (ratings) for all variants to make a recommendation</a:t>
            </a:r>
          </a:p>
          <a:p>
            <a:pPr lvl="1"/>
            <a:r>
              <a:rPr lang="en-US" dirty="0"/>
              <a:t>Groups were chosen to represent similar customer segments</a:t>
            </a:r>
          </a:p>
          <a:p>
            <a:r>
              <a:rPr lang="en-US" dirty="0"/>
              <a:t>A catalog of 1,000 games was offered</a:t>
            </a:r>
          </a:p>
          <a:p>
            <a:r>
              <a:rPr lang="en-US" dirty="0"/>
              <a:t>A five-point ratings scale ranging from -2 to +2 was used to rate items</a:t>
            </a:r>
          </a:p>
          <a:p>
            <a:pPr lvl="1"/>
            <a:r>
              <a:rPr lang="en-US" dirty="0"/>
              <a:t>Due to the low number of explicit ratings, a click on the “details” link for a game was interpreted as an implicit “0” rating and a purchase as a “1” rating</a:t>
            </a:r>
          </a:p>
          <a:p>
            <a:r>
              <a:rPr lang="en-US" dirty="0"/>
              <a:t>Hypotheses on personalized vs. non-personalized recommendation techniques and their potential to</a:t>
            </a:r>
          </a:p>
          <a:p>
            <a:pPr lvl="1"/>
            <a:r>
              <a:rPr lang="en-US" dirty="0"/>
              <a:t>Increase conversion rate (i.e. the share of users who become buyers)</a:t>
            </a:r>
          </a:p>
          <a:p>
            <a:pPr lvl="1"/>
            <a:r>
              <a:rPr lang="en-US" dirty="0"/>
              <a:t>Stimulate additional purchases (i.e. increase the average shopping basket size)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Non-experimental research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Quasi-experiments</a:t>
            </a:r>
          </a:p>
          <a:p>
            <a:pPr lvl="1" eaLnBrk="1" hangingPunct="1"/>
            <a:r>
              <a:rPr lang="en-US" dirty="0"/>
              <a:t>Lack random assignments of units to different treatments</a:t>
            </a:r>
          </a:p>
          <a:p>
            <a:pPr eaLnBrk="1" hangingPunct="1"/>
            <a:r>
              <a:rPr lang="en-US" dirty="0"/>
              <a:t>Non-experimental / observational research</a:t>
            </a:r>
          </a:p>
          <a:p>
            <a:pPr lvl="1" eaLnBrk="1" hangingPunct="1"/>
            <a:r>
              <a:rPr lang="en-US" dirty="0"/>
              <a:t>Surveys / Questionnaires</a:t>
            </a:r>
          </a:p>
          <a:p>
            <a:pPr lvl="1" eaLnBrk="1" hangingPunct="1"/>
            <a:r>
              <a:rPr lang="en-US" dirty="0"/>
              <a:t>Longitudinal research</a:t>
            </a:r>
          </a:p>
          <a:p>
            <a:pPr lvl="2" eaLnBrk="1" hangingPunct="1"/>
            <a:r>
              <a:rPr lang="en-US" dirty="0"/>
              <a:t>Observations over long period of time</a:t>
            </a:r>
          </a:p>
          <a:p>
            <a:pPr lvl="2" eaLnBrk="1" hangingPunct="1"/>
            <a:r>
              <a:rPr lang="en-US" dirty="0"/>
              <a:t>E.g. customer life-time value, returning customers</a:t>
            </a:r>
          </a:p>
          <a:p>
            <a:pPr lvl="1" eaLnBrk="1" hangingPunct="1"/>
            <a:r>
              <a:rPr lang="en-US" dirty="0"/>
              <a:t>Case studies</a:t>
            </a:r>
          </a:p>
          <a:p>
            <a:pPr lvl="2" eaLnBrk="1" hangingPunct="1"/>
            <a:r>
              <a:rPr lang="en-US" dirty="0"/>
              <a:t>Focus on answering research questions about how and why </a:t>
            </a:r>
          </a:p>
          <a:p>
            <a:pPr lvl="2" eaLnBrk="1" hangingPunct="1"/>
            <a:r>
              <a:rPr lang="en-US" dirty="0"/>
              <a:t>E.g. answer questions like: </a:t>
            </a:r>
            <a:r>
              <a:rPr lang="en-US" i="1" dirty="0"/>
              <a:t>How recommendation technology contributed to </a:t>
            </a:r>
            <a:r>
              <a:rPr lang="en-US" i="1" dirty="0" err="1"/>
              <a:t>Amazon.com‘s</a:t>
            </a:r>
            <a:r>
              <a:rPr lang="en-US" i="1" dirty="0"/>
              <a:t> becomes the world‘s largest book retailer?</a:t>
            </a:r>
            <a:endParaRPr lang="en-US" dirty="0"/>
          </a:p>
          <a:p>
            <a:pPr lvl="1" eaLnBrk="1" hangingPunct="1"/>
            <a:r>
              <a:rPr lang="en-US" dirty="0"/>
              <a:t>Focus group </a:t>
            </a:r>
          </a:p>
          <a:p>
            <a:pPr lvl="2" eaLnBrk="1" hangingPunct="1"/>
            <a:r>
              <a:rPr lang="en-US" dirty="0"/>
              <a:t>Interviews</a:t>
            </a:r>
          </a:p>
          <a:p>
            <a:pPr lvl="2" eaLnBrk="1" hangingPunct="1"/>
            <a:r>
              <a:rPr lang="en-US" dirty="0"/>
              <a:t>Think aloud protocols</a:t>
            </a:r>
          </a:p>
        </p:txBody>
      </p:sp>
    </p:spTree>
    <p:extLst>
      <p:ext uri="{BB962C8B-B14F-4D97-AF65-F5344CB8AC3E}">
        <p14:creationId xmlns:p14="http://schemas.microsoft.com/office/powerpoint/2010/main" val="1444233876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sparsity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Natural datasets include historical interaction records of real users</a:t>
                </a:r>
              </a:p>
              <a:p>
                <a:pPr lvl="1"/>
                <a:r>
                  <a:rPr lang="en-US" sz="1600" dirty="0"/>
                  <a:t>Explicit user ratings</a:t>
                </a:r>
              </a:p>
              <a:p>
                <a:pPr lvl="1"/>
                <a:r>
                  <a:rPr lang="en-US" sz="1600" dirty="0"/>
                  <a:t>Datasets extracted from web server logs (implicit user feedback)</a:t>
                </a:r>
              </a:p>
              <a:p>
                <a:endParaRPr lang="en-US" dirty="0"/>
              </a:p>
              <a:p>
                <a:r>
                  <a:rPr lang="en-US" sz="1800" dirty="0"/>
                  <a:t>Sparsity of a dataset is derived from ratio of empty and total entries in the user-item matrix:</a:t>
                </a:r>
              </a:p>
              <a:p>
                <a:pPr lvl="1"/>
                <a:r>
                  <a:rPr lang="en-US" sz="1600" dirty="0"/>
                  <a:t>Sparsity =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1−</m:t>
                    </m:r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600" dirty="0"/>
                  <a:t> = ratings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𝐼</m:t>
                    </m:r>
                    <m:r>
                      <a:rPr lang="en-US" sz="1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= items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𝑈</m:t>
                    </m:r>
                  </m:oMath>
                </a14:m>
                <a:r>
                  <a:rPr lang="en-US" sz="1600" dirty="0"/>
                  <a:t> = users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44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8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Quasi-experimental</a:t>
            </a:r>
          </a:p>
        </p:txBody>
      </p:sp>
      <p:sp>
        <p:nvSpPr>
          <p:cNvPr id="860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SkiMatcher Resort Finder introduced by Ski-Europe.com to provide users with recommendations based on their preferences</a:t>
            </a:r>
          </a:p>
          <a:p>
            <a:pPr lvl="1"/>
            <a:endParaRPr lang="en-US"/>
          </a:p>
          <a:p>
            <a:r>
              <a:rPr lang="en-US"/>
              <a:t>Conversational RS</a:t>
            </a:r>
          </a:p>
          <a:p>
            <a:pPr lvl="1"/>
            <a:r>
              <a:rPr lang="en-US"/>
              <a:t>question and answer dialog </a:t>
            </a:r>
          </a:p>
          <a:p>
            <a:pPr lvl="1"/>
            <a:r>
              <a:rPr lang="en-US"/>
              <a:t>matching of user preferences with knowledge base</a:t>
            </a:r>
          </a:p>
          <a:p>
            <a:pPr lvl="1"/>
            <a:endParaRPr lang="en-US"/>
          </a:p>
          <a:p>
            <a:r>
              <a:rPr lang="en-US"/>
              <a:t>Delgado and Davidson evaluated the</a:t>
            </a:r>
            <a:br>
              <a:rPr lang="en-US"/>
            </a:br>
            <a:r>
              <a:rPr lang="en-US"/>
              <a:t>effectiveness of the recommender over a </a:t>
            </a:r>
            <a:br>
              <a:rPr lang="en-US"/>
            </a:br>
            <a:r>
              <a:rPr lang="en-US"/>
              <a:t>4 month period in 2001</a:t>
            </a:r>
          </a:p>
          <a:p>
            <a:pPr lvl="1"/>
            <a:r>
              <a:rPr lang="en-US"/>
              <a:t>Classified as a quasi-experiment</a:t>
            </a:r>
            <a:br>
              <a:rPr lang="en-US"/>
            </a:br>
            <a:r>
              <a:rPr lang="en-US"/>
              <a:t>as users decide for themselves if they </a:t>
            </a:r>
            <a:br>
              <a:rPr lang="en-US"/>
            </a:br>
            <a:r>
              <a:rPr lang="en-US"/>
              <a:t>want to use the recommender or not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63" y="4048125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08136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SkiMatcher Results</a:t>
            </a:r>
          </a:p>
        </p:txBody>
      </p:sp>
      <p:sp>
        <p:nvSpPr>
          <p:cNvPr id="87044" name="Textfeld 5"/>
          <p:cNvSpPr txBox="1">
            <a:spLocks noChangeArrowheads="1"/>
          </p:cNvSpPr>
          <p:nvPr/>
        </p:nvSpPr>
        <p:spPr bwMode="auto">
          <a:xfrm>
            <a:off x="6453188" y="5143501"/>
            <a:ext cx="361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latin typeface="+mj-lt"/>
              </a:rPr>
              <a:t>[Delgado and Davidson, ENTER 2002]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214449"/>
              </p:ext>
            </p:extLst>
          </p:nvPr>
        </p:nvGraphicFramePr>
        <p:xfrm>
          <a:off x="1981202" y="1600200"/>
          <a:ext cx="8043891" cy="3352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4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530">
                <a:tc>
                  <a:txBody>
                    <a:bodyPr/>
                    <a:lstStyle/>
                    <a:p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July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August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September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>
                          <a:latin typeface="Calibri" pitchFamily="34" charset="0"/>
                        </a:rPr>
                        <a:t>October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Calibri" pitchFamily="34" charset="0"/>
                        </a:rPr>
                        <a:t>Unique Visitors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10,714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15,560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18,317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>
                          <a:latin typeface="Calibri" pitchFamily="34" charset="0"/>
                        </a:rPr>
                        <a:t>24,416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>
                          <a:latin typeface="Calibri" pitchFamily="34" charset="0"/>
                        </a:rPr>
                        <a:t> SkiMatcher Users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>
                          <a:latin typeface="Calibri" pitchFamily="34" charset="0"/>
                        </a:rPr>
                        <a:t>1,027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1,673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1,878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>
                          <a:latin typeface="Calibri" pitchFamily="34" charset="0"/>
                        </a:rPr>
                        <a:t>2,558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9,687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13,887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16,439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21,858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Calibri" pitchFamily="34" charset="0"/>
                        </a:rPr>
                        <a:t>Requests for Proposals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272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506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445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>
                          <a:latin typeface="Calibri" pitchFamily="34" charset="0"/>
                        </a:rPr>
                        <a:t>641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>
                          <a:latin typeface="Calibri" pitchFamily="34" charset="0"/>
                        </a:rPr>
                        <a:t> SkiMatcher Users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143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161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229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197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363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284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>
                          <a:latin typeface="Calibri" pitchFamily="34" charset="0"/>
                        </a:rPr>
                        <a:t>412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Calibri" pitchFamily="34" charset="0"/>
                        </a:rPr>
                        <a:t>Conversion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2.54%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3.25%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2.43%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2.63%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>
                          <a:latin typeface="Calibri" pitchFamily="34" charset="0"/>
                        </a:rPr>
                        <a:t> SkiMatcher Users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7.30%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8.55%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8.57%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>
                          <a:latin typeface="Calibri" pitchFamily="34" charset="0"/>
                        </a:rPr>
                        <a:t>8.95%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2.03%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2.61%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1.73%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1.88%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Calibri" pitchFamily="34" charset="0"/>
                        </a:rPr>
                        <a:t>Increase in Conversion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359%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327%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496%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>
                          <a:latin typeface="Calibri" pitchFamily="34" charset="0"/>
                        </a:rPr>
                        <a:t>475%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Ellipse 1"/>
          <p:cNvSpPr/>
          <p:nvPr/>
        </p:nvSpPr>
        <p:spPr bwMode="auto">
          <a:xfrm>
            <a:off x="4799856" y="3784194"/>
            <a:ext cx="5472608" cy="122898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3936655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Results</a:t>
            </a:r>
          </a:p>
        </p:txBody>
      </p:sp>
      <p:sp>
        <p:nvSpPr>
          <p:cNvPr id="88067" name="Inhaltsplatzhalter 2"/>
          <p:cNvSpPr>
            <a:spLocks noGrp="1"/>
          </p:cNvSpPr>
          <p:nvPr>
            <p:ph idx="1"/>
          </p:nvPr>
        </p:nvSpPr>
        <p:spPr>
          <a:xfrm>
            <a:off x="1981200" y="1442155"/>
            <a:ext cx="8229600" cy="4525963"/>
          </a:xfrm>
        </p:spPr>
        <p:txBody>
          <a:bodyPr/>
          <a:lstStyle/>
          <a:p>
            <a:r>
              <a:rPr lang="en-US" dirty="0"/>
              <a:t>The nature of this research design means that questions of causality </a:t>
            </a:r>
            <a:r>
              <a:rPr lang="en-US" b="1" dirty="0"/>
              <a:t>cannot</a:t>
            </a:r>
            <a:r>
              <a:rPr lang="en-US" dirty="0"/>
              <a:t> be answered (lack of random assignments), such as</a:t>
            </a:r>
          </a:p>
          <a:p>
            <a:pPr lvl="1"/>
            <a:r>
              <a:rPr lang="en-US" dirty="0"/>
              <a:t>Are users of the recommender systems more likely convert?</a:t>
            </a:r>
          </a:p>
          <a:p>
            <a:pPr lvl="1"/>
            <a:r>
              <a:rPr lang="en-US" dirty="0"/>
              <a:t>Does the recommender system itself cause users to convert?</a:t>
            </a:r>
          </a:p>
          <a:p>
            <a:pPr marL="457200" lvl="1" indent="0">
              <a:buNone/>
            </a:pPr>
            <a:r>
              <a:rPr lang="en-US" dirty="0"/>
              <a:t>Some hidden exogenous variable might influence the choice of using RS as well as conversion.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However, significant correlation between using the recommender system and making a request for a proposal</a:t>
            </a:r>
          </a:p>
          <a:p>
            <a:endParaRPr lang="en-US" dirty="0"/>
          </a:p>
          <a:p>
            <a:r>
              <a:rPr lang="en-US" dirty="0"/>
              <a:t>Size of effect has been replicated in other domains</a:t>
            </a:r>
          </a:p>
          <a:p>
            <a:pPr lvl="1"/>
            <a:r>
              <a:rPr lang="en-US" dirty="0"/>
              <a:t>Tourism</a:t>
            </a:r>
          </a:p>
          <a:p>
            <a:pPr lvl="1"/>
            <a:r>
              <a:rPr lang="en-US" dirty="0"/>
              <a:t>Electronic consumer products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60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popular?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327075"/>
            <a:ext cx="8229600" cy="4827112"/>
          </a:xfrm>
        </p:spPr>
        <p:txBody>
          <a:bodyPr/>
          <a:lstStyle/>
          <a:p>
            <a:pPr eaLnBrk="1" hangingPunct="1"/>
            <a:r>
              <a:rPr lang="en-US" dirty="0"/>
              <a:t>Evaluations on historical datasets measuring accuracy</a:t>
            </a:r>
          </a:p>
          <a:p>
            <a:pPr eaLnBrk="1" hangingPunct="1"/>
            <a:r>
              <a:rPr lang="en-US" dirty="0"/>
              <a:t>Most popular datasets</a:t>
            </a:r>
          </a:p>
          <a:p>
            <a:pPr lvl="1" eaLnBrk="1" hangingPunct="1"/>
            <a:r>
              <a:rPr lang="en-US" dirty="0"/>
              <a:t>Movies (</a:t>
            </a:r>
            <a:r>
              <a:rPr lang="en-US" dirty="0" err="1"/>
              <a:t>MovieLens</a:t>
            </a:r>
            <a:r>
              <a:rPr lang="en-US" dirty="0"/>
              <a:t>, </a:t>
            </a:r>
            <a:r>
              <a:rPr lang="en-US" dirty="0" err="1"/>
              <a:t>EachMovie</a:t>
            </a:r>
            <a:r>
              <a:rPr lang="en-US" dirty="0"/>
              <a:t>, Netflix)</a:t>
            </a:r>
          </a:p>
          <a:p>
            <a:pPr lvl="1" eaLnBrk="1" hangingPunct="1"/>
            <a:r>
              <a:rPr lang="en-US" dirty="0"/>
              <a:t>Web 2.0 platforms (tags, music, papers, …) </a:t>
            </a:r>
          </a:p>
          <a:p>
            <a:pPr eaLnBrk="1" hangingPunct="1"/>
            <a:r>
              <a:rPr lang="en-US" dirty="0"/>
              <a:t>Most popular measures for accuracy</a:t>
            </a:r>
          </a:p>
          <a:p>
            <a:pPr lvl="1" eaLnBrk="1" hangingPunct="1"/>
            <a:r>
              <a:rPr lang="en-US" dirty="0"/>
              <a:t>Precision/Recall</a:t>
            </a:r>
          </a:p>
          <a:p>
            <a:pPr lvl="2" eaLnBrk="1" hangingPunct="1"/>
            <a:r>
              <a:rPr lang="en-US" dirty="0"/>
              <a:t>Items are classified as good or bad</a:t>
            </a:r>
          </a:p>
          <a:p>
            <a:pPr lvl="1" eaLnBrk="1" hangingPunct="1"/>
            <a:r>
              <a:rPr lang="en-US" dirty="0"/>
              <a:t>MAE (Mean Absolute Error), RMSE (Root Mean Squared Error)</a:t>
            </a:r>
          </a:p>
          <a:p>
            <a:pPr lvl="2" eaLnBrk="1" hangingPunct="1"/>
            <a:r>
              <a:rPr lang="en-US" dirty="0"/>
              <a:t>Items are rated on a  given scale</a:t>
            </a:r>
          </a:p>
          <a:p>
            <a:r>
              <a:rPr lang="en-US" dirty="0"/>
              <a:t>Availability of data heavily biases what is done</a:t>
            </a:r>
          </a:p>
          <a:p>
            <a:pPr lvl="1"/>
            <a:r>
              <a:rPr lang="en-US" dirty="0"/>
              <a:t>Tenor at RecSys conferences to foster live experiments</a:t>
            </a:r>
          </a:p>
          <a:p>
            <a:pPr lvl="1"/>
            <a:r>
              <a:rPr lang="en-US" dirty="0"/>
              <a:t>Public infrastructures to enable A/B tests  </a:t>
            </a:r>
          </a:p>
          <a:p>
            <a:pPr lvl="2" eaLnBrk="1" hangingPunct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5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popular? cont.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9536" y="1556793"/>
            <a:ext cx="8229600" cy="4525963"/>
          </a:xfrm>
        </p:spPr>
        <p:txBody>
          <a:bodyPr/>
          <a:lstStyle/>
          <a:p>
            <a:r>
              <a:rPr lang="en-US" dirty="0"/>
              <a:t>Quantitative survey in the literature</a:t>
            </a:r>
          </a:p>
          <a:p>
            <a:pPr lvl="1"/>
            <a:r>
              <a:rPr lang="en-US" dirty="0"/>
              <a:t>High ranked journal on IS and IR</a:t>
            </a:r>
          </a:p>
          <a:p>
            <a:pPr lvl="1"/>
            <a:r>
              <a:rPr lang="en-US" dirty="0"/>
              <a:t>ACM Transactions on Information Systems</a:t>
            </a:r>
          </a:p>
          <a:p>
            <a:endParaRPr lang="en-US" dirty="0"/>
          </a:p>
          <a:p>
            <a:r>
              <a:rPr lang="en-US" dirty="0"/>
              <a:t>Evaluation designs ACM TOIS 2004-2010</a:t>
            </a:r>
          </a:p>
          <a:p>
            <a:pPr lvl="1"/>
            <a:r>
              <a:rPr lang="en-US" dirty="0"/>
              <a:t>In total 15 articles on RS</a:t>
            </a:r>
          </a:p>
          <a:p>
            <a:pPr lvl="1"/>
            <a:r>
              <a:rPr lang="en-US" dirty="0"/>
              <a:t>Nearly 50% movie domain</a:t>
            </a:r>
          </a:p>
          <a:p>
            <a:pPr lvl="1"/>
            <a:r>
              <a:rPr lang="en-US" dirty="0"/>
              <a:t>80% offline experimentation</a:t>
            </a:r>
          </a:p>
          <a:p>
            <a:pPr lvl="1"/>
            <a:r>
              <a:rPr lang="en-US" dirty="0"/>
              <a:t>2 user experiments under lab conditions</a:t>
            </a:r>
          </a:p>
          <a:p>
            <a:pPr lvl="1"/>
            <a:r>
              <a:rPr lang="en-US" dirty="0"/>
              <a:t>1 qualitative research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&amp; 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/>
              <a:t>General principles of empirical research an current state of practice in evaluating recommendation techniques were presented</a:t>
            </a:r>
          </a:p>
          <a:p>
            <a:r>
              <a:rPr lang="en-US" sz="1800" b="0" dirty="0"/>
              <a:t>Focus on how to perform empirical evaluations on historical datasets </a:t>
            </a:r>
          </a:p>
          <a:p>
            <a:r>
              <a:rPr lang="en-US" sz="1800" b="0" dirty="0"/>
              <a:t>Discussion about different methodologies and metrics for measuring the accuracy or coverage of recommendations.</a:t>
            </a:r>
          </a:p>
          <a:p>
            <a:r>
              <a:rPr lang="en-US" sz="1800" b="0" dirty="0"/>
              <a:t>Overview of which research designs are commonly used </a:t>
            </a:r>
            <a:r>
              <a:rPr lang="de-DE" sz="1800" b="0" dirty="0"/>
              <a:t>in </a:t>
            </a:r>
            <a:r>
              <a:rPr lang="en-US" sz="1800" b="0" dirty="0"/>
              <a:t>practice</a:t>
            </a:r>
            <a:r>
              <a:rPr lang="de-DE" sz="1800" b="0" dirty="0"/>
              <a:t>.</a:t>
            </a:r>
          </a:p>
          <a:p>
            <a:r>
              <a:rPr lang="en-US" sz="1800" b="0" dirty="0"/>
              <a:t>From a technical point of view, measuring the accuracy of predictions is a </a:t>
            </a:r>
            <a:r>
              <a:rPr lang="de-DE" sz="1800" b="0" dirty="0" err="1"/>
              <a:t>well</a:t>
            </a:r>
            <a:r>
              <a:rPr lang="de-DE" sz="1800" b="0" dirty="0"/>
              <a:t> </a:t>
            </a:r>
            <a:r>
              <a:rPr lang="de-DE" sz="1800" b="0" dirty="0" err="1"/>
              <a:t>accepted</a:t>
            </a:r>
            <a:r>
              <a:rPr lang="de-DE" sz="1800" b="0" dirty="0"/>
              <a:t> </a:t>
            </a:r>
            <a:r>
              <a:rPr lang="de-DE" sz="1800" b="0" dirty="0" err="1"/>
              <a:t>evaluation</a:t>
            </a:r>
            <a:r>
              <a:rPr lang="de-DE" sz="1800" b="0" dirty="0"/>
              <a:t> </a:t>
            </a:r>
            <a:r>
              <a:rPr lang="de-DE" sz="1800" b="0" dirty="0" err="1"/>
              <a:t>goal</a:t>
            </a:r>
            <a:endParaRPr lang="de-DE" sz="1800" b="0" dirty="0"/>
          </a:p>
          <a:p>
            <a:pPr lvl="1"/>
            <a:r>
              <a:rPr lang="en-US" sz="1600" dirty="0"/>
              <a:t>but other aspects that may potentially impact the overall effectiveness of a recommendation system remain largely under </a:t>
            </a:r>
            <a:r>
              <a:rPr lang="de-DE" sz="1600" dirty="0" err="1"/>
              <a:t>developed</a:t>
            </a:r>
            <a:r>
              <a:rPr lang="de-DE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951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64928</TotalTime>
  <Words>6121</Words>
  <Application>Microsoft Office PowerPoint</Application>
  <PresentationFormat>Širokoúhlá obrazovka</PresentationFormat>
  <Paragraphs>1111</Paragraphs>
  <Slides>99</Slides>
  <Notes>44</Notes>
  <HiddenSlides>16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99</vt:i4>
      </vt:variant>
    </vt:vector>
  </HeadingPairs>
  <TitlesOfParts>
    <vt:vector size="112" baseType="lpstr">
      <vt:lpstr>Arial</vt:lpstr>
      <vt:lpstr>Berlin Sans FB</vt:lpstr>
      <vt:lpstr>Calibri</vt:lpstr>
      <vt:lpstr>Cambria Math</vt:lpstr>
      <vt:lpstr>Carlito</vt:lpstr>
      <vt:lpstr>Helvetica</vt:lpstr>
      <vt:lpstr>Times New Roman</vt:lpstr>
      <vt:lpstr>Verdana</vt:lpstr>
      <vt:lpstr>Wingdings</vt:lpstr>
      <vt:lpstr>17_habv</vt:lpstr>
      <vt:lpstr>Benutzerdefiniertes Design</vt:lpstr>
      <vt:lpstr>Office Theme</vt:lpstr>
      <vt:lpstr>Formel</vt:lpstr>
      <vt:lpstr>Prezentace aplikace PowerPoint</vt:lpstr>
      <vt:lpstr>Today’s Content</vt:lpstr>
      <vt:lpstr>Recap</vt:lpstr>
      <vt:lpstr>Organization</vt:lpstr>
      <vt:lpstr>Prezentace aplikace PowerPoint</vt:lpstr>
      <vt:lpstr>Evaluating Recommender Systems</vt:lpstr>
      <vt:lpstr>Evaluation in Science: requirements</vt:lpstr>
      <vt:lpstr>Evaluation research – Criteria to pursue</vt:lpstr>
      <vt:lpstr>Evaluation research - Components</vt:lpstr>
      <vt:lpstr>Evaluation research - Subjects</vt:lpstr>
      <vt:lpstr>Evaluation research - Settings</vt:lpstr>
      <vt:lpstr>Evaluation research - Measured Variables</vt:lpstr>
      <vt:lpstr>Evaluation research - Design</vt:lpstr>
      <vt:lpstr>Experimental Research Design</vt:lpstr>
      <vt:lpstr>Experimental Research Design</vt:lpstr>
      <vt:lpstr>Experimental Research Design</vt:lpstr>
      <vt:lpstr>Quasi-Experimental Design</vt:lpstr>
      <vt:lpstr>Non-Experimental Design</vt:lpstr>
      <vt:lpstr>Other Designs</vt:lpstr>
      <vt:lpstr>Questions???</vt:lpstr>
      <vt:lpstr>Evaluation settings</vt:lpstr>
      <vt:lpstr>Online experiments</vt:lpstr>
      <vt:lpstr>Online Experimental Settings</vt:lpstr>
      <vt:lpstr>Rules to live by </vt:lpstr>
      <vt:lpstr>Common on-line evaluation metrics – E-commerce</vt:lpstr>
      <vt:lpstr>Common on-line evaluation metrics – Broadcaster/News/Info</vt:lpstr>
      <vt:lpstr>Beyond performance indicators – Technical metrics</vt:lpstr>
      <vt:lpstr>Multiarmed bandits evaluation</vt:lpstr>
      <vt:lpstr>Note on multi-criterial RecSys</vt:lpstr>
      <vt:lpstr>Lab Studies</vt:lpstr>
      <vt:lpstr>Lab studies settings</vt:lpstr>
      <vt:lpstr>Offline evaluation</vt:lpstr>
      <vt:lpstr>Prezentace aplikace PowerPoint</vt:lpstr>
      <vt:lpstr>Recap</vt:lpstr>
      <vt:lpstr>Organization</vt:lpstr>
      <vt:lpstr>Organization</vt:lpstr>
      <vt:lpstr>Organization</vt:lpstr>
      <vt:lpstr>Offline evaluation</vt:lpstr>
      <vt:lpstr>Offline evaluation settings</vt:lpstr>
      <vt:lpstr>Datasets</vt:lpstr>
      <vt:lpstr>Datasets</vt:lpstr>
      <vt:lpstr>Methodology</vt:lpstr>
      <vt:lpstr>How can we split our data into training and testing sets to increase the reliability of our results?</vt:lpstr>
      <vt:lpstr>Holdout</vt:lpstr>
      <vt:lpstr>N-fold cross-validation</vt:lpstr>
      <vt:lpstr>N-fold cross-validation</vt:lpstr>
      <vt:lpstr>N-fold cross-validation</vt:lpstr>
      <vt:lpstr>N-fold cross-validation</vt:lpstr>
      <vt:lpstr>Leave-P-out validation</vt:lpstr>
      <vt:lpstr>Variance and Bias</vt:lpstr>
      <vt:lpstr>Hyperparameters fine-tuning</vt:lpstr>
      <vt:lpstr>Hyperparameters fine-tuning</vt:lpstr>
      <vt:lpstr>Offline evaluation settings</vt:lpstr>
      <vt:lpstr>Evaluation of Offline experiments</vt:lpstr>
      <vt:lpstr>Evaluation of Offline experiments</vt:lpstr>
      <vt:lpstr>How we measure the results?</vt:lpstr>
      <vt:lpstr>Offline Evaluation Metrics</vt:lpstr>
      <vt:lpstr>Metrics: Comparison</vt:lpstr>
      <vt:lpstr>Beyond-accuracy / beyond-relevance metrics</vt:lpstr>
      <vt:lpstr>Off-line Evaluation Metrics</vt:lpstr>
      <vt:lpstr>Off-line Evaluation Metrics</vt:lpstr>
      <vt:lpstr>Enhancing novelty / diversity</vt:lpstr>
      <vt:lpstr>Enhancing novelty / diversity</vt:lpstr>
      <vt:lpstr>Accuracy / relevance metrics</vt:lpstr>
      <vt:lpstr>Evaluation in information retrieval (IR)</vt:lpstr>
      <vt:lpstr>Metrics: Precision and Recall</vt:lpstr>
      <vt:lpstr>Precision vs. Recall</vt:lpstr>
      <vt:lpstr>F1 Metric</vt:lpstr>
      <vt:lpstr>Precision and Recall in Recommender Systems</vt:lpstr>
      <vt:lpstr>Metrics: Rank position matters </vt:lpstr>
      <vt:lpstr>Metrics: Rank Score (rarely used)</vt:lpstr>
      <vt:lpstr>Metrics: Liftindex (rarely used)</vt:lpstr>
      <vt:lpstr>Metrics: Normalized Discounted Cumulative Gain</vt:lpstr>
      <vt:lpstr>Example</vt:lpstr>
      <vt:lpstr>Example cont.</vt:lpstr>
      <vt:lpstr>Average Precision</vt:lpstr>
      <vt:lpstr>Metrics: Mean average precision</vt:lpstr>
      <vt:lpstr>Questions?</vt:lpstr>
      <vt:lpstr>Evaluation in RS – rating based</vt:lpstr>
      <vt:lpstr>De-biasing Off-line Evaluation</vt:lpstr>
      <vt:lpstr>De-biasing Off-line Evaluation</vt:lpstr>
      <vt:lpstr>De-biasing Off-line Evaluation</vt:lpstr>
      <vt:lpstr>De-biasing Off-line Evaluation</vt:lpstr>
      <vt:lpstr>De-biasing Off-line Evaluation</vt:lpstr>
      <vt:lpstr>De-biasing Off-line Evaluation (more thorough implicit feedback data)</vt:lpstr>
      <vt:lpstr>Additional Slides</vt:lpstr>
      <vt:lpstr>Offline experimentation</vt:lpstr>
      <vt:lpstr>Methodology</vt:lpstr>
      <vt:lpstr>Analysis of results</vt:lpstr>
      <vt:lpstr>Online experimentation</vt:lpstr>
      <vt:lpstr>Experimental Design</vt:lpstr>
      <vt:lpstr>Non-experimental research</vt:lpstr>
      <vt:lpstr>Data sparsity</vt:lpstr>
      <vt:lpstr>Quasi-experimental</vt:lpstr>
      <vt:lpstr>SkiMatcher Results</vt:lpstr>
      <vt:lpstr>Interpreting the Results</vt:lpstr>
      <vt:lpstr>What is popular?</vt:lpstr>
      <vt:lpstr>What is popular? cont.</vt:lpstr>
      <vt:lpstr>Discussion &amp; summary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student</cp:lastModifiedBy>
  <cp:revision>1270</cp:revision>
  <dcterms:created xsi:type="dcterms:W3CDTF">2006-04-22T09:23:14Z</dcterms:created>
  <dcterms:modified xsi:type="dcterms:W3CDTF">2024-04-16T14:24:49Z</dcterms:modified>
</cp:coreProperties>
</file>