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727" r:id="rId3"/>
    <p:sldMasterId id="2147483742" r:id="rId4"/>
  </p:sldMasterIdLst>
  <p:notesMasterIdLst>
    <p:notesMasterId r:id="rId54"/>
  </p:notesMasterIdLst>
  <p:handoutMasterIdLst>
    <p:handoutMasterId r:id="rId55"/>
  </p:handoutMasterIdLst>
  <p:sldIdLst>
    <p:sldId id="880" r:id="rId5"/>
    <p:sldId id="1025" r:id="rId6"/>
    <p:sldId id="1026" r:id="rId7"/>
    <p:sldId id="1027" r:id="rId8"/>
    <p:sldId id="304" r:id="rId9"/>
    <p:sldId id="301" r:id="rId10"/>
    <p:sldId id="1012" r:id="rId11"/>
    <p:sldId id="1015" r:id="rId12"/>
    <p:sldId id="831" r:id="rId13"/>
    <p:sldId id="680" r:id="rId14"/>
    <p:sldId id="820" r:id="rId15"/>
    <p:sldId id="872" r:id="rId16"/>
    <p:sldId id="819" r:id="rId17"/>
    <p:sldId id="823" r:id="rId18"/>
    <p:sldId id="832" r:id="rId19"/>
    <p:sldId id="821" r:id="rId20"/>
    <p:sldId id="829" r:id="rId21"/>
    <p:sldId id="822" r:id="rId22"/>
    <p:sldId id="836" r:id="rId23"/>
    <p:sldId id="877" r:id="rId24"/>
    <p:sldId id="878" r:id="rId25"/>
    <p:sldId id="824" r:id="rId26"/>
    <p:sldId id="838" r:id="rId27"/>
    <p:sldId id="873" r:id="rId28"/>
    <p:sldId id="825" r:id="rId29"/>
    <p:sldId id="874" r:id="rId30"/>
    <p:sldId id="833" r:id="rId31"/>
    <p:sldId id="835" r:id="rId32"/>
    <p:sldId id="841" r:id="rId33"/>
    <p:sldId id="839" r:id="rId34"/>
    <p:sldId id="828" r:id="rId35"/>
    <p:sldId id="875" r:id="rId36"/>
    <p:sldId id="876" r:id="rId37"/>
    <p:sldId id="879" r:id="rId38"/>
    <p:sldId id="843" r:id="rId39"/>
    <p:sldId id="868" r:id="rId40"/>
    <p:sldId id="869" r:id="rId41"/>
    <p:sldId id="844" r:id="rId42"/>
    <p:sldId id="845" r:id="rId43"/>
    <p:sldId id="846" r:id="rId44"/>
    <p:sldId id="847" r:id="rId45"/>
    <p:sldId id="858" r:id="rId46"/>
    <p:sldId id="859" r:id="rId47"/>
    <p:sldId id="870" r:id="rId48"/>
    <p:sldId id="860" r:id="rId49"/>
    <p:sldId id="871" r:id="rId50"/>
    <p:sldId id="861" r:id="rId51"/>
    <p:sldId id="862" r:id="rId52"/>
    <p:sldId id="867" r:id="rId53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etmar" initials="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686" autoAdjust="0"/>
  </p:normalViewPr>
  <p:slideViewPr>
    <p:cSldViewPr>
      <p:cViewPr varScale="1">
        <p:scale>
          <a:sx n="119" d="100"/>
          <a:sy n="119" d="100"/>
        </p:scale>
        <p:origin x="96" y="3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12.03.2024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DD1B-DC54-22DF-BDD0-299789AF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4DB59A-79E3-9E5F-C38C-AC6C8669E9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10E24F1-736A-67FB-071D-8DCDDDE18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516E54-A512-D285-9EB5-6CF53BFE6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345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35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37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77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800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8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88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249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67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298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8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4FAF0-583B-8137-9B9F-DCC6D8BF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5DC3DDA-1183-454C-6B21-E429C2468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C5FF6F6-C1E9-4CF1-16D8-6962AD54A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D3EA86-4169-4370-D395-EE7E2A64D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64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9680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775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203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661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6756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581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680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100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8445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09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78B30-7F8A-1206-7D14-855CCA00E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1E7FC8-174C-95FA-9324-9743CFFBA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CAD6C5-F50A-FE0F-7C75-F001090B6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FD6D8C-45A7-494A-1FFE-21B3C53274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74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88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404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0826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38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630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1546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23049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0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3555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06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15EEB-27E8-715A-84BB-A8F14C1E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762C5B-CC69-06AC-2CDA-FCCAD39627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5288BD-2302-94C8-5623-4387C0020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7AEAD9-62C1-3092-0718-4FF4E83AF0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791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548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BA8C-32F4-68D7-685B-C02EB6BAA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99EC30-EA0A-C632-13A2-A104B2290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FF3D6D-73BB-72D6-8ECE-D19F6F744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66F977-DAAC-FB35-6DA0-17C0945961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74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5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09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23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7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B8B8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7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408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571461" y="6357959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© Dietmar Jannach and Markus Zanker</a:t>
            </a:r>
            <a:endParaRPr lang="de-DE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2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745751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0497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36383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61735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09002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228683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150239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96099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613355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590374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332524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Dr. Markus Zanker,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5524458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19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571461" y="6357959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</a:rPr>
              <a:t>© Dietmar Jannach and Markus Zanker</a:t>
            </a:r>
            <a:endParaRPr lang="de-DE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07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062166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190200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260354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55233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1971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0524818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514071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334211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897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8975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90725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89898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Markus Zanker, University Klagenfurt,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4044071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Dr. Markus Zanker, markus.zanker@uni-klu.ac.at</a:t>
            </a:r>
          </a:p>
        </p:txBody>
      </p:sp>
    </p:spTree>
    <p:extLst>
      <p:ext uri="{BB962C8B-B14F-4D97-AF65-F5344CB8AC3E}">
        <p14:creationId xmlns:p14="http://schemas.microsoft.com/office/powerpoint/2010/main" val="21738132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‹#›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/>
              <a:t>Tutorial: Introduction to Recommender Systems, ACM SAC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5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solidFill>
                  <a:srgbClr val="000000"/>
                </a:solidFill>
              </a:rPr>
              <a:t>- </a:t>
            </a:r>
            <a:fld id="{2E9B48F2-B8AA-4947-B56E-BF420C312FAC}" type="slidenum">
              <a:rPr lang="de-DE" sz="10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sz="1000" b="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Tutorial: Introduction to Recommender Systems, ACM SAC 2010</a:t>
            </a:r>
          </a:p>
        </p:txBody>
      </p:sp>
    </p:spTree>
    <p:extLst>
      <p:ext uri="{BB962C8B-B14F-4D97-AF65-F5344CB8AC3E}">
        <p14:creationId xmlns:p14="http://schemas.microsoft.com/office/powerpoint/2010/main" val="222471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711200" y="12192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43117" y="6248401"/>
            <a:ext cx="609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solidFill>
                  <a:srgbClr val="000000"/>
                </a:solidFill>
              </a:rPr>
              <a:t>- </a:t>
            </a:r>
            <a:fld id="{2E9B48F2-B8AA-4947-B56E-BF420C312FAC}" type="slidenum">
              <a:rPr lang="de-DE" sz="1000" b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de-DE" sz="1000" b="0" dirty="0">
                <a:solidFill>
                  <a:srgbClr val="000000"/>
                </a:solidFill>
              </a:rPr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812800" y="6096000"/>
            <a:ext cx="10668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719666" y="6245225"/>
            <a:ext cx="5952067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Tutorial: Introduction to Recommender Systems, ACM SAC 2010</a:t>
            </a:r>
          </a:p>
        </p:txBody>
      </p:sp>
    </p:spTree>
    <p:extLst>
      <p:ext uri="{BB962C8B-B14F-4D97-AF65-F5344CB8AC3E}">
        <p14:creationId xmlns:p14="http://schemas.microsoft.com/office/powerpoint/2010/main" val="38154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~peska/vyuka/NSWI166" TargetMode="External"/><Relationship Id="rId2" Type="http://schemas.openxmlformats.org/officeDocument/2006/relationships/hyperlink" Target="mailto:Ladislav.peska@matfyz.cuni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007/s11042-022-14046-w" TargetMode="Externa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jgc/publication/The_Use_MMR_Diversity_Based_LTMIR_1998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eweb.ucsd.edu/~jmcauley/pdfs/aaai16.pdf" TargetMode="External"/><Relationship Id="rId2" Type="http://schemas.openxmlformats.org/officeDocument/2006/relationships/hyperlink" Target="https://dl.acm.org/doi/abs/10.1145/3308558.331341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l.acm.org/doi/abs/10.1145/3172944.317296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971" y="2265427"/>
            <a:ext cx="6975475" cy="8136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2600" dirty="0"/>
              <a:t>NSWI166 – </a:t>
            </a:r>
            <a:r>
              <a:rPr sz="2600" spc="-5" dirty="0"/>
              <a:t>Introduction </a:t>
            </a:r>
            <a:r>
              <a:rPr sz="2600" dirty="0"/>
              <a:t>to </a:t>
            </a:r>
            <a:r>
              <a:rPr sz="2600" spc="-5" dirty="0"/>
              <a:t>Recommender</a:t>
            </a:r>
            <a:r>
              <a:rPr sz="2600" spc="-25" dirty="0"/>
              <a:t> </a:t>
            </a:r>
            <a:r>
              <a:rPr sz="2600" dirty="0"/>
              <a:t>Systems</a:t>
            </a:r>
            <a:r>
              <a:rPr lang="cs-CZ" sz="2600" dirty="0"/>
              <a:t> and User Preferences</a:t>
            </a:r>
            <a:endParaRPr sz="2600" dirty="0"/>
          </a:p>
        </p:txBody>
      </p:sp>
      <p:sp>
        <p:nvSpPr>
          <p:cNvPr id="3" name="object 3"/>
          <p:cNvSpPr txBox="1"/>
          <p:nvPr/>
        </p:nvSpPr>
        <p:spPr>
          <a:xfrm>
            <a:off x="3388296" y="3352800"/>
            <a:ext cx="5410199" cy="15844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35280" algn="ctr">
              <a:spcBef>
                <a:spcPts val="95"/>
              </a:spcBef>
            </a:pP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Ladislav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1600" b="1" spc="-5" dirty="0" err="1">
                <a:solidFill>
                  <a:srgbClr val="003366"/>
                </a:solidFill>
                <a:latin typeface="Calibri"/>
                <a:cs typeface="Calibri"/>
              </a:rPr>
              <a:t>Peska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 &amp; Peter Vojtas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</a:rPr>
              <a:t>  </a:t>
            </a:r>
            <a:endParaRPr lang="cs-CZ" sz="1600" b="1" spc="-5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r>
              <a:rPr lang="cs-CZ"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Ladislav.peska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@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matfyz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</a:t>
            </a:r>
            <a:r>
              <a:rPr sz="1600" b="1" spc="-10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un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i</a:t>
            </a:r>
            <a:r>
              <a:rPr sz="1600" b="1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1600" b="1" spc="-5" dirty="0">
                <a:solidFill>
                  <a:srgbClr val="003366"/>
                </a:solidFill>
                <a:latin typeface="Calibri"/>
                <a:cs typeface="Calibri"/>
                <a:hlinkClick r:id="rId2"/>
              </a:rPr>
              <a:t>cz</a:t>
            </a:r>
            <a:r>
              <a:rPr lang="cs-CZ" sz="1600" b="1" spc="-5" dirty="0">
                <a:solidFill>
                  <a:srgbClr val="003366"/>
                </a:solidFill>
                <a:latin typeface="Calibri"/>
                <a:cs typeface="Calibri"/>
              </a:rPr>
              <a:t>, S208</a:t>
            </a:r>
          </a:p>
          <a:p>
            <a:pPr marL="12700" marR="5080" indent="335280" algn="ctr">
              <a:spcBef>
                <a:spcPts val="95"/>
              </a:spcBef>
            </a:pPr>
            <a:r>
              <a:rPr lang="en-US" sz="1200" dirty="0">
                <a:cs typeface="Calibri"/>
                <a:hlinkClick r:id="rId3"/>
              </a:rPr>
              <a:t>https://www.ksi.mff.cuni.cz/~peska/vyuka/</a:t>
            </a:r>
            <a:r>
              <a:rPr lang="cs-CZ" sz="1200" dirty="0">
                <a:cs typeface="Calibri"/>
                <a:hlinkClick r:id="rId3"/>
              </a:rPr>
              <a:t>NSWI166</a:t>
            </a:r>
            <a:endParaRPr lang="cs-CZ" sz="1200" dirty="0">
              <a:cs typeface="Calibri"/>
            </a:endParaRPr>
          </a:p>
          <a:p>
            <a:pPr marL="12700" marR="5080" indent="335280" algn="ctr">
              <a:spcBef>
                <a:spcPts val="95"/>
              </a:spcBef>
            </a:pPr>
            <a:endParaRPr lang="cs-CZ" dirty="0">
              <a:latin typeface="Calibri"/>
              <a:cs typeface="Calibri"/>
            </a:endParaRP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Lecture: Wed 9:00 S5 (:-/)</a:t>
            </a:r>
          </a:p>
          <a:p>
            <a:pPr marL="12700" marR="5080" indent="335280">
              <a:spcBef>
                <a:spcPts val="95"/>
              </a:spcBef>
            </a:pPr>
            <a:r>
              <a:rPr lang="cs-CZ" dirty="0">
                <a:latin typeface="Calibri"/>
                <a:cs typeface="Calibri"/>
              </a:rPr>
              <a:t>Labs: Wed 10:40 S6 (every two weeks)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3800" y="5204968"/>
            <a:ext cx="160083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i="1" spc="-5" dirty="0">
                <a:latin typeface="Calibri"/>
                <a:cs typeface="Calibri"/>
              </a:rPr>
              <a:t>2/1, </a:t>
            </a:r>
            <a:r>
              <a:rPr sz="1600" i="1" spc="-10" dirty="0">
                <a:latin typeface="Calibri"/>
                <a:cs typeface="Calibri"/>
              </a:rPr>
              <a:t>ZK+Z, </a:t>
            </a:r>
            <a:r>
              <a:rPr sz="1600" i="1" spc="-5" dirty="0">
                <a:latin typeface="Calibri"/>
                <a:cs typeface="Calibri"/>
              </a:rPr>
              <a:t>4 credits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8208" y="6448976"/>
            <a:ext cx="2845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https://www.ksi.mff.cuni.cz/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814" y="204531"/>
            <a:ext cx="23812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441541" y="61656"/>
            <a:ext cx="296043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7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Content-based recommendation</a:t>
            </a:r>
          </a:p>
        </p:txBody>
      </p:sp>
      <p:pic>
        <p:nvPicPr>
          <p:cNvPr id="5" name="Grafik 10" descr="U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764" y="4432315"/>
            <a:ext cx="1109683" cy="5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11" descr="UMarrow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5460" y="4646994"/>
            <a:ext cx="1100330" cy="5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lkenförmige Legende 6"/>
          <p:cNvSpPr/>
          <p:nvPr/>
        </p:nvSpPr>
        <p:spPr bwMode="auto">
          <a:xfrm rot="2787219" flipH="1" flipV="1">
            <a:off x="2545661" y="4343772"/>
            <a:ext cx="1525528" cy="1587593"/>
          </a:xfrm>
          <a:prstGeom prst="cloudCallout">
            <a:avLst>
              <a:gd name="adj1" fmla="val -30770"/>
              <a:gd name="adj2" fmla="val 89177"/>
            </a:avLst>
          </a:prstGeom>
          <a:solidFill>
            <a:schemeClr val="accent5"/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981200" y="1373223"/>
            <a:ext cx="8147248" cy="254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/>
              <a:t>While CF – methods do not require any information about the items,</a:t>
            </a:r>
          </a:p>
          <a:p>
            <a:pPr lvl="2"/>
            <a:r>
              <a:rPr lang="en-US" sz="1600" b="0" dirty="0"/>
              <a:t>it might be reasonable to exploit such information; and</a:t>
            </a:r>
          </a:p>
          <a:p>
            <a:pPr lvl="2"/>
            <a:r>
              <a:rPr lang="en-US" sz="1600" b="0" dirty="0"/>
              <a:t>recommend fantasy novels to people who liked fantasy novels in the past</a:t>
            </a:r>
          </a:p>
          <a:p>
            <a:r>
              <a:rPr lang="en-US" sz="1800" dirty="0"/>
              <a:t>What do we need:</a:t>
            </a:r>
          </a:p>
          <a:p>
            <a:pPr lvl="2"/>
            <a:r>
              <a:rPr lang="en-US" sz="1600" b="0" dirty="0"/>
              <a:t>some information about the available items such as the genre ("content") </a:t>
            </a:r>
          </a:p>
          <a:p>
            <a:pPr lvl="2"/>
            <a:r>
              <a:rPr lang="en-US" sz="1600" b="0" dirty="0"/>
              <a:t>some sort of </a:t>
            </a:r>
            <a:r>
              <a:rPr lang="en-US" sz="1600" b="0" i="1" dirty="0"/>
              <a:t>user profile</a:t>
            </a:r>
            <a:r>
              <a:rPr lang="en-US" sz="1600" b="0" dirty="0"/>
              <a:t> describing what the user likes (the preferences)</a:t>
            </a:r>
          </a:p>
          <a:p>
            <a:r>
              <a:rPr lang="en-US" sz="1800" dirty="0"/>
              <a:t>The task:</a:t>
            </a:r>
          </a:p>
          <a:p>
            <a:pPr lvl="2"/>
            <a:r>
              <a:rPr lang="en-US" sz="1600" b="0" dirty="0"/>
              <a:t>learn user preferences</a:t>
            </a:r>
          </a:p>
          <a:p>
            <a:pPr lvl="2"/>
            <a:r>
              <a:rPr lang="en-US" sz="1600" b="0" dirty="0"/>
              <a:t>locate/recommend items that are "similar" to the user preferences</a:t>
            </a:r>
          </a:p>
        </p:txBody>
      </p:sp>
      <p:pic>
        <p:nvPicPr>
          <p:cNvPr id="10" name="Grafik 5" descr="Box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7873" y="5196158"/>
            <a:ext cx="1012114" cy="8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6" descr="Outputarrow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77973" y="5403888"/>
            <a:ext cx="695489" cy="13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7" descr="Output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82052" y="5139858"/>
            <a:ext cx="991573" cy="95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21" descr="P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60419" y="5616577"/>
            <a:ext cx="1100122" cy="45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22" descr="PMarrow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2555" y="5660627"/>
            <a:ext cx="704078" cy="17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2765294" y="4801621"/>
            <a:ext cx="1239404" cy="720079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r>
              <a:rPr lang="en-US" sz="1300" b="0" dirty="0">
                <a:solidFill>
                  <a:schemeClr val="accent5">
                    <a:lumMod val="25000"/>
                  </a:schemeClr>
                </a:solidFill>
              </a:rPr>
              <a:t>"show me more of the same what I've liked"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"content"?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03368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Most CB-recommendation techniques were applied to recommending text documents.</a:t>
            </a:r>
          </a:p>
          <a:p>
            <a:pPr lvl="1"/>
            <a:r>
              <a:rPr lang="en-US" sz="1600" dirty="0"/>
              <a:t>Like web pages or newsgroup messages for example.</a:t>
            </a:r>
            <a:endParaRPr lang="cs-CZ" sz="1600" dirty="0"/>
          </a:p>
          <a:p>
            <a:pPr lvl="1"/>
            <a:r>
              <a:rPr lang="cs-CZ" sz="1600" dirty="0" err="1">
                <a:solidFill>
                  <a:srgbClr val="FF0000"/>
                </a:solidFill>
              </a:rPr>
              <a:t>Now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also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multimedia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content</a:t>
            </a:r>
            <a:r>
              <a:rPr lang="cs-CZ" sz="1600" dirty="0">
                <a:solidFill>
                  <a:srgbClr val="FF0000"/>
                </a:solidFill>
              </a:rPr>
              <a:t> (</a:t>
            </a:r>
            <a:r>
              <a:rPr lang="cs-CZ" sz="1600" dirty="0" err="1">
                <a:solidFill>
                  <a:srgbClr val="FF0000"/>
                </a:solidFill>
              </a:rPr>
              <a:t>fashion</a:t>
            </a:r>
            <a:r>
              <a:rPr lang="cs-CZ" sz="1600" dirty="0">
                <a:solidFill>
                  <a:srgbClr val="FF0000"/>
                </a:solidFill>
              </a:rPr>
              <a:t>, music) </a:t>
            </a:r>
            <a:r>
              <a:rPr lang="cs-CZ" sz="1600" dirty="0" err="1">
                <a:solidFill>
                  <a:srgbClr val="FF0000"/>
                </a:solidFill>
              </a:rPr>
              <a:t>or</a:t>
            </a:r>
            <a:r>
              <a:rPr lang="cs-CZ" sz="1600" dirty="0">
                <a:solidFill>
                  <a:srgbClr val="FF0000"/>
                </a:solidFill>
              </a:rPr>
              <a:t> e-</a:t>
            </a:r>
            <a:r>
              <a:rPr lang="cs-CZ" sz="1600" dirty="0" err="1">
                <a:solidFill>
                  <a:srgbClr val="FF0000"/>
                </a:solidFill>
              </a:rPr>
              <a:t>commerce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Content of items can also be represented as text documents.</a:t>
            </a:r>
          </a:p>
          <a:p>
            <a:pPr lvl="1"/>
            <a:r>
              <a:rPr lang="en-US" sz="1600" dirty="0"/>
              <a:t>With textual descriptions of their basic characteristics.</a:t>
            </a:r>
          </a:p>
          <a:p>
            <a:pPr lvl="1"/>
            <a:r>
              <a:rPr lang="en-US" sz="1600" dirty="0"/>
              <a:t>Structured: Each item is described by the same set of attributes</a:t>
            </a:r>
            <a:br>
              <a:rPr lang="en-US" sz="1600" dirty="0"/>
            </a:b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Unstructured: free-text description.</a:t>
            </a:r>
          </a:p>
        </p:txBody>
      </p:sp>
      <p:pic>
        <p:nvPicPr>
          <p:cNvPr id="1027" name="Picture 3" descr="C:\Users\Zeynep\Pictures\Recommender_Slides\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50100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0876"/>
              </p:ext>
            </p:extLst>
          </p:nvPr>
        </p:nvGraphicFramePr>
        <p:xfrm>
          <a:off x="2567608" y="3501009"/>
          <a:ext cx="7632848" cy="197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82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Night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of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Gun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Memoir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David Carr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Paperback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29.90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Press </a:t>
                      </a:r>
                      <a:r>
                        <a:rPr lang="de-DE" sz="1100" dirty="0" err="1"/>
                        <a:t>and</a:t>
                      </a:r>
                      <a:r>
                        <a:rPr lang="de-DE" sz="1100" dirty="0"/>
                        <a:t> </a:t>
                      </a:r>
                      <a:r>
                        <a:rPr lang="de-DE" sz="1100"/>
                        <a:t>journalism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drug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addiction</a:t>
                      </a:r>
                      <a:r>
                        <a:rPr lang="de-DE" sz="1100" dirty="0"/>
                        <a:t>, personal </a:t>
                      </a:r>
                      <a:r>
                        <a:rPr lang="de-DE" sz="1100" dirty="0" err="1"/>
                        <a:t>memoirs</a:t>
                      </a:r>
                      <a:r>
                        <a:rPr lang="de-DE" sz="1100" dirty="0"/>
                        <a:t>, New York</a:t>
                      </a: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Lace</a:t>
                      </a:r>
                      <a:r>
                        <a:rPr lang="de-DE" sz="1100" dirty="0"/>
                        <a:t> Reader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Fiction, </a:t>
                      </a:r>
                      <a:r>
                        <a:rPr lang="de-DE" sz="1100" dirty="0" err="1"/>
                        <a:t>Mystery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Brunonia</a:t>
                      </a:r>
                      <a:r>
                        <a:rPr lang="de-DE" sz="1100" dirty="0"/>
                        <a:t> Barry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contemporary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fiction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detective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historical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59">
                <a:tc>
                  <a:txBody>
                    <a:bodyPr/>
                    <a:lstStyle/>
                    <a:p>
                      <a:r>
                        <a:rPr lang="de-DE" sz="1100" dirty="0" err="1"/>
                        <a:t>Into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Fire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Romance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Suspense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Suzanne Brockmann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45.90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fiction</a:t>
                      </a:r>
                      <a:r>
                        <a:rPr lang="de-DE" sz="1100" dirty="0"/>
                        <a:t>,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murder</a:t>
                      </a:r>
                      <a:r>
                        <a:rPr lang="de-DE" sz="1100" baseline="0" dirty="0"/>
                        <a:t>, neo-</a:t>
                      </a:r>
                      <a:r>
                        <a:rPr lang="de-DE" sz="1100" baseline="0" dirty="0" err="1"/>
                        <a:t>Nazism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 bwMode="auto">
          <a:xfrm>
            <a:off x="2423592" y="3429001"/>
            <a:ext cx="8005188" cy="41690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7210632" y="3176972"/>
            <a:ext cx="94276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Gerade Verbindung 12"/>
          <p:cNvCxnSpPr>
            <a:stCxn id="15" idx="3"/>
          </p:cNvCxnSpPr>
          <p:nvPr/>
        </p:nvCxnSpPr>
        <p:spPr bwMode="auto">
          <a:xfrm>
            <a:off x="8153400" y="330298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8328248" y="3200182"/>
            <a:ext cx="0" cy="228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"content"?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03368"/>
            <a:ext cx="8229600" cy="468992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Most CB-recommendation techniques were applied to recommending text documents.</a:t>
            </a:r>
          </a:p>
          <a:p>
            <a:pPr lvl="1"/>
            <a:r>
              <a:rPr lang="en-US" sz="1600" dirty="0"/>
              <a:t>Like web pages or newsgroup messages for example.</a:t>
            </a:r>
            <a:endParaRPr lang="cs-CZ" sz="1600" dirty="0"/>
          </a:p>
          <a:p>
            <a:pPr lvl="1"/>
            <a:r>
              <a:rPr lang="cs-CZ" sz="1600" dirty="0" err="1">
                <a:solidFill>
                  <a:srgbClr val="FF0000"/>
                </a:solidFill>
              </a:rPr>
              <a:t>Now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also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multimedia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 err="1">
                <a:solidFill>
                  <a:srgbClr val="FF0000"/>
                </a:solidFill>
              </a:rPr>
              <a:t>content</a:t>
            </a:r>
            <a:r>
              <a:rPr lang="cs-CZ" sz="1600" dirty="0">
                <a:solidFill>
                  <a:srgbClr val="FF0000"/>
                </a:solidFill>
              </a:rPr>
              <a:t> (</a:t>
            </a:r>
            <a:r>
              <a:rPr lang="cs-CZ" sz="1600" dirty="0" err="1">
                <a:solidFill>
                  <a:srgbClr val="FF0000"/>
                </a:solidFill>
              </a:rPr>
              <a:t>fashion</a:t>
            </a:r>
            <a:r>
              <a:rPr lang="cs-CZ" sz="1600" dirty="0">
                <a:solidFill>
                  <a:srgbClr val="FF0000"/>
                </a:solidFill>
              </a:rPr>
              <a:t>, music) </a:t>
            </a:r>
            <a:r>
              <a:rPr lang="cs-CZ" sz="1600" dirty="0" err="1">
                <a:solidFill>
                  <a:srgbClr val="FF0000"/>
                </a:solidFill>
              </a:rPr>
              <a:t>or</a:t>
            </a:r>
            <a:r>
              <a:rPr lang="cs-CZ" sz="1600" dirty="0">
                <a:solidFill>
                  <a:srgbClr val="FF0000"/>
                </a:solidFill>
              </a:rPr>
              <a:t> e-</a:t>
            </a:r>
            <a:r>
              <a:rPr lang="cs-CZ" sz="1600" dirty="0" err="1">
                <a:solidFill>
                  <a:srgbClr val="FF0000"/>
                </a:solidFill>
              </a:rPr>
              <a:t>commerce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800" dirty="0"/>
              <a:t>Content of items can also be represented as text documents.</a:t>
            </a:r>
          </a:p>
          <a:p>
            <a:pPr lvl="1"/>
            <a:r>
              <a:rPr lang="en-US" sz="1600" dirty="0"/>
              <a:t>With textual descriptions of their basic characteristics.</a:t>
            </a:r>
          </a:p>
          <a:p>
            <a:pPr lvl="1"/>
            <a:r>
              <a:rPr lang="en-US" sz="1600" dirty="0"/>
              <a:t>Structured: Each item is described by the same set of attributes</a:t>
            </a:r>
            <a:br>
              <a:rPr lang="en-US" sz="1600" dirty="0"/>
            </a:b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Unstructured: free-text description.</a:t>
            </a:r>
          </a:p>
        </p:txBody>
      </p:sp>
      <p:pic>
        <p:nvPicPr>
          <p:cNvPr id="1027" name="Picture 3" descr="C:\Users\Zeynep\Pictures\Recommender_Slides\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50100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650876"/>
              </p:ext>
            </p:extLst>
          </p:nvPr>
        </p:nvGraphicFramePr>
        <p:xfrm>
          <a:off x="2567608" y="3501009"/>
          <a:ext cx="7632848" cy="197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5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6820"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112640" marR="112640" marT="56320" marB="563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100" dirty="0">
                        <a:solidFill>
                          <a:schemeClr val="bg1"/>
                        </a:solidFill>
                      </a:endParaRP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Night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of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Gun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Memoir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David Carr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Paperback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29.90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Press </a:t>
                      </a:r>
                      <a:r>
                        <a:rPr lang="de-DE" sz="1100" dirty="0" err="1"/>
                        <a:t>and</a:t>
                      </a:r>
                      <a:r>
                        <a:rPr lang="de-DE" sz="1100" dirty="0"/>
                        <a:t> </a:t>
                      </a:r>
                      <a:r>
                        <a:rPr lang="de-DE" sz="1100"/>
                        <a:t>journalism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drug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addiction</a:t>
                      </a:r>
                      <a:r>
                        <a:rPr lang="de-DE" sz="1100" dirty="0"/>
                        <a:t>, personal </a:t>
                      </a:r>
                      <a:r>
                        <a:rPr lang="de-DE" sz="1100" dirty="0" err="1"/>
                        <a:t>memoirs</a:t>
                      </a:r>
                      <a:r>
                        <a:rPr lang="de-DE" sz="1100" dirty="0"/>
                        <a:t>, New York</a:t>
                      </a:r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r>
                        <a:rPr lang="de-DE" sz="1100" dirty="0"/>
                        <a:t>The </a:t>
                      </a:r>
                      <a:r>
                        <a:rPr lang="de-DE" sz="1100" dirty="0" err="1"/>
                        <a:t>Lace</a:t>
                      </a:r>
                      <a:r>
                        <a:rPr lang="de-DE" sz="1100" dirty="0"/>
                        <a:t> Reader</a:t>
                      </a:r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Fiction, </a:t>
                      </a:r>
                      <a:r>
                        <a:rPr lang="de-DE" sz="1100" dirty="0" err="1"/>
                        <a:t>Mystery</a:t>
                      </a:r>
                      <a:endParaRPr lang="de-DE" sz="1100" dirty="0"/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Brunonia</a:t>
                      </a:r>
                      <a:r>
                        <a:rPr lang="de-DE" sz="1100" dirty="0"/>
                        <a:t> Barry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49.90</a:t>
                      </a:r>
                    </a:p>
                  </a:txBody>
                  <a:tcPr marL="112640" marR="112640" marT="56320" marB="5632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contemporary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fiction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detective</a:t>
                      </a:r>
                      <a:r>
                        <a:rPr lang="de-DE" sz="1100" baseline="0" dirty="0"/>
                        <a:t>, </a:t>
                      </a:r>
                      <a:r>
                        <a:rPr lang="de-DE" sz="1100" baseline="0" dirty="0" err="1"/>
                        <a:t>historical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59">
                <a:tc>
                  <a:txBody>
                    <a:bodyPr/>
                    <a:lstStyle/>
                    <a:p>
                      <a:r>
                        <a:rPr lang="de-DE" sz="1100" dirty="0" err="1"/>
                        <a:t>Into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the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Fire</a:t>
                      </a:r>
                      <a:endParaRPr lang="de-DE" sz="1100" dirty="0"/>
                    </a:p>
                  </a:txBody>
                  <a:tcPr marL="112640" marR="112640" marT="56320" marB="563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/>
                        <a:t>Romance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Suspense</a:t>
                      </a:r>
                      <a:endParaRPr lang="de-DE" sz="1100" dirty="0"/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Suzanne Brockmann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Hardcover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45.90</a:t>
                      </a:r>
                    </a:p>
                  </a:txBody>
                  <a:tcPr marL="112640" marR="112640" marT="56320" marB="563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/>
                        <a:t>American </a:t>
                      </a:r>
                      <a:r>
                        <a:rPr lang="de-DE" sz="1100" dirty="0" err="1"/>
                        <a:t>fiction</a:t>
                      </a:r>
                      <a:r>
                        <a:rPr lang="de-DE" sz="1100" dirty="0"/>
                        <a:t>,</a:t>
                      </a:r>
                      <a:r>
                        <a:rPr lang="de-DE" sz="1100" baseline="0" dirty="0"/>
                        <a:t> </a:t>
                      </a:r>
                      <a:r>
                        <a:rPr lang="de-DE" sz="1100" baseline="0" dirty="0" err="1"/>
                        <a:t>murder</a:t>
                      </a:r>
                      <a:r>
                        <a:rPr lang="de-DE" sz="1100" baseline="0" dirty="0"/>
                        <a:t>, neo-</a:t>
                      </a:r>
                      <a:r>
                        <a:rPr lang="de-DE" sz="1100" baseline="0" dirty="0" err="1"/>
                        <a:t>Nazism</a:t>
                      </a:r>
                      <a:endParaRPr lang="de-DE" sz="1100" dirty="0"/>
                    </a:p>
                  </a:txBody>
                  <a:tcPr marL="112640" marR="112640" marT="56320" marB="563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Abgerundetes Rechteck 7"/>
          <p:cNvSpPr/>
          <p:nvPr/>
        </p:nvSpPr>
        <p:spPr bwMode="auto">
          <a:xfrm>
            <a:off x="2423592" y="3429001"/>
            <a:ext cx="8005188" cy="416903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7210632" y="3176972"/>
            <a:ext cx="94276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" name="Gerade Verbindung 12"/>
          <p:cNvCxnSpPr>
            <a:stCxn id="15" idx="3"/>
          </p:cNvCxnSpPr>
          <p:nvPr/>
        </p:nvCxnSpPr>
        <p:spPr bwMode="auto">
          <a:xfrm>
            <a:off x="8153400" y="3302986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8328248" y="3200182"/>
            <a:ext cx="0" cy="2288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 rot="20182765">
            <a:off x="1244258" y="2761474"/>
            <a:ext cx="91422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Described method is outdated... But worth to know 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</a:rPr>
              <a:t>(baseline </a:t>
            </a:r>
            <a:r>
              <a:rPr lang="en-US" sz="2400" dirty="0">
                <a:solidFill>
                  <a:srgbClr val="FF0000"/>
                </a:solidFill>
              </a:rPr>
              <a:t>&amp;</a:t>
            </a:r>
            <a:r>
              <a:rPr lang="cs-CZ" sz="2400" dirty="0">
                <a:solidFill>
                  <a:srgbClr val="FF0000"/>
                </a:solidFill>
              </a:rPr>
              <a:t> simple yet working approach)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10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81783" y="1322766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800" dirty="0"/>
              <a:t>Item representation</a:t>
            </a:r>
          </a:p>
          <a:p>
            <a:endParaRPr lang="en-US" sz="18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representation and item similarities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524" y="4869160"/>
            <a:ext cx="4626893" cy="12241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Simple approach</a:t>
            </a:r>
          </a:p>
          <a:p>
            <a:pPr lvl="1"/>
            <a:r>
              <a:rPr lang="en-US" dirty="0"/>
              <a:t>Compute the similarity of an unseen item with the user profile based on the keyword overlap </a:t>
            </a:r>
            <a:br>
              <a:rPr lang="en-US" dirty="0"/>
            </a:br>
            <a:r>
              <a:rPr lang="en-US" dirty="0"/>
              <a:t>(e.g. using the Dice coefficient)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Or use and combine multiple metrics</a:t>
            </a:r>
          </a:p>
          <a:p>
            <a:endParaRPr lang="en-US" sz="1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86986"/>
              </p:ext>
            </p:extLst>
          </p:nvPr>
        </p:nvGraphicFramePr>
        <p:xfrm>
          <a:off x="2639617" y="1799821"/>
          <a:ext cx="6061715" cy="170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8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/>
                        <a:t>The </a:t>
                      </a:r>
                      <a:r>
                        <a:rPr lang="de-DE" sz="1000" dirty="0" err="1"/>
                        <a:t>Night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of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the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Gun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Memoir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David Carr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Paperback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29.90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Press </a:t>
                      </a:r>
                      <a:r>
                        <a:rPr lang="de-DE" sz="1000" dirty="0" err="1"/>
                        <a:t>and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journalism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drug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addiction</a:t>
                      </a:r>
                      <a:r>
                        <a:rPr lang="de-DE" sz="1000" dirty="0"/>
                        <a:t>, personal </a:t>
                      </a:r>
                      <a:r>
                        <a:rPr lang="de-DE" sz="1000" dirty="0" err="1"/>
                        <a:t>memoirs</a:t>
                      </a:r>
                      <a:r>
                        <a:rPr lang="de-DE" sz="1000" dirty="0"/>
                        <a:t>, New York</a:t>
                      </a: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/>
                        <a:t>The </a:t>
                      </a:r>
                      <a:r>
                        <a:rPr lang="de-DE" sz="1000" dirty="0" err="1"/>
                        <a:t>Lace</a:t>
                      </a:r>
                      <a:r>
                        <a:rPr lang="de-DE" sz="1000" dirty="0"/>
                        <a:t> Reader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Fiction, </a:t>
                      </a:r>
                      <a:r>
                        <a:rPr lang="de-DE" sz="1000" dirty="0" err="1"/>
                        <a:t>Mystery</a:t>
                      </a:r>
                      <a:endParaRPr lang="de-DE" sz="1000" dirty="0"/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Brunonia</a:t>
                      </a:r>
                      <a:r>
                        <a:rPr lang="de-DE" sz="1000" dirty="0"/>
                        <a:t> Barry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Hardcover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49.90</a:t>
                      </a:r>
                    </a:p>
                  </a:txBody>
                  <a:tcPr marL="89455" marR="89455" marT="44726" marB="4472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American </a:t>
                      </a:r>
                      <a:r>
                        <a:rPr lang="de-DE" sz="1000" dirty="0" err="1"/>
                        <a:t>contemporary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fiction</a:t>
                      </a:r>
                      <a:r>
                        <a:rPr lang="de-DE" sz="1000" baseline="0" dirty="0"/>
                        <a:t>, </a:t>
                      </a:r>
                      <a:r>
                        <a:rPr lang="de-DE" sz="1000" baseline="0" dirty="0" err="1"/>
                        <a:t>detective</a:t>
                      </a:r>
                      <a:r>
                        <a:rPr lang="de-DE" sz="1000" baseline="0" dirty="0"/>
                        <a:t>, </a:t>
                      </a:r>
                      <a:r>
                        <a:rPr lang="de-DE" sz="1000" baseline="0" dirty="0" err="1"/>
                        <a:t>historical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4">
                <a:tc>
                  <a:txBody>
                    <a:bodyPr/>
                    <a:lstStyle/>
                    <a:p>
                      <a:r>
                        <a:rPr lang="de-DE" sz="1000" dirty="0" err="1"/>
                        <a:t>Into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the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Fire</a:t>
                      </a:r>
                      <a:endParaRPr lang="de-DE" sz="1000" dirty="0"/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Romance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Suspense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Suzanne Brockmann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Hardcover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45.90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American </a:t>
                      </a:r>
                      <a:r>
                        <a:rPr lang="de-DE" sz="1000" dirty="0" err="1"/>
                        <a:t>fiction</a:t>
                      </a:r>
                      <a:r>
                        <a:rPr lang="de-DE" sz="1000" dirty="0"/>
                        <a:t>,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murder</a:t>
                      </a:r>
                      <a:r>
                        <a:rPr lang="de-DE" sz="1000" baseline="0" dirty="0"/>
                        <a:t>, neo-</a:t>
                      </a:r>
                      <a:r>
                        <a:rPr lang="de-DE" sz="1000" baseline="0" dirty="0" err="1"/>
                        <a:t>Nazism</a:t>
                      </a:r>
                      <a:endParaRPr lang="de-DE" sz="1000" dirty="0"/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27523" y="3580631"/>
            <a:ext cx="82296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sz="1600" dirty="0"/>
              <a:t>User profile</a:t>
            </a:r>
          </a:p>
          <a:p>
            <a:endParaRPr lang="en-US" sz="18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403337"/>
              </p:ext>
            </p:extLst>
          </p:nvPr>
        </p:nvGraphicFramePr>
        <p:xfrm>
          <a:off x="2639617" y="4012679"/>
          <a:ext cx="6061715" cy="78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617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Genre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Author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Price</a:t>
                      </a:r>
                    </a:p>
                  </a:txBody>
                  <a:tcPr marL="89455" marR="89455" marT="44726" marB="44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Keywords</a:t>
                      </a:r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43">
                <a:tc>
                  <a:txBody>
                    <a:bodyPr/>
                    <a:lstStyle/>
                    <a:p>
                      <a:r>
                        <a:rPr lang="de-DE" sz="1000" dirty="0"/>
                        <a:t>…</a:t>
                      </a:r>
                    </a:p>
                  </a:txBody>
                  <a:tcPr marL="89455" marR="89455" marT="44726" marB="44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Fiction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Brunonia</a:t>
                      </a:r>
                      <a:r>
                        <a:rPr lang="de-DE" sz="1000" dirty="0"/>
                        <a:t>, Barry, Ken </a:t>
                      </a:r>
                      <a:r>
                        <a:rPr lang="de-DE" sz="1000" dirty="0" err="1"/>
                        <a:t>Follett</a:t>
                      </a:r>
                      <a:endParaRPr lang="de-DE" sz="1000" dirty="0"/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Paperback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25.65</a:t>
                      </a:r>
                    </a:p>
                  </a:txBody>
                  <a:tcPr marL="89455" marR="89455" marT="44726" marB="44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Detective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murder</a:t>
                      </a:r>
                      <a:r>
                        <a:rPr lang="de-DE" sz="1000" dirty="0"/>
                        <a:t>, </a:t>
                      </a:r>
                      <a:br>
                        <a:rPr lang="de-DE" sz="1000" dirty="0"/>
                      </a:br>
                      <a:r>
                        <a:rPr lang="de-DE" sz="1000" dirty="0"/>
                        <a:t>New York</a:t>
                      </a:r>
                    </a:p>
                  </a:txBody>
                  <a:tcPr marL="89455" marR="89455" marT="44726" marB="44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Abgerundetes Rechteck 9"/>
          <p:cNvSpPr/>
          <p:nvPr/>
        </p:nvSpPr>
        <p:spPr bwMode="auto">
          <a:xfrm>
            <a:off x="6816081" y="1538791"/>
            <a:ext cx="1791419" cy="347438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bgerundetes Rechteck 12"/>
          <p:cNvSpPr/>
          <p:nvPr/>
        </p:nvSpPr>
        <p:spPr bwMode="auto">
          <a:xfrm>
            <a:off x="2495600" y="1700808"/>
            <a:ext cx="4248472" cy="3211970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6888088" y="5057149"/>
                <a:ext cx="3168353" cy="625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 ×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1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𝒌𝒆𝒚𝒘𝒐𝒓𝒅𝒔</m:t>
                              </m:r>
                              <m:d>
                                <m:dPr>
                                  <m:endChr m:val=""/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n-US" sz="14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88" y="5057149"/>
                <a:ext cx="3168353" cy="6256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8832305" y="3796656"/>
                <a:ext cx="1668835" cy="1116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ts val="12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000" b="1">
                    <a:solidFill>
                      <a:srgbClr val="003366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rgbClr val="003366"/>
                    </a:solidFill>
                    <a:latin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700">
                    <a:solidFill>
                      <a:srgbClr val="003366"/>
                    </a:solidFill>
                    <a:latin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Calibri" pitchFamily="34" charset="0"/>
                    <a:ea typeface="Times New Roman" pitchFamily="18" charset="0"/>
                    <a:cs typeface="Helvetica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700">
                    <a:solidFill>
                      <a:srgbClr val="003366"/>
                    </a:solidFill>
                    <a:latin typeface="+mn-lt"/>
                    <a:ea typeface="Times New Roman" pitchFamily="18" charset="0"/>
                    <a:cs typeface="Helvetica" pitchFamily="34" charset="0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𝑘𝑒𝑦𝑤𝑜𝑟𝑑𝑠</m:t>
                    </m:r>
                    <m:d>
                      <m:d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1400" b="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0" dirty="0"/>
                  <a:t> describes Book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sz="1400" b="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b="0" dirty="0"/>
                  <a:t> with a set of keywords</a:t>
                </a:r>
              </a:p>
            </p:txBody>
          </p:sp>
        </mc:Choice>
        <mc:Fallback xmlns="">
          <p:sp>
            <p:nvSpPr>
              <p:cNvPr id="1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32305" y="3796656"/>
                <a:ext cx="1668835" cy="1116123"/>
              </a:xfrm>
              <a:prstGeom prst="rect">
                <a:avLst/>
              </a:prstGeom>
              <a:blipFill>
                <a:blip r:embed="rId4"/>
                <a:stretch>
                  <a:fillRect l="-10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feil nach rechts 13"/>
          <p:cNvSpPr/>
          <p:nvPr/>
        </p:nvSpPr>
        <p:spPr bwMode="auto">
          <a:xfrm>
            <a:off x="6439272" y="5301208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Pfeil nach rechts 15"/>
          <p:cNvSpPr/>
          <p:nvPr/>
        </p:nvSpPr>
        <p:spPr bwMode="auto">
          <a:xfrm rot="16200000">
            <a:off x="9183960" y="4832741"/>
            <a:ext cx="304800" cy="1440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7237791" y="5663514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Jaccard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Term-Frequency - Inverse Document Frequency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𝑇𝐹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543956" cy="4525963"/>
          </a:xfrm>
        </p:spPr>
        <p:txBody>
          <a:bodyPr/>
          <a:lstStyle/>
          <a:p>
            <a:r>
              <a:rPr lang="en-US" sz="1800" dirty="0"/>
              <a:t>Simple keyword representation has its problems </a:t>
            </a:r>
          </a:p>
          <a:p>
            <a:pPr lvl="1"/>
            <a:r>
              <a:rPr lang="en-US" sz="1600" dirty="0"/>
              <a:t>in particular when automatically extracted as</a:t>
            </a:r>
          </a:p>
          <a:p>
            <a:pPr lvl="2"/>
            <a:r>
              <a:rPr lang="en-US" sz="1400" dirty="0"/>
              <a:t>not every word has similar importance</a:t>
            </a:r>
          </a:p>
          <a:p>
            <a:pPr lvl="2"/>
            <a:r>
              <a:rPr lang="en-US" sz="1400" dirty="0"/>
              <a:t>longer documents have a higher chance to have an overlap with the user profile</a:t>
            </a:r>
          </a:p>
          <a:p>
            <a:r>
              <a:rPr lang="en-US" sz="1800" dirty="0"/>
              <a:t>Standard measure: TF-IDF</a:t>
            </a:r>
          </a:p>
          <a:p>
            <a:pPr lvl="1"/>
            <a:r>
              <a:rPr lang="en-US" sz="1600" dirty="0"/>
              <a:t>Encodes text documents in multi-dimensional Euclidian space </a:t>
            </a:r>
          </a:p>
          <a:p>
            <a:pPr lvl="2"/>
            <a:r>
              <a:rPr lang="en-US" sz="1400" dirty="0"/>
              <a:t>weighted term vector</a:t>
            </a:r>
          </a:p>
          <a:p>
            <a:pPr lvl="1"/>
            <a:r>
              <a:rPr lang="en-US" sz="1600" dirty="0"/>
              <a:t>TF: Measures, how often a term appears (density in a document)</a:t>
            </a:r>
          </a:p>
          <a:p>
            <a:pPr lvl="2"/>
            <a:r>
              <a:rPr lang="en-US" sz="1400" dirty="0"/>
              <a:t>assuming that important terms appear more often</a:t>
            </a:r>
          </a:p>
          <a:p>
            <a:pPr lvl="2"/>
            <a:r>
              <a:rPr lang="en-US" sz="1400" dirty="0"/>
              <a:t>normalization has to be done in order to take document length into account</a:t>
            </a:r>
          </a:p>
          <a:p>
            <a:pPr lvl="1"/>
            <a:r>
              <a:rPr lang="en-US" sz="1600" dirty="0"/>
              <a:t>IDF: Aims to reduce the weight of terms that appear in all documents</a:t>
            </a:r>
            <a:endParaRPr lang="cs-CZ" sz="1600" dirty="0"/>
          </a:p>
          <a:p>
            <a:pPr lvl="2"/>
            <a:r>
              <a:rPr lang="cs-CZ" sz="1500" dirty="0">
                <a:solidFill>
                  <a:srgbClr val="FF0000"/>
                </a:solidFill>
              </a:rPr>
              <a:t>May not </a:t>
            </a:r>
            <a:r>
              <a:rPr lang="cs-CZ" sz="1500" dirty="0" err="1">
                <a:solidFill>
                  <a:srgbClr val="FF0000"/>
                </a:solidFill>
              </a:rPr>
              <a:t>be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relevant</a:t>
            </a:r>
            <a:r>
              <a:rPr lang="cs-CZ" sz="1500" dirty="0">
                <a:solidFill>
                  <a:srgbClr val="FF0000"/>
                </a:solidFill>
              </a:rPr>
              <a:t> in </a:t>
            </a:r>
            <a:r>
              <a:rPr lang="cs-CZ" sz="1500" dirty="0" err="1">
                <a:solidFill>
                  <a:srgbClr val="FF0000"/>
                </a:solidFill>
              </a:rPr>
              <a:t>some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cases</a:t>
            </a:r>
            <a:r>
              <a:rPr lang="cs-CZ" sz="1500" dirty="0">
                <a:solidFill>
                  <a:srgbClr val="FF0000"/>
                </a:solidFill>
              </a:rPr>
              <a:t> (</a:t>
            </a:r>
            <a:r>
              <a:rPr lang="cs-CZ" sz="1500" dirty="0" err="1">
                <a:solidFill>
                  <a:srgbClr val="FF0000"/>
                </a:solidFill>
              </a:rPr>
              <a:t>e.g</a:t>
            </a:r>
            <a:r>
              <a:rPr lang="cs-CZ" sz="1500" dirty="0">
                <a:solidFill>
                  <a:srgbClr val="FF0000"/>
                </a:solidFill>
              </a:rPr>
              <a:t>. Male vs. </a:t>
            </a:r>
            <a:r>
              <a:rPr lang="cs-CZ" sz="1500" dirty="0" err="1">
                <a:solidFill>
                  <a:srgbClr val="FF0000"/>
                </a:solidFill>
              </a:rPr>
              <a:t>Female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attribute</a:t>
            </a:r>
            <a:r>
              <a:rPr lang="cs-CZ" sz="1500" dirty="0">
                <a:solidFill>
                  <a:srgbClr val="FF0000"/>
                </a:solidFill>
              </a:rPr>
              <a:t> on </a:t>
            </a:r>
            <a:r>
              <a:rPr lang="cs-CZ" sz="1500" dirty="0" err="1">
                <a:solidFill>
                  <a:srgbClr val="FF0000"/>
                </a:solidFill>
              </a:rPr>
              <a:t>dating</a:t>
            </a:r>
            <a:r>
              <a:rPr lang="cs-CZ" sz="1500" dirty="0">
                <a:solidFill>
                  <a:srgbClr val="FF0000"/>
                </a:solidFill>
              </a:rPr>
              <a:t> </a:t>
            </a:r>
            <a:r>
              <a:rPr lang="cs-CZ" sz="1500" dirty="0" err="1">
                <a:solidFill>
                  <a:srgbClr val="FF0000"/>
                </a:solidFill>
              </a:rPr>
              <a:t>sites</a:t>
            </a:r>
            <a:r>
              <a:rPr lang="cs-CZ" sz="1500" dirty="0">
                <a:solidFill>
                  <a:srgbClr val="FF0000"/>
                </a:solidFill>
              </a:rPr>
              <a:t>)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1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543956" cy="4525963"/>
              </a:xfrm>
            </p:spPr>
            <p:txBody>
              <a:bodyPr/>
              <a:lstStyle/>
              <a:p>
                <a:r>
                  <a:rPr lang="en-US" sz="1800" dirty="0"/>
                  <a:t>Given a keyword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 and a document </a:t>
                </a:r>
                <a14:m>
                  <m:oMath xmlns:m="http://schemas.openxmlformats.org/officeDocument/2006/math">
                    <m:r>
                      <a:rPr lang="en-US" sz="1800" b="0" i="1" dirty="0">
                        <a:latin typeface="Cambria Math"/>
                      </a:rPr>
                      <m:t>𝑗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𝑇𝐹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1800" b="0">
                        <a:latin typeface="Cambria Math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600" dirty="0"/>
                  <a:t>term frequency of keyword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600" dirty="0"/>
                  <a:t> in document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𝑗</m:t>
                    </m:r>
                  </m:oMath>
                </a14:m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𝐼𝐷𝐹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r>
                      <a:rPr lang="en-US" sz="1800" i="1" dirty="0">
                        <a:latin typeface="Cambria Math"/>
                      </a:rPr>
                      <m:t>𝑖</m:t>
                    </m:r>
                    <m:r>
                      <a:rPr lang="en-US" sz="1800" i="1" dirty="0">
                        <a:latin typeface="Cambria Math"/>
                      </a:rPr>
                      <m:t>) 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600" dirty="0"/>
                  <a:t>inverse document frequency calculated as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dirty="0">
                            <a:latin typeface="Cambria Math"/>
                          </a:rPr>
                          <m:t>𝒊</m:t>
                        </m:r>
                      </m:e>
                    </m:d>
                    <m:r>
                      <a:rPr lang="en-US" sz="1600" b="1" i="1" dirty="0">
                        <a:latin typeface="Cambria Math"/>
                      </a:rPr>
                      <m:t>=</m:t>
                    </m:r>
                    <m:r>
                      <a:rPr lang="en-US" sz="1600" b="1" i="1" dirty="0">
                        <a:latin typeface="Cambria Math"/>
                      </a:rPr>
                      <m:t>𝒍𝒐𝒈</m:t>
                    </m:r>
                    <m:f>
                      <m:f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 dirty="0">
                            <a:latin typeface="Cambria Math"/>
                          </a:rPr>
                          <m:t>𝑵</m:t>
                        </m:r>
                      </m:num>
                      <m:den>
                        <m:r>
                          <a:rPr lang="en-US" sz="1600" b="1" i="1" dirty="0">
                            <a:latin typeface="Cambria Math"/>
                          </a:rPr>
                          <m:t>𝒏</m:t>
                        </m:r>
                        <m:r>
                          <a:rPr lang="en-US" sz="1600" b="1" i="1" dirty="0">
                            <a:latin typeface="Cambria Math"/>
                          </a:rPr>
                          <m:t>(</m:t>
                        </m:r>
                        <m:r>
                          <a:rPr lang="en-US" sz="1600" b="1" i="1" dirty="0">
                            <a:latin typeface="Cambria Math"/>
                          </a:rPr>
                          <m:t>𝒊</m:t>
                        </m:r>
                        <m:r>
                          <a:rPr lang="en-US" sz="1600" b="1" i="1" dirty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1600" b="1" i="1" dirty="0">
                        <a:latin typeface="Cambria Math"/>
                      </a:rPr>
                      <m:t> </m:t>
                    </m:r>
                  </m:oMath>
                </a14:m>
                <a:endParaRPr lang="en-US" sz="1600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600" dirty="0"/>
                  <a:t> : </a:t>
                </a:r>
                <a:r>
                  <a:rPr lang="en-US" sz="1400" dirty="0"/>
                  <a:t>number of all recommendable documents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(</m:t>
                    </m:r>
                    <m:r>
                      <a:rPr lang="en-US" sz="1600" i="1" dirty="0">
                        <a:latin typeface="Cambria Math"/>
                      </a:rPr>
                      <m:t>𝑖</m:t>
                    </m:r>
                    <m:r>
                      <a:rPr lang="en-US" sz="16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1400" dirty="0"/>
                  <a:t>: number of documents from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𝑁</m:t>
                    </m:r>
                  </m:oMath>
                </a14:m>
                <a:r>
                  <a:rPr lang="en-US" sz="1400" dirty="0"/>
                  <a:t> in which keyword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/>
                  <a:t> appears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𝑇𝐹</m:t>
                    </m:r>
                    <m:r>
                      <a:rPr lang="en-US" sz="1800" i="1" dirty="0">
                        <a:latin typeface="Cambria Math"/>
                      </a:rPr>
                      <m:t>−</m:t>
                    </m:r>
                    <m:r>
                      <a:rPr lang="en-US" sz="1800" i="1" dirty="0">
                        <a:latin typeface="Cambria Math"/>
                      </a:rPr>
                      <m:t>𝐼𝐷𝐹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lvl="1"/>
                <a:r>
                  <a:rPr lang="en-US" sz="1600" dirty="0"/>
                  <a:t>is calculated as: 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𝑻𝑭</m:t>
                    </m:r>
                  </m:oMath>
                </a14:m>
                <a:r>
                  <a:rPr lang="en-US" sz="1600" b="1" dirty="0"/>
                  <a:t>-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r>
                      <a:rPr lang="en-US" sz="1600" b="1" i="1">
                        <a:latin typeface="Cambria Math"/>
                      </a:rPr>
                      <m:t>𝑻𝑭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  <m:r>
                          <a:rPr lang="en-US" sz="1600" b="1" i="1">
                            <a:latin typeface="Cambria Math"/>
                          </a:rPr>
                          <m:t>,</m:t>
                        </m:r>
                        <m:r>
                          <a:rPr lang="en-US" sz="1600" b="1" i="1">
                            <a:latin typeface="Cambria Math"/>
                          </a:rPr>
                          <m:t>𝒋</m:t>
                        </m:r>
                      </m:e>
                    </m:d>
                    <m:r>
                      <a:rPr lang="en-US" sz="1600" b="1" i="1">
                        <a:latin typeface="Cambria Math"/>
                      </a:rPr>
                      <m:t>∗</m:t>
                    </m:r>
                    <m:r>
                      <a:rPr lang="en-US" sz="1600" b="1" i="1">
                        <a:latin typeface="Cambria Math"/>
                      </a:rPr>
                      <m:t>𝑰𝑫𝑭</m:t>
                    </m:r>
                    <m:d>
                      <m:d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𝒊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543956" cy="4525963"/>
              </a:xfrm>
              <a:blipFill>
                <a:blip r:embed="rId3"/>
                <a:stretch>
                  <a:fillRect l="-428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77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TF-IDF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91544" y="1340769"/>
                <a:ext cx="8229600" cy="648071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Term frequency:</a:t>
                </a:r>
              </a:p>
              <a:p>
                <a:pPr lvl="1"/>
                <a:r>
                  <a:rPr lang="en-US" sz="1600" dirty="0"/>
                  <a:t>Each document is a  count vector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ℕ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dirty="0">
                                <a:latin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91544" y="1340769"/>
                <a:ext cx="8229600" cy="648071"/>
              </a:xfrm>
              <a:blipFill>
                <a:blip r:embed="rId3"/>
                <a:stretch>
                  <a:fillRect l="-519" t="-5660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135560" y="5867435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Example taken from http://informationretrieval.org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61386"/>
              </p:ext>
            </p:extLst>
          </p:nvPr>
        </p:nvGraphicFramePr>
        <p:xfrm>
          <a:off x="2135561" y="2132857"/>
          <a:ext cx="6336703" cy="3077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355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 Cleopatra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Julius Caesar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The Tempest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Hamlet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Othello</a:t>
                      </a:r>
                    </a:p>
                  </a:txBody>
                  <a:tcPr marL="109544" marR="109544" marT="54771" marB="5477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Macbeth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890">
                <a:tc>
                  <a:txBody>
                    <a:bodyPr/>
                    <a:lstStyle/>
                    <a:p>
                      <a:r>
                        <a:rPr lang="de-DE" sz="1000" b="1" dirty="0"/>
                        <a:t>Antony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73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/>
                        <a:t>Brutus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/>
                        <a:t>Caesar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232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227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Calpurnia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/>
                        <a:t>Cleopatra</a:t>
                      </a:r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57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mercy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9544" marR="109544" marT="54771" marB="5477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097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worser</a:t>
                      </a:r>
                      <a:endParaRPr lang="de-DE" sz="1000" b="1" dirty="0"/>
                    </a:p>
                  </a:txBody>
                  <a:tcPr marL="109544" marR="109544" marT="54771" marB="547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1.37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9544" marR="109544" marT="54771" marB="5477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9544" marR="109544" marT="54771" marB="5477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Abgerundetes Rechteck 1"/>
          <p:cNvSpPr/>
          <p:nvPr/>
        </p:nvSpPr>
        <p:spPr bwMode="auto">
          <a:xfrm>
            <a:off x="4155630" y="2060848"/>
            <a:ext cx="860251" cy="321232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bgerundetes Rechteck 2"/>
          <p:cNvSpPr/>
          <p:nvPr/>
        </p:nvSpPr>
        <p:spPr bwMode="auto">
          <a:xfrm>
            <a:off x="4439816" y="1736812"/>
            <a:ext cx="1209848" cy="25202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>
            <a:off x="4471975" y="1988840"/>
            <a:ext cx="108012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799856" y="5273172"/>
            <a:ext cx="720080" cy="244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231904" y="5394702"/>
                <a:ext cx="4680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eaLnBrk="0" hangingPunct="0">
                  <a:spcBef>
                    <a:spcPct val="20000"/>
                  </a:spcBef>
                </a:pPr>
                <a:r>
                  <a:rPr lang="en-US" sz="1600" b="0" kern="0" dirty="0">
                    <a:solidFill>
                      <a:srgbClr val="003366"/>
                    </a:solidFill>
                    <a:latin typeface="Calibri" pitchFamily="34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1600" b="0" i="1" kern="0" dirty="0">
                        <a:solidFill>
                          <a:srgbClr val="003366"/>
                        </a:solidFill>
                        <a:latin typeface="Cambria Math"/>
                      </a:rPr>
                      <m:t>𝑣</m:t>
                    </m:r>
                    <m:r>
                      <a:rPr lang="en-US" sz="1600" b="0" i="1" kern="0" dirty="0">
                        <a:solidFill>
                          <a:srgbClr val="00336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b="0" kern="0" dirty="0">
                    <a:solidFill>
                      <a:srgbClr val="003366"/>
                    </a:solidFill>
                    <a:latin typeface="Calibri" pitchFamily="34" charset="0"/>
                  </a:rPr>
                  <a:t>with dimension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kern="0" dirty="0">
                            <a:solidFill>
                              <a:srgbClr val="0033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0" dirty="0">
                            <a:solidFill>
                              <a:srgbClr val="003366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600" b="0" i="1" kern="0" dirty="0">
                        <a:solidFill>
                          <a:srgbClr val="003366"/>
                        </a:solidFill>
                        <a:latin typeface="Cambria Math"/>
                      </a:rPr>
                      <m:t>=7</m:t>
                    </m:r>
                  </m:oMath>
                </a14:m>
                <a:endParaRPr lang="en-US" sz="1600" b="0" kern="0" dirty="0">
                  <a:solidFill>
                    <a:srgbClr val="003366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904" y="5394702"/>
                <a:ext cx="4680520" cy="338554"/>
              </a:xfrm>
              <a:prstGeom prst="rect">
                <a:avLst/>
              </a:prstGeom>
              <a:blipFill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TF-IDF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536" y="1196752"/>
                <a:ext cx="8229600" cy="864096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Combined TF-IDF weights</a:t>
                </a:r>
              </a:p>
              <a:p>
                <a:pPr lvl="1"/>
                <a:r>
                  <a:rPr lang="en-US" sz="1400" dirty="0"/>
                  <a:t>Each document is now represented by a real-valued vector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𝑇𝐹</m:t>
                    </m:r>
                  </m:oMath>
                </a14:m>
                <a:r>
                  <a:rPr lang="en-US" sz="1400" dirty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/>
                      </a:rPr>
                      <m:t>𝐼𝐷𝐹</m:t>
                    </m:r>
                    <m:r>
                      <a:rPr lang="en-US" sz="1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/>
                  <a:t>weights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536" y="1196752"/>
                <a:ext cx="8229600" cy="864096"/>
              </a:xfrm>
              <a:blipFill>
                <a:blip r:embed="rId3"/>
                <a:stretch>
                  <a:fillRect l="-519" t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2135560" y="5867435"/>
            <a:ext cx="3514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Example taken from http://informationretrieval.org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68166"/>
              </p:ext>
            </p:extLst>
          </p:nvPr>
        </p:nvGraphicFramePr>
        <p:xfrm>
          <a:off x="2135561" y="1988841"/>
          <a:ext cx="5832647" cy="286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70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 Cleopatra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Julius Caesar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The Tempest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Hamlet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Othello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Macbeth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71">
                <a:tc>
                  <a:txBody>
                    <a:bodyPr/>
                    <a:lstStyle/>
                    <a:p>
                      <a:r>
                        <a:rPr lang="de-DE" sz="1000" b="1" dirty="0"/>
                        <a:t>Antony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73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Brutus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157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Caesar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232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227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Calpurnia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Cleopatra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57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mercy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3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worser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1.37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884732"/>
              </p:ext>
            </p:extLst>
          </p:nvPr>
        </p:nvGraphicFramePr>
        <p:xfrm>
          <a:off x="3359698" y="2794284"/>
          <a:ext cx="5832647" cy="2866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916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701">
                <a:tc>
                  <a:txBody>
                    <a:bodyPr/>
                    <a:lstStyle/>
                    <a:p>
                      <a:endParaRPr lang="de-DE" sz="1000" dirty="0">
                        <a:solidFill>
                          <a:schemeClr val="bg1"/>
                        </a:solidFill>
                      </a:endParaRP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Antony </a:t>
                      </a:r>
                      <a:r>
                        <a:rPr lang="de-DE" sz="10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 Cleopatra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Julius Caesar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The Tempest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Hamlet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Othello</a:t>
                      </a:r>
                    </a:p>
                  </a:txBody>
                  <a:tcPr marL="100830" marR="100830" marT="50415" marB="504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/>
                          </a:solidFill>
                        </a:rPr>
                        <a:t>Macbeth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71">
                <a:tc>
                  <a:txBody>
                    <a:bodyPr/>
                    <a:lstStyle/>
                    <a:p>
                      <a:r>
                        <a:rPr lang="de-DE" sz="1000" b="1" dirty="0"/>
                        <a:t>Antony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5.25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3.18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0.35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Brutus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1.21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6.1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Caesar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8.59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2.54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0.25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Calpurnia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1.54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/>
                        <a:t>Cleopatra</a:t>
                      </a:r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2.85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mercy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1.51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1.9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0.12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5.25</a:t>
                      </a:r>
                    </a:p>
                  </a:txBody>
                  <a:tcPr marL="100830" marR="100830" marT="50415" marB="5041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0.88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294"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worser</a:t>
                      </a:r>
                      <a:endParaRPr lang="de-DE" sz="1000" b="1" dirty="0"/>
                    </a:p>
                  </a:txBody>
                  <a:tcPr marL="100830" marR="100830" marT="50415" marB="504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1.37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0.11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4.15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0.25</a:t>
                      </a:r>
                    </a:p>
                  </a:txBody>
                  <a:tcPr marL="100830" marR="100830" marT="50415" marB="504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1.95</a:t>
                      </a:r>
                    </a:p>
                  </a:txBody>
                  <a:tcPr marL="100830" marR="100830" marT="50415" marB="5041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9721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vector space model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19392"/>
            <a:ext cx="8229600" cy="4689929"/>
          </a:xfrm>
        </p:spPr>
        <p:txBody>
          <a:bodyPr>
            <a:noAutofit/>
          </a:bodyPr>
          <a:lstStyle/>
          <a:p>
            <a:r>
              <a:rPr lang="en-US" sz="1800" dirty="0"/>
              <a:t>Vectors are usually long and sparse</a:t>
            </a:r>
          </a:p>
          <a:p>
            <a:r>
              <a:rPr lang="en-US" sz="1800" dirty="0"/>
              <a:t>remove stop words </a:t>
            </a:r>
          </a:p>
          <a:p>
            <a:pPr lvl="1"/>
            <a:r>
              <a:rPr lang="en-US" sz="1600" dirty="0"/>
              <a:t>They will appear in nearly all documents.</a:t>
            </a:r>
          </a:p>
          <a:p>
            <a:pPr lvl="1"/>
            <a:r>
              <a:rPr lang="en-US" sz="1600" dirty="0"/>
              <a:t>e.g. "a", "the", "on", …</a:t>
            </a:r>
          </a:p>
          <a:p>
            <a:r>
              <a:rPr lang="en-US" sz="1800" dirty="0"/>
              <a:t>use stemming</a:t>
            </a:r>
          </a:p>
          <a:p>
            <a:pPr lvl="1"/>
            <a:r>
              <a:rPr lang="en-US" sz="1600" dirty="0"/>
              <a:t>Aims to replace variants of words by their common stem</a:t>
            </a:r>
          </a:p>
          <a:p>
            <a:pPr lvl="1"/>
            <a:r>
              <a:rPr lang="en-US" sz="1600" dirty="0"/>
              <a:t>e.g. "went"       "go", "stemming"      "stem", …</a:t>
            </a:r>
          </a:p>
          <a:p>
            <a:r>
              <a:rPr lang="en-US" sz="1800" dirty="0"/>
              <a:t>size cut-offs </a:t>
            </a:r>
          </a:p>
          <a:p>
            <a:pPr lvl="1"/>
            <a:r>
              <a:rPr lang="en-US" sz="1600" dirty="0"/>
              <a:t>only use top n most representative words to remove "noise" from data</a:t>
            </a:r>
          </a:p>
          <a:p>
            <a:pPr lvl="1"/>
            <a:r>
              <a:rPr lang="en-US" sz="1600" dirty="0"/>
              <a:t>e.g. use top 100 words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Pfeil nach rechts 7"/>
          <p:cNvSpPr/>
          <p:nvPr/>
        </p:nvSpPr>
        <p:spPr bwMode="auto">
          <a:xfrm>
            <a:off x="3767572" y="3825044"/>
            <a:ext cx="21602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Pfeil nach rechts 8"/>
          <p:cNvSpPr/>
          <p:nvPr/>
        </p:nvSpPr>
        <p:spPr bwMode="auto">
          <a:xfrm>
            <a:off x="5519936" y="3825044"/>
            <a:ext cx="21602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Zaoblený obdélníkový bublinový popisek 1"/>
          <p:cNvSpPr/>
          <p:nvPr/>
        </p:nvSpPr>
        <p:spPr bwMode="auto">
          <a:xfrm>
            <a:off x="6672064" y="1484784"/>
            <a:ext cx="3600400" cy="1224136"/>
          </a:xfrm>
          <a:prstGeom prst="wedgeRoundRectCallout">
            <a:avLst>
              <a:gd name="adj1" fmla="val -75248"/>
              <a:gd name="adj2" fmla="val 8569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400" i="1" dirty="0">
                <a:solidFill>
                  <a:srgbClr val="0070C0"/>
                </a:solidFill>
              </a:rPr>
              <a:t>Computational linguistics machinery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781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vector space model 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536" y="1628801"/>
            <a:ext cx="8424936" cy="4689929"/>
          </a:xfrm>
        </p:spPr>
        <p:txBody>
          <a:bodyPr>
            <a:noAutofit/>
          </a:bodyPr>
          <a:lstStyle/>
          <a:p>
            <a:r>
              <a:rPr lang="en-US" sz="1800" dirty="0"/>
              <a:t>Use lexical knowledge, use more elaborate methods for feature selection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Remove words that are not relevant in the domain</a:t>
            </a:r>
            <a:endParaRPr lang="cs-CZ" sz="1400" dirty="0">
              <a:solidFill>
                <a:srgbClr val="FF0000"/>
              </a:solidFill>
            </a:endParaRPr>
          </a:p>
          <a:p>
            <a:pPr lvl="1"/>
            <a:r>
              <a:rPr lang="cs-CZ" sz="1400" dirty="0" err="1">
                <a:solidFill>
                  <a:srgbClr val="FF0000"/>
                </a:solidFill>
              </a:rPr>
              <a:t>Remove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features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that</a:t>
            </a:r>
            <a:r>
              <a:rPr lang="cs-CZ" sz="1400" dirty="0">
                <a:solidFill>
                  <a:srgbClr val="FF0000"/>
                </a:solidFill>
              </a:rPr>
              <a:t> are not </a:t>
            </a:r>
            <a:r>
              <a:rPr lang="cs-CZ" sz="1400" dirty="0" err="1">
                <a:solidFill>
                  <a:srgbClr val="FF0000"/>
                </a:solidFill>
              </a:rPr>
              <a:t>relevant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for</a:t>
            </a:r>
            <a:r>
              <a:rPr lang="cs-CZ" sz="1400" dirty="0">
                <a:solidFill>
                  <a:srgbClr val="FF0000"/>
                </a:solidFill>
              </a:rPr>
              <a:t> a </a:t>
            </a:r>
            <a:r>
              <a:rPr lang="cs-CZ" sz="1400" dirty="0" err="1">
                <a:solidFill>
                  <a:srgbClr val="FF0000"/>
                </a:solidFill>
              </a:rPr>
              <a:t>particular</a:t>
            </a:r>
            <a:r>
              <a:rPr lang="cs-CZ" sz="1400" dirty="0">
                <a:solidFill>
                  <a:srgbClr val="FF0000"/>
                </a:solidFill>
              </a:rPr>
              <a:t> </a:t>
            </a:r>
            <a:r>
              <a:rPr lang="cs-CZ" sz="1400" dirty="0" err="1">
                <a:solidFill>
                  <a:srgbClr val="FF0000"/>
                </a:solidFill>
              </a:rPr>
              <a:t>task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800" dirty="0"/>
              <a:t>Detection of phrases as terms</a:t>
            </a:r>
          </a:p>
          <a:p>
            <a:pPr lvl="1"/>
            <a:r>
              <a:rPr lang="en-US" sz="1400" dirty="0"/>
              <a:t>More descriptive for a text than single words </a:t>
            </a:r>
          </a:p>
          <a:p>
            <a:pPr lvl="1"/>
            <a:r>
              <a:rPr lang="en-US" sz="1400" dirty="0"/>
              <a:t>e.g. "United Nations„</a:t>
            </a:r>
            <a:endParaRPr lang="cs-CZ" sz="1400" dirty="0"/>
          </a:p>
          <a:p>
            <a:pPr lvl="1"/>
            <a:r>
              <a:rPr lang="cs-CZ" sz="1400" dirty="0" err="1"/>
              <a:t>Named</a:t>
            </a:r>
            <a:r>
              <a:rPr lang="cs-CZ" sz="1400" dirty="0"/>
              <a:t> entity </a:t>
            </a:r>
            <a:r>
              <a:rPr lang="cs-CZ" sz="1400" dirty="0" err="1"/>
              <a:t>recognition</a:t>
            </a:r>
            <a:r>
              <a:rPr lang="cs-CZ" sz="1400" dirty="0"/>
              <a:t> (use </a:t>
            </a:r>
            <a:r>
              <a:rPr lang="cs-CZ" sz="1400" dirty="0" err="1"/>
              <a:t>e.g</a:t>
            </a:r>
            <a:r>
              <a:rPr lang="cs-CZ" sz="1400" dirty="0"/>
              <a:t>. </a:t>
            </a:r>
            <a:r>
              <a:rPr lang="cs-CZ" sz="1400" dirty="0" err="1"/>
              <a:t>Wikipedia</a:t>
            </a:r>
            <a:r>
              <a:rPr lang="cs-CZ" sz="1400" dirty="0"/>
              <a:t>)</a:t>
            </a:r>
            <a:endParaRPr lang="en-US" sz="1600" dirty="0"/>
          </a:p>
          <a:p>
            <a:r>
              <a:rPr lang="en-US" sz="1800" dirty="0"/>
              <a:t>Limitations</a:t>
            </a:r>
          </a:p>
          <a:p>
            <a:pPr lvl="1"/>
            <a:r>
              <a:rPr lang="en-US" sz="1600" dirty="0"/>
              <a:t>semantic meaning remains unknown</a:t>
            </a:r>
          </a:p>
          <a:p>
            <a:pPr lvl="1"/>
            <a:r>
              <a:rPr lang="en-US" sz="1600" dirty="0"/>
              <a:t>example: usage of a word in a negative context</a:t>
            </a:r>
          </a:p>
          <a:p>
            <a:pPr lvl="2"/>
            <a:r>
              <a:rPr lang="en-US" sz="1400" dirty="0"/>
              <a:t>"there is nothing on the menu that a vegetarian would like.."</a:t>
            </a:r>
          </a:p>
          <a:p>
            <a:pPr lvl="2"/>
            <a:r>
              <a:rPr lang="en-US" sz="1400" dirty="0"/>
              <a:t>The word "vegetarian" will receive a higher weight then desired</a:t>
            </a:r>
          </a:p>
          <a:p>
            <a:pPr marL="857250" lvl="2" indent="0">
              <a:buNone/>
            </a:pPr>
            <a:r>
              <a:rPr lang="en-US" sz="1400" dirty="0"/>
              <a:t>	 an unintended match with a user interested in vegetarian restaurants</a:t>
            </a:r>
          </a:p>
          <a:p>
            <a:pPr lvl="2"/>
            <a:endParaRPr lang="en-US" dirty="0"/>
          </a:p>
        </p:txBody>
      </p:sp>
      <p:sp>
        <p:nvSpPr>
          <p:cNvPr id="4" name="Pfeil nach rechts 3"/>
          <p:cNvSpPr/>
          <p:nvPr/>
        </p:nvSpPr>
        <p:spPr bwMode="auto">
          <a:xfrm>
            <a:off x="2671950" y="4725145"/>
            <a:ext cx="216024" cy="1751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Zaoblený obdélníkový bublinový popisek 4"/>
          <p:cNvSpPr/>
          <p:nvPr/>
        </p:nvSpPr>
        <p:spPr bwMode="auto">
          <a:xfrm>
            <a:off x="6960096" y="2605612"/>
            <a:ext cx="4392488" cy="1368152"/>
          </a:xfrm>
          <a:prstGeom prst="wedgeRoundRectCallout">
            <a:avLst>
              <a:gd name="adj1" fmla="val -73077"/>
              <a:gd name="adj2" fmla="val 715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</a:rPr>
              <a:t>Replaced by 2vec, BERT, CLIP or similar nowadays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093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B9157-DAE1-EFB0-3C8B-0DD21AAF2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29B33-4CD6-ADEC-47B7-6C271864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09C7B-FAB3-F68C-EC7A-07E48B5E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 #1 </a:t>
            </a:r>
            <a:r>
              <a:rPr lang="cs-CZ" dirty="0" err="1"/>
              <a:t>results</a:t>
            </a:r>
            <a:endParaRPr lang="cs-CZ" dirty="0"/>
          </a:p>
          <a:p>
            <a:pPr lvl="1"/>
            <a:r>
              <a:rPr lang="cs-CZ" dirty="0"/>
              <a:t>Amazon </a:t>
            </a:r>
            <a:r>
              <a:rPr lang="cs-CZ" dirty="0" err="1"/>
              <a:t>Item-Item</a:t>
            </a:r>
            <a:r>
              <a:rPr lang="cs-CZ" dirty="0"/>
              <a:t> KNN: 20 </a:t>
            </a:r>
            <a:r>
              <a:rPr lang="cs-CZ" dirty="0" err="1"/>
              <a:t>submissions</a:t>
            </a:r>
            <a:endParaRPr lang="cs-CZ" dirty="0"/>
          </a:p>
          <a:p>
            <a:pPr lvl="1"/>
            <a:r>
              <a:rPr lang="cs-CZ" dirty="0"/>
              <a:t>EASE (</a:t>
            </a:r>
            <a:r>
              <a:rPr lang="cs-CZ" dirty="0" err="1"/>
              <a:t>shallow</a:t>
            </a:r>
            <a:r>
              <a:rPr lang="cs-CZ" dirty="0"/>
              <a:t> </a:t>
            </a:r>
            <a:r>
              <a:rPr lang="cs-CZ" dirty="0" err="1"/>
              <a:t>autoencoder</a:t>
            </a:r>
            <a:r>
              <a:rPr lang="cs-CZ" dirty="0"/>
              <a:t>): 12 </a:t>
            </a:r>
            <a:r>
              <a:rPr lang="cs-CZ" dirty="0" err="1"/>
              <a:t>submissions</a:t>
            </a:r>
            <a:endParaRPr lang="cs-CZ" dirty="0"/>
          </a:p>
          <a:p>
            <a:pPr lvl="1"/>
            <a:r>
              <a:rPr lang="cs-CZ" dirty="0"/>
              <a:t>Time-</a:t>
            </a:r>
            <a:r>
              <a:rPr lang="cs-CZ" dirty="0" err="1"/>
              <a:t>aware</a:t>
            </a:r>
            <a:r>
              <a:rPr lang="cs-CZ" dirty="0"/>
              <a:t> MF: 1 </a:t>
            </a:r>
            <a:r>
              <a:rPr lang="cs-CZ" dirty="0" err="1"/>
              <a:t>submission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  <a:p>
            <a:r>
              <a:rPr lang="cs-CZ" dirty="0" err="1"/>
              <a:t>Overall</a:t>
            </a:r>
            <a:r>
              <a:rPr lang="cs-CZ" dirty="0"/>
              <a:t>,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job</a:t>
            </a:r>
            <a:endParaRPr lang="cs-CZ" dirty="0"/>
          </a:p>
          <a:p>
            <a:pPr lvl="1"/>
            <a:r>
              <a:rPr lang="cs-CZ" dirty="0"/>
              <a:t>Do not </a:t>
            </a:r>
            <a:r>
              <a:rPr lang="cs-CZ" dirty="0" err="1"/>
              <a:t>forget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perspective</a:t>
            </a:r>
            <a:endParaRPr lang="cs-CZ" dirty="0"/>
          </a:p>
          <a:p>
            <a:pPr lvl="1"/>
            <a:r>
              <a:rPr lang="cs-CZ" dirty="0"/>
              <a:t>Do not </a:t>
            </a:r>
            <a:r>
              <a:rPr lang="cs-CZ" dirty="0" err="1"/>
              <a:t>forget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weaknesses</a:t>
            </a:r>
            <a:endParaRPr lang="cs-CZ" dirty="0"/>
          </a:p>
          <a:p>
            <a:pPr lvl="1"/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1371233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Content-based</a:t>
            </a:r>
            <a:r>
              <a:rPr lang="cs-CZ" dirty="0"/>
              <a:t> RS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00" y="1628801"/>
            <a:ext cx="9649072" cy="4689929"/>
          </a:xfrm>
        </p:spPr>
        <p:txBody>
          <a:bodyPr>
            <a:noAutofit/>
          </a:bodyPr>
          <a:lstStyle/>
          <a:p>
            <a:r>
              <a:rPr lang="cs-CZ" sz="1800" dirty="0" err="1"/>
              <a:t>What</a:t>
            </a:r>
            <a:r>
              <a:rPr lang="cs-CZ" sz="1800" dirty="0"/>
              <a:t> </a:t>
            </a:r>
            <a:r>
              <a:rPr lang="cs-CZ" sz="1800" dirty="0" err="1"/>
              <a:t>about</a:t>
            </a:r>
            <a:r>
              <a:rPr lang="cs-CZ" sz="1800" dirty="0"/>
              <a:t> </a:t>
            </a:r>
            <a:r>
              <a:rPr lang="cs-CZ" sz="1800" dirty="0" err="1"/>
              <a:t>other</a:t>
            </a:r>
            <a:r>
              <a:rPr lang="cs-CZ" sz="1800" dirty="0"/>
              <a:t> modality </a:t>
            </a:r>
            <a:r>
              <a:rPr lang="cs-CZ" sz="1800" dirty="0" err="1"/>
              <a:t>than</a:t>
            </a:r>
            <a:r>
              <a:rPr lang="cs-CZ" sz="1800" dirty="0"/>
              <a:t> text?</a:t>
            </a:r>
            <a:endParaRPr lang="en-US" sz="1800" dirty="0"/>
          </a:p>
          <a:p>
            <a:pPr lvl="1"/>
            <a:r>
              <a:rPr lang="cs-CZ" sz="1400" dirty="0" err="1">
                <a:solidFill>
                  <a:srgbClr val="FF0000"/>
                </a:solidFill>
              </a:rPr>
              <a:t>Numeric</a:t>
            </a:r>
            <a:r>
              <a:rPr lang="cs-CZ" sz="1400" dirty="0">
                <a:solidFill>
                  <a:srgbClr val="FF0000"/>
                </a:solidFill>
              </a:rPr>
              <a:t> and </a:t>
            </a:r>
            <a:r>
              <a:rPr lang="cs-CZ" sz="1400" dirty="0" err="1">
                <a:solidFill>
                  <a:srgbClr val="FF0000"/>
                </a:solidFill>
              </a:rPr>
              <a:t>nominal</a:t>
            </a:r>
            <a:r>
              <a:rPr lang="cs-CZ" sz="1400" dirty="0">
                <a:solidFill>
                  <a:srgbClr val="FF0000"/>
                </a:solidFill>
              </a:rPr>
              <a:t> (</a:t>
            </a:r>
            <a:r>
              <a:rPr lang="cs-CZ" sz="1400" dirty="0" err="1">
                <a:solidFill>
                  <a:srgbClr val="FF0000"/>
                </a:solidFill>
              </a:rPr>
              <a:t>cathegorical</a:t>
            </a:r>
            <a:r>
              <a:rPr lang="cs-CZ" sz="1400" dirty="0">
                <a:solidFill>
                  <a:srgbClr val="FF0000"/>
                </a:solidFill>
              </a:rPr>
              <a:t>) </a:t>
            </a:r>
            <a:r>
              <a:rPr lang="cs-CZ" sz="1400" dirty="0" err="1">
                <a:solidFill>
                  <a:srgbClr val="FF0000"/>
                </a:solidFill>
              </a:rPr>
              <a:t>attributes</a:t>
            </a:r>
            <a:endParaRPr lang="cs-CZ" sz="1400" dirty="0">
              <a:solidFill>
                <a:srgbClr val="FF0000"/>
              </a:solidFill>
            </a:endParaRPr>
          </a:p>
          <a:p>
            <a:pPr lvl="1"/>
            <a:r>
              <a:rPr lang="cs-CZ" sz="1400" dirty="0">
                <a:solidFill>
                  <a:srgbClr val="FF0000"/>
                </a:solidFill>
              </a:rPr>
              <a:t>Multimedia (</a:t>
            </a:r>
            <a:r>
              <a:rPr lang="cs-CZ" sz="1400" dirty="0" err="1">
                <a:solidFill>
                  <a:srgbClr val="FF0000"/>
                </a:solidFill>
              </a:rPr>
              <a:t>e.g</a:t>
            </a:r>
            <a:r>
              <a:rPr lang="cs-CZ" sz="1400" dirty="0">
                <a:solidFill>
                  <a:srgbClr val="FF0000"/>
                </a:solidFill>
              </a:rPr>
              <a:t>., </a:t>
            </a:r>
            <a:r>
              <a:rPr lang="cs-CZ" sz="1400" dirty="0" err="1">
                <a:solidFill>
                  <a:srgbClr val="FF0000"/>
                </a:solidFill>
              </a:rPr>
              <a:t>images</a:t>
            </a:r>
            <a:r>
              <a:rPr lang="cs-CZ" sz="1400" dirty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cs-CZ" sz="1800" dirty="0" err="1"/>
              <a:t>Attributes</a:t>
            </a:r>
            <a:endParaRPr lang="en-US" sz="1800" dirty="0"/>
          </a:p>
          <a:p>
            <a:pPr lvl="1"/>
            <a:r>
              <a:rPr lang="cs-CZ" sz="1400" dirty="0" err="1"/>
              <a:t>Serialize</a:t>
            </a:r>
            <a:r>
              <a:rPr lang="cs-CZ" sz="1400" dirty="0"/>
              <a:t> </a:t>
            </a:r>
            <a:r>
              <a:rPr lang="cs-CZ" sz="1400" dirty="0" err="1"/>
              <a:t>into</a:t>
            </a:r>
            <a:r>
              <a:rPr lang="cs-CZ" sz="1400" dirty="0"/>
              <a:t> </a:t>
            </a:r>
            <a:r>
              <a:rPr lang="cs-CZ" sz="1400" dirty="0" err="1"/>
              <a:t>vectors</a:t>
            </a:r>
            <a:r>
              <a:rPr lang="cs-CZ" sz="1400" dirty="0"/>
              <a:t> &amp; </a:t>
            </a:r>
            <a:r>
              <a:rPr lang="cs-CZ" sz="1400" dirty="0" err="1"/>
              <a:t>utilize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same</a:t>
            </a:r>
            <a:r>
              <a:rPr lang="cs-CZ" sz="1400" dirty="0"/>
              <a:t> </a:t>
            </a:r>
            <a:r>
              <a:rPr lang="cs-CZ" sz="1400" dirty="0" err="1"/>
              <a:t>approaches</a:t>
            </a:r>
            <a:r>
              <a:rPr lang="cs-CZ" sz="1400" dirty="0"/>
              <a:t> as </a:t>
            </a:r>
            <a:r>
              <a:rPr lang="cs-CZ" sz="1400" dirty="0" err="1"/>
              <a:t>for</a:t>
            </a:r>
            <a:r>
              <a:rPr lang="cs-CZ" sz="1400" dirty="0"/>
              <a:t> text</a:t>
            </a:r>
          </a:p>
          <a:p>
            <a:pPr lvl="2"/>
            <a:r>
              <a:rPr lang="cs-CZ" sz="1300" dirty="0" err="1"/>
              <a:t>Nominal</a:t>
            </a:r>
            <a:r>
              <a:rPr lang="cs-CZ" sz="1300" dirty="0"/>
              <a:t> </a:t>
            </a:r>
            <a:r>
              <a:rPr lang="cs-CZ" sz="1300" dirty="0" err="1"/>
              <a:t>attributes</a:t>
            </a:r>
            <a:r>
              <a:rPr lang="cs-CZ" sz="1300" dirty="0"/>
              <a:t> are </a:t>
            </a:r>
            <a:r>
              <a:rPr lang="cs-CZ" sz="1300" dirty="0" err="1"/>
              <a:t>quite</a:t>
            </a:r>
            <a:r>
              <a:rPr lang="cs-CZ" sz="1300" dirty="0"/>
              <a:t> natural</a:t>
            </a:r>
          </a:p>
          <a:p>
            <a:pPr lvl="2"/>
            <a:r>
              <a:rPr lang="cs-CZ" sz="1300" dirty="0" err="1"/>
              <a:t>Numeric</a:t>
            </a:r>
            <a:r>
              <a:rPr lang="cs-CZ" sz="1300" dirty="0"/>
              <a:t> </a:t>
            </a:r>
            <a:r>
              <a:rPr lang="cs-CZ" sz="1300" dirty="0" err="1"/>
              <a:t>attributes</a:t>
            </a:r>
            <a:r>
              <a:rPr lang="cs-CZ" sz="1300" dirty="0"/>
              <a:t> -&gt; </a:t>
            </a:r>
            <a:r>
              <a:rPr lang="cs-CZ" sz="1300" dirty="0" err="1"/>
              <a:t>binning</a:t>
            </a:r>
            <a:r>
              <a:rPr lang="cs-CZ" sz="1300" dirty="0"/>
              <a:t> (</a:t>
            </a:r>
            <a:r>
              <a:rPr lang="cs-CZ" sz="1300" dirty="0" err="1"/>
              <a:t>multiple</a:t>
            </a:r>
            <a:r>
              <a:rPr lang="cs-CZ" sz="1300" dirty="0"/>
              <a:t> </a:t>
            </a:r>
            <a:r>
              <a:rPr lang="cs-CZ" sz="1300" dirty="0" err="1"/>
              <a:t>options</a:t>
            </a:r>
            <a:r>
              <a:rPr lang="cs-CZ" sz="1300" dirty="0"/>
              <a:t>),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leave</a:t>
            </a:r>
            <a:r>
              <a:rPr lang="cs-CZ" sz="1300" dirty="0"/>
              <a:t> </a:t>
            </a:r>
            <a:r>
              <a:rPr lang="cs-CZ" sz="1300" dirty="0" err="1"/>
              <a:t>them</a:t>
            </a:r>
            <a:r>
              <a:rPr lang="cs-CZ" sz="1300" dirty="0"/>
              <a:t> as </a:t>
            </a:r>
            <a:r>
              <a:rPr lang="cs-CZ" sz="1300" dirty="0" err="1"/>
              <a:t>is</a:t>
            </a:r>
            <a:r>
              <a:rPr lang="cs-CZ" sz="1300" dirty="0"/>
              <a:t> (</a:t>
            </a:r>
            <a:r>
              <a:rPr lang="cs-CZ" sz="1300" dirty="0" err="1"/>
              <a:t>normalization</a:t>
            </a:r>
            <a:r>
              <a:rPr lang="cs-CZ" sz="1300" dirty="0"/>
              <a:t> </a:t>
            </a:r>
            <a:r>
              <a:rPr lang="cs-CZ" sz="1300" dirty="0" err="1"/>
              <a:t>issues</a:t>
            </a:r>
            <a:r>
              <a:rPr lang="cs-CZ" sz="1300" dirty="0"/>
              <a:t>)</a:t>
            </a:r>
          </a:p>
          <a:p>
            <a:pPr lvl="2"/>
            <a:r>
              <a:rPr lang="cs-CZ" sz="1300" dirty="0" err="1"/>
              <a:t>Usage</a:t>
            </a:r>
            <a:r>
              <a:rPr lang="cs-CZ" sz="1300" dirty="0"/>
              <a:t> </a:t>
            </a:r>
            <a:r>
              <a:rPr lang="cs-CZ" sz="1300" dirty="0" err="1"/>
              <a:t>of</a:t>
            </a:r>
            <a:r>
              <a:rPr lang="cs-CZ" sz="1300" dirty="0"/>
              <a:t> </a:t>
            </a:r>
            <a:r>
              <a:rPr lang="cs-CZ" sz="1300" dirty="0" err="1"/>
              <a:t>fixed</a:t>
            </a:r>
            <a:r>
              <a:rPr lang="cs-CZ" sz="1300" dirty="0"/>
              <a:t> </a:t>
            </a:r>
            <a:r>
              <a:rPr lang="cs-CZ" sz="1300" dirty="0" err="1"/>
              <a:t>weighting</a:t>
            </a:r>
            <a:r>
              <a:rPr lang="cs-CZ" sz="1300" dirty="0"/>
              <a:t> such as TF-IDF </a:t>
            </a:r>
            <a:r>
              <a:rPr lang="cs-CZ" sz="1300" dirty="0" err="1"/>
              <a:t>is</a:t>
            </a:r>
            <a:r>
              <a:rPr lang="cs-CZ" sz="1300" dirty="0"/>
              <a:t> </a:t>
            </a:r>
            <a:r>
              <a:rPr lang="cs-CZ" sz="1300" dirty="0" err="1"/>
              <a:t>questionable</a:t>
            </a:r>
            <a:endParaRPr lang="cs-CZ" sz="1300" dirty="0"/>
          </a:p>
          <a:p>
            <a:pPr lvl="3"/>
            <a:r>
              <a:rPr lang="cs-CZ" sz="1400" dirty="0">
                <a:solidFill>
                  <a:srgbClr val="FF0000"/>
                </a:solidFill>
              </a:rPr>
              <a:t>(e.g. Gender or Age attributes on dating sites: high importance, but low IDF)</a:t>
            </a:r>
          </a:p>
          <a:p>
            <a:pPr lvl="3"/>
            <a:r>
              <a:rPr lang="cs-CZ" sz="1400" dirty="0">
                <a:solidFill>
                  <a:srgbClr val="FF0000"/>
                </a:solidFill>
              </a:rPr>
              <a:t>State-of-the-art: probably attention layer</a:t>
            </a:r>
          </a:p>
          <a:p>
            <a:r>
              <a:rPr lang="cs-CZ" sz="1800" dirty="0"/>
              <a:t>Multimedia</a:t>
            </a:r>
          </a:p>
          <a:p>
            <a:pPr lvl="1"/>
            <a:r>
              <a:rPr lang="cs-CZ" sz="1400" dirty="0" err="1"/>
              <a:t>Embeddings</a:t>
            </a:r>
            <a:r>
              <a:rPr lang="cs-CZ" sz="1400" dirty="0"/>
              <a:t> (</a:t>
            </a:r>
            <a:r>
              <a:rPr lang="cs-CZ" sz="1400" dirty="0" err="1"/>
              <a:t>probably</a:t>
            </a:r>
            <a:r>
              <a:rPr lang="cs-CZ" sz="1400" dirty="0"/>
              <a:t> </a:t>
            </a:r>
            <a:r>
              <a:rPr lang="cs-CZ" sz="1400" dirty="0" err="1"/>
              <a:t>some</a:t>
            </a:r>
            <a:r>
              <a:rPr lang="cs-CZ" sz="1400" dirty="0"/>
              <a:t> </a:t>
            </a:r>
            <a:r>
              <a:rPr lang="cs-CZ" sz="1400" dirty="0" err="1"/>
              <a:t>deep</a:t>
            </a:r>
            <a:r>
              <a:rPr lang="cs-CZ" sz="1400" dirty="0"/>
              <a:t> </a:t>
            </a:r>
            <a:r>
              <a:rPr lang="cs-CZ" sz="1400" dirty="0" err="1"/>
              <a:t>convolutional</a:t>
            </a:r>
            <a:r>
              <a:rPr lang="cs-CZ" sz="1400" dirty="0"/>
              <a:t> </a:t>
            </a:r>
            <a:r>
              <a:rPr lang="cs-CZ" sz="1400" dirty="0" err="1"/>
              <a:t>neural</a:t>
            </a:r>
            <a:r>
              <a:rPr lang="cs-CZ" sz="1400" dirty="0"/>
              <a:t> </a:t>
            </a:r>
            <a:r>
              <a:rPr lang="cs-CZ" sz="1400" dirty="0" err="1"/>
              <a:t>networks</a:t>
            </a:r>
            <a:r>
              <a:rPr lang="cs-CZ" sz="1400" dirty="0"/>
              <a:t> </a:t>
            </a:r>
            <a:r>
              <a:rPr lang="cs-CZ" sz="1400" dirty="0" err="1"/>
              <a:t>or</a:t>
            </a:r>
            <a:r>
              <a:rPr lang="cs-CZ" sz="1400" dirty="0"/>
              <a:t> </a:t>
            </a:r>
            <a:r>
              <a:rPr lang="cs-CZ" sz="1400" dirty="0" err="1"/>
              <a:t>similar</a:t>
            </a:r>
            <a:r>
              <a:rPr lang="cs-CZ" sz="1400" dirty="0"/>
              <a:t> </a:t>
            </a:r>
            <a:r>
              <a:rPr lang="cs-CZ" sz="1400" dirty="0" err="1"/>
              <a:t>architecture</a:t>
            </a:r>
            <a:r>
              <a:rPr lang="cs-CZ" sz="1400" dirty="0"/>
              <a:t>)</a:t>
            </a:r>
          </a:p>
          <a:p>
            <a:pPr lvl="2"/>
            <a:r>
              <a:rPr lang="cs-CZ" sz="1300" dirty="0" err="1"/>
              <a:t>Semantically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items</a:t>
            </a:r>
            <a:r>
              <a:rPr lang="cs-CZ" sz="1300" dirty="0"/>
              <a:t> </a:t>
            </a:r>
            <a:r>
              <a:rPr lang="cs-CZ" sz="1300" dirty="0" err="1"/>
              <a:t>should</a:t>
            </a:r>
            <a:r>
              <a:rPr lang="cs-CZ" sz="1300" dirty="0"/>
              <a:t>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embeddings</a:t>
            </a:r>
            <a:endParaRPr lang="cs-CZ" sz="1300" dirty="0"/>
          </a:p>
          <a:p>
            <a:pPr lvl="2"/>
            <a:r>
              <a:rPr lang="cs-CZ" sz="1300" dirty="0" err="1"/>
              <a:t>Networks</a:t>
            </a:r>
            <a:r>
              <a:rPr lang="cs-CZ" sz="1300" dirty="0"/>
              <a:t> </a:t>
            </a:r>
            <a:r>
              <a:rPr lang="cs-CZ" sz="1300" dirty="0" err="1"/>
              <a:t>may</a:t>
            </a:r>
            <a:r>
              <a:rPr lang="cs-CZ" sz="1300" dirty="0"/>
              <a:t> </a:t>
            </a:r>
            <a:r>
              <a:rPr lang="cs-CZ" sz="1300" dirty="0" err="1"/>
              <a:t>be</a:t>
            </a:r>
            <a:r>
              <a:rPr lang="cs-CZ" sz="1300" dirty="0"/>
              <a:t> </a:t>
            </a:r>
            <a:r>
              <a:rPr lang="cs-CZ" sz="1300" dirty="0" err="1"/>
              <a:t>either</a:t>
            </a:r>
            <a:r>
              <a:rPr lang="cs-CZ" sz="1300" dirty="0"/>
              <a:t> </a:t>
            </a:r>
            <a:r>
              <a:rPr lang="cs-CZ" sz="1300" dirty="0" err="1"/>
              <a:t>trained</a:t>
            </a:r>
            <a:r>
              <a:rPr lang="cs-CZ" sz="1300" dirty="0"/>
              <a:t> to </a:t>
            </a:r>
            <a:r>
              <a:rPr lang="cs-CZ" sz="1300" dirty="0" err="1"/>
              <a:t>have</a:t>
            </a:r>
            <a:r>
              <a:rPr lang="cs-CZ" sz="1300" dirty="0"/>
              <a:t> </a:t>
            </a:r>
            <a:r>
              <a:rPr lang="cs-CZ" sz="1300" dirty="0" err="1"/>
              <a:t>this</a:t>
            </a:r>
            <a:r>
              <a:rPr lang="cs-CZ" sz="1300" dirty="0"/>
              <a:t> </a:t>
            </a:r>
            <a:r>
              <a:rPr lang="cs-CZ" sz="1300" dirty="0" err="1"/>
              <a:t>feature</a:t>
            </a:r>
            <a:r>
              <a:rPr lang="cs-CZ" sz="1300" dirty="0"/>
              <a:t>, 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pre-trained</a:t>
            </a:r>
            <a:r>
              <a:rPr lang="cs-CZ" sz="1300" dirty="0"/>
              <a:t> </a:t>
            </a:r>
            <a:r>
              <a:rPr lang="cs-CZ" sz="1300" dirty="0" err="1"/>
              <a:t>models</a:t>
            </a:r>
            <a:r>
              <a:rPr lang="cs-CZ" sz="1300" dirty="0"/>
              <a:t> </a:t>
            </a:r>
            <a:r>
              <a:rPr lang="cs-CZ" sz="1300" dirty="0" err="1"/>
              <a:t>from</a:t>
            </a:r>
            <a:r>
              <a:rPr lang="cs-CZ" sz="1300" dirty="0"/>
              <a:t> </a:t>
            </a:r>
            <a:r>
              <a:rPr lang="cs-CZ" sz="1300" dirty="0" err="1"/>
              <a:t>similar</a:t>
            </a:r>
            <a:r>
              <a:rPr lang="cs-CZ" sz="1300" dirty="0"/>
              <a:t> </a:t>
            </a:r>
            <a:r>
              <a:rPr lang="cs-CZ" sz="1300" dirty="0" err="1"/>
              <a:t>tasks</a:t>
            </a:r>
            <a:r>
              <a:rPr lang="cs-CZ" sz="1300" dirty="0"/>
              <a:t> are </a:t>
            </a:r>
            <a:r>
              <a:rPr lang="cs-CZ" sz="1300" dirty="0" err="1"/>
              <a:t>used</a:t>
            </a:r>
            <a:endParaRPr lang="en-US" sz="1300" dirty="0"/>
          </a:p>
          <a:p>
            <a:pPr marL="114300" indent="0">
              <a:buNone/>
            </a:pPr>
            <a:endParaRPr lang="cs-CZ" sz="1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256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Content-based</a:t>
            </a:r>
            <a:r>
              <a:rPr lang="cs-CZ" dirty="0"/>
              <a:t> RS: </a:t>
            </a:r>
            <a:r>
              <a:rPr lang="cs-CZ" dirty="0" err="1"/>
              <a:t>Multimedia+attribute</a:t>
            </a:r>
            <a:r>
              <a:rPr lang="cs-CZ" dirty="0"/>
              <a:t> data, </a:t>
            </a:r>
            <a:r>
              <a:rPr lang="cs-CZ" dirty="0" err="1"/>
              <a:t>LineIT</a:t>
            </a:r>
            <a:r>
              <a:rPr lang="cs-CZ" dirty="0"/>
              <a:t> </a:t>
            </a:r>
            <a:r>
              <a:rPr lang="cs-CZ" dirty="0" err="1"/>
              <a:t>example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4653136"/>
            <a:ext cx="9649072" cy="137756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cs-CZ" sz="1700" b="0" dirty="0" smtClean="0">
                <a:solidFill>
                  <a:srgbClr val="0070C0"/>
                </a:solidFill>
              </a:rPr>
              <a:t>Recommend based on an aggregation of attribute-based and visual similarity</a:t>
            </a:r>
          </a:p>
          <a:p>
            <a:pPr marL="400050" indent="-285750"/>
            <a:r>
              <a:rPr lang="cs-CZ" sz="1400" b="0" dirty="0" smtClean="0">
                <a:solidFill>
                  <a:srgbClr val="0070C0"/>
                </a:solidFill>
              </a:rPr>
              <a:t>Combine similarities towards both the suspect and already selected candidates (i.e., lineup uniformity)</a:t>
            </a:r>
          </a:p>
          <a:p>
            <a:pPr marL="400050" indent="-285750"/>
            <a:r>
              <a:rPr lang="cs-CZ" sz="1400" b="0" dirty="0" smtClean="0">
                <a:solidFill>
                  <a:srgbClr val="0070C0"/>
                </a:solidFill>
              </a:rPr>
              <a:t>For attribute-based similarity, employ users long-term preference on individual attributes</a:t>
            </a:r>
          </a:p>
          <a:p>
            <a:pPr marL="400050" indent="-285750"/>
            <a:r>
              <a:rPr lang="cs-CZ" sz="1400" b="0" dirty="0" smtClean="0">
                <a:solidFill>
                  <a:srgbClr val="0070C0"/>
                </a:solidFill>
              </a:rPr>
              <a:t>Combine both recommenders using Fuzzy interpretation of D</a:t>
            </a:r>
            <a:r>
              <a:rPr lang="en-US" sz="1400" b="0" dirty="0" smtClean="0">
                <a:solidFill>
                  <a:srgbClr val="0070C0"/>
                </a:solidFill>
              </a:rPr>
              <a:t>’</a:t>
            </a:r>
            <a:r>
              <a:rPr lang="en-US" sz="1400" b="0" dirty="0" err="1" smtClean="0">
                <a:solidFill>
                  <a:srgbClr val="0070C0"/>
                </a:solidFill>
              </a:rPr>
              <a:t>Hondt</a:t>
            </a:r>
            <a:r>
              <a:rPr lang="cs-CZ" sz="1400" b="0" dirty="0" smtClean="0">
                <a:solidFill>
                  <a:srgbClr val="0070C0"/>
                </a:solidFill>
              </a:rPr>
              <a:t> mandate allocation algorithm</a:t>
            </a:r>
            <a:endParaRPr lang="cs-CZ" sz="1400" b="0" dirty="0">
              <a:solidFill>
                <a:srgbClr val="0070C0"/>
              </a:solidFill>
            </a:endParaRPr>
          </a:p>
        </p:txBody>
      </p:sp>
      <p:pic>
        <p:nvPicPr>
          <p:cNvPr id="2050" name="Picture 2" descr="Extract Features, Visualize Filters and Feature Maps in VGG16 and VGG19 CNN  Models | by Roland Hewage | Towards Data Science">
            <a:extLst>
              <a:ext uri="{FF2B5EF4-FFF2-40B4-BE49-F238E27FC236}">
                <a16:creationId xmlns:a16="http://schemas.microsoft.com/office/drawing/2014/main" id="{DF6941BC-9E34-3C8D-0928-03D3CCA9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21" y="1124744"/>
            <a:ext cx="4334272" cy="21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6067526-C6D8-14E4-F5CF-29120417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7" y="1124744"/>
            <a:ext cx="6547971" cy="3458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956" y="4583316"/>
            <a:ext cx="4055044" cy="217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76" y="3514753"/>
            <a:ext cx="3088212" cy="563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6400" y="4095563"/>
            <a:ext cx="2393911" cy="487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6310" y="3231055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Fuzzy D</a:t>
            </a:r>
            <a:r>
              <a:rPr lang="en-US" dirty="0" smtClean="0"/>
              <a:t>’</a:t>
            </a:r>
            <a:r>
              <a:rPr lang="en-US" dirty="0" err="1" smtClean="0"/>
              <a:t>Hondt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65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Recommending items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412777"/>
            <a:ext cx="9381728" cy="4525963"/>
          </a:xfrm>
        </p:spPr>
        <p:txBody>
          <a:bodyPr/>
          <a:lstStyle/>
          <a:p>
            <a:r>
              <a:rPr lang="en-US" sz="1800" dirty="0"/>
              <a:t>Simple method: nearest neighbors</a:t>
            </a:r>
            <a:endParaRPr lang="cs-CZ" sz="1800" dirty="0"/>
          </a:p>
          <a:p>
            <a:r>
              <a:rPr lang="cs-CZ" sz="1800" dirty="0">
                <a:solidFill>
                  <a:srgbClr val="FF0000"/>
                </a:solidFill>
              </a:rPr>
              <a:t>May </a:t>
            </a:r>
            <a:r>
              <a:rPr lang="cs-CZ" sz="1800" dirty="0" err="1">
                <a:solidFill>
                  <a:srgbClr val="FF0000"/>
                </a:solidFill>
              </a:rPr>
              <a:t>be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relevant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for</a:t>
            </a:r>
            <a:r>
              <a:rPr lang="cs-CZ" sz="1800" dirty="0">
                <a:solidFill>
                  <a:srgbClr val="FF0000"/>
                </a:solidFill>
              </a:rPr>
              <a:t> item-</a:t>
            </a:r>
            <a:r>
              <a:rPr lang="cs-CZ" sz="1800" dirty="0" err="1">
                <a:solidFill>
                  <a:srgbClr val="FF0000"/>
                </a:solidFill>
              </a:rPr>
              <a:t>based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err="1">
                <a:solidFill>
                  <a:srgbClr val="FF0000"/>
                </a:solidFill>
              </a:rPr>
              <a:t>recommendations</a:t>
            </a: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Most similar items to the currently viewed one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Still used in smaller e-commerce (either based on content or collaborative similarity)</a:t>
            </a:r>
          </a:p>
          <a:p>
            <a:pPr lvl="1"/>
            <a:endParaRPr lang="cs-CZ" sz="1600" dirty="0">
              <a:solidFill>
                <a:srgbClr val="FF0000"/>
              </a:solidFill>
            </a:endParaRPr>
          </a:p>
          <a:p>
            <a:r>
              <a:rPr lang="cs-CZ" sz="1800" dirty="0">
                <a:solidFill>
                  <a:srgbClr val="FF0000"/>
                </a:solidFill>
              </a:rPr>
              <a:t>Other options?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Any aggregation of user</a:t>
            </a:r>
            <a:r>
              <a:rPr lang="en-US" sz="1600" dirty="0">
                <a:solidFill>
                  <a:srgbClr val="FF0000"/>
                </a:solidFill>
              </a:rPr>
              <a:t>’s</a:t>
            </a:r>
            <a:r>
              <a:rPr lang="cs-CZ" sz="1600" dirty="0">
                <a:solidFill>
                  <a:srgbClr val="FF0000"/>
                </a:solidFill>
              </a:rPr>
              <a:t> preferences?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41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Query-based retrieval: </a:t>
            </a:r>
            <a:r>
              <a:rPr lang="en-US" dirty="0" err="1"/>
              <a:t>Rocchio's</a:t>
            </a:r>
            <a:r>
              <a:rPr lang="en-US" dirty="0"/>
              <a:t> method</a:t>
            </a:r>
            <a:r>
              <a:rPr lang="cs-CZ" dirty="0"/>
              <a:t> (</a:t>
            </a:r>
            <a:r>
              <a:rPr lang="cs-CZ" dirty="0" err="1"/>
              <a:t>Vector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Model)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600201"/>
            <a:ext cx="10513168" cy="4525963"/>
          </a:xfrm>
        </p:spPr>
        <p:txBody>
          <a:bodyPr/>
          <a:lstStyle/>
          <a:p>
            <a:r>
              <a:rPr lang="cs-CZ" sz="1800" dirty="0">
                <a:solidFill>
                  <a:srgbClr val="00B050"/>
                </a:solidFill>
              </a:rPr>
              <a:t>Originally for „conversational“ (interactive/iterative) query retrieval systems</a:t>
            </a:r>
          </a:p>
          <a:p>
            <a:r>
              <a:rPr lang="en-US" sz="1800" dirty="0"/>
              <a:t>Query-based retrieval: Rocchio's method</a:t>
            </a:r>
          </a:p>
          <a:p>
            <a:pPr lvl="1"/>
            <a:r>
              <a:rPr lang="en-US" sz="1600" dirty="0"/>
              <a:t>The SMART System: Users are allowed to rate (relevant/irrelevant) retrieved documents (feedback)</a:t>
            </a:r>
          </a:p>
          <a:p>
            <a:pPr lvl="1"/>
            <a:r>
              <a:rPr lang="en-US" sz="1600" dirty="0"/>
              <a:t>The system then learns a prototype of relevant/irrelevant documents</a:t>
            </a:r>
          </a:p>
          <a:p>
            <a:pPr lvl="1"/>
            <a:r>
              <a:rPr lang="en-US" sz="1600" dirty="0"/>
              <a:t>Queries are then automatically extended with additional terms/weight of relevant documents</a:t>
            </a:r>
            <a:endParaRPr lang="cs-CZ" sz="1600" dirty="0"/>
          </a:p>
          <a:p>
            <a:pPr lvl="1"/>
            <a:endParaRPr lang="cs-CZ" sz="1600" dirty="0"/>
          </a:p>
          <a:p>
            <a:r>
              <a:rPr lang="cs-CZ" dirty="0">
                <a:solidFill>
                  <a:srgbClr val="00B050"/>
                </a:solidFill>
              </a:rPr>
              <a:t>The paradigm fits well also for recommender systems</a:t>
            </a:r>
          </a:p>
          <a:p>
            <a:endParaRPr lang="cs-CZ" dirty="0">
              <a:solidFill>
                <a:srgbClr val="00B050"/>
              </a:solidFill>
            </a:endParaRPr>
          </a:p>
          <a:p>
            <a:r>
              <a:rPr lang="cs-CZ" dirty="0">
                <a:solidFill>
                  <a:srgbClr val="00B050"/>
                </a:solidFill>
              </a:rPr>
              <a:t>Some modern loss functions are based on a similar principles (e.g. Contrastive loss for siamese networks)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93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102274"/>
            <a:ext cx="3024336" cy="19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details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Document collections 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r>
              <a:rPr lang="en-US" sz="1600" dirty="0"/>
              <a:t>Calculate prototype vector for these categories.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99" y="263691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56040" y="393305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69482" y="5373217"/>
            <a:ext cx="409852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Often only positive feedback is used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More valuable than negative feedback</a:t>
            </a:r>
          </a:p>
        </p:txBody>
      </p:sp>
    </p:spTree>
    <p:extLst>
      <p:ext uri="{BB962C8B-B14F-4D97-AF65-F5344CB8AC3E}">
        <p14:creationId xmlns:p14="http://schemas.microsoft.com/office/powerpoint/2010/main" val="330342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102274"/>
            <a:ext cx="3024336" cy="19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Rocchio details</a:t>
            </a:r>
            <a:endParaRPr lang="en-US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Document collections D</a:t>
            </a:r>
            <a:r>
              <a:rPr lang="en-US" sz="1800" baseline="30000" dirty="0"/>
              <a:t>+</a:t>
            </a:r>
            <a:r>
              <a:rPr lang="en-US" sz="1800" dirty="0"/>
              <a:t> (liked) and D</a:t>
            </a:r>
            <a:r>
              <a:rPr lang="en-US" sz="1800" baseline="30000" dirty="0"/>
              <a:t>-</a:t>
            </a:r>
            <a:r>
              <a:rPr lang="en-US" sz="1800" dirty="0"/>
              <a:t> (disliked)</a:t>
            </a:r>
          </a:p>
          <a:p>
            <a:pPr lvl="1"/>
            <a:r>
              <a:rPr lang="en-US" sz="1600" dirty="0"/>
              <a:t>Calculate prototype vector for these categories.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sz="1800" dirty="0"/>
              <a:t>Computing modified query Q</a:t>
            </a:r>
            <a:r>
              <a:rPr lang="en-US" sz="1100" dirty="0"/>
              <a:t>i+1</a:t>
            </a:r>
            <a:r>
              <a:rPr lang="en-US" sz="1800" dirty="0"/>
              <a:t> from </a:t>
            </a:r>
            <a:br>
              <a:rPr lang="en-US" sz="1800" dirty="0"/>
            </a:br>
            <a:r>
              <a:rPr lang="en-US" sz="1800" dirty="0"/>
              <a:t>current query Q</a:t>
            </a:r>
            <a:r>
              <a:rPr lang="en-US" sz="1100" dirty="0"/>
              <a:t>i  </a:t>
            </a:r>
            <a:r>
              <a:rPr lang="en-US" sz="1800" dirty="0"/>
              <a:t>with:</a:t>
            </a:r>
            <a:endParaRPr lang="en-US" sz="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 ∗ 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𝑸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+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𝜷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sz="140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− </m:t>
                      </m:r>
                      <m:r>
                        <a:rPr lang="en-US" sz="1400" i="1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Cambria Math"/>
                          <a:ea typeface="Cambria Math"/>
                        </a:rPr>
                        <m:t>𝛄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accent1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𝑫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accent1">
                                              <a:lumMod val="25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chemeClr val="accent1">
                                      <a:lumMod val="2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accent1">
                                          <a:lumMod val="2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accent1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4640963"/>
                <a:ext cx="5562512" cy="670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99" y="2636912"/>
            <a:ext cx="2123732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56040" y="3933056"/>
            <a:ext cx="4211960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, ,  used to fine-tune the feedback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 weight for original query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 weight for positive feedback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 weight for negative feedback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069482" y="5373217"/>
            <a:ext cx="4098527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Often only positive feedback is used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600" b="0" kern="0" dirty="0">
                <a:solidFill>
                  <a:srgbClr val="003366"/>
                </a:solidFill>
                <a:latin typeface="Calibri" pitchFamily="34" charset="0"/>
                <a:sym typeface="Symbol"/>
              </a:rPr>
              <a:t>More valuable than negative feedback</a:t>
            </a:r>
          </a:p>
        </p:txBody>
      </p:sp>
      <p:sp>
        <p:nvSpPr>
          <p:cNvPr id="10" name="TextBox 9"/>
          <p:cNvSpPr txBox="1"/>
          <p:nvPr/>
        </p:nvSpPr>
        <p:spPr>
          <a:xfrm rot="20182765">
            <a:off x="-24758" y="3503291"/>
            <a:ext cx="1080135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This intuition paritally stops working in high dimensions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But should be fine e.g. for attribute-based or low-dim representations</a:t>
            </a:r>
          </a:p>
          <a:p>
            <a:pPr algn="ctr"/>
            <a:r>
              <a:rPr lang="cs-CZ" sz="2000" dirty="0">
                <a:solidFill>
                  <a:srgbClr val="FF0000"/>
                </a:solidFill>
              </a:rPr>
              <a:t>Clustering for diverse interests, margin from negative instead of distance</a:t>
            </a:r>
          </a:p>
        </p:txBody>
      </p:sp>
    </p:spTree>
    <p:extLst>
      <p:ext uri="{BB962C8B-B14F-4D97-AF65-F5344CB8AC3E}">
        <p14:creationId xmlns:p14="http://schemas.microsoft.com/office/powerpoint/2010/main" val="45703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relevance feedback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Slight modification: Instead of query prototype evaluate suitability of all points in the solutions space</a:t>
            </a:r>
          </a:p>
          <a:p>
            <a:pPr lvl="1"/>
            <a:r>
              <a:rPr lang="cs-CZ" sz="1600" dirty="0" err="1"/>
              <a:t>Counting</a:t>
            </a:r>
            <a:r>
              <a:rPr lang="cs-CZ" sz="1600" dirty="0"/>
              <a:t> </a:t>
            </a:r>
            <a:r>
              <a:rPr lang="cs-CZ" sz="1600" dirty="0" err="1"/>
              <a:t>distances</a:t>
            </a:r>
            <a:r>
              <a:rPr lang="cs-CZ" sz="1600" dirty="0"/>
              <a:t> to </a:t>
            </a:r>
            <a:r>
              <a:rPr lang="cs-CZ" sz="1600" dirty="0" err="1"/>
              <a:t>each</a:t>
            </a:r>
            <a:r>
              <a:rPr lang="cs-CZ" sz="1600" dirty="0"/>
              <a:t> positive </a:t>
            </a:r>
            <a:r>
              <a:rPr lang="cs-CZ" sz="1600" dirty="0" err="1"/>
              <a:t>example</a:t>
            </a:r>
            <a:r>
              <a:rPr lang="cs-CZ" sz="1600" dirty="0"/>
              <a:t> </a:t>
            </a:r>
            <a:r>
              <a:rPr lang="cs-CZ" sz="1600" dirty="0" err="1"/>
              <a:t>separately</a:t>
            </a:r>
            <a:endParaRPr lang="cs-CZ" sz="1600" dirty="0"/>
          </a:p>
          <a:p>
            <a:pPr lvl="1"/>
            <a:r>
              <a:rPr lang="cs-CZ" sz="1600" dirty="0" err="1"/>
              <a:t>Exponential</a:t>
            </a:r>
            <a:r>
              <a:rPr lang="cs-CZ" sz="1600" dirty="0"/>
              <a:t> </a:t>
            </a:r>
            <a:r>
              <a:rPr lang="cs-CZ" sz="1600" dirty="0" err="1"/>
              <a:t>transformation</a:t>
            </a:r>
            <a:r>
              <a:rPr lang="cs-CZ" sz="1600" dirty="0"/>
              <a:t> (</a:t>
            </a:r>
            <a:r>
              <a:rPr lang="cs-CZ" sz="1600" dirty="0" err="1"/>
              <a:t>amplify</a:t>
            </a:r>
            <a:r>
              <a:rPr lang="cs-CZ" sz="1600" dirty="0"/>
              <a:t> </a:t>
            </a:r>
            <a:r>
              <a:rPr lang="cs-CZ" sz="1600" dirty="0" err="1"/>
              <a:t>highly</a:t>
            </a:r>
            <a:r>
              <a:rPr lang="cs-CZ" sz="1600" dirty="0"/>
              <a:t>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objects</a:t>
            </a:r>
            <a:r>
              <a:rPr lang="cs-CZ" sz="1600" dirty="0"/>
              <a:t>)</a:t>
            </a:r>
            <a:endParaRPr lang="en-US" sz="2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611E4CB-4D92-5D5D-B801-50ADD114B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4122544"/>
            <a:ext cx="6887536" cy="267689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E05B8E6-177B-B4C3-2B49-04C5AFF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552577"/>
            <a:ext cx="6820852" cy="17528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40116" y="653783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b="0" dirty="0">
                <a:hlinkClick r:id="rId5"/>
              </a:rPr>
              <a:t>https://dl.acm.org/doi/10.1007/s11042-022-14046-w</a:t>
            </a:r>
            <a:r>
              <a:rPr lang="cs-CZ" sz="11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4059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challenges of Rocchio's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7427168" cy="4525963"/>
              </a:xfrm>
            </p:spPr>
            <p:txBody>
              <a:bodyPr/>
              <a:lstStyle/>
              <a:p>
                <a:r>
                  <a:rPr lang="en-US" sz="1800" dirty="0"/>
                  <a:t>Certain number of item ratings needed  to build reasonable user model</a:t>
                </a:r>
              </a:p>
              <a:p>
                <a:pPr lvl="1"/>
                <a:r>
                  <a:rPr lang="en-US" sz="1600" dirty="0"/>
                  <a:t>Can be automated by trying to capture user ratings implicitly (click on document)</a:t>
                </a:r>
              </a:p>
              <a:p>
                <a:pPr lvl="1"/>
                <a:r>
                  <a:rPr lang="en-US" sz="1600" dirty="0"/>
                  <a:t>Pseudorelevance Feedback:  Assume that the first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 </m:t>
                    </m:r>
                    <m:r>
                      <a:rPr lang="en-US" sz="1600" i="1" dirty="0">
                        <a:latin typeface="Cambria Math"/>
                      </a:rPr>
                      <m:t>𝑛</m:t>
                    </m:r>
                    <m:r>
                      <a:rPr lang="en-US" sz="16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documents match the query best.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1600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dirty="0"/>
                  <a:t> is not used until explicit negative feedback exists.</a:t>
                </a:r>
              </a:p>
              <a:p>
                <a:r>
                  <a:rPr lang="en-US" sz="1800" dirty="0"/>
                  <a:t>User interaction required during retrieval phase</a:t>
                </a:r>
              </a:p>
              <a:p>
                <a:pPr lvl="1"/>
                <a:r>
                  <a:rPr lang="en-US" sz="1600" dirty="0"/>
                  <a:t>Interactive query refinement opens new opportunities for gathering information and</a:t>
                </a:r>
              </a:p>
              <a:p>
                <a:pPr lvl="1"/>
                <a:r>
                  <a:rPr lang="en-US" sz="1600" dirty="0"/>
                  <a:t>Helps user to learn which vocabulary should be used to receive the information he needs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7427168" cy="4525963"/>
              </a:xfrm>
              <a:blipFill>
                <a:blip r:embed="rId3"/>
                <a:stretch>
                  <a:fillRect l="-493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2854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decision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Decision tree for recommendation problems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inner nodes labeled with item features (keywords)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used to partition the test examples </a:t>
            </a:r>
          </a:p>
          <a:p>
            <a:pPr lvl="2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existence or non existence of a keyword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 basic setting only two classes appear at leaf nodes</a:t>
            </a:r>
          </a:p>
          <a:p>
            <a:pPr lvl="2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interesting or not interesting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decision tree can automatically be constructed from training data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works best with small number of features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use meta features like author name, genre, ...  instead of TF-IDF representation</a:t>
            </a:r>
            <a:r>
              <a:rPr lang="en-US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08" y="4653136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Never saw them really working...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12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Explicit decision models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Rule induction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built on RIPPER algorithm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good performance compared with other classification methods</a:t>
            </a:r>
          </a:p>
          <a:p>
            <a:pPr lvl="2"/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eloborate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postpruning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techniques of RIPPER</a:t>
            </a:r>
          </a:p>
          <a:p>
            <a:pPr lvl="2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extension for e-mail classification</a:t>
            </a:r>
          </a:p>
          <a:p>
            <a:pPr lvl="3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takes document structure into account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main advantages of these decision models: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inferred decision rules serve as basis for generating explanations for recommendation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existing domain knowledge can be incorporated in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1424" y="4653136"/>
            <a:ext cx="681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Never saw them really working...</a:t>
            </a:r>
          </a:p>
          <a:p>
            <a:r>
              <a:rPr lang="cs-CZ" dirty="0">
                <a:solidFill>
                  <a:srgbClr val="FF0000"/>
                </a:solidFill>
              </a:rPr>
              <a:t>But may be fine for possible results pre-processing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0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70102-28F9-B895-BB52-9FD243645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FD4E0-03F3-347E-EBA5-F00F112B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289E4-F482-8EFF-DF59-0FF5AE62D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84" y="1268760"/>
            <a:ext cx="10972800" cy="4824536"/>
          </a:xfrm>
        </p:spPr>
        <p:txBody>
          <a:bodyPr/>
          <a:lstStyle/>
          <a:p>
            <a:r>
              <a:rPr lang="cs-CZ" sz="1800" dirty="0"/>
              <a:t>Amazon </a:t>
            </a:r>
            <a:r>
              <a:rPr lang="cs-CZ" sz="1800" dirty="0" err="1"/>
              <a:t>Item-Item</a:t>
            </a:r>
            <a:r>
              <a:rPr lang="cs-CZ" sz="1800" dirty="0"/>
              <a:t> KNN</a:t>
            </a:r>
          </a:p>
          <a:p>
            <a:pPr lvl="1"/>
            <a:r>
              <a:rPr lang="cs-CZ" sz="1600" dirty="0" err="1"/>
              <a:t>Old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00B050"/>
                </a:solidFill>
              </a:rPr>
              <a:t>(but </a:t>
            </a:r>
            <a:r>
              <a:rPr lang="cs-CZ" sz="1600" i="1" dirty="0" err="1">
                <a:solidFill>
                  <a:srgbClr val="00B050"/>
                </a:solidFill>
              </a:rPr>
              <a:t>recently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won</a:t>
            </a:r>
            <a:r>
              <a:rPr lang="cs-CZ" sz="1600" i="1" dirty="0">
                <a:solidFill>
                  <a:srgbClr val="00B050"/>
                </a:solidFill>
              </a:rPr>
              <a:t> „Test </a:t>
            </a:r>
            <a:r>
              <a:rPr lang="cs-CZ" sz="1600" i="1" dirty="0" err="1">
                <a:solidFill>
                  <a:srgbClr val="00B050"/>
                </a:solidFill>
              </a:rPr>
              <a:t>of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the</a:t>
            </a:r>
            <a:r>
              <a:rPr lang="cs-CZ" sz="1600" i="1" dirty="0">
                <a:solidFill>
                  <a:srgbClr val="00B050"/>
                </a:solidFill>
              </a:rPr>
              <a:t> Time“ </a:t>
            </a:r>
            <a:r>
              <a:rPr lang="cs-CZ" sz="1600" i="1" dirty="0" err="1">
                <a:solidFill>
                  <a:srgbClr val="00B050"/>
                </a:solidFill>
              </a:rPr>
              <a:t>award</a:t>
            </a:r>
            <a:r>
              <a:rPr lang="cs-CZ" sz="1600" i="1" dirty="0">
                <a:solidFill>
                  <a:srgbClr val="00B050"/>
                </a:solidFill>
              </a:rPr>
              <a:t> IEEE Internet </a:t>
            </a:r>
            <a:r>
              <a:rPr lang="cs-CZ" sz="1600" i="1" dirty="0" err="1">
                <a:solidFill>
                  <a:srgbClr val="00B050"/>
                </a:solidFill>
              </a:rPr>
              <a:t>Computing</a:t>
            </a:r>
            <a:r>
              <a:rPr lang="cs-CZ" sz="1600" i="1" dirty="0">
                <a:solidFill>
                  <a:srgbClr val="00B050"/>
                </a:solidFill>
              </a:rPr>
              <a:t>, 2017)</a:t>
            </a:r>
          </a:p>
          <a:p>
            <a:pPr lvl="1"/>
            <a:r>
              <a:rPr lang="cs-CZ" sz="1600" dirty="0" err="1"/>
              <a:t>Lack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details</a:t>
            </a:r>
            <a:r>
              <a:rPr lang="cs-CZ" sz="1600" dirty="0"/>
              <a:t> in </a:t>
            </a:r>
            <a:r>
              <a:rPr lang="cs-CZ" sz="1600" dirty="0" err="1"/>
              <a:t>algorithm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C000"/>
                </a:solidFill>
              </a:rPr>
              <a:t>(</a:t>
            </a:r>
            <a:r>
              <a:rPr lang="cs-CZ" sz="1600" i="1" dirty="0" err="1">
                <a:solidFill>
                  <a:srgbClr val="FFC000"/>
                </a:solidFill>
              </a:rPr>
              <a:t>common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for</a:t>
            </a:r>
            <a:r>
              <a:rPr lang="cs-CZ" sz="1600" i="1" dirty="0">
                <a:solidFill>
                  <a:srgbClr val="FFC000"/>
                </a:solidFill>
              </a:rPr>
              <a:t> many </a:t>
            </a:r>
            <a:r>
              <a:rPr lang="cs-CZ" sz="1600" i="1" dirty="0" err="1">
                <a:solidFill>
                  <a:srgbClr val="FFC000"/>
                </a:solidFill>
              </a:rPr>
              <a:t>industry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papers</a:t>
            </a:r>
            <a:r>
              <a:rPr lang="cs-CZ" sz="1600" i="1" dirty="0">
                <a:solidFill>
                  <a:srgbClr val="FFC000"/>
                </a:solidFill>
              </a:rPr>
              <a:t>, </a:t>
            </a:r>
            <a:r>
              <a:rPr lang="cs-CZ" sz="1600" i="1" dirty="0" err="1">
                <a:solidFill>
                  <a:srgbClr val="FFC000"/>
                </a:solidFill>
              </a:rPr>
              <a:t>unfortunately</a:t>
            </a:r>
            <a:r>
              <a:rPr lang="cs-CZ" sz="1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handling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temporality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0000"/>
                </a:solidFill>
              </a:rPr>
              <a:t>(</a:t>
            </a:r>
            <a:r>
              <a:rPr lang="cs-CZ" sz="1600" i="1" dirty="0" err="1">
                <a:solidFill>
                  <a:srgbClr val="FF0000"/>
                </a:solidFill>
              </a:rPr>
              <a:t>true</a:t>
            </a:r>
            <a:r>
              <a:rPr lang="cs-CZ" sz="1600" i="1" dirty="0">
                <a:solidFill>
                  <a:srgbClr val="FF0000"/>
                </a:solidFill>
              </a:rPr>
              <a:t>; </a:t>
            </a:r>
            <a:r>
              <a:rPr lang="cs-CZ" sz="1600" i="1" dirty="0" err="1">
                <a:solidFill>
                  <a:srgbClr val="FF0000"/>
                </a:solidFill>
              </a:rPr>
              <a:t>persistent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issue</a:t>
            </a:r>
            <a:r>
              <a:rPr lang="cs-CZ" sz="1600" i="1" dirty="0">
                <a:solidFill>
                  <a:srgbClr val="FF0000"/>
                </a:solidFill>
              </a:rPr>
              <a:t>; </a:t>
            </a:r>
            <a:r>
              <a:rPr lang="cs-CZ" sz="1600" i="1" dirty="0" err="1">
                <a:solidFill>
                  <a:srgbClr val="FF0000"/>
                </a:solidFill>
              </a:rPr>
              <a:t>often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only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short-span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of</a:t>
            </a:r>
            <a:r>
              <a:rPr lang="cs-CZ" sz="1600" i="1" dirty="0">
                <a:solidFill>
                  <a:srgbClr val="FF0000"/>
                </a:solidFill>
              </a:rPr>
              <a:t> data </a:t>
            </a:r>
            <a:r>
              <a:rPr lang="cs-CZ" sz="1600" i="1" dirty="0" err="1">
                <a:solidFill>
                  <a:srgbClr val="FF0000"/>
                </a:solidFill>
              </a:rPr>
              <a:t>for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training</a:t>
            </a:r>
            <a:r>
              <a:rPr lang="cs-CZ" sz="1600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sz="1600" dirty="0"/>
              <a:t>No </a:t>
            </a:r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details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C000"/>
                </a:solidFill>
              </a:rPr>
              <a:t>(</a:t>
            </a:r>
            <a:r>
              <a:rPr lang="cs-CZ" sz="1600" i="1" dirty="0" err="1">
                <a:solidFill>
                  <a:srgbClr val="FFC000"/>
                </a:solidFill>
              </a:rPr>
              <a:t>common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for</a:t>
            </a:r>
            <a:r>
              <a:rPr lang="cs-CZ" sz="1600" i="1" dirty="0">
                <a:solidFill>
                  <a:srgbClr val="FFC000"/>
                </a:solidFill>
              </a:rPr>
              <a:t> many </a:t>
            </a:r>
            <a:r>
              <a:rPr lang="cs-CZ" sz="1600" i="1" dirty="0" err="1">
                <a:solidFill>
                  <a:srgbClr val="FFC000"/>
                </a:solidFill>
              </a:rPr>
              <a:t>industry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papers</a:t>
            </a:r>
            <a:r>
              <a:rPr lang="cs-CZ" sz="1600" i="1" dirty="0">
                <a:solidFill>
                  <a:srgbClr val="FFC000"/>
                </a:solidFill>
              </a:rPr>
              <a:t>, </a:t>
            </a:r>
            <a:r>
              <a:rPr lang="cs-CZ" sz="1600" i="1" dirty="0" err="1">
                <a:solidFill>
                  <a:srgbClr val="FFC000"/>
                </a:solidFill>
              </a:rPr>
              <a:t>unfortunately</a:t>
            </a:r>
            <a:r>
              <a:rPr lang="cs-CZ" sz="1600" i="1" dirty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cs-CZ" sz="1600" dirty="0" err="1"/>
              <a:t>Opportunity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hybrid </a:t>
            </a:r>
            <a:r>
              <a:rPr lang="cs-CZ" sz="1600" dirty="0" err="1"/>
              <a:t>similarity</a:t>
            </a:r>
            <a:r>
              <a:rPr lang="cs-CZ" sz="1600" dirty="0"/>
              <a:t> </a:t>
            </a:r>
            <a:r>
              <a:rPr lang="cs-CZ" sz="1600" dirty="0" err="1"/>
              <a:t>using</a:t>
            </a:r>
            <a:r>
              <a:rPr lang="cs-CZ" sz="1600" dirty="0"/>
              <a:t> CB data</a:t>
            </a:r>
          </a:p>
          <a:p>
            <a:pPr lvl="1"/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In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industry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often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to start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800" dirty="0"/>
              <a:t>EASE (</a:t>
            </a:r>
            <a:r>
              <a:rPr lang="cs-CZ" sz="1800" dirty="0" err="1"/>
              <a:t>Embarassingly</a:t>
            </a:r>
            <a:r>
              <a:rPr lang="cs-CZ" sz="1800" dirty="0"/>
              <a:t> </a:t>
            </a:r>
            <a:r>
              <a:rPr lang="cs-CZ" sz="1800" dirty="0" err="1"/>
              <a:t>Shallow</a:t>
            </a:r>
            <a:r>
              <a:rPr lang="cs-CZ" sz="1800" dirty="0"/>
              <a:t> </a:t>
            </a:r>
            <a:r>
              <a:rPr lang="cs-CZ" sz="1800" dirty="0" err="1"/>
              <a:t>Autoencoders</a:t>
            </a:r>
            <a:r>
              <a:rPr lang="cs-CZ" sz="1800" dirty="0"/>
              <a:t>)</a:t>
            </a:r>
          </a:p>
          <a:p>
            <a:pPr lvl="1"/>
            <a:r>
              <a:rPr lang="cs-CZ" sz="1600" dirty="0" err="1"/>
              <a:t>Surprising</a:t>
            </a:r>
            <a:r>
              <a:rPr lang="cs-CZ" sz="1600" dirty="0"/>
              <a:t> </a:t>
            </a:r>
            <a:r>
              <a:rPr lang="cs-CZ" sz="1600" dirty="0" err="1"/>
              <a:t>Simplicity</a:t>
            </a:r>
            <a:r>
              <a:rPr lang="cs-CZ" sz="1600" dirty="0"/>
              <a:t> vs. Performance </a:t>
            </a:r>
            <a:r>
              <a:rPr lang="cs-CZ" sz="1600" dirty="0" err="1"/>
              <a:t>tradeoff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00B050"/>
                </a:solidFill>
              </a:rPr>
              <a:t>(</a:t>
            </a:r>
            <a:r>
              <a:rPr lang="cs-CZ" sz="1600" i="1" dirty="0" err="1">
                <a:solidFill>
                  <a:srgbClr val="00B050"/>
                </a:solidFill>
              </a:rPr>
              <a:t>general</a:t>
            </a:r>
            <a:r>
              <a:rPr lang="cs-CZ" sz="1600" i="1" dirty="0">
                <a:solidFill>
                  <a:srgbClr val="00B050"/>
                </a:solidFill>
              </a:rPr>
              <a:t> trend </a:t>
            </a:r>
            <a:r>
              <a:rPr lang="cs-CZ" sz="1600" i="1" dirty="0" err="1">
                <a:solidFill>
                  <a:srgbClr val="00B050"/>
                </a:solidFill>
              </a:rPr>
              <a:t>of</a:t>
            </a:r>
            <a:r>
              <a:rPr lang="cs-CZ" sz="1600" i="1" dirty="0">
                <a:solidFill>
                  <a:srgbClr val="00B050"/>
                </a:solidFill>
              </a:rPr>
              <a:t> not </a:t>
            </a:r>
            <a:r>
              <a:rPr lang="cs-CZ" sz="1600" i="1" dirty="0" err="1">
                <a:solidFill>
                  <a:srgbClr val="00B050"/>
                </a:solidFill>
              </a:rPr>
              <a:t>incorporating</a:t>
            </a:r>
            <a:r>
              <a:rPr lang="cs-CZ" sz="1600" i="1" dirty="0">
                <a:solidFill>
                  <a:srgbClr val="00B050"/>
                </a:solidFill>
              </a:rPr>
              <a:t> NLP </a:t>
            </a:r>
            <a:r>
              <a:rPr lang="cs-CZ" sz="1600" i="1" dirty="0" err="1">
                <a:solidFill>
                  <a:srgbClr val="00B050"/>
                </a:solidFill>
              </a:rPr>
              <a:t>stuff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blindly</a:t>
            </a:r>
            <a:r>
              <a:rPr lang="cs-CZ" sz="1600" i="1" dirty="0">
                <a:solidFill>
                  <a:srgbClr val="00B050"/>
                </a:solidFill>
              </a:rPr>
              <a:t>)</a:t>
            </a:r>
          </a:p>
          <a:p>
            <a:pPr lvl="2"/>
            <a:r>
              <a:rPr lang="cs-CZ" sz="1600" dirty="0" err="1"/>
              <a:t>Sparsity</a:t>
            </a:r>
            <a:r>
              <a:rPr lang="cs-CZ" sz="1600" dirty="0"/>
              <a:t> vs. </a:t>
            </a:r>
            <a:r>
              <a:rPr lang="cs-CZ" sz="1600" dirty="0" err="1"/>
              <a:t>Quantity</a:t>
            </a:r>
            <a:r>
              <a:rPr lang="cs-CZ" sz="1600" dirty="0"/>
              <a:t> </a:t>
            </a:r>
            <a:r>
              <a:rPr lang="cs-CZ" sz="1600" dirty="0" err="1"/>
              <a:t>tradeoff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00B050"/>
                </a:solidFill>
              </a:rPr>
              <a:t>(</a:t>
            </a:r>
            <a:r>
              <a:rPr lang="cs-CZ" sz="1600" i="1" dirty="0" err="1">
                <a:solidFill>
                  <a:srgbClr val="00B050"/>
                </a:solidFill>
              </a:rPr>
              <a:t>effect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of</a:t>
            </a:r>
            <a:r>
              <a:rPr lang="cs-CZ" sz="1600" i="1" dirty="0">
                <a:solidFill>
                  <a:srgbClr val="00B050"/>
                </a:solidFill>
              </a:rPr>
              <a:t> matrix </a:t>
            </a:r>
            <a:r>
              <a:rPr lang="cs-CZ" sz="1600" i="1" dirty="0" err="1">
                <a:solidFill>
                  <a:srgbClr val="00B050"/>
                </a:solidFill>
              </a:rPr>
              <a:t>inversion</a:t>
            </a:r>
            <a:r>
              <a:rPr lang="cs-CZ" sz="1600" i="1" dirty="0">
                <a:solidFill>
                  <a:srgbClr val="00B050"/>
                </a:solidFill>
              </a:rPr>
              <a:t>)</a:t>
            </a:r>
          </a:p>
          <a:p>
            <a:pPr lvl="2"/>
            <a:r>
              <a:rPr lang="cs-CZ" sz="1600" dirty="0" err="1">
                <a:solidFill>
                  <a:srgbClr val="FFC000"/>
                </a:solidFill>
              </a:rPr>
              <a:t>Actually</a:t>
            </a:r>
            <a:r>
              <a:rPr lang="cs-CZ" sz="1600" dirty="0">
                <a:solidFill>
                  <a:srgbClr val="FFC000"/>
                </a:solidFill>
              </a:rPr>
              <a:t>, </a:t>
            </a:r>
            <a:r>
              <a:rPr lang="cs-CZ" sz="1600" dirty="0" err="1">
                <a:solidFill>
                  <a:srgbClr val="FFC000"/>
                </a:solidFill>
              </a:rPr>
              <a:t>the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volume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of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parameters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is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rather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dirty="0" err="1">
                <a:solidFill>
                  <a:srgbClr val="FFC000"/>
                </a:solidFill>
              </a:rPr>
              <a:t>high</a:t>
            </a:r>
            <a:r>
              <a:rPr lang="cs-CZ" sz="1600" dirty="0">
                <a:solidFill>
                  <a:srgbClr val="FFC000"/>
                </a:solidFill>
              </a:rPr>
              <a:t> </a:t>
            </a:r>
            <a:r>
              <a:rPr lang="cs-CZ" sz="1600" i="1" dirty="0">
                <a:solidFill>
                  <a:srgbClr val="FFC000"/>
                </a:solidFill>
              </a:rPr>
              <a:t>(</a:t>
            </a:r>
            <a:r>
              <a:rPr lang="cs-CZ" sz="1600" i="1" dirty="0" err="1">
                <a:solidFill>
                  <a:srgbClr val="FFC000"/>
                </a:solidFill>
              </a:rPr>
              <a:t>despite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the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structure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is</a:t>
            </a:r>
            <a:r>
              <a:rPr lang="cs-CZ" sz="1600" i="1" dirty="0">
                <a:solidFill>
                  <a:srgbClr val="FFC000"/>
                </a:solidFill>
              </a:rPr>
              <a:t> </a:t>
            </a:r>
            <a:r>
              <a:rPr lang="cs-CZ" sz="1600" i="1" dirty="0" err="1">
                <a:solidFill>
                  <a:srgbClr val="FFC000"/>
                </a:solidFill>
              </a:rPr>
              <a:t>simple</a:t>
            </a:r>
            <a:r>
              <a:rPr lang="cs-CZ" sz="1600" i="1" dirty="0">
                <a:solidFill>
                  <a:srgbClr val="FFC000"/>
                </a:solidFill>
              </a:rPr>
              <a:t>)</a:t>
            </a:r>
          </a:p>
          <a:p>
            <a:pPr lvl="2"/>
            <a:r>
              <a:rPr lang="cs-CZ" sz="1600" dirty="0" err="1">
                <a:solidFill>
                  <a:srgbClr val="00B050"/>
                </a:solidFill>
              </a:rPr>
              <a:t>Minimal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effect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of</a:t>
            </a:r>
            <a:r>
              <a:rPr lang="cs-CZ" sz="1600" dirty="0">
                <a:solidFill>
                  <a:srgbClr val="00B050"/>
                </a:solidFill>
              </a:rPr>
              <a:t> L2 </a:t>
            </a:r>
            <a:r>
              <a:rPr lang="cs-CZ" sz="1600" dirty="0" err="1">
                <a:solidFill>
                  <a:srgbClr val="00B050"/>
                </a:solidFill>
              </a:rPr>
              <a:t>hyperparam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i="1" dirty="0">
                <a:solidFill>
                  <a:srgbClr val="00B050"/>
                </a:solidFill>
              </a:rPr>
              <a:t>(</a:t>
            </a:r>
            <a:r>
              <a:rPr lang="cs-CZ" sz="1600" i="1" dirty="0" err="1">
                <a:solidFill>
                  <a:srgbClr val="00B050"/>
                </a:solidFill>
              </a:rPr>
              <a:t>diag</a:t>
            </a:r>
            <a:r>
              <a:rPr lang="cs-CZ" sz="1600" i="1" dirty="0">
                <a:solidFill>
                  <a:srgbClr val="00B050"/>
                </a:solidFill>
              </a:rPr>
              <a:t>=0 </a:t>
            </a:r>
            <a:r>
              <a:rPr lang="cs-CZ" sz="1600" i="1" dirty="0" err="1">
                <a:solidFill>
                  <a:srgbClr val="00B050"/>
                </a:solidFill>
              </a:rPr>
              <a:t>is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the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main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thing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that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prevents</a:t>
            </a:r>
            <a:r>
              <a:rPr lang="cs-CZ" sz="1600" i="1" dirty="0">
                <a:solidFill>
                  <a:srgbClr val="00B050"/>
                </a:solidFill>
              </a:rPr>
              <a:t> </a:t>
            </a:r>
            <a:r>
              <a:rPr lang="cs-CZ" sz="1600" i="1" dirty="0" err="1">
                <a:solidFill>
                  <a:srgbClr val="00B050"/>
                </a:solidFill>
              </a:rPr>
              <a:t>overfitting</a:t>
            </a:r>
            <a:r>
              <a:rPr lang="cs-CZ" sz="1600" i="1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cs-CZ" sz="1600" dirty="0" err="1"/>
              <a:t>Evaluation</a:t>
            </a:r>
            <a:r>
              <a:rPr lang="cs-CZ" sz="1600" dirty="0"/>
              <a:t> </a:t>
            </a:r>
            <a:r>
              <a:rPr lang="cs-CZ" sz="1600" dirty="0" err="1"/>
              <a:t>issues</a:t>
            </a:r>
            <a:r>
              <a:rPr lang="cs-CZ" sz="1600" dirty="0"/>
              <a:t> (</a:t>
            </a:r>
            <a:r>
              <a:rPr lang="cs-CZ" sz="1600" dirty="0" err="1"/>
              <a:t>pre-processing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, fit </a:t>
            </a:r>
            <a:r>
              <a:rPr lang="cs-CZ" sz="1600" dirty="0" err="1"/>
              <a:t>into</a:t>
            </a:r>
            <a:r>
              <a:rPr lang="cs-CZ" sz="1600" dirty="0"/>
              <a:t> </a:t>
            </a:r>
            <a:r>
              <a:rPr lang="cs-CZ" sz="1600" dirty="0" err="1"/>
              <a:t>memory</a:t>
            </a:r>
            <a:r>
              <a:rPr lang="cs-CZ" sz="1600" dirty="0"/>
              <a:t>)</a:t>
            </a:r>
          </a:p>
          <a:p>
            <a:pPr lvl="2"/>
            <a:r>
              <a:rPr lang="cs-CZ" sz="1600" dirty="0" err="1"/>
              <a:t>Problems</a:t>
            </a:r>
            <a:r>
              <a:rPr lang="cs-CZ" sz="1600" dirty="0"/>
              <a:t> </a:t>
            </a:r>
            <a:r>
              <a:rPr lang="cs-CZ" sz="1600" dirty="0" err="1"/>
              <a:t>arise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number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items</a:t>
            </a:r>
            <a:r>
              <a:rPr lang="cs-CZ" sz="1600" dirty="0"/>
              <a:t> </a:t>
            </a:r>
            <a:r>
              <a:rPr lang="cs-CZ" sz="1600" i="1" dirty="0">
                <a:solidFill>
                  <a:srgbClr val="FF0000"/>
                </a:solidFill>
              </a:rPr>
              <a:t>(</a:t>
            </a:r>
            <a:r>
              <a:rPr lang="cs-CZ" sz="1600" i="1" dirty="0" err="1">
                <a:solidFill>
                  <a:srgbClr val="FF0000"/>
                </a:solidFill>
              </a:rPr>
              <a:t>good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for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NetFlix</a:t>
            </a:r>
            <a:r>
              <a:rPr lang="cs-CZ" sz="1600" i="1" dirty="0">
                <a:solidFill>
                  <a:srgbClr val="FF0000"/>
                </a:solidFill>
              </a:rPr>
              <a:t>, </a:t>
            </a:r>
            <a:r>
              <a:rPr lang="cs-CZ" sz="1600" i="1" dirty="0" err="1">
                <a:solidFill>
                  <a:srgbClr val="FF0000"/>
                </a:solidFill>
              </a:rPr>
              <a:t>bad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for</a:t>
            </a:r>
            <a:r>
              <a:rPr lang="cs-CZ" sz="1600" i="1" dirty="0">
                <a:solidFill>
                  <a:srgbClr val="FF0000"/>
                </a:solidFill>
              </a:rPr>
              <a:t> </a:t>
            </a:r>
            <a:r>
              <a:rPr lang="cs-CZ" sz="1600" i="1" dirty="0" err="1">
                <a:solidFill>
                  <a:srgbClr val="FF0000"/>
                </a:solidFill>
              </a:rPr>
              <a:t>large</a:t>
            </a:r>
            <a:r>
              <a:rPr lang="cs-CZ" sz="1600" i="1" dirty="0">
                <a:solidFill>
                  <a:srgbClr val="FF0000"/>
                </a:solidFill>
              </a:rPr>
              <a:t> e-</a:t>
            </a:r>
            <a:r>
              <a:rPr lang="cs-CZ" sz="1600" i="1" dirty="0" err="1">
                <a:solidFill>
                  <a:srgbClr val="FF0000"/>
                </a:solidFill>
              </a:rPr>
              <a:t>commerce</a:t>
            </a:r>
            <a:r>
              <a:rPr lang="cs-CZ" sz="1600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me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personally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to start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do not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</a:rPr>
              <a:t> many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54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feature 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800" dirty="0"/>
                  <a:t>process of choosing a subset of available terms</a:t>
                </a:r>
              </a:p>
              <a:p>
                <a:r>
                  <a:rPr lang="en-US" sz="1800" dirty="0"/>
                  <a:t>different strategies exist for deciding which features to use</a:t>
                </a:r>
              </a:p>
              <a:p>
                <a:pPr lvl="1"/>
                <a:r>
                  <a:rPr lang="en-US" sz="1600" dirty="0"/>
                  <a:t>feature selection based on domain knowledge and lexical information from WordNet (</a:t>
                </a:r>
                <a:r>
                  <a:rPr lang="en-US" sz="1600" dirty="0" err="1"/>
                  <a:t>Pazzani</a:t>
                </a:r>
                <a:r>
                  <a:rPr lang="en-US" sz="1600" dirty="0"/>
                  <a:t> and </a:t>
                </a:r>
                <a:r>
                  <a:rPr lang="en-US" sz="1600" dirty="0" err="1"/>
                  <a:t>Billsus</a:t>
                </a:r>
                <a:r>
                  <a:rPr lang="en-US" sz="1600" dirty="0"/>
                  <a:t> 1997)</a:t>
                </a:r>
              </a:p>
              <a:p>
                <a:pPr lvl="1"/>
                <a:r>
                  <a:rPr lang="en-US" sz="1600" dirty="0"/>
                  <a:t>frequency-based feature selection to remove words appearing  "too rare" or "too often" (</a:t>
                </a:r>
                <a:r>
                  <a:rPr lang="en-US" sz="1600" dirty="0" err="1"/>
                  <a:t>Chakrabarti</a:t>
                </a:r>
                <a:r>
                  <a:rPr lang="en-US" sz="1600" dirty="0"/>
                  <a:t> 2002)</a:t>
                </a:r>
              </a:p>
              <a:p>
                <a:r>
                  <a:rPr lang="en-US" sz="1800" dirty="0"/>
                  <a:t>Not appropriate for larger text corpora</a:t>
                </a:r>
              </a:p>
              <a:p>
                <a:pPr lvl="1"/>
                <a:r>
                  <a:rPr lang="en-US" sz="1600" dirty="0"/>
                  <a:t>Better to </a:t>
                </a:r>
              </a:p>
              <a:p>
                <a:pPr lvl="2"/>
                <a:r>
                  <a:rPr lang="en-US" sz="1500" dirty="0"/>
                  <a:t>evaluate value of individual features (keywords) independently and </a:t>
                </a:r>
              </a:p>
              <a:p>
                <a:pPr lvl="2"/>
                <a:r>
                  <a:rPr lang="en-US" sz="1500" dirty="0"/>
                  <a:t>construct a ranked list of "good" keywords.</a:t>
                </a:r>
              </a:p>
              <a:p>
                <a:r>
                  <a:rPr lang="en-US" sz="1800" dirty="0"/>
                  <a:t>Typical measure for determining utility of keywords: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 dirty="0">
                            <a:latin typeface="Cambria Math"/>
                          </a:rPr>
                          <m:t>𝑿</m:t>
                        </m:r>
                      </m:e>
                      <m:sup>
                        <m:r>
                          <a:rPr lang="de-DE" sz="1800" i="1" dirty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, mutual information measure or Fisher's discrimination index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674" r="-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5013176"/>
            <a:ext cx="999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Still important even today (less garbage to crawl for deep learning models)</a:t>
            </a:r>
          </a:p>
          <a:p>
            <a:r>
              <a:rPr lang="cs-CZ" b="0" dirty="0">
                <a:solidFill>
                  <a:srgbClr val="00B050"/>
                </a:solidFill>
              </a:rPr>
              <a:t>- Think on the meta-level: can user preference be based on this feature?</a:t>
            </a:r>
            <a:endParaRPr lang="en-US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54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content-based recommendation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Keywords alone may not be sufficient to judge quality/relevance of a document or web page</a:t>
            </a:r>
          </a:p>
          <a:p>
            <a:pPr lvl="2"/>
            <a:r>
              <a:rPr lang="en-US" sz="1600" dirty="0"/>
              <a:t>up-to-date-ness, usability, aesthetics, writing style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content may also be limited / too short</a:t>
            </a:r>
          </a:p>
          <a:p>
            <a:pPr lvl="2"/>
            <a:r>
              <a:rPr lang="en-US" sz="1600" dirty="0"/>
              <a:t>content may not be automatically extractable (multimedia)</a:t>
            </a:r>
            <a:endParaRPr lang="cs-CZ" sz="1600" dirty="0"/>
          </a:p>
          <a:p>
            <a:pPr lvl="3"/>
            <a:r>
              <a:rPr lang="cs-CZ" sz="1600" dirty="0">
                <a:solidFill>
                  <a:srgbClr val="00B050"/>
                </a:solidFill>
              </a:rPr>
              <a:t>Not so big issue today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800" dirty="0"/>
              <a:t>Ramp-up phase required</a:t>
            </a:r>
          </a:p>
          <a:p>
            <a:pPr lvl="2"/>
            <a:r>
              <a:rPr lang="en-US" sz="1600" dirty="0"/>
              <a:t>Some training data is still required</a:t>
            </a:r>
          </a:p>
          <a:p>
            <a:pPr lvl="2"/>
            <a:r>
              <a:rPr lang="en-US" sz="1600" dirty="0"/>
              <a:t>Web 2.0: Use other sources to learn the user preferences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Overspecialization</a:t>
            </a:r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Algorithms tend to propose "more of the same"</a:t>
            </a:r>
          </a:p>
          <a:p>
            <a:pPr lvl="2"/>
            <a:r>
              <a:rPr lang="en-US" sz="1600" dirty="0"/>
              <a:t>Or: too similar news items</a:t>
            </a:r>
            <a:endParaRPr lang="cs-CZ" sz="1600" dirty="0"/>
          </a:p>
          <a:p>
            <a:pPr lvl="2"/>
            <a:r>
              <a:rPr lang="cs-CZ" sz="1600" dirty="0"/>
              <a:t>Multicriterial optimization (diversity, novelty), fairness-aware approaches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545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reading</a:t>
            </a:r>
            <a:r>
              <a:rPr lang="cs-CZ" dirty="0"/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98AC63F-B1AE-8272-EB2F-C0D3790B205B}"/>
              </a:ext>
            </a:extLst>
          </p:cNvPr>
          <p:cNvSpPr txBox="1"/>
          <p:nvPr/>
        </p:nvSpPr>
        <p:spPr>
          <a:xfrm>
            <a:off x="4468963" y="4235242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4197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51902" y="3832377"/>
            <a:ext cx="711605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lacking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Novelty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(w.r.t. user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Diversity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Serendipity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relevance &amp;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surprise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b="0" dirty="0">
                <a:latin typeface="Arial" panose="020B0604020202020204" pitchFamily="34" charset="0"/>
                <a:cs typeface="Arial" panose="020B0604020202020204" pitchFamily="34" charset="0"/>
              </a:rPr>
              <a:t> user)</a:t>
            </a:r>
          </a:p>
          <a:p>
            <a:pPr marL="285750" indent="-285750">
              <a:buFontTx/>
              <a:buChar char="-"/>
            </a:pP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660791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Overspecialization</a:t>
            </a:r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03F7F4-9C39-ED7E-B9EF-D4AEB9FE242D}"/>
              </a:ext>
            </a:extLst>
          </p:cNvPr>
          <p:cNvSpPr txBox="1"/>
          <p:nvPr/>
        </p:nvSpPr>
        <p:spPr>
          <a:xfrm>
            <a:off x="767408" y="1518760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ACDDD5A-A770-2AC0-B3C4-021400A37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335360" y="2132856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C9693004-5015-267C-ACD5-7BE95E256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4223792" y="2151328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078152D-5DA9-C77D-57AD-10F2D66893FB}"/>
              </a:ext>
            </a:extLst>
          </p:cNvPr>
          <p:cNvSpPr txBox="1"/>
          <p:nvPr/>
        </p:nvSpPr>
        <p:spPr>
          <a:xfrm>
            <a:off x="911424" y="4015639"/>
            <a:ext cx="89370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diversity re-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maximal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relevance</a:t>
            </a:r>
          </a:p>
          <a:p>
            <a:pPr marL="285750" indent="-285750">
              <a:buFontTx/>
              <a:buChar char="-"/>
            </a:pP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by max(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alpha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*relevance – (1-alpha)*max(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marL="285750" indent="-285750">
              <a:buFontTx/>
              <a:buChar char="-"/>
            </a:pPr>
            <a:endParaRPr lang="cs-CZ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increasingly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sets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matrix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store</a:t>
            </a:r>
            <a:r>
              <a:rPr lang="cs-CZ" sz="16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68F8EB2-3FC2-2C6A-092B-0A9197F82A4E}"/>
              </a:ext>
            </a:extLst>
          </p:cNvPr>
          <p:cNvSpPr txBox="1"/>
          <p:nvPr/>
        </p:nvSpPr>
        <p:spPr>
          <a:xfrm>
            <a:off x="767408" y="6241433"/>
            <a:ext cx="88569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0" dirty="0">
                <a:hlinkClick r:id="rId4"/>
              </a:rPr>
              <a:t>https://www.cs.cmu.edu/~jgc/publication/The_Use_MMR_Diversity_Based_LTMIR_1998.pdf</a:t>
            </a:r>
            <a:r>
              <a:rPr lang="cs-CZ" sz="1000" b="0" dirty="0"/>
              <a:t> (2-page </a:t>
            </a:r>
            <a:r>
              <a:rPr lang="cs-CZ" sz="1000" b="0" dirty="0" err="1"/>
              <a:t>paper</a:t>
            </a:r>
            <a:r>
              <a:rPr lang="cs-CZ" sz="1000" b="0" dirty="0"/>
              <a:t>, 3500 </a:t>
            </a:r>
            <a:r>
              <a:rPr lang="cs-CZ" sz="1000" b="0" dirty="0" err="1"/>
              <a:t>citations</a:t>
            </a:r>
            <a:r>
              <a:rPr lang="cs-CZ" sz="1000" b="0" dirty="0">
                <a:sym typeface="Wingdings" panose="05000000000000000000" pitchFamily="2" charset="2"/>
              </a:rPr>
              <a:t>)</a:t>
            </a:r>
            <a:endParaRPr lang="cs-CZ" sz="1000" b="0" dirty="0"/>
          </a:p>
        </p:txBody>
      </p:sp>
    </p:spTree>
    <p:extLst>
      <p:ext uri="{BB962C8B-B14F-4D97-AF65-F5344CB8AC3E}">
        <p14:creationId xmlns:p14="http://schemas.microsoft.com/office/powerpoint/2010/main" val="3502406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Discussion</a:t>
            </a:r>
            <a:r>
              <a:rPr lang="de-DE" dirty="0"/>
              <a:t> &amp; </a:t>
            </a:r>
            <a:r>
              <a:rPr lang="de-DE" dirty="0" err="1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In contrast to collaborative approaches, content-based techniques </a:t>
            </a:r>
            <a:r>
              <a:rPr lang="en-US" sz="1800" dirty="0"/>
              <a:t>do not require user community </a:t>
            </a:r>
            <a:r>
              <a:rPr lang="en-US" sz="1800" b="0" dirty="0"/>
              <a:t>in order to work</a:t>
            </a:r>
          </a:p>
          <a:p>
            <a:r>
              <a:rPr lang="en-US" sz="1800" b="0" dirty="0"/>
              <a:t>Presented approaches aim to learn a model of user's interest preferences based on explicit </a:t>
            </a:r>
            <a:r>
              <a:rPr lang="de-DE" sz="1800" b="0" dirty="0" err="1"/>
              <a:t>or</a:t>
            </a:r>
            <a:r>
              <a:rPr lang="de-DE" sz="1800" b="0" dirty="0"/>
              <a:t> </a:t>
            </a:r>
            <a:r>
              <a:rPr lang="de-DE" sz="1800" b="0" dirty="0" err="1"/>
              <a:t>implicit</a:t>
            </a:r>
            <a:r>
              <a:rPr lang="de-DE" sz="1800" b="0" dirty="0"/>
              <a:t> </a:t>
            </a:r>
            <a:r>
              <a:rPr lang="de-DE" sz="1800" b="0" dirty="0" err="1"/>
              <a:t>feedback</a:t>
            </a:r>
            <a:endParaRPr lang="de-DE" sz="1800" b="0" dirty="0"/>
          </a:p>
          <a:p>
            <a:pPr lvl="1"/>
            <a:r>
              <a:rPr lang="en-US" sz="1600" dirty="0"/>
              <a:t>Deriving implicit feedback from user behavior can be problematic</a:t>
            </a:r>
            <a:endParaRPr lang="de-DE" sz="1600" dirty="0"/>
          </a:p>
          <a:p>
            <a:r>
              <a:rPr lang="en-US" sz="1800" b="0" dirty="0"/>
              <a:t>Evaluations show that a good recommendation accuracy can be achieved with help of machine learning </a:t>
            </a:r>
            <a:r>
              <a:rPr lang="de-DE" sz="1800" b="0" dirty="0" err="1"/>
              <a:t>techniques</a:t>
            </a:r>
            <a:endParaRPr lang="de-DE" sz="1800" b="0" dirty="0"/>
          </a:p>
          <a:p>
            <a:pPr lvl="1"/>
            <a:r>
              <a:rPr lang="de-DE" sz="1600" dirty="0"/>
              <a:t>These </a:t>
            </a:r>
            <a:r>
              <a:rPr lang="de-DE" sz="1600" dirty="0" err="1"/>
              <a:t>techniques</a:t>
            </a:r>
            <a:r>
              <a:rPr lang="de-DE" sz="1600" dirty="0"/>
              <a:t> do not </a:t>
            </a:r>
            <a:r>
              <a:rPr lang="en-US" sz="1600" dirty="0"/>
              <a:t>require a user community</a:t>
            </a:r>
          </a:p>
          <a:p>
            <a:r>
              <a:rPr lang="de-DE" sz="1800" dirty="0" err="1"/>
              <a:t>Danger</a:t>
            </a:r>
            <a:r>
              <a:rPr lang="de-DE" sz="1800" dirty="0"/>
              <a:t> </a:t>
            </a:r>
            <a:r>
              <a:rPr lang="de-DE" sz="1800" dirty="0" err="1"/>
              <a:t>exists</a:t>
            </a:r>
            <a:r>
              <a:rPr lang="de-DE" sz="1800" dirty="0"/>
              <a:t> </a:t>
            </a:r>
            <a:r>
              <a:rPr lang="en-US" sz="1800" dirty="0"/>
              <a:t>that recommendation lists contain too many similar items</a:t>
            </a:r>
          </a:p>
          <a:p>
            <a:pPr lvl="1"/>
            <a:r>
              <a:rPr lang="de-DE" sz="1600" dirty="0"/>
              <a:t>All </a:t>
            </a:r>
            <a:r>
              <a:rPr lang="de-DE" sz="1600" dirty="0" err="1"/>
              <a:t>learning</a:t>
            </a:r>
            <a:r>
              <a:rPr lang="de-DE" sz="1600" dirty="0"/>
              <a:t> </a:t>
            </a:r>
            <a:r>
              <a:rPr lang="de-DE" sz="1600" dirty="0" err="1"/>
              <a:t>techniques</a:t>
            </a:r>
            <a:r>
              <a:rPr lang="de-DE" sz="1600" dirty="0"/>
              <a:t> </a:t>
            </a:r>
            <a:r>
              <a:rPr lang="en-US" sz="1600" dirty="0"/>
              <a:t>require a certain amount of training data</a:t>
            </a:r>
          </a:p>
          <a:p>
            <a:pPr lvl="1"/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en-US" sz="1600" dirty="0"/>
              <a:t>learning methods tend to </a:t>
            </a:r>
            <a:r>
              <a:rPr lang="en-US" sz="1600" dirty="0" err="1"/>
              <a:t>overfit</a:t>
            </a:r>
            <a:r>
              <a:rPr lang="en-US" sz="1600" dirty="0"/>
              <a:t> the training data</a:t>
            </a:r>
          </a:p>
          <a:p>
            <a:r>
              <a:rPr lang="en-US" b="0" dirty="0"/>
              <a:t>Pure content-based systems are rarely found in commercial </a:t>
            </a:r>
            <a:r>
              <a:rPr lang="de-DE" b="0" dirty="0" err="1"/>
              <a:t>environments</a:t>
            </a:r>
            <a:endParaRPr lang="cs-CZ" b="0" dirty="0"/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Well</a:t>
            </a:r>
            <a:r>
              <a:rPr lang="cs-CZ" b="1" dirty="0">
                <a:solidFill>
                  <a:srgbClr val="FF0000"/>
                </a:solidFill>
              </a:rPr>
              <a:t>, </a:t>
            </a:r>
            <a:r>
              <a:rPr lang="cs-CZ" b="1" dirty="0" err="1">
                <a:solidFill>
                  <a:srgbClr val="FF0000"/>
                </a:solidFill>
              </a:rPr>
              <a:t>for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small-scale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projects</a:t>
            </a:r>
            <a:r>
              <a:rPr lang="cs-CZ" b="1" dirty="0">
                <a:solidFill>
                  <a:srgbClr val="FF0000"/>
                </a:solidFill>
              </a:rPr>
              <a:t> (</a:t>
            </a:r>
            <a:r>
              <a:rPr lang="cs-CZ" b="1" dirty="0" err="1">
                <a:solidFill>
                  <a:srgbClr val="FF0000"/>
                </a:solidFill>
              </a:rPr>
              <a:t>cold</a:t>
            </a:r>
            <a:r>
              <a:rPr lang="cs-CZ" b="1" dirty="0">
                <a:solidFill>
                  <a:srgbClr val="FF0000"/>
                </a:solidFill>
              </a:rPr>
              <a:t>-start) </a:t>
            </a:r>
            <a:r>
              <a:rPr lang="cs-CZ" b="1" dirty="0" err="1">
                <a:solidFill>
                  <a:srgbClr val="FF0000"/>
                </a:solidFill>
              </a:rPr>
              <a:t>they</a:t>
            </a:r>
            <a:r>
              <a:rPr lang="en-US" b="1" dirty="0">
                <a:solidFill>
                  <a:srgbClr val="FF0000"/>
                </a:solidFill>
              </a:rPr>
              <a:t>’ll</a:t>
            </a:r>
            <a:r>
              <a:rPr lang="cs-CZ" b="1" dirty="0">
                <a:solidFill>
                  <a:srgbClr val="FF0000"/>
                </a:solidFill>
              </a:rPr>
              <a:t> do…</a:t>
            </a:r>
          </a:p>
          <a:p>
            <a:pPr lvl="1"/>
            <a:r>
              <a:rPr lang="cs-CZ" b="1" dirty="0" err="1">
                <a:solidFill>
                  <a:srgbClr val="FF0000"/>
                </a:solidFill>
              </a:rPr>
              <a:t>Better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than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building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collaborative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systems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without</a:t>
            </a:r>
            <a:r>
              <a:rPr lang="cs-CZ" b="1" dirty="0">
                <a:solidFill>
                  <a:srgbClr val="FF0000"/>
                </a:solidFill>
              </a:rPr>
              <a:t> any </a:t>
            </a:r>
            <a:r>
              <a:rPr lang="cs-CZ" b="1" dirty="0" err="1">
                <a:solidFill>
                  <a:srgbClr val="FF0000"/>
                </a:solidFill>
              </a:rPr>
              <a:t>users</a:t>
            </a:r>
            <a:r>
              <a:rPr lang="cs-CZ" b="1" dirty="0">
                <a:solidFill>
                  <a:srgbClr val="FF0000"/>
                </a:solidFill>
              </a:rPr>
              <a:t> so far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726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351584" y="3284985"/>
            <a:ext cx="73906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Knowledge-based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200547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I/O Relationship</a:t>
            </a:r>
          </a:p>
        </p:txBody>
      </p:sp>
      <p:grpSp>
        <p:nvGrpSpPr>
          <p:cNvPr id="2" name="Gruppieren 12"/>
          <p:cNvGrpSpPr>
            <a:grpSpLocks/>
          </p:cNvGrpSpPr>
          <p:nvPr/>
        </p:nvGrpSpPr>
        <p:grpSpPr bwMode="auto">
          <a:xfrm>
            <a:off x="5595939" y="3000376"/>
            <a:ext cx="4181475" cy="1547813"/>
            <a:chOff x="4786314" y="3071810"/>
            <a:chExt cx="4181496" cy="1547815"/>
          </a:xfrm>
        </p:grpSpPr>
        <p:pic>
          <p:nvPicPr>
            <p:cNvPr id="14351" name="Grafik 5" descr="Box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86314" y="3214686"/>
              <a:ext cx="1643074" cy="1365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Grafik 6" descr="Outputarrow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5074" y="3500438"/>
              <a:ext cx="1129063" cy="21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Grafik 7" descr="Outpu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8082" y="3071810"/>
              <a:ext cx="1609728" cy="1547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13"/>
          <p:cNvGrpSpPr>
            <a:grpSpLocks/>
          </p:cNvGrpSpPr>
          <p:nvPr/>
        </p:nvGrpSpPr>
        <p:grpSpPr bwMode="auto">
          <a:xfrm>
            <a:off x="2222500" y="1643064"/>
            <a:ext cx="3659188" cy="1296987"/>
            <a:chOff x="699167" y="1643050"/>
            <a:chExt cx="3658519" cy="1297164"/>
          </a:xfrm>
        </p:grpSpPr>
        <p:pic>
          <p:nvPicPr>
            <p:cNvPr id="14349" name="Grafik 10" descr="UM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9167" y="1643050"/>
              <a:ext cx="1801131" cy="967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Grafik 11" descr="UMarrow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71736" y="2071678"/>
              <a:ext cx="1785950" cy="868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ieren 23"/>
          <p:cNvGrpSpPr>
            <a:grpSpLocks/>
          </p:cNvGrpSpPr>
          <p:nvPr/>
        </p:nvGrpSpPr>
        <p:grpSpPr bwMode="auto">
          <a:xfrm>
            <a:off x="2238375" y="3857626"/>
            <a:ext cx="3143250" cy="739775"/>
            <a:chOff x="714348" y="3857628"/>
            <a:chExt cx="3143272" cy="739014"/>
          </a:xfrm>
        </p:grpSpPr>
        <p:pic>
          <p:nvPicPr>
            <p:cNvPr id="14347" name="Grafik 21" descr="PM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4348" y="3857628"/>
              <a:ext cx="1785950" cy="739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Grafik 22" descr="PMarrow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714612" y="3929066"/>
              <a:ext cx="114300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Rechteck 24"/>
          <p:cNvSpPr>
            <a:spLocks noChangeArrowheads="1"/>
          </p:cNvSpPr>
          <p:nvPr/>
        </p:nvSpPr>
        <p:spPr bwMode="auto">
          <a:xfrm>
            <a:off x="5953125" y="1643063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Calibri" pitchFamily="34" charset="0"/>
              </a:rPr>
              <a:t>Knowledge-based: "Tell me what fits based on my needs"</a:t>
            </a:r>
          </a:p>
        </p:txBody>
      </p:sp>
      <p:grpSp>
        <p:nvGrpSpPr>
          <p:cNvPr id="5" name="Gruppieren 27"/>
          <p:cNvGrpSpPr>
            <a:grpSpLocks/>
          </p:cNvGrpSpPr>
          <p:nvPr/>
        </p:nvGrpSpPr>
        <p:grpSpPr bwMode="auto">
          <a:xfrm>
            <a:off x="2274889" y="4500563"/>
            <a:ext cx="3349625" cy="1357312"/>
            <a:chOff x="751620" y="4500570"/>
            <a:chExt cx="3348404" cy="1357322"/>
          </a:xfrm>
        </p:grpSpPr>
        <p:pic>
          <p:nvPicPr>
            <p:cNvPr id="14345" name="Grafik 25" descr="KM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51620" y="5000636"/>
              <a:ext cx="1677240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Grafik 26" descr="KMarrow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428860" y="4500570"/>
              <a:ext cx="1671164" cy="1047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Oval Callout 5"/>
          <p:cNvSpPr/>
          <p:nvPr/>
        </p:nvSpPr>
        <p:spPr bwMode="auto">
          <a:xfrm>
            <a:off x="4758435" y="5209517"/>
            <a:ext cx="3318073" cy="1312120"/>
          </a:xfrm>
          <a:prstGeom prst="wedgeEllipseCallout">
            <a:avLst>
              <a:gd name="adj1" fmla="val -71507"/>
              <a:gd name="adj2" fmla="val -95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„Bigger HDD is better“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cs-CZ" sz="1400" b="0" dirty="0"/>
              <a:t>„</a:t>
            </a:r>
            <a:r>
              <a:rPr lang="en-US" sz="1400" b="0" dirty="0"/>
              <a:t>Schwarzenegger</a:t>
            </a:r>
            <a:r>
              <a:rPr lang="cs-CZ" sz="1400" b="0" dirty="0"/>
              <a:t> is similar to Stalone“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1351" y="5429250"/>
            <a:ext cx="331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But who will say that? </a:t>
            </a:r>
          </a:p>
          <a:p>
            <a:r>
              <a:rPr lang="cs-CZ" i="1" dirty="0">
                <a:solidFill>
                  <a:srgbClr val="FF0000"/>
                </a:solidFill>
              </a:rPr>
              <a:t>And how? Is it uniform?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6875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knowledge-based recommendation?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Products with low number of available ratings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Time span plays an important role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five-year-old ratings for computers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user lifestyle or family situation changes</a:t>
            </a:r>
          </a:p>
          <a:p>
            <a:r>
              <a:rPr lang="en-US" dirty="0">
                <a:solidFill>
                  <a:srgbClr val="FF0000"/>
                </a:solidFill>
              </a:rPr>
              <a:t>Customers want to define their requirements explicitly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"the color of the car should be black"</a:t>
            </a:r>
          </a:p>
          <a:p>
            <a:pPr lvl="1"/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2185402"/>
            <a:ext cx="2232248" cy="138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2180862"/>
            <a:ext cx="2088232" cy="139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63155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Knowledge-based recommender systems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Constraint-based</a:t>
            </a:r>
          </a:p>
          <a:p>
            <a:pPr lvl="1"/>
            <a:r>
              <a:rPr lang="en-US" dirty="0"/>
              <a:t>based on explicitly defined set of recommendation rules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partially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/>
              <a:t>fulfill recommendation rules</a:t>
            </a:r>
          </a:p>
          <a:p>
            <a:r>
              <a:rPr lang="en-US" dirty="0"/>
              <a:t>Case-based</a:t>
            </a:r>
            <a:r>
              <a:rPr lang="cs-CZ" dirty="0"/>
              <a:t> (</a:t>
            </a:r>
            <a:r>
              <a:rPr lang="cs-CZ" dirty="0" err="1"/>
              <a:t>critiquing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cs-CZ" dirty="0"/>
              <a:t>Item-</a:t>
            </a:r>
            <a:r>
              <a:rPr lang="cs-CZ" dirty="0" err="1"/>
              <a:t>based</a:t>
            </a:r>
            <a:r>
              <a:rPr lang="cs-CZ" dirty="0"/>
              <a:t>: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, </a:t>
            </a:r>
            <a:r>
              <a:rPr lang="cs-CZ" dirty="0" err="1"/>
              <a:t>however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larger</a:t>
            </a:r>
            <a:r>
              <a:rPr lang="cs-CZ" dirty="0"/>
              <a:t> display</a:t>
            </a:r>
          </a:p>
          <a:p>
            <a:pPr lvl="1"/>
            <a:endParaRPr lang="en-US" dirty="0"/>
          </a:p>
          <a:p>
            <a:r>
              <a:rPr lang="en-US" dirty="0"/>
              <a:t>Both approaches are similar in their </a:t>
            </a:r>
            <a:r>
              <a:rPr lang="en-US" dirty="0">
                <a:solidFill>
                  <a:srgbClr val="C00000"/>
                </a:solidFill>
              </a:rPr>
              <a:t>conversational</a:t>
            </a:r>
            <a:r>
              <a:rPr lang="en-US" dirty="0"/>
              <a:t> recommendation </a:t>
            </a:r>
            <a:r>
              <a:rPr lang="en-US" dirty="0" err="1"/>
              <a:t>proces</a:t>
            </a:r>
            <a:r>
              <a:rPr lang="cs-CZ" dirty="0"/>
              <a:t> 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edge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query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retrieval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recommender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800" b="0" i="1" dirty="0" err="1">
                <a:solidFill>
                  <a:schemeClr val="bg1">
                    <a:lumMod val="50000"/>
                  </a:schemeClr>
                </a:solidFill>
              </a:rPr>
              <a:t>systems</a:t>
            </a:r>
            <a:r>
              <a:rPr lang="cs-CZ" sz="1800" b="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cs-CZ" b="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/>
              <a:t>users specify the requirements </a:t>
            </a:r>
          </a:p>
          <a:p>
            <a:pPr lvl="1"/>
            <a:r>
              <a:rPr lang="en-US" dirty="0"/>
              <a:t>systems try to identify solutions </a:t>
            </a:r>
          </a:p>
          <a:p>
            <a:pPr lvl="1"/>
            <a:r>
              <a:rPr lang="en-US" dirty="0"/>
              <a:t>if no solution can be found, users change requirements </a:t>
            </a:r>
            <a:r>
              <a:rPr lang="cs-CZ" dirty="0"/>
              <a:t>(or partial solution is given)</a:t>
            </a:r>
            <a:endParaRPr lang="en-US" dirty="0"/>
          </a:p>
          <a:p>
            <a:pPr lvl="1"/>
            <a:r>
              <a:rPr lang="cs-CZ" i="1" dirty="0">
                <a:solidFill>
                  <a:srgbClr val="FF0000"/>
                </a:solidFill>
              </a:rPr>
              <a:t>Not </a:t>
            </a:r>
            <a:r>
              <a:rPr lang="cs-CZ" i="1" dirty="0" err="1">
                <a:solidFill>
                  <a:srgbClr val="FF0000"/>
                </a:solidFill>
              </a:rPr>
              <a:t>always</a:t>
            </a:r>
            <a:r>
              <a:rPr lang="cs-CZ" i="1" dirty="0">
                <a:solidFill>
                  <a:srgbClr val="FF0000"/>
                </a:solidFill>
              </a:rPr>
              <a:t>, </a:t>
            </a:r>
            <a:r>
              <a:rPr lang="cs-CZ" i="1" dirty="0" err="1">
                <a:solidFill>
                  <a:srgbClr val="FF0000"/>
                </a:solidFill>
              </a:rPr>
              <a:t>we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may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learn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knowledge</a:t>
            </a:r>
            <a:r>
              <a:rPr lang="cs-CZ" i="1" dirty="0">
                <a:solidFill>
                  <a:srgbClr val="FF0000"/>
                </a:solidFill>
              </a:rPr>
              <a:t> RS </a:t>
            </a:r>
            <a:r>
              <a:rPr lang="cs-CZ" i="1" dirty="0" err="1">
                <a:solidFill>
                  <a:srgbClr val="FF0000"/>
                </a:solidFill>
              </a:rPr>
              <a:t>rules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from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i="1" dirty="0" err="1">
                <a:solidFill>
                  <a:srgbClr val="FF0000"/>
                </a:solidFill>
              </a:rPr>
              <a:t>collaborative</a:t>
            </a:r>
            <a:r>
              <a:rPr lang="cs-CZ" i="1" dirty="0">
                <a:solidFill>
                  <a:srgbClr val="FF0000"/>
                </a:solidFill>
              </a:rPr>
              <a:t> data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181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5730B-A114-8258-D211-F783734EC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D720A-FCFF-E69B-3852-8476DDA7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Organization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C396F-0114-6833-D6F7-67C0D215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84" y="1268760"/>
            <a:ext cx="10972800" cy="4824536"/>
          </a:xfrm>
        </p:spPr>
        <p:txBody>
          <a:bodyPr/>
          <a:lstStyle/>
          <a:p>
            <a:r>
              <a:rPr lang="cs-CZ" dirty="0" err="1"/>
              <a:t>Temporal</a:t>
            </a:r>
            <a:r>
              <a:rPr lang="cs-CZ" dirty="0"/>
              <a:t> MF</a:t>
            </a:r>
          </a:p>
          <a:p>
            <a:pPr lvl="1"/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engineering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Periodicity </a:t>
            </a:r>
            <a:r>
              <a:rPr lang="cs-CZ" dirty="0" err="1"/>
              <a:t>bias</a:t>
            </a:r>
            <a:r>
              <a:rPr lang="cs-CZ" dirty="0"/>
              <a:t> </a:t>
            </a:r>
            <a:r>
              <a:rPr lang="cs-CZ" i="1" dirty="0">
                <a:solidFill>
                  <a:srgbClr val="FFC000"/>
                </a:solidFill>
              </a:rPr>
              <a:t>(not a </a:t>
            </a:r>
            <a:r>
              <a:rPr lang="cs-CZ" i="1" dirty="0" err="1">
                <a:solidFill>
                  <a:srgbClr val="FFC000"/>
                </a:solidFill>
              </a:rPr>
              <a:t>suitable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>
                <a:solidFill>
                  <a:srgbClr val="FFC000"/>
                </a:solidFill>
              </a:rPr>
              <a:t>dataset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>
                <a:solidFill>
                  <a:srgbClr val="FFC000"/>
                </a:solidFill>
              </a:rPr>
              <a:t>for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>
                <a:solidFill>
                  <a:srgbClr val="FFC000"/>
                </a:solidFill>
              </a:rPr>
              <a:t>this</a:t>
            </a:r>
            <a:r>
              <a:rPr lang="cs-CZ" i="1" dirty="0">
                <a:solidFill>
                  <a:srgbClr val="FFC000"/>
                </a:solidFill>
              </a:rPr>
              <a:t> </a:t>
            </a:r>
            <a:r>
              <a:rPr lang="cs-CZ" i="1" dirty="0" err="1">
                <a:solidFill>
                  <a:srgbClr val="FFC000"/>
                </a:solidFill>
              </a:rPr>
              <a:t>feature</a:t>
            </a:r>
            <a:r>
              <a:rPr lang="cs-CZ" i="1" dirty="0">
                <a:solidFill>
                  <a:srgbClr val="FFC000"/>
                </a:solidFill>
              </a:rPr>
              <a:t>)</a:t>
            </a:r>
          </a:p>
          <a:p>
            <a:endParaRPr lang="cs-CZ" dirty="0"/>
          </a:p>
          <a:p>
            <a:r>
              <a:rPr lang="cs-CZ" dirty="0" err="1"/>
              <a:t>Funny</a:t>
            </a:r>
            <a:r>
              <a:rPr lang="cs-CZ" dirty="0"/>
              <a:t> notes:</a:t>
            </a:r>
          </a:p>
          <a:p>
            <a:pPr lvl="1"/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good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true</a:t>
            </a:r>
            <a:r>
              <a:rPr lang="cs-CZ" dirty="0"/>
              <a:t> (</a:t>
            </a:r>
            <a:r>
              <a:rPr lang="cs-CZ" dirty="0" err="1"/>
              <a:t>true</a:t>
            </a:r>
            <a:r>
              <a:rPr lang="cs-CZ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</a:t>
            </a:r>
            <a:r>
              <a:rPr lang="cs-CZ" dirty="0" err="1"/>
              <a:t>weakness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paper</a:t>
            </a:r>
            <a:r>
              <a:rPr lang="cs-CZ" dirty="0"/>
              <a:t> </a:t>
            </a:r>
            <a:r>
              <a:rPr lang="cs-CZ" dirty="0" err="1"/>
              <a:t>would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086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Constraint-based recommender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571626"/>
            <a:ext cx="10801200" cy="4525963"/>
          </a:xfrm>
        </p:spPr>
        <p:txBody>
          <a:bodyPr/>
          <a:lstStyle/>
          <a:p>
            <a:r>
              <a:rPr lang="en-US" dirty="0"/>
              <a:t>Knowledge base</a:t>
            </a:r>
          </a:p>
          <a:p>
            <a:pPr lvl="1"/>
            <a:r>
              <a:rPr lang="en-US" dirty="0"/>
              <a:t>usually mediates between user model and item properties</a:t>
            </a:r>
          </a:p>
          <a:p>
            <a:pPr lvl="1"/>
            <a:r>
              <a:rPr lang="en-US" dirty="0"/>
              <a:t>variables</a:t>
            </a:r>
          </a:p>
          <a:p>
            <a:pPr lvl="2"/>
            <a:r>
              <a:rPr lang="en-US" sz="1600" dirty="0"/>
              <a:t>user model features (requirements), Item features (catalogue)</a:t>
            </a:r>
          </a:p>
          <a:p>
            <a:pPr lvl="1"/>
            <a:r>
              <a:rPr lang="en-US" dirty="0"/>
              <a:t>set of constraints</a:t>
            </a:r>
          </a:p>
          <a:p>
            <a:pPr lvl="2"/>
            <a:r>
              <a:rPr lang="en-US" sz="1600" dirty="0"/>
              <a:t>logical implications (IF user requires A THEN proposed item should possess feature B)</a:t>
            </a:r>
          </a:p>
          <a:p>
            <a:pPr lvl="2"/>
            <a:r>
              <a:rPr lang="en-US" sz="1600" dirty="0"/>
              <a:t>hard and soft/weighted constraints</a:t>
            </a:r>
          </a:p>
          <a:p>
            <a:pPr lvl="2"/>
            <a:r>
              <a:rPr lang="en-US" sz="1600" dirty="0"/>
              <a:t>solution preferences</a:t>
            </a:r>
            <a:endParaRPr lang="en-US" dirty="0"/>
          </a:p>
          <a:p>
            <a:r>
              <a:rPr lang="en-US" dirty="0"/>
              <a:t>Derive a set of recommendable items</a:t>
            </a:r>
          </a:p>
          <a:p>
            <a:pPr lvl="1"/>
            <a:r>
              <a:rPr lang="en-US" dirty="0"/>
              <a:t>fulfilling set of applicable constraints</a:t>
            </a:r>
          </a:p>
          <a:p>
            <a:pPr lvl="1"/>
            <a:r>
              <a:rPr lang="en-US" dirty="0"/>
              <a:t>applicability of constraints depends on current user model</a:t>
            </a:r>
          </a:p>
          <a:p>
            <a:pPr lvl="1"/>
            <a:r>
              <a:rPr lang="en-US" dirty="0"/>
              <a:t>explanations – transparent line of reasoning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719099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Constraint-based recommendation tasks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839416" y="1600201"/>
            <a:ext cx="9542834" cy="4525963"/>
          </a:xfrm>
        </p:spPr>
        <p:txBody>
          <a:bodyPr/>
          <a:lstStyle/>
          <a:p>
            <a:r>
              <a:rPr lang="en-US" dirty="0"/>
              <a:t>Find a set of user requirements such that a subset of items fulfills all constraints</a:t>
            </a:r>
          </a:p>
          <a:p>
            <a:pPr lvl="1"/>
            <a:r>
              <a:rPr lang="en-US" sz="1600" dirty="0"/>
              <a:t>ask user which requirements should be relaxed/modified such that some items exist that do not violate any constraint</a:t>
            </a:r>
          </a:p>
          <a:p>
            <a:r>
              <a:rPr lang="en-US" dirty="0"/>
              <a:t>Find a subset of items that satisfy the maximum set of weighted constraints</a:t>
            </a:r>
          </a:p>
          <a:p>
            <a:pPr lvl="1"/>
            <a:r>
              <a:rPr lang="en-US" sz="1600" dirty="0"/>
              <a:t>similar to find a maximally succeeding </a:t>
            </a:r>
            <a:r>
              <a:rPr lang="en-US" sz="1600" dirty="0" err="1"/>
              <a:t>subquery</a:t>
            </a:r>
            <a:r>
              <a:rPr lang="en-US" sz="1600" dirty="0"/>
              <a:t> (XSS)</a:t>
            </a:r>
          </a:p>
          <a:p>
            <a:pPr lvl="1"/>
            <a:r>
              <a:rPr lang="en-US" sz="1600" dirty="0"/>
              <a:t>all proposed items have to fulfill the same set of constraints</a:t>
            </a:r>
          </a:p>
          <a:p>
            <a:pPr lvl="1"/>
            <a:r>
              <a:rPr lang="en-US" sz="1600" dirty="0"/>
              <a:t>compute relaxations based on predetermined weights</a:t>
            </a:r>
          </a:p>
          <a:p>
            <a:r>
              <a:rPr lang="en-US" dirty="0"/>
              <a:t>Rank items according to weights of satisfied soft constraints</a:t>
            </a:r>
          </a:p>
          <a:p>
            <a:pPr lvl="1"/>
            <a:r>
              <a:rPr lang="en-US" sz="1600" dirty="0"/>
              <a:t>rank items based on the ratio of fulfilled constraints</a:t>
            </a:r>
          </a:p>
          <a:p>
            <a:pPr lvl="1"/>
            <a:r>
              <a:rPr lang="en-US" sz="1600" dirty="0"/>
              <a:t>does not require additional ranking scheme</a:t>
            </a:r>
          </a:p>
        </p:txBody>
      </p:sp>
    </p:spTree>
    <p:extLst>
      <p:ext uri="{BB962C8B-B14F-4D97-AF65-F5344CB8AC3E}">
        <p14:creationId xmlns:p14="http://schemas.microsoft.com/office/powerpoint/2010/main" val="33513538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the items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en-US" dirty="0"/>
              <a:t>Multi-attribute utility theory</a:t>
            </a:r>
          </a:p>
          <a:p>
            <a:pPr lvl="1"/>
            <a:r>
              <a:rPr lang="en-US" dirty="0"/>
              <a:t>each item is evaluated according to a predefined set of dimensions that provide an aggregated view on the basic item properties</a:t>
            </a:r>
          </a:p>
          <a:p>
            <a:r>
              <a:rPr lang="en-IE" i="1" dirty="0"/>
              <a:t>E.g. quality and economy are dimensions in </a:t>
            </a:r>
            <a:r>
              <a:rPr lang="en-IE" dirty="0"/>
              <a:t>the domain of digital cameras</a:t>
            </a:r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511824" y="3212977"/>
          <a:ext cx="3168352" cy="2767165"/>
        </p:xfrm>
        <a:graphic>
          <a:graphicData uri="http://schemas.openxmlformats.org/drawingml/2006/table">
            <a:tbl>
              <a:tblPr/>
              <a:tblGrid>
                <a:gridCol w="974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id 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value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0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</a:t>
                      </a:r>
                      <a:endParaRPr lang="de-DE" sz="10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41178" marB="41178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4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price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&gt;250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10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latin typeface="Calibri"/>
                          <a:ea typeface="SimSun"/>
                          <a:cs typeface="Times New Roman"/>
                        </a:rPr>
                        <a:t>mpix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&gt;8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opt-zoom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&gt;9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LCD-size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≤2.7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&gt;2.7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9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5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movies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3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sound 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7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waterproof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Yes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no</a:t>
                      </a:r>
                      <a:endParaRPr lang="de-DE" sz="10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8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000" dirty="0">
                          <a:latin typeface="Calibri"/>
                          <a:ea typeface="SimSun"/>
                          <a:cs typeface="Times New Roman"/>
                        </a:rPr>
                        <a:t>10</a:t>
                      </a:r>
                    </a:p>
                  </a:txBody>
                  <a:tcPr marL="82355" marR="8235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126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utility for customers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363272" cy="4525963"/>
          </a:xfrm>
        </p:spPr>
        <p:txBody>
          <a:bodyPr/>
          <a:lstStyle/>
          <a:p>
            <a:r>
              <a:rPr lang="en-US" dirty="0"/>
              <a:t>Customer specific interest</a:t>
            </a:r>
          </a:p>
          <a:p>
            <a:endParaRPr lang="en-IE" i="1" dirty="0"/>
          </a:p>
          <a:p>
            <a:endParaRPr lang="en-IE" i="1" dirty="0"/>
          </a:p>
          <a:p>
            <a:r>
              <a:rPr lang="en-IE" i="1" dirty="0"/>
              <a:t>Calculation of Utility</a:t>
            </a:r>
          </a:p>
          <a:p>
            <a:endParaRPr lang="en-IE" i="1" dirty="0"/>
          </a:p>
          <a:p>
            <a:endParaRPr lang="en-IE" i="1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4223793" y="2060848"/>
          <a:ext cx="2999839" cy="852678"/>
        </p:xfrm>
        <a:graphic>
          <a:graphicData uri="http://schemas.openxmlformats.org/drawingml/2006/table">
            <a:tbl>
              <a:tblPr/>
              <a:tblGrid>
                <a:gridCol w="1260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Customer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</a:t>
                      </a:r>
                      <a:endParaRPr lang="de-DE" sz="110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80%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 dirty="0">
                          <a:latin typeface="Calibri"/>
                          <a:ea typeface="SimSun"/>
                          <a:cs typeface="Times New Roman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24001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b="0"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3287688" y="3368323"/>
          <a:ext cx="5638800" cy="2659063"/>
        </p:xfrm>
        <a:graphic>
          <a:graphicData uri="http://schemas.openxmlformats.org/drawingml/2006/table">
            <a:tbl>
              <a:tblPr/>
              <a:tblGrid>
                <a:gridCol w="196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quality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economy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cu</a:t>
                      </a:r>
                      <a:r>
                        <a:rPr lang="en-US" sz="1100" baseline="-25000" dirty="0">
                          <a:solidFill>
                            <a:schemeClr val="bg1"/>
                          </a:solidFill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de-DE" sz="1100" dirty="0">
                        <a:solidFill>
                          <a:schemeClr val="bg1"/>
                        </a:solidFill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en-US" sz="1000" baseline="-25000" dirty="0">
                          <a:latin typeface="Calibri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000" dirty="0">
                          <a:latin typeface="Calibri"/>
                          <a:ea typeface="SimSun"/>
                          <a:cs typeface="Times New Roman"/>
                        </a:rPr>
                        <a:t> Σ(5,4,6,6,3,7,10) = 41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45.8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55.4 [6]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de-DE" sz="1000">
                          <a:latin typeface="Calibri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64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52.0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58.0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3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61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54.6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57.8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4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[4]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5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54.4 [6]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57.2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6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58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57.4 [3]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56.2 [5]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7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50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60.4 [2]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55.2 [7]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1100">
                          <a:latin typeface="Calibri"/>
                          <a:ea typeface="SimSun"/>
                          <a:cs typeface="Times New Roman"/>
                        </a:rPr>
                        <a:t>P</a:t>
                      </a:r>
                      <a:r>
                        <a:rPr lang="de-DE" sz="1100" baseline="-25000">
                          <a:latin typeface="Calibri"/>
                          <a:ea typeface="SimSun"/>
                          <a:cs typeface="Times New Roman"/>
                        </a:rPr>
                        <a:t>8 </a:t>
                      </a: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9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10)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69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SimSun"/>
                          <a:cs typeface="Times New Roman"/>
                        </a:rPr>
                        <a:t>Σ</a:t>
                      </a:r>
                      <a:r>
                        <a:rPr lang="en-US" sz="900">
                          <a:latin typeface="Times-Roman"/>
                          <a:ea typeface="SimSun"/>
                          <a:cs typeface="Times-Roman"/>
                        </a:rPr>
                        <a:t>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(5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5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7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8</a:t>
                      </a:r>
                      <a:r>
                        <a:rPr lang="de-DE" sz="900" i="1">
                          <a:latin typeface="MTMI"/>
                          <a:ea typeface="SimSun"/>
                          <a:cs typeface="MTMI"/>
                        </a:rPr>
                        <a:t>,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6) </a:t>
                      </a:r>
                      <a:r>
                        <a:rPr lang="de-DE" sz="900">
                          <a:latin typeface="MTSY"/>
                          <a:ea typeface="SimSun"/>
                          <a:cs typeface="MTSY"/>
                        </a:rPr>
                        <a:t>= </a:t>
                      </a: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43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>
                          <a:latin typeface="Times-Roman"/>
                          <a:ea typeface="SimSun"/>
                          <a:cs typeface="Times-Roman"/>
                        </a:rPr>
                        <a:t>63.8 [1]</a:t>
                      </a:r>
                      <a:endParaRPr lang="de-DE" sz="110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de-DE" sz="900" dirty="0">
                          <a:latin typeface="Times-Roman"/>
                          <a:ea typeface="SimSun"/>
                          <a:cs typeface="Times-Roman"/>
                        </a:rPr>
                        <a:t>53.4 [8]</a:t>
                      </a:r>
                      <a:endParaRPr lang="de-DE" sz="1100" dirty="0"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450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c</a:t>
            </a:r>
            <a:r>
              <a:rPr lang="en-US" dirty="0" err="1"/>
              <a:t>onstraint</a:t>
            </a:r>
            <a:r>
              <a:rPr lang="en-US" dirty="0"/>
              <a:t>-based </a:t>
            </a:r>
            <a:r>
              <a:rPr lang="cs-CZ" dirty="0"/>
              <a:t>GUI </a:t>
            </a:r>
            <a:r>
              <a:rPr lang="cs-CZ" dirty="0" smtClean="0"/>
              <a:t>(Bronislav Vaclav, Master thesis 2011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01050" cy="4525963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225979"/>
            <a:ext cx="7283152" cy="490018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727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recommender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dirty="0"/>
              <a:t>Items are retrieved using similarity measures</a:t>
            </a:r>
          </a:p>
          <a:p>
            <a:r>
              <a:rPr lang="en-IE" sz="1800" dirty="0"/>
              <a:t>Distance similarity </a:t>
            </a:r>
          </a:p>
          <a:p>
            <a:endParaRPr lang="en-IE" sz="1800" dirty="0"/>
          </a:p>
          <a:p>
            <a:endParaRPr lang="en-IE" sz="1800" dirty="0"/>
          </a:p>
          <a:p>
            <a:r>
              <a:rPr lang="de-AT" dirty="0" err="1"/>
              <a:t>Def</a:t>
            </a:r>
            <a:r>
              <a:rPr lang="de-AT" dirty="0"/>
              <a:t>. </a:t>
            </a:r>
          </a:p>
          <a:p>
            <a:pPr lvl="1"/>
            <a:r>
              <a:rPr lang="en-IE" dirty="0" err="1"/>
              <a:t>sim</a:t>
            </a:r>
            <a:r>
              <a:rPr lang="en-IE" dirty="0"/>
              <a:t> (p, r) expresses for each item attribute value </a:t>
            </a:r>
            <a:r>
              <a:rPr lang="en-IE" dirty="0" err="1"/>
              <a:t>φr</a:t>
            </a:r>
            <a:r>
              <a:rPr lang="en-IE" dirty="0"/>
              <a:t> (p) its distance to the customer requirement r ∈ REQ.</a:t>
            </a:r>
          </a:p>
          <a:p>
            <a:pPr lvl="1"/>
            <a:r>
              <a:rPr lang="en-IE" dirty="0" err="1"/>
              <a:t>w</a:t>
            </a:r>
            <a:r>
              <a:rPr lang="en-IE" sz="1100" dirty="0" err="1"/>
              <a:t>r</a:t>
            </a:r>
            <a:r>
              <a:rPr lang="en-IE" dirty="0"/>
              <a:t> is the importance weight for requirement r</a:t>
            </a:r>
          </a:p>
          <a:p>
            <a:r>
              <a:rPr lang="de-AT" dirty="0"/>
              <a:t>In real </a:t>
            </a:r>
            <a:r>
              <a:rPr lang="de-AT" dirty="0" err="1"/>
              <a:t>world</a:t>
            </a:r>
            <a:r>
              <a:rPr lang="de-AT" dirty="0"/>
              <a:t>, </a:t>
            </a:r>
            <a:r>
              <a:rPr lang="de-AT" dirty="0" err="1"/>
              <a:t>customer</a:t>
            </a:r>
            <a:r>
              <a:rPr lang="de-AT" dirty="0"/>
              <a:t> 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like</a:t>
            </a:r>
            <a:r>
              <a:rPr lang="de-AT" dirty="0"/>
              <a:t> </a:t>
            </a:r>
            <a:r>
              <a:rPr lang="de-AT" dirty="0" err="1"/>
              <a:t>to</a:t>
            </a:r>
            <a:endParaRPr lang="de-AT" dirty="0"/>
          </a:p>
          <a:p>
            <a:pPr lvl="1"/>
            <a:r>
              <a:rPr lang="en-IE" dirty="0"/>
              <a:t>maximize certain properties. i.e. resolution of a camera, "more is better"(MIB)</a:t>
            </a:r>
          </a:p>
          <a:p>
            <a:pPr lvl="1"/>
            <a:r>
              <a:rPr lang="en-IE" dirty="0"/>
              <a:t>minimize certain properties. i.e. price of a camera, "less is better"(LIB)</a:t>
            </a:r>
            <a:endParaRPr lang="cs-CZ" dirty="0"/>
          </a:p>
          <a:p>
            <a:pPr lvl="1"/>
            <a:r>
              <a:rPr lang="cs-CZ" dirty="0"/>
              <a:t>Target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,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x,y</a:t>
            </a:r>
            <a:endParaRPr lang="en-IE" dirty="0"/>
          </a:p>
          <a:p>
            <a:pPr lvl="1">
              <a:buNone/>
            </a:pPr>
            <a:endParaRPr lang="en-IE" dirty="0"/>
          </a:p>
        </p:txBody>
      </p:sp>
      <p:pic>
        <p:nvPicPr>
          <p:cNvPr id="175105" name="Picture 1" descr="C:\Dokumente und Einstellungen\Mouzhi Ge\Anwendungsdaten\Tencent\Users\7204866\QQ\WinTemp\RichOle\4E0`~KKIL~@%VB}T~SGOGU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664" y="2492897"/>
            <a:ext cx="5256584" cy="941879"/>
          </a:xfrm>
          <a:prstGeom prst="rect">
            <a:avLst/>
          </a:prstGeom>
          <a:noFill/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428876"/>
            <a:ext cx="1000124" cy="10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77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Knowledge-based recommender systems (work of Alan Eckhardt circa 2008-2014)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9416" y="1600201"/>
            <a:ext cx="9505056" cy="4525963"/>
          </a:xfrm>
        </p:spPr>
        <p:txBody>
          <a:bodyPr/>
          <a:lstStyle/>
          <a:p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 err="1"/>
              <a:t>known</a:t>
            </a:r>
            <a:r>
              <a:rPr lang="cs-CZ" dirty="0"/>
              <a:t> rating on </a:t>
            </a:r>
            <a:r>
              <a:rPr lang="cs-CZ" dirty="0" err="1"/>
              <a:t>items</a:t>
            </a:r>
            <a:r>
              <a:rPr lang="cs-CZ" dirty="0"/>
              <a:t> </a:t>
            </a:r>
            <a:r>
              <a:rPr lang="cs-CZ" dirty="0" err="1"/>
              <a:t>into</a:t>
            </a:r>
            <a:endParaRPr lang="cs-CZ" dirty="0"/>
          </a:p>
          <a:p>
            <a:pPr lvl="1"/>
            <a:r>
              <a:rPr lang="cs-CZ" dirty="0"/>
              <a:t>Rating (preference </a:t>
            </a:r>
            <a:r>
              <a:rPr lang="cs-CZ" dirty="0" err="1"/>
              <a:t>regression</a:t>
            </a:r>
            <a:r>
              <a:rPr lang="cs-CZ" dirty="0"/>
              <a:t>) </a:t>
            </a:r>
            <a:r>
              <a:rPr lang="cs-CZ" dirty="0" err="1"/>
              <a:t>of</a:t>
            </a:r>
            <a:r>
              <a:rPr lang="cs-CZ" dirty="0"/>
              <a:t> item </a:t>
            </a:r>
            <a:r>
              <a:rPr lang="cs-CZ" dirty="0" err="1"/>
              <a:t>features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combination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item </a:t>
            </a:r>
            <a:r>
              <a:rPr lang="cs-CZ" dirty="0" err="1"/>
              <a:t>feature</a:t>
            </a:r>
            <a:r>
              <a:rPr lang="cs-CZ" dirty="0"/>
              <a:t>´</a:t>
            </a:r>
            <a:r>
              <a:rPr lang="en-US" dirty="0"/>
              <a:t>s ratings</a:t>
            </a:r>
            <a:endParaRPr lang="cs-CZ" dirty="0"/>
          </a:p>
          <a:p>
            <a:pPr lvl="2"/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goodness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fit on </a:t>
            </a:r>
            <a:r>
              <a:rPr lang="cs-CZ" dirty="0" err="1"/>
              <a:t>features</a:t>
            </a:r>
            <a:endParaRPr lang="en-US" dirty="0"/>
          </a:p>
          <a:p>
            <a:pPr marL="0" indent="0">
              <a:buNone/>
            </a:pPr>
            <a:endParaRPr lang="cs-CZ" sz="1000" i="1" dirty="0"/>
          </a:p>
          <a:p>
            <a:pPr marL="0" indent="0">
              <a:buNone/>
            </a:pPr>
            <a:endParaRPr lang="cs-CZ" sz="800" i="1" dirty="0"/>
          </a:p>
          <a:p>
            <a:r>
              <a:rPr lang="cs-CZ" dirty="0" err="1"/>
              <a:t>Evaluate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learned</a:t>
            </a:r>
            <a:r>
              <a:rPr lang="cs-CZ" dirty="0"/>
              <a:t> rating </a:t>
            </a:r>
            <a:r>
              <a:rPr lang="cs-CZ" dirty="0" err="1"/>
              <a:t>function</a:t>
            </a:r>
            <a:r>
              <a:rPr lang="cs-CZ" dirty="0"/>
              <a:t> on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objects</a:t>
            </a:r>
            <a:endParaRPr lang="cs-CZ" dirty="0"/>
          </a:p>
          <a:p>
            <a:pPr lvl="1"/>
            <a:r>
              <a:rPr lang="cs-CZ" b="1" i="1" dirty="0" err="1">
                <a:solidFill>
                  <a:srgbClr val="FF0000"/>
                </a:solidFill>
              </a:rPr>
              <a:t>Recommend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better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instead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similar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objects</a:t>
            </a:r>
            <a:endParaRPr lang="en-IE" b="1" i="1" dirty="0">
              <a:solidFill>
                <a:srgbClr val="FF0000"/>
              </a:solidFill>
            </a:endParaRPr>
          </a:p>
        </p:txBody>
      </p:sp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1524001" y="10440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b="0">
              <a:latin typeface="Arial" pitchFamily="34" charset="0"/>
            </a:endParaRPr>
          </a:p>
        </p:txBody>
      </p:sp>
      <p:sp>
        <p:nvSpPr>
          <p:cNvPr id="180234" name="Rectangle 10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0787" t="25500" r="20076" b="59800"/>
          <a:stretch/>
        </p:blipFill>
        <p:spPr>
          <a:xfrm>
            <a:off x="1972320" y="2348880"/>
            <a:ext cx="4752528" cy="13486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99" t="32500" r="14898" b="28300"/>
          <a:stretch/>
        </p:blipFill>
        <p:spPr>
          <a:xfrm>
            <a:off x="6600056" y="2564904"/>
            <a:ext cx="3847448" cy="102453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/>
          <a:srcRect l="49886" t="61219" r="28041" b="33287"/>
          <a:stretch/>
        </p:blipFill>
        <p:spPr>
          <a:xfrm>
            <a:off x="1919536" y="4668059"/>
            <a:ext cx="3600400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611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case-based recommenders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(perhaps the key thing to remember)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Customers </a:t>
            </a:r>
            <a:r>
              <a:rPr lang="en-IE" dirty="0"/>
              <a:t>maybe not know what they are seeking</a:t>
            </a:r>
          </a:p>
          <a:p>
            <a:r>
              <a:rPr lang="en-IE" dirty="0"/>
              <a:t>Critiquing is an effective way to support such navigations</a:t>
            </a:r>
          </a:p>
          <a:p>
            <a:r>
              <a:rPr lang="de-DE" dirty="0"/>
              <a:t>Customers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en-IE" dirty="0"/>
              <a:t>change requests (</a:t>
            </a:r>
            <a:r>
              <a:rPr lang="en-IE" b="0" i="1" dirty="0"/>
              <a:t>price or </a:t>
            </a:r>
            <a:r>
              <a:rPr lang="en-IE" b="0" i="1" dirty="0" err="1"/>
              <a:t>mpix</a:t>
            </a:r>
            <a:r>
              <a:rPr lang="en-IE" dirty="0"/>
              <a:t>) that are not satisfied by the current item (</a:t>
            </a:r>
            <a:r>
              <a:rPr lang="en-IE" b="0" i="1" dirty="0"/>
              <a:t>entry item</a:t>
            </a:r>
            <a:r>
              <a:rPr lang="en-IE" i="1" dirty="0"/>
              <a:t>)</a:t>
            </a:r>
            <a:endParaRPr lang="en-IE" dirty="0"/>
          </a:p>
          <a:p>
            <a:endParaRPr lang="de-DE" dirty="0"/>
          </a:p>
        </p:txBody>
      </p:sp>
      <p:pic>
        <p:nvPicPr>
          <p:cNvPr id="230402" name="Picture 2" descr="C:\Dokumente und Einstellungen\Mouzhi Ge\Anwendungsdaten\Tencent\Users\7204866\QQ\WinTemp\RichOle\}0_$U[WBW6FI{3{_DR_3RY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3284985"/>
            <a:ext cx="3347864" cy="2604327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5231904" y="4509121"/>
            <a:ext cx="1420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i="1" dirty="0">
                <a:solidFill>
                  <a:srgbClr val="002060"/>
                </a:solidFill>
                <a:latin typeface="Calibri" pitchFamily="34" charset="0"/>
              </a:rPr>
              <a:t>Critique on price</a:t>
            </a:r>
            <a:endParaRPr lang="de-DE" sz="1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0403" name="Picture 3" descr="C:\Dokumente und Einstellungen\Mouzhi Ge\Anwendungsdaten\Tencent\Users\7204866\QQ\WinTemp\RichOle\P`@%%PPW(F0DZJ(N7I$4R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96" y="3429000"/>
            <a:ext cx="3666190" cy="249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53772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critiques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Operate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multiple </a:t>
            </a:r>
            <a:r>
              <a:rPr lang="de-DE" dirty="0" err="1"/>
              <a:t>properties</a:t>
            </a:r>
            <a:r>
              <a:rPr lang="de-DE" dirty="0"/>
              <a:t> </a:t>
            </a:r>
            <a:r>
              <a:rPr lang="en-IE" dirty="0"/>
              <a:t>can improve the efficiency of recommendation dialogs</a:t>
            </a:r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You can try to learn attribute-level preferences from the interaction data (if you have them), or apply general policies (item A is better than item B for most settings)</a:t>
            </a:r>
            <a:endParaRPr lang="en-IE" dirty="0">
              <a:solidFill>
                <a:srgbClr val="00B050"/>
              </a:solidFill>
            </a:endParaRPr>
          </a:p>
          <a:p>
            <a:endParaRPr lang="de-DE" dirty="0"/>
          </a:p>
        </p:txBody>
      </p:sp>
      <p:pic>
        <p:nvPicPr>
          <p:cNvPr id="231425" name="Picture 1" descr="C:\Dokumente und Einstellungen\Mouzhi Ge\Anwendungsdaten\Tencent\Users\7204866\QQ\WinTemp\RichOle\%S)54%`$5PIJBHJU7D[SN}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2780928"/>
            <a:ext cx="5256584" cy="3444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3074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Knowledge-based recommender systems</a:t>
            </a:r>
          </a:p>
          <a:p>
            <a:pPr lvl="1"/>
            <a:r>
              <a:rPr lang="cs-CZ" dirty="0" err="1"/>
              <a:t>Move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b="1" i="1" dirty="0" err="1">
                <a:solidFill>
                  <a:srgbClr val="FF0000"/>
                </a:solidFill>
              </a:rPr>
              <a:t>similar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to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b="1" i="1" dirty="0" err="1">
                <a:solidFill>
                  <a:srgbClr val="00B050"/>
                </a:solidFill>
              </a:rPr>
              <a:t>better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err="1"/>
              <a:t>objects</a:t>
            </a:r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cost of knowledge acquisition</a:t>
            </a:r>
          </a:p>
          <a:p>
            <a:pPr lvl="2"/>
            <a:r>
              <a:rPr lang="en-US" dirty="0"/>
              <a:t>from domain experts</a:t>
            </a:r>
            <a:r>
              <a:rPr lang="cs-CZ" dirty="0"/>
              <a:t> / u</a:t>
            </a:r>
            <a:r>
              <a:rPr lang="en-US" dirty="0" err="1"/>
              <a:t>sers</a:t>
            </a:r>
            <a:r>
              <a:rPr lang="cs-CZ" dirty="0"/>
              <a:t> / </a:t>
            </a:r>
            <a:r>
              <a:rPr lang="cs-CZ" dirty="0" err="1"/>
              <a:t>external</a:t>
            </a:r>
            <a:r>
              <a:rPr lang="en-US" dirty="0"/>
              <a:t> resources</a:t>
            </a:r>
          </a:p>
          <a:p>
            <a:pPr lvl="1"/>
            <a:r>
              <a:rPr lang="en-US" dirty="0"/>
              <a:t>accuracy of preference models</a:t>
            </a:r>
          </a:p>
          <a:p>
            <a:pPr lvl="2"/>
            <a:r>
              <a:rPr lang="en-US" dirty="0"/>
              <a:t>very fine granular preference models require many interaction cycles</a:t>
            </a:r>
          </a:p>
          <a:p>
            <a:pPr lvl="2"/>
            <a:r>
              <a:rPr lang="en-US" dirty="0"/>
              <a:t>collaborative filtering models preference implicitly</a:t>
            </a:r>
          </a:p>
          <a:p>
            <a:pPr lvl="1"/>
            <a:r>
              <a:rPr lang="en-IE" dirty="0"/>
              <a:t>independence assumption can be challenged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preferences are not always independent from each other</a:t>
            </a:r>
          </a:p>
          <a:p>
            <a:pPr lvl="1"/>
            <a:r>
              <a:rPr lang="cs-CZ" b="1" i="1" dirty="0">
                <a:solidFill>
                  <a:srgbClr val="FF0000"/>
                </a:solidFill>
              </a:rPr>
              <a:t>No known commercial </a:t>
            </a:r>
            <a:r>
              <a:rPr lang="cs-CZ" b="1" i="1" dirty="0" err="1">
                <a:solidFill>
                  <a:srgbClr val="FF0000"/>
                </a:solidFill>
              </a:rPr>
              <a:t>usage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cs-CZ" b="1" i="1" dirty="0" err="1">
                <a:solidFill>
                  <a:srgbClr val="00B050"/>
                </a:solidFill>
              </a:rPr>
              <a:t>Experiments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with</a:t>
            </a:r>
            <a:r>
              <a:rPr lang="cs-CZ" b="1" i="1" dirty="0">
                <a:solidFill>
                  <a:srgbClr val="00B050"/>
                </a:solidFill>
              </a:rPr>
              <a:t> LLM + text input </a:t>
            </a:r>
            <a:r>
              <a:rPr lang="cs-CZ" b="1" i="1" dirty="0" err="1">
                <a:solidFill>
                  <a:srgbClr val="00B050"/>
                </a:solidFill>
              </a:rPr>
              <a:t>goes</a:t>
            </a:r>
            <a:r>
              <a:rPr lang="cs-CZ" b="1" i="1" dirty="0">
                <a:solidFill>
                  <a:srgbClr val="00B050"/>
                </a:solidFill>
              </a:rPr>
              <a:t> in </a:t>
            </a:r>
            <a:r>
              <a:rPr lang="cs-CZ" b="1" i="1" dirty="0" err="1">
                <a:solidFill>
                  <a:srgbClr val="00B050"/>
                </a:solidFill>
              </a:rPr>
              <a:t>this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 dirty="0" err="1">
                <a:solidFill>
                  <a:srgbClr val="00B050"/>
                </a:solidFill>
              </a:rPr>
              <a:t>direction</a:t>
            </a:r>
            <a:endParaRPr lang="cs-CZ" b="1" i="1" dirty="0">
              <a:solidFill>
                <a:srgbClr val="00B050"/>
              </a:solidFill>
            </a:endParaRPr>
          </a:p>
          <a:p>
            <a:pPr lvl="2"/>
            <a:r>
              <a:rPr lang="cs-CZ" b="1" i="1" dirty="0" err="1">
                <a:solidFill>
                  <a:srgbClr val="00B050"/>
                </a:solidFill>
              </a:rPr>
              <a:t>The</a:t>
            </a:r>
            <a:r>
              <a:rPr lang="cs-CZ" b="1" i="1" dirty="0">
                <a:solidFill>
                  <a:srgbClr val="00B050"/>
                </a:solidFill>
              </a:rPr>
              <a:t> generic concept of price per value with optional personalization </a:t>
            </a:r>
            <a:r>
              <a:rPr lang="cs-CZ" b="1" i="1" dirty="0" err="1">
                <a:solidFill>
                  <a:srgbClr val="00B050"/>
                </a:solidFill>
              </a:rPr>
              <a:t>is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  <a:r>
              <a:rPr lang="cs-CZ" b="1" i="1">
                <a:solidFill>
                  <a:srgbClr val="00B050"/>
                </a:solidFill>
              </a:rPr>
              <a:t>viable</a:t>
            </a:r>
            <a:endParaRPr lang="en-IE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1" y="584961"/>
            <a:ext cx="438594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dirty="0"/>
              <a:t>Active reading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649880" y="6282264"/>
            <a:ext cx="5698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5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5802" y="1233257"/>
            <a:ext cx="10896598" cy="353878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r>
              <a:rPr lang="cs-CZ" sz="24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#2: Hybrid RS (choose one of the following)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Knowledge Graph Convolutional Networks for Recommender Systems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knowledge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https://dl.acm.org/doi/abs/10.1145/3308558.3313417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VBPR: Visual Bayesian Personalized Ranking from Implicit Feedback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Incorporate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raw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cs-CZ" b="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https://cseweb.ucsd.edu/~jmcauley/pdfs/aaai16.pdf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Ensemble Recommendations via Thompson Sampling</a:t>
            </a:r>
            <a:r>
              <a:rPr lang="cs-CZ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… </a:t>
            </a:r>
            <a:r>
              <a:rPr lang="cs-CZ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Intelligent</a:t>
            </a:r>
            <a:r>
              <a:rPr lang="cs-CZ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  <a:r>
              <a:rPr lang="cs-CZ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hybrid]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https://dl.acm.org/doi/abs/10.1145/3172944.3172967</a:t>
            </a:r>
            <a:r>
              <a:rPr lang="cs-CZ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spc="-5" dirty="0">
              <a:solidFill>
                <a:srgbClr val="0033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595"/>
              </a:spcBef>
              <a:tabLst>
                <a:tab pos="354965" algn="l"/>
                <a:tab pos="355600" algn="l"/>
              </a:tabLst>
            </a:pPr>
            <a:r>
              <a:rPr lang="cs-CZ" sz="160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Deadline</a:t>
            </a:r>
            <a:r>
              <a:rPr lang="cs-CZ" sz="160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31.3.2024</a:t>
            </a:r>
          </a:p>
          <a:p>
            <a:pPr marL="298450" indent="-285750"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most 1 page of text CZ/SK/EN (normal font and margins - be brief but </a:t>
            </a: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thorough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98450" indent="-285750">
              <a:spcBef>
                <a:spcPts val="59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 Group </a:t>
            </a:r>
            <a:r>
              <a:rPr lang="cs-CZ" sz="1400" b="0" spc="-5" dirty="0" err="1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Roaster</a:t>
            </a:r>
            <a:r>
              <a:rPr lang="cs-CZ" sz="1400" b="0" spc="-5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SIS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685801" y="5029200"/>
            <a:ext cx="9469120" cy="1678601"/>
          </a:xfrm>
          <a:prstGeom prst="rect">
            <a:avLst/>
          </a:prstGeom>
          <a:solidFill>
            <a:srgbClr val="FFF2CC"/>
          </a:solidFill>
          <a:ln w="25400">
            <a:solidFill>
              <a:srgbClr val="2F528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89535" marR="2982595">
              <a:lnSpc>
                <a:spcPct val="150600"/>
              </a:lnSpc>
            </a:pPr>
            <a:r>
              <a:rPr lang="cs-CZ" sz="1800" spc="-5" dirty="0">
                <a:latin typeface="Calibri"/>
                <a:cs typeface="Calibri"/>
              </a:rPr>
              <a:t>Q1. </a:t>
            </a:r>
            <a:r>
              <a:rPr lang="cs-CZ" b="1" spc="-5" dirty="0">
                <a:latin typeface="Calibri"/>
                <a:cs typeface="Calibri"/>
              </a:rPr>
              <a:t>Your name and Paper</a:t>
            </a:r>
            <a:r>
              <a:rPr lang="en-US" b="1" spc="-5" dirty="0">
                <a:latin typeface="Calibri"/>
                <a:cs typeface="Calibri"/>
              </a:rPr>
              <a:t>’s</a:t>
            </a:r>
            <a:r>
              <a:rPr lang="cs-CZ" b="1" spc="-5" dirty="0">
                <a:latin typeface="Calibri"/>
                <a:cs typeface="Calibri"/>
              </a:rPr>
              <a:t> title</a:t>
            </a:r>
            <a:endParaRPr lang="cs-CZ" sz="1800" b="1" spc="-5" dirty="0">
              <a:latin typeface="Calibri"/>
              <a:cs typeface="Calibri"/>
            </a:endParaRPr>
          </a:p>
          <a:p>
            <a:pPr marL="89535" marR="2982595">
              <a:lnSpc>
                <a:spcPct val="150600"/>
              </a:lnSpc>
            </a:pPr>
            <a:r>
              <a:rPr sz="1800" spc="-5" dirty="0">
                <a:latin typeface="Calibri"/>
                <a:cs typeface="Calibri"/>
              </a:rPr>
              <a:t>Q</a:t>
            </a:r>
            <a:r>
              <a:rPr lang="cs-CZ" sz="1800" spc="-5" dirty="0">
                <a:latin typeface="Calibri"/>
                <a:cs typeface="Calibri"/>
              </a:rPr>
              <a:t>2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is this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paper about, and </a:t>
            </a: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contributions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does </a:t>
            </a:r>
            <a:r>
              <a:rPr sz="1800" b="1" spc="-5" dirty="0">
                <a:latin typeface="Calibri"/>
                <a:cs typeface="Calibri"/>
              </a:rPr>
              <a:t>it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make?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Q</a:t>
            </a:r>
            <a:r>
              <a:rPr lang="cs-CZ" sz="1800" spc="-5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What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lang="cs-CZ" sz="1800" b="1" spc="-15" dirty="0">
                <a:latin typeface="Calibri"/>
                <a:cs typeface="Calibri"/>
              </a:rPr>
              <a:t>main new insights you received from the paper</a:t>
            </a:r>
            <a:r>
              <a:rPr sz="1800" b="1" spc="-15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1125"/>
              </a:spcBef>
            </a:pPr>
            <a:r>
              <a:rPr sz="1800" spc="-5" dirty="0">
                <a:latin typeface="Calibri"/>
                <a:cs typeface="Calibri"/>
              </a:rPr>
              <a:t>Q</a:t>
            </a:r>
            <a:r>
              <a:rPr lang="cs-CZ" sz="1800" spc="-5" dirty="0">
                <a:latin typeface="Calibri"/>
                <a:cs typeface="Calibri"/>
              </a:rPr>
              <a:t>4</a:t>
            </a:r>
            <a:r>
              <a:rPr sz="1800" spc="-5" dirty="0">
                <a:latin typeface="Calibri"/>
                <a:cs typeface="Calibri"/>
              </a:rPr>
              <a:t>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lang="cs-CZ" sz="1800" b="1" spc="-10" dirty="0">
                <a:latin typeface="Calibri"/>
                <a:cs typeface="Calibri"/>
              </a:rPr>
              <a:t>Does the paper has any notable weaknesses</a:t>
            </a:r>
            <a:r>
              <a:rPr sz="1800" b="1" spc="-15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45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6800" cy="68576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13180" y="5220716"/>
            <a:ext cx="38792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0" dirty="0">
                <a:solidFill>
                  <a:srgbClr val="000000"/>
                </a:solidFill>
                <a:latin typeface="Arial MT"/>
                <a:cs typeface="Arial MT"/>
              </a:rPr>
              <a:t>Q</a:t>
            </a:r>
            <a:r>
              <a:rPr sz="6000" dirty="0">
                <a:solidFill>
                  <a:srgbClr val="000000"/>
                </a:solidFill>
                <a:latin typeface="Arial MT"/>
                <a:cs typeface="Arial MT"/>
              </a:rPr>
              <a:t>u</a:t>
            </a:r>
            <a:r>
              <a:rPr sz="6000" spc="-5" dirty="0">
                <a:solidFill>
                  <a:srgbClr val="000000"/>
                </a:solidFill>
                <a:latin typeface="Arial MT"/>
                <a:cs typeface="Arial MT"/>
              </a:rPr>
              <a:t>es</a:t>
            </a:r>
            <a:r>
              <a:rPr sz="6000" spc="-1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sz="6000" spc="5" dirty="0">
                <a:solidFill>
                  <a:srgbClr val="000000"/>
                </a:solidFill>
                <a:latin typeface="Arial MT"/>
                <a:cs typeface="Arial MT"/>
              </a:rPr>
              <a:t>i</a:t>
            </a:r>
            <a:r>
              <a:rPr sz="6000" spc="-5" dirty="0">
                <a:solidFill>
                  <a:srgbClr val="000000"/>
                </a:solidFill>
                <a:latin typeface="Arial MT"/>
                <a:cs typeface="Arial MT"/>
              </a:rPr>
              <a:t>ons</a:t>
            </a:r>
            <a:r>
              <a:rPr sz="6000" dirty="0">
                <a:solidFill>
                  <a:srgbClr val="000000"/>
                </a:solidFill>
                <a:latin typeface="Arial MT"/>
                <a:cs typeface="Arial MT"/>
              </a:rPr>
              <a:t>?</a:t>
            </a:r>
            <a:endParaRPr sz="6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B8B8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381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54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1AB79-9CD4-1A6E-889C-2E770D46E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EBC1F9F7-7FE7-EC0E-ECE0-C99302D9D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C9B3F7F-94BD-3911-BE27-276D71AEB9FC}"/>
              </a:ext>
            </a:extLst>
          </p:cNvPr>
          <p:cNvSpPr txBox="1"/>
          <p:nvPr/>
        </p:nvSpPr>
        <p:spPr>
          <a:xfrm>
            <a:off x="7752184" y="1371600"/>
            <a:ext cx="3456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</a:t>
            </a:r>
            <a:r>
              <a:rPr lang="cs-CZ" dirty="0" err="1"/>
              <a:t>stochastic</a:t>
            </a:r>
            <a:r>
              <a:rPr lang="cs-CZ" dirty="0"/>
              <a:t> gradient </a:t>
            </a:r>
            <a:r>
              <a:rPr lang="cs-CZ" dirty="0" err="1"/>
              <a:t>descend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7E4F74-BC15-4A67-EE12-1BAD09C71C20}"/>
              </a:ext>
            </a:extLst>
          </p:cNvPr>
          <p:cNvSpPr txBox="1"/>
          <p:nvPr/>
        </p:nvSpPr>
        <p:spPr>
          <a:xfrm>
            <a:off x="972336" y="1371599"/>
            <a:ext cx="3755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What</a:t>
            </a:r>
            <a:r>
              <a:rPr lang="cs-CZ" dirty="0"/>
              <a:t> matrix </a:t>
            </a:r>
            <a:r>
              <a:rPr lang="cs-CZ" dirty="0" err="1"/>
              <a:t>factorization</a:t>
            </a:r>
            <a:r>
              <a:rPr lang="cs-CZ" dirty="0"/>
              <a:t> </a:t>
            </a:r>
            <a:r>
              <a:rPr lang="cs-CZ" dirty="0" err="1"/>
              <a:t>aims</a:t>
            </a:r>
            <a:r>
              <a:rPr lang="cs-CZ" dirty="0"/>
              <a:t> to do?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F6901C-67B4-202B-DE12-EFBD1335D677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695400" y="2278613"/>
            <a:ext cx="4587062" cy="792088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6B88E59-7AB6-A053-4132-1C0366245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40" y="2514600"/>
            <a:ext cx="5075879" cy="31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A1F84-338E-692C-D131-8176F7EB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B998766-4F3D-3D45-B419-44B3B2AE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6BF7CFA-3E53-62DB-0FE6-118BFFBCDF5B}"/>
              </a:ext>
            </a:extLst>
          </p:cNvPr>
          <p:cNvSpPr txBox="1"/>
          <p:nvPr/>
        </p:nvSpPr>
        <p:spPr>
          <a:xfrm>
            <a:off x="767408" y="1371600"/>
            <a:ext cx="4154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How BPR </a:t>
            </a:r>
            <a:r>
              <a:rPr lang="cs-CZ" dirty="0" err="1"/>
              <a:t>differs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„standard“ MF (</a:t>
            </a:r>
            <a:r>
              <a:rPr lang="cs-CZ" dirty="0" err="1"/>
              <a:t>FunkSVD</a:t>
            </a:r>
            <a:r>
              <a:rPr lang="cs-CZ" dirty="0"/>
              <a:t>)?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3C6A2EC-0AD9-6BD2-127A-C83914A3AC57}"/>
              </a:ext>
            </a:extLst>
          </p:cNvPr>
          <p:cNvSpPr txBox="1"/>
          <p:nvPr/>
        </p:nvSpPr>
        <p:spPr>
          <a:xfrm>
            <a:off x="6312024" y="4105733"/>
            <a:ext cx="4154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user/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baseline</a:t>
            </a:r>
            <a:r>
              <a:rPr lang="cs-CZ" dirty="0"/>
              <a:t> </a:t>
            </a:r>
            <a:r>
              <a:rPr lang="cs-CZ" dirty="0" err="1"/>
              <a:t>predictors</a:t>
            </a:r>
            <a:r>
              <a:rPr lang="cs-CZ" dirty="0"/>
              <a:t>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95A4148-A9A5-825C-C82F-A17F208C2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5454285"/>
            <a:ext cx="5691187" cy="585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7B82A1-E5C6-924A-14C6-349FF71C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55" y="4894506"/>
            <a:ext cx="2836862" cy="4714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30234338-CB2B-A692-4A57-8E7F2AEB3E92}"/>
              </a:ext>
            </a:extLst>
          </p:cNvPr>
          <p:cNvGrpSpPr/>
          <p:nvPr/>
        </p:nvGrpSpPr>
        <p:grpSpPr>
          <a:xfrm>
            <a:off x="479376" y="2145182"/>
            <a:ext cx="5317931" cy="1465540"/>
            <a:chOff x="4644231" y="3055367"/>
            <a:chExt cx="5317931" cy="14655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ovéPole 1">
                  <a:extLst>
                    <a:ext uri="{FF2B5EF4-FFF2-40B4-BE49-F238E27FC236}">
                      <a16:creationId xmlns:a16="http://schemas.microsoft.com/office/drawing/2014/main" id="{1D552AC0-3101-85E6-BC33-4804FC26F2F9}"/>
                    </a:ext>
                  </a:extLst>
                </p:cNvPr>
                <p:cNvSpPr txBox="1"/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b="1" kern="1200">
                      <a:solidFill>
                        <a:schemeClr val="tx1"/>
                      </a:solidFill>
                      <a:latin typeface="Verdana" pitchFamily="34" charset="0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𝑚𝑎𝑥𝑖𝑚𝑖𝑧𝑒</m:t>
                      </m:r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b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cs-CZ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cs-CZ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cs-CZ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</m:d>
                        </m:e>
                        <m:sup>
                          <m:r>
                            <a:rPr lang="cs-CZ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cs-CZ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cs-CZ" b="0" dirty="0">
                      <a:solidFill>
                        <a:srgbClr val="000000"/>
                      </a:solidFill>
                      <a:latin typeface="Arial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2" name="TextovéPole 1">
                  <a:extLst>
                    <a:ext uri="{FF2B5EF4-FFF2-40B4-BE49-F238E27FC236}">
                      <a16:creationId xmlns:a16="http://schemas.microsoft.com/office/drawing/2014/main" id="{1D552AC0-3101-85E6-BC33-4804FC26F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231" y="3585461"/>
                  <a:ext cx="5317931" cy="334002"/>
                </a:xfrm>
                <a:prstGeom prst="rect">
                  <a:avLst/>
                </a:prstGeom>
                <a:blipFill>
                  <a:blip r:embed="rId5"/>
                  <a:stretch>
                    <a:fillRect l="-1606" t="-140000" r="-344" b="-207273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evá složená závorka 12">
              <a:extLst>
                <a:ext uri="{FF2B5EF4-FFF2-40B4-BE49-F238E27FC236}">
                  <a16:creationId xmlns:a16="http://schemas.microsoft.com/office/drawing/2014/main" id="{47D7A770-8C0F-1D8C-D546-CFE332CB6E53}"/>
                </a:ext>
              </a:extLst>
            </p:cNvPr>
            <p:cNvSpPr/>
            <p:nvPr/>
          </p:nvSpPr>
          <p:spPr>
            <a:xfrm rot="5400000">
              <a:off x="7241058" y="2848175"/>
              <a:ext cx="251123" cy="126876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Levá složená závorka 13">
              <a:extLst>
                <a:ext uri="{FF2B5EF4-FFF2-40B4-BE49-F238E27FC236}">
                  <a16:creationId xmlns:a16="http://schemas.microsoft.com/office/drawing/2014/main" id="{202B390C-E6BE-83F8-DD5A-0622193668C9}"/>
                </a:ext>
              </a:extLst>
            </p:cNvPr>
            <p:cNvSpPr/>
            <p:nvPr/>
          </p:nvSpPr>
          <p:spPr>
            <a:xfrm rot="16200000">
              <a:off x="8943481" y="3175744"/>
              <a:ext cx="111271" cy="1514428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Levá složená závorka 14">
              <a:extLst>
                <a:ext uri="{FF2B5EF4-FFF2-40B4-BE49-F238E27FC236}">
                  <a16:creationId xmlns:a16="http://schemas.microsoft.com/office/drawing/2014/main" id="{A4D9212F-2050-4DA1-349B-110C730194B7}"/>
                </a:ext>
              </a:extLst>
            </p:cNvPr>
            <p:cNvSpPr/>
            <p:nvPr/>
          </p:nvSpPr>
          <p:spPr>
            <a:xfrm rot="16200000">
              <a:off x="5995329" y="3791980"/>
              <a:ext cx="251123" cy="644350"/>
            </a:xfrm>
            <a:prstGeom prst="leftBrace">
              <a:avLst>
                <a:gd name="adj1" fmla="val 8333"/>
                <a:gd name="adj2" fmla="val 51634"/>
              </a:avLst>
            </a:prstGeom>
            <a:ln w="317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b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TextovéPole 3">
              <a:extLst>
                <a:ext uri="{FF2B5EF4-FFF2-40B4-BE49-F238E27FC236}">
                  <a16:creationId xmlns:a16="http://schemas.microsoft.com/office/drawing/2014/main" id="{E67869F4-9D34-E748-A746-05AC65AAAEDB}"/>
                </a:ext>
              </a:extLst>
            </p:cNvPr>
            <p:cNvSpPr txBox="1"/>
            <p:nvPr/>
          </p:nvSpPr>
          <p:spPr>
            <a:xfrm>
              <a:off x="5760359" y="4182353"/>
              <a:ext cx="9677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Train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set</a:t>
              </a:r>
            </a:p>
          </p:txBody>
        </p:sp>
        <p:sp>
          <p:nvSpPr>
            <p:cNvPr id="17" name="TextovéPole 13">
              <a:extLst>
                <a:ext uri="{FF2B5EF4-FFF2-40B4-BE49-F238E27FC236}">
                  <a16:creationId xmlns:a16="http://schemas.microsoft.com/office/drawing/2014/main" id="{5BC017DA-C649-17E5-3EBA-EE69B070610F}"/>
                </a:ext>
              </a:extLst>
            </p:cNvPr>
            <p:cNvSpPr txBox="1"/>
            <p:nvPr/>
          </p:nvSpPr>
          <p:spPr>
            <a:xfrm>
              <a:off x="8217775" y="4031927"/>
              <a:ext cx="14927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Regularization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  <p:sp>
          <p:nvSpPr>
            <p:cNvPr id="18" name="TextovéPole 14">
              <a:extLst>
                <a:ext uri="{FF2B5EF4-FFF2-40B4-BE49-F238E27FC236}">
                  <a16:creationId xmlns:a16="http://schemas.microsoft.com/office/drawing/2014/main" id="{FBA437D4-EC6B-8D05-B2E8-28F51619CA40}"/>
                </a:ext>
              </a:extLst>
            </p:cNvPr>
            <p:cNvSpPr txBox="1"/>
            <p:nvPr/>
          </p:nvSpPr>
          <p:spPr>
            <a:xfrm>
              <a:off x="6367899" y="3055367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Ranking</a:t>
              </a:r>
              <a:r>
                <a:rPr lang="cs-CZ" sz="1600" b="0" i="1" dirty="0">
                  <a:solidFill>
                    <a:srgbClr val="92D050"/>
                  </a:solidFill>
                  <a:latin typeface="Arial" charset="0"/>
                </a:rPr>
                <a:t> </a:t>
              </a:r>
              <a:r>
                <a:rPr lang="cs-CZ" sz="1600" b="0" i="1" dirty="0" err="1">
                  <a:solidFill>
                    <a:srgbClr val="92D050"/>
                  </a:solidFill>
                  <a:latin typeface="Arial" charset="0"/>
                </a:rPr>
                <a:t>correctness</a:t>
              </a:r>
              <a:endParaRPr lang="cs-CZ" sz="1600" b="0" i="1" dirty="0">
                <a:solidFill>
                  <a:srgbClr val="92D050"/>
                </a:solidFill>
                <a:latin typeface="Arial" charset="0"/>
              </a:endParaRPr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E3F8C572-BC2D-E654-9F02-73ACDCA4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87" y="3634786"/>
            <a:ext cx="1891494" cy="12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11E1839-FC4F-EBCA-77AA-2F2976D6156E}"/>
              </a:ext>
            </a:extLst>
          </p:cNvPr>
          <p:cNvCxnSpPr>
            <a:cxnSpLocks/>
          </p:cNvCxnSpPr>
          <p:nvPr/>
        </p:nvCxnSpPr>
        <p:spPr>
          <a:xfrm>
            <a:off x="2767149" y="2958555"/>
            <a:ext cx="785424" cy="61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18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783632" y="47667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Calibri" pitchFamily="34" charset="0"/>
              </a:rPr>
              <a:t>Content-based recommendation</a:t>
            </a:r>
          </a:p>
        </p:txBody>
      </p:sp>
      <p:pic>
        <p:nvPicPr>
          <p:cNvPr id="5" name="Picture 2" descr="How To Build Content-Based Recommendation System Made Eas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8"/>
          <a:stretch/>
        </p:blipFill>
        <p:spPr bwMode="auto">
          <a:xfrm>
            <a:off x="1343472" y="1556792"/>
            <a:ext cx="9753600" cy="44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37737"/>
      </p:ext>
    </p:extLst>
  </p:cSld>
  <p:clrMapOvr>
    <a:masterClrMapping/>
  </p:clrMapOvr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26184</TotalTime>
  <Words>4333</Words>
  <Application>Microsoft Office PowerPoint</Application>
  <PresentationFormat>Widescreen</PresentationFormat>
  <Paragraphs>846</Paragraphs>
  <Slides>49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SimSun</vt:lpstr>
      <vt:lpstr>Arial</vt:lpstr>
      <vt:lpstr>Arial MT</vt:lpstr>
      <vt:lpstr>Calibri</vt:lpstr>
      <vt:lpstr>Calibri Light</vt:lpstr>
      <vt:lpstr>Cambria Math</vt:lpstr>
      <vt:lpstr>Helvetica</vt:lpstr>
      <vt:lpstr>MTMI</vt:lpstr>
      <vt:lpstr>MTSY</vt:lpstr>
      <vt:lpstr>Symbol</vt:lpstr>
      <vt:lpstr>Times New Roman</vt:lpstr>
      <vt:lpstr>Times-Roman</vt:lpstr>
      <vt:lpstr>Verdana</vt:lpstr>
      <vt:lpstr>Wingdings</vt:lpstr>
      <vt:lpstr>17_habv</vt:lpstr>
      <vt:lpstr>Benutzerdefiniertes Design</vt:lpstr>
      <vt:lpstr>18_habv</vt:lpstr>
      <vt:lpstr>19_habv</vt:lpstr>
      <vt:lpstr>NSWI166 – Introduction to Recommender Systems and User Preferences</vt:lpstr>
      <vt:lpstr>Organization</vt:lpstr>
      <vt:lpstr>Organization</vt:lpstr>
      <vt:lpstr>Organization</vt:lpstr>
      <vt:lpstr>Active reading</vt:lpstr>
      <vt:lpstr>Questions?</vt:lpstr>
      <vt:lpstr>Recap</vt:lpstr>
      <vt:lpstr>Recap</vt:lpstr>
      <vt:lpstr>PowerPoint Presentation</vt:lpstr>
      <vt:lpstr>Content-based recommendation</vt:lpstr>
      <vt:lpstr>What is the "content"?</vt:lpstr>
      <vt:lpstr>What is the "content"?</vt:lpstr>
      <vt:lpstr>Content representation and item similarities</vt:lpstr>
      <vt:lpstr>Term-Frequency - Inverse Document Frequency (TF-IDF)</vt:lpstr>
      <vt:lpstr>TF-IDF II</vt:lpstr>
      <vt:lpstr>Example TF-IDF representation</vt:lpstr>
      <vt:lpstr>Example TF-IDF representation</vt:lpstr>
      <vt:lpstr>Improving the vector space model</vt:lpstr>
      <vt:lpstr>Improving the vector space model II</vt:lpstr>
      <vt:lpstr>Content-based RS</vt:lpstr>
      <vt:lpstr>Content-based RS: Multimedia+attribute data, LineIT example</vt:lpstr>
      <vt:lpstr>Recommending items</vt:lpstr>
      <vt:lpstr>Query-based retrieval: Rocchio's method (Vector Space Model)</vt:lpstr>
      <vt:lpstr>Rocchio details</vt:lpstr>
      <vt:lpstr>Rocchio details</vt:lpstr>
      <vt:lpstr>Bayesian relevance feedback</vt:lpstr>
      <vt:lpstr>Practical challenges of Rocchio's method</vt:lpstr>
      <vt:lpstr>Explicit decision models</vt:lpstr>
      <vt:lpstr>Explicit decision models II</vt:lpstr>
      <vt:lpstr>On feature selection</vt:lpstr>
      <vt:lpstr>Limitations of content-based recommendation methods</vt:lpstr>
      <vt:lpstr>Overspecialization</vt:lpstr>
      <vt:lpstr>Overspecialization</vt:lpstr>
      <vt:lpstr>Overspecialization</vt:lpstr>
      <vt:lpstr>Discussion &amp; summary</vt:lpstr>
      <vt:lpstr>PowerPoint Presentation</vt:lpstr>
      <vt:lpstr>Basic I/O Relationship</vt:lpstr>
      <vt:lpstr>Why do we need knowledge-based recommendation?</vt:lpstr>
      <vt:lpstr>Knowledge-based recommender systems</vt:lpstr>
      <vt:lpstr>Constraint-based recommender systems</vt:lpstr>
      <vt:lpstr>Constraint-based recommendation tasks</vt:lpstr>
      <vt:lpstr>Ranking the items </vt:lpstr>
      <vt:lpstr>Item utility for customers</vt:lpstr>
      <vt:lpstr>Explicit constraint-based GUI (Bronislav Vaclav, Master thesis 2011)</vt:lpstr>
      <vt:lpstr>Case-based recommender systems</vt:lpstr>
      <vt:lpstr>Knowledge-based recommender systems (work of Alan Eckhardt circa 2008-2014)</vt:lpstr>
      <vt:lpstr>Interacting with case-based recommenders (perhaps the key thing to remember)</vt:lpstr>
      <vt:lpstr>Compound critiques</vt:lpstr>
      <vt:lpstr>Summary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lpeska</cp:lastModifiedBy>
  <cp:revision>1215</cp:revision>
  <dcterms:created xsi:type="dcterms:W3CDTF">2006-04-22T09:23:14Z</dcterms:created>
  <dcterms:modified xsi:type="dcterms:W3CDTF">2024-03-13T07:48:43Z</dcterms:modified>
</cp:coreProperties>
</file>