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88"/>
  </p:notesMasterIdLst>
  <p:handoutMasterIdLst>
    <p:handoutMasterId r:id="rId89"/>
  </p:handoutMasterIdLst>
  <p:sldIdLst>
    <p:sldId id="998" r:id="rId3"/>
    <p:sldId id="968" r:id="rId4"/>
    <p:sldId id="969" r:id="rId5"/>
    <p:sldId id="999" r:id="rId6"/>
    <p:sldId id="1000" r:id="rId7"/>
    <p:sldId id="1002" r:id="rId8"/>
    <p:sldId id="1001" r:id="rId9"/>
    <p:sldId id="1003" r:id="rId10"/>
    <p:sldId id="1004" r:id="rId11"/>
    <p:sldId id="1005" r:id="rId12"/>
    <p:sldId id="1006" r:id="rId13"/>
    <p:sldId id="1007" r:id="rId14"/>
    <p:sldId id="1008" r:id="rId15"/>
    <p:sldId id="1009" r:id="rId16"/>
    <p:sldId id="656" r:id="rId17"/>
    <p:sldId id="970" r:id="rId18"/>
    <p:sldId id="680" r:id="rId19"/>
    <p:sldId id="612" r:id="rId20"/>
    <p:sldId id="924" r:id="rId21"/>
    <p:sldId id="1010" r:id="rId22"/>
    <p:sldId id="613" r:id="rId23"/>
    <p:sldId id="1011" r:id="rId24"/>
    <p:sldId id="949" r:id="rId25"/>
    <p:sldId id="925" r:id="rId26"/>
    <p:sldId id="781" r:id="rId27"/>
    <p:sldId id="614" r:id="rId28"/>
    <p:sldId id="950" r:id="rId29"/>
    <p:sldId id="926" r:id="rId30"/>
    <p:sldId id="616" r:id="rId31"/>
    <p:sldId id="988" r:id="rId32"/>
    <p:sldId id="617" r:id="rId33"/>
    <p:sldId id="618" r:id="rId34"/>
    <p:sldId id="619" r:id="rId35"/>
    <p:sldId id="620" r:id="rId36"/>
    <p:sldId id="927" r:id="rId37"/>
    <p:sldId id="621" r:id="rId38"/>
    <p:sldId id="622" r:id="rId39"/>
    <p:sldId id="938" r:id="rId40"/>
    <p:sldId id="623" r:id="rId41"/>
    <p:sldId id="989" r:id="rId42"/>
    <p:sldId id="958" r:id="rId43"/>
    <p:sldId id="951" r:id="rId44"/>
    <p:sldId id="952" r:id="rId45"/>
    <p:sldId id="953" r:id="rId46"/>
    <p:sldId id="954" r:id="rId47"/>
    <p:sldId id="955" r:id="rId48"/>
    <p:sldId id="956" r:id="rId49"/>
    <p:sldId id="957" r:id="rId50"/>
    <p:sldId id="624" r:id="rId51"/>
    <p:sldId id="626" r:id="rId52"/>
    <p:sldId id="940" r:id="rId53"/>
    <p:sldId id="939" r:id="rId54"/>
    <p:sldId id="625" r:id="rId55"/>
    <p:sldId id="965" r:id="rId56"/>
    <p:sldId id="1014" r:id="rId57"/>
    <p:sldId id="1025" r:id="rId58"/>
    <p:sldId id="1012" r:id="rId59"/>
    <p:sldId id="1015" r:id="rId60"/>
    <p:sldId id="971" r:id="rId61"/>
    <p:sldId id="972" r:id="rId62"/>
    <p:sldId id="975" r:id="rId63"/>
    <p:sldId id="962" r:id="rId64"/>
    <p:sldId id="976" r:id="rId65"/>
    <p:sldId id="1026" r:id="rId66"/>
    <p:sldId id="977" r:id="rId67"/>
    <p:sldId id="997" r:id="rId68"/>
    <p:sldId id="978" r:id="rId69"/>
    <p:sldId id="979" r:id="rId70"/>
    <p:sldId id="980" r:id="rId71"/>
    <p:sldId id="981" r:id="rId72"/>
    <p:sldId id="982" r:id="rId73"/>
    <p:sldId id="983" r:id="rId74"/>
    <p:sldId id="984" r:id="rId75"/>
    <p:sldId id="1018" r:id="rId76"/>
    <p:sldId id="1024" r:id="rId77"/>
    <p:sldId id="990" r:id="rId78"/>
    <p:sldId id="991" r:id="rId79"/>
    <p:sldId id="1017" r:id="rId80"/>
    <p:sldId id="1016" r:id="rId81"/>
    <p:sldId id="992" r:id="rId82"/>
    <p:sldId id="993" r:id="rId83"/>
    <p:sldId id="994" r:id="rId84"/>
    <p:sldId id="995" r:id="rId85"/>
    <p:sldId id="996" r:id="rId86"/>
    <p:sldId id="1023" r:id="rId87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ynep" initials="Z" lastIdx="33" clrIdx="0"/>
  <p:cmAuthor id="1" name="Fatih" initials="F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6686" autoAdjust="0"/>
  </p:normalViewPr>
  <p:slideViewPr>
    <p:cSldViewPr>
      <p:cViewPr varScale="1">
        <p:scale>
          <a:sx n="103" d="100"/>
          <a:sy n="103" d="100"/>
        </p:scale>
        <p:origin x="114" y="2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commentAuthors" Target="commentAuthor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notesMaster" Target="notesMasters/notesMaster1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1366769-0C17-442A-895B-E938084F436D}" type="datetimeFigureOut">
              <a:rPr lang="de-DE"/>
              <a:pPr>
                <a:defRPr/>
              </a:pPr>
              <a:t>05.03.2024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5F8A2BA-4E50-4B93-8DA2-75B10B09DE6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1739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E7A11710-6318-4617-9CDC-41D645B5145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5559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8658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025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844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398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030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1429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7142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431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1002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7324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0969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71422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90292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55713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92616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93928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64504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21643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32643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83882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06217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9385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29748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955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74535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34379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44804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06325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9104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15684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57377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78718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2221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55053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78718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39310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1324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4162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24220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02935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0670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8DD1B-DC54-22DF-BDD0-299789AF2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44DB59A-79E3-9E5F-C38C-AC6C8669E9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10E24F1-736A-67FB-071D-8DCDDDE18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9516E54-A512-D285-9EB5-6CF53BFE64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03452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15EEB-27E8-715A-84BB-A8F14C1E1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0762C5B-CC69-06AC-2CDA-FCCAD39627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05288BD-2302-94C8-5623-4387C00203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57AEAD9-62C1-3092-0718-4FF4E83AF0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57915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8BA8C-32F4-68D7-685B-C02EB6BAA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099EC30-EA0A-C632-13A2-A104B22903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2FF3D6D-73BB-72D6-8ECE-D19F6F744D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66F977-DAAC-FB35-6DA0-17C0945961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3740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8727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62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654664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E51ED9-D3D7-4799-8DB1-C82B871757CF}" type="slidenum">
              <a:rPr lang="en-GB" altLang="cs-CZ"/>
              <a:pPr eaLnBrk="1" hangingPunct="1"/>
              <a:t>75</a:t>
            </a:fld>
            <a:endParaRPr lang="en-GB" alt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3714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80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720791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E51ED9-D3D7-4799-8DB1-C82B871757CF}" type="slidenum">
              <a:rPr lang="en-GB" altLang="cs-CZ"/>
              <a:pPr eaLnBrk="1" hangingPunct="1"/>
              <a:t>85</a:t>
            </a:fld>
            <a:endParaRPr lang="en-GB" alt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37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02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893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52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259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28601"/>
            <a:ext cx="2743200" cy="58975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28601"/>
            <a:ext cx="8026400" cy="5897563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89924-F2A9-4BBB-9DBD-AA0F96B054D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1795E-3ECA-4C95-BCC9-8B66459B9FA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E1444-A1E0-45AF-A236-3B3D424DFBE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0D5B4-BAC5-4E36-8E18-4DE2087EEF8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82407-C7F1-4A86-ABD2-6231783DAF6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23C93-6A03-4BA4-BE34-C1BBD498D45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Font typeface="Wingdings" pitchFamily="2" charset="2"/>
              <a:buChar char="§"/>
              <a:defRPr b="1"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B71DE-601B-4891-9028-39B593DA366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EEBF1-BAC0-449B-B736-909E61948D1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1B00E-1FD8-46A3-A44A-C212E3F1B95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4939F-943C-492D-80C1-3D8DA17C9DB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FE023-C9DB-4F88-9786-13E80C3477E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section</a:t>
            </a:r>
            <a:r>
              <a:rPr lang="de-DE" dirty="0"/>
              <a:t> 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711200" y="1219200"/>
            <a:ext cx="10668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543117" y="6248401"/>
            <a:ext cx="6094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00" b="0" dirty="0"/>
              <a:t>- </a:t>
            </a:r>
            <a:fld id="{2E9B48F2-B8AA-4947-B56E-BF420C312FAC}" type="slidenum">
              <a:rPr lang="de-DE" sz="1000" b="0"/>
              <a:pPr>
                <a:defRPr/>
              </a:pPr>
              <a:t>‹#›</a:t>
            </a:fld>
            <a:r>
              <a:rPr lang="de-DE" sz="1000" b="0" dirty="0"/>
              <a:t> -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812800" y="6096000"/>
            <a:ext cx="10668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 sz="1000" b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dirty="0"/>
              <a:t>Tutorial: Introduction to Recommender Systems, ACM SAC 2010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BBD004AC-48FD-42AD-B4D1-61F927313C2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si.mff.cuni.cz/~peska/vyuka/NSWI166" TargetMode="External"/><Relationship Id="rId2" Type="http://schemas.openxmlformats.org/officeDocument/2006/relationships/hyperlink" Target="mailto:Ladislav.peska@matfyz.cuni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1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si.mff.cuni.cz/~peska/vyuka/NSWI166" TargetMode="External"/><Relationship Id="rId2" Type="http://schemas.openxmlformats.org/officeDocument/2006/relationships/hyperlink" Target="mailto:Ladislav.peska@matfyz.cuni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0q7yKnFKtk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uder.io/optimizing-gradient-descent/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hyperlink" Target="https://www.ruder.io/optimizing-gradient-descent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7.w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7" Type="http://schemas.openxmlformats.org/officeDocument/2006/relationships/image" Target="../media/image70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7971" y="2265427"/>
            <a:ext cx="6975475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2600" dirty="0"/>
              <a:t>NSWI166 – </a:t>
            </a:r>
            <a:r>
              <a:rPr sz="2600" spc="-5" dirty="0"/>
              <a:t>Introduction </a:t>
            </a:r>
            <a:r>
              <a:rPr sz="2600" dirty="0"/>
              <a:t>to </a:t>
            </a:r>
            <a:r>
              <a:rPr sz="2600" spc="-5" dirty="0"/>
              <a:t>Recommender</a:t>
            </a:r>
            <a:r>
              <a:rPr sz="2600" spc="-25" dirty="0"/>
              <a:t> </a:t>
            </a:r>
            <a:r>
              <a:rPr sz="2600" dirty="0"/>
              <a:t>Systems</a:t>
            </a:r>
            <a:r>
              <a:rPr lang="cs-CZ" sz="2600" dirty="0"/>
              <a:t> and User </a:t>
            </a:r>
            <a:r>
              <a:rPr lang="cs-CZ" sz="2600" dirty="0" err="1"/>
              <a:t>Preferences</a:t>
            </a:r>
            <a:r>
              <a:rPr lang="cs-CZ" sz="2600" dirty="0"/>
              <a:t> – </a:t>
            </a:r>
            <a:r>
              <a:rPr lang="cs-CZ" sz="2600" dirty="0" err="1"/>
              <a:t>Lecture</a:t>
            </a:r>
            <a:r>
              <a:rPr lang="cs-CZ" sz="2600" dirty="0"/>
              <a:t> #2</a:t>
            </a:r>
            <a:endParaRPr sz="2600" dirty="0"/>
          </a:p>
        </p:txBody>
      </p:sp>
      <p:sp>
        <p:nvSpPr>
          <p:cNvPr id="3" name="object 3"/>
          <p:cNvSpPr txBox="1"/>
          <p:nvPr/>
        </p:nvSpPr>
        <p:spPr>
          <a:xfrm>
            <a:off x="3388296" y="3352800"/>
            <a:ext cx="5410199" cy="16767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35280" algn="ctr">
              <a:spcBef>
                <a:spcPts val="95"/>
              </a:spcBef>
            </a:pPr>
            <a:r>
              <a:rPr sz="1600" b="1" spc="-5" dirty="0" err="1">
                <a:solidFill>
                  <a:srgbClr val="003366"/>
                </a:solidFill>
                <a:latin typeface="Calibri"/>
                <a:cs typeface="Calibri"/>
              </a:rPr>
              <a:t>Ladislav</a:t>
            </a:r>
            <a:r>
              <a:rPr sz="1600" b="1" spc="-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1600" b="1" spc="-5" dirty="0" err="1">
                <a:solidFill>
                  <a:srgbClr val="003366"/>
                </a:solidFill>
                <a:latin typeface="Calibri"/>
                <a:cs typeface="Calibri"/>
              </a:rPr>
              <a:t>Peska</a:t>
            </a:r>
            <a:r>
              <a:rPr lang="cs-CZ" sz="1600" b="1" spc="-5" dirty="0">
                <a:solidFill>
                  <a:srgbClr val="003366"/>
                </a:solidFill>
                <a:latin typeface="Calibri"/>
                <a:cs typeface="Calibri"/>
              </a:rPr>
              <a:t> &amp; Peter Vojtas</a:t>
            </a:r>
            <a:r>
              <a:rPr sz="1600" b="1" spc="-5" dirty="0">
                <a:solidFill>
                  <a:srgbClr val="003366"/>
                </a:solidFill>
                <a:latin typeface="Calibri"/>
                <a:cs typeface="Calibri"/>
              </a:rPr>
              <a:t>  </a:t>
            </a:r>
            <a:endParaRPr lang="cs-CZ" sz="1600" b="1" spc="-5" dirty="0">
              <a:solidFill>
                <a:srgbClr val="003366"/>
              </a:solidFill>
              <a:latin typeface="Calibri"/>
              <a:cs typeface="Calibri"/>
            </a:endParaRPr>
          </a:p>
          <a:p>
            <a:pPr marL="12700" marR="5080" indent="335280" algn="ctr">
              <a:spcBef>
                <a:spcPts val="95"/>
              </a:spcBef>
            </a:pPr>
            <a:r>
              <a:rPr lang="cs-CZ" sz="1600" b="1" spc="-10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Ladislav.peska</a:t>
            </a:r>
            <a:r>
              <a:rPr sz="1600" b="1" spc="-5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@</a:t>
            </a:r>
            <a:r>
              <a:rPr lang="cs-CZ" sz="1600" b="1" spc="-5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matfyz</a:t>
            </a:r>
            <a:r>
              <a:rPr sz="1600" b="1" spc="-10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.</a:t>
            </a:r>
            <a:r>
              <a:rPr sz="1600" b="1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c</a:t>
            </a:r>
            <a:r>
              <a:rPr sz="1600" b="1" spc="-10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un</a:t>
            </a:r>
            <a:r>
              <a:rPr sz="1600" b="1" spc="-5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i</a:t>
            </a:r>
            <a:r>
              <a:rPr sz="1600" b="1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.</a:t>
            </a:r>
            <a:r>
              <a:rPr sz="1600" b="1" spc="-5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cz</a:t>
            </a:r>
            <a:r>
              <a:rPr lang="cs-CZ" sz="1600" b="1" spc="-5" dirty="0">
                <a:solidFill>
                  <a:srgbClr val="003366"/>
                </a:solidFill>
                <a:latin typeface="Calibri"/>
                <a:cs typeface="Calibri"/>
              </a:rPr>
              <a:t>, S208</a:t>
            </a:r>
          </a:p>
          <a:p>
            <a:pPr marL="12700" marR="5080" indent="335280" algn="ctr">
              <a:spcBef>
                <a:spcPts val="95"/>
              </a:spcBef>
            </a:pPr>
            <a:r>
              <a:rPr lang="en-US" dirty="0">
                <a:cs typeface="Calibri"/>
                <a:hlinkClick r:id="rId3"/>
              </a:rPr>
              <a:t>https://www.ksi.mff.cuni.cz/~peska/vyuka/</a:t>
            </a:r>
            <a:r>
              <a:rPr lang="cs-CZ" dirty="0">
                <a:cs typeface="Calibri"/>
                <a:hlinkClick r:id="rId3"/>
              </a:rPr>
              <a:t>NSWI166</a:t>
            </a:r>
            <a:endParaRPr lang="cs-CZ" dirty="0">
              <a:cs typeface="Calibri"/>
            </a:endParaRPr>
          </a:p>
          <a:p>
            <a:pPr marL="12700" marR="5080" indent="335280" algn="ctr">
              <a:spcBef>
                <a:spcPts val="95"/>
              </a:spcBef>
            </a:pPr>
            <a:endParaRPr lang="cs-CZ" dirty="0">
              <a:latin typeface="Calibri"/>
              <a:cs typeface="Calibri"/>
            </a:endParaRPr>
          </a:p>
          <a:p>
            <a:pPr marL="12700" marR="5080" indent="335280">
              <a:spcBef>
                <a:spcPts val="95"/>
              </a:spcBef>
            </a:pPr>
            <a:r>
              <a:rPr lang="cs-CZ" dirty="0">
                <a:latin typeface="Calibri"/>
                <a:cs typeface="Calibri"/>
              </a:rPr>
              <a:t>Lecture: Wed 9:00 S5 (:-/)</a:t>
            </a:r>
          </a:p>
          <a:p>
            <a:pPr marL="12700" marR="5080" indent="335280">
              <a:spcBef>
                <a:spcPts val="95"/>
              </a:spcBef>
            </a:pPr>
            <a:r>
              <a:rPr lang="cs-CZ" dirty="0">
                <a:latin typeface="Calibri"/>
                <a:cs typeface="Calibri"/>
              </a:rPr>
              <a:t>Labs: Wed 10:40 S6 (every two weeks)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33800" y="5204968"/>
            <a:ext cx="160083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i="1" spc="-5" dirty="0">
                <a:latin typeface="Calibri"/>
                <a:cs typeface="Calibri"/>
              </a:rPr>
              <a:t>2/1, </a:t>
            </a:r>
            <a:r>
              <a:rPr sz="1600" i="1" spc="-10" dirty="0">
                <a:latin typeface="Calibri"/>
                <a:cs typeface="Calibri"/>
              </a:rPr>
              <a:t>ZK+Z, </a:t>
            </a:r>
            <a:r>
              <a:rPr sz="1600" i="1" spc="-5" dirty="0">
                <a:latin typeface="Calibri"/>
                <a:cs typeface="Calibri"/>
              </a:rPr>
              <a:t>4 credits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12224" y="6488668"/>
            <a:ext cx="2845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https://www.ksi.mff.cuni.cz/</a:t>
            </a:r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814" y="204531"/>
            <a:ext cx="23812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zuální styl MFF UK | Matematicko-fyzikální fakult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441541" y="61656"/>
            <a:ext cx="296043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88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Non-personalized 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28550"/>
            <a:ext cx="11665296" cy="67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9664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Non-personalized 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936"/>
            <a:ext cx="12192000" cy="687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5242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Non-personalized 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83" y="548680"/>
            <a:ext cx="11468117" cy="599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8765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Non-personalized 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4664"/>
            <a:ext cx="11851615" cy="61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7128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Non-personalized 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743485"/>
            <a:ext cx="9073008" cy="4316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229" y="0"/>
            <a:ext cx="3791195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3959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809852" y="2643183"/>
            <a:ext cx="66437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dirty="0">
                <a:ln>
                  <a:prstDash val="solid"/>
                </a:ln>
                <a:solidFill>
                  <a:srgbClr val="002060"/>
                </a:solidFill>
                <a:latin typeface="Calibri" pitchFamily="34" charset="0"/>
              </a:rPr>
              <a:t>Collaborative Filtering</a:t>
            </a:r>
          </a:p>
        </p:txBody>
      </p:sp>
      <p:pic>
        <p:nvPicPr>
          <p:cNvPr id="5126" name="Picture 6" descr="C:\Users\Fatih\AppData\Local\Microsoft\Windows\Temporary Internet Files\Content.IE5\W5BAFZQE\MP900444217[1]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719" y="3289513"/>
            <a:ext cx="360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Paradigms of recommender systems</a:t>
            </a:r>
          </a:p>
        </p:txBody>
      </p:sp>
      <p:grpSp>
        <p:nvGrpSpPr>
          <p:cNvPr id="2" name="Gruppieren 12"/>
          <p:cNvGrpSpPr>
            <a:grpSpLocks/>
          </p:cNvGrpSpPr>
          <p:nvPr/>
        </p:nvGrpSpPr>
        <p:grpSpPr bwMode="auto">
          <a:xfrm>
            <a:off x="5595939" y="3000376"/>
            <a:ext cx="4181475" cy="1547813"/>
            <a:chOff x="4786314" y="3071810"/>
            <a:chExt cx="4181496" cy="1547815"/>
          </a:xfrm>
        </p:grpSpPr>
        <p:pic>
          <p:nvPicPr>
            <p:cNvPr id="15378" name="Grafik 5" descr="Box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Grafik 6" descr="Outputarrow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Grafik 7" descr="Output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pieren 13"/>
          <p:cNvGrpSpPr>
            <a:grpSpLocks/>
          </p:cNvGrpSpPr>
          <p:nvPr/>
        </p:nvGrpSpPr>
        <p:grpSpPr bwMode="auto">
          <a:xfrm>
            <a:off x="2222500" y="1643064"/>
            <a:ext cx="3659188" cy="1296987"/>
            <a:chOff x="699167" y="1643050"/>
            <a:chExt cx="3658519" cy="1297164"/>
          </a:xfrm>
        </p:grpSpPr>
        <p:pic>
          <p:nvPicPr>
            <p:cNvPr id="15376" name="Grafik 10" descr="UM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Grafik 11" descr="UMarrow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pieren 18"/>
          <p:cNvGrpSpPr>
            <a:grpSpLocks/>
          </p:cNvGrpSpPr>
          <p:nvPr/>
        </p:nvGrpSpPr>
        <p:grpSpPr bwMode="auto">
          <a:xfrm>
            <a:off x="2309814" y="2722563"/>
            <a:ext cx="3252787" cy="920750"/>
            <a:chOff x="857224" y="2722011"/>
            <a:chExt cx="3252812" cy="921303"/>
          </a:xfrm>
        </p:grpSpPr>
        <p:pic>
          <p:nvPicPr>
            <p:cNvPr id="15374" name="Grafik 16" descr="Commarrow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43108" y="3143248"/>
              <a:ext cx="1966928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Grafik 15" descr="Community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57224" y="2722011"/>
              <a:ext cx="1428760" cy="849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pieren 23"/>
          <p:cNvGrpSpPr>
            <a:grpSpLocks/>
          </p:cNvGrpSpPr>
          <p:nvPr/>
        </p:nvGrpSpPr>
        <p:grpSpPr bwMode="auto">
          <a:xfrm>
            <a:off x="2238375" y="3857626"/>
            <a:ext cx="3143250" cy="739775"/>
            <a:chOff x="714348" y="3857628"/>
            <a:chExt cx="3143272" cy="739014"/>
          </a:xfrm>
        </p:grpSpPr>
        <p:pic>
          <p:nvPicPr>
            <p:cNvPr id="15372" name="Grafik 21" descr="PM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14348" y="3857628"/>
              <a:ext cx="1785950" cy="739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Grafik 22" descr="PMarrow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714612" y="3929066"/>
              <a:ext cx="1143008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uppieren 27"/>
          <p:cNvGrpSpPr>
            <a:grpSpLocks/>
          </p:cNvGrpSpPr>
          <p:nvPr/>
        </p:nvGrpSpPr>
        <p:grpSpPr bwMode="auto">
          <a:xfrm>
            <a:off x="2274889" y="4500563"/>
            <a:ext cx="3349625" cy="1357312"/>
            <a:chOff x="751620" y="4500570"/>
            <a:chExt cx="3348404" cy="1357322"/>
          </a:xfrm>
        </p:grpSpPr>
        <p:pic>
          <p:nvPicPr>
            <p:cNvPr id="15370" name="Grafik 25" descr="KM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51620" y="5000636"/>
              <a:ext cx="1677240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Grafik 26" descr="KMarrow.png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428860" y="4500570"/>
              <a:ext cx="1671164" cy="1047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2" name="Přímá spojovací šipka 21"/>
          <p:cNvCxnSpPr>
            <a:endCxn id="15378" idx="2"/>
          </p:cNvCxnSpPr>
          <p:nvPr/>
        </p:nvCxnSpPr>
        <p:spPr bwMode="auto">
          <a:xfrm flipH="1" flipV="1">
            <a:off x="6417472" y="4508266"/>
            <a:ext cx="398609" cy="64892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Elipsa 22"/>
          <p:cNvSpPr/>
          <p:nvPr/>
        </p:nvSpPr>
        <p:spPr bwMode="auto">
          <a:xfrm>
            <a:off x="1847528" y="1556792"/>
            <a:ext cx="2376264" cy="2232248"/>
          </a:xfrm>
          <a:prstGeom prst="ellipse">
            <a:avLst/>
          </a:prstGeom>
          <a:noFill/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408" y="1403368"/>
            <a:ext cx="9443392" cy="4689929"/>
          </a:xfrm>
        </p:spPr>
        <p:txBody>
          <a:bodyPr>
            <a:normAutofit/>
          </a:bodyPr>
          <a:lstStyle/>
          <a:p>
            <a:r>
              <a:rPr lang="en-US" sz="1800" dirty="0"/>
              <a:t>Collaborative Filtering (CF)</a:t>
            </a:r>
          </a:p>
          <a:p>
            <a:pPr lvl="1"/>
            <a:r>
              <a:rPr lang="cs-CZ" sz="1600" dirty="0"/>
              <a:t>What &amp; why</a:t>
            </a:r>
            <a:endParaRPr lang="en-US" sz="1600" dirty="0"/>
          </a:p>
          <a:p>
            <a:pPr lvl="1"/>
            <a:r>
              <a:rPr lang="en-US" sz="1600" dirty="0"/>
              <a:t>User-based nearest-neighbor</a:t>
            </a:r>
          </a:p>
          <a:p>
            <a:pPr lvl="1"/>
            <a:r>
              <a:rPr lang="en-US" sz="1600" dirty="0"/>
              <a:t>Item-based nearest-neighbor</a:t>
            </a:r>
            <a:endParaRPr lang="cs-CZ" sz="1600" dirty="0"/>
          </a:p>
          <a:p>
            <a:pPr lvl="1"/>
            <a:r>
              <a:rPr lang="cs-CZ" sz="1600" dirty="0"/>
              <a:t>Input data types</a:t>
            </a:r>
            <a:endParaRPr lang="en-US" sz="1600" dirty="0"/>
          </a:p>
          <a:p>
            <a:pPr lvl="1"/>
            <a:r>
              <a:rPr lang="en-US" sz="1600" dirty="0"/>
              <a:t>Data sparsity problems</a:t>
            </a:r>
          </a:p>
          <a:p>
            <a:pPr lvl="1"/>
            <a:r>
              <a:rPr lang="cs-CZ" sz="1600" dirty="0"/>
              <a:t>Matrix factorization techniques</a:t>
            </a:r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Filtering (CF)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>
                <a:solidFill>
                  <a:srgbClr val="FF0000"/>
                </a:solidFill>
              </a:rPr>
              <a:t>(used to be) </a:t>
            </a:r>
            <a:r>
              <a:rPr lang="en-US" dirty="0"/>
              <a:t>The most prominent approach to generate recommendations</a:t>
            </a:r>
          </a:p>
          <a:p>
            <a:pPr lvl="1"/>
            <a:r>
              <a:rPr lang="en-US" dirty="0"/>
              <a:t>used by large, commercial e-commerce sites</a:t>
            </a:r>
          </a:p>
          <a:p>
            <a:pPr lvl="1"/>
            <a:r>
              <a:rPr lang="en-US" dirty="0"/>
              <a:t>well-understood, various algorithms and variations exist</a:t>
            </a:r>
          </a:p>
          <a:p>
            <a:pPr lvl="1"/>
            <a:r>
              <a:rPr lang="en-US" dirty="0"/>
              <a:t>applicable in many domains (book, movies, DVDs, ..)</a:t>
            </a:r>
          </a:p>
          <a:p>
            <a:r>
              <a:rPr lang="en-US" dirty="0"/>
              <a:t>Approach</a:t>
            </a:r>
          </a:p>
          <a:p>
            <a:pPr lvl="1"/>
            <a:r>
              <a:rPr lang="en-US" dirty="0"/>
              <a:t>use the "wisdom of the crowd" to recommend items</a:t>
            </a:r>
          </a:p>
          <a:p>
            <a:r>
              <a:rPr lang="en-US" dirty="0"/>
              <a:t>Basic assumption and idea</a:t>
            </a:r>
          </a:p>
          <a:p>
            <a:pPr lvl="1"/>
            <a:r>
              <a:rPr lang="en-US" dirty="0"/>
              <a:t>Users give ratings to catalog items (implicitly or explicitly)</a:t>
            </a:r>
          </a:p>
          <a:p>
            <a:pPr lvl="1"/>
            <a:r>
              <a:rPr lang="en-US" b="1" i="1" dirty="0"/>
              <a:t>Customers who had similar tastes in the past, will have similar tastes in the future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5" descr="C:\Users\Fatih\AppData\Local\Microsoft\Windows\Temporary Internet Files\Content.IE5\8I83PG5D\MC90024034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2996952"/>
            <a:ext cx="1512168" cy="110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Pure CF Approaches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</a:t>
            </a:r>
          </a:p>
          <a:p>
            <a:pPr lvl="1"/>
            <a:r>
              <a:rPr lang="en-US" dirty="0"/>
              <a:t>Only a matrix of given user–item ratings</a:t>
            </a:r>
          </a:p>
          <a:p>
            <a:r>
              <a:rPr lang="en-US" dirty="0"/>
              <a:t>Output types</a:t>
            </a:r>
          </a:p>
          <a:p>
            <a:pPr lvl="1"/>
            <a:r>
              <a:rPr lang="en-US" dirty="0"/>
              <a:t>A (numerical) prediction indicating </a:t>
            </a:r>
            <a:r>
              <a:rPr lang="en-US" b="1" dirty="0"/>
              <a:t>to what degree </a:t>
            </a:r>
            <a:r>
              <a:rPr lang="en-US" dirty="0"/>
              <a:t>the </a:t>
            </a:r>
            <a:r>
              <a:rPr lang="en-US" b="1" dirty="0"/>
              <a:t>current user </a:t>
            </a:r>
            <a:r>
              <a:rPr lang="en-US" dirty="0"/>
              <a:t>will </a:t>
            </a:r>
            <a:r>
              <a:rPr lang="en-US" b="1" dirty="0"/>
              <a:t>like</a:t>
            </a:r>
            <a:r>
              <a:rPr lang="en-US" dirty="0"/>
              <a:t> or dislike a </a:t>
            </a:r>
            <a:r>
              <a:rPr lang="en-US" b="1" dirty="0"/>
              <a:t>certain item</a:t>
            </a:r>
            <a:endParaRPr lang="cs-CZ" b="1" dirty="0"/>
          </a:p>
          <a:p>
            <a:pPr lvl="2"/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Less relevant nowadays</a:t>
            </a:r>
          </a:p>
          <a:p>
            <a:pPr lvl="2"/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Shown somewhere in the product description</a:t>
            </a:r>
          </a:p>
          <a:p>
            <a:pPr lvl="2"/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/>
              <a:t>A top-N list of recommended items</a:t>
            </a:r>
            <a:endParaRPr lang="cs-CZ" dirty="0"/>
          </a:p>
          <a:p>
            <a:pPr lvl="2"/>
            <a:r>
              <a:rPr lang="cs-CZ" i="1" dirty="0">
                <a:solidFill>
                  <a:srgbClr val="FF0000"/>
                </a:solidFill>
              </a:rPr>
              <a:t>This is what you need in the end anyway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818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Recap: what should RS do?</a:t>
            </a:r>
            <a:endParaRPr lang="en-US" dirty="0"/>
          </a:p>
        </p:txBody>
      </p:sp>
      <p:pic>
        <p:nvPicPr>
          <p:cNvPr id="11" name="Picture 2" descr="How to suggest products to consumers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1772816"/>
            <a:ext cx="3096344" cy="308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Pure CF Approaches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</a:t>
            </a:r>
          </a:p>
          <a:p>
            <a:pPr lvl="1"/>
            <a:r>
              <a:rPr lang="en-US" dirty="0"/>
              <a:t>Only a matrix of given user–item ratings</a:t>
            </a:r>
          </a:p>
          <a:p>
            <a:r>
              <a:rPr lang="en-US" dirty="0"/>
              <a:t>Output types</a:t>
            </a:r>
          </a:p>
          <a:p>
            <a:pPr lvl="1"/>
            <a:r>
              <a:rPr lang="en-US" dirty="0"/>
              <a:t>A (numerical) prediction indicating </a:t>
            </a:r>
            <a:r>
              <a:rPr lang="en-US" b="1" dirty="0"/>
              <a:t>to what degree </a:t>
            </a:r>
            <a:r>
              <a:rPr lang="en-US" dirty="0"/>
              <a:t>the </a:t>
            </a:r>
            <a:r>
              <a:rPr lang="en-US" b="1" dirty="0"/>
              <a:t>current user </a:t>
            </a:r>
            <a:r>
              <a:rPr lang="en-US" dirty="0"/>
              <a:t>will </a:t>
            </a:r>
            <a:r>
              <a:rPr lang="en-US" b="1" dirty="0"/>
              <a:t>like</a:t>
            </a:r>
            <a:r>
              <a:rPr lang="en-US" dirty="0"/>
              <a:t> or dislike a </a:t>
            </a:r>
            <a:r>
              <a:rPr lang="en-US" b="1" dirty="0"/>
              <a:t>certain item</a:t>
            </a:r>
            <a:endParaRPr lang="cs-CZ" b="1" dirty="0"/>
          </a:p>
          <a:p>
            <a:pPr lvl="2"/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Less relevant nowadays</a:t>
            </a:r>
          </a:p>
          <a:p>
            <a:pPr lvl="2"/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Shown somewhere in the product description</a:t>
            </a:r>
          </a:p>
          <a:p>
            <a:pPr lvl="2"/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/>
              <a:t>A top-N list of recommended items</a:t>
            </a:r>
            <a:endParaRPr lang="cs-CZ" dirty="0"/>
          </a:p>
          <a:p>
            <a:pPr lvl="2"/>
            <a:r>
              <a:rPr lang="cs-CZ" i="1" dirty="0">
                <a:solidFill>
                  <a:srgbClr val="FF0000"/>
                </a:solidFill>
              </a:rPr>
              <a:t>This is what you need in the end anyway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8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User-based nearest-neighbor collaborative filtering </a:t>
            </a:r>
            <a:r>
              <a:rPr lang="cs-CZ" dirty="0"/>
              <a:t>[Rating Prediction variant]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200" dirty="0"/>
                  <a:t>The basic technique</a:t>
                </a:r>
              </a:p>
              <a:p>
                <a:pPr lvl="1"/>
                <a:r>
                  <a:rPr lang="en-US" dirty="0"/>
                  <a:t>Given an "active user" (Alice) </a:t>
                </a:r>
                <a:r>
                  <a:rPr lang="en-US" b="1" dirty="0"/>
                  <a:t>and an item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𝒊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not yet seen by Alice</a:t>
                </a:r>
              </a:p>
              <a:p>
                <a:pPr lvl="2"/>
                <a:r>
                  <a:rPr lang="en-US" dirty="0"/>
                  <a:t>find a set of users (peers/nearest neighbors) who liked the same items as Alice in the past </a:t>
                </a:r>
                <a:r>
                  <a:rPr lang="en-US" b="1" dirty="0"/>
                  <a:t>and who have rated item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𝒊</m:t>
                    </m:r>
                  </m:oMath>
                </a14:m>
                <a:r>
                  <a:rPr lang="cs-CZ" b="1" dirty="0"/>
                  <a:t> </a:t>
                </a:r>
                <a:r>
                  <a:rPr lang="cs-CZ" i="1" dirty="0">
                    <a:solidFill>
                      <a:srgbClr val="FF0000"/>
                    </a:solidFill>
                  </a:rPr>
                  <a:t>[this is the difference from RecSys HelloWorld from last lecture]</a:t>
                </a:r>
                <a:endParaRPr lang="en-US" i="1" dirty="0">
                  <a:solidFill>
                    <a:srgbClr val="FF0000"/>
                  </a:solidFill>
                </a:endParaRPr>
              </a:p>
              <a:p>
                <a:pPr lvl="2"/>
                <a:r>
                  <a:rPr lang="en-US" dirty="0"/>
                  <a:t>use, e.g. the average of their ratings to predict, if Alice will like item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endParaRPr lang="en-US" dirty="0"/>
              </a:p>
              <a:p>
                <a:pPr lvl="2"/>
                <a:r>
                  <a:rPr lang="en-US" b="1" dirty="0"/>
                  <a:t>do this for all items Alice has not seen </a:t>
                </a:r>
                <a:r>
                  <a:rPr lang="en-US" dirty="0"/>
                  <a:t>and recommend the best-rated</a:t>
                </a:r>
              </a:p>
              <a:p>
                <a:r>
                  <a:rPr lang="en-US" sz="2200" dirty="0"/>
                  <a:t>Basic assumption and idea</a:t>
                </a:r>
              </a:p>
              <a:p>
                <a:pPr lvl="1"/>
                <a:r>
                  <a:rPr lang="en-US" dirty="0"/>
                  <a:t>If users had similar tastes in the past they will have similar tastes in the future</a:t>
                </a:r>
              </a:p>
              <a:p>
                <a:pPr lvl="1"/>
                <a:r>
                  <a:rPr lang="en-US" dirty="0"/>
                  <a:t>User preferences remain stable and consistent over time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11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8" name="Picture 4" descr="90's Nostalgia - Compilation by Various Artists | Spotif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4664"/>
            <a:ext cx="6096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User-based nearest-neighbor collaborative filtering </a:t>
            </a:r>
            <a:r>
              <a:rPr lang="cs-CZ" dirty="0"/>
              <a:t>[Rating Prediction variant]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200" dirty="0"/>
                  <a:t>The basic technique</a:t>
                </a:r>
              </a:p>
              <a:p>
                <a:pPr lvl="1"/>
                <a:r>
                  <a:rPr lang="en-US" dirty="0"/>
                  <a:t>Given an "active user" (Alice) </a:t>
                </a:r>
                <a:r>
                  <a:rPr lang="en-US" b="1" dirty="0"/>
                  <a:t>and an item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𝒊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not yet seen by Alice</a:t>
                </a:r>
              </a:p>
              <a:p>
                <a:pPr lvl="2"/>
                <a:r>
                  <a:rPr lang="en-US" dirty="0"/>
                  <a:t>find a set of users (peers/nearest neighbors) who liked the same items as Alice in the past </a:t>
                </a:r>
                <a:r>
                  <a:rPr lang="en-US" b="1" dirty="0"/>
                  <a:t>and who have rated item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𝒊</m:t>
                    </m:r>
                  </m:oMath>
                </a14:m>
                <a:r>
                  <a:rPr lang="cs-CZ" b="1" dirty="0"/>
                  <a:t> </a:t>
                </a:r>
                <a:r>
                  <a:rPr lang="cs-CZ" i="1" dirty="0">
                    <a:solidFill>
                      <a:srgbClr val="FF0000"/>
                    </a:solidFill>
                  </a:rPr>
                  <a:t>[this is the difference from RecSys HelloWorld from last lecture]</a:t>
                </a:r>
                <a:endParaRPr lang="en-US" i="1" dirty="0">
                  <a:solidFill>
                    <a:srgbClr val="FF0000"/>
                  </a:solidFill>
                </a:endParaRPr>
              </a:p>
              <a:p>
                <a:pPr lvl="2"/>
                <a:r>
                  <a:rPr lang="en-US" dirty="0"/>
                  <a:t>use, e.g. the average of their ratings to predict, if Alice will like item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endParaRPr lang="en-US" dirty="0"/>
              </a:p>
              <a:p>
                <a:pPr lvl="2"/>
                <a:r>
                  <a:rPr lang="en-US" b="1" dirty="0"/>
                  <a:t>do this for all items Alice has not seen </a:t>
                </a:r>
                <a:r>
                  <a:rPr lang="en-US" dirty="0"/>
                  <a:t>and recommend the best-rated</a:t>
                </a:r>
              </a:p>
              <a:p>
                <a:r>
                  <a:rPr lang="en-US" sz="2200" dirty="0"/>
                  <a:t>Basic assumption and idea</a:t>
                </a:r>
              </a:p>
              <a:p>
                <a:pPr lvl="1"/>
                <a:r>
                  <a:rPr lang="en-US" dirty="0"/>
                  <a:t>If users had similar tastes in the past they will have similar tastes in the future</a:t>
                </a:r>
              </a:p>
              <a:p>
                <a:pPr lvl="1"/>
                <a:r>
                  <a:rPr lang="en-US" dirty="0"/>
                  <a:t>User preferences remain stable and consistent over time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11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346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User-based nearest-neighbor collaborative filtering </a:t>
            </a:r>
            <a:r>
              <a:rPr lang="cs-CZ" dirty="0"/>
              <a:t>[Rating Prediction variant]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200" dirty="0"/>
                  <a:t>The basic technique</a:t>
                </a:r>
              </a:p>
              <a:p>
                <a:pPr lvl="1"/>
                <a:r>
                  <a:rPr lang="en-US" dirty="0"/>
                  <a:t>Given an "active user" (Alice) and an item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not yet seen by Alice</a:t>
                </a:r>
              </a:p>
              <a:p>
                <a:pPr lvl="2"/>
                <a:r>
                  <a:rPr lang="en-US" dirty="0"/>
                  <a:t>find a set of users (peers/nearest neighbors) who liked the same items as Alice in the past </a:t>
                </a:r>
                <a:r>
                  <a:rPr lang="en-US" b="1" dirty="0"/>
                  <a:t>and </a:t>
                </a:r>
                <a:r>
                  <a:rPr lang="en-US" dirty="0"/>
                  <a:t>who have rated item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use, e.g. the average of their ratings to predict, if Alice will like item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do this for all items Alice has not seen and recommend the best-rated</a:t>
                </a:r>
              </a:p>
              <a:p>
                <a:r>
                  <a:rPr lang="en-US" sz="2200" dirty="0"/>
                  <a:t>Basic assumption and idea</a:t>
                </a:r>
              </a:p>
              <a:p>
                <a:pPr lvl="1"/>
                <a:r>
                  <a:rPr lang="en-US" dirty="0"/>
                  <a:t>If users had similar tastes in the past they will have similar tastes in the future</a:t>
                </a:r>
              </a:p>
              <a:p>
                <a:pPr lvl="1"/>
                <a:r>
                  <a:rPr lang="en-US" b="1" i="1" dirty="0">
                    <a:solidFill>
                      <a:srgbClr val="FF0000"/>
                    </a:solidFill>
                  </a:rPr>
                  <a:t>User preferences remain stable and consistent over time</a:t>
                </a:r>
                <a:endParaRPr lang="cs-CZ" b="1" i="1" dirty="0">
                  <a:solidFill>
                    <a:srgbClr val="FF0000"/>
                  </a:solidFill>
                </a:endParaRPr>
              </a:p>
              <a:p>
                <a:pPr lvl="2"/>
                <a:r>
                  <a:rPr lang="cs-CZ" b="1" i="1" dirty="0" err="1">
                    <a:solidFill>
                      <a:srgbClr val="FF0000"/>
                    </a:solidFill>
                  </a:rPr>
                  <a:t>This</a:t>
                </a:r>
                <a:r>
                  <a:rPr lang="cs-CZ" b="1" i="1" dirty="0">
                    <a:solidFill>
                      <a:srgbClr val="FF0000"/>
                    </a:solidFill>
                  </a:rPr>
                  <a:t> </a:t>
                </a:r>
                <a:r>
                  <a:rPr lang="cs-CZ" b="1" i="1" dirty="0" err="1">
                    <a:solidFill>
                      <a:srgbClr val="FF0000"/>
                    </a:solidFill>
                  </a:rPr>
                  <a:t>might</a:t>
                </a:r>
                <a:r>
                  <a:rPr lang="cs-CZ" b="1" i="1" dirty="0">
                    <a:solidFill>
                      <a:srgbClr val="FF0000"/>
                    </a:solidFill>
                  </a:rPr>
                  <a:t> </a:t>
                </a:r>
                <a:r>
                  <a:rPr lang="cs-CZ" b="1" i="1" dirty="0" err="1">
                    <a:solidFill>
                      <a:srgbClr val="FF0000"/>
                    </a:solidFill>
                  </a:rPr>
                  <a:t>be</a:t>
                </a:r>
                <a:r>
                  <a:rPr lang="cs-CZ" b="1" i="1" dirty="0">
                    <a:solidFill>
                      <a:srgbClr val="FF0000"/>
                    </a:solidFill>
                  </a:rPr>
                  <a:t> a </a:t>
                </a:r>
                <a:r>
                  <a:rPr lang="cs-CZ" b="1" i="1" dirty="0" err="1">
                    <a:solidFill>
                      <a:srgbClr val="FF0000"/>
                    </a:solidFill>
                  </a:rPr>
                  <a:t>problem</a:t>
                </a:r>
                <a:r>
                  <a:rPr lang="cs-CZ" b="1" i="1" dirty="0">
                    <a:solidFill>
                      <a:srgbClr val="FF0000"/>
                    </a:solidFill>
                  </a:rPr>
                  <a:t> </a:t>
                </a:r>
                <a:r>
                  <a:rPr lang="cs-CZ" b="1" i="1" dirty="0" err="1">
                    <a:solidFill>
                      <a:srgbClr val="FF0000"/>
                    </a:solidFill>
                  </a:rPr>
                  <a:t>for</a:t>
                </a:r>
                <a:r>
                  <a:rPr lang="cs-CZ" b="1" i="1" dirty="0">
                    <a:solidFill>
                      <a:srgbClr val="FF0000"/>
                    </a:solidFill>
                  </a:rPr>
                  <a:t> long-</a:t>
                </a:r>
                <a:r>
                  <a:rPr lang="cs-CZ" b="1" i="1" dirty="0" err="1">
                    <a:solidFill>
                      <a:srgbClr val="FF0000"/>
                    </a:solidFill>
                  </a:rPr>
                  <a:t>deployed</a:t>
                </a:r>
                <a:r>
                  <a:rPr lang="cs-CZ" b="1" i="1" dirty="0">
                    <a:solidFill>
                      <a:srgbClr val="FF0000"/>
                    </a:solidFill>
                  </a:rPr>
                  <a:t> </a:t>
                </a:r>
                <a:r>
                  <a:rPr lang="cs-CZ" b="1" i="1" dirty="0" err="1">
                    <a:solidFill>
                      <a:srgbClr val="FF0000"/>
                    </a:solidFill>
                  </a:rPr>
                  <a:t>services</a:t>
                </a:r>
                <a:endParaRPr lang="cs-CZ" b="1" i="1" dirty="0">
                  <a:solidFill>
                    <a:srgbClr val="FF0000"/>
                  </a:solidFill>
                </a:endParaRPr>
              </a:p>
              <a:p>
                <a:pPr lvl="3"/>
                <a:r>
                  <a:rPr lang="cs-CZ" b="1" i="1" dirty="0" err="1">
                    <a:solidFill>
                      <a:srgbClr val="FF0000"/>
                    </a:solidFill>
                  </a:rPr>
                  <a:t>Apply</a:t>
                </a:r>
                <a:r>
                  <a:rPr lang="cs-CZ" b="1" i="1" dirty="0">
                    <a:solidFill>
                      <a:srgbClr val="FF0000"/>
                    </a:solidFill>
                  </a:rPr>
                  <a:t> </a:t>
                </a:r>
                <a:r>
                  <a:rPr lang="cs-CZ" b="1" i="1" dirty="0" err="1">
                    <a:solidFill>
                      <a:srgbClr val="FF0000"/>
                    </a:solidFill>
                  </a:rPr>
                  <a:t>decay</a:t>
                </a:r>
                <a:r>
                  <a:rPr lang="cs-CZ" b="1" i="1" dirty="0">
                    <a:solidFill>
                      <a:srgbClr val="FF0000"/>
                    </a:solidFill>
                  </a:rPr>
                  <a:t> </a:t>
                </a:r>
                <a:r>
                  <a:rPr lang="cs-CZ" b="1" i="1" dirty="0" err="1">
                    <a:solidFill>
                      <a:srgbClr val="FF0000"/>
                    </a:solidFill>
                  </a:rPr>
                  <a:t>of</a:t>
                </a:r>
                <a:r>
                  <a:rPr lang="cs-CZ" b="1" i="1" dirty="0">
                    <a:solidFill>
                      <a:srgbClr val="FF0000"/>
                    </a:solidFill>
                  </a:rPr>
                  <a:t> relevance </a:t>
                </a:r>
                <a:r>
                  <a:rPr lang="cs-CZ" b="1" i="1" dirty="0" err="1">
                    <a:solidFill>
                      <a:srgbClr val="FF0000"/>
                    </a:solidFill>
                  </a:rPr>
                  <a:t>or</a:t>
                </a:r>
                <a:r>
                  <a:rPr lang="cs-CZ" b="1" i="1" dirty="0">
                    <a:solidFill>
                      <a:srgbClr val="FF0000"/>
                    </a:solidFill>
                  </a:rPr>
                  <a:t> </a:t>
                </a:r>
                <a:r>
                  <a:rPr lang="cs-CZ" b="1" i="1" dirty="0" err="1">
                    <a:solidFill>
                      <a:srgbClr val="FF0000"/>
                    </a:solidFill>
                  </a:rPr>
                  <a:t>remove</a:t>
                </a:r>
                <a:r>
                  <a:rPr lang="cs-CZ" b="1" i="1" dirty="0">
                    <a:solidFill>
                      <a:srgbClr val="FF0000"/>
                    </a:solidFill>
                  </a:rPr>
                  <a:t> </a:t>
                </a:r>
                <a:r>
                  <a:rPr lang="cs-CZ" b="1" i="1" dirty="0" err="1">
                    <a:solidFill>
                      <a:srgbClr val="FF0000"/>
                    </a:solidFill>
                  </a:rPr>
                  <a:t>old</a:t>
                </a:r>
                <a:r>
                  <a:rPr lang="cs-CZ" b="1" i="1" dirty="0">
                    <a:solidFill>
                      <a:srgbClr val="FF0000"/>
                    </a:solidFill>
                  </a:rPr>
                  <a:t> data</a:t>
                </a:r>
              </a:p>
              <a:p>
                <a:pPr lvl="3"/>
                <a:r>
                  <a:rPr lang="cs-CZ" b="1" i="1" dirty="0" err="1">
                    <a:solidFill>
                      <a:srgbClr val="FF0000"/>
                    </a:solidFill>
                  </a:rPr>
                  <a:t>Detect</a:t>
                </a:r>
                <a:r>
                  <a:rPr lang="cs-CZ" b="1" i="1" dirty="0">
                    <a:solidFill>
                      <a:srgbClr val="FF0000"/>
                    </a:solidFill>
                  </a:rPr>
                  <a:t> </a:t>
                </a:r>
                <a:r>
                  <a:rPr lang="cs-CZ" b="1" i="1" dirty="0" err="1">
                    <a:solidFill>
                      <a:srgbClr val="FF0000"/>
                    </a:solidFill>
                  </a:rPr>
                  <a:t>changes</a:t>
                </a:r>
                <a:r>
                  <a:rPr lang="cs-CZ" b="1" i="1" dirty="0">
                    <a:solidFill>
                      <a:srgbClr val="FF0000"/>
                    </a:solidFill>
                  </a:rPr>
                  <a:t> </a:t>
                </a:r>
                <a:r>
                  <a:rPr lang="cs-CZ" b="1" i="1" dirty="0" err="1">
                    <a:solidFill>
                      <a:srgbClr val="FF0000"/>
                    </a:solidFill>
                  </a:rPr>
                  <a:t>of</a:t>
                </a:r>
                <a:r>
                  <a:rPr lang="cs-CZ" b="1" i="1" dirty="0">
                    <a:solidFill>
                      <a:srgbClr val="FF0000"/>
                    </a:solidFill>
                  </a:rPr>
                  <a:t> preference</a:t>
                </a:r>
                <a:endParaRPr lang="en-US" b="1" i="1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 cstate="print"/>
                <a:stretch>
                  <a:fillRect l="-815" t="-943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314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User-based nearest-neighbor collaborative </a:t>
            </a:r>
            <a:r>
              <a:rPr lang="en-US"/>
              <a:t>filtering (2)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  <a:p>
            <a:pPr lvl="1"/>
            <a:r>
              <a:rPr lang="en-US" dirty="0"/>
              <a:t>A database of ratings of the current user, Alice, and some other users is given: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Determine whether Alice will like or dislike </a:t>
            </a:r>
            <a:r>
              <a:rPr lang="en-US" i="1" dirty="0"/>
              <a:t>Item5</a:t>
            </a:r>
            <a:r>
              <a:rPr lang="en-US" dirty="0"/>
              <a:t>, which Alice has not yet rated or seen</a:t>
            </a:r>
            <a:endParaRPr lang="cs-CZ" dirty="0"/>
          </a:p>
          <a:p>
            <a:pPr lvl="1"/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Underlying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assumption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: user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provides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explicit rating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167776"/>
              </p:ext>
            </p:extLst>
          </p:nvPr>
        </p:nvGraphicFramePr>
        <p:xfrm>
          <a:off x="3312368" y="2420888"/>
          <a:ext cx="609600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7" descr="auta"/>
          <p:cNvPicPr>
            <a:picLocks noChangeAspect="1" noChangeArrowheads="1"/>
          </p:cNvPicPr>
          <p:nvPr/>
        </p:nvPicPr>
        <p:blipFill>
          <a:blip r:embed="rId3" cstate="print"/>
          <a:srcRect l="70564" t="40543" b="43755"/>
          <a:stretch>
            <a:fillRect/>
          </a:stretch>
        </p:blipFill>
        <p:spPr bwMode="auto">
          <a:xfrm>
            <a:off x="8184232" y="5466616"/>
            <a:ext cx="1512168" cy="45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3487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User-based nearest-neighbor collaborative </a:t>
            </a:r>
            <a:r>
              <a:rPr lang="en-US"/>
              <a:t>filtering (3)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first questions</a:t>
            </a:r>
          </a:p>
          <a:p>
            <a:pPr lvl="1"/>
            <a:r>
              <a:rPr lang="en-US" dirty="0"/>
              <a:t>How do we measure similarity?</a:t>
            </a:r>
          </a:p>
          <a:p>
            <a:pPr lvl="1"/>
            <a:r>
              <a:rPr lang="en-US" dirty="0"/>
              <a:t>How many neighbors should we consider?</a:t>
            </a:r>
          </a:p>
          <a:p>
            <a:pPr lvl="1"/>
            <a:r>
              <a:rPr lang="en-US" dirty="0"/>
              <a:t>How do we generate a prediction from the neighbors' ratings?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1700808"/>
            <a:ext cx="715144" cy="715144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299136"/>
              </p:ext>
            </p:extLst>
          </p:nvPr>
        </p:nvGraphicFramePr>
        <p:xfrm>
          <a:off x="2783632" y="3645024"/>
          <a:ext cx="609600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041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</a:t>
            </a:r>
            <a:r>
              <a:rPr lang="en-US"/>
              <a:t>user similarity (1)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952596" y="1500175"/>
                <a:ext cx="8229600" cy="4525963"/>
              </a:xfrm>
            </p:spPr>
            <p:txBody>
              <a:bodyPr/>
              <a:lstStyle/>
              <a:p>
                <a:r>
                  <a:rPr lang="en-US" dirty="0"/>
                  <a:t>A </a:t>
                </a:r>
                <a:r>
                  <a:rPr lang="cs-CZ" sz="1800" b="0" i="1" dirty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:r>
                  <a:rPr lang="cs-CZ" sz="1800" b="0" i="1" dirty="0" err="1">
                    <a:solidFill>
                      <a:schemeClr val="bg1">
                        <a:lumMod val="50000"/>
                      </a:schemeClr>
                    </a:solidFill>
                  </a:rPr>
                  <a:t>once</a:t>
                </a:r>
                <a:r>
                  <a:rPr lang="cs-CZ" sz="1800" b="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800" b="0" i="1" dirty="0" err="1">
                    <a:solidFill>
                      <a:schemeClr val="bg1">
                        <a:lumMod val="50000"/>
                      </a:schemeClr>
                    </a:solidFill>
                  </a:rPr>
                  <a:t>upon</a:t>
                </a:r>
                <a:r>
                  <a:rPr lang="cs-CZ" sz="1800" b="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800" b="0" i="1" dirty="0" err="1">
                    <a:solidFill>
                      <a:schemeClr val="bg1">
                        <a:lumMod val="50000"/>
                      </a:schemeClr>
                    </a:solidFill>
                  </a:rPr>
                  <a:t>time</a:t>
                </a:r>
                <a:r>
                  <a:rPr lang="cs-CZ" sz="1800" b="0" i="1" dirty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  <a:r>
                  <a:rPr lang="cs-CZ" dirty="0"/>
                  <a:t> </a:t>
                </a:r>
                <a:r>
                  <a:rPr lang="en-US" dirty="0"/>
                  <a:t>popular similarity measure in </a:t>
                </a:r>
                <a:r>
                  <a:rPr lang="cs-CZ" dirty="0"/>
                  <a:t>KNN</a:t>
                </a:r>
                <a:r>
                  <a:rPr lang="en-US" dirty="0"/>
                  <a:t>: </a:t>
                </a:r>
                <a:r>
                  <a:rPr lang="en-US" b="1" dirty="0"/>
                  <a:t>Pearson correlation</a:t>
                </a:r>
              </a:p>
              <a:p>
                <a:pPr lvl="1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 : users</a:t>
                </a:r>
              </a:p>
              <a:p>
                <a:pPr lvl="1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de-DE" b="0" i="1" dirty="0" smtClean="0">
                            <a:latin typeface="Cambria Math"/>
                          </a:rPr>
                          <m:t>𝑎</m:t>
                        </m:r>
                        <m:r>
                          <a:rPr lang="de-DE" b="0" i="1" dirty="0" smtClean="0">
                            <a:latin typeface="Cambria Math"/>
                          </a:rPr>
                          <m:t>,</m:t>
                        </m:r>
                        <m:r>
                          <a:rPr lang="de-DE" b="0" i="1" dirty="0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baseline="-25000" dirty="0"/>
                  <a:t>     </a:t>
                </a:r>
                <a:r>
                  <a:rPr lang="en-US" dirty="0"/>
                  <a:t>: rating of user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for item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	      : set of items, rated both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𝑏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Possible similarity values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r>
                  <a:rPr lang="cs-CZ" dirty="0">
                    <a:solidFill>
                      <a:schemeClr val="bg1">
                        <a:lumMod val="50000"/>
                      </a:schemeClr>
                    </a:solidFill>
                  </a:rPr>
                  <a:t>What about something more simple? Jaccard </a:t>
                </a:r>
                <a:r>
                  <a:rPr lang="cs-CZ" dirty="0" err="1">
                    <a:solidFill>
                      <a:schemeClr val="bg1">
                        <a:lumMod val="50000"/>
                      </a:schemeClr>
                    </a:solidFill>
                  </a:rPr>
                  <a:t>similarity</a:t>
                </a:r>
                <a:r>
                  <a:rPr lang="cs-CZ" dirty="0">
                    <a:solidFill>
                      <a:schemeClr val="bg1">
                        <a:lumMod val="50000"/>
                      </a:schemeClr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cs-CZ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cs-CZ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cs-CZ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cs-CZ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cs-CZ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s-CZ" dirty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</a:p>
              <a:p>
                <a:pPr lvl="1">
                  <a:buFontTx/>
                  <a:buChar char="-"/>
                </a:pPr>
                <a:r>
                  <a:rPr lang="cs-CZ" dirty="0" err="1">
                    <a:solidFill>
                      <a:schemeClr val="bg1">
                        <a:lumMod val="50000"/>
                      </a:schemeClr>
                    </a:solidFill>
                  </a:rPr>
                  <a:t>Applicable</a:t>
                </a:r>
                <a:r>
                  <a:rPr lang="cs-CZ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dirty="0" err="1">
                    <a:solidFill>
                      <a:schemeClr val="bg1">
                        <a:lumMod val="50000"/>
                      </a:schemeClr>
                    </a:solidFill>
                  </a:rPr>
                  <a:t>for</a:t>
                </a:r>
                <a:r>
                  <a:rPr lang="cs-CZ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dirty="0" err="1">
                    <a:solidFill>
                      <a:schemeClr val="bg1">
                        <a:lumMod val="50000"/>
                      </a:schemeClr>
                    </a:solidFill>
                  </a:rPr>
                  <a:t>simple</a:t>
                </a:r>
                <a:r>
                  <a:rPr lang="cs-CZ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dirty="0" err="1">
                    <a:solidFill>
                      <a:schemeClr val="bg1">
                        <a:lumMod val="50000"/>
                      </a:schemeClr>
                    </a:solidFill>
                  </a:rPr>
                  <a:t>implicit</a:t>
                </a:r>
                <a:r>
                  <a:rPr lang="cs-CZ" dirty="0">
                    <a:solidFill>
                      <a:schemeClr val="bg1">
                        <a:lumMod val="50000"/>
                      </a:schemeClr>
                    </a:solidFill>
                  </a:rPr>
                  <a:t> feedback data</a:t>
                </a:r>
              </a:p>
              <a:p>
                <a:pPr lvl="1">
                  <a:buFontTx/>
                  <a:buChar char="-"/>
                </a:pPr>
                <a:r>
                  <a:rPr lang="cs-CZ" dirty="0">
                    <a:solidFill>
                      <a:schemeClr val="bg1">
                        <a:lumMod val="50000"/>
                      </a:schemeClr>
                    </a:solidFill>
                  </a:rPr>
                  <a:t>Explicit =&gt; remove bad explicit ratings (this is a baseline, anyway)</a:t>
                </a:r>
              </a:p>
              <a:p>
                <a:pPr marL="457200" lvl="1" indent="0">
                  <a:buNone/>
                </a:pP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Good points of Pearson</a:t>
                </a:r>
                <a:r>
                  <a:rPr lang="en-US" i="1" dirty="0">
                    <a:solidFill>
                      <a:schemeClr val="bg1">
                        <a:lumMod val="50000"/>
                      </a:schemeClr>
                    </a:solidFill>
                  </a:rPr>
                  <a:t>’s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: it considers biases of individual users (someone permanently rates higher </a:t>
                </a:r>
                <a:r>
                  <a:rPr lang="cs-CZ" i="1" dirty="0" err="1">
                    <a:solidFill>
                      <a:schemeClr val="bg1">
                        <a:lumMod val="50000"/>
                      </a:schemeClr>
                    </a:solidFill>
                  </a:rPr>
                  <a:t>than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i="1" dirty="0" err="1">
                    <a:solidFill>
                      <a:schemeClr val="bg1">
                        <a:lumMod val="50000"/>
                      </a:schemeClr>
                    </a:solidFill>
                  </a:rPr>
                  <a:t>somebody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i="1" dirty="0" err="1">
                    <a:solidFill>
                      <a:schemeClr val="bg1">
                        <a:lumMod val="50000"/>
                      </a:schemeClr>
                    </a:solidFill>
                  </a:rPr>
                  <a:t>else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  <a:endParaRPr lang="en-US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>
                  <a:buNone/>
                </a:pPr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52596" y="1500175"/>
                <a:ext cx="8229600" cy="4525963"/>
              </a:xfrm>
              <a:blipFill>
                <a:blip r:embed="rId3"/>
                <a:stretch>
                  <a:fillRect l="-667" t="-673" r="-519" b="-47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2279576" y="3446906"/>
                <a:ext cx="5439694" cy="990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𝒔𝒊𝒎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latin typeface="Cambria Math"/>
                                </a:rPr>
                                <m:t>𝒑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∈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𝑷</m:t>
                              </m:r>
                            </m:sub>
                            <m:sup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𝒑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𝒂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𝒃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𝒑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𝒃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𝒑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∈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𝑷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𝒂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𝒑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𝒓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𝒂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𝒑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∈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𝑷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 smtClean="0">
                                                  <a:latin typeface="Cambria Math"/>
                                                </a:rPr>
                                                <m:t>𝒃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𝒑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𝒓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b="1" i="1" smtClean="0">
                                                  <a:latin typeface="Cambria Math"/>
                                                </a:rPr>
                                                <m:t>𝒃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576" y="3446906"/>
                <a:ext cx="5439694" cy="9902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</a:t>
            </a:r>
            <a:r>
              <a:rPr lang="en-US"/>
              <a:t>user similarity (1)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574906" y="1444742"/>
                <a:ext cx="8229600" cy="4525963"/>
              </a:xfrm>
            </p:spPr>
            <p:txBody>
              <a:bodyPr/>
              <a:lstStyle/>
              <a:p>
                <a:r>
                  <a:rPr lang="en-US" dirty="0"/>
                  <a:t>A popular similarity measure in user-based </a:t>
                </a:r>
                <a:r>
                  <a:rPr lang="cs-CZ" dirty="0"/>
                  <a:t>KNN </a:t>
                </a:r>
                <a:r>
                  <a:rPr lang="en-US" dirty="0"/>
                  <a:t>: </a:t>
                </a:r>
                <a:r>
                  <a:rPr lang="en-US" b="1" dirty="0"/>
                  <a:t>Pearson correlation</a:t>
                </a:r>
              </a:p>
              <a:p>
                <a:pPr lvl="1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 : users</a:t>
                </a:r>
              </a:p>
              <a:p>
                <a:pPr lvl="1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de-DE" b="0" i="1" dirty="0" smtClean="0">
                            <a:latin typeface="Cambria Math"/>
                          </a:rPr>
                          <m:t>𝑎</m:t>
                        </m:r>
                        <m:r>
                          <a:rPr lang="de-DE" b="0" i="1" dirty="0" smtClean="0">
                            <a:latin typeface="Cambria Math"/>
                          </a:rPr>
                          <m:t>,</m:t>
                        </m:r>
                        <m:r>
                          <a:rPr lang="de-DE" b="0" i="1" dirty="0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baseline="-25000" dirty="0"/>
                  <a:t>     </a:t>
                </a:r>
                <a:r>
                  <a:rPr lang="en-US" dirty="0"/>
                  <a:t>: rating of user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for item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	      : set of items, rated both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𝑏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Possible similarity values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 lvl="1"/>
                <a:r>
                  <a:rPr lang="cs-CZ" i="1" dirty="0" err="1">
                    <a:solidFill>
                      <a:schemeClr val="bg1">
                        <a:lumMod val="50000"/>
                      </a:schemeClr>
                    </a:solidFill>
                  </a:rPr>
                  <a:t>Underlying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i="1" dirty="0" err="1">
                    <a:solidFill>
                      <a:schemeClr val="bg1">
                        <a:lumMod val="50000"/>
                      </a:schemeClr>
                    </a:solidFill>
                  </a:rPr>
                  <a:t>assumption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: User </a:t>
                </a:r>
                <a:r>
                  <a:rPr lang="cs-CZ" i="1" dirty="0" err="1">
                    <a:solidFill>
                      <a:schemeClr val="bg1">
                        <a:lumMod val="50000"/>
                      </a:schemeClr>
                    </a:solidFill>
                  </a:rPr>
                  <a:t>dislikes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i="1" dirty="0" err="1">
                    <a:solidFill>
                      <a:schemeClr val="bg1">
                        <a:lumMod val="50000"/>
                      </a:schemeClr>
                    </a:solidFill>
                  </a:rPr>
                  <a:t>what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 he/</a:t>
                </a:r>
                <a:r>
                  <a:rPr lang="cs-CZ" i="1" dirty="0" err="1">
                    <a:solidFill>
                      <a:schemeClr val="bg1">
                        <a:lumMod val="50000"/>
                      </a:schemeClr>
                    </a:solidFill>
                  </a:rPr>
                  <a:t>she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i="1" dirty="0" err="1">
                    <a:solidFill>
                      <a:schemeClr val="bg1">
                        <a:lumMod val="50000"/>
                      </a:schemeClr>
                    </a:solidFill>
                  </a:rPr>
                  <a:t>rated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i="1" dirty="0" err="1">
                    <a:solidFill>
                      <a:schemeClr val="bg1">
                        <a:lumMod val="50000"/>
                      </a:schemeClr>
                    </a:solidFill>
                  </a:rPr>
                  <a:t>below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i="1" dirty="0" err="1">
                    <a:solidFill>
                      <a:schemeClr val="bg1">
                        <a:lumMod val="50000"/>
                      </a:schemeClr>
                    </a:solidFill>
                  </a:rPr>
                  <a:t>average</a:t>
                </a:r>
                <a:endParaRPr lang="cs-CZ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2"/>
                <a:r>
                  <a:rPr lang="cs-CZ" i="1" dirty="0" err="1">
                    <a:solidFill>
                      <a:schemeClr val="bg1">
                        <a:lumMod val="50000"/>
                      </a:schemeClr>
                    </a:solidFill>
                  </a:rPr>
                  <a:t>Often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 not </a:t>
                </a:r>
                <a:r>
                  <a:rPr lang="cs-CZ" i="1" dirty="0" err="1">
                    <a:solidFill>
                      <a:schemeClr val="bg1">
                        <a:lumMod val="50000"/>
                      </a:schemeClr>
                    </a:solidFill>
                  </a:rPr>
                  <a:t>true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 in reality (</a:t>
                </a:r>
                <a:r>
                  <a:rPr lang="cs-CZ" i="1" dirty="0" err="1">
                    <a:solidFill>
                      <a:schemeClr val="bg1">
                        <a:lumMod val="50000"/>
                      </a:schemeClr>
                    </a:solidFill>
                  </a:rPr>
                  <a:t>we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i="1" dirty="0" err="1">
                    <a:solidFill>
                      <a:schemeClr val="bg1">
                        <a:lumMod val="50000"/>
                      </a:schemeClr>
                    </a:solidFill>
                  </a:rPr>
                  <a:t>rate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i="1" dirty="0" err="1">
                    <a:solidFill>
                      <a:schemeClr val="bg1">
                        <a:lumMod val="50000"/>
                      </a:schemeClr>
                    </a:solidFill>
                  </a:rPr>
                  <a:t>only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i="1" dirty="0" err="1">
                    <a:solidFill>
                      <a:schemeClr val="bg1">
                        <a:lumMod val="50000"/>
                      </a:schemeClr>
                    </a:solidFill>
                  </a:rPr>
                  <a:t>what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i="1" dirty="0" err="1">
                    <a:solidFill>
                      <a:schemeClr val="bg1">
                        <a:lumMod val="50000"/>
                      </a:schemeClr>
                    </a:solidFill>
                  </a:rPr>
                  <a:t>we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i="1" dirty="0" err="1">
                    <a:solidFill>
                      <a:schemeClr val="bg1">
                        <a:lumMod val="50000"/>
                      </a:schemeClr>
                    </a:solidFill>
                  </a:rPr>
                  <a:t>liked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i="1" dirty="0" err="1">
                    <a:solidFill>
                      <a:schemeClr val="bg1">
                        <a:lumMod val="50000"/>
                      </a:schemeClr>
                    </a:solidFill>
                  </a:rPr>
                  <a:t>or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i="1" dirty="0" err="1">
                    <a:solidFill>
                      <a:schemeClr val="bg1">
                        <a:lumMod val="50000"/>
                      </a:schemeClr>
                    </a:solidFill>
                  </a:rPr>
                  <a:t>highly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i="1" dirty="0" err="1">
                    <a:solidFill>
                      <a:schemeClr val="bg1">
                        <a:lumMod val="50000"/>
                      </a:schemeClr>
                    </a:solidFill>
                  </a:rPr>
                  <a:t>disliked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  <a:endParaRPr lang="en-US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>
                  <a:buNone/>
                </a:pPr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4906" y="1444742"/>
                <a:ext cx="8229600" cy="4525963"/>
              </a:xfrm>
              <a:blipFill>
                <a:blip r:embed="rId3"/>
                <a:stretch>
                  <a:fillRect l="-667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839416" y="4293096"/>
                <a:ext cx="5830827" cy="990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𝒔𝒊𝒎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latin typeface="Cambria Math"/>
                                </a:rPr>
                                <m:t>𝒑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∈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𝑷</m:t>
                              </m:r>
                            </m:sub>
                            <m:sup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𝒑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𝒂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𝒃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𝒑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𝒃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𝒑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∈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𝑷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𝒂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𝒑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𝒓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𝒂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𝒑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∈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𝑷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 smtClean="0">
                                                  <a:latin typeface="Cambria Math"/>
                                                </a:rPr>
                                                <m:t>𝒃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𝒑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𝒓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b="1" i="1" smtClean="0">
                                                  <a:latin typeface="Cambria Math"/>
                                                </a:rPr>
                                                <m:t>𝒃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4293096"/>
                <a:ext cx="5830827" cy="9902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Přímá spojnice se šipkou 5"/>
          <p:cNvCxnSpPr/>
          <p:nvPr/>
        </p:nvCxnSpPr>
        <p:spPr bwMode="auto">
          <a:xfrm flipH="1">
            <a:off x="3863751" y="4164521"/>
            <a:ext cx="720080" cy="2005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Přímá spojnice se šipkou 7"/>
          <p:cNvCxnSpPr/>
          <p:nvPr/>
        </p:nvCxnSpPr>
        <p:spPr bwMode="auto">
          <a:xfrm>
            <a:off x="4655839" y="4164521"/>
            <a:ext cx="432048" cy="2725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ovéPole 9"/>
          <p:cNvSpPr txBox="1"/>
          <p:nvPr/>
        </p:nvSpPr>
        <p:spPr>
          <a:xfrm>
            <a:off x="2667414" y="3924843"/>
            <a:ext cx="4408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0" dirty="0" err="1">
                <a:solidFill>
                  <a:srgbClr val="92D050"/>
                </a:solidFill>
              </a:rPr>
              <a:t>Deviation</a:t>
            </a:r>
            <a:r>
              <a:rPr lang="cs-CZ" sz="1400" b="0" dirty="0">
                <a:solidFill>
                  <a:srgbClr val="92D050"/>
                </a:solidFill>
              </a:rPr>
              <a:t> </a:t>
            </a:r>
            <a:r>
              <a:rPr lang="cs-CZ" sz="1400" b="0" dirty="0" err="1">
                <a:solidFill>
                  <a:srgbClr val="92D050"/>
                </a:solidFill>
              </a:rPr>
              <a:t>from</a:t>
            </a:r>
            <a:r>
              <a:rPr lang="cs-CZ" sz="1400" b="0" dirty="0">
                <a:solidFill>
                  <a:srgbClr val="92D050"/>
                </a:solidFill>
              </a:rPr>
              <a:t> </a:t>
            </a:r>
            <a:r>
              <a:rPr lang="cs-CZ" sz="1400" b="0" dirty="0" err="1">
                <a:solidFill>
                  <a:srgbClr val="92D050"/>
                </a:solidFill>
              </a:rPr>
              <a:t>average</a:t>
            </a:r>
            <a:r>
              <a:rPr lang="cs-CZ" sz="1400" b="0" dirty="0">
                <a:solidFill>
                  <a:srgbClr val="92D050"/>
                </a:solidFill>
              </a:rPr>
              <a:t> rating on </a:t>
            </a:r>
            <a:r>
              <a:rPr lang="cs-CZ" sz="1400" b="0" dirty="0" err="1">
                <a:solidFill>
                  <a:srgbClr val="92D050"/>
                </a:solidFill>
              </a:rPr>
              <a:t>shared</a:t>
            </a:r>
            <a:r>
              <a:rPr lang="cs-CZ" sz="1400" b="0" dirty="0">
                <a:solidFill>
                  <a:srgbClr val="92D050"/>
                </a:solidFill>
              </a:rPr>
              <a:t> </a:t>
            </a:r>
            <a:r>
              <a:rPr lang="cs-CZ" sz="1400" b="0" dirty="0" err="1">
                <a:solidFill>
                  <a:srgbClr val="92D050"/>
                </a:solidFill>
              </a:rPr>
              <a:t>items</a:t>
            </a:r>
            <a:endParaRPr lang="en-US" sz="1400" b="0" dirty="0">
              <a:solidFill>
                <a:srgbClr val="92D050"/>
              </a:solidFill>
            </a:endParaRPr>
          </a:p>
        </p:txBody>
      </p:sp>
      <p:cxnSp>
        <p:nvCxnSpPr>
          <p:cNvPr id="16" name="Přímá spojnice se šipkou 15"/>
          <p:cNvCxnSpPr/>
          <p:nvPr/>
        </p:nvCxnSpPr>
        <p:spPr bwMode="auto">
          <a:xfrm flipV="1">
            <a:off x="3143672" y="5157192"/>
            <a:ext cx="415591" cy="3276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Přímá spojnice se šipkou 18"/>
          <p:cNvCxnSpPr/>
          <p:nvPr/>
        </p:nvCxnSpPr>
        <p:spPr bwMode="auto">
          <a:xfrm flipV="1">
            <a:off x="3351467" y="5229200"/>
            <a:ext cx="1592405" cy="2754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ovéPole 21"/>
          <p:cNvSpPr txBox="1"/>
          <p:nvPr/>
        </p:nvSpPr>
        <p:spPr>
          <a:xfrm>
            <a:off x="1354812" y="5397922"/>
            <a:ext cx="4067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0" dirty="0">
                <a:solidFill>
                  <a:srgbClr val="92D050"/>
                </a:solidFill>
              </a:rPr>
              <a:t>!!! </a:t>
            </a:r>
            <a:r>
              <a:rPr lang="cs-CZ" sz="1400" b="0" dirty="0" err="1">
                <a:solidFill>
                  <a:srgbClr val="92D050"/>
                </a:solidFill>
              </a:rPr>
              <a:t>Will</a:t>
            </a:r>
            <a:r>
              <a:rPr lang="cs-CZ" sz="1400" b="0" dirty="0">
                <a:solidFill>
                  <a:srgbClr val="92D050"/>
                </a:solidFill>
              </a:rPr>
              <a:t> </a:t>
            </a:r>
            <a:r>
              <a:rPr lang="cs-CZ" sz="1400" b="0" dirty="0" err="1">
                <a:solidFill>
                  <a:srgbClr val="92D050"/>
                </a:solidFill>
              </a:rPr>
              <a:t>be</a:t>
            </a:r>
            <a:r>
              <a:rPr lang="cs-CZ" sz="1400" b="0" dirty="0">
                <a:solidFill>
                  <a:srgbClr val="92D050"/>
                </a:solidFill>
              </a:rPr>
              <a:t> </a:t>
            </a:r>
            <a:r>
              <a:rPr lang="cs-CZ" sz="1400" b="0" dirty="0" err="1">
                <a:solidFill>
                  <a:srgbClr val="92D050"/>
                </a:solidFill>
              </a:rPr>
              <a:t>zero</a:t>
            </a:r>
            <a:r>
              <a:rPr lang="cs-CZ" sz="1400" b="0" dirty="0">
                <a:solidFill>
                  <a:srgbClr val="92D050"/>
                </a:solidFill>
              </a:rPr>
              <a:t> in case </a:t>
            </a:r>
            <a:r>
              <a:rPr lang="cs-CZ" sz="1400" b="0" dirty="0" err="1">
                <a:solidFill>
                  <a:srgbClr val="92D050"/>
                </a:solidFill>
              </a:rPr>
              <a:t>of</a:t>
            </a:r>
            <a:r>
              <a:rPr lang="cs-CZ" sz="1400" b="0" dirty="0">
                <a:solidFill>
                  <a:srgbClr val="92D050"/>
                </a:solidFill>
              </a:rPr>
              <a:t> </a:t>
            </a:r>
            <a:r>
              <a:rPr lang="cs-CZ" sz="1400" b="0" dirty="0" err="1">
                <a:solidFill>
                  <a:srgbClr val="92D050"/>
                </a:solidFill>
              </a:rPr>
              <a:t>uniform</a:t>
            </a:r>
            <a:r>
              <a:rPr lang="cs-CZ" sz="1400" b="0" dirty="0">
                <a:solidFill>
                  <a:srgbClr val="92D050"/>
                </a:solidFill>
              </a:rPr>
              <a:t> rating !!!</a:t>
            </a:r>
            <a:endParaRPr lang="en-US" sz="1400" b="0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1" y="3588610"/>
            <a:ext cx="3428255" cy="2571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336" y="1184164"/>
            <a:ext cx="3428255" cy="257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14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</a:t>
            </a:r>
            <a:r>
              <a:rPr lang="en-US"/>
              <a:t>user similarity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952596" y="1500175"/>
                <a:ext cx="8229600" cy="4525963"/>
              </a:xfrm>
            </p:spPr>
            <p:txBody>
              <a:bodyPr/>
              <a:lstStyle/>
              <a:p>
                <a:r>
                  <a:rPr lang="en-US" dirty="0"/>
                  <a:t>A popular similarity measure in user-based </a:t>
                </a:r>
                <a:r>
                  <a:rPr lang="cs-CZ" dirty="0"/>
                  <a:t>KNN </a:t>
                </a:r>
                <a:r>
                  <a:rPr lang="en-US" dirty="0"/>
                  <a:t>: </a:t>
                </a:r>
                <a:r>
                  <a:rPr lang="en-US" b="1" dirty="0"/>
                  <a:t>Pearson correlation</a:t>
                </a:r>
              </a:p>
              <a:p>
                <a:pPr lvl="1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 : users</a:t>
                </a:r>
              </a:p>
              <a:p>
                <a:pPr lvl="1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de-DE" i="1" dirty="0">
                            <a:latin typeface="Cambria Math"/>
                          </a:rPr>
                          <m:t>𝑎</m:t>
                        </m:r>
                        <m:r>
                          <a:rPr lang="de-DE" i="1" dirty="0">
                            <a:latin typeface="Cambria Math"/>
                          </a:rPr>
                          <m:t>,</m:t>
                        </m:r>
                        <m:r>
                          <a:rPr lang="de-DE" i="1" dirty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baseline="-25000" dirty="0"/>
                  <a:t>     </a:t>
                </a:r>
                <a:r>
                  <a:rPr lang="en-US" dirty="0"/>
                  <a:t>: rating of user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for item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	      : set of items, rated both by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𝑏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Possible similarity values between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>
                  <a:buNone/>
                </a:pPr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52596" y="1500175"/>
                <a:ext cx="8229600" cy="4525963"/>
              </a:xfrm>
              <a:blipFill>
                <a:blip r:embed="rId3"/>
                <a:stretch>
                  <a:fillRect l="-667" t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Tabelle 18"/>
          <p:cNvGraphicFramePr>
            <a:graphicFrameLocks noGrp="1"/>
          </p:cNvGraphicFramePr>
          <p:nvPr/>
        </p:nvGraphicFramePr>
        <p:xfrm>
          <a:off x="2095472" y="3643314"/>
          <a:ext cx="609600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" name="Gruppieren 4"/>
          <p:cNvGrpSpPr/>
          <p:nvPr/>
        </p:nvGrpSpPr>
        <p:grpSpPr>
          <a:xfrm>
            <a:off x="8256240" y="4166820"/>
            <a:ext cx="1656184" cy="558325"/>
            <a:chOff x="6732240" y="4166819"/>
            <a:chExt cx="1656184" cy="558325"/>
          </a:xfrm>
        </p:grpSpPr>
        <p:sp>
          <p:nvSpPr>
            <p:cNvPr id="17" name="Textfeld 16"/>
            <p:cNvSpPr txBox="1"/>
            <p:nvPr/>
          </p:nvSpPr>
          <p:spPr>
            <a:xfrm>
              <a:off x="7246765" y="4355812"/>
              <a:ext cx="1141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err="1">
                  <a:latin typeface="Calibri" pitchFamily="34" charset="0"/>
                </a:rPr>
                <a:t>sim</a:t>
              </a:r>
              <a:r>
                <a:rPr lang="en-US" b="0">
                  <a:latin typeface="Calibri" pitchFamily="34" charset="0"/>
                </a:rPr>
                <a:t> = </a:t>
              </a:r>
              <a:r>
                <a:rPr lang="en-US" b="0" dirty="0">
                  <a:latin typeface="Calibri" pitchFamily="34" charset="0"/>
                </a:rPr>
                <a:t>0,85</a:t>
              </a:r>
            </a:p>
          </p:txBody>
        </p:sp>
        <p:sp>
          <p:nvSpPr>
            <p:cNvPr id="4" name="Nach links gekrümmter Pfeil 3"/>
            <p:cNvSpPr/>
            <p:nvPr/>
          </p:nvSpPr>
          <p:spPr bwMode="auto">
            <a:xfrm>
              <a:off x="6732240" y="4166819"/>
              <a:ext cx="238254" cy="472698"/>
            </a:xfrm>
            <a:prstGeom prst="curved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8256240" y="4149080"/>
            <a:ext cx="1656184" cy="945396"/>
            <a:chOff x="6732240" y="4149080"/>
            <a:chExt cx="1656184" cy="945396"/>
          </a:xfrm>
        </p:grpSpPr>
        <p:sp>
          <p:nvSpPr>
            <p:cNvPr id="16" name="Nach links gekrümmter Pfeil 15"/>
            <p:cNvSpPr/>
            <p:nvPr/>
          </p:nvSpPr>
          <p:spPr bwMode="auto">
            <a:xfrm>
              <a:off x="6732240" y="4149080"/>
              <a:ext cx="288032" cy="864096"/>
            </a:xfrm>
            <a:prstGeom prst="curved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7246765" y="4725144"/>
              <a:ext cx="1141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err="1">
                  <a:latin typeface="Calibri" pitchFamily="34" charset="0"/>
                </a:rPr>
                <a:t>sim</a:t>
              </a:r>
              <a:r>
                <a:rPr lang="en-US" b="0">
                  <a:latin typeface="Calibri" pitchFamily="34" charset="0"/>
                </a:rPr>
                <a:t> = 0,00</a:t>
              </a:r>
              <a:endParaRPr lang="en-US" b="0" dirty="0">
                <a:latin typeface="Calibri" pitchFamily="34" charset="0"/>
              </a:endParaRP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8256240" y="4149080"/>
            <a:ext cx="1656184" cy="1305436"/>
            <a:chOff x="6732240" y="4149080"/>
            <a:chExt cx="1656184" cy="1305436"/>
          </a:xfrm>
        </p:grpSpPr>
        <p:sp>
          <p:nvSpPr>
            <p:cNvPr id="22" name="Textfeld 21"/>
            <p:cNvSpPr txBox="1"/>
            <p:nvPr/>
          </p:nvSpPr>
          <p:spPr>
            <a:xfrm>
              <a:off x="7246765" y="5085184"/>
              <a:ext cx="1141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>
                  <a:latin typeface="Calibri" pitchFamily="34" charset="0"/>
                </a:rPr>
                <a:t>sim = 0,70</a:t>
              </a:r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20" name="Nach links gekrümmter Pfeil 19"/>
            <p:cNvSpPr/>
            <p:nvPr/>
          </p:nvSpPr>
          <p:spPr bwMode="auto">
            <a:xfrm>
              <a:off x="6732240" y="4149080"/>
              <a:ext cx="360040" cy="1192778"/>
            </a:xfrm>
            <a:prstGeom prst="curved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8256240" y="4149080"/>
            <a:ext cx="1728192" cy="1656185"/>
            <a:chOff x="6732240" y="4149079"/>
            <a:chExt cx="1728192" cy="1656185"/>
          </a:xfrm>
        </p:grpSpPr>
        <p:sp>
          <p:nvSpPr>
            <p:cNvPr id="25" name="Textfeld 24"/>
            <p:cNvSpPr txBox="1"/>
            <p:nvPr/>
          </p:nvSpPr>
          <p:spPr>
            <a:xfrm>
              <a:off x="7248241" y="5435933"/>
              <a:ext cx="1212191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err="1">
                  <a:latin typeface="Calibri" pitchFamily="34" charset="0"/>
                </a:rPr>
                <a:t>sim</a:t>
              </a:r>
              <a:r>
                <a:rPr lang="en-US" b="0">
                  <a:latin typeface="Calibri" pitchFamily="34" charset="0"/>
                </a:rPr>
                <a:t> = </a:t>
              </a:r>
              <a:r>
                <a:rPr lang="en-US" b="0" dirty="0">
                  <a:latin typeface="Calibri" pitchFamily="34" charset="0"/>
                </a:rPr>
                <a:t>-0,79</a:t>
              </a:r>
            </a:p>
          </p:txBody>
        </p:sp>
        <p:sp>
          <p:nvSpPr>
            <p:cNvPr id="26" name="Nach links gekrümmter Pfeil 25"/>
            <p:cNvSpPr/>
            <p:nvPr/>
          </p:nvSpPr>
          <p:spPr bwMode="auto">
            <a:xfrm>
              <a:off x="6732240" y="4149079"/>
              <a:ext cx="432048" cy="1624825"/>
            </a:xfrm>
            <a:prstGeom prst="curved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2907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predictions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A common prediction function:</a:t>
                </a:r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b="0" dirty="0"/>
              </a:p>
              <a:p>
                <a:r>
                  <a:rPr lang="en-US" b="0" dirty="0"/>
                  <a:t>Calculate, whether the neighbors' ratings for the unseen item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b="0" dirty="0"/>
                  <a:t> are higher or lower than their average</a:t>
                </a:r>
              </a:p>
              <a:p>
                <a:r>
                  <a:rPr lang="en-US" b="0" dirty="0"/>
                  <a:t>Combine the rating differences – use the similarity with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b="0" dirty="0"/>
                  <a:t> as a weight</a:t>
                </a:r>
              </a:p>
              <a:p>
                <a:r>
                  <a:rPr lang="en-US" b="0" dirty="0"/>
                  <a:t>Add/subtract the neighbors' bias from the active user's average and use this as a prediction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00" t="-8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295" y="2143123"/>
            <a:ext cx="1000124" cy="10001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294466" y="2282638"/>
                <a:ext cx="5025670" cy="721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𝒑𝒓𝒆𝒅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𝒑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𝒂</m:t>
                              </m:r>
                            </m:sub>
                          </m:sSub>
                        </m:e>
                      </m:acc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1" i="1" smtClean="0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∈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𝑵</m:t>
                              </m:r>
                            </m:sub>
                            <m:sup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𝒔𝒊𝒎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US" b="1" i="1" smtClean="0">
                                  <a:latin typeface="Cambria Math"/>
                                </a:rPr>
                                <m:t>∗(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𝒃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𝒑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𝒃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i="1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∈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𝑵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𝒔𝒊𝒎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466" y="2282638"/>
                <a:ext cx="5025670" cy="7210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Recap: what data can RS use?</a:t>
            </a:r>
            <a:endParaRPr lang="en-US" dirty="0"/>
          </a:p>
        </p:txBody>
      </p:sp>
      <p:grpSp>
        <p:nvGrpSpPr>
          <p:cNvPr id="2" name="Gruppieren 12"/>
          <p:cNvGrpSpPr>
            <a:grpSpLocks/>
          </p:cNvGrpSpPr>
          <p:nvPr/>
        </p:nvGrpSpPr>
        <p:grpSpPr bwMode="auto">
          <a:xfrm>
            <a:off x="5595939" y="3000376"/>
            <a:ext cx="4181475" cy="1547813"/>
            <a:chOff x="4786314" y="3071810"/>
            <a:chExt cx="4181496" cy="1547815"/>
          </a:xfrm>
        </p:grpSpPr>
        <p:pic>
          <p:nvPicPr>
            <p:cNvPr id="15378" name="Grafik 5" descr="Box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Grafik 6" descr="Outputarrow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Grafik 7" descr="Output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pieren 13"/>
          <p:cNvGrpSpPr>
            <a:grpSpLocks/>
          </p:cNvGrpSpPr>
          <p:nvPr/>
        </p:nvGrpSpPr>
        <p:grpSpPr bwMode="auto">
          <a:xfrm>
            <a:off x="2222500" y="1643064"/>
            <a:ext cx="3659188" cy="1296987"/>
            <a:chOff x="699167" y="1643050"/>
            <a:chExt cx="3658519" cy="1297164"/>
          </a:xfrm>
        </p:grpSpPr>
        <p:pic>
          <p:nvPicPr>
            <p:cNvPr id="15376" name="Grafik 10" descr="UM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Grafik 11" descr="UMarrow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pieren 18"/>
          <p:cNvGrpSpPr>
            <a:grpSpLocks/>
          </p:cNvGrpSpPr>
          <p:nvPr/>
        </p:nvGrpSpPr>
        <p:grpSpPr bwMode="auto">
          <a:xfrm>
            <a:off x="2309814" y="2722563"/>
            <a:ext cx="3252787" cy="920750"/>
            <a:chOff x="857224" y="2722011"/>
            <a:chExt cx="3252812" cy="921303"/>
          </a:xfrm>
        </p:grpSpPr>
        <p:pic>
          <p:nvPicPr>
            <p:cNvPr id="15374" name="Grafik 16" descr="Commarrow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43108" y="3143248"/>
              <a:ext cx="1966928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Grafik 15" descr="Community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57224" y="2722011"/>
              <a:ext cx="1428760" cy="849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pieren 23"/>
          <p:cNvGrpSpPr>
            <a:grpSpLocks/>
          </p:cNvGrpSpPr>
          <p:nvPr/>
        </p:nvGrpSpPr>
        <p:grpSpPr bwMode="auto">
          <a:xfrm>
            <a:off x="2238375" y="3857626"/>
            <a:ext cx="3143250" cy="739775"/>
            <a:chOff x="714348" y="3857628"/>
            <a:chExt cx="3143272" cy="739014"/>
          </a:xfrm>
        </p:grpSpPr>
        <p:pic>
          <p:nvPicPr>
            <p:cNvPr id="15372" name="Grafik 21" descr="PM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14348" y="3857628"/>
              <a:ext cx="1785950" cy="739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Grafik 22" descr="PMarrow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714612" y="3929066"/>
              <a:ext cx="1143008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uppieren 27"/>
          <p:cNvGrpSpPr>
            <a:grpSpLocks/>
          </p:cNvGrpSpPr>
          <p:nvPr/>
        </p:nvGrpSpPr>
        <p:grpSpPr bwMode="auto">
          <a:xfrm>
            <a:off x="2274889" y="4500563"/>
            <a:ext cx="3349625" cy="1357312"/>
            <a:chOff x="751620" y="4500570"/>
            <a:chExt cx="3348404" cy="1357322"/>
          </a:xfrm>
        </p:grpSpPr>
        <p:pic>
          <p:nvPicPr>
            <p:cNvPr id="15370" name="Grafik 25" descr="KM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51620" y="5000636"/>
              <a:ext cx="1677240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Grafik 26" descr="KMarrow.png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428860" y="4500570"/>
              <a:ext cx="1671164" cy="1047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6"/>
          <p:cNvSpPr/>
          <p:nvPr/>
        </p:nvSpPr>
        <p:spPr bwMode="auto">
          <a:xfrm>
            <a:off x="2063552" y="1484784"/>
            <a:ext cx="2175073" cy="43730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predictions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4"/>
                <a:ext cx="10972800" cy="4525963"/>
              </a:xfrm>
            </p:spPr>
            <p:txBody>
              <a:bodyPr/>
              <a:lstStyle/>
              <a:p>
                <a:r>
                  <a:rPr lang="en-US" b="0" dirty="0"/>
                  <a:t>A common prediction function:</a:t>
                </a:r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b="0" dirty="0"/>
              </a:p>
              <a:p>
                <a:r>
                  <a:rPr lang="en-US" b="0" dirty="0"/>
                  <a:t>Calculate, whether the neighbors' ratings for the unseen item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b="0" dirty="0"/>
                  <a:t> are higher or lower than their average</a:t>
                </a:r>
              </a:p>
              <a:p>
                <a:r>
                  <a:rPr lang="en-US" b="0" dirty="0"/>
                  <a:t>Combine the rating differences – use the similarity with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b="0" dirty="0"/>
                  <a:t> as a weight</a:t>
                </a:r>
              </a:p>
              <a:p>
                <a:r>
                  <a:rPr lang="en-US" b="0" dirty="0"/>
                  <a:t>Add/subtract the neighbors' bias from the active user's average and use this as a prediction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4"/>
                <a:ext cx="10972800" cy="4525963"/>
              </a:xfrm>
              <a:blipFill>
                <a:blip r:embed="rId3"/>
                <a:stretch>
                  <a:fillRect l="-500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295" y="2143123"/>
            <a:ext cx="1000124" cy="10001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294466" y="2282638"/>
                <a:ext cx="5025670" cy="721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𝒑𝒓𝒆𝒅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𝒑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𝒂</m:t>
                              </m:r>
                            </m:sub>
                          </m:sSub>
                        </m:e>
                      </m:acc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1" i="1" smtClean="0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∈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𝑵</m:t>
                              </m:r>
                            </m:sub>
                            <m:sup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𝒔𝒊𝒎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US" b="1" i="1" smtClean="0">
                                  <a:latin typeface="Cambria Math"/>
                                </a:rPr>
                                <m:t>∗(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𝒃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𝒑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𝒃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i="1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∈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𝑵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𝒔𝒊𝒎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466" y="2282638"/>
                <a:ext cx="5025670" cy="7210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ine Callout 1 5"/>
          <p:cNvSpPr/>
          <p:nvPr/>
        </p:nvSpPr>
        <p:spPr bwMode="auto">
          <a:xfrm>
            <a:off x="4819538" y="1268760"/>
            <a:ext cx="3004653" cy="720080"/>
          </a:xfrm>
          <a:prstGeom prst="borderCallout1">
            <a:avLst>
              <a:gd name="adj1" fmla="val 53736"/>
              <a:gd name="adj2" fmla="val -4799"/>
              <a:gd name="adj3" fmla="val 165627"/>
              <a:gd name="adj4" fmla="val -2929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</a:rPr>
              <a:t>Only matters</a:t>
            </a:r>
            <a:r>
              <a:rPr kumimoji="0" lang="cs-CZ" sz="1800" b="0" i="1" u="none" strike="noStrike" cap="none" normalizeH="0" dirty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</a:rPr>
              <a:t> for rating prediction (not ranking)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Verdana" pitchFamily="34" charset="0"/>
            </a:endParaRPr>
          </a:p>
        </p:txBody>
      </p:sp>
      <p:sp>
        <p:nvSpPr>
          <p:cNvPr id="7" name="Line Callout 1 6"/>
          <p:cNvSpPr/>
          <p:nvPr/>
        </p:nvSpPr>
        <p:spPr bwMode="auto">
          <a:xfrm>
            <a:off x="8400257" y="1309859"/>
            <a:ext cx="3384376" cy="720080"/>
          </a:xfrm>
          <a:prstGeom prst="borderCallout1">
            <a:avLst>
              <a:gd name="adj1" fmla="val 95201"/>
              <a:gd name="adj2" fmla="val -3246"/>
              <a:gd name="adj3" fmla="val 141008"/>
              <a:gd name="adj4" fmla="val -7575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</a:rPr>
              <a:t>Similarity-weighting</a:t>
            </a:r>
            <a:r>
              <a:rPr kumimoji="0" lang="cs-CZ" sz="1800" b="0" i="1" u="none" strike="noStrike" cap="none" normalizeH="0" dirty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</a:rPr>
              <a:t> optional, but mostly works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221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the metrics  / prediction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800" dirty="0"/>
                  <a:t>Not all neighbor ratings might be equally "valuable"</a:t>
                </a:r>
              </a:p>
              <a:p>
                <a:pPr lvl="1"/>
                <a:r>
                  <a:rPr lang="en-US" sz="1600" dirty="0"/>
                  <a:t>Agreement on commonly liked items is not so informative as agreement on controversial items</a:t>
                </a:r>
              </a:p>
              <a:p>
                <a:pPr lvl="1"/>
                <a:r>
                  <a:rPr lang="en-US" sz="1600" b="1" dirty="0"/>
                  <a:t>Possible solution</a:t>
                </a:r>
                <a:r>
                  <a:rPr lang="en-US" sz="1600" dirty="0"/>
                  <a:t>:  Give more weight to items that have a higher variance</a:t>
                </a:r>
              </a:p>
              <a:p>
                <a:r>
                  <a:rPr lang="en-US" sz="1800" dirty="0"/>
                  <a:t>Value of number of co-rated items</a:t>
                </a:r>
              </a:p>
              <a:p>
                <a:pPr lvl="1"/>
                <a:r>
                  <a:rPr lang="en-US" sz="1600" dirty="0"/>
                  <a:t>Use "significance weighting", by e.g., linearly reducing the weight when the number of co-rated items is low </a:t>
                </a:r>
                <a:endParaRPr lang="cs-CZ" sz="1600" dirty="0"/>
              </a:p>
              <a:p>
                <a:pPr lvl="1"/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Incorporate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all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items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rated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 by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users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, not just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the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shared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ones</a:t>
                </a:r>
                <a:endParaRPr lang="cs-CZ" sz="1600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1"/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What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if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there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 are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lots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of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users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with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only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 1-2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rated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objects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?</a:t>
                </a:r>
                <a:endParaRPr lang="en-US" sz="1600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sz="1800" dirty="0"/>
                  <a:t>Case amplification</a:t>
                </a:r>
              </a:p>
              <a:p>
                <a:pPr lvl="1"/>
                <a:r>
                  <a:rPr lang="en-US" sz="1600" dirty="0"/>
                  <a:t>Intuition: Give more weight to "very similar" neighbors, i.e., where the similarity value is close to 1.</a:t>
                </a:r>
                <a:endParaRPr lang="cs-CZ" sz="16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cs-CZ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𝑠𝑖𝑚</m:t>
                        </m:r>
                        <m:r>
                          <a:rPr lang="cs-CZ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cs-CZ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cs-CZ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cs-CZ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1600" dirty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:r>
                  <a:rPr lang="cs-CZ" sz="1600" dirty="0" err="1">
                    <a:solidFill>
                      <a:schemeClr val="bg1">
                        <a:lumMod val="50000"/>
                      </a:schemeClr>
                    </a:solidFill>
                  </a:rPr>
                  <a:t>variants</a:t>
                </a:r>
                <a:r>
                  <a:rPr lang="cs-CZ" sz="16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600" dirty="0" err="1">
                    <a:solidFill>
                      <a:schemeClr val="bg1">
                        <a:lumMod val="50000"/>
                      </a:schemeClr>
                    </a:solidFill>
                  </a:rPr>
                  <a:t>of</a:t>
                </a:r>
                <a:r>
                  <a:rPr lang="cs-CZ" sz="16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600" dirty="0" err="1">
                    <a:solidFill>
                      <a:schemeClr val="bg1">
                        <a:lumMod val="50000"/>
                      </a:schemeClr>
                    </a:solidFill>
                  </a:rPr>
                  <a:t>softmax</a:t>
                </a:r>
                <a:r>
                  <a:rPr lang="cs-CZ" sz="1600" dirty="0">
                    <a:solidFill>
                      <a:schemeClr val="bg1">
                        <a:lumMod val="50000"/>
                      </a:schemeClr>
                    </a:solidFill>
                  </a:rPr>
                  <a:t> etc.</a:t>
                </a:r>
                <a:endParaRPr lang="en-US" sz="16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sz="1800" dirty="0"/>
                  <a:t>Neighborhood selection</a:t>
                </a:r>
              </a:p>
              <a:p>
                <a:pPr lvl="1"/>
                <a:r>
                  <a:rPr lang="en-US" sz="1600" dirty="0"/>
                  <a:t>Use similarity threshold or fixed number of neighbors</a:t>
                </a:r>
                <a:endParaRPr lang="cs-CZ" sz="1600" dirty="0"/>
              </a:p>
              <a:p>
                <a:pPr lvl="1"/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Hyperparameter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tuning</a:t>
                </a:r>
                <a:endParaRPr lang="cs-CZ" sz="1600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1"/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Should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all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users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be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treated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equally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? (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e.g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.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experienced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 vs. novice)</a:t>
                </a:r>
                <a:endParaRPr lang="en-US" sz="1600" i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33" t="-809" b="-26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Memory-based and model-based approaches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User-based </a:t>
            </a:r>
            <a:r>
              <a:rPr lang="cs-CZ" dirty="0"/>
              <a:t>KNN</a:t>
            </a:r>
            <a:r>
              <a:rPr lang="en-US" dirty="0"/>
              <a:t> is said to be "memory-based"</a:t>
            </a:r>
          </a:p>
          <a:p>
            <a:pPr lvl="1"/>
            <a:r>
              <a:rPr lang="en-US" dirty="0"/>
              <a:t>the rating matrix is directly used to find neighbors / make predictions</a:t>
            </a:r>
            <a:endParaRPr lang="cs-CZ" dirty="0"/>
          </a:p>
          <a:p>
            <a:pPr lvl="2"/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Everything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calculated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time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request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/>
              <a:t>does not scale for most real-world scenarios</a:t>
            </a:r>
            <a:r>
              <a:rPr lang="cs-CZ" dirty="0"/>
              <a:t> 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(how much can you calculate within 50-100ms?)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/>
              <a:t>large e-commerce sites</a:t>
            </a:r>
            <a:r>
              <a:rPr lang="cs-CZ" dirty="0"/>
              <a:t> /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networks</a:t>
            </a:r>
            <a:r>
              <a:rPr lang="en-US" dirty="0"/>
              <a:t> have tens of millions of customers and millions of items</a:t>
            </a:r>
          </a:p>
          <a:p>
            <a:r>
              <a:rPr lang="en-US" dirty="0"/>
              <a:t>Model-based approaches</a:t>
            </a:r>
          </a:p>
          <a:p>
            <a:pPr lvl="1"/>
            <a:r>
              <a:rPr lang="en-US" dirty="0"/>
              <a:t>based on an offline pre-processing or "model-learning" phase</a:t>
            </a:r>
            <a:endParaRPr lang="cs-CZ" dirty="0"/>
          </a:p>
          <a:p>
            <a:pPr lvl="2"/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Represent users and/or items as a set of features, which are easy to operate with</a:t>
            </a:r>
          </a:p>
          <a:p>
            <a:pPr lvl="1"/>
            <a:r>
              <a:rPr lang="en-US" dirty="0"/>
              <a:t>at run-time, only the learned model is used to make predictions</a:t>
            </a:r>
          </a:p>
          <a:p>
            <a:pPr lvl="1"/>
            <a:r>
              <a:rPr lang="en-US" dirty="0"/>
              <a:t>models are updated / re-trained periodically</a:t>
            </a:r>
          </a:p>
          <a:p>
            <a:pPr lvl="1"/>
            <a:r>
              <a:rPr lang="en-US" dirty="0"/>
              <a:t>large variety of techniques used </a:t>
            </a:r>
          </a:p>
          <a:p>
            <a:pPr lvl="1"/>
            <a:r>
              <a:rPr lang="en-US" dirty="0"/>
              <a:t>model-building and updating can be computationally expensive</a:t>
            </a:r>
          </a:p>
          <a:p>
            <a:pPr lvl="1"/>
            <a:r>
              <a:rPr lang="en-US" i="1" dirty="0"/>
              <a:t>item</a:t>
            </a:r>
            <a:r>
              <a:rPr lang="en-US" dirty="0"/>
              <a:t>-based </a:t>
            </a:r>
            <a:r>
              <a:rPr lang="cs-CZ" dirty="0"/>
              <a:t>KNN</a:t>
            </a:r>
            <a:r>
              <a:rPr lang="en-US" dirty="0"/>
              <a:t> is an example for model-based approaches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Item-based collaborative filtering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idea: </a:t>
            </a:r>
          </a:p>
          <a:p>
            <a:pPr lvl="1"/>
            <a:r>
              <a:rPr lang="en-US" dirty="0"/>
              <a:t>Use the similarity between items (and not users) to make predictions</a:t>
            </a:r>
            <a:endParaRPr lang="cs-CZ" dirty="0"/>
          </a:p>
          <a:p>
            <a:pPr lvl="2"/>
            <a:r>
              <a:rPr lang="cs-CZ" dirty="0" err="1"/>
              <a:t>Tends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a bit more </a:t>
            </a:r>
            <a:r>
              <a:rPr lang="cs-CZ" dirty="0" err="1"/>
              <a:t>stable</a:t>
            </a:r>
            <a:endParaRPr lang="en-US" dirty="0"/>
          </a:p>
          <a:p>
            <a:r>
              <a:rPr lang="en-US" dirty="0"/>
              <a:t>Example: </a:t>
            </a:r>
          </a:p>
          <a:p>
            <a:pPr lvl="1"/>
            <a:r>
              <a:rPr lang="en-US" dirty="0"/>
              <a:t>Look for items that are similar to Item5</a:t>
            </a:r>
            <a:r>
              <a:rPr lang="cs-CZ" dirty="0"/>
              <a:t> 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w.r.t. Ratings given by other users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/>
              <a:t>Take Alice's ratings for these items to predict the rating for Item5</a:t>
            </a:r>
          </a:p>
          <a:p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2166910" y="3786190"/>
          <a:ext cx="609600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Abgerundetes Rechteck 5"/>
          <p:cNvSpPr/>
          <p:nvPr/>
        </p:nvSpPr>
        <p:spPr bwMode="auto">
          <a:xfrm>
            <a:off x="7239008" y="4500570"/>
            <a:ext cx="1071570" cy="1571636"/>
          </a:xfrm>
          <a:prstGeom prst="roundRect">
            <a:avLst/>
          </a:prstGeom>
          <a:solidFill>
            <a:srgbClr val="FFC000">
              <a:alpha val="2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uppieren 8"/>
          <p:cNvGrpSpPr/>
          <p:nvPr/>
        </p:nvGrpSpPr>
        <p:grpSpPr>
          <a:xfrm>
            <a:off x="3095604" y="4500570"/>
            <a:ext cx="4143404" cy="1571636"/>
            <a:chOff x="1571604" y="4000504"/>
            <a:chExt cx="4143404" cy="1643074"/>
          </a:xfrm>
        </p:grpSpPr>
        <p:sp>
          <p:nvSpPr>
            <p:cNvPr id="7" name="Abgerundetes Rechteck 6"/>
            <p:cNvSpPr/>
            <p:nvPr/>
          </p:nvSpPr>
          <p:spPr bwMode="auto">
            <a:xfrm>
              <a:off x="1571604" y="4000504"/>
              <a:ext cx="1071570" cy="1643074"/>
            </a:xfrm>
            <a:prstGeom prst="roundRect">
              <a:avLst/>
            </a:prstGeom>
            <a:solidFill>
              <a:schemeClr val="accent6">
                <a:lumMod val="75000"/>
                <a:alpha val="2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bgerundetes Rechteck 7"/>
            <p:cNvSpPr/>
            <p:nvPr/>
          </p:nvSpPr>
          <p:spPr bwMode="auto">
            <a:xfrm>
              <a:off x="4643438" y="4000504"/>
              <a:ext cx="1071570" cy="1643074"/>
            </a:xfrm>
            <a:prstGeom prst="roundRect">
              <a:avLst/>
            </a:prstGeom>
            <a:solidFill>
              <a:schemeClr val="accent6">
                <a:lumMod val="75000"/>
                <a:alpha val="2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3430217" y="4060654"/>
            <a:ext cx="3560611" cy="511355"/>
            <a:chOff x="1906216" y="4060653"/>
            <a:chExt cx="3560611" cy="511355"/>
          </a:xfrm>
        </p:grpSpPr>
        <p:sp>
          <p:nvSpPr>
            <p:cNvPr id="14" name="Ellipse 13"/>
            <p:cNvSpPr/>
            <p:nvPr/>
          </p:nvSpPr>
          <p:spPr bwMode="auto">
            <a:xfrm>
              <a:off x="1906216" y="4071942"/>
              <a:ext cx="500066" cy="500066"/>
            </a:xfrm>
            <a:prstGeom prst="ellipse">
              <a:avLst/>
            </a:prstGeom>
            <a:noFill/>
            <a:ln w="349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Ellipse 14"/>
            <p:cNvSpPr/>
            <p:nvPr/>
          </p:nvSpPr>
          <p:spPr bwMode="auto">
            <a:xfrm>
              <a:off x="4966761" y="4060653"/>
              <a:ext cx="500066" cy="500066"/>
            </a:xfrm>
            <a:prstGeom prst="ellipse">
              <a:avLst/>
            </a:prstGeom>
            <a:noFill/>
            <a:ln w="349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cosine similarity measure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Produces better results in item-to-item filtering</a:t>
                </a:r>
                <a:r>
                  <a:rPr lang="cs-CZ" dirty="0"/>
                  <a:t> 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(??? Maybe)</a:t>
                </a:r>
                <a:endParaRPr lang="en-US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dirty="0"/>
                  <a:t>Ratings are seen as vector in n-dimensional space</a:t>
                </a:r>
              </a:p>
              <a:p>
                <a:r>
                  <a:rPr lang="en-US" dirty="0"/>
                  <a:t>Similarity is calculated based on the angle between the vectors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Adjusted cosine similarity</a:t>
                </a:r>
              </a:p>
              <a:p>
                <a:pPr lvl="1"/>
                <a:r>
                  <a:rPr lang="en-US" dirty="0"/>
                  <a:t>take average user ratings into account, transform the original ratings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/>
                  <a:t>: set of users who have rated </a:t>
                </a:r>
                <a:r>
                  <a:rPr lang="en-US" i="1" dirty="0">
                    <a:solidFill>
                      <a:srgbClr val="FF0000"/>
                    </a:solidFill>
                  </a:rPr>
                  <a:t>both items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𝑏</m:t>
                    </m:r>
                  </m:oMath>
                </a14:m>
                <a:endParaRPr lang="en-US" i="1" dirty="0">
                  <a:solidFill>
                    <a:srgbClr val="FF0000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00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295" y="4933961"/>
            <a:ext cx="1000124" cy="100012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295" y="2928938"/>
            <a:ext cx="1000124" cy="10001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2309558" y="2973978"/>
                <a:ext cx="2346283" cy="786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𝒔𝒊𝒎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</m:acc>
                            </m:e>
                          </m:d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∗|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</m:acc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558" y="2973978"/>
                <a:ext cx="2346283" cy="7863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2286908" y="5048906"/>
                <a:ext cx="5537285" cy="972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𝒔𝒊𝒎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latin typeface="Cambria Math"/>
                                </a:rPr>
                                <m:t>𝒖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𝑼</m:t>
                              </m:r>
                            </m:sub>
                            <m:sup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𝒖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𝒂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b="1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𝒃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∈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𝑼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 smtClean="0">
                                                  <a:latin typeface="Cambria Math"/>
                                                </a:rPr>
                                                <m:t>𝒖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b="1" i="1" smtClean="0">
                                                  <a:latin typeface="Cambria Math"/>
                                                </a:rPr>
                                                <m:t>𝒂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1" i="1" smtClean="0">
                                                      <a:latin typeface="Cambria Math"/>
                                                    </a:rPr>
                                                    <m:t>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1" i="1" smtClean="0">
                                                      <a:latin typeface="Cambria Math"/>
                                                    </a:rPr>
                                                    <m:t>𝒖</m:t>
                                                  </m:r>
                                                </m:sub>
                                              </m:sSub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∈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𝑼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 smtClean="0">
                                                  <a:latin typeface="Cambria Math"/>
                                                </a:rPr>
                                                <m:t>𝒖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b="1" i="1" smtClean="0">
                                                  <a:latin typeface="Cambria Math"/>
                                                </a:rPr>
                                                <m:t>𝒃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1" i="1" smtClean="0">
                                                      <a:latin typeface="Cambria Math"/>
                                                    </a:rPr>
                                                    <m:t>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1" i="1" smtClean="0">
                                                      <a:latin typeface="Cambria Math"/>
                                                    </a:rPr>
                                                    <m:t>𝒖</m:t>
                                                  </m:r>
                                                </m:sub>
                                              </m:sSub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908" y="5048906"/>
                <a:ext cx="5537285" cy="9723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predictions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A common prediction function: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r>
              <a:rPr lang="en-US" b="0" dirty="0"/>
              <a:t>Neighborhood size is typically also limited to a specific size</a:t>
            </a:r>
          </a:p>
          <a:p>
            <a:r>
              <a:rPr lang="en-US" b="0" dirty="0"/>
              <a:t>Not all neighbors are taken into account for the prediction</a:t>
            </a:r>
          </a:p>
          <a:p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An analysis of the </a:t>
            </a:r>
            <a:r>
              <a:rPr lang="en-US" b="0" dirty="0" err="1">
                <a:solidFill>
                  <a:schemeClr val="bg1">
                    <a:lumMod val="50000"/>
                  </a:schemeClr>
                </a:solidFill>
              </a:rPr>
              <a:t>MovieLens</a:t>
            </a: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 dataset indicates that "</a:t>
            </a:r>
            <a:r>
              <a:rPr lang="en-US" b="0" i="1" dirty="0">
                <a:solidFill>
                  <a:schemeClr val="bg1">
                    <a:lumMod val="50000"/>
                  </a:schemeClr>
                </a:solidFill>
              </a:rPr>
              <a:t>in most real-world situations, a neighborhood of 20 to 50 neighbors seems reasonable</a:t>
            </a: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" (</a:t>
            </a:r>
            <a:r>
              <a:rPr lang="en-US" b="0" dirty="0" err="1">
                <a:solidFill>
                  <a:schemeClr val="bg1">
                    <a:lumMod val="50000"/>
                  </a:schemeClr>
                </a:solidFill>
              </a:rPr>
              <a:t>Herlocker</a:t>
            </a: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 et al. 2002)</a:t>
            </a:r>
            <a:endParaRPr lang="cs-CZ" b="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cs-CZ" i="1" dirty="0">
                <a:solidFill>
                  <a:srgbClr val="FF0000"/>
                </a:solidFill>
              </a:rPr>
              <a:t>Outdated, you need to tune hyperparameters yourself</a:t>
            </a:r>
            <a:endParaRPr lang="en-US" b="0" i="1" dirty="0">
              <a:solidFill>
                <a:srgbClr val="FF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295" y="2143123"/>
            <a:ext cx="1000124" cy="10001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294467" y="2282638"/>
                <a:ext cx="4629857" cy="753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𝒑𝒓𝒆𝒅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𝒖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𝒑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1" i="1" smtClean="0"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𝒓𝒂𝒕𝒆𝒅𝑰𝒕𝒆𝒎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b>
                            <m:sup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𝒔𝒊𝒎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𝒊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</m:d>
                              <m:r>
                                <a:rPr lang="en-US" b="1" i="1" smtClean="0">
                                  <a:latin typeface="Cambria Math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𝒖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i="1"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𝒓𝒂𝒕𝒆𝒅𝑰𝒕𝒆𝒎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𝒔𝒊𝒎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𝒊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467" y="2282638"/>
                <a:ext cx="4629857" cy="7534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03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Pre-processing for item-based filtering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Item-based filtering does not solve the scalability problem itself</a:t>
            </a:r>
          </a:p>
          <a:p>
            <a:r>
              <a:rPr lang="en-US" dirty="0"/>
              <a:t>Pre-processing approach by Amazon.com (in 2003)</a:t>
            </a:r>
          </a:p>
          <a:p>
            <a:pPr lvl="1"/>
            <a:r>
              <a:rPr lang="en-US" dirty="0"/>
              <a:t>Calculate all pair-wise item similarities in advance</a:t>
            </a:r>
          </a:p>
          <a:p>
            <a:pPr lvl="1"/>
            <a:r>
              <a:rPr lang="en-US" dirty="0"/>
              <a:t>The neighborhood to be used at run-time is typically rather small, because only items are taken into account which the user has rated</a:t>
            </a:r>
          </a:p>
          <a:p>
            <a:pPr lvl="1"/>
            <a:r>
              <a:rPr lang="en-US" dirty="0"/>
              <a:t>Item similarities are supposed to be more stable than user similarities</a:t>
            </a:r>
          </a:p>
          <a:p>
            <a:r>
              <a:rPr lang="en-US" dirty="0"/>
              <a:t>Memory requirements</a:t>
            </a:r>
          </a:p>
          <a:p>
            <a:pPr lvl="1"/>
            <a:r>
              <a:rPr lang="en-US" dirty="0"/>
              <a:t>Up to N</a:t>
            </a:r>
            <a:r>
              <a:rPr lang="en-US" baseline="30000" dirty="0"/>
              <a:t>2</a:t>
            </a:r>
            <a:r>
              <a:rPr lang="en-US" dirty="0"/>
              <a:t> pair-wise similarities to be memorized (N = number of items) in theory</a:t>
            </a:r>
          </a:p>
          <a:p>
            <a:pPr lvl="1"/>
            <a:r>
              <a:rPr lang="en-US" dirty="0"/>
              <a:t>In practice, this is significantly lower (items with no co-ratings)</a:t>
            </a:r>
          </a:p>
          <a:p>
            <a:pPr lvl="1"/>
            <a:r>
              <a:rPr lang="en-US" dirty="0"/>
              <a:t>Further reductions possible</a:t>
            </a:r>
          </a:p>
          <a:p>
            <a:pPr lvl="2"/>
            <a:r>
              <a:rPr lang="en-US" dirty="0"/>
              <a:t>Minimum threshold for co-ratings</a:t>
            </a:r>
          </a:p>
          <a:p>
            <a:pPr lvl="2"/>
            <a:r>
              <a:rPr lang="en-US" dirty="0"/>
              <a:t>Limit the neighborhood size (might affect recommendation accuracy)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/>
              <a:t>on ratings – Explicit ratings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1207294"/>
            <a:ext cx="8543956" cy="4813995"/>
          </a:xfrm>
        </p:spPr>
        <p:txBody>
          <a:bodyPr/>
          <a:lstStyle/>
          <a:p>
            <a:r>
              <a:rPr lang="en-US" sz="1800" b="0" dirty="0"/>
              <a:t>Probably the most precise ratings</a:t>
            </a:r>
            <a:r>
              <a:rPr lang="cs-CZ" sz="1800" b="0" dirty="0"/>
              <a:t> </a:t>
            </a:r>
            <a:r>
              <a:rPr lang="cs-CZ" sz="1800" b="0" i="1" dirty="0">
                <a:solidFill>
                  <a:schemeClr val="bg1">
                    <a:lumMod val="50000"/>
                  </a:schemeClr>
                </a:solidFill>
              </a:rPr>
              <a:t>(ehm... Attribute ratings, reviews, detailed implicit feedback nowadays...)</a:t>
            </a:r>
            <a:endParaRPr lang="en-US" sz="1800" b="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800" b="0" dirty="0"/>
              <a:t>Most commonly used (1 to 5, 1 to 7 Likert response scales</a:t>
            </a:r>
            <a:r>
              <a:rPr lang="cs-CZ" sz="1800" b="0" dirty="0"/>
              <a:t>, </a:t>
            </a:r>
            <a:r>
              <a:rPr lang="cs-CZ" sz="1800" b="0" i="1" dirty="0" err="1">
                <a:solidFill>
                  <a:schemeClr val="bg1">
                    <a:lumMod val="50000"/>
                  </a:schemeClr>
                </a:solidFill>
              </a:rPr>
              <a:t>likes</a:t>
            </a:r>
            <a:r>
              <a:rPr lang="cs-CZ" sz="1800" b="0" i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cs-CZ" sz="1800" b="0" i="1" dirty="0" err="1">
                <a:solidFill>
                  <a:schemeClr val="bg1">
                    <a:lumMod val="50000"/>
                  </a:schemeClr>
                </a:solidFill>
              </a:rPr>
              <a:t>dislikes</a:t>
            </a:r>
            <a:r>
              <a:rPr lang="en-US" sz="1800" b="0" dirty="0"/>
              <a:t>)</a:t>
            </a:r>
          </a:p>
          <a:p>
            <a:r>
              <a:rPr lang="en-US" sz="1800" b="0" dirty="0"/>
              <a:t>Research topics</a:t>
            </a:r>
          </a:p>
          <a:p>
            <a:pPr lvl="1"/>
            <a:r>
              <a:rPr lang="en-US" sz="1600" dirty="0"/>
              <a:t>Optimal granularity of scale; indication that 10-point scale is better accepted in movie dom.</a:t>
            </a:r>
            <a:endParaRPr lang="cs-CZ" sz="1600" dirty="0"/>
          </a:p>
          <a:p>
            <a:pPr lvl="2"/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Different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domains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addopted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other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common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scales</a:t>
            </a:r>
            <a:endParaRPr lang="en-US" sz="1500" i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1600" dirty="0"/>
              <a:t>Multidimensional ratings (multiple ratings per movie such as ratings for actors and sound)</a:t>
            </a:r>
            <a:endParaRPr lang="cs-CZ" sz="1600" dirty="0"/>
          </a:p>
          <a:p>
            <a:pPr lvl="2"/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Booking.com rating</a:t>
            </a:r>
            <a:endParaRPr lang="en-US" sz="15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800" b="0" dirty="0"/>
              <a:t>Main problems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Users not </a:t>
            </a:r>
            <a:r>
              <a:rPr lang="cs-CZ" sz="1600" dirty="0">
                <a:solidFill>
                  <a:srgbClr val="FF0000"/>
                </a:solidFill>
              </a:rPr>
              <a:t>(</a:t>
            </a:r>
            <a:r>
              <a:rPr lang="en-US" sz="1600" dirty="0">
                <a:solidFill>
                  <a:srgbClr val="FF0000"/>
                </a:solidFill>
              </a:rPr>
              <a:t>always</a:t>
            </a:r>
            <a:r>
              <a:rPr lang="cs-CZ" sz="1600" dirty="0">
                <a:solidFill>
                  <a:srgbClr val="FF0000"/>
                </a:solidFill>
              </a:rPr>
              <a:t>)</a:t>
            </a:r>
            <a:r>
              <a:rPr lang="en-US" sz="1600" dirty="0">
                <a:solidFill>
                  <a:srgbClr val="FF0000"/>
                </a:solidFill>
              </a:rPr>
              <a:t> willing to rate many items</a:t>
            </a:r>
          </a:p>
          <a:p>
            <a:pPr lvl="2"/>
            <a:r>
              <a:rPr lang="en-US" sz="1400" dirty="0"/>
              <a:t>number of available ratings could be too small → sparse rating matrices → poor recommendation quality</a:t>
            </a:r>
          </a:p>
          <a:p>
            <a:pPr lvl="1"/>
            <a:r>
              <a:rPr lang="en-US" sz="1600" dirty="0"/>
              <a:t>How to stimulate users to rate more items?</a:t>
            </a:r>
            <a:endParaRPr lang="cs-CZ" sz="1600" dirty="0"/>
          </a:p>
          <a:p>
            <a:pPr lvl="1"/>
            <a:r>
              <a:rPr lang="cs-CZ" sz="1600" b="1" i="1" dirty="0" err="1">
                <a:solidFill>
                  <a:srgbClr val="FF0000"/>
                </a:solidFill>
              </a:rPr>
              <a:t>What</a:t>
            </a:r>
            <a:r>
              <a:rPr lang="cs-CZ" sz="1600" b="1" i="1" dirty="0">
                <a:solidFill>
                  <a:srgbClr val="FF0000"/>
                </a:solidFill>
              </a:rPr>
              <a:t> </a:t>
            </a:r>
            <a:r>
              <a:rPr lang="cs-CZ" sz="1600" b="1" i="1" dirty="0" err="1">
                <a:solidFill>
                  <a:srgbClr val="FF0000"/>
                </a:solidFill>
              </a:rPr>
              <a:t>else</a:t>
            </a:r>
            <a:r>
              <a:rPr lang="cs-CZ" sz="1600" b="1" i="1" dirty="0">
                <a:solidFill>
                  <a:srgbClr val="FF0000"/>
                </a:solidFill>
              </a:rPr>
              <a:t> to use?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/>
              <a:t>on ratings – Implicit ratings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1279302"/>
            <a:ext cx="8543956" cy="4813995"/>
          </a:xfrm>
        </p:spPr>
        <p:txBody>
          <a:bodyPr/>
          <a:lstStyle/>
          <a:p>
            <a:r>
              <a:rPr lang="en-US" sz="1800" b="0" dirty="0"/>
              <a:t>Typically collected by the web shop or application in which the recommender system is embedded</a:t>
            </a:r>
          </a:p>
          <a:p>
            <a:r>
              <a:rPr lang="en-US" sz="1800" b="0" dirty="0"/>
              <a:t>When a customer buys an item, for instance, many recommender systems interpret this behavior as a positive rating</a:t>
            </a:r>
          </a:p>
          <a:p>
            <a:r>
              <a:rPr lang="en-US" sz="1800" b="0" dirty="0"/>
              <a:t>Clicks, page views, time spent on some page, demo downloads …</a:t>
            </a:r>
          </a:p>
          <a:p>
            <a:r>
              <a:rPr lang="en-US" sz="1800" b="0" dirty="0"/>
              <a:t>Implicit ratings can be collected constantly and do not require additional efforts from the side of the user</a:t>
            </a:r>
          </a:p>
          <a:p>
            <a:r>
              <a:rPr lang="en-US" sz="1800" b="0" dirty="0"/>
              <a:t>Main problem</a:t>
            </a:r>
          </a:p>
          <a:p>
            <a:pPr lvl="1"/>
            <a:r>
              <a:rPr lang="cs-CZ" sz="1600" dirty="0" err="1">
                <a:solidFill>
                  <a:srgbClr val="FF0000"/>
                </a:solidFill>
              </a:rPr>
              <a:t>How</a:t>
            </a:r>
            <a:r>
              <a:rPr lang="cs-CZ" sz="1600" dirty="0">
                <a:solidFill>
                  <a:srgbClr val="FF0000"/>
                </a:solidFill>
              </a:rPr>
              <a:t> to interpret </a:t>
            </a:r>
            <a:r>
              <a:rPr lang="cs-CZ" sz="1600" dirty="0" err="1">
                <a:solidFill>
                  <a:srgbClr val="FF0000"/>
                </a:solidFill>
              </a:rPr>
              <a:t>the</a:t>
            </a:r>
            <a:r>
              <a:rPr lang="cs-CZ" sz="1600" dirty="0">
                <a:solidFill>
                  <a:srgbClr val="FF0000"/>
                </a:solidFill>
              </a:rPr>
              <a:t> feedback</a:t>
            </a:r>
          </a:p>
          <a:p>
            <a:pPr lvl="2"/>
            <a:r>
              <a:rPr lang="cs-CZ" sz="1500" dirty="0" err="1">
                <a:solidFill>
                  <a:srgbClr val="FF0000"/>
                </a:solidFill>
              </a:rPr>
              <a:t>Like</a:t>
            </a:r>
            <a:r>
              <a:rPr lang="cs-CZ" sz="1500" dirty="0">
                <a:solidFill>
                  <a:srgbClr val="FF0000"/>
                </a:solidFill>
              </a:rPr>
              <a:t> vs. </a:t>
            </a:r>
            <a:r>
              <a:rPr lang="cs-CZ" sz="1500" dirty="0" err="1">
                <a:solidFill>
                  <a:srgbClr val="FF0000"/>
                </a:solidFill>
              </a:rPr>
              <a:t>consume</a:t>
            </a:r>
            <a:endParaRPr lang="en-US" sz="1500" dirty="0">
              <a:solidFill>
                <a:srgbClr val="FF0000"/>
              </a:solidFill>
            </a:endParaRPr>
          </a:p>
          <a:p>
            <a:pPr lvl="1"/>
            <a:r>
              <a:rPr lang="en-US" sz="1600" dirty="0"/>
              <a:t>For example, a user might not like all the books he or she has bought; the user also might have bought a book for someone else</a:t>
            </a:r>
          </a:p>
          <a:p>
            <a:r>
              <a:rPr lang="en-US" sz="1800" b="0" dirty="0"/>
              <a:t>Implicit ratings can be used in addition to explicit ones; question of correctness of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4232690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sparsity problems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9416" y="1371600"/>
            <a:ext cx="8229600" cy="4525963"/>
          </a:xfrm>
        </p:spPr>
        <p:txBody>
          <a:bodyPr/>
          <a:lstStyle/>
          <a:p>
            <a:r>
              <a:rPr lang="en-US" dirty="0"/>
              <a:t>Cold start problem</a:t>
            </a:r>
          </a:p>
          <a:p>
            <a:pPr lvl="1"/>
            <a:r>
              <a:rPr lang="en-US" dirty="0"/>
              <a:t>How to recommend new items? What to recommend to new users?</a:t>
            </a:r>
          </a:p>
          <a:p>
            <a:r>
              <a:rPr lang="en-US" dirty="0"/>
              <a:t>Straightforward approaches</a:t>
            </a:r>
          </a:p>
          <a:p>
            <a:pPr lvl="1"/>
            <a:r>
              <a:rPr lang="en-US" dirty="0"/>
              <a:t>Ask/force users to rate a set of items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(they will hate </a:t>
            </a:r>
            <a:r>
              <a:rPr lang="cs-CZ" dirty="0" err="1">
                <a:solidFill>
                  <a:srgbClr val="FF0000"/>
                </a:solidFill>
              </a:rPr>
              <a:t>you</a:t>
            </a:r>
            <a:r>
              <a:rPr lang="cs-CZ" dirty="0">
                <a:solidFill>
                  <a:srgbClr val="FF0000"/>
                </a:solidFill>
              </a:rPr>
              <a:t>)</a:t>
            </a:r>
          </a:p>
          <a:p>
            <a:pPr lvl="2"/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Recommend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new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items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more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often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get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feedback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quickly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/>
              <a:t>Use another method (e.g., content-based, demographic or simply non-personalized) in the initial phase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(bias problems, but generally OK)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Default voting: assign default values to items that only one of the two users to be compared has rated (Breese et al. 1998)</a:t>
            </a:r>
            <a:r>
              <a:rPr lang="cs-CZ" dirty="0">
                <a:solidFill>
                  <a:srgbClr val="FF0000"/>
                </a:solidFill>
              </a:rPr>
              <a:t> (... And the performance </a:t>
            </a:r>
            <a:r>
              <a:rPr lang="cs-CZ" dirty="0" err="1">
                <a:solidFill>
                  <a:srgbClr val="FF0000"/>
                </a:solidFill>
              </a:rPr>
              <a:t>is</a:t>
            </a:r>
            <a:r>
              <a:rPr lang="cs-CZ" dirty="0">
                <a:solidFill>
                  <a:srgbClr val="FF0000"/>
                </a:solidFill>
              </a:rPr>
              <a:t>...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cs-CZ" dirty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Alternatives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Use better algorithms (beyond nearest-neighbor approaches)</a:t>
            </a:r>
          </a:p>
          <a:p>
            <a:pPr lvl="1"/>
            <a:r>
              <a:rPr lang="cs-CZ" dirty="0" err="1"/>
              <a:t>Simple</a:t>
            </a:r>
            <a:r>
              <a:rPr lang="cs-CZ" dirty="0"/>
              <a:t> e</a:t>
            </a:r>
            <a:r>
              <a:rPr lang="en-US" dirty="0" err="1"/>
              <a:t>xample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Assume "transitivity" of neighborhoods</a:t>
            </a:r>
          </a:p>
          <a:p>
            <a:pPr lvl="1"/>
            <a:endParaRPr lang="en-US" dirty="0"/>
          </a:p>
        </p:txBody>
      </p:sp>
      <p:pic>
        <p:nvPicPr>
          <p:cNvPr id="5122" name="Picture 2" descr="What is a cold start and why do they happen? - Riet River Au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216" y="0"/>
            <a:ext cx="3794784" cy="227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809852" y="2643183"/>
            <a:ext cx="66437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cs-CZ" sz="3600" dirty="0">
                <a:ln>
                  <a:prstDash val="solid"/>
                </a:ln>
                <a:solidFill>
                  <a:srgbClr val="002060"/>
                </a:solidFill>
                <a:latin typeface="Calibri" pitchFamily="34" charset="0"/>
              </a:rPr>
              <a:t>Non-personalized</a:t>
            </a:r>
            <a:endParaRPr lang="en-US" sz="3600" dirty="0">
              <a:ln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5122" name="Picture 2" descr="Non Personalised Recommender System in Python | by Ankur Tomar | 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601" y="3289514"/>
            <a:ext cx="3286236" cy="27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7010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sparsity problems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1412777"/>
            <a:ext cx="8229600" cy="4525963"/>
          </a:xfrm>
        </p:spPr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expected</a:t>
            </a:r>
            <a:r>
              <a:rPr lang="cs-CZ" dirty="0"/>
              <a:t> data </a:t>
            </a:r>
            <a:r>
              <a:rPr lang="cs-CZ" dirty="0" err="1"/>
              <a:t>density</a:t>
            </a:r>
            <a:r>
              <a:rPr lang="cs-CZ" dirty="0"/>
              <a:t>?</a:t>
            </a:r>
            <a:endParaRPr lang="en-US" dirty="0"/>
          </a:p>
          <a:p>
            <a:pPr lvl="1"/>
            <a:r>
              <a:rPr lang="en-US" dirty="0"/>
              <a:t>How </a:t>
            </a:r>
            <a:r>
              <a:rPr lang="cs-CZ" dirty="0"/>
              <a:t>many </a:t>
            </a:r>
            <a:r>
              <a:rPr lang="cs-CZ" dirty="0" err="1"/>
              <a:t>items</a:t>
            </a:r>
            <a:r>
              <a:rPr lang="cs-CZ" dirty="0"/>
              <a:t> do </a:t>
            </a:r>
            <a:r>
              <a:rPr lang="cs-CZ" dirty="0" err="1"/>
              <a:t>users</a:t>
            </a:r>
            <a:r>
              <a:rPr lang="cs-CZ" dirty="0"/>
              <a:t> </a:t>
            </a:r>
            <a:r>
              <a:rPr lang="cs-CZ" dirty="0" err="1"/>
              <a:t>usually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How</a:t>
            </a:r>
            <a:r>
              <a:rPr lang="cs-CZ" dirty="0"/>
              <a:t> many </a:t>
            </a:r>
            <a:r>
              <a:rPr lang="cs-CZ" dirty="0" err="1"/>
              <a:t>ratings</a:t>
            </a:r>
            <a:r>
              <a:rPr lang="cs-CZ" dirty="0"/>
              <a:t> </a:t>
            </a:r>
            <a:r>
              <a:rPr lang="cs-CZ" dirty="0" err="1"/>
              <a:t>items</a:t>
            </a:r>
            <a:r>
              <a:rPr lang="cs-CZ" dirty="0"/>
              <a:t> </a:t>
            </a:r>
            <a:r>
              <a:rPr lang="cs-CZ" dirty="0" err="1"/>
              <a:t>usually</a:t>
            </a:r>
            <a:r>
              <a:rPr lang="cs-CZ" dirty="0"/>
              <a:t> </a:t>
            </a:r>
            <a:r>
              <a:rPr lang="cs-CZ" dirty="0" err="1"/>
              <a:t>receive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How</a:t>
            </a:r>
            <a:r>
              <a:rPr lang="cs-CZ" dirty="0"/>
              <a:t> many </a:t>
            </a:r>
            <a:r>
              <a:rPr lang="cs-CZ" dirty="0" err="1"/>
              <a:t>items</a:t>
            </a:r>
            <a:r>
              <a:rPr lang="cs-CZ" dirty="0"/>
              <a:t> are </a:t>
            </a:r>
            <a:r>
              <a:rPr lang="cs-CZ" dirty="0" err="1"/>
              <a:t>viewed</a:t>
            </a:r>
            <a:r>
              <a:rPr lang="cs-CZ" dirty="0"/>
              <a:t>/</a:t>
            </a:r>
            <a:r>
              <a:rPr lang="cs-CZ" dirty="0" err="1"/>
              <a:t>consumed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lifecycle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users</a:t>
            </a:r>
            <a:r>
              <a:rPr lang="cs-CZ" dirty="0"/>
              <a:t> / </a:t>
            </a:r>
            <a:r>
              <a:rPr lang="cs-CZ" dirty="0" err="1"/>
              <a:t>items</a:t>
            </a:r>
            <a:r>
              <a:rPr lang="cs-CZ" dirty="0"/>
              <a:t>?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4519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sparsity problem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nearest</a:t>
            </a:r>
            <a:r>
              <a:rPr lang="cs-CZ" dirty="0"/>
              <a:t> </a:t>
            </a:r>
            <a:r>
              <a:rPr lang="cs-CZ" dirty="0" err="1"/>
              <a:t>neighbors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1412777"/>
            <a:ext cx="8229600" cy="4525963"/>
          </a:xfrm>
        </p:spPr>
        <p:txBody>
          <a:bodyPr/>
          <a:lstStyle/>
          <a:p>
            <a:r>
              <a:rPr lang="cs-CZ" dirty="0" err="1"/>
              <a:t>Which</a:t>
            </a:r>
            <a:r>
              <a:rPr lang="cs-CZ" dirty="0"/>
              <a:t> user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closer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object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closer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among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rated</a:t>
            </a:r>
            <a:r>
              <a:rPr lang="cs-CZ" dirty="0"/>
              <a:t> </a:t>
            </a:r>
            <a:r>
              <a:rPr lang="cs-CZ" dirty="0" err="1"/>
              <a:t>objects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6978" name="AutoShape 2" descr="Výsledek obrázku pro lisa simps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6980" name="Picture 4" descr="Výsledek obrázku pro lisa simp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1625" y="1916833"/>
            <a:ext cx="1131079" cy="1839889"/>
          </a:xfrm>
          <a:prstGeom prst="rect">
            <a:avLst/>
          </a:prstGeom>
          <a:noFill/>
        </p:spPr>
      </p:pic>
      <p:cxnSp>
        <p:nvCxnSpPr>
          <p:cNvPr id="7" name="Přímá spojovací šipka 6"/>
          <p:cNvCxnSpPr/>
          <p:nvPr/>
        </p:nvCxnSpPr>
        <p:spPr bwMode="auto">
          <a:xfrm flipV="1">
            <a:off x="4079776" y="1700808"/>
            <a:ext cx="3240360" cy="100811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Přímá spojovací šipka 7"/>
          <p:cNvCxnSpPr/>
          <p:nvPr/>
        </p:nvCxnSpPr>
        <p:spPr bwMode="auto">
          <a:xfrm>
            <a:off x="4079776" y="2924944"/>
            <a:ext cx="4176464" cy="1440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6982" name="Picture 6" descr="Výsledek obrázku pro vočko szysla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0137" y="1268761"/>
            <a:ext cx="1403291" cy="1296143"/>
          </a:xfrm>
          <a:prstGeom prst="rect">
            <a:avLst/>
          </a:prstGeom>
          <a:noFill/>
        </p:spPr>
      </p:pic>
      <p:pic>
        <p:nvPicPr>
          <p:cNvPr id="126984" name="Picture 8" descr="Výsledek obrázku pro školník willy"/>
          <p:cNvPicPr>
            <a:picLocks noChangeAspect="1" noChangeArrowheads="1"/>
          </p:cNvPicPr>
          <p:nvPr/>
        </p:nvPicPr>
        <p:blipFill>
          <a:blip r:embed="rId5" cstate="print"/>
          <a:srcRect r="21433"/>
          <a:stretch>
            <a:fillRect/>
          </a:stretch>
        </p:blipFill>
        <p:spPr bwMode="auto">
          <a:xfrm>
            <a:off x="8616280" y="2132857"/>
            <a:ext cx="1224136" cy="1799167"/>
          </a:xfrm>
          <a:prstGeom prst="rect">
            <a:avLst/>
          </a:prstGeom>
          <a:noFill/>
        </p:spPr>
      </p:pic>
      <p:cxnSp>
        <p:nvCxnSpPr>
          <p:cNvPr id="14" name="Přímá spojovací šipka 13"/>
          <p:cNvCxnSpPr>
            <a:endCxn id="126988" idx="1"/>
          </p:cNvCxnSpPr>
          <p:nvPr/>
        </p:nvCxnSpPr>
        <p:spPr bwMode="auto">
          <a:xfrm flipV="1">
            <a:off x="4223792" y="4365104"/>
            <a:ext cx="3168352" cy="57606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Přímá spojovací šipka 14"/>
          <p:cNvCxnSpPr>
            <a:endCxn id="126990" idx="1"/>
          </p:cNvCxnSpPr>
          <p:nvPr/>
        </p:nvCxnSpPr>
        <p:spPr bwMode="auto">
          <a:xfrm>
            <a:off x="4223793" y="5229201"/>
            <a:ext cx="3165321" cy="22859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6986" name="Picture 10" descr="Výsledek obrázku pro skoda 1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63553" y="4437112"/>
            <a:ext cx="2048227" cy="1152128"/>
          </a:xfrm>
          <a:prstGeom prst="rect">
            <a:avLst/>
          </a:prstGeom>
          <a:noFill/>
        </p:spPr>
      </p:pic>
      <p:pic>
        <p:nvPicPr>
          <p:cNvPr id="126988" name="Picture 12" descr="Výsledek obrázku pro ferrari"/>
          <p:cNvPicPr>
            <a:picLocks noChangeAspect="1" noChangeArrowheads="1"/>
          </p:cNvPicPr>
          <p:nvPr/>
        </p:nvPicPr>
        <p:blipFill>
          <a:blip r:embed="rId7" cstate="print"/>
          <a:srcRect t="19128" b="23486"/>
          <a:stretch>
            <a:fillRect/>
          </a:stretch>
        </p:blipFill>
        <p:spPr bwMode="auto">
          <a:xfrm>
            <a:off x="7392144" y="3933056"/>
            <a:ext cx="2463440" cy="864096"/>
          </a:xfrm>
          <a:prstGeom prst="rect">
            <a:avLst/>
          </a:prstGeom>
          <a:noFill/>
        </p:spPr>
      </p:pic>
      <p:pic>
        <p:nvPicPr>
          <p:cNvPr id="126990" name="Picture 14" descr="Výsledek obrázku pro rolls royce silver cloud"/>
          <p:cNvPicPr>
            <a:picLocks noChangeAspect="1" noChangeArrowheads="1"/>
          </p:cNvPicPr>
          <p:nvPr/>
        </p:nvPicPr>
        <p:blipFill>
          <a:blip r:embed="rId8" cstate="print"/>
          <a:srcRect l="8937" r="11664"/>
          <a:stretch>
            <a:fillRect/>
          </a:stretch>
        </p:blipFill>
        <p:spPr bwMode="auto">
          <a:xfrm>
            <a:off x="7389113" y="4869161"/>
            <a:ext cx="2293212" cy="1177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KNN </a:t>
            </a:r>
            <a:r>
              <a:rPr lang="cs-CZ" dirty="0" err="1"/>
              <a:t>Models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Sparse</a:t>
            </a:r>
            <a:r>
              <a:rPr lang="cs-CZ" dirty="0"/>
              <a:t> </a:t>
            </a:r>
            <a:r>
              <a:rPr lang="cs-CZ" dirty="0" err="1"/>
              <a:t>Datasets</a:t>
            </a:r>
            <a:r>
              <a:rPr lang="cs-CZ" dirty="0"/>
              <a:t> and </a:t>
            </a:r>
            <a:r>
              <a:rPr lang="cs-CZ" dirty="0" err="1"/>
              <a:t>Ranking</a:t>
            </a:r>
            <a:r>
              <a:rPr lang="cs-CZ" dirty="0"/>
              <a:t> </a:t>
            </a:r>
            <a:r>
              <a:rPr lang="cs-CZ" dirty="0" err="1"/>
              <a:t>Prediction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err="1"/>
              <a:t>Calculating</a:t>
            </a:r>
            <a:r>
              <a:rPr lang="cs-CZ" sz="1800" dirty="0"/>
              <a:t> </a:t>
            </a:r>
            <a:r>
              <a:rPr lang="cs-CZ" sz="1800" dirty="0" err="1"/>
              <a:t>estimated</a:t>
            </a:r>
            <a:r>
              <a:rPr lang="cs-CZ" sz="1800" dirty="0"/>
              <a:t> rating 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err="1"/>
              <a:t>each</a:t>
            </a:r>
            <a:r>
              <a:rPr lang="cs-CZ" sz="1800" dirty="0"/>
              <a:t> </a:t>
            </a:r>
            <a:r>
              <a:rPr lang="cs-CZ" sz="1800" dirty="0" err="1"/>
              <a:t>object</a:t>
            </a:r>
            <a:r>
              <a:rPr lang="cs-CZ" sz="1800" dirty="0"/>
              <a:t> </a:t>
            </a:r>
            <a:r>
              <a:rPr lang="cs-CZ" sz="1800" dirty="0" err="1"/>
              <a:t>is</a:t>
            </a:r>
            <a:r>
              <a:rPr lang="cs-CZ" sz="1800" dirty="0"/>
              <a:t> </a:t>
            </a:r>
            <a:r>
              <a:rPr lang="cs-CZ" sz="1800" dirty="0" err="1"/>
              <a:t>time-consuming</a:t>
            </a:r>
            <a:r>
              <a:rPr lang="cs-CZ" sz="1800" dirty="0"/>
              <a:t> and </a:t>
            </a:r>
            <a:r>
              <a:rPr lang="cs-CZ" sz="1800" dirty="0" err="1"/>
              <a:t>unnecessary</a:t>
            </a:r>
            <a:endParaRPr lang="cs-CZ" sz="1800" dirty="0"/>
          </a:p>
          <a:p>
            <a:pPr lvl="1"/>
            <a:r>
              <a:rPr lang="cs-CZ" sz="1600" dirty="0" err="1"/>
              <a:t>Often</a:t>
            </a:r>
            <a:r>
              <a:rPr lang="cs-CZ" sz="1600" dirty="0"/>
              <a:t>, </a:t>
            </a:r>
            <a:r>
              <a:rPr lang="cs-CZ" sz="1600" dirty="0" err="1"/>
              <a:t>we</a:t>
            </a:r>
            <a:r>
              <a:rPr lang="cs-CZ" sz="1600" dirty="0"/>
              <a:t> do not </a:t>
            </a:r>
            <a:r>
              <a:rPr lang="cs-CZ" sz="1600" dirty="0" err="1"/>
              <a:t>need</a:t>
            </a:r>
            <a:r>
              <a:rPr lang="cs-CZ" sz="1600" dirty="0"/>
              <a:t> </a:t>
            </a:r>
            <a:r>
              <a:rPr lang="cs-CZ" sz="1600" dirty="0" err="1"/>
              <a:t>object</a:t>
            </a:r>
            <a:r>
              <a:rPr lang="en-US" sz="1600" dirty="0"/>
              <a:t>’s rating, but </a:t>
            </a:r>
            <a:r>
              <a:rPr lang="en-US" sz="1600" dirty="0" err="1"/>
              <a:t>onl</a:t>
            </a:r>
            <a:r>
              <a:rPr lang="cs-CZ" sz="1600" dirty="0"/>
              <a:t>y </a:t>
            </a:r>
            <a:r>
              <a:rPr lang="cs-CZ" sz="1600" dirty="0" err="1"/>
              <a:t>ranking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a top-k </a:t>
            </a:r>
            <a:r>
              <a:rPr lang="cs-CZ" sz="1600" dirty="0" err="1"/>
              <a:t>objects</a:t>
            </a:r>
            <a:endParaRPr lang="cs-CZ" sz="1600" dirty="0"/>
          </a:p>
          <a:p>
            <a:r>
              <a:rPr lang="cs-CZ" sz="1800" dirty="0" err="1"/>
              <a:t>For</a:t>
            </a:r>
            <a:r>
              <a:rPr lang="cs-CZ" sz="1800" dirty="0"/>
              <a:t> many </a:t>
            </a:r>
            <a:r>
              <a:rPr lang="cs-CZ" sz="1800" dirty="0" err="1"/>
              <a:t>objects</a:t>
            </a:r>
            <a:r>
              <a:rPr lang="cs-CZ" sz="1800" dirty="0"/>
              <a:t>, </a:t>
            </a:r>
            <a:r>
              <a:rPr lang="cs-CZ" sz="1800" dirty="0" err="1"/>
              <a:t>there</a:t>
            </a:r>
            <a:r>
              <a:rPr lang="cs-CZ" sz="1800" dirty="0"/>
              <a:t> are no </a:t>
            </a:r>
            <a:r>
              <a:rPr lang="cs-CZ" sz="1800" dirty="0" err="1"/>
              <a:t>similar</a:t>
            </a:r>
            <a:r>
              <a:rPr lang="cs-CZ" sz="1800" dirty="0"/>
              <a:t> user </a:t>
            </a:r>
            <a:r>
              <a:rPr lang="cs-CZ" sz="1800" dirty="0" err="1"/>
              <a:t>who</a:t>
            </a:r>
            <a:r>
              <a:rPr lang="cs-CZ" sz="1800" dirty="0"/>
              <a:t> </a:t>
            </a:r>
            <a:r>
              <a:rPr lang="cs-CZ" sz="1800" dirty="0" err="1"/>
              <a:t>rated</a:t>
            </a:r>
            <a:r>
              <a:rPr lang="cs-CZ" sz="1800" dirty="0"/>
              <a:t> </a:t>
            </a:r>
            <a:r>
              <a:rPr lang="cs-CZ" sz="1800" dirty="0" err="1"/>
              <a:t>this</a:t>
            </a:r>
            <a:r>
              <a:rPr lang="cs-CZ" sz="1800" dirty="0"/>
              <a:t> </a:t>
            </a:r>
            <a:r>
              <a:rPr lang="cs-CZ" sz="1800" dirty="0" err="1"/>
              <a:t>object</a:t>
            </a:r>
            <a:endParaRPr lang="cs-CZ" sz="1800" dirty="0"/>
          </a:p>
          <a:p>
            <a:pPr lvl="1"/>
            <a:r>
              <a:rPr lang="cs-CZ" sz="1600" dirty="0"/>
              <a:t>No </a:t>
            </a:r>
            <a:r>
              <a:rPr lang="cs-CZ" sz="1600" dirty="0" err="1"/>
              <a:t>way</a:t>
            </a:r>
            <a:r>
              <a:rPr lang="cs-CZ" sz="1600" dirty="0"/>
              <a:t> to </a:t>
            </a:r>
            <a:r>
              <a:rPr lang="cs-CZ" sz="1600" dirty="0" err="1"/>
              <a:t>reliably</a:t>
            </a:r>
            <a:r>
              <a:rPr lang="cs-CZ" sz="1600" dirty="0"/>
              <a:t> </a:t>
            </a:r>
            <a:r>
              <a:rPr lang="cs-CZ" sz="1600" dirty="0" err="1"/>
              <a:t>estimate</a:t>
            </a:r>
            <a:r>
              <a:rPr lang="cs-CZ" sz="1600" dirty="0"/>
              <a:t> rating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379395"/>
              </p:ext>
            </p:extLst>
          </p:nvPr>
        </p:nvGraphicFramePr>
        <p:xfrm>
          <a:off x="2423592" y="3717032"/>
          <a:ext cx="684076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55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Item6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Item7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Zahnutá šipka doleva 8"/>
          <p:cNvSpPr/>
          <p:nvPr/>
        </p:nvSpPr>
        <p:spPr bwMode="auto">
          <a:xfrm>
            <a:off x="9264352" y="4365104"/>
            <a:ext cx="188058" cy="1008112"/>
          </a:xfrm>
          <a:prstGeom prst="curvedLeftArrow">
            <a:avLst>
              <a:gd name="adj1" fmla="val 25000"/>
              <a:gd name="adj2" fmla="val 73926"/>
              <a:gd name="adj3" fmla="val 30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ovéPole 10"/>
          <p:cNvSpPr txBox="1"/>
          <p:nvPr/>
        </p:nvSpPr>
        <p:spPr>
          <a:xfrm rot="5400000">
            <a:off x="8685053" y="4783283"/>
            <a:ext cx="1811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0" dirty="0"/>
              <a:t>No </a:t>
            </a:r>
            <a:r>
              <a:rPr lang="cs-CZ" sz="1400" b="0" dirty="0" err="1"/>
              <a:t>shared</a:t>
            </a:r>
            <a:r>
              <a:rPr lang="cs-CZ" sz="1400" b="0" dirty="0"/>
              <a:t> </a:t>
            </a:r>
            <a:r>
              <a:rPr lang="cs-CZ" sz="1400" b="0" dirty="0" err="1"/>
              <a:t>objects</a:t>
            </a:r>
            <a:endParaRPr lang="en-US" sz="1400" b="0" dirty="0"/>
          </a:p>
        </p:txBody>
      </p:sp>
      <p:sp>
        <p:nvSpPr>
          <p:cNvPr id="12" name="Ovál 11"/>
          <p:cNvSpPr/>
          <p:nvPr/>
        </p:nvSpPr>
        <p:spPr bwMode="auto">
          <a:xfrm>
            <a:off x="5025738" y="4068526"/>
            <a:ext cx="792088" cy="360040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Zahnutá šipka doleva 12"/>
          <p:cNvSpPr/>
          <p:nvPr/>
        </p:nvSpPr>
        <p:spPr bwMode="auto">
          <a:xfrm flipH="1">
            <a:off x="2107594" y="4151213"/>
            <a:ext cx="263344" cy="1726059"/>
          </a:xfrm>
          <a:prstGeom prst="curvedLeftArrow">
            <a:avLst>
              <a:gd name="adj1" fmla="val 25000"/>
              <a:gd name="adj2" fmla="val 73926"/>
              <a:gd name="adj3" fmla="val 30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ovéPole 13"/>
          <p:cNvSpPr txBox="1"/>
          <p:nvPr/>
        </p:nvSpPr>
        <p:spPr>
          <a:xfrm rot="16200000">
            <a:off x="1018979" y="4820894"/>
            <a:ext cx="1866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0" dirty="0"/>
              <a:t>Negative </a:t>
            </a:r>
            <a:r>
              <a:rPr lang="cs-CZ" sz="1400" b="0" dirty="0" err="1"/>
              <a:t>similarity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1279008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KNN </a:t>
            </a:r>
            <a:r>
              <a:rPr lang="cs-CZ" dirty="0" err="1"/>
              <a:t>Models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Sparse</a:t>
            </a:r>
            <a:r>
              <a:rPr lang="cs-CZ" dirty="0"/>
              <a:t> </a:t>
            </a:r>
            <a:r>
              <a:rPr lang="cs-CZ" dirty="0" err="1"/>
              <a:t>Datasets</a:t>
            </a:r>
            <a:r>
              <a:rPr lang="cs-CZ" dirty="0"/>
              <a:t> and </a:t>
            </a:r>
            <a:r>
              <a:rPr lang="cs-CZ" dirty="0" err="1"/>
              <a:t>Ranking</a:t>
            </a:r>
            <a:r>
              <a:rPr lang="cs-CZ" dirty="0"/>
              <a:t> </a:t>
            </a:r>
            <a:r>
              <a:rPr lang="cs-CZ" dirty="0" err="1"/>
              <a:t>Prediction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err="1"/>
              <a:t>Calculating</a:t>
            </a:r>
            <a:r>
              <a:rPr lang="cs-CZ" sz="1800" dirty="0"/>
              <a:t> </a:t>
            </a:r>
            <a:r>
              <a:rPr lang="cs-CZ" sz="1800" dirty="0" err="1"/>
              <a:t>estimated</a:t>
            </a:r>
            <a:r>
              <a:rPr lang="cs-CZ" sz="1800" dirty="0"/>
              <a:t> rating 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err="1"/>
              <a:t>each</a:t>
            </a:r>
            <a:r>
              <a:rPr lang="cs-CZ" sz="1800" dirty="0"/>
              <a:t> </a:t>
            </a:r>
            <a:r>
              <a:rPr lang="cs-CZ" sz="1800" dirty="0" err="1"/>
              <a:t>object</a:t>
            </a:r>
            <a:r>
              <a:rPr lang="cs-CZ" sz="1800" dirty="0"/>
              <a:t> </a:t>
            </a:r>
            <a:r>
              <a:rPr lang="cs-CZ" sz="1800" dirty="0" err="1"/>
              <a:t>is</a:t>
            </a:r>
            <a:r>
              <a:rPr lang="cs-CZ" sz="1800" dirty="0"/>
              <a:t> </a:t>
            </a:r>
            <a:r>
              <a:rPr lang="cs-CZ" sz="1800" dirty="0" err="1"/>
              <a:t>time-consuming</a:t>
            </a:r>
            <a:r>
              <a:rPr lang="cs-CZ" sz="1800" dirty="0"/>
              <a:t> and </a:t>
            </a:r>
            <a:r>
              <a:rPr lang="cs-CZ" sz="1800" dirty="0" err="1"/>
              <a:t>unnecessary</a:t>
            </a:r>
            <a:endParaRPr lang="cs-CZ" sz="1800" dirty="0"/>
          </a:p>
          <a:p>
            <a:pPr lvl="1"/>
            <a:r>
              <a:rPr lang="cs-CZ" sz="1600" dirty="0" err="1"/>
              <a:t>Often</a:t>
            </a:r>
            <a:r>
              <a:rPr lang="cs-CZ" sz="1600" dirty="0"/>
              <a:t>, </a:t>
            </a:r>
            <a:r>
              <a:rPr lang="cs-CZ" sz="1600" dirty="0" err="1"/>
              <a:t>we</a:t>
            </a:r>
            <a:r>
              <a:rPr lang="cs-CZ" sz="1600" dirty="0"/>
              <a:t> do not </a:t>
            </a:r>
            <a:r>
              <a:rPr lang="cs-CZ" sz="1600" dirty="0" err="1"/>
              <a:t>need</a:t>
            </a:r>
            <a:r>
              <a:rPr lang="cs-CZ" sz="1600" dirty="0"/>
              <a:t> </a:t>
            </a:r>
            <a:r>
              <a:rPr lang="cs-CZ" sz="1600" dirty="0" err="1"/>
              <a:t>object</a:t>
            </a:r>
            <a:r>
              <a:rPr lang="en-US" sz="1600" dirty="0"/>
              <a:t>’s rating, but </a:t>
            </a:r>
            <a:r>
              <a:rPr lang="en-US" sz="1600" dirty="0" err="1"/>
              <a:t>onl</a:t>
            </a:r>
            <a:r>
              <a:rPr lang="cs-CZ" sz="1600" dirty="0"/>
              <a:t>y </a:t>
            </a:r>
            <a:r>
              <a:rPr lang="cs-CZ" sz="1600" dirty="0" err="1"/>
              <a:t>ranking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a top-k </a:t>
            </a:r>
            <a:r>
              <a:rPr lang="cs-CZ" sz="1600" dirty="0" err="1"/>
              <a:t>objects</a:t>
            </a:r>
            <a:endParaRPr lang="cs-CZ" sz="1600" dirty="0"/>
          </a:p>
          <a:p>
            <a:r>
              <a:rPr lang="cs-CZ" sz="1800" dirty="0" err="1"/>
              <a:t>For</a:t>
            </a:r>
            <a:r>
              <a:rPr lang="cs-CZ" sz="1800" dirty="0"/>
              <a:t> many </a:t>
            </a:r>
            <a:r>
              <a:rPr lang="cs-CZ" sz="1800" dirty="0" err="1"/>
              <a:t>objects</a:t>
            </a:r>
            <a:r>
              <a:rPr lang="cs-CZ" sz="1800" dirty="0"/>
              <a:t>, </a:t>
            </a:r>
            <a:r>
              <a:rPr lang="cs-CZ" sz="1800" dirty="0" err="1"/>
              <a:t>there</a:t>
            </a:r>
            <a:r>
              <a:rPr lang="cs-CZ" sz="1800" dirty="0"/>
              <a:t> are no </a:t>
            </a:r>
            <a:r>
              <a:rPr lang="cs-CZ" sz="1800" dirty="0" err="1"/>
              <a:t>similar</a:t>
            </a:r>
            <a:r>
              <a:rPr lang="cs-CZ" sz="1800" dirty="0"/>
              <a:t> user </a:t>
            </a:r>
            <a:r>
              <a:rPr lang="cs-CZ" sz="1800" dirty="0" err="1"/>
              <a:t>who</a:t>
            </a:r>
            <a:r>
              <a:rPr lang="cs-CZ" sz="1800" dirty="0"/>
              <a:t> </a:t>
            </a:r>
            <a:r>
              <a:rPr lang="cs-CZ" sz="1800" dirty="0" err="1"/>
              <a:t>rated</a:t>
            </a:r>
            <a:r>
              <a:rPr lang="cs-CZ" sz="1800" dirty="0"/>
              <a:t> </a:t>
            </a:r>
            <a:r>
              <a:rPr lang="cs-CZ" sz="1800" dirty="0" err="1"/>
              <a:t>this</a:t>
            </a:r>
            <a:r>
              <a:rPr lang="cs-CZ" sz="1800" dirty="0"/>
              <a:t> </a:t>
            </a:r>
            <a:r>
              <a:rPr lang="cs-CZ" sz="1800" dirty="0" err="1"/>
              <a:t>object</a:t>
            </a:r>
            <a:endParaRPr lang="cs-CZ" sz="1800" dirty="0"/>
          </a:p>
          <a:p>
            <a:pPr lvl="1"/>
            <a:r>
              <a:rPr lang="cs-CZ" sz="1600" dirty="0"/>
              <a:t>No </a:t>
            </a:r>
            <a:r>
              <a:rPr lang="cs-CZ" sz="1600" dirty="0" err="1"/>
              <a:t>way</a:t>
            </a:r>
            <a:r>
              <a:rPr lang="cs-CZ" sz="1600" dirty="0"/>
              <a:t> to </a:t>
            </a:r>
            <a:r>
              <a:rPr lang="cs-CZ" sz="1600" dirty="0" err="1"/>
              <a:t>reliably</a:t>
            </a:r>
            <a:r>
              <a:rPr lang="cs-CZ" sz="1600" dirty="0"/>
              <a:t> </a:t>
            </a:r>
            <a:r>
              <a:rPr lang="cs-CZ" sz="1600" dirty="0" err="1"/>
              <a:t>estimate</a:t>
            </a:r>
            <a:r>
              <a:rPr lang="cs-CZ" sz="1600" dirty="0"/>
              <a:t> rating</a:t>
            </a:r>
          </a:p>
          <a:p>
            <a:pPr lvl="1"/>
            <a:endParaRPr lang="cs-CZ" sz="1000" dirty="0"/>
          </a:p>
          <a:p>
            <a:pPr marL="457200" lvl="1" indent="0">
              <a:buNone/>
            </a:pPr>
            <a:r>
              <a:rPr lang="cs-CZ" sz="2200" b="1" i="1" dirty="0">
                <a:solidFill>
                  <a:srgbClr val="FF0000"/>
                </a:solidFill>
              </a:rPr>
              <a:t>=&gt; </a:t>
            </a:r>
            <a:r>
              <a:rPr lang="cs-CZ" sz="2200" b="1" i="1" dirty="0" err="1">
                <a:solidFill>
                  <a:srgbClr val="FF0000"/>
                </a:solidFill>
              </a:rPr>
              <a:t>Forget</a:t>
            </a:r>
            <a:r>
              <a:rPr lang="cs-CZ" sz="2200" b="1" i="1" dirty="0">
                <a:solidFill>
                  <a:srgbClr val="FF0000"/>
                </a:solidFill>
              </a:rPr>
              <a:t> </a:t>
            </a:r>
            <a:r>
              <a:rPr lang="cs-CZ" sz="2200" b="1" i="1" dirty="0" err="1">
                <a:solidFill>
                  <a:srgbClr val="FF0000"/>
                </a:solidFill>
              </a:rPr>
              <a:t>about</a:t>
            </a:r>
            <a:r>
              <a:rPr lang="cs-CZ" sz="2200" b="1" i="1" dirty="0">
                <a:solidFill>
                  <a:srgbClr val="FF0000"/>
                </a:solidFill>
              </a:rPr>
              <a:t> Item3, </a:t>
            </a:r>
            <a:r>
              <a:rPr lang="cs-CZ" sz="2200" b="1" i="1" dirty="0" err="1">
                <a:solidFill>
                  <a:srgbClr val="FF0000"/>
                </a:solidFill>
              </a:rPr>
              <a:t>we</a:t>
            </a:r>
            <a:r>
              <a:rPr lang="cs-CZ" sz="2200" b="1" i="1" dirty="0">
                <a:solidFill>
                  <a:srgbClr val="FF0000"/>
                </a:solidFill>
              </a:rPr>
              <a:t> </a:t>
            </a:r>
            <a:r>
              <a:rPr lang="cs-CZ" sz="2200" b="1" i="1" dirty="0" err="1">
                <a:solidFill>
                  <a:srgbClr val="FF0000"/>
                </a:solidFill>
              </a:rPr>
              <a:t>have</a:t>
            </a:r>
            <a:r>
              <a:rPr lang="cs-CZ" sz="2200" b="1" i="1" dirty="0">
                <a:solidFill>
                  <a:srgbClr val="FF0000"/>
                </a:solidFill>
              </a:rPr>
              <a:t> plenty </a:t>
            </a:r>
            <a:r>
              <a:rPr lang="cs-CZ" sz="2200" b="1" i="1" dirty="0" err="1">
                <a:solidFill>
                  <a:srgbClr val="FF0000"/>
                </a:solidFill>
              </a:rPr>
              <a:t>of</a:t>
            </a:r>
            <a:r>
              <a:rPr lang="cs-CZ" sz="2200" b="1" i="1" dirty="0">
                <a:solidFill>
                  <a:srgbClr val="FF0000"/>
                </a:solidFill>
              </a:rPr>
              <a:t> </a:t>
            </a:r>
            <a:r>
              <a:rPr lang="cs-CZ" sz="2200" b="1" i="1" dirty="0" err="1">
                <a:solidFill>
                  <a:srgbClr val="FF0000"/>
                </a:solidFill>
              </a:rPr>
              <a:t>other</a:t>
            </a:r>
            <a:r>
              <a:rPr lang="cs-CZ" sz="2200" b="1" i="1" dirty="0">
                <a:solidFill>
                  <a:srgbClr val="FF0000"/>
                </a:solidFill>
              </a:rPr>
              <a:t> </a:t>
            </a:r>
            <a:r>
              <a:rPr lang="cs-CZ" sz="2200" b="1" i="1" dirty="0" err="1">
                <a:solidFill>
                  <a:srgbClr val="FF0000"/>
                </a:solidFill>
              </a:rPr>
              <a:t>items</a:t>
            </a:r>
            <a:r>
              <a:rPr lang="cs-CZ" sz="2200" b="1" i="1" dirty="0">
                <a:solidFill>
                  <a:srgbClr val="FF0000"/>
                </a:solidFill>
              </a:rPr>
              <a:t> to </a:t>
            </a:r>
            <a:r>
              <a:rPr lang="cs-CZ" sz="2200" b="1" i="1" dirty="0" err="1">
                <a:solidFill>
                  <a:srgbClr val="FF0000"/>
                </a:solidFill>
              </a:rPr>
              <a:t>recommend</a:t>
            </a:r>
            <a:endParaRPr lang="cs-CZ" sz="22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379395"/>
              </p:ext>
            </p:extLst>
          </p:nvPr>
        </p:nvGraphicFramePr>
        <p:xfrm>
          <a:off x="2423592" y="3717032"/>
          <a:ext cx="684076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55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Item6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Item7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Zahnutá šipka doleva 8"/>
          <p:cNvSpPr/>
          <p:nvPr/>
        </p:nvSpPr>
        <p:spPr bwMode="auto">
          <a:xfrm>
            <a:off x="9264352" y="4365104"/>
            <a:ext cx="188058" cy="1008112"/>
          </a:xfrm>
          <a:prstGeom prst="curvedLeftArrow">
            <a:avLst>
              <a:gd name="adj1" fmla="val 25000"/>
              <a:gd name="adj2" fmla="val 73926"/>
              <a:gd name="adj3" fmla="val 30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ovéPole 10"/>
          <p:cNvSpPr txBox="1"/>
          <p:nvPr/>
        </p:nvSpPr>
        <p:spPr>
          <a:xfrm rot="5400000">
            <a:off x="8685053" y="4783283"/>
            <a:ext cx="1811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0" dirty="0"/>
              <a:t>No </a:t>
            </a:r>
            <a:r>
              <a:rPr lang="cs-CZ" sz="1400" b="0" dirty="0" err="1"/>
              <a:t>shared</a:t>
            </a:r>
            <a:r>
              <a:rPr lang="cs-CZ" sz="1400" b="0" dirty="0"/>
              <a:t> </a:t>
            </a:r>
            <a:r>
              <a:rPr lang="cs-CZ" sz="1400" b="0" dirty="0" err="1"/>
              <a:t>objects</a:t>
            </a:r>
            <a:endParaRPr lang="en-US" sz="1400" b="0" dirty="0"/>
          </a:p>
        </p:txBody>
      </p:sp>
      <p:sp>
        <p:nvSpPr>
          <p:cNvPr id="12" name="Ovál 11"/>
          <p:cNvSpPr/>
          <p:nvPr/>
        </p:nvSpPr>
        <p:spPr bwMode="auto">
          <a:xfrm>
            <a:off x="5025738" y="4068526"/>
            <a:ext cx="792088" cy="360040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Zahnutá šipka doleva 12"/>
          <p:cNvSpPr/>
          <p:nvPr/>
        </p:nvSpPr>
        <p:spPr bwMode="auto">
          <a:xfrm flipH="1">
            <a:off x="2107594" y="4151213"/>
            <a:ext cx="263344" cy="1726059"/>
          </a:xfrm>
          <a:prstGeom prst="curvedLeftArrow">
            <a:avLst>
              <a:gd name="adj1" fmla="val 25000"/>
              <a:gd name="adj2" fmla="val 73926"/>
              <a:gd name="adj3" fmla="val 30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ovéPole 13"/>
          <p:cNvSpPr txBox="1"/>
          <p:nvPr/>
        </p:nvSpPr>
        <p:spPr>
          <a:xfrm rot="16200000">
            <a:off x="1018979" y="4820894"/>
            <a:ext cx="1866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0" dirty="0"/>
              <a:t>Negative </a:t>
            </a:r>
            <a:r>
              <a:rPr lang="cs-CZ" sz="1400" b="0" dirty="0" err="1"/>
              <a:t>similarity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14698808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KNN </a:t>
            </a:r>
            <a:r>
              <a:rPr lang="cs-CZ" dirty="0" err="1"/>
              <a:t>Models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Sparse</a:t>
            </a:r>
            <a:r>
              <a:rPr lang="cs-CZ" dirty="0"/>
              <a:t> </a:t>
            </a:r>
            <a:r>
              <a:rPr lang="cs-CZ" dirty="0" err="1"/>
              <a:t>Datasets</a:t>
            </a:r>
            <a:r>
              <a:rPr lang="cs-CZ" dirty="0"/>
              <a:t> and </a:t>
            </a:r>
            <a:r>
              <a:rPr lang="cs-CZ" dirty="0" err="1"/>
              <a:t>Ranking</a:t>
            </a:r>
            <a:r>
              <a:rPr lang="cs-CZ" dirty="0"/>
              <a:t> </a:t>
            </a:r>
            <a:r>
              <a:rPr lang="cs-CZ" dirty="0" err="1"/>
              <a:t>Prediction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User-</a:t>
            </a:r>
            <a:r>
              <a:rPr lang="cs-CZ" dirty="0" err="1"/>
              <a:t>based</a:t>
            </a:r>
            <a:r>
              <a:rPr lang="cs-CZ" dirty="0"/>
              <a:t> KNN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ranking</a:t>
            </a:r>
            <a:r>
              <a:rPr lang="cs-CZ" dirty="0"/>
              <a:t>:</a:t>
            </a:r>
          </a:p>
          <a:p>
            <a:pPr lvl="1"/>
            <a:r>
              <a:rPr lang="cs-CZ" sz="1600" dirty="0"/>
              <a:t>Select K closest neighbors, who rated also some other items</a:t>
            </a:r>
          </a:p>
          <a:p>
            <a:pPr lvl="1"/>
            <a:r>
              <a:rPr lang="cs-CZ" sz="1600" dirty="0"/>
              <a:t>Sum scores for all unknown items rated by the neighbors 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[other aggregation variants possible]</a:t>
            </a:r>
          </a:p>
          <a:p>
            <a:pPr lvl="1"/>
            <a:r>
              <a:rPr lang="cs-CZ" sz="1600" dirty="0" err="1"/>
              <a:t>Return</a:t>
            </a:r>
            <a:r>
              <a:rPr lang="cs-CZ" sz="1600" dirty="0"/>
              <a:t> </a:t>
            </a:r>
            <a:r>
              <a:rPr lang="cs-CZ" sz="1600" dirty="0" err="1"/>
              <a:t>items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highest</a:t>
            </a:r>
            <a:r>
              <a:rPr lang="cs-CZ" sz="1600" dirty="0"/>
              <a:t> </a:t>
            </a:r>
            <a:r>
              <a:rPr lang="cs-CZ" sz="1600" dirty="0" err="1"/>
              <a:t>scores</a:t>
            </a:r>
            <a:endParaRPr lang="cs-CZ" sz="1600" dirty="0"/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pPr marL="457200" lvl="1" indent="0">
              <a:buNone/>
            </a:pPr>
            <a:endParaRPr lang="cs-CZ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feld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70939" y="2904864"/>
            <a:ext cx="4728923" cy="604204"/>
          </a:xfrm>
          <a:prstGeom prst="rect">
            <a:avLst/>
          </a:prstGeom>
          <a:blipFill rotWithShape="0">
            <a:blip r:embed="rId2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340510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KNN </a:t>
            </a:r>
            <a:r>
              <a:rPr lang="cs-CZ" dirty="0" err="1"/>
              <a:t>Models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Sparse</a:t>
            </a:r>
            <a:r>
              <a:rPr lang="cs-CZ" dirty="0"/>
              <a:t> </a:t>
            </a:r>
            <a:r>
              <a:rPr lang="cs-CZ" dirty="0" err="1"/>
              <a:t>Datasets</a:t>
            </a:r>
            <a:r>
              <a:rPr lang="cs-CZ" dirty="0"/>
              <a:t> and </a:t>
            </a:r>
            <a:r>
              <a:rPr lang="cs-CZ" dirty="0" err="1"/>
              <a:t>Ranking</a:t>
            </a:r>
            <a:r>
              <a:rPr lang="cs-CZ" dirty="0"/>
              <a:t> </a:t>
            </a:r>
            <a:r>
              <a:rPr lang="cs-CZ" dirty="0" err="1"/>
              <a:t>Prediction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User-</a:t>
            </a:r>
            <a:r>
              <a:rPr lang="cs-CZ" dirty="0" err="1"/>
              <a:t>based</a:t>
            </a:r>
            <a:r>
              <a:rPr lang="cs-CZ" dirty="0"/>
              <a:t> KNN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ranking</a:t>
            </a:r>
            <a:r>
              <a:rPr lang="cs-CZ" dirty="0"/>
              <a:t>:</a:t>
            </a:r>
          </a:p>
          <a:p>
            <a:pPr lvl="1"/>
            <a:r>
              <a:rPr lang="cs-CZ" sz="1600" dirty="0" err="1"/>
              <a:t>Select</a:t>
            </a:r>
            <a:r>
              <a:rPr lang="cs-CZ" sz="1600" dirty="0"/>
              <a:t> K </a:t>
            </a:r>
            <a:r>
              <a:rPr lang="cs-CZ" sz="1600" dirty="0" err="1"/>
              <a:t>closest</a:t>
            </a:r>
            <a:r>
              <a:rPr lang="cs-CZ" sz="1600" dirty="0"/>
              <a:t> </a:t>
            </a:r>
            <a:r>
              <a:rPr lang="cs-CZ" sz="1600" dirty="0" err="1"/>
              <a:t>neighbors</a:t>
            </a:r>
            <a:r>
              <a:rPr lang="cs-CZ" sz="1600" dirty="0"/>
              <a:t>, </a:t>
            </a:r>
            <a:r>
              <a:rPr lang="cs-CZ" sz="1600" dirty="0" err="1"/>
              <a:t>who</a:t>
            </a:r>
            <a:r>
              <a:rPr lang="cs-CZ" sz="1600" dirty="0"/>
              <a:t> </a:t>
            </a:r>
            <a:r>
              <a:rPr lang="cs-CZ" sz="1600" dirty="0" err="1"/>
              <a:t>rated</a:t>
            </a:r>
            <a:r>
              <a:rPr lang="cs-CZ" sz="1600" dirty="0"/>
              <a:t> </a:t>
            </a:r>
            <a:r>
              <a:rPr lang="cs-CZ" sz="1600" dirty="0" err="1"/>
              <a:t>also</a:t>
            </a:r>
            <a:r>
              <a:rPr lang="cs-CZ" sz="1600" dirty="0"/>
              <a:t> </a:t>
            </a:r>
            <a:r>
              <a:rPr lang="cs-CZ" sz="1600" dirty="0" err="1"/>
              <a:t>some</a:t>
            </a:r>
            <a:r>
              <a:rPr lang="cs-CZ" sz="1600" dirty="0"/>
              <a:t> </a:t>
            </a:r>
            <a:r>
              <a:rPr lang="cs-CZ" sz="1600" dirty="0" err="1"/>
              <a:t>other</a:t>
            </a:r>
            <a:r>
              <a:rPr lang="cs-CZ" sz="1600" dirty="0"/>
              <a:t> item</a:t>
            </a:r>
          </a:p>
          <a:p>
            <a:pPr marL="457200" lvl="1" indent="0">
              <a:buNone/>
            </a:pPr>
            <a:endParaRPr lang="cs-CZ" sz="16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34100"/>
              </p:ext>
            </p:extLst>
          </p:nvPr>
        </p:nvGraphicFramePr>
        <p:xfrm>
          <a:off x="2423592" y="3717032"/>
          <a:ext cx="684076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55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Item6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Item7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746804" y="446022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0.5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46804" y="4831814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0.35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1509193" y="5202277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NaN</a:t>
            </a:r>
            <a:r>
              <a:rPr lang="cs-CZ" dirty="0"/>
              <a:t>/0</a:t>
            </a:r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1600563" y="5571609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-0.45</a:t>
            </a:r>
            <a:endParaRPr lang="en-US" dirty="0"/>
          </a:p>
        </p:txBody>
      </p:sp>
      <p:sp>
        <p:nvSpPr>
          <p:cNvPr id="15" name="Ovál 14"/>
          <p:cNvSpPr/>
          <p:nvPr/>
        </p:nvSpPr>
        <p:spPr bwMode="auto">
          <a:xfrm>
            <a:off x="1631504" y="4457958"/>
            <a:ext cx="1656184" cy="371594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ál 15"/>
          <p:cNvSpPr/>
          <p:nvPr/>
        </p:nvSpPr>
        <p:spPr bwMode="auto">
          <a:xfrm>
            <a:off x="1629454" y="4830118"/>
            <a:ext cx="1656184" cy="371594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3"/>
              <p:cNvSpPr txBox="1"/>
              <p:nvPr/>
            </p:nvSpPr>
            <p:spPr>
              <a:xfrm>
                <a:off x="2423592" y="2230875"/>
                <a:ext cx="5439694" cy="990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𝒔𝒊𝒎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latin typeface="Cambria Math"/>
                                </a:rPr>
                                <m:t>𝒑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∈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𝑷</m:t>
                              </m:r>
                            </m:sub>
                            <m:sup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𝒑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𝒂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𝒃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𝒑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𝒃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𝒑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∈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𝑷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𝒂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𝒑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𝒓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𝒂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𝒑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∈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𝑷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 smtClean="0">
                                                  <a:latin typeface="Cambria Math"/>
                                                </a:rPr>
                                                <m:t>𝒃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𝒑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𝒓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b="1" i="1" smtClean="0">
                                                  <a:latin typeface="Cambria Math"/>
                                                </a:rPr>
                                                <m:t>𝒃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592" y="2230875"/>
                <a:ext cx="5439694" cy="9902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15323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KNN </a:t>
            </a:r>
            <a:r>
              <a:rPr lang="cs-CZ" dirty="0" err="1"/>
              <a:t>Models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Sparse</a:t>
            </a:r>
            <a:r>
              <a:rPr lang="cs-CZ" dirty="0"/>
              <a:t> </a:t>
            </a:r>
            <a:r>
              <a:rPr lang="cs-CZ" dirty="0" err="1"/>
              <a:t>Datasets</a:t>
            </a:r>
            <a:r>
              <a:rPr lang="cs-CZ" dirty="0"/>
              <a:t> and </a:t>
            </a:r>
            <a:r>
              <a:rPr lang="cs-CZ" dirty="0" err="1"/>
              <a:t>Ranking</a:t>
            </a:r>
            <a:r>
              <a:rPr lang="cs-CZ" dirty="0"/>
              <a:t> </a:t>
            </a:r>
            <a:r>
              <a:rPr lang="cs-CZ" dirty="0" err="1"/>
              <a:t>Prediction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User-</a:t>
            </a:r>
            <a:r>
              <a:rPr lang="cs-CZ" dirty="0" err="1"/>
              <a:t>based</a:t>
            </a:r>
            <a:r>
              <a:rPr lang="cs-CZ" dirty="0"/>
              <a:t> KNN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ranking</a:t>
            </a:r>
            <a:r>
              <a:rPr lang="cs-CZ" dirty="0"/>
              <a:t>:</a:t>
            </a:r>
          </a:p>
          <a:p>
            <a:pPr lvl="1"/>
            <a:r>
              <a:rPr lang="cs-CZ" sz="1600" dirty="0" err="1"/>
              <a:t>Select</a:t>
            </a:r>
            <a:r>
              <a:rPr lang="cs-CZ" sz="1600" dirty="0"/>
              <a:t> K </a:t>
            </a:r>
            <a:r>
              <a:rPr lang="cs-CZ" sz="1600" dirty="0" err="1"/>
              <a:t>closest</a:t>
            </a:r>
            <a:r>
              <a:rPr lang="cs-CZ" sz="1600" dirty="0"/>
              <a:t> </a:t>
            </a:r>
            <a:r>
              <a:rPr lang="cs-CZ" sz="1600" dirty="0" err="1"/>
              <a:t>neighbors</a:t>
            </a:r>
            <a:r>
              <a:rPr lang="cs-CZ" sz="1600" dirty="0"/>
              <a:t>, </a:t>
            </a:r>
            <a:r>
              <a:rPr lang="cs-CZ" sz="1600" dirty="0" err="1"/>
              <a:t>who</a:t>
            </a:r>
            <a:r>
              <a:rPr lang="cs-CZ" sz="1600" dirty="0"/>
              <a:t> </a:t>
            </a:r>
            <a:r>
              <a:rPr lang="cs-CZ" sz="1600" dirty="0" err="1"/>
              <a:t>rated</a:t>
            </a:r>
            <a:r>
              <a:rPr lang="cs-CZ" sz="1600" dirty="0"/>
              <a:t> </a:t>
            </a:r>
            <a:r>
              <a:rPr lang="cs-CZ" sz="1600" dirty="0" err="1"/>
              <a:t>also</a:t>
            </a:r>
            <a:r>
              <a:rPr lang="cs-CZ" sz="1600" dirty="0"/>
              <a:t> </a:t>
            </a:r>
            <a:r>
              <a:rPr lang="cs-CZ" sz="1600" dirty="0" err="1"/>
              <a:t>some</a:t>
            </a:r>
            <a:r>
              <a:rPr lang="cs-CZ" sz="1600" dirty="0"/>
              <a:t> </a:t>
            </a:r>
            <a:r>
              <a:rPr lang="cs-CZ" sz="1600" dirty="0" err="1"/>
              <a:t>other</a:t>
            </a:r>
            <a:r>
              <a:rPr lang="cs-CZ" sz="1600" dirty="0"/>
              <a:t> item</a:t>
            </a:r>
          </a:p>
          <a:p>
            <a:pPr lvl="1"/>
            <a:r>
              <a:rPr lang="cs-CZ" sz="1600" dirty="0"/>
              <a:t>Sum </a:t>
            </a:r>
            <a:r>
              <a:rPr lang="cs-CZ" sz="1600" dirty="0" err="1"/>
              <a:t>scores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cs-CZ" sz="1600" dirty="0" err="1"/>
              <a:t>all</a:t>
            </a:r>
            <a:r>
              <a:rPr lang="cs-CZ" sz="1600" dirty="0"/>
              <a:t> </a:t>
            </a:r>
            <a:r>
              <a:rPr lang="cs-CZ" sz="1600" dirty="0" err="1"/>
              <a:t>unknown</a:t>
            </a:r>
            <a:r>
              <a:rPr lang="cs-CZ" sz="1600" dirty="0"/>
              <a:t> </a:t>
            </a:r>
            <a:r>
              <a:rPr lang="cs-CZ" sz="1600" dirty="0" err="1"/>
              <a:t>items</a:t>
            </a:r>
            <a:r>
              <a:rPr lang="cs-CZ" sz="1600" dirty="0"/>
              <a:t> </a:t>
            </a:r>
            <a:r>
              <a:rPr lang="cs-CZ" sz="1600" dirty="0" err="1"/>
              <a:t>rated</a:t>
            </a:r>
            <a:r>
              <a:rPr lang="cs-CZ" sz="1600" dirty="0"/>
              <a:t> by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neighbors</a:t>
            </a:r>
            <a:endParaRPr lang="cs-CZ" sz="1600" dirty="0"/>
          </a:p>
          <a:p>
            <a:pPr lvl="1"/>
            <a:r>
              <a:rPr lang="cs-CZ" sz="1600" dirty="0"/>
              <a:t>Return </a:t>
            </a:r>
            <a:r>
              <a:rPr lang="cs-CZ" sz="1600" dirty="0" err="1"/>
              <a:t>items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highest</a:t>
            </a:r>
            <a:r>
              <a:rPr lang="cs-CZ" sz="1600" dirty="0"/>
              <a:t> </a:t>
            </a:r>
            <a:r>
              <a:rPr lang="cs-CZ" sz="1600" dirty="0" err="1"/>
              <a:t>scores</a:t>
            </a:r>
            <a:endParaRPr lang="cs-CZ" sz="1600" dirty="0"/>
          </a:p>
          <a:p>
            <a:pPr lvl="2"/>
            <a:r>
              <a:rPr lang="cs-CZ" sz="1500" dirty="0"/>
              <a:t>Item5, Item6,…</a:t>
            </a:r>
          </a:p>
          <a:p>
            <a:pPr lvl="1"/>
            <a:endParaRPr lang="cs-CZ" sz="1600" dirty="0"/>
          </a:p>
          <a:p>
            <a:pPr marL="457200" lvl="1" indent="0">
              <a:buNone/>
            </a:pPr>
            <a:endParaRPr lang="cs-CZ" sz="16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845728"/>
              </p:ext>
            </p:extLst>
          </p:nvPr>
        </p:nvGraphicFramePr>
        <p:xfrm>
          <a:off x="2423592" y="3717032"/>
          <a:ext cx="6840760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55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Item6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Item7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746804" y="446022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0.5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46804" y="4831814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0.35</a:t>
            </a:r>
            <a:endParaRPr lang="en-US" dirty="0"/>
          </a:p>
        </p:txBody>
      </p:sp>
      <p:sp>
        <p:nvSpPr>
          <p:cNvPr id="15" name="Ovál 14"/>
          <p:cNvSpPr/>
          <p:nvPr/>
        </p:nvSpPr>
        <p:spPr bwMode="auto">
          <a:xfrm>
            <a:off x="1631504" y="4457958"/>
            <a:ext cx="1656184" cy="371594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ál 15"/>
          <p:cNvSpPr/>
          <p:nvPr/>
        </p:nvSpPr>
        <p:spPr bwMode="auto">
          <a:xfrm>
            <a:off x="1629454" y="4830118"/>
            <a:ext cx="1656184" cy="371594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ovéPole 8"/>
          <p:cNvSpPr txBox="1"/>
          <p:nvPr/>
        </p:nvSpPr>
        <p:spPr>
          <a:xfrm>
            <a:off x="5105461" y="520039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?/0</a:t>
            </a:r>
            <a:endParaRPr lang="en-US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746964" y="5200392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3.25</a:t>
            </a:r>
            <a:endParaRPr lang="en-US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587259" y="519339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2.25</a:t>
            </a:r>
            <a:endParaRPr lang="en-US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8560635" y="5193399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1.4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4"/>
              <p:cNvSpPr txBox="1"/>
              <p:nvPr/>
            </p:nvSpPr>
            <p:spPr>
              <a:xfrm>
                <a:off x="4583833" y="5532787"/>
                <a:ext cx="4728923" cy="604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𝒔𝒄𝒐𝒓𝒆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𝒑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i="1">
                              <a:latin typeface="Cambria Math"/>
                            </a:rPr>
                            <m:t>𝒃</m:t>
                          </m:r>
                          <m:r>
                            <a:rPr lang="en-US" i="1">
                              <a:latin typeface="Cambria Math"/>
                            </a:rPr>
                            <m:t> ∈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𝑵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𝒔𝒊𝒎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∗(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𝒑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𝒃</m:t>
                                  </m:r>
                                </m:sub>
                              </m:sSub>
                            </m:e>
                          </m:acc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833" y="5532787"/>
                <a:ext cx="4728923" cy="6042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189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Item-</a:t>
            </a:r>
            <a:r>
              <a:rPr lang="cs-CZ" dirty="0" err="1"/>
              <a:t>based</a:t>
            </a:r>
            <a:r>
              <a:rPr lang="cs-CZ" dirty="0"/>
              <a:t> KNN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Ranking</a:t>
            </a:r>
            <a:r>
              <a:rPr lang="cs-CZ" dirty="0"/>
              <a:t> </a:t>
            </a:r>
            <a:r>
              <a:rPr lang="cs-CZ" dirty="0" err="1"/>
              <a:t>Prediction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b="0" i="1" dirty="0"/>
              <a:t>2003 </a:t>
            </a:r>
            <a:r>
              <a:rPr lang="cs-CZ" sz="1600" b="0" i="1" dirty="0" err="1"/>
              <a:t>paper</a:t>
            </a:r>
            <a:r>
              <a:rPr lang="cs-CZ" sz="1600" b="0" i="1" dirty="0"/>
              <a:t>: </a:t>
            </a:r>
            <a:r>
              <a:rPr lang="en-US" sz="1600" b="0" i="1" dirty="0"/>
              <a:t>Amazon.com</a:t>
            </a:r>
            <a:r>
              <a:rPr lang="cs-CZ" sz="1600" b="0" i="1" dirty="0"/>
              <a:t> </a:t>
            </a:r>
            <a:r>
              <a:rPr lang="en-US" sz="1600" b="0" i="1" dirty="0"/>
              <a:t>Recommendations</a:t>
            </a:r>
            <a:r>
              <a:rPr lang="cs-CZ" sz="1600" b="0" i="1" dirty="0"/>
              <a:t> </a:t>
            </a:r>
            <a:r>
              <a:rPr lang="en-US" sz="1600" b="0" i="1" dirty="0"/>
              <a:t>Item-to-Item Collaborative Filtering</a:t>
            </a:r>
          </a:p>
          <a:p>
            <a:pPr lvl="1"/>
            <a:r>
              <a:rPr lang="cs-CZ" sz="1400" i="1" dirty="0"/>
              <a:t>https://dl.acm.org/citation.cfm?id=642471</a:t>
            </a:r>
          </a:p>
          <a:p>
            <a:r>
              <a:rPr lang="cs-CZ" sz="1800" dirty="0" err="1"/>
              <a:t>Recommend</a:t>
            </a:r>
            <a:r>
              <a:rPr lang="cs-CZ" sz="1800" dirty="0"/>
              <a:t> </a:t>
            </a:r>
            <a:r>
              <a:rPr lang="cs-CZ" sz="1800" dirty="0" err="1"/>
              <a:t>items</a:t>
            </a:r>
            <a:r>
              <a:rPr lang="cs-CZ" sz="1800" dirty="0"/>
              <a:t> </a:t>
            </a:r>
            <a:r>
              <a:rPr lang="cs-CZ" sz="1800" dirty="0" err="1"/>
              <a:t>that</a:t>
            </a:r>
            <a:r>
              <a:rPr lang="cs-CZ" sz="1800" dirty="0"/>
              <a:t> are </a:t>
            </a:r>
            <a:r>
              <a:rPr lang="cs-CZ" sz="1800" dirty="0" err="1"/>
              <a:t>similar</a:t>
            </a:r>
            <a:r>
              <a:rPr lang="cs-CZ" sz="1800" dirty="0"/>
              <a:t> (</a:t>
            </a:r>
            <a:r>
              <a:rPr lang="cs-CZ" sz="1800" dirty="0" err="1"/>
              <a:t>based</a:t>
            </a:r>
            <a:r>
              <a:rPr lang="cs-CZ" sz="1800" dirty="0"/>
              <a:t> on </a:t>
            </a:r>
            <a:r>
              <a:rPr lang="cs-CZ" sz="1800" dirty="0" err="1"/>
              <a:t>other</a:t>
            </a:r>
            <a:r>
              <a:rPr lang="cs-CZ" sz="1800" dirty="0"/>
              <a:t> user </a:t>
            </a:r>
            <a:r>
              <a:rPr lang="cs-CZ" sz="1800" dirty="0" err="1"/>
              <a:t>ratings</a:t>
            </a:r>
            <a:r>
              <a:rPr lang="cs-CZ" sz="1800" dirty="0"/>
              <a:t>) to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items</a:t>
            </a:r>
            <a:r>
              <a:rPr lang="cs-CZ" sz="1800" dirty="0"/>
              <a:t> </a:t>
            </a:r>
            <a:r>
              <a:rPr lang="cs-CZ" sz="1800" dirty="0" err="1"/>
              <a:t>already</a:t>
            </a:r>
            <a:r>
              <a:rPr lang="cs-CZ" sz="1800" dirty="0"/>
              <a:t> </a:t>
            </a:r>
            <a:r>
              <a:rPr lang="cs-CZ" sz="1800" dirty="0" err="1"/>
              <a:t>liked</a:t>
            </a:r>
            <a:r>
              <a:rPr lang="cs-CZ" sz="1800" dirty="0"/>
              <a:t> by Alice</a:t>
            </a:r>
            <a:endParaRPr lang="cs-CZ" sz="16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elle 18"/>
          <p:cNvGraphicFramePr>
            <a:graphicFrameLocks noGrp="1"/>
          </p:cNvGraphicFramePr>
          <p:nvPr/>
        </p:nvGraphicFramePr>
        <p:xfrm>
          <a:off x="2423592" y="3717032"/>
          <a:ext cx="684076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55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Item6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Item7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Ovál 14"/>
          <p:cNvSpPr/>
          <p:nvPr/>
        </p:nvSpPr>
        <p:spPr bwMode="auto">
          <a:xfrm>
            <a:off x="4079776" y="4437113"/>
            <a:ext cx="936104" cy="1440159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ál 15"/>
          <p:cNvSpPr/>
          <p:nvPr/>
        </p:nvSpPr>
        <p:spPr bwMode="auto">
          <a:xfrm>
            <a:off x="6672064" y="4459545"/>
            <a:ext cx="936104" cy="1440159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Zahnutá šipka dolů 5"/>
          <p:cNvSpPr/>
          <p:nvPr/>
        </p:nvSpPr>
        <p:spPr bwMode="auto">
          <a:xfrm flipV="1">
            <a:off x="4493822" y="5918827"/>
            <a:ext cx="2700300" cy="678524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ál 15"/>
          <p:cNvSpPr/>
          <p:nvPr/>
        </p:nvSpPr>
        <p:spPr bwMode="auto">
          <a:xfrm>
            <a:off x="8400256" y="4509121"/>
            <a:ext cx="936104" cy="1440159"/>
          </a:xfrm>
          <a:prstGeom prst="ellipse">
            <a:avLst/>
          </a:prstGeom>
          <a:noFill/>
          <a:ln w="222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Zahnutá šipka dolů 8"/>
          <p:cNvSpPr/>
          <p:nvPr/>
        </p:nvSpPr>
        <p:spPr bwMode="auto">
          <a:xfrm flipV="1">
            <a:off x="4439816" y="5949280"/>
            <a:ext cx="4536504" cy="800471"/>
          </a:xfrm>
          <a:prstGeom prst="curvedDownArrow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619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Item-</a:t>
            </a:r>
            <a:r>
              <a:rPr lang="cs-CZ" dirty="0" err="1"/>
              <a:t>based</a:t>
            </a:r>
            <a:r>
              <a:rPr lang="cs-CZ" dirty="0"/>
              <a:t> KNN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Ranking</a:t>
            </a:r>
            <a:r>
              <a:rPr lang="cs-CZ" dirty="0"/>
              <a:t> </a:t>
            </a:r>
            <a:r>
              <a:rPr lang="cs-CZ" dirty="0" err="1"/>
              <a:t>Prediction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sz="1800" dirty="0"/>
                  <a:t>Recommend </a:t>
                </a:r>
                <a:r>
                  <a:rPr lang="cs-CZ" sz="1800" dirty="0" err="1"/>
                  <a:t>items</a:t>
                </a:r>
                <a:r>
                  <a:rPr lang="cs-CZ" sz="1800" dirty="0"/>
                  <a:t> </a:t>
                </a:r>
                <a:r>
                  <a:rPr lang="cs-CZ" sz="1800" dirty="0" err="1"/>
                  <a:t>that</a:t>
                </a:r>
                <a:r>
                  <a:rPr lang="cs-CZ" sz="1800" dirty="0"/>
                  <a:t> are </a:t>
                </a:r>
                <a:r>
                  <a:rPr lang="cs-CZ" sz="1800" dirty="0" err="1"/>
                  <a:t>similar</a:t>
                </a:r>
                <a:r>
                  <a:rPr lang="cs-CZ" sz="1800" dirty="0"/>
                  <a:t> (</a:t>
                </a:r>
                <a:r>
                  <a:rPr lang="cs-CZ" sz="1800" dirty="0" err="1"/>
                  <a:t>based</a:t>
                </a:r>
                <a:r>
                  <a:rPr lang="cs-CZ" sz="1800" dirty="0"/>
                  <a:t> on </a:t>
                </a:r>
                <a:r>
                  <a:rPr lang="cs-CZ" sz="1800" dirty="0" err="1"/>
                  <a:t>other</a:t>
                </a:r>
                <a:r>
                  <a:rPr lang="cs-CZ" sz="1800" dirty="0"/>
                  <a:t> user </a:t>
                </a:r>
                <a:r>
                  <a:rPr lang="cs-CZ" sz="1800" dirty="0" err="1"/>
                  <a:t>ratings</a:t>
                </a:r>
                <a:r>
                  <a:rPr lang="cs-CZ" sz="1800" dirty="0"/>
                  <a:t>) to </a:t>
                </a:r>
                <a:r>
                  <a:rPr lang="cs-CZ" sz="1800" dirty="0" err="1"/>
                  <a:t>the</a:t>
                </a:r>
                <a:r>
                  <a:rPr lang="cs-CZ" sz="1800" dirty="0"/>
                  <a:t> </a:t>
                </a:r>
                <a:r>
                  <a:rPr lang="cs-CZ" sz="1800" dirty="0" err="1"/>
                  <a:t>items</a:t>
                </a:r>
                <a:r>
                  <a:rPr lang="cs-CZ" sz="1800" dirty="0"/>
                  <a:t> </a:t>
                </a:r>
                <a:r>
                  <a:rPr lang="cs-CZ" sz="1800" dirty="0" err="1"/>
                  <a:t>already</a:t>
                </a:r>
                <a:r>
                  <a:rPr lang="cs-CZ" sz="1800" dirty="0"/>
                  <a:t> </a:t>
                </a:r>
                <a:r>
                  <a:rPr lang="cs-CZ" sz="1800" dirty="0" err="1"/>
                  <a:t>liked</a:t>
                </a:r>
                <a:r>
                  <a:rPr lang="cs-CZ" sz="1800" dirty="0"/>
                  <a:t> by Alice</a:t>
                </a:r>
              </a:p>
              <a:p>
                <a:r>
                  <a:rPr lang="cs-CZ" sz="1800" dirty="0" err="1"/>
                  <a:t>Offline</a:t>
                </a:r>
                <a:r>
                  <a:rPr lang="cs-CZ" sz="1800" dirty="0"/>
                  <a:t> </a:t>
                </a:r>
                <a:r>
                  <a:rPr lang="cs-CZ" sz="1800" dirty="0" err="1"/>
                  <a:t>preprocessing</a:t>
                </a:r>
                <a:r>
                  <a:rPr lang="cs-CZ" sz="1800" dirty="0"/>
                  <a:t>:</a:t>
                </a:r>
              </a:p>
              <a:p>
                <a:endParaRPr lang="cs-CZ" sz="1800" dirty="0"/>
              </a:p>
              <a:p>
                <a:endParaRPr lang="cs-CZ" sz="1800" dirty="0"/>
              </a:p>
              <a:p>
                <a:endParaRPr lang="cs-CZ" sz="1800" dirty="0"/>
              </a:p>
              <a:p>
                <a:endParaRPr lang="cs-CZ" sz="1800" dirty="0"/>
              </a:p>
              <a:p>
                <a:r>
                  <a:rPr lang="cs-CZ" sz="1800" dirty="0"/>
                  <a:t>Output: </a:t>
                </a:r>
                <a:r>
                  <a:rPr lang="cs-CZ" sz="1800" dirty="0" err="1"/>
                  <a:t>similarity</a:t>
                </a:r>
                <a:r>
                  <a:rPr lang="cs-CZ" sz="1800" dirty="0"/>
                  <a:t> matrix </a:t>
                </a:r>
                <a:r>
                  <a:rPr lang="cs-CZ" sz="1800" dirty="0" err="1"/>
                  <a:t>of</a:t>
                </a:r>
                <a:r>
                  <a:rPr lang="cs-CZ" sz="1800" dirty="0"/>
                  <a:t> </a:t>
                </a:r>
                <a:r>
                  <a:rPr lang="cs-CZ" sz="1800" dirty="0" err="1"/>
                  <a:t>all</a:t>
                </a:r>
                <a:r>
                  <a:rPr lang="cs-CZ" sz="1800" dirty="0"/>
                  <a:t> </a:t>
                </a:r>
                <a:r>
                  <a:rPr lang="cs-CZ" sz="1800" dirty="0" err="1"/>
                  <a:t>objects</a:t>
                </a:r>
                <a:r>
                  <a:rPr lang="cs-CZ" sz="1800" dirty="0"/>
                  <a:t> (</a:t>
                </a:r>
                <a:r>
                  <a:rPr lang="cs-CZ" sz="1800" dirty="0" err="1"/>
                  <a:t>or</a:t>
                </a:r>
                <a:r>
                  <a:rPr lang="cs-CZ" sz="1800" dirty="0"/>
                  <a:t> top-k most </a:t>
                </a:r>
                <a:r>
                  <a:rPr lang="cs-CZ" sz="1800" dirty="0" err="1"/>
                  <a:t>similar</a:t>
                </a:r>
                <a:r>
                  <a:rPr lang="cs-CZ" sz="1800" dirty="0"/>
                  <a:t>)</a:t>
                </a:r>
              </a:p>
              <a:p>
                <a:r>
                  <a:rPr lang="cs-CZ" sz="1800" dirty="0"/>
                  <a:t>Online:</a:t>
                </a:r>
              </a:p>
              <a:p>
                <a:pPr lvl="1"/>
                <a:r>
                  <a:rPr lang="cs-CZ" sz="1600" dirty="0" err="1"/>
                  <a:t>For</a:t>
                </a:r>
                <a:r>
                  <a:rPr lang="cs-CZ" sz="1600" dirty="0"/>
                  <a:t> </a:t>
                </a:r>
                <a:r>
                  <a:rPr lang="cs-CZ" sz="1600" dirty="0" err="1"/>
                  <a:t>each</a:t>
                </a:r>
                <a:r>
                  <a:rPr lang="cs-CZ" sz="1600" dirty="0"/>
                  <a:t> </a:t>
                </a:r>
                <a:r>
                  <a:rPr lang="cs-CZ" sz="1600" dirty="0" err="1"/>
                  <a:t>rated</a:t>
                </a:r>
                <a:r>
                  <a:rPr lang="cs-CZ" sz="1600" dirty="0"/>
                  <a:t> </a:t>
                </a:r>
                <a:r>
                  <a:rPr lang="cs-CZ" sz="1600" dirty="0" err="1"/>
                  <a:t>object</a:t>
                </a:r>
                <a:r>
                  <a:rPr lang="cs-CZ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cs-CZ" sz="1600" dirty="0"/>
                  <a:t> </a:t>
                </a:r>
                <a:r>
                  <a:rPr lang="cs-CZ" sz="1600" dirty="0" err="1"/>
                  <a:t>add</a:t>
                </a:r>
                <a:r>
                  <a:rPr lang="cs-CZ" sz="1600" dirty="0"/>
                  <a:t> </a:t>
                </a:r>
                <a14:m>
                  <m:oMath xmlns:m="http://schemas.openxmlformats.org/officeDocument/2006/math">
                    <m:r>
                      <a:rPr lang="cs-CZ" sz="1600" i="1">
                        <a:latin typeface="Cambria Math" panose="02040503050406030204" pitchFamily="18" charset="0"/>
                      </a:rPr>
                      <m:t>𝑠𝑖𝑚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∗(</m:t>
                    </m:r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cs-CZ" sz="16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acc>
                    <m:r>
                      <a:rPr lang="cs-CZ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1600" dirty="0"/>
                  <a:t> to </a:t>
                </a:r>
                <a:r>
                  <a:rPr lang="cs-CZ" sz="1600" dirty="0" err="1"/>
                  <a:t>the</a:t>
                </a:r>
                <a:r>
                  <a:rPr lang="cs-CZ" sz="1600" dirty="0"/>
                  <a:t> </a:t>
                </a:r>
                <a:r>
                  <a:rPr lang="cs-CZ" sz="1600" dirty="0" err="1"/>
                  <a:t>score</a:t>
                </a:r>
                <a:r>
                  <a:rPr lang="cs-CZ" sz="1600" dirty="0"/>
                  <a:t> </a:t>
                </a:r>
                <a:r>
                  <a:rPr lang="cs-CZ" sz="1600" dirty="0" err="1"/>
                  <a:t>of</a:t>
                </a:r>
                <a:r>
                  <a:rPr lang="cs-CZ" sz="1600" dirty="0"/>
                  <a:t> </a:t>
                </a:r>
                <a:r>
                  <a:rPr lang="cs-CZ" sz="1600" dirty="0" err="1"/>
                  <a:t>object</a:t>
                </a:r>
                <a:r>
                  <a:rPr lang="cs-CZ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cs-CZ" sz="1600" dirty="0"/>
              </a:p>
              <a:p>
                <a:pPr lvl="1"/>
                <a:r>
                  <a:rPr lang="cs-CZ" sz="1600" dirty="0" err="1"/>
                  <a:t>Recommend</a:t>
                </a:r>
                <a:r>
                  <a:rPr lang="cs-CZ" sz="1600" dirty="0"/>
                  <a:t> </a:t>
                </a:r>
                <a:r>
                  <a:rPr lang="cs-CZ" sz="1600" dirty="0" err="1"/>
                  <a:t>objects</a:t>
                </a:r>
                <a:r>
                  <a:rPr lang="cs-CZ" sz="1600" dirty="0"/>
                  <a:t> </a:t>
                </a:r>
                <a:r>
                  <a:rPr lang="cs-CZ" sz="1600" dirty="0" err="1"/>
                  <a:t>with</a:t>
                </a:r>
                <a:r>
                  <a:rPr lang="cs-CZ" sz="1600" dirty="0"/>
                  <a:t> </a:t>
                </a:r>
                <a:r>
                  <a:rPr lang="cs-CZ" sz="1600" dirty="0" err="1"/>
                  <a:t>highest</a:t>
                </a:r>
                <a:r>
                  <a:rPr lang="cs-CZ" sz="1600" dirty="0"/>
                  <a:t> </a:t>
                </a:r>
                <a:r>
                  <a:rPr lang="cs-CZ" sz="1600"/>
                  <a:t>scores</a:t>
                </a:r>
                <a:endParaRPr lang="cs-CZ" sz="16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 cstate="print"/>
                <a:stretch>
                  <a:fillRect l="-444" t="-809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2351584" y="2492896"/>
            <a:ext cx="79608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item in product catalog, I1 </a:t>
            </a:r>
            <a:endParaRPr lang="cs-CZ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customer C who purchased I1 </a:t>
            </a:r>
            <a:endParaRPr lang="cs-CZ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item I2 purchased by customer C </a:t>
            </a:r>
            <a:endParaRPr lang="cs-CZ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Record that a customer purchased I1 and I2 </a:t>
            </a:r>
            <a:endParaRPr lang="cs-CZ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item I2 </a:t>
            </a:r>
            <a:endParaRPr lang="cs-CZ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Compute the similarity between I1 and I2 </a:t>
            </a:r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(i.</a:t>
            </a:r>
            <a:r>
              <a:rPr lang="cs-CZ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cs-CZ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Jaccard</a:t>
            </a:r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7504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itchFamily="34" charset="0"/>
              </a:rPr>
              <a:t>Example algorithms for sparse datasets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cs typeface="Calibri" pitchFamily="34" charset="0"/>
                  </a:rPr>
                  <a:t>Recursive CF </a:t>
                </a:r>
                <a:r>
                  <a:rPr lang="en-US" b="0" dirty="0">
                    <a:cs typeface="Calibri" pitchFamily="34" charset="0"/>
                  </a:rPr>
                  <a:t>(Zhang and Pu 2007)</a:t>
                </a:r>
              </a:p>
              <a:p>
                <a:pPr lvl="1"/>
                <a:r>
                  <a:rPr lang="en-US" dirty="0">
                    <a:cs typeface="Calibri" pitchFamily="34" charset="0"/>
                  </a:rPr>
                  <a:t>Assume there is a very close neighbor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 pitchFamily="34" charset="0"/>
                      </a:rPr>
                      <m:t>𝑛</m:t>
                    </m:r>
                  </m:oMath>
                </a14:m>
                <a:r>
                  <a:rPr lang="en-US" dirty="0">
                    <a:cs typeface="Calibri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 pitchFamily="34" charset="0"/>
                      </a:rPr>
                      <m:t>𝑢</m:t>
                    </m:r>
                  </m:oMath>
                </a14:m>
                <a:r>
                  <a:rPr lang="en-US" dirty="0">
                    <a:cs typeface="Calibri" pitchFamily="34" charset="0"/>
                  </a:rPr>
                  <a:t> who however has not rated the target item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 pitchFamily="34" charset="0"/>
                      </a:rPr>
                      <m:t>𝑖</m:t>
                    </m:r>
                  </m:oMath>
                </a14:m>
                <a:r>
                  <a:rPr lang="en-US" dirty="0">
                    <a:cs typeface="Calibri" pitchFamily="34" charset="0"/>
                  </a:rPr>
                  <a:t> yet.</a:t>
                </a:r>
              </a:p>
              <a:p>
                <a:pPr lvl="1"/>
                <a:r>
                  <a:rPr lang="en-US" dirty="0">
                    <a:cs typeface="Calibri" pitchFamily="34" charset="0"/>
                  </a:rPr>
                  <a:t>Idea: </a:t>
                </a:r>
              </a:p>
              <a:p>
                <a:pPr lvl="2"/>
                <a:r>
                  <a:rPr lang="en-US" dirty="0">
                    <a:cs typeface="Calibri" pitchFamily="34" charset="0"/>
                  </a:rPr>
                  <a:t>Apply CF-method recursively and predict a rating for item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 pitchFamily="34" charset="0"/>
                      </a:rPr>
                      <m:t>𝑖</m:t>
                    </m:r>
                  </m:oMath>
                </a14:m>
                <a:r>
                  <a:rPr lang="en-US" dirty="0">
                    <a:cs typeface="Calibri" pitchFamily="34" charset="0"/>
                  </a:rPr>
                  <a:t> for the neighbor</a:t>
                </a:r>
              </a:p>
              <a:p>
                <a:pPr lvl="2"/>
                <a:r>
                  <a:rPr lang="en-US" dirty="0">
                    <a:cs typeface="Calibri" pitchFamily="34" charset="0"/>
                  </a:rPr>
                  <a:t>Use this predicted rating instead of the rating of a more distant direct neighbor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593" t="-6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435367"/>
              </p:ext>
            </p:extLst>
          </p:nvPr>
        </p:nvGraphicFramePr>
        <p:xfrm>
          <a:off x="2381224" y="4071942"/>
          <a:ext cx="609600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9" name="Gruppieren 18"/>
          <p:cNvGrpSpPr/>
          <p:nvPr/>
        </p:nvGrpSpPr>
        <p:grpSpPr>
          <a:xfrm>
            <a:off x="8310579" y="4572008"/>
            <a:ext cx="1713163" cy="500066"/>
            <a:chOff x="6786578" y="4071942"/>
            <a:chExt cx="1713163" cy="500066"/>
          </a:xfrm>
        </p:grpSpPr>
        <p:sp>
          <p:nvSpPr>
            <p:cNvPr id="20" name="Nach links gekrümmter Pfeil 19"/>
            <p:cNvSpPr/>
            <p:nvPr/>
          </p:nvSpPr>
          <p:spPr bwMode="auto">
            <a:xfrm>
              <a:off x="6786578" y="4071942"/>
              <a:ext cx="428628" cy="500066"/>
            </a:xfrm>
            <a:prstGeom prst="curvedLeftArrow">
              <a:avLst/>
            </a:prstGeom>
            <a:solidFill>
              <a:srgbClr val="002060"/>
            </a:solidFill>
            <a:ln w="9525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7358082" y="4143380"/>
              <a:ext cx="1141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sim</a:t>
              </a:r>
              <a:r>
                <a:rPr lang="en-US" b="0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= 0.85</a:t>
              </a:r>
              <a:endParaRPr lang="en-US" b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8256882" y="5107110"/>
            <a:ext cx="2125399" cy="1102608"/>
            <a:chOff x="6732881" y="5107110"/>
            <a:chExt cx="2125399" cy="1102608"/>
          </a:xfrm>
        </p:grpSpPr>
        <p:sp>
          <p:nvSpPr>
            <p:cNvPr id="24" name="Gestreifter Pfeil nach rechts 23"/>
            <p:cNvSpPr/>
            <p:nvPr/>
          </p:nvSpPr>
          <p:spPr bwMode="auto">
            <a:xfrm rot="12253149">
              <a:off x="6732881" y="5107110"/>
              <a:ext cx="928694" cy="285752"/>
            </a:xfrm>
            <a:prstGeom prst="stripedRightArrow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7643834" y="5286388"/>
              <a:ext cx="1214446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Predict rating for</a:t>
              </a:r>
            </a:p>
            <a:p>
              <a:r>
                <a:rPr lang="en-US" b="0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User1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 flipH="1">
            <a:off x="1991544" y="3280502"/>
            <a:ext cx="6014808" cy="7078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Never saw in praxis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Paradigms of recommender systems</a:t>
            </a:r>
          </a:p>
        </p:txBody>
      </p:sp>
      <p:grpSp>
        <p:nvGrpSpPr>
          <p:cNvPr id="2" name="Gruppieren 12"/>
          <p:cNvGrpSpPr>
            <a:grpSpLocks/>
          </p:cNvGrpSpPr>
          <p:nvPr/>
        </p:nvGrpSpPr>
        <p:grpSpPr bwMode="auto">
          <a:xfrm>
            <a:off x="5595939" y="3000376"/>
            <a:ext cx="4181475" cy="1547813"/>
            <a:chOff x="4786314" y="3071810"/>
            <a:chExt cx="4181496" cy="1547815"/>
          </a:xfrm>
        </p:grpSpPr>
        <p:pic>
          <p:nvPicPr>
            <p:cNvPr id="15378" name="Grafik 5" descr="Box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Grafik 6" descr="Outputarrow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Grafik 7" descr="Output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pieren 13"/>
          <p:cNvGrpSpPr>
            <a:grpSpLocks/>
          </p:cNvGrpSpPr>
          <p:nvPr/>
        </p:nvGrpSpPr>
        <p:grpSpPr bwMode="auto">
          <a:xfrm>
            <a:off x="2222500" y="1643064"/>
            <a:ext cx="3659188" cy="1296987"/>
            <a:chOff x="699167" y="1643050"/>
            <a:chExt cx="3658519" cy="1297164"/>
          </a:xfrm>
        </p:grpSpPr>
        <p:pic>
          <p:nvPicPr>
            <p:cNvPr id="15376" name="Grafik 10" descr="UM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Grafik 11" descr="UMarrow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pieren 18"/>
          <p:cNvGrpSpPr>
            <a:grpSpLocks/>
          </p:cNvGrpSpPr>
          <p:nvPr/>
        </p:nvGrpSpPr>
        <p:grpSpPr bwMode="auto">
          <a:xfrm>
            <a:off x="2309814" y="2722563"/>
            <a:ext cx="3252787" cy="920750"/>
            <a:chOff x="857224" y="2722011"/>
            <a:chExt cx="3252812" cy="921303"/>
          </a:xfrm>
        </p:grpSpPr>
        <p:pic>
          <p:nvPicPr>
            <p:cNvPr id="15374" name="Grafik 16" descr="Commarrow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43108" y="3143248"/>
              <a:ext cx="1966928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Grafik 15" descr="Community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57224" y="2722011"/>
              <a:ext cx="1428760" cy="849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pieren 23"/>
          <p:cNvGrpSpPr>
            <a:grpSpLocks/>
          </p:cNvGrpSpPr>
          <p:nvPr/>
        </p:nvGrpSpPr>
        <p:grpSpPr bwMode="auto">
          <a:xfrm>
            <a:off x="2238375" y="3857626"/>
            <a:ext cx="3143250" cy="739775"/>
            <a:chOff x="714348" y="3857628"/>
            <a:chExt cx="3143272" cy="739014"/>
          </a:xfrm>
        </p:grpSpPr>
        <p:pic>
          <p:nvPicPr>
            <p:cNvPr id="15372" name="Grafik 21" descr="PM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14348" y="3857628"/>
              <a:ext cx="1785950" cy="739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Grafik 22" descr="PMarrow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714612" y="3929066"/>
              <a:ext cx="1143008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uppieren 27"/>
          <p:cNvGrpSpPr>
            <a:grpSpLocks/>
          </p:cNvGrpSpPr>
          <p:nvPr/>
        </p:nvGrpSpPr>
        <p:grpSpPr bwMode="auto">
          <a:xfrm>
            <a:off x="2274889" y="4500563"/>
            <a:ext cx="3349625" cy="1357312"/>
            <a:chOff x="751620" y="4500570"/>
            <a:chExt cx="3348404" cy="1357322"/>
          </a:xfrm>
        </p:grpSpPr>
        <p:pic>
          <p:nvPicPr>
            <p:cNvPr id="15370" name="Grafik 25" descr="KM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51620" y="5000636"/>
              <a:ext cx="1677240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Grafik 26" descr="KMarrow.png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428860" y="4500570"/>
              <a:ext cx="1671164" cy="1047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6"/>
          <p:cNvSpPr/>
          <p:nvPr/>
        </p:nvSpPr>
        <p:spPr bwMode="auto">
          <a:xfrm>
            <a:off x="2423591" y="1439994"/>
            <a:ext cx="1314971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274889" y="1371600"/>
            <a:ext cx="1463674" cy="977280"/>
          </a:xfrm>
          <a:prstGeom prst="line">
            <a:avLst/>
          </a:prstGeom>
          <a:solidFill>
            <a:schemeClr val="accent1"/>
          </a:solidFill>
          <a:ln w="1174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2309814" y="1371600"/>
            <a:ext cx="1428748" cy="977280"/>
          </a:xfrm>
          <a:prstGeom prst="line">
            <a:avLst/>
          </a:prstGeom>
          <a:solidFill>
            <a:schemeClr val="accent1"/>
          </a:solidFill>
          <a:ln w="1174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9763746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Graph-based methods (1)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"Spreading activation" </a:t>
            </a:r>
            <a:r>
              <a:rPr lang="en-US" b="0"/>
              <a:t>(Huang et al. 2004)</a:t>
            </a:r>
          </a:p>
          <a:p>
            <a:pPr lvl="1"/>
            <a:r>
              <a:rPr lang="en-US" sz="1600"/>
              <a:t>Exploit the supposed "transitivity" of customer tastes and thereby augment the matrix with additional information</a:t>
            </a:r>
          </a:p>
          <a:p>
            <a:pPr lvl="1"/>
            <a:r>
              <a:rPr lang="en-US" sz="1600"/>
              <a:t>Assume that we are looking for a recommendation for </a:t>
            </a:r>
            <a:r>
              <a:rPr lang="en-US" sz="1600" i="1"/>
              <a:t>User1</a:t>
            </a:r>
            <a:endParaRPr lang="en-US" sz="1600"/>
          </a:p>
          <a:p>
            <a:pPr lvl="1"/>
            <a:r>
              <a:rPr lang="en-US" sz="1600"/>
              <a:t>When using a standard CF approach, </a:t>
            </a:r>
            <a:r>
              <a:rPr lang="en-US" sz="1600" i="1"/>
              <a:t>User2 </a:t>
            </a:r>
            <a:r>
              <a:rPr lang="en-US" sz="1600"/>
              <a:t>will be considered a peer for </a:t>
            </a:r>
            <a:r>
              <a:rPr lang="en-US" sz="1600" i="1"/>
              <a:t>User1 </a:t>
            </a:r>
            <a:r>
              <a:rPr lang="en-US" sz="1600"/>
              <a:t>because they both bought </a:t>
            </a:r>
            <a:r>
              <a:rPr lang="en-US" sz="1600" i="1"/>
              <a:t>Item2 </a:t>
            </a:r>
            <a:r>
              <a:rPr lang="en-US" sz="1600"/>
              <a:t>and </a:t>
            </a:r>
            <a:r>
              <a:rPr lang="en-US" sz="1600" i="1"/>
              <a:t>Item4</a:t>
            </a:r>
          </a:p>
          <a:p>
            <a:pPr lvl="1"/>
            <a:r>
              <a:rPr lang="en-US" sz="1600"/>
              <a:t>Thus </a:t>
            </a:r>
            <a:r>
              <a:rPr lang="en-US" sz="1600" i="1"/>
              <a:t>Item3 </a:t>
            </a:r>
            <a:r>
              <a:rPr lang="en-US" sz="1600"/>
              <a:t>will be recommended to </a:t>
            </a:r>
            <a:r>
              <a:rPr lang="en-US" sz="1600" i="1"/>
              <a:t>User1 </a:t>
            </a:r>
            <a:r>
              <a:rPr lang="en-US" sz="1600"/>
              <a:t>because the nearest neighbor, </a:t>
            </a:r>
            <a:r>
              <a:rPr lang="en-US" sz="1600" i="1"/>
              <a:t>User2</a:t>
            </a:r>
            <a:r>
              <a:rPr lang="en-US" sz="1600"/>
              <a:t>, also bought or liked it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137" y="3772868"/>
            <a:ext cx="3062106" cy="260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Graph-based methods (2)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"Spreading activation" </a:t>
            </a:r>
            <a:r>
              <a:rPr lang="en-US" b="0"/>
              <a:t>(Huang et al. 2004)</a:t>
            </a:r>
          </a:p>
          <a:p>
            <a:pPr lvl="1"/>
            <a:r>
              <a:rPr lang="en-US" sz="1600"/>
              <a:t>In a standard user-based or item-based CF approach, paths of length 3 will be considered – that is, </a:t>
            </a:r>
            <a:r>
              <a:rPr lang="en-US" sz="1600" i="1"/>
              <a:t>Item3 </a:t>
            </a:r>
            <a:r>
              <a:rPr lang="en-US" sz="1600"/>
              <a:t>is relevant for </a:t>
            </a:r>
            <a:r>
              <a:rPr lang="en-US" sz="1600" i="1"/>
              <a:t>User1 </a:t>
            </a:r>
            <a:r>
              <a:rPr lang="en-US" sz="1600"/>
              <a:t>because there exists a three-step path (</a:t>
            </a:r>
            <a:r>
              <a:rPr lang="en-US" sz="1600" i="1"/>
              <a:t>User1–Item2–User2–Item3</a:t>
            </a:r>
            <a:r>
              <a:rPr lang="en-US" sz="1600"/>
              <a:t>) between them</a:t>
            </a:r>
          </a:p>
          <a:p>
            <a:pPr lvl="1"/>
            <a:r>
              <a:rPr lang="en-US" sz="1600"/>
              <a:t>Because the number of such paths of length 3 is small in sparse rating databases, the idea is to also consider longer paths (indirect associations) to compute recommendations</a:t>
            </a:r>
          </a:p>
          <a:p>
            <a:pPr lvl="1"/>
            <a:r>
              <a:rPr lang="en-US" sz="1600"/>
              <a:t>Using path length 5, for instance</a:t>
            </a:r>
            <a:endParaRPr lang="en-US" sz="1600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137" y="3772868"/>
            <a:ext cx="3062106" cy="260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66267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Graph-based methods (3)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"Spreading activation" </a:t>
            </a:r>
            <a:r>
              <a:rPr lang="en-US" b="0"/>
              <a:t>(Huang et al. 2004)</a:t>
            </a:r>
            <a:endParaRPr lang="en-US" b="0" dirty="0"/>
          </a:p>
          <a:p>
            <a:pPr lvl="1"/>
            <a:r>
              <a:rPr lang="en-US" dirty="0"/>
              <a:t>Idea: Use paths of lengths &gt; 3 </a:t>
            </a:r>
            <a:br>
              <a:rPr lang="en-US" dirty="0"/>
            </a:br>
            <a:r>
              <a:rPr lang="en-US" dirty="0"/>
              <a:t>to recommend items</a:t>
            </a:r>
          </a:p>
          <a:p>
            <a:pPr lvl="1"/>
            <a:r>
              <a:rPr lang="en-US" dirty="0"/>
              <a:t>Length 3: Recommend Item3 to User1</a:t>
            </a:r>
          </a:p>
          <a:p>
            <a:pPr lvl="1"/>
            <a:r>
              <a:rPr lang="en-US" dirty="0"/>
              <a:t>Length 5: Item1 also recommendable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8415" y="3286125"/>
            <a:ext cx="33432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uppieren 11"/>
          <p:cNvGrpSpPr/>
          <p:nvPr/>
        </p:nvGrpSpPr>
        <p:grpSpPr>
          <a:xfrm>
            <a:off x="3452794" y="4071942"/>
            <a:ext cx="1071570" cy="1214446"/>
            <a:chOff x="5643570" y="4500570"/>
            <a:chExt cx="1071570" cy="1214446"/>
          </a:xfrm>
        </p:grpSpPr>
        <p:cxnSp>
          <p:nvCxnSpPr>
            <p:cNvPr id="13" name="Gerade Verbindung 12"/>
            <p:cNvCxnSpPr/>
            <p:nvPr/>
          </p:nvCxnSpPr>
          <p:spPr bwMode="auto">
            <a:xfrm rot="16200000" flipH="1">
              <a:off x="5214942" y="4929198"/>
              <a:ext cx="1214446" cy="357190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 bwMode="auto">
            <a:xfrm rot="5400000">
              <a:off x="5572132" y="4929198"/>
              <a:ext cx="1214446" cy="357190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 bwMode="auto">
            <a:xfrm rot="16200000" flipH="1">
              <a:off x="5929322" y="4929198"/>
              <a:ext cx="1214446" cy="357190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6" name="Gruppieren 15"/>
          <p:cNvGrpSpPr/>
          <p:nvPr/>
        </p:nvGrpSpPr>
        <p:grpSpPr>
          <a:xfrm>
            <a:off x="3167042" y="4143380"/>
            <a:ext cx="1643074" cy="1214446"/>
            <a:chOff x="5357818" y="4429132"/>
            <a:chExt cx="1643074" cy="1214446"/>
          </a:xfrm>
        </p:grpSpPr>
        <p:grpSp>
          <p:nvGrpSpPr>
            <p:cNvPr id="17" name="Gruppieren 11"/>
            <p:cNvGrpSpPr/>
            <p:nvPr/>
          </p:nvGrpSpPr>
          <p:grpSpPr>
            <a:xfrm>
              <a:off x="5643570" y="4429132"/>
              <a:ext cx="1071570" cy="1214446"/>
              <a:chOff x="5643570" y="4500570"/>
              <a:chExt cx="1071570" cy="1214446"/>
            </a:xfrm>
          </p:grpSpPr>
          <p:cxnSp>
            <p:nvCxnSpPr>
              <p:cNvPr id="20" name="Gerade Verbindung 19"/>
              <p:cNvCxnSpPr/>
              <p:nvPr/>
            </p:nvCxnSpPr>
            <p:spPr bwMode="auto">
              <a:xfrm rot="16200000" flipH="1">
                <a:off x="5214942" y="4929198"/>
                <a:ext cx="1214446" cy="357190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20"/>
              <p:cNvCxnSpPr/>
              <p:nvPr/>
            </p:nvCxnSpPr>
            <p:spPr bwMode="auto">
              <a:xfrm rot="5400000">
                <a:off x="5572132" y="4929198"/>
                <a:ext cx="1214446" cy="357190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21"/>
              <p:cNvCxnSpPr/>
              <p:nvPr/>
            </p:nvCxnSpPr>
            <p:spPr bwMode="auto">
              <a:xfrm rot="16200000" flipH="1">
                <a:off x="5929322" y="4929198"/>
                <a:ext cx="1214446" cy="357190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18" name="Gerade Verbindung 17"/>
            <p:cNvCxnSpPr/>
            <p:nvPr/>
          </p:nvCxnSpPr>
          <p:spPr bwMode="auto">
            <a:xfrm rot="5400000" flipH="1" flipV="1">
              <a:off x="6250793" y="4893479"/>
              <a:ext cx="1214446" cy="28575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Gerade Verbindung 18"/>
            <p:cNvCxnSpPr/>
            <p:nvPr/>
          </p:nvCxnSpPr>
          <p:spPr bwMode="auto">
            <a:xfrm flipV="1">
              <a:off x="5357818" y="4429132"/>
              <a:ext cx="1643074" cy="121444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0770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model-based approaches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Plethora of different techniques proposed in the last years, e.g.,</a:t>
            </a:r>
          </a:p>
          <a:p>
            <a:pPr lvl="1"/>
            <a:r>
              <a:rPr lang="en-US" b="1" dirty="0"/>
              <a:t>Matrix factorization techniques</a:t>
            </a:r>
            <a:r>
              <a:rPr lang="en-US" dirty="0"/>
              <a:t>,</a:t>
            </a:r>
          </a:p>
          <a:p>
            <a:pPr lvl="2"/>
            <a:r>
              <a:rPr lang="cs-CZ" dirty="0"/>
              <a:t>BPR, Funk SVD, ALS,… </a:t>
            </a:r>
            <a:endParaRPr lang="en-US" dirty="0"/>
          </a:p>
          <a:p>
            <a:pPr lvl="1"/>
            <a:r>
              <a:rPr lang="en-US" dirty="0"/>
              <a:t>Association rule mining</a:t>
            </a:r>
          </a:p>
          <a:p>
            <a:pPr lvl="2"/>
            <a:r>
              <a:rPr lang="en-US" dirty="0"/>
              <a:t>compare: shopping basket analysis</a:t>
            </a:r>
          </a:p>
          <a:p>
            <a:pPr lvl="1"/>
            <a:r>
              <a:rPr lang="en-US" dirty="0"/>
              <a:t>Probabilistic models</a:t>
            </a:r>
          </a:p>
          <a:p>
            <a:pPr lvl="2"/>
            <a:r>
              <a:rPr lang="en-US" dirty="0"/>
              <a:t>clustering models, Bayesian networks, probabilistic Latent Semantic Analysis</a:t>
            </a:r>
          </a:p>
          <a:p>
            <a:pPr lvl="1"/>
            <a:r>
              <a:rPr lang="en-US" dirty="0"/>
              <a:t>Various other machine learning approaches</a:t>
            </a:r>
            <a:r>
              <a:rPr lang="cs-CZ" dirty="0"/>
              <a:t>,</a:t>
            </a:r>
            <a:r>
              <a:rPr lang="cs-CZ" b="1" i="1" dirty="0">
                <a:solidFill>
                  <a:srgbClr val="00B050"/>
                </a:solidFill>
              </a:rPr>
              <a:t> nowadays mostly deep learning variants</a:t>
            </a:r>
            <a:endParaRPr lang="en-US" b="1" i="1" dirty="0">
              <a:solidFill>
                <a:srgbClr val="00B050"/>
              </a:solidFill>
            </a:endParaRPr>
          </a:p>
          <a:p>
            <a:r>
              <a:rPr lang="en-US" dirty="0"/>
              <a:t>Costs of pre-processing </a:t>
            </a:r>
          </a:p>
          <a:p>
            <a:pPr lvl="1"/>
            <a:r>
              <a:rPr lang="en-US" dirty="0"/>
              <a:t>Usually not discussed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Incremental updates possible?</a:t>
            </a:r>
            <a:endParaRPr lang="cs-CZ" b="1" i="1" dirty="0">
              <a:solidFill>
                <a:srgbClr val="FF0000"/>
              </a:solidFill>
            </a:endParaRPr>
          </a:p>
          <a:p>
            <a:pPr lvl="2"/>
            <a:r>
              <a:rPr lang="cs-CZ" b="1" i="1" dirty="0" err="1">
                <a:solidFill>
                  <a:srgbClr val="FF0000"/>
                </a:solidFill>
              </a:rPr>
              <a:t>if</a:t>
            </a:r>
            <a:r>
              <a:rPr lang="cs-CZ" b="1" i="1" dirty="0">
                <a:solidFill>
                  <a:srgbClr val="FF0000"/>
                </a:solidFill>
              </a:rPr>
              <a:t> not, </a:t>
            </a:r>
            <a:r>
              <a:rPr lang="cs-CZ" b="1" i="1" dirty="0" err="1">
                <a:solidFill>
                  <a:srgbClr val="FF0000"/>
                </a:solidFill>
              </a:rPr>
              <a:t>training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should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be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fast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enough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Filtering Issues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Pros: </a:t>
            </a:r>
          </a:p>
          <a:p>
            <a:pPr lvl="1"/>
            <a:r>
              <a:rPr lang="en-US" sz="1600" dirty="0"/>
              <a:t>well-understood, works well in some domains, no knowledge engineering required</a:t>
            </a:r>
          </a:p>
          <a:p>
            <a:r>
              <a:rPr lang="en-US" dirty="0"/>
              <a:t>Cons:</a:t>
            </a:r>
          </a:p>
          <a:p>
            <a:pPr lvl="1"/>
            <a:r>
              <a:rPr lang="en-US" sz="1600" dirty="0"/>
              <a:t>requires user community, sparsity problems, no integration of other knowledge sources, no explanation of results</a:t>
            </a:r>
          </a:p>
          <a:p>
            <a:r>
              <a:rPr lang="en-US" dirty="0"/>
              <a:t>What is the best CF method?</a:t>
            </a:r>
          </a:p>
          <a:p>
            <a:pPr lvl="1"/>
            <a:r>
              <a:rPr lang="en-US" sz="1600" dirty="0"/>
              <a:t>In which situation and which domain? Inconsistent findings; always the same domains and data sets; differences between methods are often very small (1/100)</a:t>
            </a:r>
          </a:p>
          <a:p>
            <a:r>
              <a:rPr lang="en-US" dirty="0"/>
              <a:t>How to evaluate the prediction quality?</a:t>
            </a:r>
            <a:r>
              <a:rPr lang="cs-CZ" dirty="0"/>
              <a:t> </a:t>
            </a:r>
            <a:r>
              <a:rPr lang="cs-CZ" sz="1800" i="1" dirty="0">
                <a:solidFill>
                  <a:srgbClr val="00B050"/>
                </a:solidFill>
              </a:rPr>
              <a:t>(separate lecture on this – gets even more important nowdays)</a:t>
            </a:r>
            <a:endParaRPr lang="en-US" sz="1800" i="1" dirty="0">
              <a:solidFill>
                <a:srgbClr val="00B050"/>
              </a:solidFill>
            </a:endParaRPr>
          </a:p>
          <a:p>
            <a:pPr lvl="1"/>
            <a:r>
              <a:rPr lang="en-US" sz="1600" dirty="0"/>
              <a:t>MAE / RMSE: What does an MAE of 0.7 actually mean?</a:t>
            </a:r>
          </a:p>
          <a:p>
            <a:pPr lvl="1"/>
            <a:r>
              <a:rPr lang="en-US" sz="1600" dirty="0"/>
              <a:t>Serendipity (novelty and surprising effect of recommendations)</a:t>
            </a:r>
          </a:p>
          <a:p>
            <a:pPr lvl="2"/>
            <a:r>
              <a:rPr lang="en-US" sz="1500" dirty="0"/>
              <a:t>Not yet fully understood</a:t>
            </a:r>
            <a:r>
              <a:rPr lang="cs-CZ" sz="1500" dirty="0"/>
              <a:t> 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still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true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15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What about multi-dimensional ratings?</a:t>
            </a:r>
            <a:r>
              <a:rPr lang="cs-CZ" dirty="0"/>
              <a:t> </a:t>
            </a:r>
            <a:r>
              <a:rPr lang="cs-CZ" i="1" dirty="0">
                <a:solidFill>
                  <a:srgbClr val="00B050"/>
                </a:solidFill>
              </a:rPr>
              <a:t>not many application </a:t>
            </a:r>
            <a:r>
              <a:rPr lang="cs-CZ" i="1" dirty="0" err="1">
                <a:solidFill>
                  <a:srgbClr val="00B050"/>
                </a:solidFill>
              </a:rPr>
              <a:t>domains</a:t>
            </a:r>
            <a:r>
              <a:rPr lang="cs-CZ" i="1" dirty="0">
                <a:solidFill>
                  <a:srgbClr val="00B050"/>
                </a:solidFill>
              </a:rPr>
              <a:t> </a:t>
            </a:r>
          </a:p>
          <a:p>
            <a:pPr lvl="1"/>
            <a:r>
              <a:rPr lang="cs-CZ" i="1" dirty="0" err="1">
                <a:solidFill>
                  <a:srgbClr val="00B050"/>
                </a:solidFill>
              </a:rPr>
              <a:t>instead</a:t>
            </a:r>
            <a:r>
              <a:rPr lang="cs-CZ" i="1" dirty="0">
                <a:solidFill>
                  <a:srgbClr val="00B050"/>
                </a:solidFill>
              </a:rPr>
              <a:t>, what about implicit feedback?</a:t>
            </a:r>
            <a:endParaRPr lang="en-US" i="1" dirty="0">
              <a:solidFill>
                <a:srgbClr val="00B05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2420888"/>
            <a:ext cx="304800" cy="3048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1628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563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08E15-620D-EF06-EC1E-F895D6DAD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3008E29-B26D-5479-5A48-D88CBD5E3F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07971" y="2265427"/>
            <a:ext cx="6975475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2600" dirty="0"/>
              <a:t>NSWI166 – </a:t>
            </a:r>
            <a:r>
              <a:rPr sz="2600" spc="-5" dirty="0"/>
              <a:t>Introduction </a:t>
            </a:r>
            <a:r>
              <a:rPr sz="2600" dirty="0"/>
              <a:t>to </a:t>
            </a:r>
            <a:r>
              <a:rPr sz="2600" spc="-5" dirty="0"/>
              <a:t>Recommender</a:t>
            </a:r>
            <a:r>
              <a:rPr sz="2600" spc="-25" dirty="0"/>
              <a:t> </a:t>
            </a:r>
            <a:r>
              <a:rPr sz="2600" dirty="0"/>
              <a:t>Systems</a:t>
            </a:r>
            <a:r>
              <a:rPr lang="cs-CZ" sz="2600" dirty="0"/>
              <a:t> and User </a:t>
            </a:r>
            <a:r>
              <a:rPr lang="cs-CZ" sz="2600" dirty="0" err="1"/>
              <a:t>Preferences</a:t>
            </a:r>
            <a:r>
              <a:rPr lang="cs-CZ" sz="2600" dirty="0"/>
              <a:t> – </a:t>
            </a:r>
            <a:r>
              <a:rPr lang="cs-CZ" sz="2600" dirty="0" err="1"/>
              <a:t>Lecture</a:t>
            </a:r>
            <a:r>
              <a:rPr lang="cs-CZ" sz="2600" dirty="0"/>
              <a:t> #3</a:t>
            </a:r>
            <a:endParaRPr sz="260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F19D920-C235-A34C-68AA-D5D410F6BE48}"/>
              </a:ext>
            </a:extLst>
          </p:cNvPr>
          <p:cNvSpPr txBox="1"/>
          <p:nvPr/>
        </p:nvSpPr>
        <p:spPr>
          <a:xfrm>
            <a:off x="2207568" y="3352800"/>
            <a:ext cx="8640960" cy="16767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35280" algn="ctr">
              <a:spcBef>
                <a:spcPts val="95"/>
              </a:spcBef>
            </a:pPr>
            <a:r>
              <a:rPr sz="1600" b="1" spc="-5" dirty="0" err="1">
                <a:solidFill>
                  <a:srgbClr val="003366"/>
                </a:solidFill>
                <a:latin typeface="Calibri"/>
                <a:cs typeface="Calibri"/>
              </a:rPr>
              <a:t>Ladislav</a:t>
            </a:r>
            <a:r>
              <a:rPr sz="1600" b="1" spc="-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1600" b="1" spc="-5" dirty="0" err="1">
                <a:solidFill>
                  <a:srgbClr val="003366"/>
                </a:solidFill>
                <a:latin typeface="Calibri"/>
                <a:cs typeface="Calibri"/>
              </a:rPr>
              <a:t>Peska</a:t>
            </a:r>
            <a:r>
              <a:rPr lang="cs-CZ" sz="1600" b="1" spc="-5" dirty="0">
                <a:solidFill>
                  <a:srgbClr val="003366"/>
                </a:solidFill>
                <a:latin typeface="Calibri"/>
                <a:cs typeface="Calibri"/>
              </a:rPr>
              <a:t> &amp; Peter Vojtas</a:t>
            </a:r>
            <a:r>
              <a:rPr sz="1600" b="1" spc="-5" dirty="0">
                <a:solidFill>
                  <a:srgbClr val="003366"/>
                </a:solidFill>
                <a:latin typeface="Calibri"/>
                <a:cs typeface="Calibri"/>
              </a:rPr>
              <a:t>  </a:t>
            </a:r>
            <a:endParaRPr lang="cs-CZ" sz="1600" b="1" spc="-5" dirty="0">
              <a:solidFill>
                <a:srgbClr val="003366"/>
              </a:solidFill>
              <a:latin typeface="Calibri"/>
              <a:cs typeface="Calibri"/>
            </a:endParaRPr>
          </a:p>
          <a:p>
            <a:pPr marL="12700" marR="5080" indent="335280" algn="ctr">
              <a:spcBef>
                <a:spcPts val="95"/>
              </a:spcBef>
            </a:pPr>
            <a:r>
              <a:rPr lang="cs-CZ" sz="1600" b="1" spc="-10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Ladislav.peska</a:t>
            </a:r>
            <a:r>
              <a:rPr sz="1600" b="1" spc="-5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@</a:t>
            </a:r>
            <a:r>
              <a:rPr lang="cs-CZ" sz="1600" b="1" spc="-5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matfyz</a:t>
            </a:r>
            <a:r>
              <a:rPr sz="1600" b="1" spc="-10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.</a:t>
            </a:r>
            <a:r>
              <a:rPr sz="1600" b="1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c</a:t>
            </a:r>
            <a:r>
              <a:rPr sz="1600" b="1" spc="-10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un</a:t>
            </a:r>
            <a:r>
              <a:rPr sz="1600" b="1" spc="-5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i</a:t>
            </a:r>
            <a:r>
              <a:rPr sz="1600" b="1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.</a:t>
            </a:r>
            <a:r>
              <a:rPr sz="1600" b="1" spc="-5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cz</a:t>
            </a:r>
            <a:r>
              <a:rPr lang="cs-CZ" sz="1600" b="1" spc="-5" dirty="0">
                <a:solidFill>
                  <a:srgbClr val="003366"/>
                </a:solidFill>
                <a:latin typeface="Calibri"/>
                <a:cs typeface="Calibri"/>
              </a:rPr>
              <a:t>, S208</a:t>
            </a:r>
          </a:p>
          <a:p>
            <a:pPr marL="12700" marR="5080" indent="335280" algn="ctr">
              <a:spcBef>
                <a:spcPts val="95"/>
              </a:spcBef>
            </a:pPr>
            <a:r>
              <a:rPr lang="en-US" dirty="0">
                <a:cs typeface="Calibri"/>
                <a:hlinkClick r:id="rId3"/>
              </a:rPr>
              <a:t>https://www.ksi.mff.cuni.cz/~peska/vyuka/</a:t>
            </a:r>
            <a:r>
              <a:rPr lang="cs-CZ" dirty="0">
                <a:cs typeface="Calibri"/>
                <a:hlinkClick r:id="rId3"/>
              </a:rPr>
              <a:t>NSWI166</a:t>
            </a:r>
            <a:endParaRPr lang="cs-CZ" dirty="0">
              <a:cs typeface="Calibri"/>
            </a:endParaRPr>
          </a:p>
          <a:p>
            <a:pPr marL="12700" marR="5080" indent="335280" algn="ctr">
              <a:spcBef>
                <a:spcPts val="95"/>
              </a:spcBef>
            </a:pPr>
            <a:endParaRPr lang="cs-CZ" dirty="0">
              <a:latin typeface="Calibri"/>
              <a:cs typeface="Calibri"/>
            </a:endParaRPr>
          </a:p>
          <a:p>
            <a:pPr marL="12700" marR="5080" indent="335280">
              <a:spcBef>
                <a:spcPts val="95"/>
              </a:spcBef>
            </a:pPr>
            <a:r>
              <a:rPr lang="cs-CZ" dirty="0">
                <a:latin typeface="Calibri"/>
                <a:cs typeface="Calibri"/>
              </a:rPr>
              <a:t>Lecture: Wed 9:00 S5 (:-/)</a:t>
            </a:r>
          </a:p>
          <a:p>
            <a:pPr marL="12700" marR="5080" indent="335280">
              <a:spcBef>
                <a:spcPts val="95"/>
              </a:spcBef>
            </a:pPr>
            <a:r>
              <a:rPr lang="cs-CZ" dirty="0">
                <a:latin typeface="Calibri"/>
                <a:cs typeface="Calibri"/>
              </a:rPr>
              <a:t>Labs: Wed 10:40 S6 (every two weeks)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15B32F-9870-4172-DDD5-ADC50AF95823}"/>
              </a:ext>
            </a:extLst>
          </p:cNvPr>
          <p:cNvSpPr/>
          <p:nvPr/>
        </p:nvSpPr>
        <p:spPr>
          <a:xfrm>
            <a:off x="8112224" y="6488668"/>
            <a:ext cx="2845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https://www.ksi.mff.cuni.cz/</a:t>
            </a:r>
          </a:p>
        </p:txBody>
      </p:sp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43679E8F-FB80-D73A-0824-F99FFDC89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814" y="204531"/>
            <a:ext cx="23812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zuální styl MFF UK | Matematicko-fyzikální fakulta">
            <a:extLst>
              <a:ext uri="{FF2B5EF4-FFF2-40B4-BE49-F238E27FC236}">
                <a16:creationId xmlns:a16="http://schemas.microsoft.com/office/drawing/2014/main" id="{0AC4A7FC-CCBF-DB2C-D389-55D87FBBD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441541" y="61656"/>
            <a:ext cx="296043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7465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B9157-DAE1-EFB0-3C8B-0DD21AAF2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29B33-4CD6-ADEC-47B7-6C2718644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Organization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E09C7B-FAB3-F68C-EC7A-07E48B5E5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Active</a:t>
            </a:r>
            <a:r>
              <a:rPr lang="cs-CZ" dirty="0"/>
              <a:t> </a:t>
            </a:r>
            <a:r>
              <a:rPr lang="cs-CZ" dirty="0" err="1"/>
              <a:t>reading</a:t>
            </a:r>
            <a:r>
              <a:rPr lang="cs-CZ" dirty="0"/>
              <a:t> #1 </a:t>
            </a:r>
            <a:r>
              <a:rPr lang="cs-CZ" dirty="0" err="1"/>
              <a:t>deadline</a:t>
            </a:r>
            <a:r>
              <a:rPr lang="en-US" dirty="0"/>
              <a:t>:</a:t>
            </a:r>
            <a:r>
              <a:rPr lang="cs-CZ" dirty="0"/>
              <a:t> 10.3. 2024</a:t>
            </a:r>
          </a:p>
          <a:p>
            <a:pPr lvl="1"/>
            <a:r>
              <a:rPr lang="cs-CZ" dirty="0" err="1"/>
              <a:t>Submit</a:t>
            </a:r>
            <a:r>
              <a:rPr lang="cs-CZ" dirty="0"/>
              <a:t> via SIS</a:t>
            </a:r>
            <a:endParaRPr lang="en-US" dirty="0"/>
          </a:p>
          <a:p>
            <a:r>
              <a:rPr lang="cs-CZ" dirty="0" err="1"/>
              <a:t>Labs</a:t>
            </a:r>
            <a:r>
              <a:rPr lang="cs-CZ" dirty="0"/>
              <a:t> #1 </a:t>
            </a:r>
            <a:r>
              <a:rPr lang="cs-CZ" dirty="0" err="1"/>
              <a:t>deadlines</a:t>
            </a:r>
            <a:r>
              <a:rPr lang="cs-CZ" dirty="0"/>
              <a:t> last/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Sunday</a:t>
            </a:r>
            <a:endParaRPr lang="en-US" dirty="0"/>
          </a:p>
          <a:p>
            <a:pPr lvl="1"/>
            <a:r>
              <a:rPr lang="cs-CZ" dirty="0" err="1"/>
              <a:t>Submit</a:t>
            </a:r>
            <a:r>
              <a:rPr lang="cs-CZ" dirty="0"/>
              <a:t> via E-mail (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labs</a:t>
            </a:r>
            <a:r>
              <a:rPr lang="cs-CZ" dirty="0"/>
              <a:t> </a:t>
            </a:r>
            <a:r>
              <a:rPr lang="cs-CZ" dirty="0" err="1"/>
              <a:t>submit</a:t>
            </a:r>
            <a:r>
              <a:rPr lang="cs-CZ" dirty="0"/>
              <a:t> via SIS -&gt; Study Group </a:t>
            </a:r>
            <a:r>
              <a:rPr lang="cs-CZ" dirty="0" err="1"/>
              <a:t>Roaster</a:t>
            </a:r>
            <a:r>
              <a:rPr lang="cs-CZ" dirty="0"/>
              <a:t>)</a:t>
            </a:r>
          </a:p>
          <a:p>
            <a:r>
              <a:rPr lang="cs-CZ" dirty="0" err="1"/>
              <a:t>Intermediate</a:t>
            </a:r>
            <a:r>
              <a:rPr lang="cs-CZ" dirty="0"/>
              <a:t> </a:t>
            </a:r>
            <a:r>
              <a:rPr lang="cs-CZ" dirty="0" err="1"/>
              <a:t>results</a:t>
            </a:r>
            <a:r>
              <a:rPr lang="cs-CZ" dirty="0"/>
              <a:t> in SIS</a:t>
            </a:r>
          </a:p>
          <a:p>
            <a:r>
              <a:rPr lang="cs-CZ" dirty="0" err="1"/>
              <a:t>Recordings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lecture</a:t>
            </a:r>
            <a:r>
              <a:rPr lang="cs-CZ" dirty="0"/>
              <a:t> #2 are online on YouTube</a:t>
            </a:r>
          </a:p>
          <a:p>
            <a:pPr lvl="1"/>
            <a:r>
              <a:rPr lang="cs-CZ" dirty="0">
                <a:hlinkClick r:id="rId3"/>
              </a:rPr>
              <a:t>https://youtu.be/30q7yKnFKtk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Note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audio </a:t>
            </a:r>
            <a:r>
              <a:rPr lang="cs-CZ" dirty="0" err="1"/>
              <a:t>is</a:t>
            </a:r>
            <a:r>
              <a:rPr lang="cs-CZ" dirty="0"/>
              <a:t> very </a:t>
            </a:r>
            <a:r>
              <a:rPr lang="cs-CZ" dirty="0" err="1"/>
              <a:t>quiet</a:t>
            </a:r>
            <a:r>
              <a:rPr lang="cs-CZ">
                <a:sym typeface="Wingdings" panose="05000000000000000000" pitchFamily="2" charset="2"/>
              </a:rPr>
              <a:t></a:t>
            </a:r>
            <a:endParaRPr lang="en-US" dirty="0"/>
          </a:p>
          <a:p>
            <a:r>
              <a:rPr lang="cs-CZ" dirty="0" err="1"/>
              <a:t>Get</a:t>
            </a:r>
            <a:r>
              <a:rPr lang="cs-CZ" dirty="0"/>
              <a:t> to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Pandas</a:t>
            </a:r>
            <a:r>
              <a:rPr lang="cs-CZ" dirty="0"/>
              <a:t> / </a:t>
            </a:r>
            <a:r>
              <a:rPr lang="cs-CZ" dirty="0" err="1"/>
              <a:t>Numpy</a:t>
            </a:r>
            <a:r>
              <a:rPr lang="cs-CZ" dirty="0"/>
              <a:t> / </a:t>
            </a:r>
            <a:r>
              <a:rPr lang="cs-CZ" dirty="0" err="1"/>
              <a:t>Scipy</a:t>
            </a:r>
            <a:r>
              <a:rPr lang="cs-CZ" dirty="0"/>
              <a:t> + </a:t>
            </a:r>
            <a:r>
              <a:rPr lang="cs-CZ" dirty="0" err="1"/>
              <a:t>Scikit-learn</a:t>
            </a:r>
            <a:endParaRPr lang="en-US" dirty="0"/>
          </a:p>
          <a:p>
            <a:pPr lvl="1"/>
            <a:r>
              <a:rPr lang="cs-CZ" dirty="0"/>
              <a:t>Not </a:t>
            </a:r>
            <a:r>
              <a:rPr lang="cs-CZ" dirty="0" err="1"/>
              <a:t>strictly</a:t>
            </a:r>
            <a:r>
              <a:rPr lang="cs-CZ" dirty="0"/>
              <a:t> </a:t>
            </a:r>
            <a:r>
              <a:rPr lang="cs-CZ" dirty="0" err="1"/>
              <a:t>needed</a:t>
            </a:r>
            <a:r>
              <a:rPr lang="cs-CZ" dirty="0"/>
              <a:t> to </a:t>
            </a:r>
            <a:r>
              <a:rPr lang="cs-CZ" dirty="0" err="1"/>
              <a:t>pass</a:t>
            </a:r>
            <a:r>
              <a:rPr lang="cs-CZ" dirty="0"/>
              <a:t>, but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greatly</a:t>
            </a:r>
            <a:r>
              <a:rPr lang="cs-CZ" dirty="0"/>
              <a:t> </a:t>
            </a:r>
            <a:r>
              <a:rPr lang="cs-CZ" dirty="0" err="1"/>
              <a:t>simplify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2339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1AB79-9CD4-1A6E-889C-2E770D46E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EBC1F9F7-7FE7-EC0E-ECE0-C99302D9D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Recap</a:t>
            </a:r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C9B3F7F-94BD-3911-BE27-276D71AEB9FC}"/>
              </a:ext>
            </a:extLst>
          </p:cNvPr>
          <p:cNvSpPr txBox="1"/>
          <p:nvPr/>
        </p:nvSpPr>
        <p:spPr>
          <a:xfrm>
            <a:off x="1983586" y="2627982"/>
            <a:ext cx="28083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/>
              <a:t>Item</a:t>
            </a:r>
            <a:r>
              <a:rPr lang="cs-CZ" dirty="0"/>
              <a:t> vs. User KNN?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B00B153-92ED-1E2A-63D8-7EA6B3D6C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3140968"/>
            <a:ext cx="4088540" cy="135922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7229DEE-63EF-F3B3-7B2F-66F6FD6D8259}"/>
              </a:ext>
            </a:extLst>
          </p:cNvPr>
          <p:cNvSpPr txBox="1"/>
          <p:nvPr/>
        </p:nvSpPr>
        <p:spPr>
          <a:xfrm>
            <a:off x="7320136" y="1576873"/>
            <a:ext cx="3960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How are </a:t>
            </a:r>
            <a:r>
              <a:rPr lang="cs-CZ" dirty="0" err="1"/>
              <a:t>ratings</a:t>
            </a:r>
            <a:r>
              <a:rPr lang="cs-CZ" dirty="0"/>
              <a:t> </a:t>
            </a:r>
            <a:r>
              <a:rPr lang="cs-CZ" dirty="0" err="1"/>
              <a:t>distributed</a:t>
            </a:r>
            <a:r>
              <a:rPr lang="cs-CZ" dirty="0"/>
              <a:t>?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C07337B-40C6-CFBA-CB7D-DEFCA0D5C8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4005064"/>
            <a:ext cx="2636167" cy="1977126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5A87A487-1263-B142-8EC4-2B0E8252E0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2027938"/>
            <a:ext cx="2636167" cy="197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21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A1F84-338E-692C-D131-8176F7EB4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FB998766-4F3D-3D45-B419-44B3B2AE9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Recap</a:t>
            </a:r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6BF7CFA-3E53-62DB-0FE6-118BFFBCDF5B}"/>
              </a:ext>
            </a:extLst>
          </p:cNvPr>
          <p:cNvSpPr txBox="1"/>
          <p:nvPr/>
        </p:nvSpPr>
        <p:spPr>
          <a:xfrm>
            <a:off x="1293106" y="2483604"/>
            <a:ext cx="33203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COLD START?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3E189F0-0611-DD3F-E227-4D2CC372683E}"/>
              </a:ext>
            </a:extLst>
          </p:cNvPr>
          <p:cNvSpPr txBox="1"/>
          <p:nvPr/>
        </p:nvSpPr>
        <p:spPr>
          <a:xfrm>
            <a:off x="6795529" y="2564904"/>
            <a:ext cx="4680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How </a:t>
            </a:r>
            <a:r>
              <a:rPr lang="cs-CZ" dirty="0" err="1"/>
              <a:t>Spreading</a:t>
            </a:r>
            <a:r>
              <a:rPr lang="cs-CZ" dirty="0"/>
              <a:t> </a:t>
            </a:r>
            <a:r>
              <a:rPr lang="cs-CZ" dirty="0" err="1"/>
              <a:t>Activation</a:t>
            </a:r>
            <a:r>
              <a:rPr lang="cs-CZ" dirty="0"/>
              <a:t> </a:t>
            </a:r>
            <a:r>
              <a:rPr lang="cs-CZ" dirty="0" err="1"/>
              <a:t>works</a:t>
            </a:r>
            <a:r>
              <a:rPr lang="cs-CZ" dirty="0"/>
              <a:t>?</a:t>
            </a:r>
          </a:p>
        </p:txBody>
      </p:sp>
      <p:pic>
        <p:nvPicPr>
          <p:cNvPr id="2" name="Picture 2" descr="What is a cold start and why do they happen? - Riet River Auto">
            <a:extLst>
              <a:ext uri="{FF2B5EF4-FFF2-40B4-BE49-F238E27FC236}">
                <a16:creationId xmlns:a16="http://schemas.microsoft.com/office/drawing/2014/main" id="{6C797B8B-006C-7E97-59A0-B0E2C9787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66" y="2852936"/>
            <a:ext cx="3794784" cy="227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838009C-B42B-D962-5117-186AFE6D3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4151" y="2934236"/>
            <a:ext cx="33432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21875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1981173" y="2251481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Matrix Completion
(Matrix factorization)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Non-personalized RS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408" y="1403368"/>
            <a:ext cx="9443392" cy="4689929"/>
          </a:xfrm>
        </p:spPr>
        <p:txBody>
          <a:bodyPr>
            <a:normAutofit/>
          </a:bodyPr>
          <a:lstStyle/>
          <a:p>
            <a:r>
              <a:rPr lang="cs-CZ" sz="1800" dirty="0"/>
              <a:t>Editors selection (think about news)</a:t>
            </a:r>
            <a:endParaRPr lang="en-US" sz="18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387" y="1800456"/>
            <a:ext cx="8659433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13186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767409" y="1124744"/>
            <a:ext cx="9649724" cy="5471940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r>
              <a:rPr lang="hu-HU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Given a sparse matrix. We want to fill-in </a:t>
            </a:r>
            <a:br>
              <a:rPr lang="hu-HU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hu-HU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unknown values  </a:t>
            </a:r>
            <a:endParaRPr lang="hu-H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r>
              <a:rPr lang="hu-HU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values of the matrix  are dependent </a:t>
            </a:r>
            <a:br>
              <a:rPr lang="hu-HU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hu-HU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on each other</a:t>
            </a:r>
          </a:p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endParaRPr lang="hu-H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endParaRPr lang="hu-H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r>
              <a:rPr lang="hu-HU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Approaches</a:t>
            </a:r>
            <a:endParaRPr lang="hu-H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5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Search for similar rows/columns 
(nearest neighbour collaborative filtering)</a:t>
            </a:r>
            <a:endParaRPr lang="hu-HU" sz="2400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Matrix factorization</a:t>
            </a:r>
            <a:endParaRPr lang="hu-H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5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Restricted Boltzmann Machines (RBM)</a:t>
            </a:r>
            <a:endParaRPr lang="hu-HU" sz="2400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...</a:t>
            </a:r>
            <a:endParaRPr lang="hu-H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1981173" y="124430"/>
            <a:ext cx="8228763" cy="114272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ctr"/>
            <a:r>
              <a:rPr lang="hu-HU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Matrix completion</a:t>
            </a:r>
            <a:endParaRPr lang="hu-HU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120" name="Table 3"/>
          <p:cNvGraphicFramePr/>
          <p:nvPr>
            <p:extLst>
              <p:ext uri="{D42A27DB-BD31-4B8C-83A1-F6EECF244321}">
                <p14:modId xmlns:p14="http://schemas.microsoft.com/office/powerpoint/2010/main" val="354395946"/>
              </p:ext>
            </p:extLst>
          </p:nvPr>
        </p:nvGraphicFramePr>
        <p:xfrm>
          <a:off x="6853944" y="1267153"/>
          <a:ext cx="4569756" cy="2927624"/>
        </p:xfrm>
        <a:graphic>
          <a:graphicData uri="http://schemas.openxmlformats.org/drawingml/2006/table">
            <a:tbl>
              <a:tblPr/>
              <a:tblGrid>
                <a:gridCol w="747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1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1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15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62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764"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?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?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?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...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764"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?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?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?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...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764"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?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?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...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764"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?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?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...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764"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?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?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</a:t>
                      </a:r>
                      <a:endParaRPr lang="en-GB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...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764"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?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?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...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764">
                <a:tc>
                  <a:txBody>
                    <a:bodyPr/>
                    <a:lstStyle/>
                    <a:p>
                      <a:pPr algn="ctr"/>
                      <a:r>
                        <a:rPr lang="en-GB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...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...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...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...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...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...</a:t>
                      </a:r>
                      <a:endParaRPr lang="en-GB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1981173" y="1"/>
            <a:ext cx="8228763" cy="114272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ctr"/>
            <a:r>
              <a:rPr lang="hu-HU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Matrix factorization</a:t>
            </a:r>
            <a:endParaRPr lang="hu-HU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1981173" y="1071528"/>
            <a:ext cx="8228763" cy="4525821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r>
              <a:rPr lang="hu-H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 estimate matrix </a:t>
            </a:r>
            <a:r>
              <a:rPr lang="hu-HU" sz="29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</a:t>
            </a:r>
            <a:r>
              <a:rPr lang="hu-H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as the product of two matrices </a:t>
            </a:r>
            <a:r>
              <a:rPr lang="hu-HU" sz="29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</a:t>
            </a:r>
            <a:r>
              <a:rPr lang="hu-H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</a:t>
            </a:r>
            <a:r>
              <a:rPr lang="hu-HU" sz="29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</a:t>
            </a:r>
            <a:r>
              <a:rPr lang="hu-H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 </a:t>
            </a:r>
            <a:endParaRPr lang="hu-H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r>
              <a:rPr lang="hu-H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Based on the known values of </a:t>
            </a:r>
            <a:r>
              <a:rPr lang="hu-HU" sz="29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</a:t>
            </a:r>
            <a:r>
              <a:rPr lang="hu-H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we search for </a:t>
            </a:r>
            <a:r>
              <a:rPr lang="hu-HU" sz="29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</a:t>
            </a:r>
            <a:r>
              <a:rPr lang="hu-H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</a:t>
            </a:r>
            <a:r>
              <a:rPr lang="hu-HU" sz="29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</a:t>
            </a:r>
            <a:r>
              <a:rPr lang="hu-H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so that their product best estimates the (known) values of </a:t>
            </a:r>
            <a:r>
              <a:rPr lang="hu-HU" sz="29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</a:t>
            </a:r>
            <a:r>
              <a:rPr lang="hu-H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hu-H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9" name="TextShape 3"/>
          <p:cNvSpPr txBox="1"/>
          <p:nvPr/>
        </p:nvSpPr>
        <p:spPr>
          <a:xfrm>
            <a:off x="1524001" y="0"/>
            <a:ext cx="653" cy="182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endParaRPr lang="en-GB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50" name="Picture 2"/>
          <p:cNvPicPr/>
          <p:nvPr/>
        </p:nvPicPr>
        <p:blipFill>
          <a:blip r:embed="rId2" cstate="print"/>
          <a:stretch/>
        </p:blipFill>
        <p:spPr>
          <a:xfrm>
            <a:off x="2809632" y="3710011"/>
            <a:ext cx="6590456" cy="2790346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projection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in the 2 dimensional</a:t>
                </a:r>
                <a:r>
                  <a:rPr lang="cs-CZ" dirty="0"/>
                  <a:t> </a:t>
                </a:r>
                <a:r>
                  <a:rPr lang="cs-CZ" dirty="0" err="1"/>
                  <a:t>latent</a:t>
                </a:r>
                <a:r>
                  <a:rPr lang="en-US" dirty="0"/>
                  <a:t> space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 smtClean="0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8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Obrázek 6">
            <a:extLst>
              <a:ext uri="{FF2B5EF4-FFF2-40B4-BE49-F238E27FC236}">
                <a16:creationId xmlns:a16="http://schemas.microsoft.com/office/drawing/2014/main" id="{DF5C3F09-FF42-4C2A-E99C-D217BFA178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18" t="15981" r="41968" b="31101"/>
          <a:stretch/>
        </p:blipFill>
        <p:spPr>
          <a:xfrm>
            <a:off x="2639616" y="1268759"/>
            <a:ext cx="6120680" cy="546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820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1981173" y="157088"/>
            <a:ext cx="8228763" cy="114272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ctr"/>
            <a:r>
              <a:rPr lang="hu-HU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Problem formulation</a:t>
            </a:r>
            <a:endParaRPr lang="hu-HU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767409" y="1339981"/>
            <a:ext cx="9704096" cy="5091141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r>
              <a:rPr lang="hu-HU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Target function: 
sum of squared errors + regularization</a:t>
            </a:r>
            <a:endParaRPr lang="hu-H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r>
              <a:rPr lang="hu-HU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hu-H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endParaRPr lang="hu-HU" sz="25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endParaRPr lang="hu-HU" sz="25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r>
              <a:rPr lang="hu-HU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hu-H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r>
              <a:rPr lang="hu-HU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where  </a:t>
            </a: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λ</a:t>
            </a:r>
            <a:r>
              <a:rPr lang="hu-HU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is the weight of the regularization term 
(i. e., a constant giving the importance of the 
regularization term)</a:t>
            </a:r>
            <a:endParaRPr lang="hu-H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r>
              <a:rPr lang="hu-HU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Minimization of the above loss function using </a:t>
            </a:r>
            <a:r>
              <a:rPr lang="hu-HU" sz="2500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stochastic</a:t>
            </a:r>
            <a:r>
              <a:rPr lang="hu-HU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gradient descent (or any other incremental optimization algorithms)</a:t>
            </a:r>
            <a:endParaRPr lang="hu-H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4" name="Obrázek 153"/>
          <p:cNvPicPr/>
          <p:nvPr/>
        </p:nvPicPr>
        <p:blipFill>
          <a:blip r:embed="rId2" cstate="print"/>
          <a:stretch/>
        </p:blipFill>
        <p:spPr>
          <a:xfrm>
            <a:off x="2634274" y="2155464"/>
            <a:ext cx="7118816" cy="1229268"/>
          </a:xfrm>
          <a:prstGeom prst="rect">
            <a:avLst/>
          </a:prstGeom>
          <a:ln>
            <a:noFill/>
          </a:ln>
        </p:spPr>
      </p:pic>
      <p:sp>
        <p:nvSpPr>
          <p:cNvPr id="155" name="Rectangle 4"/>
          <p:cNvSpPr/>
          <p:nvPr/>
        </p:nvSpPr>
        <p:spPr>
          <a:xfrm>
            <a:off x="6683510" y="3135222"/>
            <a:ext cx="261241" cy="32658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F5CE2-4699-42C4-8048-9CF10B03E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>
            <a:extLst>
              <a:ext uri="{FF2B5EF4-FFF2-40B4-BE49-F238E27FC236}">
                <a16:creationId xmlns:a16="http://schemas.microsoft.com/office/drawing/2014/main" id="{456672E6-8F11-1D00-43DC-5BC39C8DFF1E}"/>
              </a:ext>
            </a:extLst>
          </p:cNvPr>
          <p:cNvSpPr txBox="1"/>
          <p:nvPr/>
        </p:nvSpPr>
        <p:spPr>
          <a:xfrm>
            <a:off x="1981173" y="-71196"/>
            <a:ext cx="8228763" cy="114272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ctr"/>
            <a:r>
              <a:rPr lang="hu-HU" sz="3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Matrix Factorization Algorithm</a:t>
            </a:r>
            <a:endParaRPr lang="hu-HU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8" name="TextShape 3">
            <a:extLst>
              <a:ext uri="{FF2B5EF4-FFF2-40B4-BE49-F238E27FC236}">
                <a16:creationId xmlns:a16="http://schemas.microsoft.com/office/drawing/2014/main" id="{9FB255C0-4DF1-BDA5-58F4-5EE24C89E4D4}"/>
              </a:ext>
            </a:extLst>
          </p:cNvPr>
          <p:cNvSpPr txBox="1"/>
          <p:nvPr/>
        </p:nvSpPr>
        <p:spPr>
          <a:xfrm>
            <a:off x="1524001" y="0"/>
            <a:ext cx="653" cy="182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endParaRPr lang="en-GB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6B88E59-7AB6-A053-4132-1C0366245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1855477"/>
            <a:ext cx="5075879" cy="314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AB8F3B31-39C5-6A8C-D9F2-3E6DCCD1584F}"/>
              </a:ext>
            </a:extLst>
          </p:cNvPr>
          <p:cNvSpPr txBox="1"/>
          <p:nvPr/>
        </p:nvSpPr>
        <p:spPr>
          <a:xfrm>
            <a:off x="551384" y="1268760"/>
            <a:ext cx="6097554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0" i="0" dirty="0">
                <a:solidFill>
                  <a:srgbClr val="007400"/>
                </a:solidFill>
                <a:effectLst/>
                <a:latin typeface="source-code-pro"/>
              </a:rPr>
              <a:t># Gradient </a:t>
            </a:r>
            <a:r>
              <a:rPr lang="cs-CZ" sz="1600" b="0" i="0" dirty="0" err="1">
                <a:solidFill>
                  <a:srgbClr val="007400"/>
                </a:solidFill>
                <a:effectLst/>
                <a:latin typeface="source-code-pro"/>
              </a:rPr>
              <a:t>Descent</a:t>
            </a:r>
            <a:br>
              <a:rPr lang="cs-CZ" sz="1600" dirty="0"/>
            </a:br>
            <a:r>
              <a:rPr lang="cs-CZ" sz="1600" b="0" i="0" dirty="0" err="1">
                <a:solidFill>
                  <a:srgbClr val="AA0D91"/>
                </a:solidFill>
                <a:effectLst/>
                <a:latin typeface="source-code-pro"/>
              </a:rPr>
              <a:t>def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 </a:t>
            </a:r>
            <a:r>
              <a:rPr lang="cs-CZ" sz="1600" b="0" i="0" dirty="0" err="1">
                <a:solidFill>
                  <a:srgbClr val="242424"/>
                </a:solidFill>
                <a:effectLst/>
                <a:latin typeface="source-code-pro"/>
              </a:rPr>
              <a:t>gradient_descent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(</a:t>
            </a:r>
            <a:r>
              <a:rPr lang="cs-CZ" sz="1600" b="0" i="0" dirty="0">
                <a:solidFill>
                  <a:srgbClr val="5C2699"/>
                </a:solidFill>
                <a:effectLst/>
                <a:latin typeface="source-code-pro"/>
              </a:rPr>
              <a:t>x, y, </a:t>
            </a:r>
            <a:r>
              <a:rPr lang="cs-CZ" sz="1600" b="0" i="0" dirty="0" err="1">
                <a:solidFill>
                  <a:srgbClr val="5C2699"/>
                </a:solidFill>
                <a:effectLst/>
                <a:latin typeface="source-code-pro"/>
              </a:rPr>
              <a:t>theta</a:t>
            </a:r>
            <a:r>
              <a:rPr lang="cs-CZ" sz="1600" b="0" i="0" dirty="0">
                <a:solidFill>
                  <a:srgbClr val="5C2699"/>
                </a:solidFill>
                <a:effectLst/>
                <a:latin typeface="source-code-pro"/>
              </a:rPr>
              <a:t>, </a:t>
            </a:r>
            <a:r>
              <a:rPr lang="cs-CZ" sz="1600" b="0" i="0" dirty="0" err="1">
                <a:solidFill>
                  <a:srgbClr val="5C2699"/>
                </a:solidFill>
                <a:effectLst/>
                <a:latin typeface="source-code-pro"/>
              </a:rPr>
              <a:t>alpha</a:t>
            </a:r>
            <a:r>
              <a:rPr lang="cs-CZ" sz="1600" b="0" i="0" dirty="0">
                <a:solidFill>
                  <a:srgbClr val="5C2699"/>
                </a:solidFill>
                <a:effectLst/>
                <a:latin typeface="source-code-pro"/>
              </a:rPr>
              <a:t>, </a:t>
            </a:r>
            <a:r>
              <a:rPr lang="cs-CZ" sz="1600" b="0" i="0" dirty="0" err="1">
                <a:solidFill>
                  <a:srgbClr val="5C2699"/>
                </a:solidFill>
                <a:effectLst/>
                <a:latin typeface="source-code-pro"/>
              </a:rPr>
              <a:t>num_iters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):</a:t>
            </a:r>
            <a:br>
              <a:rPr lang="cs-CZ" sz="1600" dirty="0"/>
            </a:br>
            <a:r>
              <a:rPr lang="cs-CZ" sz="1600" dirty="0"/>
              <a:t>	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m = </a:t>
            </a:r>
            <a:r>
              <a:rPr lang="cs-CZ" sz="1600" b="0" i="0" dirty="0">
                <a:solidFill>
                  <a:srgbClr val="5C2699"/>
                </a:solidFill>
                <a:effectLst/>
                <a:latin typeface="source-code-pro"/>
              </a:rPr>
              <a:t>len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(y)</a:t>
            </a:r>
            <a:br>
              <a:rPr lang="cs-CZ" sz="1600" dirty="0"/>
            </a:br>
            <a:r>
              <a:rPr lang="cs-CZ" sz="1600" dirty="0"/>
              <a:t>	</a:t>
            </a:r>
            <a:r>
              <a:rPr lang="cs-CZ" sz="1600" b="0" i="0" dirty="0" err="1">
                <a:solidFill>
                  <a:srgbClr val="AA0D91"/>
                </a:solidFill>
                <a:effectLst/>
                <a:latin typeface="source-code-pro"/>
              </a:rPr>
              <a:t>for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 i </a:t>
            </a:r>
            <a:r>
              <a:rPr lang="cs-CZ" sz="1600" b="0" i="0" dirty="0">
                <a:solidFill>
                  <a:srgbClr val="AA0D91"/>
                </a:solidFill>
                <a:effectLst/>
                <a:latin typeface="source-code-pro"/>
              </a:rPr>
              <a:t>in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 </a:t>
            </a:r>
            <a:r>
              <a:rPr lang="cs-CZ" sz="1600" b="0" i="0" dirty="0" err="1">
                <a:solidFill>
                  <a:srgbClr val="5C2699"/>
                </a:solidFill>
                <a:effectLst/>
                <a:latin typeface="source-code-pro"/>
              </a:rPr>
              <a:t>range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(</a:t>
            </a:r>
            <a:r>
              <a:rPr lang="cs-CZ" sz="1600" b="0" i="0" dirty="0" err="1">
                <a:solidFill>
                  <a:srgbClr val="242424"/>
                </a:solidFill>
                <a:effectLst/>
                <a:latin typeface="source-code-pro"/>
              </a:rPr>
              <a:t>num_iters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):</a:t>
            </a:r>
            <a:br>
              <a:rPr lang="cs-CZ" sz="1600" dirty="0"/>
            </a:br>
            <a:r>
              <a:rPr lang="cs-CZ" sz="1600" dirty="0"/>
              <a:t>		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h = np.dot(x, </a:t>
            </a:r>
            <a:r>
              <a:rPr lang="cs-CZ" sz="1600" b="0" i="0" dirty="0" err="1">
                <a:solidFill>
                  <a:srgbClr val="242424"/>
                </a:solidFill>
                <a:effectLst/>
                <a:latin typeface="source-code-pro"/>
              </a:rPr>
              <a:t>theta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)</a:t>
            </a:r>
            <a:br>
              <a:rPr lang="cs-CZ" sz="1600" dirty="0"/>
            </a:br>
            <a:r>
              <a:rPr lang="cs-CZ" sz="1600" dirty="0"/>
              <a:t>		</a:t>
            </a:r>
            <a:r>
              <a:rPr lang="cs-CZ" sz="1600" b="0" i="0" dirty="0" err="1">
                <a:solidFill>
                  <a:srgbClr val="242424"/>
                </a:solidFill>
                <a:effectLst/>
                <a:latin typeface="source-code-pro"/>
              </a:rPr>
              <a:t>loss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 = h - y</a:t>
            </a:r>
            <a:br>
              <a:rPr lang="cs-CZ" sz="1600" dirty="0"/>
            </a:br>
            <a:r>
              <a:rPr lang="cs-CZ" sz="1600" dirty="0"/>
              <a:t>		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gradient = np.dot(</a:t>
            </a:r>
            <a:r>
              <a:rPr lang="cs-CZ" sz="1600" b="0" i="0" dirty="0" err="1">
                <a:solidFill>
                  <a:srgbClr val="242424"/>
                </a:solidFill>
                <a:effectLst/>
                <a:latin typeface="source-code-pro"/>
              </a:rPr>
              <a:t>x.T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, </a:t>
            </a:r>
            <a:r>
              <a:rPr lang="cs-CZ" sz="1600" b="0" i="0" dirty="0" err="1">
                <a:solidFill>
                  <a:srgbClr val="242424"/>
                </a:solidFill>
                <a:effectLst/>
                <a:latin typeface="source-code-pro"/>
              </a:rPr>
              <a:t>loss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) / m</a:t>
            </a:r>
            <a:br>
              <a:rPr lang="cs-CZ" sz="1600" dirty="0"/>
            </a:br>
            <a:r>
              <a:rPr lang="cs-CZ" sz="1600" dirty="0"/>
              <a:t>		</a:t>
            </a:r>
            <a:r>
              <a:rPr lang="cs-CZ" sz="1600" b="0" i="0" dirty="0" err="1">
                <a:solidFill>
                  <a:srgbClr val="242424"/>
                </a:solidFill>
                <a:effectLst/>
                <a:latin typeface="source-code-pro"/>
              </a:rPr>
              <a:t>theta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 = </a:t>
            </a:r>
            <a:r>
              <a:rPr lang="cs-CZ" sz="1600" b="0" i="0" dirty="0" err="1">
                <a:solidFill>
                  <a:srgbClr val="242424"/>
                </a:solidFill>
                <a:effectLst/>
                <a:latin typeface="source-code-pro"/>
              </a:rPr>
              <a:t>theta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 - </a:t>
            </a:r>
            <a:r>
              <a:rPr lang="cs-CZ" sz="1600" b="0" i="0" dirty="0" err="1">
                <a:solidFill>
                  <a:srgbClr val="242424"/>
                </a:solidFill>
                <a:effectLst/>
                <a:latin typeface="source-code-pro"/>
              </a:rPr>
              <a:t>alpha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 * gradient</a:t>
            </a:r>
            <a:br>
              <a:rPr lang="cs-CZ" sz="1600" dirty="0"/>
            </a:br>
            <a:r>
              <a:rPr lang="cs-CZ" sz="1600" dirty="0"/>
              <a:t>	</a:t>
            </a:r>
            <a:r>
              <a:rPr lang="cs-CZ" sz="1600" b="0" i="0" dirty="0">
                <a:solidFill>
                  <a:srgbClr val="AA0D91"/>
                </a:solidFill>
                <a:effectLst/>
                <a:latin typeface="source-code-pro"/>
              </a:rPr>
              <a:t>return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 </a:t>
            </a:r>
            <a:r>
              <a:rPr lang="cs-CZ" sz="1600" b="0" i="0" dirty="0" err="1">
                <a:solidFill>
                  <a:srgbClr val="242424"/>
                </a:solidFill>
                <a:effectLst/>
                <a:latin typeface="source-code-pro"/>
              </a:rPr>
              <a:t>theta</a:t>
            </a:r>
            <a:br>
              <a:rPr lang="cs-CZ" sz="1600" dirty="0"/>
            </a:br>
            <a:r>
              <a:rPr lang="cs-CZ" sz="1600" b="0" i="0" dirty="0">
                <a:solidFill>
                  <a:srgbClr val="007400"/>
                </a:solidFill>
                <a:effectLst/>
                <a:latin typeface="source-code-pro"/>
              </a:rPr>
              <a:t># </a:t>
            </a:r>
            <a:r>
              <a:rPr lang="cs-CZ" sz="1600" b="0" i="0" dirty="0" err="1">
                <a:solidFill>
                  <a:srgbClr val="007400"/>
                </a:solidFill>
                <a:effectLst/>
                <a:latin typeface="source-code-pro"/>
              </a:rPr>
              <a:t>Stochastic</a:t>
            </a:r>
            <a:r>
              <a:rPr lang="cs-CZ" sz="1600" b="0" i="0" dirty="0">
                <a:solidFill>
                  <a:srgbClr val="007400"/>
                </a:solidFill>
                <a:effectLst/>
                <a:latin typeface="source-code-pro"/>
              </a:rPr>
              <a:t> Gradient </a:t>
            </a:r>
            <a:r>
              <a:rPr lang="cs-CZ" sz="1600" b="0" i="0" dirty="0" err="1">
                <a:solidFill>
                  <a:srgbClr val="007400"/>
                </a:solidFill>
                <a:effectLst/>
                <a:latin typeface="source-code-pro"/>
              </a:rPr>
              <a:t>Descent</a:t>
            </a:r>
            <a:br>
              <a:rPr lang="cs-CZ" sz="1600" dirty="0"/>
            </a:br>
            <a:r>
              <a:rPr lang="cs-CZ" sz="1600" b="0" i="0" dirty="0" err="1">
                <a:solidFill>
                  <a:srgbClr val="AA0D91"/>
                </a:solidFill>
                <a:effectLst/>
                <a:latin typeface="source-code-pro"/>
              </a:rPr>
              <a:t>def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 </a:t>
            </a:r>
            <a:r>
              <a:rPr lang="cs-CZ" sz="1600" b="0" i="0" dirty="0" err="1">
                <a:solidFill>
                  <a:srgbClr val="242424"/>
                </a:solidFill>
                <a:effectLst/>
                <a:latin typeface="source-code-pro"/>
              </a:rPr>
              <a:t>stochastic_gradient_descent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(</a:t>
            </a:r>
            <a:r>
              <a:rPr lang="cs-CZ" sz="1600" b="0" i="0" dirty="0">
                <a:solidFill>
                  <a:srgbClr val="5C2699"/>
                </a:solidFill>
                <a:effectLst/>
                <a:latin typeface="source-code-pro"/>
              </a:rPr>
              <a:t>x, y, </a:t>
            </a:r>
            <a:r>
              <a:rPr lang="cs-CZ" sz="1600" b="0" i="0" dirty="0" err="1">
                <a:solidFill>
                  <a:srgbClr val="5C2699"/>
                </a:solidFill>
                <a:effectLst/>
                <a:latin typeface="source-code-pro"/>
              </a:rPr>
              <a:t>theta</a:t>
            </a:r>
            <a:r>
              <a:rPr lang="cs-CZ" sz="1600" b="0" i="0" dirty="0">
                <a:solidFill>
                  <a:srgbClr val="5C2699"/>
                </a:solidFill>
                <a:effectLst/>
                <a:latin typeface="source-code-pro"/>
              </a:rPr>
              <a:t>, </a:t>
            </a:r>
            <a:r>
              <a:rPr lang="cs-CZ" sz="1600" b="0" i="0" dirty="0" err="1">
                <a:solidFill>
                  <a:srgbClr val="5C2699"/>
                </a:solidFill>
                <a:effectLst/>
                <a:latin typeface="source-code-pro"/>
              </a:rPr>
              <a:t>alpha</a:t>
            </a:r>
            <a:r>
              <a:rPr lang="cs-CZ" sz="1600" b="0" i="0" dirty="0">
                <a:solidFill>
                  <a:srgbClr val="5C2699"/>
                </a:solidFill>
                <a:effectLst/>
                <a:latin typeface="source-code-pro"/>
              </a:rPr>
              <a:t>, </a:t>
            </a:r>
            <a:r>
              <a:rPr lang="cs-CZ" sz="1600" b="0" i="0" dirty="0" err="1">
                <a:solidFill>
                  <a:srgbClr val="5C2699"/>
                </a:solidFill>
                <a:effectLst/>
                <a:latin typeface="source-code-pro"/>
              </a:rPr>
              <a:t>num_iters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):</a:t>
            </a:r>
            <a:br>
              <a:rPr lang="cs-CZ" sz="1600" dirty="0"/>
            </a:br>
            <a:r>
              <a:rPr lang="cs-CZ" sz="1600" dirty="0"/>
              <a:t>	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m = </a:t>
            </a:r>
            <a:r>
              <a:rPr lang="cs-CZ" sz="1600" b="0" i="0" dirty="0">
                <a:solidFill>
                  <a:srgbClr val="5C2699"/>
                </a:solidFill>
                <a:effectLst/>
                <a:latin typeface="source-code-pro"/>
              </a:rPr>
              <a:t>len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(y)</a:t>
            </a:r>
            <a:br>
              <a:rPr lang="cs-CZ" sz="1600" dirty="0"/>
            </a:br>
            <a:r>
              <a:rPr lang="cs-CZ" sz="1600" dirty="0"/>
              <a:t>	</a:t>
            </a:r>
            <a:r>
              <a:rPr lang="cs-CZ" sz="1600" b="0" i="0" dirty="0" err="1">
                <a:solidFill>
                  <a:srgbClr val="AA0D91"/>
                </a:solidFill>
                <a:effectLst/>
                <a:latin typeface="source-code-pro"/>
              </a:rPr>
              <a:t>for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 i </a:t>
            </a:r>
            <a:r>
              <a:rPr lang="cs-CZ" sz="1600" b="0" i="0" dirty="0">
                <a:solidFill>
                  <a:srgbClr val="AA0D91"/>
                </a:solidFill>
                <a:effectLst/>
                <a:latin typeface="source-code-pro"/>
              </a:rPr>
              <a:t>in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 </a:t>
            </a:r>
            <a:r>
              <a:rPr lang="cs-CZ" sz="1600" b="0" i="0" dirty="0" err="1">
                <a:solidFill>
                  <a:srgbClr val="5C2699"/>
                </a:solidFill>
                <a:effectLst/>
                <a:latin typeface="source-code-pro"/>
              </a:rPr>
              <a:t>range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(</a:t>
            </a:r>
            <a:r>
              <a:rPr lang="cs-CZ" sz="1600" b="0" i="0" dirty="0" err="1">
                <a:solidFill>
                  <a:srgbClr val="242424"/>
                </a:solidFill>
                <a:effectLst/>
                <a:latin typeface="source-code-pro"/>
              </a:rPr>
              <a:t>num_iters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):</a:t>
            </a:r>
            <a:br>
              <a:rPr lang="cs-CZ" sz="1600" dirty="0"/>
            </a:br>
            <a:r>
              <a:rPr lang="cs-CZ" sz="1600" dirty="0"/>
              <a:t>		</a:t>
            </a:r>
            <a:r>
              <a:rPr lang="cs-CZ" sz="1600" i="0" dirty="0" err="1">
                <a:solidFill>
                  <a:srgbClr val="AA0D91"/>
                </a:solidFill>
                <a:effectLst/>
                <a:latin typeface="source-code-pro"/>
              </a:rPr>
              <a:t>for</a:t>
            </a:r>
            <a:r>
              <a:rPr lang="cs-CZ" sz="1600" i="0" dirty="0">
                <a:solidFill>
                  <a:srgbClr val="242424"/>
                </a:solidFill>
                <a:effectLst/>
                <a:latin typeface="source-code-pro"/>
              </a:rPr>
              <a:t> j </a:t>
            </a:r>
            <a:r>
              <a:rPr lang="cs-CZ" sz="1600" i="0" dirty="0">
                <a:solidFill>
                  <a:srgbClr val="AA0D91"/>
                </a:solidFill>
                <a:effectLst/>
                <a:latin typeface="source-code-pro"/>
              </a:rPr>
              <a:t>in</a:t>
            </a:r>
            <a:r>
              <a:rPr lang="cs-CZ" sz="1600" i="0" dirty="0">
                <a:solidFill>
                  <a:srgbClr val="242424"/>
                </a:solidFill>
                <a:effectLst/>
                <a:latin typeface="source-code-pro"/>
              </a:rPr>
              <a:t> </a:t>
            </a:r>
            <a:r>
              <a:rPr lang="cs-CZ" sz="1600" i="0" dirty="0" err="1">
                <a:solidFill>
                  <a:srgbClr val="5C2699"/>
                </a:solidFill>
                <a:effectLst/>
                <a:latin typeface="source-code-pro"/>
              </a:rPr>
              <a:t>range</a:t>
            </a:r>
            <a:r>
              <a:rPr lang="cs-CZ" sz="1600" i="0" dirty="0">
                <a:solidFill>
                  <a:srgbClr val="242424"/>
                </a:solidFill>
                <a:effectLst/>
                <a:latin typeface="source-code-pro"/>
              </a:rPr>
              <a:t>(m):</a:t>
            </a:r>
            <a:br>
              <a:rPr lang="cs-CZ" sz="1600" dirty="0"/>
            </a:br>
            <a:r>
              <a:rPr lang="cs-CZ" sz="1600" dirty="0"/>
              <a:t>			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h = np.dot(x</a:t>
            </a:r>
            <a:r>
              <a:rPr lang="cs-CZ" sz="1600" i="0" dirty="0">
                <a:solidFill>
                  <a:srgbClr val="242424"/>
                </a:solidFill>
                <a:effectLst/>
                <a:latin typeface="source-code-pro"/>
              </a:rPr>
              <a:t>[j]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, </a:t>
            </a:r>
            <a:r>
              <a:rPr lang="cs-CZ" sz="1600" b="0" i="0" dirty="0" err="1">
                <a:solidFill>
                  <a:srgbClr val="242424"/>
                </a:solidFill>
                <a:effectLst/>
                <a:latin typeface="source-code-pro"/>
              </a:rPr>
              <a:t>theta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)</a:t>
            </a:r>
            <a:br>
              <a:rPr lang="cs-CZ" sz="1600" dirty="0"/>
            </a:br>
            <a:r>
              <a:rPr lang="cs-CZ" sz="1600" dirty="0"/>
              <a:t>			</a:t>
            </a:r>
            <a:r>
              <a:rPr lang="cs-CZ" sz="1600" b="0" i="0" dirty="0" err="1">
                <a:solidFill>
                  <a:srgbClr val="242424"/>
                </a:solidFill>
                <a:effectLst/>
                <a:latin typeface="source-code-pro"/>
              </a:rPr>
              <a:t>loss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 = h - y</a:t>
            </a:r>
            <a:r>
              <a:rPr lang="cs-CZ" sz="1600" i="0" dirty="0">
                <a:solidFill>
                  <a:srgbClr val="242424"/>
                </a:solidFill>
                <a:effectLst/>
                <a:latin typeface="source-code-pro"/>
              </a:rPr>
              <a:t>[j]</a:t>
            </a:r>
            <a:br>
              <a:rPr lang="cs-CZ" sz="1600" dirty="0"/>
            </a:br>
            <a:r>
              <a:rPr lang="cs-CZ" sz="1600" dirty="0"/>
              <a:t>			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gradient = x</a:t>
            </a:r>
            <a:r>
              <a:rPr lang="cs-CZ" sz="1600" i="0" dirty="0">
                <a:solidFill>
                  <a:srgbClr val="242424"/>
                </a:solidFill>
                <a:effectLst/>
                <a:latin typeface="source-code-pro"/>
              </a:rPr>
              <a:t>[j]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.T * </a:t>
            </a:r>
            <a:r>
              <a:rPr lang="cs-CZ" sz="1600" b="0" i="0" dirty="0" err="1">
                <a:solidFill>
                  <a:srgbClr val="242424"/>
                </a:solidFill>
                <a:effectLst/>
                <a:latin typeface="source-code-pro"/>
              </a:rPr>
              <a:t>loss</a:t>
            </a:r>
            <a:br>
              <a:rPr lang="cs-CZ" sz="1600" dirty="0"/>
            </a:br>
            <a:r>
              <a:rPr lang="cs-CZ" sz="1600" dirty="0"/>
              <a:t>			</a:t>
            </a:r>
            <a:r>
              <a:rPr lang="cs-CZ" sz="1600" b="0" i="0" dirty="0" err="1">
                <a:solidFill>
                  <a:srgbClr val="242424"/>
                </a:solidFill>
                <a:effectLst/>
                <a:latin typeface="source-code-pro"/>
              </a:rPr>
              <a:t>theta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 = </a:t>
            </a:r>
            <a:r>
              <a:rPr lang="cs-CZ" sz="1600" b="0" i="0" dirty="0" err="1">
                <a:solidFill>
                  <a:srgbClr val="242424"/>
                </a:solidFill>
                <a:effectLst/>
                <a:latin typeface="source-code-pro"/>
              </a:rPr>
              <a:t>theta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 - </a:t>
            </a:r>
            <a:r>
              <a:rPr lang="cs-CZ" sz="1600" b="0" i="0" dirty="0" err="1">
                <a:solidFill>
                  <a:srgbClr val="242424"/>
                </a:solidFill>
                <a:effectLst/>
                <a:latin typeface="source-code-pro"/>
              </a:rPr>
              <a:t>alpha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 * gradient</a:t>
            </a:r>
            <a:br>
              <a:rPr lang="cs-CZ" sz="1600" dirty="0"/>
            </a:br>
            <a:r>
              <a:rPr lang="cs-CZ" sz="1600" dirty="0"/>
              <a:t>	</a:t>
            </a:r>
            <a:r>
              <a:rPr lang="cs-CZ" sz="1600" b="0" i="0" dirty="0">
                <a:solidFill>
                  <a:srgbClr val="AA0D91"/>
                </a:solidFill>
                <a:effectLst/>
                <a:latin typeface="source-code-pro"/>
              </a:rPr>
              <a:t>return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 </a:t>
            </a:r>
            <a:r>
              <a:rPr lang="cs-CZ" sz="1600" b="0" i="0" dirty="0" err="1">
                <a:solidFill>
                  <a:srgbClr val="242424"/>
                </a:solidFill>
                <a:effectLst/>
                <a:latin typeface="source-code-pro"/>
              </a:rPr>
              <a:t>theta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080315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1981173" y="-71196"/>
            <a:ext cx="8228763" cy="114272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ctr"/>
            <a:r>
              <a:rPr lang="hu-HU" sz="3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Matrix Factorization Algorithm</a:t>
            </a:r>
            <a:endParaRPr lang="hu-HU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Shape 2"/>
              <p:cNvSpPr txBox="1"/>
              <p:nvPr/>
            </p:nvSpPr>
            <p:spPr>
              <a:xfrm>
                <a:off x="1809733" y="1340768"/>
                <a:ext cx="8685935" cy="45893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1639" tIns="40820" rIns="81639" bIns="40820"/>
              <a:lstStyle/>
              <a:p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Input: matrix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M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with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n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rows and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m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columns, integer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K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,
    learning rate lr, regularization param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lambda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Create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U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and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V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matrices and initialize their values randomly 
(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U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has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n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rows,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K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columns;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V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has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K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rows,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m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columns)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While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U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x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V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does not approximate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M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well enough
(or the maximal number of iterations is not reached)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   For each known element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x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of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M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       Let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i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and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j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denote the row and column of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x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       Let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x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’ be the dot product of the corresponding
        row of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U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and column of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V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      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err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=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x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’ –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x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       for (k=0; k &lt; K; k++) 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600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hu-HU" sz="16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</a:t>
                </a:r>
                <a:r>
                  <a:rPr lang="hu-HU" sz="16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Wingdings"/>
                  </a:rPr>
                  <a:t></a:t>
                </a:r>
                <a:r>
                  <a:rPr lang="hu-HU" sz="16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hu-HU" sz="16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- lr*err*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hu-HU" sz="16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- lambda*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cs-CZ" sz="1600" i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mbria Math" panose="02040503050406030204" pitchFamily="18" charset="0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cs-CZ" sz="16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m:rPr>
                        <m:nor/>
                      </m:rPr>
                      <a:rPr lang="hu-HU" sz="16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urier New"/>
                      </a:rPr>
                      <m:t> </m:t>
                    </m:r>
                    <m:r>
                      <m:rPr>
                        <m:nor/>
                      </m:rPr>
                      <a:rPr lang="hu-HU" sz="16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Wingdings"/>
                      </a:rPr>
                      <m:t></m:t>
                    </m:r>
                    <m:r>
                      <m:rPr>
                        <m:nor/>
                      </m:rPr>
                      <a:rPr lang="hu-HU" sz="16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urier New"/>
                      </a:rPr>
                      <m:t> </m:t>
                    </m:r>
                    <m:sSub>
                      <m:sSubPr>
                        <m:ctrlP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m:rPr>
                        <m:nor/>
                      </m:rPr>
                      <a:rPr lang="hu-HU" sz="16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urier New"/>
                      </a:rPr>
                      <m:t>− </m:t>
                    </m:r>
                    <m:r>
                      <m:rPr>
                        <m:nor/>
                      </m:rPr>
                      <a:rPr lang="hu-HU" sz="16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urier New"/>
                      </a:rPr>
                      <m:t>lr</m:t>
                    </m:r>
                    <m:r>
                      <m:rPr>
                        <m:nor/>
                      </m:rPr>
                      <a:rPr lang="hu-HU" sz="16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urier New"/>
                      </a:rPr>
                      <m:t>∗</m:t>
                    </m:r>
                    <m:r>
                      <m:rPr>
                        <m:nor/>
                      </m:rPr>
                      <a:rPr lang="hu-HU" sz="16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urier New"/>
                      </a:rPr>
                      <m:t>err</m:t>
                    </m:r>
                    <m:r>
                      <m:rPr>
                        <m:nor/>
                      </m:rPr>
                      <a:rPr lang="hu-HU" sz="16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urier New"/>
                      </a:rPr>
                      <m:t>∗</m:t>
                    </m:r>
                    <m:sSub>
                      <m:sSubPr>
                        <m:ctrlP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m:rPr>
                        <m:nor/>
                      </m:rPr>
                      <a:rPr lang="hu-HU" sz="16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urier New"/>
                      </a:rPr>
                      <m:t> − </m:t>
                    </m:r>
                    <m:r>
                      <m:rPr>
                        <m:nor/>
                      </m:rPr>
                      <a:rPr lang="hu-HU" sz="16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urier New"/>
                      </a:rPr>
                      <m:t>lambda</m:t>
                    </m:r>
                    <m:r>
                      <m:rPr>
                        <m:nor/>
                      </m:rPr>
                      <a:rPr lang="hu-HU" sz="16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urier New"/>
                      </a:rPr>
                      <m:t>∗</m:t>
                    </m:r>
                    <m:sSub>
                      <m:sSubPr>
                        <m:ctrlP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           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       end for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   end for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end while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</p:txBody>
          </p:sp>
        </mc:Choice>
        <mc:Fallback xmlns="">
          <p:sp>
            <p:nvSpPr>
              <p:cNvPr id="157" name="TextShap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33" y="1340768"/>
                <a:ext cx="8685935" cy="4589370"/>
              </a:xfrm>
              <a:prstGeom prst="rect">
                <a:avLst/>
              </a:prstGeom>
              <a:blipFill>
                <a:blip r:embed="rId2"/>
                <a:stretch>
                  <a:fillRect l="-421" t="-2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TextShape 3"/>
          <p:cNvSpPr txBox="1"/>
          <p:nvPr/>
        </p:nvSpPr>
        <p:spPr>
          <a:xfrm>
            <a:off x="1524001" y="0"/>
            <a:ext cx="653" cy="182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endParaRPr lang="en-GB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1981173" y="-71196"/>
            <a:ext cx="8228763" cy="114272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ctr"/>
            <a:r>
              <a:rPr lang="hu-HU" sz="3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Matrix Factorization Algorithm</a:t>
            </a:r>
            <a:endParaRPr lang="hu-HU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Shape 2"/>
              <p:cNvSpPr txBox="1"/>
              <p:nvPr/>
            </p:nvSpPr>
            <p:spPr>
              <a:xfrm>
                <a:off x="1809733" y="1340768"/>
                <a:ext cx="8685935" cy="45893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1639" tIns="40820" rIns="81639" bIns="40820"/>
              <a:lstStyle/>
              <a:p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Input: matrix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M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with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n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rows and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m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columns, integer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K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,
    learning rate lr, regularization param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lambda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Create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U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and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V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matrices and initialize their values randomly 
(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U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has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n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rows,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K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columns;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V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has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K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rows,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m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columns)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While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U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x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V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does not approximate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M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well enough
(or the maximal number of iterations is not reached)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   For each known element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x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of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M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       Let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i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and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j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denote the row and column of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x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       Let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x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’ be the dot product of the corresponding
        row of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U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and column of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V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      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err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=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x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’ –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x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       for (k=0; k &lt; K; k++) 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600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hu-HU" sz="16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</a:t>
                </a:r>
                <a:r>
                  <a:rPr lang="hu-HU" sz="16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Wingdings"/>
                  </a:rPr>
                  <a:t></a:t>
                </a:r>
                <a:r>
                  <a:rPr lang="hu-HU" sz="16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hu-HU" sz="16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- lr*err*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hu-HU" sz="16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- lambda*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cs-CZ" sz="1600" i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mbria Math" panose="02040503050406030204" pitchFamily="18" charset="0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cs-CZ" sz="16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m:rPr>
                        <m:nor/>
                      </m:rPr>
                      <a:rPr lang="hu-HU" sz="16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urier New"/>
                      </a:rPr>
                      <m:t> </m:t>
                    </m:r>
                    <m:r>
                      <m:rPr>
                        <m:nor/>
                      </m:rPr>
                      <a:rPr lang="hu-HU" sz="16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Wingdings"/>
                      </a:rPr>
                      <m:t></m:t>
                    </m:r>
                    <m:r>
                      <m:rPr>
                        <m:nor/>
                      </m:rPr>
                      <a:rPr lang="hu-HU" sz="16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urier New"/>
                      </a:rPr>
                      <m:t> </m:t>
                    </m:r>
                    <m:sSub>
                      <m:sSubPr>
                        <m:ctrlP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m:rPr>
                        <m:nor/>
                      </m:rPr>
                      <a:rPr lang="hu-HU" sz="16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urier New"/>
                      </a:rPr>
                      <m:t>− </m:t>
                    </m:r>
                    <m:r>
                      <m:rPr>
                        <m:nor/>
                      </m:rPr>
                      <a:rPr lang="hu-HU" sz="16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urier New"/>
                      </a:rPr>
                      <m:t>lr</m:t>
                    </m:r>
                    <m:r>
                      <m:rPr>
                        <m:nor/>
                      </m:rPr>
                      <a:rPr lang="hu-HU" sz="16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urier New"/>
                      </a:rPr>
                      <m:t>∗</m:t>
                    </m:r>
                    <m:r>
                      <m:rPr>
                        <m:nor/>
                      </m:rPr>
                      <a:rPr lang="hu-HU" sz="16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urier New"/>
                      </a:rPr>
                      <m:t>err</m:t>
                    </m:r>
                    <m:r>
                      <m:rPr>
                        <m:nor/>
                      </m:rPr>
                      <a:rPr lang="hu-HU" sz="16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urier New"/>
                      </a:rPr>
                      <m:t>∗</m:t>
                    </m:r>
                    <m:sSub>
                      <m:sSubPr>
                        <m:ctrlP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m:rPr>
                        <m:nor/>
                      </m:rPr>
                      <a:rPr lang="hu-HU" sz="16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urier New"/>
                      </a:rPr>
                      <m:t> − </m:t>
                    </m:r>
                    <m:r>
                      <m:rPr>
                        <m:nor/>
                      </m:rPr>
                      <a:rPr lang="hu-HU" sz="16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urier New"/>
                      </a:rPr>
                      <m:t>lambda</m:t>
                    </m:r>
                    <m:r>
                      <m:rPr>
                        <m:nor/>
                      </m:rPr>
                      <a:rPr lang="hu-HU" sz="16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urier New"/>
                      </a:rPr>
                      <m:t>∗</m:t>
                    </m:r>
                    <m:sSub>
                      <m:sSubPr>
                        <m:ctrlP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           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       end for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   end for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end while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</p:txBody>
          </p:sp>
        </mc:Choice>
        <mc:Fallback xmlns="">
          <p:sp>
            <p:nvSpPr>
              <p:cNvPr id="157" name="TextShap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33" y="1340768"/>
                <a:ext cx="8685935" cy="4589370"/>
              </a:xfrm>
              <a:prstGeom prst="rect">
                <a:avLst/>
              </a:prstGeom>
              <a:blipFill>
                <a:blip r:embed="rId2"/>
                <a:stretch>
                  <a:fillRect l="-421" t="-2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TextShape 3"/>
          <p:cNvSpPr txBox="1"/>
          <p:nvPr/>
        </p:nvSpPr>
        <p:spPr>
          <a:xfrm>
            <a:off x="1524001" y="0"/>
            <a:ext cx="653" cy="182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endParaRPr lang="en-GB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263352" y="1988840"/>
            <a:ext cx="1474373" cy="432048"/>
          </a:xfrm>
          <a:prstGeom prst="wedgeRoundRectCallout">
            <a:avLst>
              <a:gd name="adj1" fmla="val 92423"/>
              <a:gd name="adj2" fmla="val 52533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Iterations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263352" y="2564904"/>
            <a:ext cx="1474373" cy="648072"/>
          </a:xfrm>
          <a:prstGeom prst="wedgeRoundRectCallout">
            <a:avLst>
              <a:gd name="adj1" fmla="val 120901"/>
              <a:gd name="adj2" fmla="val 70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Training examples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263351" y="3558078"/>
            <a:ext cx="1474373" cy="648072"/>
          </a:xfrm>
          <a:prstGeom prst="wedgeRoundRectCallout">
            <a:avLst>
              <a:gd name="adj1" fmla="val 148747"/>
              <a:gd name="adj2" fmla="val -1657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Error on example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8777078" y="3068960"/>
            <a:ext cx="1728192" cy="648072"/>
          </a:xfrm>
          <a:prstGeom prst="wedgeRoundRectCallout">
            <a:avLst>
              <a:gd name="adj1" fmla="val -226481"/>
              <a:gd name="adj2" fmla="val 89966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all latent factors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8777078" y="3977754"/>
            <a:ext cx="1927434" cy="648072"/>
          </a:xfrm>
          <a:prstGeom prst="wedgeRoundRectCallout">
            <a:avLst>
              <a:gd name="adj1" fmla="val -102767"/>
              <a:gd name="adj2" fmla="val -9377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Update user and item vectors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ular Callout 10"/>
              <p:cNvSpPr/>
              <p:nvPr/>
            </p:nvSpPr>
            <p:spPr bwMode="auto">
              <a:xfrm>
                <a:off x="2783632" y="5408343"/>
                <a:ext cx="6480720" cy="1043590"/>
              </a:xfrm>
              <a:prstGeom prst="wedgeRoundRectCallout">
                <a:avLst>
                  <a:gd name="adj1" fmla="val -17189"/>
                  <a:gd name="adj2" fmla="val -125000"/>
                  <a:gd name="adj3" fmla="val 16667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kumimoji="0" lang="cs-CZ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Derivate loss function, update „against“ derivate</a:t>
                </a: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’s</a:t>
                </a:r>
                <a:r>
                  <a:rPr kumimoji="0" lang="cs-CZ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direction by the</a:t>
                </a:r>
                <a:r>
                  <a:rPr kumimoji="0" lang="cs-CZ" sz="18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magnitude of lr. For derivations </a:t>
                </a:r>
                <a:r>
                  <a:rPr lang="cs-CZ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alternate considering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cs-CZ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cs-CZ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cs-CZ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cs-CZ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cs-CZ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as variables (everything else as constants)</a:t>
                </a:r>
              </a:p>
              <a:p>
                <a:pPr algn="ctr"/>
                <a:endParaRPr kumimoji="0" lang="cs-CZ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ounded 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3632" y="5408343"/>
                <a:ext cx="6480720" cy="1043590"/>
              </a:xfrm>
              <a:prstGeom prst="wedgeRoundRectCallout">
                <a:avLst>
                  <a:gd name="adj1" fmla="val -17189"/>
                  <a:gd name="adj2" fmla="val -125000"/>
                  <a:gd name="adj3" fmla="val 16667"/>
                </a:avLst>
              </a:prstGeom>
              <a:blipFill>
                <a:blip r:embed="rId3"/>
                <a:stretch>
                  <a:fillRect b="-99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6389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2"/>
          <p:cNvPicPr/>
          <p:nvPr/>
        </p:nvPicPr>
        <p:blipFill>
          <a:blip r:embed="rId2" cstate="print"/>
          <a:stretch/>
        </p:blipFill>
        <p:spPr>
          <a:xfrm>
            <a:off x="2972908" y="3806027"/>
            <a:ext cx="6590456" cy="2790346"/>
          </a:xfrm>
          <a:prstGeom prst="rect">
            <a:avLst/>
          </a:prstGeom>
          <a:ln w="9360">
            <a:noFill/>
          </a:ln>
        </p:spPr>
      </p:pic>
      <p:sp>
        <p:nvSpPr>
          <p:cNvPr id="160" name="TextShape 1"/>
          <p:cNvSpPr txBox="1"/>
          <p:nvPr/>
        </p:nvSpPr>
        <p:spPr>
          <a:xfrm>
            <a:off x="1850551" y="124430"/>
            <a:ext cx="8555314" cy="114272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ctr"/>
            <a:r>
              <a:rPr lang="hu-HU" sz="3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High-level view of matrix factorization algorithm</a:t>
            </a:r>
            <a:endParaRPr lang="hu-HU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911424" y="1412776"/>
            <a:ext cx="9494768" cy="4016054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Random initialization of </a:t>
            </a:r>
            <a:r>
              <a:rPr lang="hu-HU" sz="2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</a:t>
            </a: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</a:t>
            </a:r>
            <a:r>
              <a:rPr lang="hu-HU" sz="2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</a:t>
            </a:r>
            <a:endParaRPr lang="hu-HU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While</a:t>
            </a:r>
            <a:r>
              <a:rPr lang="hu-HU" sz="2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U </a:t>
            </a: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</a:t>
            </a:r>
            <a:r>
              <a:rPr lang="hu-HU" sz="2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V </a:t>
            </a: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does not approximate the known values of</a:t>
            </a:r>
            <a:r>
              <a:rPr lang="hu-HU" sz="2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 </a:t>
            </a: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well enough</a:t>
            </a:r>
            <a:endParaRPr lang="hu-HU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74012" lvl="1" indent="-258959">
              <a:buClr>
                <a:srgbClr val="000000"/>
              </a:buClr>
              <a:buSzPct val="75000"/>
              <a:buFont typeface="Arial"/>
              <a:buChar char="–"/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Choose a known value of </a:t>
            </a:r>
            <a:r>
              <a:rPr lang="hu-HU" sz="20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M, </a:t>
            </a: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</a:t>
            </a:r>
            <a:r>
              <a:rPr lang="hu-HU" sz="20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denote it by </a:t>
            </a:r>
            <a:r>
              <a:rPr lang="hu-HU" sz="20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</a:t>
            </a:r>
            <a:endParaRPr lang="hu-H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74012" lvl="1" indent="-258959">
              <a:buClr>
                <a:srgbClr val="000000"/>
              </a:buClr>
              <a:buSzPct val="75000"/>
              <a:buFont typeface="Arial"/>
              <a:buChar char="–"/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Adjust the values of the corresponding row and column of U and V respectively, so that the approximation becomes better </a:t>
            </a:r>
          </a:p>
        </p:txBody>
      </p:sp>
      <p:sp>
        <p:nvSpPr>
          <p:cNvPr id="162" name="TextShape 3"/>
          <p:cNvSpPr txBox="1"/>
          <p:nvPr/>
        </p:nvSpPr>
        <p:spPr>
          <a:xfrm>
            <a:off x="1524001" y="0"/>
            <a:ext cx="653" cy="182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endParaRPr lang="en-GB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1981173" y="274659"/>
            <a:ext cx="8228763" cy="114272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ctr"/>
            <a:r>
              <a:rPr lang="hu-HU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Example for an adjustment step</a:t>
            </a:r>
            <a:endParaRPr lang="hu-HU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1981173" y="4929156"/>
            <a:ext cx="8228763" cy="1523521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r>
              <a:rPr lang="hu-H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(2*2)+(1*1) = 5 which equals to the selected value </a:t>
            </a:r>
            <a:r>
              <a:rPr lang="hu-H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hu-H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we do not do anything</a:t>
            </a:r>
            <a:endParaRPr lang="hu-H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5" name="TextShape 3"/>
          <p:cNvSpPr txBox="1"/>
          <p:nvPr/>
        </p:nvSpPr>
        <p:spPr>
          <a:xfrm>
            <a:off x="1524001" y="0"/>
            <a:ext cx="653" cy="182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endParaRPr lang="en-GB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66" name="Picture 2"/>
          <p:cNvPicPr/>
          <p:nvPr/>
        </p:nvPicPr>
        <p:blipFill>
          <a:blip r:embed="rId2" cstate="print"/>
          <a:stretch/>
        </p:blipFill>
        <p:spPr>
          <a:xfrm>
            <a:off x="2681298" y="1562059"/>
            <a:ext cx="6828838" cy="2866767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1981173" y="274659"/>
            <a:ext cx="8228763" cy="114272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ctr"/>
            <a:r>
              <a:rPr lang="hu-HU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Example for an adjustment step</a:t>
            </a:r>
            <a:endParaRPr lang="hu-HU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1524001" y="0"/>
            <a:ext cx="653" cy="182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endParaRPr lang="en-GB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69" name="Picture 2"/>
          <p:cNvPicPr/>
          <p:nvPr/>
        </p:nvPicPr>
        <p:blipFill>
          <a:blip r:embed="rId2" cstate="print"/>
          <a:stretch/>
        </p:blipFill>
        <p:spPr>
          <a:xfrm>
            <a:off x="2582027" y="1373619"/>
            <a:ext cx="6237781" cy="2661018"/>
          </a:xfrm>
          <a:prstGeom prst="rect">
            <a:avLst/>
          </a:prstGeom>
          <a:ln w="9360">
            <a:noFill/>
          </a:ln>
        </p:spPr>
      </p:pic>
      <p:sp>
        <p:nvSpPr>
          <p:cNvPr id="170" name="TextShape 3"/>
          <p:cNvSpPr txBox="1"/>
          <p:nvPr/>
        </p:nvSpPr>
        <p:spPr>
          <a:xfrm>
            <a:off x="1939047" y="4326278"/>
            <a:ext cx="8271215" cy="1382110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r>
              <a:rPr lang="hu-H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(3*1)+(2*3) = 9
9 &gt; 4  </a:t>
            </a:r>
            <a:r>
              <a:rPr lang="hu-H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hu-H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we decrease the values of the corresponding rows so that their products will be closer to 4</a:t>
            </a:r>
            <a:endParaRPr lang="hu-H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Non-personalized RS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408" y="1403368"/>
            <a:ext cx="9443392" cy="4689929"/>
          </a:xfrm>
        </p:spPr>
        <p:txBody>
          <a:bodyPr>
            <a:normAutofit/>
          </a:bodyPr>
          <a:lstStyle/>
          <a:p>
            <a:r>
              <a:rPr lang="cs-CZ" sz="1800" dirty="0"/>
              <a:t>Popularity-based algorithms</a:t>
            </a:r>
            <a:endParaRPr lang="en-US" sz="18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33" y="1700808"/>
            <a:ext cx="8418199" cy="468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06208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1981173" y="274659"/>
            <a:ext cx="8228763" cy="114272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ctr"/>
            <a:r>
              <a:rPr lang="hu-HU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Example for an adjustment step</a:t>
            </a:r>
            <a:endParaRPr lang="hu-HU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2" name="TextShape 2"/>
          <p:cNvSpPr txBox="1"/>
          <p:nvPr/>
        </p:nvSpPr>
        <p:spPr>
          <a:xfrm>
            <a:off x="1524001" y="0"/>
            <a:ext cx="653" cy="182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endParaRPr lang="en-GB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73" name="Picture 2"/>
          <p:cNvPicPr/>
          <p:nvPr/>
        </p:nvPicPr>
        <p:blipFill>
          <a:blip r:embed="rId2" cstate="print"/>
          <a:stretch/>
        </p:blipFill>
        <p:spPr>
          <a:xfrm>
            <a:off x="2573535" y="1425546"/>
            <a:ext cx="6194676" cy="2661018"/>
          </a:xfrm>
          <a:prstGeom prst="rect">
            <a:avLst/>
          </a:prstGeom>
          <a:ln w="9360">
            <a:noFill/>
          </a:ln>
        </p:spPr>
      </p:pic>
      <p:sp>
        <p:nvSpPr>
          <p:cNvPr id="174" name="TextShape 3"/>
          <p:cNvSpPr txBox="1"/>
          <p:nvPr/>
        </p:nvSpPr>
        <p:spPr>
          <a:xfrm>
            <a:off x="1939374" y="4326278"/>
            <a:ext cx="8271215" cy="1382110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r>
              <a:rPr lang="hu-H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(3*1)+(2*3) = 9
9 &gt; 4  </a:t>
            </a:r>
            <a:r>
              <a:rPr lang="hu-H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hu-H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we decrease the values of the corresponding rows so that their products will be closer to 4</a:t>
            </a:r>
            <a:endParaRPr lang="hu-H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1981173" y="71196"/>
            <a:ext cx="8228763" cy="114272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ctr"/>
            <a:r>
              <a:rPr lang="hu-HU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Why is the algorithm „good”?</a:t>
            </a:r>
            <a:endParaRPr lang="hu-HU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6" name="TextShape 2"/>
          <p:cNvSpPr txBox="1"/>
          <p:nvPr/>
        </p:nvSpPr>
        <p:spPr>
          <a:xfrm>
            <a:off x="839417" y="1331817"/>
            <a:ext cx="9000999" cy="4525821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marL="327">
              <a:buClr>
                <a:srgbClr val="000000"/>
              </a:buClr>
              <a:buSzPct val="45000"/>
            </a:pPr>
            <a:r>
              <a:rPr lang="hu-HU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 The adjustment should be proportional to the error </a:t>
            </a:r>
            <a:r>
              <a:rPr lang="hu-HU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hu-HU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let it be ε-times the error</a:t>
            </a:r>
            <a:endParaRPr lang="hu-H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74012" lvl="1" indent="-258959">
              <a:buClr>
                <a:srgbClr val="000000"/>
              </a:buClr>
              <a:buSzPct val="75000"/>
              <a:buFont typeface="Arial"/>
              <a:buChar char="–"/>
            </a:pPr>
            <a:r>
              <a:rPr lang="hu-HU" sz="24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the current example: error = 9 – 4 = 5
with ε=0.1 we will decrease all the values in the corresponding rows and columns by 0.1*5=0.5</a:t>
            </a:r>
          </a:p>
        </p:txBody>
      </p:sp>
      <p:sp>
        <p:nvSpPr>
          <p:cNvPr id="177" name="TextShape 3"/>
          <p:cNvSpPr txBox="1"/>
          <p:nvPr/>
        </p:nvSpPr>
        <p:spPr>
          <a:xfrm>
            <a:off x="1524001" y="0"/>
            <a:ext cx="653" cy="182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endParaRPr lang="en-GB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78" name="Picture 2"/>
          <p:cNvPicPr/>
          <p:nvPr/>
        </p:nvPicPr>
        <p:blipFill>
          <a:blip r:embed="rId2" cstate="print"/>
          <a:stretch/>
        </p:blipFill>
        <p:spPr>
          <a:xfrm>
            <a:off x="2666929" y="3500344"/>
            <a:ext cx="6876188" cy="2933391"/>
          </a:xfrm>
          <a:prstGeom prst="rect">
            <a:avLst/>
          </a:prstGeom>
          <a:ln w="9360">
            <a:noFill/>
          </a:ln>
        </p:spPr>
      </p:pic>
      <p:sp>
        <p:nvSpPr>
          <p:cNvPr id="179" name="CustomShape 4"/>
          <p:cNvSpPr/>
          <p:nvPr/>
        </p:nvSpPr>
        <p:spPr>
          <a:xfrm>
            <a:off x="4452511" y="6120539"/>
            <a:ext cx="2571264" cy="4689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r>
              <a:rPr lang="en-GB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(3*1)+(2*3) = 9</a:t>
            </a: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1524001" y="0"/>
            <a:ext cx="653" cy="182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endParaRPr lang="en-GB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81" name="Picture 2"/>
          <p:cNvPicPr/>
          <p:nvPr/>
        </p:nvPicPr>
        <p:blipFill>
          <a:blip r:embed="rId2" cstate="print"/>
          <a:stretch/>
        </p:blipFill>
        <p:spPr>
          <a:xfrm>
            <a:off x="2666929" y="3859588"/>
            <a:ext cx="6876188" cy="2933391"/>
          </a:xfrm>
          <a:prstGeom prst="rect">
            <a:avLst/>
          </a:prstGeom>
          <a:ln w="9360">
            <a:noFill/>
          </a:ln>
        </p:spPr>
      </p:pic>
      <p:sp>
        <p:nvSpPr>
          <p:cNvPr id="182" name="TextShape 2"/>
          <p:cNvSpPr txBox="1"/>
          <p:nvPr/>
        </p:nvSpPr>
        <p:spPr>
          <a:xfrm>
            <a:off x="767408" y="1268760"/>
            <a:ext cx="10657184" cy="3138184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marL="327">
              <a:buClr>
                <a:srgbClr val="000000"/>
              </a:buClr>
              <a:buSzPct val="45000"/>
            </a:pP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 We should take into account how much each value of the row/column contributes to the error</a:t>
            </a:r>
            <a:endParaRPr lang="hu-HU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74012" lvl="1" indent="-258959">
              <a:buClr>
                <a:srgbClr val="000000"/>
              </a:buClr>
              <a:buSzPct val="75000"/>
              <a:buFont typeface="Arial"/>
              <a:buChar char="–"/>
            </a:pPr>
            <a:r>
              <a:rPr lang="hu-HU" sz="24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 the selected row: 
3 is multiplied by 1 </a:t>
            </a:r>
            <a:r>
              <a:rPr lang="hu-HU" sz="24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hu-HU" sz="24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3 is adjusted by ε*5*1 = 0.5
2 is multiplied by 3 </a:t>
            </a:r>
            <a:r>
              <a:rPr lang="hu-HU" sz="24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hu-HU" sz="24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 is adjusted by ε*5*3 = 1.5</a:t>
            </a:r>
          </a:p>
          <a:p>
            <a:pPr marL="674012" lvl="1" indent="-258959">
              <a:buClr>
                <a:srgbClr val="000000"/>
              </a:buClr>
              <a:buSzPct val="75000"/>
              <a:buFont typeface="Arial"/>
              <a:buChar char="–"/>
            </a:pPr>
            <a:r>
              <a:rPr lang="hu-HU" sz="24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 the selected column respectively: 
ε*5*3=1.5 and ε*5*2=1.0 </a:t>
            </a:r>
          </a:p>
          <a:p>
            <a:endParaRPr lang="hu-H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3" name="TextShape 3"/>
          <p:cNvSpPr txBox="1"/>
          <p:nvPr/>
        </p:nvSpPr>
        <p:spPr>
          <a:xfrm>
            <a:off x="1981499" y="71523"/>
            <a:ext cx="8228763" cy="114272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ctr"/>
            <a:r>
              <a:rPr lang="hu-HU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Why is the algorithm „good”?</a:t>
            </a:r>
            <a:endParaRPr lang="hu-HU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1524001" y="0"/>
            <a:ext cx="653" cy="182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endParaRPr lang="en-GB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85" name="Picture 2"/>
          <p:cNvPicPr/>
          <p:nvPr/>
        </p:nvPicPr>
        <p:blipFill>
          <a:blip r:embed="rId2" cstate="print"/>
          <a:stretch/>
        </p:blipFill>
        <p:spPr>
          <a:xfrm>
            <a:off x="2666929" y="3696295"/>
            <a:ext cx="6876188" cy="2933391"/>
          </a:xfrm>
          <a:prstGeom prst="rect">
            <a:avLst/>
          </a:prstGeom>
          <a:ln w="9360">
            <a:noFill/>
          </a:ln>
        </p:spPr>
      </p:pic>
      <p:sp>
        <p:nvSpPr>
          <p:cNvPr id="186" name="TextShape 2"/>
          <p:cNvSpPr txBox="1"/>
          <p:nvPr/>
        </p:nvSpPr>
        <p:spPr>
          <a:xfrm>
            <a:off x="695400" y="1214246"/>
            <a:ext cx="10729192" cy="3127708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marL="327">
              <a:buClr>
                <a:srgbClr val="000000"/>
              </a:buClr>
              <a:buSzPct val="45000"/>
            </a:pPr>
            <a:r>
              <a:rPr lang="hu-HU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 We prefer simpler models (avoid overfitting). </a:t>
            </a:r>
            <a:endParaRPr lang="hu-H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r>
              <a:rPr lang="hu-HU" sz="25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 each adjustment step: subtract additionally 
λ-times the value</a:t>
            </a:r>
            <a:endParaRPr lang="hu-HU" sz="3200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74012" lvl="1" indent="-258959">
              <a:buClr>
                <a:srgbClr val="000000"/>
              </a:buClr>
              <a:buSzPct val="75000"/>
              <a:buFont typeface="Arial"/>
              <a:buChar char="–"/>
            </a:pPr>
            <a:r>
              <a:rPr lang="hu-HU" sz="24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 the selected row:  subtract  additionally 
λ*3 from 3, and λ*2 from 2 . </a:t>
            </a:r>
          </a:p>
          <a:p>
            <a:pPr marL="674012" lvl="1" indent="-258959">
              <a:buClr>
                <a:srgbClr val="000000"/>
              </a:buClr>
              <a:buSzPct val="75000"/>
              <a:buFont typeface="Arial"/>
              <a:buChar char="–"/>
            </a:pPr>
            <a:r>
              <a:rPr lang="hu-HU" sz="24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 the selected column respectively: λ*1 and λ*3 </a:t>
            </a:r>
          </a:p>
          <a:p>
            <a:endParaRPr lang="hu-H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7" name="TextShape 3"/>
          <p:cNvSpPr txBox="1"/>
          <p:nvPr/>
        </p:nvSpPr>
        <p:spPr>
          <a:xfrm>
            <a:off x="1981499" y="71523"/>
            <a:ext cx="8228763" cy="114272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ctr"/>
            <a:r>
              <a:rPr lang="hu-HU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Why is the algorithm „good”?</a:t>
            </a:r>
            <a:endParaRPr lang="hu-HU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B6B54-9003-7E6C-0AE8-DD281B3FE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>
            <a:extLst>
              <a:ext uri="{FF2B5EF4-FFF2-40B4-BE49-F238E27FC236}">
                <a16:creationId xmlns:a16="http://schemas.microsoft.com/office/drawing/2014/main" id="{FB47DDBA-9F3F-BFD9-01BA-DDDF271BDD39}"/>
              </a:ext>
            </a:extLst>
          </p:cNvPr>
          <p:cNvSpPr txBox="1"/>
          <p:nvPr/>
        </p:nvSpPr>
        <p:spPr>
          <a:xfrm>
            <a:off x="1524001" y="0"/>
            <a:ext cx="653" cy="182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endParaRPr lang="en-GB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6" name="TextShape 2">
            <a:extLst>
              <a:ext uri="{FF2B5EF4-FFF2-40B4-BE49-F238E27FC236}">
                <a16:creationId xmlns:a16="http://schemas.microsoft.com/office/drawing/2014/main" id="{76742B37-6A23-BDC8-89D6-481B66D0FC8D}"/>
              </a:ext>
            </a:extLst>
          </p:cNvPr>
          <p:cNvSpPr txBox="1"/>
          <p:nvPr/>
        </p:nvSpPr>
        <p:spPr>
          <a:xfrm>
            <a:off x="408021" y="1214246"/>
            <a:ext cx="11304603" cy="3127708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marL="327">
              <a:buClr>
                <a:srgbClr val="000000"/>
              </a:buClr>
              <a:buSzPct val="45000"/>
            </a:pPr>
            <a:r>
              <a:rPr lang="hu-HU" sz="25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Number of latent factors</a:t>
            </a:r>
          </a:p>
          <a:p>
            <a:pPr marL="327">
              <a:buClr>
                <a:srgbClr val="000000"/>
              </a:buClr>
              <a:buSzPct val="45000"/>
            </a:pPr>
            <a:r>
              <a:rPr lang="hu-HU" sz="25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Learning rate</a:t>
            </a:r>
          </a:p>
          <a:p>
            <a:pPr marL="327">
              <a:buClr>
                <a:srgbClr val="000000"/>
              </a:buClr>
              <a:buSzPct val="45000"/>
            </a:pPr>
            <a:r>
              <a:rPr lang="hu-HU" sz="25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Amount of regularization</a:t>
            </a:r>
          </a:p>
          <a:p>
            <a:pPr marL="327">
              <a:buClr>
                <a:srgbClr val="000000"/>
              </a:buClr>
              <a:buSzPct val="45000"/>
            </a:pPr>
            <a:r>
              <a:rPr lang="hu-HU" sz="25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Stopping criteria (number of iterations + early stopping options)</a:t>
            </a:r>
          </a:p>
          <a:p>
            <a:pPr marL="327">
              <a:buClr>
                <a:srgbClr val="000000"/>
              </a:buClr>
              <a:buSzPct val="45000"/>
            </a:pPr>
            <a:endParaRPr lang="hu-HU" sz="2500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27">
              <a:buClr>
                <a:srgbClr val="000000"/>
              </a:buClr>
              <a:buSzPct val="45000"/>
            </a:pPr>
            <a:r>
              <a:rPr lang="hu-HU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How to select the right ones?</a:t>
            </a:r>
          </a:p>
          <a:p>
            <a:pPr marL="327">
              <a:buClr>
                <a:srgbClr val="000000"/>
              </a:buClr>
              <a:buSzPct val="45000"/>
            </a:pPr>
            <a:r>
              <a:rPr lang="hu-HU" sz="25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Hyperparameter tuning</a:t>
            </a:r>
          </a:p>
          <a:p>
            <a:pPr marL="327">
              <a:buClr>
                <a:srgbClr val="000000"/>
              </a:buClr>
              <a:buSzPct val="45000"/>
            </a:pPr>
            <a:r>
              <a:rPr lang="hu-HU" sz="24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- Try different configurations and evaluate on validation data</a:t>
            </a:r>
          </a:p>
          <a:p>
            <a:pPr marL="327">
              <a:buClr>
                <a:srgbClr val="000000"/>
              </a:buClr>
              <a:buSzPct val="45000"/>
            </a:pPr>
            <a:r>
              <a:rPr lang="hu-HU" sz="24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- Select the best performing variant and re-train on all data</a:t>
            </a:r>
          </a:p>
          <a:p>
            <a:pPr marL="327">
              <a:buClr>
                <a:srgbClr val="000000"/>
              </a:buClr>
              <a:buSzPct val="45000"/>
            </a:pPr>
            <a:r>
              <a:rPr lang="hu-HU" sz="24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- grid search / random search / Bayesian / Evolutionary ...</a:t>
            </a:r>
          </a:p>
          <a:p>
            <a:pPr marL="343227" indent="-342900"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endParaRPr lang="hu-HU" sz="2400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27">
              <a:buClr>
                <a:srgbClr val="000000"/>
              </a:buClr>
              <a:buSzPct val="45000"/>
            </a:pPr>
            <a:endParaRPr lang="hu-HU" sz="2500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27">
              <a:buClr>
                <a:srgbClr val="000000"/>
              </a:buClr>
              <a:buSzPct val="45000"/>
            </a:pPr>
            <a:endParaRPr lang="hu-HU" sz="25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527" indent="-457200">
              <a:buClr>
                <a:srgbClr val="000000"/>
              </a:buClr>
              <a:buSzPct val="45000"/>
              <a:buAutoNum type="arabicPeriod"/>
            </a:pPr>
            <a:endParaRPr lang="hu-HU" sz="2400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hu-H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7" name="TextShape 3">
            <a:extLst>
              <a:ext uri="{FF2B5EF4-FFF2-40B4-BE49-F238E27FC236}">
                <a16:creationId xmlns:a16="http://schemas.microsoft.com/office/drawing/2014/main" id="{534FCF86-4ABB-AF11-3656-B56B504AAE72}"/>
              </a:ext>
            </a:extLst>
          </p:cNvPr>
          <p:cNvSpPr txBox="1"/>
          <p:nvPr/>
        </p:nvSpPr>
        <p:spPr>
          <a:xfrm>
            <a:off x="1981499" y="71523"/>
            <a:ext cx="8228763" cy="114272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ctr"/>
            <a:r>
              <a:rPr lang="hu-HU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What are the MF</a:t>
            </a:r>
            <a:r>
              <a:rPr lang="en-US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’s</a:t>
            </a:r>
            <a:r>
              <a:rPr lang="cs-CZ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4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Hyperparameters</a:t>
            </a:r>
            <a:r>
              <a:rPr lang="cs-CZ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  <a:endParaRPr lang="hu-HU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5122" name="Picture 2" descr="Time Series Nested Cross-Validation | by Courtney Cochrane | Towards Data  Science">
            <a:extLst>
              <a:ext uri="{FF2B5EF4-FFF2-40B4-BE49-F238E27FC236}">
                <a16:creationId xmlns:a16="http://schemas.microsoft.com/office/drawing/2014/main" id="{7767E4BF-964B-2E3C-860F-2598F0AAC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5074413"/>
            <a:ext cx="5532140" cy="178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5644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		</a:t>
            </a:r>
            <a:r>
              <a:rPr lang="cs-CZ" altLang="cs-CZ" sz="8000" dirty="0" err="1"/>
              <a:t>Questions</a:t>
            </a:r>
            <a:r>
              <a:rPr lang="cs-CZ" altLang="cs-CZ" sz="8000" dirty="0"/>
              <a:t>?</a:t>
            </a:r>
            <a:endParaRPr lang="cs-CZ" altLang="cs-CZ" dirty="0"/>
          </a:p>
        </p:txBody>
      </p:sp>
      <p:pic>
        <p:nvPicPr>
          <p:cNvPr id="66562" name="Picture 2" descr="http://i158.photobucket.com/albums/t96/Elletballa09/f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9" y="1930398"/>
            <a:ext cx="5779269" cy="433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59674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1981173" y="274659"/>
            <a:ext cx="8228763" cy="114272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ctr"/>
            <a:r>
              <a:rPr lang="hu-HU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Issues + Disadvantages of classical MF</a:t>
            </a:r>
            <a:endParaRPr lang="hu-HU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839416" y="1340768"/>
            <a:ext cx="10657184" cy="4525821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endParaRPr lang="hu-H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Static set of items and users (what about new ones?)</a:t>
            </a:r>
          </a:p>
          <a:p>
            <a:pPr marL="768408" lvl="1" indent="-310881">
              <a:buClr>
                <a:srgbClr val="000000"/>
              </a:buClr>
              <a:buSzPct val="45000"/>
              <a:buFont typeface="Arial"/>
              <a:buChar char="•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Batch-trained – newest response is never in the models</a:t>
            </a:r>
          </a:p>
          <a:p>
            <a:pPr marL="768408" lvl="1" indent="-310881">
              <a:buClr>
                <a:srgbClr val="000000"/>
              </a:buClr>
              <a:buSzPct val="45000"/>
              <a:buFont typeface="Arial"/>
              <a:buChar char="•"/>
            </a:pPr>
            <a:r>
              <a:rPr lang="hu-HU" b="0" i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Iterative local updates possible, but new users/items are stil a problem</a:t>
            </a:r>
          </a:p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Optimize w.r.t. Irrelevant error (RMSE)</a:t>
            </a:r>
          </a:p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Learning rate vs. Regularization hyperparameters</a:t>
            </a:r>
          </a:p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Local optimum vs. global optimum; convergence speed</a:t>
            </a:r>
          </a:p>
          <a:p>
            <a:pPr marL="800427" lvl="1" indent="-342900">
              <a:buClr>
                <a:srgbClr val="000000"/>
              </a:buClr>
              <a:buSzPct val="45000"/>
              <a:buFontTx/>
              <a:buChar char="-"/>
            </a:pPr>
            <a:r>
              <a:rPr lang="hu-HU" b="0" i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More ellaborated optimizers</a:t>
            </a:r>
          </a:p>
          <a:p>
            <a:pPr marL="800427" lvl="1" indent="-342900">
              <a:buClr>
                <a:srgbClr val="000000"/>
              </a:buClr>
              <a:buSzPct val="45000"/>
              <a:buFontTx/>
              <a:buChar char="-"/>
            </a:pPr>
            <a:r>
              <a:rPr lang="hu-HU" b="0" i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https://ruder.io/optimizing-gradient-descent/</a:t>
            </a:r>
          </a:p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Memory-efficient implementation</a:t>
            </a: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 marL="674012" lvl="1" indent="-258959">
              <a:buClr>
                <a:srgbClr val="000000"/>
              </a:buClr>
              <a:buSzPct val="75000"/>
              <a:buFont typeface="Arial"/>
              <a:buChar char="–"/>
            </a:pPr>
            <a:r>
              <a:rPr lang="hu-HU" b="0" i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sparse representation of M</a:t>
            </a:r>
          </a:p>
          <a:p>
            <a:pPr marL="674012" lvl="1" indent="-258959">
              <a:buClr>
                <a:srgbClr val="000000"/>
              </a:buClr>
              <a:buSzPct val="75000"/>
              <a:buFont typeface="Arial"/>
              <a:buChar char="–"/>
            </a:pPr>
            <a:r>
              <a:rPr lang="hu-HU" b="0" i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Sparse matrix in scipy.sparse (i,j,value)</a:t>
            </a:r>
          </a:p>
          <a:p>
            <a:pPr marL="342900" indent="-342900">
              <a:buClr>
                <a:srgbClr val="000000"/>
              </a:buClr>
              <a:buSzPct val="75000"/>
              <a:buFontTx/>
              <a:buChar char="-"/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Too many items / users to fit into memory</a:t>
            </a:r>
          </a:p>
          <a:p>
            <a:pPr marL="800100" lvl="1" indent="-342900">
              <a:buClr>
                <a:srgbClr val="000000"/>
              </a:buClr>
              <a:buSzPct val="75000"/>
              <a:buFontTx/>
              <a:buChar char="-"/>
            </a:pPr>
            <a:r>
              <a:rPr lang="hu-HU" b="0" i="1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„Pipeline approaches” pre-filter candidates first via some simple alg. Use more complex alg. For a subset</a:t>
            </a:r>
          </a:p>
          <a:p>
            <a:pPr marL="800100" lvl="1" indent="-342900">
              <a:buClr>
                <a:srgbClr val="000000"/>
              </a:buClr>
              <a:buSzPct val="75000"/>
              <a:buFontTx/>
              <a:buChar char="-"/>
            </a:pPr>
            <a:endParaRPr lang="hu-H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buClr>
                <a:srgbClr val="000000"/>
              </a:buClr>
              <a:buSzPct val="75000"/>
            </a:pPr>
            <a:endParaRPr lang="hu-HU" sz="2000" i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3" name="TextShape 3"/>
          <p:cNvSpPr txBox="1"/>
          <p:nvPr/>
        </p:nvSpPr>
        <p:spPr>
          <a:xfrm>
            <a:off x="1524001" y="0"/>
            <a:ext cx="653" cy="182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endParaRPr lang="en-GB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244016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1981173" y="274659"/>
            <a:ext cx="8228763" cy="114272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marL="327" algn="ctr">
              <a:buClr>
                <a:srgbClr val="000000"/>
              </a:buClr>
              <a:buSzPct val="45000"/>
            </a:pPr>
            <a:r>
              <a:rPr lang="hu-H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Learning rate vs. Regularization vs. Num of factors hyperparameters</a:t>
            </a:r>
          </a:p>
        </p:txBody>
      </p:sp>
      <p:sp>
        <p:nvSpPr>
          <p:cNvPr id="192" name="TextShape 2"/>
          <p:cNvSpPr txBox="1"/>
          <p:nvPr/>
        </p:nvSpPr>
        <p:spPr>
          <a:xfrm>
            <a:off x="2387353" y="5292055"/>
            <a:ext cx="9073008" cy="4525821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endParaRPr lang="hu-HU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3" name="TextShape 3"/>
          <p:cNvSpPr txBox="1"/>
          <p:nvPr/>
        </p:nvSpPr>
        <p:spPr>
          <a:xfrm>
            <a:off x="1524001" y="0"/>
            <a:ext cx="653" cy="182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endParaRPr lang="en-GB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45410" name="Picture 2" descr="model_complexity_error_training_t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276349"/>
            <a:ext cx="8143875" cy="5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55833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A936C-90F3-D9EC-B6FA-113A1F705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>
            <a:extLst>
              <a:ext uri="{FF2B5EF4-FFF2-40B4-BE49-F238E27FC236}">
                <a16:creationId xmlns:a16="http://schemas.microsoft.com/office/drawing/2014/main" id="{58F37520-2E97-4607-D497-1E3401A9F1F9}"/>
              </a:ext>
            </a:extLst>
          </p:cNvPr>
          <p:cNvSpPr txBox="1"/>
          <p:nvPr/>
        </p:nvSpPr>
        <p:spPr>
          <a:xfrm>
            <a:off x="1981173" y="274659"/>
            <a:ext cx="8228763" cy="114272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marL="327" algn="ctr">
              <a:buClr>
                <a:srgbClr val="000000"/>
              </a:buClr>
              <a:buSzPct val="45000"/>
            </a:pPr>
            <a:r>
              <a:rPr lang="hu-H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More ellaborated optimizers</a:t>
            </a:r>
          </a:p>
        </p:txBody>
      </p:sp>
      <p:sp>
        <p:nvSpPr>
          <p:cNvPr id="193" name="TextShape 3">
            <a:extLst>
              <a:ext uri="{FF2B5EF4-FFF2-40B4-BE49-F238E27FC236}">
                <a16:creationId xmlns:a16="http://schemas.microsoft.com/office/drawing/2014/main" id="{4059A957-686F-1141-46FD-BACC90211C85}"/>
              </a:ext>
            </a:extLst>
          </p:cNvPr>
          <p:cNvSpPr txBox="1"/>
          <p:nvPr/>
        </p:nvSpPr>
        <p:spPr>
          <a:xfrm>
            <a:off x="1524001" y="0"/>
            <a:ext cx="653" cy="182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endParaRPr lang="en-GB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45A6F51-1CCD-6B6F-21B7-A78A15173548}"/>
              </a:ext>
            </a:extLst>
          </p:cNvPr>
          <p:cNvSpPr txBox="1"/>
          <p:nvPr/>
        </p:nvSpPr>
        <p:spPr>
          <a:xfrm>
            <a:off x="839416" y="1340768"/>
            <a:ext cx="6300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Momentum-like</a:t>
            </a:r>
            <a:r>
              <a:rPr lang="cs-CZ" dirty="0"/>
              <a:t> </a:t>
            </a:r>
            <a:r>
              <a:rPr lang="cs-CZ" dirty="0" err="1"/>
              <a:t>updates</a:t>
            </a:r>
            <a:r>
              <a:rPr lang="cs-CZ" b="0" dirty="0"/>
              <a:t> (</a:t>
            </a:r>
            <a:r>
              <a:rPr lang="cs-CZ" b="0" dirty="0" err="1"/>
              <a:t>accumulated</a:t>
            </a:r>
            <a:r>
              <a:rPr lang="cs-CZ" b="0" dirty="0"/>
              <a:t> </a:t>
            </a:r>
            <a:r>
              <a:rPr lang="cs-CZ" b="0" dirty="0" err="1"/>
              <a:t>directions</a:t>
            </a:r>
            <a:r>
              <a:rPr lang="cs-CZ" b="0" dirty="0"/>
              <a:t>)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F155E3C-7F06-E46A-86B3-8B67B7FEA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84" y="1830700"/>
            <a:ext cx="3905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6CD52E1-B825-45A8-CCED-3029A6B87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1710100"/>
            <a:ext cx="3905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04C253F-A36B-E30A-E062-BD5213726896}"/>
              </a:ext>
            </a:extLst>
          </p:cNvPr>
          <p:cNvSpPr txBox="1"/>
          <p:nvPr/>
        </p:nvSpPr>
        <p:spPr>
          <a:xfrm>
            <a:off x="479376" y="3118718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 err="1"/>
              <a:t>Plain</a:t>
            </a:r>
            <a:r>
              <a:rPr lang="cs-CZ" b="0" dirty="0"/>
              <a:t> SGD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3AE569B-0F9F-ADD5-B223-45C6AB06CAB5}"/>
              </a:ext>
            </a:extLst>
          </p:cNvPr>
          <p:cNvSpPr txBox="1"/>
          <p:nvPr/>
        </p:nvSpPr>
        <p:spPr>
          <a:xfrm>
            <a:off x="5871212" y="3118718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 err="1"/>
              <a:t>With</a:t>
            </a:r>
            <a:r>
              <a:rPr lang="cs-CZ" b="0" dirty="0"/>
              <a:t> </a:t>
            </a:r>
            <a:r>
              <a:rPr lang="cs-CZ" b="0" dirty="0" err="1"/>
              <a:t>Momentum</a:t>
            </a:r>
            <a:endParaRPr lang="cs-CZ" b="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E060958-D522-907A-61C9-9383D75D297B}"/>
              </a:ext>
            </a:extLst>
          </p:cNvPr>
          <p:cNvSpPr txBox="1"/>
          <p:nvPr/>
        </p:nvSpPr>
        <p:spPr>
          <a:xfrm>
            <a:off x="839416" y="3800632"/>
            <a:ext cx="6922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Adaptive</a:t>
            </a:r>
            <a:r>
              <a:rPr lang="cs-CZ" dirty="0"/>
              <a:t> learning </a:t>
            </a:r>
            <a:r>
              <a:rPr lang="cs-CZ" dirty="0" err="1"/>
              <a:t>rates</a:t>
            </a:r>
            <a:r>
              <a:rPr lang="cs-CZ" dirty="0"/>
              <a:t> </a:t>
            </a:r>
            <a:r>
              <a:rPr lang="cs-CZ" b="0" dirty="0"/>
              <a:t>(</a:t>
            </a:r>
            <a:r>
              <a:rPr lang="cs-CZ" b="0" dirty="0" err="1"/>
              <a:t>AdaGrad</a:t>
            </a:r>
            <a:r>
              <a:rPr lang="cs-CZ" b="0" dirty="0"/>
              <a:t>, </a:t>
            </a:r>
            <a:r>
              <a:rPr lang="cs-CZ" b="0" dirty="0" err="1"/>
              <a:t>AdaDelta</a:t>
            </a:r>
            <a:r>
              <a:rPr lang="cs-CZ" b="0" dirty="0"/>
              <a:t>, </a:t>
            </a:r>
            <a:r>
              <a:rPr lang="cs-CZ" b="0" dirty="0" err="1"/>
              <a:t>RMSprop</a:t>
            </a:r>
            <a:r>
              <a:rPr lang="cs-CZ" b="0" dirty="0"/>
              <a:t>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4EDE65F-00B2-031B-8A53-5A22C2BCE78D}"/>
              </a:ext>
            </a:extLst>
          </p:cNvPr>
          <p:cNvSpPr txBox="1"/>
          <p:nvPr/>
        </p:nvSpPr>
        <p:spPr>
          <a:xfrm>
            <a:off x="452466" y="6299346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https://www.ruder.io/optimizing-gradient-descent/</a:t>
            </a:r>
            <a:r>
              <a:rPr lang="cs-CZ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E3CA303-B364-CA47-494F-A8091CF2F39B}"/>
              </a:ext>
            </a:extLst>
          </p:cNvPr>
          <p:cNvSpPr txBox="1"/>
          <p:nvPr/>
        </p:nvSpPr>
        <p:spPr>
          <a:xfrm>
            <a:off x="944190" y="4198230"/>
            <a:ext cx="98540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i="0" dirty="0">
                <a:solidFill>
                  <a:srgbClr val="15171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b="0" i="0" dirty="0">
                <a:solidFill>
                  <a:srgbClr val="15171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smaller updates</a:t>
            </a:r>
            <a:r>
              <a:rPr lang="cs-CZ" b="0" i="0" dirty="0">
                <a:solidFill>
                  <a:srgbClr val="15171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solidFill>
                  <a:srgbClr val="15171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(i.e. low learning rates) for parameters associated with frequently occurring features, </a:t>
            </a:r>
            <a:endParaRPr lang="cs-CZ" b="0" i="0" dirty="0">
              <a:solidFill>
                <a:srgbClr val="15171A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0" dirty="0">
                <a:solidFill>
                  <a:srgbClr val="1517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b="0" i="0" dirty="0">
                <a:solidFill>
                  <a:srgbClr val="15171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larger updates (i.e. high learning rates) for parameters associated with infrequent features</a:t>
            </a:r>
            <a:endParaRPr lang="cs-CZ" b="0" i="0" dirty="0">
              <a:solidFill>
                <a:srgbClr val="15171A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b="0" dirty="0">
              <a:solidFill>
                <a:srgbClr val="15171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0" dirty="0">
                <a:solidFill>
                  <a:srgbClr val="1517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Time-</a:t>
            </a:r>
            <a:r>
              <a:rPr lang="cs-CZ" b="0" dirty="0" err="1">
                <a:solidFill>
                  <a:srgbClr val="1517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decaying</a:t>
            </a:r>
            <a:r>
              <a:rPr lang="cs-CZ" b="0" dirty="0">
                <a:solidFill>
                  <a:srgbClr val="1517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0" dirty="0" err="1">
                <a:solidFill>
                  <a:srgbClr val="1517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</a:t>
            </a:r>
            <a:r>
              <a:rPr lang="cs-CZ" b="0" dirty="0">
                <a:solidFill>
                  <a:srgbClr val="1517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cs-CZ" b="0" dirty="0" err="1">
                <a:solidFill>
                  <a:srgbClr val="1517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floating</a:t>
            </a:r>
            <a:r>
              <a:rPr lang="cs-CZ" b="0" dirty="0">
                <a:solidFill>
                  <a:srgbClr val="1517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0" dirty="0" err="1">
                <a:solidFill>
                  <a:srgbClr val="1517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window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58990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F977D-87C6-EC3B-DED6-874732B04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>
            <a:extLst>
              <a:ext uri="{FF2B5EF4-FFF2-40B4-BE49-F238E27FC236}">
                <a16:creationId xmlns:a16="http://schemas.microsoft.com/office/drawing/2014/main" id="{52C26BF2-E31C-3A04-AADC-093D02E1AFCE}"/>
              </a:ext>
            </a:extLst>
          </p:cNvPr>
          <p:cNvSpPr txBox="1"/>
          <p:nvPr/>
        </p:nvSpPr>
        <p:spPr>
          <a:xfrm>
            <a:off x="1981173" y="274659"/>
            <a:ext cx="8228763" cy="114272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marL="327" algn="ctr">
              <a:buClr>
                <a:srgbClr val="000000"/>
              </a:buClr>
              <a:buSzPct val="45000"/>
            </a:pPr>
            <a:r>
              <a:rPr lang="hu-H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More ellaborated optimizers</a:t>
            </a:r>
          </a:p>
        </p:txBody>
      </p:sp>
      <p:sp>
        <p:nvSpPr>
          <p:cNvPr id="193" name="TextShape 3">
            <a:extLst>
              <a:ext uri="{FF2B5EF4-FFF2-40B4-BE49-F238E27FC236}">
                <a16:creationId xmlns:a16="http://schemas.microsoft.com/office/drawing/2014/main" id="{1158887D-4664-66B3-DC9F-FFCDD4CA1E5C}"/>
              </a:ext>
            </a:extLst>
          </p:cNvPr>
          <p:cNvSpPr txBox="1"/>
          <p:nvPr/>
        </p:nvSpPr>
        <p:spPr>
          <a:xfrm>
            <a:off x="1524001" y="0"/>
            <a:ext cx="653" cy="182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endParaRPr lang="en-GB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888871D-E03B-DD02-ED52-1AFF3E5757E9}"/>
              </a:ext>
            </a:extLst>
          </p:cNvPr>
          <p:cNvSpPr txBox="1"/>
          <p:nvPr/>
        </p:nvSpPr>
        <p:spPr>
          <a:xfrm>
            <a:off x="452466" y="6299346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https://www.ruder.io/optimizing-gradient-descent/</a:t>
            </a:r>
            <a:r>
              <a:rPr lang="cs-CZ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102" name="Picture 6" descr="enter image description here">
            <a:extLst>
              <a:ext uri="{FF2B5EF4-FFF2-40B4-BE49-F238E27FC236}">
                <a16:creationId xmlns:a16="http://schemas.microsoft.com/office/drawing/2014/main" id="{3DCBEF5F-5F19-81DC-657A-AEA44D3D8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7" y="1466528"/>
            <a:ext cx="5905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omparison,optimizers in deep learning">
            <a:extLst>
              <a:ext uri="{FF2B5EF4-FFF2-40B4-BE49-F238E27FC236}">
                <a16:creationId xmlns:a16="http://schemas.microsoft.com/office/drawing/2014/main" id="{C78263DE-3DD6-7BCB-6089-A7C7EA50D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466528"/>
            <a:ext cx="5905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287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Non-personalized RS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408" y="1403368"/>
            <a:ext cx="9443392" cy="4689929"/>
          </a:xfrm>
        </p:spPr>
        <p:txBody>
          <a:bodyPr>
            <a:normAutofit/>
          </a:bodyPr>
          <a:lstStyle/>
          <a:p>
            <a:r>
              <a:rPr lang="cs-CZ" sz="1800" dirty="0"/>
              <a:t>Seeded / item-based recommendations</a:t>
            </a:r>
            <a:endParaRPr lang="en-US" sz="18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1916832"/>
            <a:ext cx="6676383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37951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2174988" y="1484784"/>
            <a:ext cx="809747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r>
              <a:rPr lang="en-US" dirty="0"/>
              <a:t>Merges neighborhood models with latent factor models</a:t>
            </a:r>
          </a:p>
          <a:p>
            <a:r>
              <a:rPr lang="en-US" sz="1800" dirty="0"/>
              <a:t>Latent factor models</a:t>
            </a:r>
          </a:p>
          <a:p>
            <a:pPr lvl="1"/>
            <a:r>
              <a:rPr lang="en-US" sz="1600" dirty="0"/>
              <a:t>good to capture weak signals in the overall data</a:t>
            </a:r>
          </a:p>
          <a:p>
            <a:r>
              <a:rPr lang="en-US" dirty="0"/>
              <a:t>Neighborhood models</a:t>
            </a:r>
          </a:p>
          <a:p>
            <a:pPr lvl="1"/>
            <a:r>
              <a:rPr lang="en-US" dirty="0"/>
              <a:t>good at detecting strong relationships between close items</a:t>
            </a:r>
          </a:p>
          <a:p>
            <a:r>
              <a:rPr lang="en-US" dirty="0"/>
              <a:t>Combination in one prediction single function </a:t>
            </a:r>
          </a:p>
          <a:p>
            <a:pPr lvl="1">
              <a:buFontTx/>
              <a:buChar char="–"/>
              <a:defRPr/>
            </a:pPr>
            <a:r>
              <a:rPr lang="en-US" b="0" dirty="0"/>
              <a:t>Local search method such as stochastic gradient descent to determine parameters</a:t>
            </a:r>
          </a:p>
          <a:p>
            <a:pPr lvl="1">
              <a:buFontTx/>
              <a:buChar char="–"/>
              <a:defRPr/>
            </a:pPr>
            <a:r>
              <a:rPr lang="en-US" b="0" dirty="0"/>
              <a:t>Add penalty for high values to avoid over-fitting</a:t>
            </a:r>
          </a:p>
          <a:p>
            <a:pPr lvl="1">
              <a:buFontTx/>
              <a:buChar char="–"/>
              <a:defRPr/>
            </a:pPr>
            <a:endParaRPr lang="en-US" b="0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14" name="Inhaltsplatzhalter 2"/>
          <p:cNvSpPr txBox="1">
            <a:spLocks/>
          </p:cNvSpPr>
          <p:nvPr/>
        </p:nvSpPr>
        <p:spPr bwMode="auto">
          <a:xfrm>
            <a:off x="2213200" y="4653136"/>
            <a:ext cx="69847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b="0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r>
              <a:rPr lang="en-US" dirty="0"/>
              <a:t>2008: 	</a:t>
            </a:r>
            <a:r>
              <a:rPr lang="en-US" sz="2000" i="1" dirty="0">
                <a:solidFill>
                  <a:schemeClr val="tx2"/>
                </a:solidFill>
              </a:rPr>
              <a:t>Factorization meets the neighborhood: a multifaceted collaborative </a:t>
            </a:r>
            <a:br>
              <a:rPr lang="en-US" sz="2000" i="1" dirty="0">
                <a:solidFill>
                  <a:schemeClr val="tx2"/>
                </a:solidFill>
              </a:rPr>
            </a:br>
            <a:r>
              <a:rPr lang="en-US" sz="2000" i="1" dirty="0">
                <a:solidFill>
                  <a:schemeClr val="tx2"/>
                </a:solidFill>
              </a:rPr>
              <a:t>	filtering model</a:t>
            </a:r>
            <a:r>
              <a:rPr lang="en-US" sz="2000" dirty="0">
                <a:solidFill>
                  <a:schemeClr val="tx2"/>
                </a:solidFill>
              </a:rPr>
              <a:t>, Y. Koren, ACM SIGKDD</a:t>
            </a:r>
            <a:endParaRPr lang="en-US" sz="2000" dirty="0"/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2859995" y="5373216"/>
          <a:ext cx="5691187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3695700" imgH="381000" progId="Equation.3">
                  <p:embed/>
                </p:oleObj>
              </mc:Choice>
              <mc:Fallback>
                <p:oleObj name="Formel" r:id="rId3" imgW="3695700" imgH="381000" progId="Equation.3">
                  <p:embed/>
                  <p:pic>
                    <p:nvPicPr>
                      <p:cNvPr id="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995" y="5373216"/>
                        <a:ext cx="5691187" cy="5857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2868726" y="4813437"/>
          <a:ext cx="2836862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5" imgW="1828800" imgH="304800" progId="Equation.3">
                  <p:embed/>
                </p:oleObj>
              </mc:Choice>
              <mc:Fallback>
                <p:oleObj name="Formel" r:id="rId5" imgW="1828800" imgH="30480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726" y="4813437"/>
                        <a:ext cx="2836862" cy="4714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09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1981173" y="274659"/>
            <a:ext cx="8228763" cy="114272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marL="327" algn="ctr">
              <a:buClr>
                <a:srgbClr val="000000"/>
              </a:buClr>
              <a:buSzPct val="45000"/>
            </a:pPr>
            <a:r>
              <a:rPr lang="hu-H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Optimizing w.r.t. Incorrect metric</a:t>
            </a:r>
          </a:p>
        </p:txBody>
      </p:sp>
      <p:sp>
        <p:nvSpPr>
          <p:cNvPr id="192" name="TextShape 2"/>
          <p:cNvSpPr txBox="1"/>
          <p:nvPr/>
        </p:nvSpPr>
        <p:spPr>
          <a:xfrm>
            <a:off x="2387353" y="5292055"/>
            <a:ext cx="9073008" cy="4525821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endParaRPr lang="hu-HU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3" name="TextShape 3"/>
          <p:cNvSpPr txBox="1"/>
          <p:nvPr/>
        </p:nvSpPr>
        <p:spPr>
          <a:xfrm>
            <a:off x="1524001" y="0"/>
            <a:ext cx="653" cy="182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endParaRPr lang="en-GB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1" y="1988840"/>
          <a:ext cx="8127999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97954096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27428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761271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True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Pred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Pred 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872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0.05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082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167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06105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31504" y="429309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What is RMSE of both predictors?</a:t>
            </a:r>
          </a:p>
          <a:p>
            <a:r>
              <a:rPr lang="cs-CZ" dirty="0"/>
              <a:t>Which one is better +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5170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1981173" y="274659"/>
            <a:ext cx="8228763" cy="114272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marL="327" algn="ctr">
              <a:buClr>
                <a:srgbClr val="000000"/>
              </a:buClr>
              <a:buSzPct val="45000"/>
            </a:pPr>
            <a:r>
              <a:rPr lang="hu-H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BPR matrix factorization</a:t>
            </a:r>
          </a:p>
        </p:txBody>
      </p:sp>
      <p:sp>
        <p:nvSpPr>
          <p:cNvPr id="192" name="TextShape 2"/>
          <p:cNvSpPr txBox="1"/>
          <p:nvPr/>
        </p:nvSpPr>
        <p:spPr>
          <a:xfrm>
            <a:off x="2387353" y="5292055"/>
            <a:ext cx="9073008" cy="4525821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endParaRPr lang="hu-HU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3" name="TextShape 3"/>
          <p:cNvSpPr txBox="1"/>
          <p:nvPr/>
        </p:nvSpPr>
        <p:spPr>
          <a:xfrm>
            <a:off x="1524001" y="0"/>
            <a:ext cx="653" cy="182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endParaRPr lang="en-GB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7408" y="1417382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Instead of rating errors, focus on ranking correctness</a:t>
            </a:r>
          </a:p>
          <a:p>
            <a:pPr marL="285750" indent="-285750">
              <a:buFontTx/>
              <a:buChar char="-"/>
            </a:pPr>
            <a:r>
              <a:rPr lang="cs-CZ" b="0" dirty="0">
                <a:latin typeface="Calibri" panose="020F0502020204030204" pitchFamily="34" charset="0"/>
                <a:cs typeface="Calibri" panose="020F0502020204030204" pitchFamily="34" charset="0"/>
              </a:rPr>
              <a:t>Triples of user, good and bad object</a:t>
            </a:r>
          </a:p>
          <a:p>
            <a:pPr marL="285750" indent="-285750">
              <a:buFontTx/>
              <a:buChar char="-"/>
            </a:pPr>
            <a:r>
              <a:rPr lang="cs-CZ" b="0" dirty="0">
                <a:latin typeface="Calibri" panose="020F0502020204030204" pitchFamily="34" charset="0"/>
                <a:cs typeface="Calibri" panose="020F0502020204030204" pitchFamily="34" charset="0"/>
              </a:rPr>
              <a:t>For these pairs, good object should be rated higher than the bad one</a:t>
            </a:r>
          </a:p>
          <a:p>
            <a:pPr marL="285750" indent="-285750">
              <a:buFontTx/>
              <a:buChar char="-"/>
            </a:pPr>
            <a:r>
              <a:rPr lang="cs-CZ" b="0" dirty="0">
                <a:latin typeface="Calibri" panose="020F0502020204030204" pitchFamily="34" charset="0"/>
                <a:cs typeface="Calibri" panose="020F0502020204030204" pitchFamily="34" charset="0"/>
              </a:rPr>
              <a:t>(unary feedbak originally, but graded possible)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07526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/>
              <a:t>Ladislav Peska: Linking Content Information with BPR via Multiple Content Alignments</a:t>
            </a:r>
            <a:endParaRPr lang="en-GB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973335" y="103783"/>
            <a:ext cx="7543800" cy="102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900" dirty="0">
                <a:solidFill>
                  <a:srgbClr val="330066"/>
                </a:solidFill>
                <a:latin typeface="Arial" charset="0"/>
              </a:rPr>
              <a:t>BPR algorithm</a:t>
            </a:r>
            <a:endParaRPr lang="en-US" sz="3900" dirty="0">
              <a:solidFill>
                <a:srgbClr val="330066"/>
              </a:solidFill>
              <a:latin typeface="Arial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424" y="1700808"/>
            <a:ext cx="8497887" cy="4411662"/>
          </a:xfrm>
          <a:noFill/>
        </p:spPr>
        <p:txBody>
          <a:bodyPr/>
          <a:lstStyle/>
          <a:p>
            <a:pPr eaLnBrk="1" hangingPunct="1"/>
            <a:r>
              <a:rPr lang="en-US" sz="2400" dirty="0"/>
              <a:t>Matrix </a:t>
            </a:r>
            <a:r>
              <a:rPr lang="en-US" sz="2400" dirty="0" err="1"/>
              <a:t>factori</a:t>
            </a:r>
            <a:r>
              <a:rPr lang="cs-CZ" sz="2400" dirty="0" err="1"/>
              <a:t>zation</a:t>
            </a:r>
            <a:r>
              <a:rPr lang="cs-CZ" sz="2400" dirty="0"/>
              <a:t>/</a:t>
            </a:r>
            <a:r>
              <a:rPr lang="cs-CZ" sz="2400" dirty="0" err="1"/>
              <a:t>completion</a:t>
            </a:r>
            <a:endParaRPr lang="cs-CZ" sz="2400" dirty="0"/>
          </a:p>
          <a:p>
            <a:pPr eaLnBrk="1" hangingPunct="1"/>
            <a:endParaRPr lang="cs-CZ" sz="2400" dirty="0"/>
          </a:p>
          <a:p>
            <a:pPr eaLnBrk="1" hangingPunct="1"/>
            <a:endParaRPr lang="cs-CZ" sz="2400" dirty="0"/>
          </a:p>
          <a:p>
            <a:pPr eaLnBrk="1" hangingPunct="1"/>
            <a:endParaRPr lang="cs-CZ" sz="2400" dirty="0"/>
          </a:p>
          <a:p>
            <a:pPr eaLnBrk="1" hangingPunct="1"/>
            <a:r>
              <a:rPr lang="cs-CZ" sz="2400" dirty="0" err="1"/>
              <a:t>Ranking-oriented</a:t>
            </a:r>
            <a:r>
              <a:rPr lang="cs-CZ" sz="2400" dirty="0"/>
              <a:t> </a:t>
            </a:r>
            <a:r>
              <a:rPr lang="cs-CZ" sz="2400" dirty="0" err="1"/>
              <a:t>optimization</a:t>
            </a:r>
            <a:endParaRPr lang="cs-CZ" sz="2400" dirty="0"/>
          </a:p>
          <a:p>
            <a:pPr lvl="1" eaLnBrk="1" hangingPunct="1"/>
            <a:r>
              <a:rPr lang="cs-CZ" sz="2000" dirty="0" err="1"/>
              <a:t>Based</a:t>
            </a:r>
            <a:r>
              <a:rPr lang="cs-CZ" sz="2000" dirty="0"/>
              <a:t> on BPR MF</a:t>
            </a:r>
            <a:r>
              <a:rPr lang="cs-CZ" sz="2000" baseline="30000" dirty="0"/>
              <a:t>1</a:t>
            </a:r>
          </a:p>
          <a:p>
            <a:pPr lvl="1" eaLnBrk="1" hangingPunct="1"/>
            <a:r>
              <a:rPr lang="cs-CZ" sz="2000" dirty="0"/>
              <a:t>Binary </a:t>
            </a:r>
            <a:r>
              <a:rPr lang="cs-CZ" sz="2000" dirty="0" err="1"/>
              <a:t>implicit</a:t>
            </a:r>
            <a:r>
              <a:rPr lang="cs-CZ" sz="2000" dirty="0"/>
              <a:t> feedback</a:t>
            </a:r>
          </a:p>
          <a:p>
            <a:pPr lvl="1" eaLnBrk="1" hangingPunct="1"/>
            <a:r>
              <a:rPr lang="cs-CZ" sz="2000" dirty="0" err="1"/>
              <a:t>Train</a:t>
            </a:r>
            <a:r>
              <a:rPr lang="cs-CZ" sz="2000" dirty="0"/>
              <a:t> set </a:t>
            </a:r>
            <a:r>
              <a:rPr lang="cs-CZ" sz="2000" dirty="0" err="1"/>
              <a:t>triples</a:t>
            </a:r>
            <a:r>
              <a:rPr lang="cs-CZ" sz="1800" dirty="0"/>
              <a:t> </a:t>
            </a:r>
            <a:r>
              <a:rPr lang="cs-CZ" sz="1800" i="1" dirty="0"/>
              <a:t>(</a:t>
            </a:r>
            <a:r>
              <a:rPr lang="cs-CZ" sz="1800" b="1" i="1" dirty="0"/>
              <a:t>u</a:t>
            </a:r>
            <a:r>
              <a:rPr lang="cs-CZ" sz="1800" i="1" dirty="0"/>
              <a:t>ser, </a:t>
            </a:r>
            <a:r>
              <a:rPr lang="cs-CZ" sz="1800" b="1" i="1" dirty="0" err="1"/>
              <a:t>g</a:t>
            </a:r>
            <a:r>
              <a:rPr lang="cs-CZ" sz="1800" i="1" dirty="0" err="1"/>
              <a:t>ood</a:t>
            </a:r>
            <a:r>
              <a:rPr lang="cs-CZ" sz="1800" i="1" dirty="0"/>
              <a:t>, </a:t>
            </a:r>
            <a:r>
              <a:rPr lang="cs-CZ" sz="1800" b="1" i="1" dirty="0" err="1"/>
              <a:t>b</a:t>
            </a:r>
            <a:r>
              <a:rPr lang="cs-CZ" sz="1800" i="1" dirty="0" err="1"/>
              <a:t>ad</a:t>
            </a:r>
            <a:r>
              <a:rPr lang="cs-CZ" sz="1800" i="1" dirty="0"/>
              <a:t> </a:t>
            </a:r>
            <a:r>
              <a:rPr lang="cs-CZ" sz="1800" i="1" dirty="0" err="1"/>
              <a:t>object</a:t>
            </a:r>
            <a:r>
              <a:rPr lang="cs-CZ" sz="1800" i="1" dirty="0"/>
              <a:t>)</a:t>
            </a:r>
          </a:p>
          <a:p>
            <a:pPr lvl="2" eaLnBrk="1" hangingPunct="1"/>
            <a:r>
              <a:rPr lang="cs-CZ" sz="1700" i="1" dirty="0"/>
              <a:t>Maximize distance in rating of good and bad obj.</a:t>
            </a:r>
          </a:p>
          <a:p>
            <a:pPr lvl="2" eaLnBrk="1" hangingPunct="1"/>
            <a:r>
              <a:rPr lang="cs-CZ" sz="1700" i="1" dirty="0"/>
              <a:t>Individual updates for both user, good object and bad object</a:t>
            </a:r>
          </a:p>
          <a:p>
            <a:pPr marL="344488" lvl="1" indent="0" eaLnBrk="1" hangingPunct="1">
              <a:buNone/>
            </a:pPr>
            <a:endParaRPr lang="cs-CZ" sz="2000" dirty="0"/>
          </a:p>
          <a:p>
            <a:pPr marL="0" indent="-4762" eaLnBrk="1" hangingPunct="1">
              <a:buNone/>
            </a:pPr>
            <a:r>
              <a:rPr lang="cs-CZ" sz="1200" baseline="30000" dirty="0"/>
              <a:t>1</a:t>
            </a:r>
            <a:r>
              <a:rPr lang="cs-CZ" sz="1200" dirty="0"/>
              <a:t>Rendle et al.: </a:t>
            </a:r>
            <a:r>
              <a:rPr lang="en-US" sz="1200" dirty="0"/>
              <a:t>BPR: Bayesian Personalized Ranking from Implicit Feedback</a:t>
            </a:r>
            <a:r>
              <a:rPr lang="cs-CZ" sz="1200" dirty="0"/>
              <a:t>, UAI 2009</a:t>
            </a:r>
          </a:p>
          <a:p>
            <a:pPr marL="344488" lvl="1" indent="0" eaLnBrk="1" hangingPunct="1">
              <a:buNone/>
            </a:pPr>
            <a:endParaRPr lang="cs-CZ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en-US" dirty="0"/>
              <a:t>HT 2017, Prague</a:t>
            </a:r>
            <a:endParaRPr lang="en-GB" altLang="en-US" b="0" dirty="0">
              <a:solidFill>
                <a:srgbClr val="000000"/>
              </a:solidFill>
            </a:endParaRPr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1415727" y="2170615"/>
          <a:ext cx="2643206" cy="1258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600200" imgH="762000" progId="Equation.3">
                  <p:embed/>
                </p:oleObj>
              </mc:Choice>
              <mc:Fallback>
                <p:oleObj name="Rovnice" r:id="rId2" imgW="1600200" imgH="762000" progId="Equation.3">
                  <p:embed/>
                  <p:pic>
                    <p:nvPicPr>
                      <p:cNvPr id="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727" y="2170615"/>
                        <a:ext cx="2643206" cy="12586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Skupina 5"/>
          <p:cNvGrpSpPr/>
          <p:nvPr/>
        </p:nvGrpSpPr>
        <p:grpSpPr>
          <a:xfrm>
            <a:off x="5912632" y="3325280"/>
            <a:ext cx="5317931" cy="1465540"/>
            <a:chOff x="4644231" y="3055367"/>
            <a:chExt cx="5317931" cy="14655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ovéPole 1"/>
                <p:cNvSpPr txBox="1"/>
                <p:nvPr/>
              </p:nvSpPr>
              <p:spPr>
                <a:xfrm>
                  <a:off x="4644231" y="3585461"/>
                  <a:ext cx="5317931" cy="3340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cs-CZ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𝑚𝑎𝑥𝑖𝑚𝑖𝑧𝑒</m:t>
                      </m:r>
                      <m:r>
                        <a:rPr lang="cs-CZ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cs-CZ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b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cs-CZ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cs-CZ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cs-CZ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cs-CZ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nary>
                      <m:sSup>
                        <m:sSupPr>
                          <m:ctrlP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cs-CZ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</m:e>
                        <m:sup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cs-CZ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  <m:sup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cs-CZ" b="0" dirty="0">
                      <a:solidFill>
                        <a:srgbClr val="000000"/>
                      </a:solidFill>
                      <a:latin typeface="Arial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" name="TextovéPol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4231" y="3585461"/>
                  <a:ext cx="5317931" cy="334002"/>
                </a:xfrm>
                <a:prstGeom prst="rect">
                  <a:avLst/>
                </a:prstGeom>
                <a:blipFill>
                  <a:blip r:embed="rId5"/>
                  <a:stretch>
                    <a:fillRect l="-1606" t="-138182" r="-344" b="-20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Levá složená závorka 2"/>
            <p:cNvSpPr/>
            <p:nvPr/>
          </p:nvSpPr>
          <p:spPr>
            <a:xfrm rot="5400000">
              <a:off x="7241058" y="2848175"/>
              <a:ext cx="251123" cy="1268760"/>
            </a:xfrm>
            <a:prstGeom prst="leftBrace">
              <a:avLst>
                <a:gd name="adj1" fmla="val 8333"/>
                <a:gd name="adj2" fmla="val 51634"/>
              </a:avLst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b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Levá složená závorka 9"/>
            <p:cNvSpPr/>
            <p:nvPr/>
          </p:nvSpPr>
          <p:spPr>
            <a:xfrm rot="16200000">
              <a:off x="8943481" y="3175744"/>
              <a:ext cx="111271" cy="1514428"/>
            </a:xfrm>
            <a:prstGeom prst="leftBrace">
              <a:avLst>
                <a:gd name="adj1" fmla="val 8333"/>
                <a:gd name="adj2" fmla="val 51634"/>
              </a:avLst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b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Levá složená závorka 11"/>
            <p:cNvSpPr/>
            <p:nvPr/>
          </p:nvSpPr>
          <p:spPr>
            <a:xfrm rot="16200000">
              <a:off x="5995329" y="3791980"/>
              <a:ext cx="251123" cy="644350"/>
            </a:xfrm>
            <a:prstGeom prst="leftBrace">
              <a:avLst>
                <a:gd name="adj1" fmla="val 8333"/>
                <a:gd name="adj2" fmla="val 51634"/>
              </a:avLst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b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760359" y="4182353"/>
              <a:ext cx="9677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0" i="1" dirty="0" err="1">
                  <a:solidFill>
                    <a:srgbClr val="92D050"/>
                  </a:solidFill>
                  <a:latin typeface="Arial" charset="0"/>
                </a:rPr>
                <a:t>Train</a:t>
              </a:r>
              <a:r>
                <a:rPr lang="cs-CZ" sz="1600" b="0" i="1" dirty="0">
                  <a:solidFill>
                    <a:srgbClr val="92D050"/>
                  </a:solidFill>
                  <a:latin typeface="Arial" charset="0"/>
                </a:rPr>
                <a:t> set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8217775" y="4031927"/>
              <a:ext cx="14927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0" i="1" dirty="0" err="1">
                  <a:solidFill>
                    <a:srgbClr val="92D050"/>
                  </a:solidFill>
                  <a:latin typeface="Arial" charset="0"/>
                </a:rPr>
                <a:t>Regularization</a:t>
              </a:r>
              <a:endParaRPr lang="cs-CZ" sz="1600" b="0" i="1" dirty="0">
                <a:solidFill>
                  <a:srgbClr val="92D050"/>
                </a:solidFill>
                <a:latin typeface="Arial" charset="0"/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6367899" y="3055367"/>
              <a:ext cx="2053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0" i="1" dirty="0" err="1">
                  <a:solidFill>
                    <a:srgbClr val="92D050"/>
                  </a:solidFill>
                  <a:latin typeface="Arial" charset="0"/>
                </a:rPr>
                <a:t>Ranking</a:t>
              </a:r>
              <a:r>
                <a:rPr lang="cs-CZ" sz="1600" b="0" i="1" dirty="0">
                  <a:solidFill>
                    <a:srgbClr val="92D050"/>
                  </a:solidFill>
                  <a:latin typeface="Arial" charset="0"/>
                </a:rPr>
                <a:t> </a:t>
              </a:r>
              <a:r>
                <a:rPr lang="cs-CZ" sz="1600" b="0" i="1" dirty="0" err="1">
                  <a:solidFill>
                    <a:srgbClr val="92D050"/>
                  </a:solidFill>
                  <a:latin typeface="Arial" charset="0"/>
                </a:rPr>
                <a:t>correctness</a:t>
              </a:r>
              <a:endParaRPr lang="cs-CZ" sz="1600" b="0" i="1" dirty="0">
                <a:solidFill>
                  <a:srgbClr val="92D050"/>
                </a:solidFill>
                <a:latin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4563238" y="2500638"/>
                <a:ext cx="1384417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cs-CZ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cs-CZ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cs-CZ" b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238" y="2500638"/>
                <a:ext cx="1384417" cy="299313"/>
              </a:xfrm>
              <a:prstGeom prst="rect">
                <a:avLst/>
              </a:prstGeom>
              <a:blipFill>
                <a:blip r:embed="rId6"/>
                <a:stretch>
                  <a:fillRect l="-1762" t="-20408" r="-2203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>
            <a:extLst>
              <a:ext uri="{FF2B5EF4-FFF2-40B4-BE49-F238E27FC236}">
                <a16:creationId xmlns:a16="http://schemas.microsoft.com/office/drawing/2014/main" id="{E3F8C572-BC2D-E654-9F02-73ACDCA46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443" y="4814884"/>
            <a:ext cx="1891494" cy="125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B11E1839-FC4F-EBCA-77AA-2F2976D6156E}"/>
              </a:ext>
            </a:extLst>
          </p:cNvPr>
          <p:cNvCxnSpPr>
            <a:cxnSpLocks/>
          </p:cNvCxnSpPr>
          <p:nvPr/>
        </p:nvCxnSpPr>
        <p:spPr>
          <a:xfrm>
            <a:off x="8200405" y="4138653"/>
            <a:ext cx="785424" cy="614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36096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/>
              <a:t>Ladislav Peska: Linking Content Information with BPR via Multiple Content Alignments</a:t>
            </a:r>
            <a:endParaRPr lang="en-GB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973335" y="103783"/>
            <a:ext cx="7543800" cy="102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900" dirty="0">
                <a:solidFill>
                  <a:srgbClr val="330066"/>
                </a:solidFill>
                <a:latin typeface="Arial" charset="0"/>
              </a:rPr>
              <a:t>BPR algorithm</a:t>
            </a:r>
            <a:endParaRPr lang="en-US" sz="3900" dirty="0">
              <a:solidFill>
                <a:srgbClr val="330066"/>
              </a:solidFill>
              <a:latin typeface="Arial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424" y="1700808"/>
            <a:ext cx="8497887" cy="4411662"/>
          </a:xfrm>
          <a:noFill/>
        </p:spPr>
        <p:txBody>
          <a:bodyPr/>
          <a:lstStyle/>
          <a:p>
            <a:pPr eaLnBrk="1" hangingPunct="1"/>
            <a:r>
              <a:rPr lang="cs-CZ" sz="2400" dirty="0"/>
              <a:t>What about weak spots of this method?</a:t>
            </a:r>
          </a:p>
          <a:p>
            <a:pPr eaLnBrk="1" hangingPunct="1"/>
            <a:endParaRPr lang="cs-CZ" sz="2400" dirty="0"/>
          </a:p>
          <a:p>
            <a:pPr eaLnBrk="1" hangingPunct="1"/>
            <a:endParaRPr lang="cs-CZ" sz="2400" dirty="0"/>
          </a:p>
          <a:p>
            <a:pPr eaLnBrk="1" hangingPunct="1"/>
            <a:endParaRPr lang="cs-CZ" sz="2400" dirty="0"/>
          </a:p>
          <a:p>
            <a:pPr marL="344488" lvl="1" indent="0" eaLnBrk="1" hangingPunct="1">
              <a:buNone/>
            </a:pPr>
            <a:endParaRPr lang="cs-CZ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en-US"/>
              <a:t>HT 2017, Prague</a:t>
            </a:r>
            <a:endParaRPr lang="en-GB" altLang="en-US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5475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		</a:t>
            </a:r>
            <a:r>
              <a:rPr lang="cs-CZ" altLang="cs-CZ" sz="8000" dirty="0" err="1"/>
              <a:t>Questions</a:t>
            </a:r>
            <a:r>
              <a:rPr lang="cs-CZ" altLang="cs-CZ" sz="8000" dirty="0"/>
              <a:t>?</a:t>
            </a:r>
            <a:endParaRPr lang="cs-CZ" altLang="cs-CZ" dirty="0"/>
          </a:p>
        </p:txBody>
      </p:sp>
      <p:pic>
        <p:nvPicPr>
          <p:cNvPr id="66562" name="Picture 2" descr="http://i158.photobucket.com/albums/t96/Elletballa09/f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9" y="1930398"/>
            <a:ext cx="5779269" cy="433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223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Non-personalized RS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408" y="1403368"/>
            <a:ext cx="9443392" cy="4689929"/>
          </a:xfrm>
        </p:spPr>
        <p:txBody>
          <a:bodyPr>
            <a:normAutofit/>
          </a:bodyPr>
          <a:lstStyle/>
          <a:p>
            <a:r>
              <a:rPr lang="cs-CZ" sz="1800" dirty="0"/>
              <a:t>Case-based / Business rules / Stereotypes</a:t>
            </a:r>
          </a:p>
          <a:p>
            <a:pPr lvl="1"/>
            <a:r>
              <a:rPr lang="cs-CZ" sz="1600" dirty="0"/>
              <a:t>Age as a proxy to music profile</a:t>
            </a:r>
          </a:p>
          <a:p>
            <a:pPr lvl="1"/>
            <a:r>
              <a:rPr lang="cs-CZ" sz="1600" dirty="0"/>
              <a:t>If you are abroad, we should not supply you local news</a:t>
            </a:r>
          </a:p>
          <a:p>
            <a:pPr lvl="1"/>
            <a:r>
              <a:rPr lang="cs-CZ" sz="1600" dirty="0"/>
              <a:t>After buying fruit, recommend vegetable on sale</a:t>
            </a:r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417" y="0"/>
            <a:ext cx="51211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928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7_habv">
  <a:themeElements>
    <a:clrScheme name="17_hab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7_hab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7_hab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17_habv</Template>
  <TotalTime>22600</TotalTime>
  <Words>5699</Words>
  <Application>Microsoft Office PowerPoint</Application>
  <PresentationFormat>Širokoúhlá obrazovka</PresentationFormat>
  <Paragraphs>1148</Paragraphs>
  <Slides>85</Slides>
  <Notes>53</Notes>
  <HiddenSlides>2</HiddenSlides>
  <MMClips>0</MMClips>
  <ScaleCrop>false</ScaleCrop>
  <HeadingPairs>
    <vt:vector size="8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85</vt:i4>
      </vt:variant>
    </vt:vector>
  </HeadingPairs>
  <TitlesOfParts>
    <vt:vector size="99" baseType="lpstr">
      <vt:lpstr>Arial</vt:lpstr>
      <vt:lpstr>Calibri</vt:lpstr>
      <vt:lpstr>Cambria Math</vt:lpstr>
      <vt:lpstr>Courier New</vt:lpstr>
      <vt:lpstr>source-code-pro</vt:lpstr>
      <vt:lpstr>StarSymbol</vt:lpstr>
      <vt:lpstr>Symbol</vt:lpstr>
      <vt:lpstr>Times New Roman</vt:lpstr>
      <vt:lpstr>Verdana</vt:lpstr>
      <vt:lpstr>Wingdings</vt:lpstr>
      <vt:lpstr>17_habv</vt:lpstr>
      <vt:lpstr>Benutzerdefiniertes Design</vt:lpstr>
      <vt:lpstr>Formel</vt:lpstr>
      <vt:lpstr>Rovnice</vt:lpstr>
      <vt:lpstr>NSWI166 – Introduction to Recommender Systems and User Preferences – Lecture #2</vt:lpstr>
      <vt:lpstr>Recap: what should RS do?</vt:lpstr>
      <vt:lpstr>Recap: what data can RS use?</vt:lpstr>
      <vt:lpstr>Prezentace aplikace PowerPoint</vt:lpstr>
      <vt:lpstr>Paradigms of recommender systems</vt:lpstr>
      <vt:lpstr>Non-personalized RS</vt:lpstr>
      <vt:lpstr>Non-personalized RS</vt:lpstr>
      <vt:lpstr>Non-personalized RS</vt:lpstr>
      <vt:lpstr>Non-personalized RS</vt:lpstr>
      <vt:lpstr>Non-personalized RS</vt:lpstr>
      <vt:lpstr>Non-personalized RS</vt:lpstr>
      <vt:lpstr>Non-personalized RS</vt:lpstr>
      <vt:lpstr>Non-personalized RS</vt:lpstr>
      <vt:lpstr>Non-personalized RS</vt:lpstr>
      <vt:lpstr>Prezentace aplikace PowerPoint</vt:lpstr>
      <vt:lpstr>Paradigms of recommender systems</vt:lpstr>
      <vt:lpstr>Agenda</vt:lpstr>
      <vt:lpstr>Collaborative Filtering (CF)</vt:lpstr>
      <vt:lpstr>Pure CF Approaches</vt:lpstr>
      <vt:lpstr>Pure CF Approaches</vt:lpstr>
      <vt:lpstr>User-based nearest-neighbor collaborative filtering [Rating Prediction variant]</vt:lpstr>
      <vt:lpstr>User-based nearest-neighbor collaborative filtering [Rating Prediction variant]</vt:lpstr>
      <vt:lpstr>User-based nearest-neighbor collaborative filtering [Rating Prediction variant]</vt:lpstr>
      <vt:lpstr>User-based nearest-neighbor collaborative filtering (2)</vt:lpstr>
      <vt:lpstr>User-based nearest-neighbor collaborative filtering (3)</vt:lpstr>
      <vt:lpstr>Measuring user similarity (1)</vt:lpstr>
      <vt:lpstr>Measuring user similarity (1)</vt:lpstr>
      <vt:lpstr>Measuring user similarity (2)</vt:lpstr>
      <vt:lpstr>Making predictions</vt:lpstr>
      <vt:lpstr>Making predictions</vt:lpstr>
      <vt:lpstr>Improving the metrics  / prediction function</vt:lpstr>
      <vt:lpstr>Memory-based and model-based approaches</vt:lpstr>
      <vt:lpstr>Item-based collaborative filtering</vt:lpstr>
      <vt:lpstr>The cosine similarity measure</vt:lpstr>
      <vt:lpstr>Making predictions</vt:lpstr>
      <vt:lpstr>Pre-processing for item-based filtering</vt:lpstr>
      <vt:lpstr>More on ratings – Explicit ratings</vt:lpstr>
      <vt:lpstr>More on ratings – Implicit ratings</vt:lpstr>
      <vt:lpstr>Data sparsity problems</vt:lpstr>
      <vt:lpstr>Data sparsity problems</vt:lpstr>
      <vt:lpstr>Data sparsity problem for nearest neighbors</vt:lpstr>
      <vt:lpstr>KNN Models for Sparse Datasets and Ranking Prediction</vt:lpstr>
      <vt:lpstr>KNN Models for Sparse Datasets and Ranking Prediction</vt:lpstr>
      <vt:lpstr>KNN Models for Sparse Datasets and Ranking Prediction</vt:lpstr>
      <vt:lpstr>KNN Models for Sparse Datasets and Ranking Prediction</vt:lpstr>
      <vt:lpstr>KNN Models for Sparse Datasets and Ranking Prediction</vt:lpstr>
      <vt:lpstr>Item-based KNN for Ranking Prediction</vt:lpstr>
      <vt:lpstr>Item-based KNN for Ranking Prediction</vt:lpstr>
      <vt:lpstr>Example algorithms for sparse datasets</vt:lpstr>
      <vt:lpstr>Graph-based methods (1)</vt:lpstr>
      <vt:lpstr>Graph-based methods (2)</vt:lpstr>
      <vt:lpstr>Graph-based methods (3)</vt:lpstr>
      <vt:lpstr>More model-based approaches</vt:lpstr>
      <vt:lpstr>Collaborative Filtering Issues</vt:lpstr>
      <vt:lpstr>NSWI166 – Introduction to Recommender Systems and User Preferences – Lecture #3</vt:lpstr>
      <vt:lpstr>Organization</vt:lpstr>
      <vt:lpstr>Recap</vt:lpstr>
      <vt:lpstr>Recap</vt:lpstr>
      <vt:lpstr>Prezentace aplikace PowerPoint</vt:lpstr>
      <vt:lpstr>Prezentace aplikace PowerPoint</vt:lpstr>
      <vt:lpstr>Prezentace aplikace PowerPoint</vt:lpstr>
      <vt:lpstr>The projection of U and V^T in the 2 dimensional latent space (U_2,V_2^T)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Questions?</vt:lpstr>
      <vt:lpstr>Prezentace aplikace PowerPoint</vt:lpstr>
      <vt:lpstr>Prezentace aplikace PowerPoint</vt:lpstr>
      <vt:lpstr>Prezentace aplikace PowerPoint</vt:lpstr>
      <vt:lpstr>Prezentace aplikace PowerPoint</vt:lpstr>
      <vt:lpstr>2008:  Factorization meets the neighborhood: a multifaceted collaborative   filtering model, Y. Koren, ACM SIGKDD</vt:lpstr>
      <vt:lpstr>Prezentace aplikace PowerPoint</vt:lpstr>
      <vt:lpstr>Prezentace aplikace PowerPoint</vt:lpstr>
      <vt:lpstr>Prezentace aplikace PowerPoint</vt:lpstr>
      <vt:lpstr>Prezentace aplikace PowerPoint</vt:lpstr>
      <vt:lpstr>  Questions?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Recommender Systems</dc:title>
  <dc:creator>markus</dc:creator>
  <cp:lastModifiedBy>Ladislav Peska</cp:lastModifiedBy>
  <cp:revision>1145</cp:revision>
  <dcterms:created xsi:type="dcterms:W3CDTF">2006-04-22T09:23:14Z</dcterms:created>
  <dcterms:modified xsi:type="dcterms:W3CDTF">2024-03-05T22:50:22Z</dcterms:modified>
</cp:coreProperties>
</file>