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7"/>
  </p:notesMasterIdLst>
  <p:sldIdLst>
    <p:sldId id="322" r:id="rId3"/>
    <p:sldId id="323" r:id="rId4"/>
    <p:sldId id="324" r:id="rId5"/>
    <p:sldId id="325" r:id="rId6"/>
    <p:sldId id="326" r:id="rId7"/>
    <p:sldId id="327" r:id="rId8"/>
    <p:sldId id="328" r:id="rId9"/>
    <p:sldId id="329" r:id="rId10"/>
    <p:sldId id="330" r:id="rId11"/>
    <p:sldId id="331" r:id="rId12"/>
    <p:sldId id="332" r:id="rId13"/>
    <p:sldId id="333" r:id="rId14"/>
    <p:sldId id="334" r:id="rId15"/>
    <p:sldId id="335" r:id="rId16"/>
    <p:sldId id="336" r:id="rId17"/>
    <p:sldId id="337" r:id="rId18"/>
    <p:sldId id="338" r:id="rId19"/>
    <p:sldId id="339" r:id="rId20"/>
    <p:sldId id="256" r:id="rId21"/>
    <p:sldId id="273" r:id="rId22"/>
    <p:sldId id="272" r:id="rId23"/>
    <p:sldId id="257" r:id="rId24"/>
    <p:sldId id="259" r:id="rId25"/>
    <p:sldId id="260" r:id="rId26"/>
    <p:sldId id="261" r:id="rId27"/>
    <p:sldId id="262" r:id="rId28"/>
    <p:sldId id="263" r:id="rId29"/>
    <p:sldId id="264" r:id="rId30"/>
    <p:sldId id="266" r:id="rId31"/>
    <p:sldId id="267" r:id="rId32"/>
    <p:sldId id="265" r:id="rId33"/>
    <p:sldId id="268" r:id="rId34"/>
    <p:sldId id="269" r:id="rId35"/>
    <p:sldId id="270" r:id="rId36"/>
    <p:sldId id="271" r:id="rId37"/>
    <p:sldId id="340" r:id="rId38"/>
    <p:sldId id="274" r:id="rId39"/>
    <p:sldId id="275" r:id="rId40"/>
    <p:sldId id="276" r:id="rId41"/>
    <p:sldId id="278" r:id="rId42"/>
    <p:sldId id="279" r:id="rId43"/>
    <p:sldId id="277" r:id="rId44"/>
    <p:sldId id="280" r:id="rId45"/>
    <p:sldId id="281" r:id="rId46"/>
    <p:sldId id="284" r:id="rId47"/>
    <p:sldId id="282" r:id="rId48"/>
    <p:sldId id="283" r:id="rId49"/>
    <p:sldId id="285" r:id="rId50"/>
    <p:sldId id="286" r:id="rId51"/>
    <p:sldId id="287" r:id="rId52"/>
    <p:sldId id="288" r:id="rId53"/>
    <p:sldId id="289" r:id="rId54"/>
    <p:sldId id="290" r:id="rId55"/>
    <p:sldId id="291" r:id="rId5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8954" autoAdjust="0"/>
  </p:normalViewPr>
  <p:slideViewPr>
    <p:cSldViewPr snapToGrid="0">
      <p:cViewPr varScale="1">
        <p:scale>
          <a:sx n="117" d="100"/>
          <a:sy n="117" d="100"/>
        </p:scale>
        <p:origin x="2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44BDEC-8663-4979-8A0F-BC11791C99DE}" type="datetimeFigureOut">
              <a:rPr lang="cs-CZ" smtClean="0"/>
              <a:t>07.05.2024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D4E6FF-5F12-4E6B-AE2B-8BF5FF05D4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1827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Recently</a:t>
            </a:r>
            <a:r>
              <a:rPr lang="cs-CZ" dirty="0"/>
              <a:t> </a:t>
            </a:r>
            <a:r>
              <a:rPr lang="cs-CZ" dirty="0" err="1"/>
              <a:t>active</a:t>
            </a:r>
            <a:r>
              <a:rPr lang="cs-CZ" dirty="0"/>
              <a:t> </a:t>
            </a:r>
            <a:r>
              <a:rPr lang="cs-CZ" dirty="0" err="1"/>
              <a:t>users</a:t>
            </a:r>
            <a:r>
              <a:rPr lang="cs-CZ" dirty="0"/>
              <a:t> re-</a:t>
            </a:r>
            <a:r>
              <a:rPr lang="cs-CZ" dirty="0" err="1"/>
              <a:t>ranking</a:t>
            </a:r>
            <a:r>
              <a:rPr lang="cs-CZ" dirty="0"/>
              <a:t>!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4E6FF-5F12-4E6B-AE2B-8BF5FF05D4BC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3081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Unsupervised</a:t>
            </a:r>
            <a:r>
              <a:rPr lang="cs-CZ" dirty="0"/>
              <a:t> </a:t>
            </a:r>
            <a:r>
              <a:rPr lang="cs-CZ" dirty="0" err="1"/>
              <a:t>distributions</a:t>
            </a:r>
            <a:r>
              <a:rPr lang="cs-CZ" dirty="0"/>
              <a:t> </a:t>
            </a:r>
            <a:r>
              <a:rPr lang="cs-CZ" dirty="0" err="1"/>
              <a:t>basically</a:t>
            </a:r>
            <a:r>
              <a:rPr lang="cs-CZ" dirty="0"/>
              <a:t> </a:t>
            </a:r>
            <a:r>
              <a:rPr lang="cs-CZ" dirty="0" err="1"/>
              <a:t>did</a:t>
            </a:r>
            <a:r>
              <a:rPr lang="cs-CZ" dirty="0"/>
              <a:t> not </a:t>
            </a:r>
            <a:r>
              <a:rPr lang="cs-CZ" dirty="0" err="1"/>
              <a:t>learn</a:t>
            </a:r>
            <a:r>
              <a:rPr lang="cs-CZ" dirty="0"/>
              <a:t> </a:t>
            </a:r>
            <a:r>
              <a:rPr lang="cs-CZ" dirty="0" err="1"/>
              <a:t>anything</a:t>
            </a:r>
            <a:endParaRPr lang="cs-CZ" dirty="0"/>
          </a:p>
          <a:p>
            <a:r>
              <a:rPr lang="cs-CZ" dirty="0" err="1"/>
              <a:t>Having</a:t>
            </a:r>
            <a:r>
              <a:rPr lang="cs-CZ" dirty="0"/>
              <a:t> </a:t>
            </a:r>
            <a:r>
              <a:rPr lang="cs-CZ" dirty="0" err="1"/>
              <a:t>softmax</a:t>
            </a:r>
            <a:r>
              <a:rPr lang="cs-CZ" dirty="0"/>
              <a:t> hurt </a:t>
            </a:r>
            <a:r>
              <a:rPr lang="cs-CZ" dirty="0" err="1"/>
              <a:t>the</a:t>
            </a:r>
            <a:r>
              <a:rPr lang="cs-CZ" dirty="0"/>
              <a:t> performance, but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remedied</a:t>
            </a:r>
            <a:r>
              <a:rPr lang="cs-CZ" dirty="0"/>
              <a:t> by </a:t>
            </a:r>
            <a:r>
              <a:rPr lang="cs-CZ" dirty="0" err="1"/>
              <a:t>adding</a:t>
            </a:r>
            <a:r>
              <a:rPr lang="cs-CZ" dirty="0"/>
              <a:t> </a:t>
            </a:r>
            <a:r>
              <a:rPr lang="cs-CZ" dirty="0" err="1"/>
              <a:t>random</a:t>
            </a:r>
            <a:r>
              <a:rPr lang="cs-CZ" dirty="0"/>
              <a:t> </a:t>
            </a:r>
            <a:r>
              <a:rPr lang="cs-CZ" dirty="0" err="1"/>
              <a:t>forest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4E6FF-5F12-4E6B-AE2B-8BF5FF05D4BC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25366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Finetuning</a:t>
            </a:r>
            <a:r>
              <a:rPr lang="cs-CZ" dirty="0"/>
              <a:t> </a:t>
            </a:r>
            <a:r>
              <a:rPr lang="cs-CZ" dirty="0" err="1"/>
              <a:t>also</a:t>
            </a:r>
            <a:r>
              <a:rPr lang="cs-CZ" dirty="0"/>
              <a:t> </a:t>
            </a:r>
            <a:r>
              <a:rPr lang="cs-CZ" dirty="0" err="1"/>
              <a:t>help</a:t>
            </a:r>
            <a:r>
              <a:rPr lang="cs-CZ" dirty="0"/>
              <a:t> to </a:t>
            </a:r>
            <a:r>
              <a:rPr lang="cs-CZ" dirty="0" err="1"/>
              <a:t>distinguish</a:t>
            </a:r>
            <a:r>
              <a:rPr lang="cs-CZ" dirty="0"/>
              <a:t> </a:t>
            </a:r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language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descriptions</a:t>
            </a:r>
            <a:r>
              <a:rPr lang="cs-CZ" dirty="0"/>
              <a:t>… </a:t>
            </a:r>
            <a:r>
              <a:rPr lang="cs-CZ" dirty="0" err="1"/>
              <a:t>maybe</a:t>
            </a:r>
            <a:r>
              <a:rPr lang="cs-CZ" dirty="0"/>
              <a:t> </a:t>
            </a:r>
            <a:r>
              <a:rPr lang="cs-CZ" dirty="0" err="1"/>
              <a:t>language</a:t>
            </a:r>
            <a:r>
              <a:rPr lang="cs-CZ" dirty="0"/>
              <a:t> </a:t>
            </a:r>
            <a:r>
              <a:rPr lang="cs-CZ" dirty="0" err="1"/>
              <a:t>agnostic</a:t>
            </a:r>
            <a:r>
              <a:rPr lang="cs-CZ" dirty="0"/>
              <a:t> </a:t>
            </a:r>
            <a:r>
              <a:rPr lang="cs-CZ" dirty="0" err="1"/>
              <a:t>networks</a:t>
            </a:r>
            <a:r>
              <a:rPr lang="cs-CZ" dirty="0"/>
              <a:t> </a:t>
            </a:r>
            <a:r>
              <a:rPr lang="cs-CZ" dirty="0" err="1"/>
              <a:t>next</a:t>
            </a:r>
            <a:r>
              <a:rPr lang="cs-CZ" dirty="0"/>
              <a:t>?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4E6FF-5F12-4E6B-AE2B-8BF5FF05D4BC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7907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Contrastive</a:t>
            </a:r>
            <a:r>
              <a:rPr lang="cs-CZ" dirty="0"/>
              <a:t> learning</a:t>
            </a:r>
          </a:p>
          <a:p>
            <a:r>
              <a:rPr lang="cs-CZ" dirty="0" err="1"/>
              <a:t>Then</a:t>
            </a:r>
            <a:r>
              <a:rPr lang="cs-CZ" dirty="0"/>
              <a:t>, </a:t>
            </a:r>
            <a:r>
              <a:rPr lang="cs-CZ" dirty="0" err="1"/>
              <a:t>linear</a:t>
            </a:r>
            <a:r>
              <a:rPr lang="cs-CZ" dirty="0"/>
              <a:t> </a:t>
            </a:r>
            <a:r>
              <a:rPr lang="cs-CZ" dirty="0" err="1"/>
              <a:t>transformation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embeddings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previous</a:t>
            </a:r>
            <a:r>
              <a:rPr lang="cs-CZ" dirty="0"/>
              <a:t> </a:t>
            </a:r>
            <a:r>
              <a:rPr lang="cs-CZ" dirty="0" err="1"/>
              <a:t>experience</a:t>
            </a:r>
            <a:r>
              <a:rPr lang="cs-CZ" dirty="0"/>
              <a:t> and </a:t>
            </a:r>
            <a:r>
              <a:rPr lang="cs-CZ" dirty="0" err="1"/>
              <a:t>current</a:t>
            </a:r>
            <a:r>
              <a:rPr lang="cs-CZ" dirty="0"/>
              <a:t> </a:t>
            </a:r>
            <a:r>
              <a:rPr lang="cs-CZ" dirty="0" err="1"/>
              <a:t>job</a:t>
            </a:r>
            <a:r>
              <a:rPr lang="cs-CZ" dirty="0"/>
              <a:t> </a:t>
            </a:r>
            <a:r>
              <a:rPr lang="cs-CZ" dirty="0" err="1"/>
              <a:t>posting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4E6FF-5F12-4E6B-AE2B-8BF5FF05D4BC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6631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De-</a:t>
            </a:r>
            <a:r>
              <a:rPr lang="cs-CZ" dirty="0" err="1"/>
              <a:t>popularization</a:t>
            </a:r>
            <a:endParaRPr lang="cs-CZ" dirty="0"/>
          </a:p>
          <a:p>
            <a:r>
              <a:rPr lang="cs-CZ" dirty="0" err="1"/>
              <a:t>Recently</a:t>
            </a:r>
            <a:r>
              <a:rPr lang="cs-CZ" dirty="0"/>
              <a:t> </a:t>
            </a:r>
            <a:r>
              <a:rPr lang="cs-CZ" dirty="0" err="1"/>
              <a:t>active</a:t>
            </a:r>
            <a:r>
              <a:rPr lang="cs-CZ" dirty="0"/>
              <a:t> </a:t>
            </a:r>
            <a:r>
              <a:rPr lang="cs-CZ" dirty="0" err="1"/>
              <a:t>users</a:t>
            </a:r>
            <a:endParaRPr lang="cs-CZ" dirty="0"/>
          </a:p>
          <a:p>
            <a:r>
              <a:rPr lang="cs-CZ" dirty="0" err="1"/>
              <a:t>Recently</a:t>
            </a:r>
            <a:r>
              <a:rPr lang="cs-CZ" dirty="0"/>
              <a:t> </a:t>
            </a:r>
            <a:r>
              <a:rPr lang="cs-CZ" dirty="0" err="1"/>
              <a:t>registered</a:t>
            </a:r>
            <a:r>
              <a:rPr lang="cs-CZ" dirty="0"/>
              <a:t> </a:t>
            </a:r>
            <a:r>
              <a:rPr lang="cs-CZ" dirty="0" err="1"/>
              <a:t>users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4E6FF-5F12-4E6B-AE2B-8BF5FF05D4BC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4463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New </a:t>
            </a:r>
            <a:r>
              <a:rPr lang="cs-CZ" dirty="0" err="1"/>
              <a:t>users</a:t>
            </a:r>
            <a:r>
              <a:rPr lang="cs-CZ" dirty="0"/>
              <a:t>: </a:t>
            </a:r>
            <a:r>
              <a:rPr lang="cs-CZ" dirty="0" err="1"/>
              <a:t>pseudo</a:t>
            </a:r>
            <a:r>
              <a:rPr lang="cs-CZ" dirty="0"/>
              <a:t> </a:t>
            </a:r>
            <a:r>
              <a:rPr lang="cs-CZ" dirty="0" err="1"/>
              <a:t>embeddings</a:t>
            </a:r>
            <a:r>
              <a:rPr lang="cs-CZ" dirty="0"/>
              <a:t> </a:t>
            </a:r>
            <a:r>
              <a:rPr lang="cs-CZ" dirty="0" err="1"/>
              <a:t>based</a:t>
            </a:r>
            <a:r>
              <a:rPr lang="cs-CZ" dirty="0"/>
              <a:t> on </a:t>
            </a:r>
            <a:r>
              <a:rPr lang="cs-CZ" dirty="0" err="1"/>
              <a:t>similar</a:t>
            </a:r>
            <a:r>
              <a:rPr lang="cs-CZ" dirty="0"/>
              <a:t> metadata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users</a:t>
            </a:r>
            <a:endParaRPr lang="cs-CZ" dirty="0"/>
          </a:p>
          <a:p>
            <a:r>
              <a:rPr lang="cs-CZ" dirty="0"/>
              <a:t>Metadata: </a:t>
            </a:r>
            <a:r>
              <a:rPr lang="cs-CZ" dirty="0" err="1"/>
              <a:t>e.g</a:t>
            </a:r>
            <a:r>
              <a:rPr lang="cs-CZ" dirty="0"/>
              <a:t>., </a:t>
            </a:r>
            <a:r>
              <a:rPr lang="cs-CZ" dirty="0" err="1"/>
              <a:t>location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4E6FF-5F12-4E6B-AE2B-8BF5FF05D4BC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3975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Pre-compute</a:t>
            </a:r>
            <a:r>
              <a:rPr lang="cs-CZ" dirty="0"/>
              <a:t> </a:t>
            </a:r>
            <a:r>
              <a:rPr lang="cs-CZ" dirty="0" err="1"/>
              <a:t>recommendations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faster</a:t>
            </a:r>
            <a:r>
              <a:rPr lang="cs-CZ" dirty="0"/>
              <a:t> </a:t>
            </a:r>
            <a:r>
              <a:rPr lang="cs-CZ" dirty="0" err="1"/>
              <a:t>query-time</a:t>
            </a:r>
            <a:r>
              <a:rPr lang="cs-CZ" dirty="0"/>
              <a:t> </a:t>
            </a:r>
            <a:r>
              <a:rPr lang="cs-CZ" dirty="0" err="1"/>
              <a:t>responses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4E6FF-5F12-4E6B-AE2B-8BF5FF05D4BC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7693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treatment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existing</a:t>
            </a:r>
            <a:r>
              <a:rPr lang="cs-CZ" dirty="0"/>
              <a:t> (</a:t>
            </a:r>
            <a:r>
              <a:rPr lang="cs-CZ" dirty="0" err="1"/>
              <a:t>key-value</a:t>
            </a:r>
            <a:r>
              <a:rPr lang="cs-CZ" dirty="0"/>
              <a:t> pair </a:t>
            </a:r>
            <a:r>
              <a:rPr lang="cs-CZ" dirty="0" err="1"/>
              <a:t>storage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precomputed</a:t>
            </a:r>
            <a:r>
              <a:rPr lang="cs-CZ" dirty="0"/>
              <a:t> </a:t>
            </a:r>
            <a:r>
              <a:rPr lang="cs-CZ" dirty="0" err="1"/>
              <a:t>recs</a:t>
            </a:r>
            <a:r>
              <a:rPr lang="cs-CZ" dirty="0"/>
              <a:t>) vs. </a:t>
            </a:r>
            <a:r>
              <a:rPr lang="cs-CZ" dirty="0" err="1"/>
              <a:t>Cold</a:t>
            </a:r>
            <a:r>
              <a:rPr lang="cs-CZ" dirty="0"/>
              <a:t>-start </a:t>
            </a:r>
            <a:r>
              <a:rPr lang="cs-CZ" dirty="0" err="1"/>
              <a:t>users</a:t>
            </a:r>
            <a:r>
              <a:rPr lang="cs-CZ" dirty="0"/>
              <a:t> (</a:t>
            </a:r>
            <a:r>
              <a:rPr lang="cs-CZ" dirty="0" err="1"/>
              <a:t>running</a:t>
            </a:r>
            <a:r>
              <a:rPr lang="cs-CZ" dirty="0"/>
              <a:t> inference server)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4E6FF-5F12-4E6B-AE2B-8BF5FF05D4BC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8702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TU: sort </a:t>
            </a:r>
            <a:r>
              <a:rPr lang="cs-CZ" dirty="0" err="1"/>
              <a:t>of</a:t>
            </a:r>
            <a:r>
              <a:rPr lang="cs-CZ" dirty="0"/>
              <a:t> a </a:t>
            </a:r>
            <a:r>
              <a:rPr lang="cs-CZ" dirty="0" err="1"/>
              <a:t>cost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to </a:t>
            </a:r>
            <a:r>
              <a:rPr lang="cs-CZ" dirty="0" err="1"/>
              <a:t>pay</a:t>
            </a:r>
            <a:r>
              <a:rPr lang="cs-CZ" dirty="0"/>
              <a:t> to </a:t>
            </a:r>
            <a:r>
              <a:rPr lang="cs-CZ" dirty="0" err="1"/>
              <a:t>receive</a:t>
            </a:r>
            <a:r>
              <a:rPr lang="cs-CZ" dirty="0"/>
              <a:t> a </a:t>
            </a:r>
            <a:r>
              <a:rPr lang="cs-CZ" dirty="0" err="1"/>
              <a:t>match</a:t>
            </a:r>
            <a:r>
              <a:rPr lang="cs-CZ" dirty="0"/>
              <a:t>…</a:t>
            </a:r>
          </a:p>
          <a:p>
            <a:r>
              <a:rPr lang="cs-CZ" dirty="0" err="1"/>
              <a:t>Aiming</a:t>
            </a:r>
            <a:r>
              <a:rPr lang="cs-CZ" dirty="0"/>
              <a:t> to </a:t>
            </a:r>
            <a:r>
              <a:rPr lang="cs-CZ" dirty="0" err="1"/>
              <a:t>maximize</a:t>
            </a:r>
            <a:r>
              <a:rPr lang="cs-CZ" dirty="0"/>
              <a:t> overal utility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system</a:t>
            </a:r>
            <a:endParaRPr lang="cs-CZ" dirty="0"/>
          </a:p>
          <a:p>
            <a:r>
              <a:rPr lang="cs-CZ" dirty="0" err="1"/>
              <a:t>Work</a:t>
            </a:r>
            <a:r>
              <a:rPr lang="cs-CZ" dirty="0"/>
              <a:t> on top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probabilistic</a:t>
            </a:r>
            <a:r>
              <a:rPr lang="cs-CZ" dirty="0"/>
              <a:t> </a:t>
            </a:r>
            <a:r>
              <a:rPr lang="cs-CZ" dirty="0" err="1"/>
              <a:t>distributions</a:t>
            </a:r>
            <a:r>
              <a:rPr lang="cs-CZ" dirty="0"/>
              <a:t> – I </a:t>
            </a:r>
            <a:r>
              <a:rPr lang="cs-CZ" dirty="0" err="1"/>
              <a:t>assume</a:t>
            </a:r>
            <a:r>
              <a:rPr lang="cs-CZ" dirty="0"/>
              <a:t> </a:t>
            </a:r>
            <a:r>
              <a:rPr lang="cs-CZ" dirty="0" err="1"/>
              <a:t>hten</a:t>
            </a:r>
            <a:r>
              <a:rPr lang="cs-CZ" dirty="0"/>
              <a:t> </a:t>
            </a:r>
            <a:r>
              <a:rPr lang="cs-CZ" dirty="0" err="1"/>
              <a:t>there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sampling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Jointly</a:t>
            </a:r>
            <a:r>
              <a:rPr lang="cs-CZ" dirty="0"/>
              <a:t> </a:t>
            </a:r>
            <a:r>
              <a:rPr lang="cs-CZ" dirty="0" err="1"/>
              <a:t>consider</a:t>
            </a:r>
            <a:r>
              <a:rPr lang="cs-CZ" dirty="0"/>
              <a:t> </a:t>
            </a:r>
            <a:r>
              <a:rPr lang="cs-CZ" dirty="0" err="1"/>
              <a:t>reciprocal</a:t>
            </a:r>
            <a:r>
              <a:rPr lang="cs-CZ" dirty="0"/>
              <a:t> preference and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capacity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users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4E6FF-5F12-4E6B-AE2B-8BF5FF05D4BC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4342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CV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noisy</a:t>
            </a:r>
            <a:r>
              <a:rPr lang="cs-CZ" dirty="0"/>
              <a:t>, but </a:t>
            </a:r>
            <a:r>
              <a:rPr lang="cs-CZ" dirty="0" err="1"/>
              <a:t>job</a:t>
            </a:r>
            <a:r>
              <a:rPr lang="cs-CZ" dirty="0"/>
              <a:t> </a:t>
            </a:r>
            <a:r>
              <a:rPr lang="cs-CZ" dirty="0" err="1"/>
              <a:t>description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more </a:t>
            </a:r>
            <a:r>
              <a:rPr lang="cs-CZ" dirty="0" err="1"/>
              <a:t>consistent</a:t>
            </a:r>
            <a:endParaRPr lang="cs-CZ" dirty="0"/>
          </a:p>
          <a:p>
            <a:r>
              <a:rPr lang="cs-CZ" dirty="0" err="1"/>
              <a:t>English</a:t>
            </a:r>
            <a:r>
              <a:rPr lang="cs-CZ" dirty="0"/>
              <a:t> CV but </a:t>
            </a:r>
            <a:r>
              <a:rPr lang="cs-CZ" dirty="0" err="1"/>
              <a:t>Dutch</a:t>
            </a:r>
            <a:r>
              <a:rPr lang="cs-CZ" dirty="0"/>
              <a:t> </a:t>
            </a:r>
            <a:r>
              <a:rPr lang="cs-CZ" dirty="0" err="1"/>
              <a:t>job</a:t>
            </a:r>
            <a:r>
              <a:rPr lang="cs-CZ" dirty="0"/>
              <a:t> </a:t>
            </a:r>
            <a:r>
              <a:rPr lang="cs-CZ" dirty="0" err="1"/>
              <a:t>descriptions</a:t>
            </a:r>
            <a:endParaRPr lang="cs-CZ" dirty="0"/>
          </a:p>
          <a:p>
            <a:r>
              <a:rPr lang="cs-CZ" dirty="0"/>
              <a:t>Positive </a:t>
            </a:r>
            <a:r>
              <a:rPr lang="cs-CZ" dirty="0" err="1"/>
              <a:t>signal</a:t>
            </a:r>
            <a:r>
              <a:rPr lang="cs-CZ" dirty="0"/>
              <a:t>: any </a:t>
            </a:r>
            <a:r>
              <a:rPr lang="cs-CZ" dirty="0" err="1"/>
              <a:t>kind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interaction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recruiter</a:t>
            </a:r>
            <a:r>
              <a:rPr lang="cs-CZ" dirty="0"/>
              <a:t> to person</a:t>
            </a:r>
          </a:p>
          <a:p>
            <a:r>
              <a:rPr lang="cs-CZ" dirty="0"/>
              <a:t>Negative: absence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thereof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4E6FF-5F12-4E6B-AE2B-8BF5FF05D4BC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8414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TF-IDF: </a:t>
            </a:r>
            <a:r>
              <a:rPr lang="cs-CZ" dirty="0" err="1"/>
              <a:t>even</a:t>
            </a:r>
            <a:r>
              <a:rPr lang="cs-CZ" dirty="0"/>
              <a:t> </a:t>
            </a:r>
            <a:r>
              <a:rPr lang="cs-CZ" dirty="0" err="1"/>
              <a:t>larger</a:t>
            </a:r>
            <a:r>
              <a:rPr lang="cs-CZ" dirty="0"/>
              <a:t> </a:t>
            </a:r>
            <a:r>
              <a:rPr lang="cs-CZ" dirty="0" err="1"/>
              <a:t>dimensions</a:t>
            </a:r>
            <a:r>
              <a:rPr lang="cs-CZ" dirty="0"/>
              <a:t> </a:t>
            </a:r>
            <a:r>
              <a:rPr lang="cs-CZ" dirty="0" err="1"/>
              <a:t>did</a:t>
            </a:r>
            <a:r>
              <a:rPr lang="cs-CZ" dirty="0"/>
              <a:t> not </a:t>
            </a:r>
            <a:r>
              <a:rPr lang="cs-CZ" dirty="0" err="1"/>
              <a:t>help</a:t>
            </a:r>
            <a:endParaRPr lang="cs-CZ" dirty="0"/>
          </a:p>
          <a:p>
            <a:r>
              <a:rPr lang="cs-CZ" dirty="0" err="1"/>
              <a:t>Supervised</a:t>
            </a:r>
            <a:r>
              <a:rPr lang="cs-CZ" dirty="0"/>
              <a:t>: </a:t>
            </a:r>
            <a:r>
              <a:rPr lang="cs-CZ" dirty="0" err="1"/>
              <a:t>feed</a:t>
            </a:r>
            <a:r>
              <a:rPr lang="cs-CZ" dirty="0"/>
              <a:t> to </a:t>
            </a:r>
            <a:r>
              <a:rPr lang="cs-CZ" dirty="0" err="1"/>
              <a:t>random</a:t>
            </a:r>
            <a:r>
              <a:rPr lang="cs-CZ" dirty="0"/>
              <a:t> </a:t>
            </a:r>
            <a:r>
              <a:rPr lang="cs-CZ" dirty="0" err="1"/>
              <a:t>forest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4E6FF-5F12-4E6B-AE2B-8BF5FF05D4BC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2197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Siamese</a:t>
            </a:r>
            <a:r>
              <a:rPr lang="cs-CZ" dirty="0"/>
              <a:t> network =&gt; </a:t>
            </a:r>
            <a:r>
              <a:rPr lang="cs-CZ" dirty="0" err="1"/>
              <a:t>pooling</a:t>
            </a:r>
            <a:r>
              <a:rPr lang="cs-CZ" dirty="0"/>
              <a:t> </a:t>
            </a:r>
            <a:r>
              <a:rPr lang="cs-CZ" dirty="0" err="1"/>
              <a:t>layer</a:t>
            </a:r>
            <a:r>
              <a:rPr lang="cs-CZ" dirty="0"/>
              <a:t> =&gt; cosine </a:t>
            </a:r>
            <a:r>
              <a:rPr lang="cs-CZ" dirty="0" err="1"/>
              <a:t>similarity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D4E6FF-5F12-4E6B-AE2B-8BF5FF05D4BC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7462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0BA83C-A3AA-30F3-ECAA-484E48774D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B29F9E9-C053-99D6-3738-0630CD5603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638DB8D-33A2-C3CB-BDBF-37F048D07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D6E0-4586-4E46-8385-FAFD0995A995}" type="datetimeFigureOut">
              <a:rPr lang="cs-CZ" smtClean="0"/>
              <a:t>07.05.2024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1D002D4-8282-BB2D-2365-CD9E1B5A2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81BB200-8752-B8A6-BFA4-DCE8E10AC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F2895-16A4-4F0E-B2E0-7B1E3A3650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9740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4D96DE-CCDC-3B23-3DFF-646A6CF81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DDD1178-E755-6F25-71AB-2E30705293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62192A-F0AB-EB00-D69B-193260310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D6E0-4586-4E46-8385-FAFD0995A995}" type="datetimeFigureOut">
              <a:rPr lang="cs-CZ" smtClean="0"/>
              <a:t>07.05.2024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CDC20D-5E0C-AEB1-4BEA-DF875FB32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04EFDB5-23BB-049F-413F-5D9F3DE2A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F2895-16A4-4F0E-B2E0-7B1E3A3650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6288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F642574-FC3B-E5FB-18D8-3211B132D8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25B0CEC-CD21-954B-73AA-F6A7D719C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7DE898D-235A-677F-1D43-DF3931692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D6E0-4586-4E46-8385-FAFD0995A995}" type="datetimeFigureOut">
              <a:rPr lang="cs-CZ" smtClean="0"/>
              <a:t>07.05.2024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8088D4-1F63-DFB6-0C4B-3E4CC6F0D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79499C6-5E28-D50E-6657-468A064D0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F2895-16A4-4F0E-B2E0-7B1E3A3650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978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A8C5B23B-B752-4CD9-8733-C55C6B7552E9}"/>
              </a:ext>
            </a:extLst>
          </p:cNvPr>
          <p:cNvGrpSpPr/>
          <p:nvPr/>
        </p:nvGrpSpPr>
        <p:grpSpPr>
          <a:xfrm>
            <a:off x="8" y="-8467"/>
            <a:ext cx="12191997" cy="6866467"/>
            <a:chOff x="8" y="-8467"/>
            <a:chExt cx="12191997" cy="6866467"/>
          </a:xfrm>
        </p:grpSpPr>
        <p:cxnSp>
          <p:nvCxnSpPr>
            <p:cNvPr id="3" name="Straight Connector 31">
              <a:extLst>
                <a:ext uri="{FF2B5EF4-FFF2-40B4-BE49-F238E27FC236}">
                  <a16:creationId xmlns:a16="http://schemas.microsoft.com/office/drawing/2014/main" id="{840118D2-0A4A-4FB9-8B52-B3E85000A597}"/>
                </a:ext>
              </a:extLst>
            </p:cNvPr>
            <p:cNvCxnSpPr/>
            <p:nvPr/>
          </p:nvCxnSpPr>
          <p:spPr>
            <a:xfrm>
              <a:off x="9371008" y="0"/>
              <a:ext cx="1219207" cy="6858000"/>
            </a:xfrm>
            <a:prstGeom prst="straightConnector1">
              <a:avLst/>
            </a:prstGeom>
            <a:noFill/>
            <a:ln w="9528" cap="rnd">
              <a:solidFill>
                <a:srgbClr val="BFBFBF"/>
              </a:solidFill>
              <a:prstDash val="solid"/>
            </a:ln>
          </p:spPr>
        </p:cxnSp>
        <p:cxnSp>
          <p:nvCxnSpPr>
            <p:cNvPr id="4" name="Straight Connector 20">
              <a:extLst>
                <a:ext uri="{FF2B5EF4-FFF2-40B4-BE49-F238E27FC236}">
                  <a16:creationId xmlns:a16="http://schemas.microsoft.com/office/drawing/2014/main" id="{8A65A97B-ACEC-4C36-A504-00726DBFD3AD}"/>
                </a:ext>
              </a:extLst>
            </p:cNvPr>
            <p:cNvCxnSpPr/>
            <p:nvPr/>
          </p:nvCxnSpPr>
          <p:spPr>
            <a:xfrm flipH="1">
              <a:off x="7425266" y="3681410"/>
              <a:ext cx="4763557" cy="3176590"/>
            </a:xfrm>
            <a:prstGeom prst="straightConnector1">
              <a:avLst/>
            </a:prstGeom>
            <a:noFill/>
            <a:ln w="9528" cap="rnd">
              <a:solidFill>
                <a:srgbClr val="D9D9D9"/>
              </a:solidFill>
              <a:prstDash val="solid"/>
            </a:ln>
          </p:spPr>
        </p:cxnSp>
        <p:sp>
          <p:nvSpPr>
            <p:cNvPr id="5" name="Rectangle 23">
              <a:extLst>
                <a:ext uri="{FF2B5EF4-FFF2-40B4-BE49-F238E27FC236}">
                  <a16:creationId xmlns:a16="http://schemas.microsoft.com/office/drawing/2014/main" id="{B8ABFEC6-1E5C-4E7C-A844-EA770DC3D5F6}"/>
                </a:ext>
              </a:extLst>
            </p:cNvPr>
            <p:cNvSpPr/>
            <p:nvPr/>
          </p:nvSpPr>
          <p:spPr>
            <a:xfrm>
              <a:off x="9181472" y="-8467"/>
              <a:ext cx="3007351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07349"/>
                <a:gd name="f4" fmla="val 6866467"/>
                <a:gd name="f5" fmla="val 2045532"/>
                <a:gd name="f6" fmla="*/ f0 1 3007349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3007349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3007349" h="6866467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6" name="Rectangle 25">
              <a:extLst>
                <a:ext uri="{FF2B5EF4-FFF2-40B4-BE49-F238E27FC236}">
                  <a16:creationId xmlns:a16="http://schemas.microsoft.com/office/drawing/2014/main" id="{49690267-7136-4AA5-88E1-66788CE23CB8}"/>
                </a:ext>
              </a:extLst>
            </p:cNvPr>
            <p:cNvSpPr/>
            <p:nvPr/>
          </p:nvSpPr>
          <p:spPr>
            <a:xfrm>
              <a:off x="9603440" y="-8467"/>
              <a:ext cx="2588556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73311"/>
                <a:gd name="f4" fmla="val 6866467"/>
                <a:gd name="f5" fmla="val 1202336"/>
                <a:gd name="f6" fmla="*/ f0 1 2573311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573311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573311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7" name="Isosceles Triangle 26">
              <a:extLst>
                <a:ext uri="{FF2B5EF4-FFF2-40B4-BE49-F238E27FC236}">
                  <a16:creationId xmlns:a16="http://schemas.microsoft.com/office/drawing/2014/main" id="{EE68870F-440E-44DE-89D2-D7ED7C81483F}"/>
                </a:ext>
              </a:extLst>
            </p:cNvPr>
            <p:cNvSpPr/>
            <p:nvPr/>
          </p:nvSpPr>
          <p:spPr>
            <a:xfrm>
              <a:off x="8932334" y="3047996"/>
              <a:ext cx="3259671" cy="3810003"/>
            </a:xfrm>
            <a:custGeom>
              <a:avLst>
                <a:gd name="f8" fmla="val 10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10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54A021">
                <a:alpha val="72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8" name="Rectangle 27">
              <a:extLst>
                <a:ext uri="{FF2B5EF4-FFF2-40B4-BE49-F238E27FC236}">
                  <a16:creationId xmlns:a16="http://schemas.microsoft.com/office/drawing/2014/main" id="{7528000C-88D6-4D3E-8250-208A2F5B20F3}"/>
                </a:ext>
              </a:extLst>
            </p:cNvPr>
            <p:cNvSpPr/>
            <p:nvPr/>
          </p:nvSpPr>
          <p:spPr>
            <a:xfrm>
              <a:off x="9334496" y="-8467"/>
              <a:ext cx="2854327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58013"/>
                <a:gd name="f4" fmla="val 6866467"/>
                <a:gd name="f5" fmla="val 2473942"/>
                <a:gd name="f6" fmla="*/ f0 1 2858013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858013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858013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9" name="Rectangle 28">
              <a:extLst>
                <a:ext uri="{FF2B5EF4-FFF2-40B4-BE49-F238E27FC236}">
                  <a16:creationId xmlns:a16="http://schemas.microsoft.com/office/drawing/2014/main" id="{B461B81C-067D-40F6-9444-E677108E857F}"/>
                </a:ext>
              </a:extLst>
            </p:cNvPr>
            <p:cNvSpPr/>
            <p:nvPr/>
          </p:nvSpPr>
          <p:spPr>
            <a:xfrm>
              <a:off x="10898733" y="-8467"/>
              <a:ext cx="1290090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0094"/>
                <a:gd name="f4" fmla="val 6858000"/>
                <a:gd name="f5" fmla="val 1019735"/>
                <a:gd name="f6" fmla="*/ f0 1 1290094"/>
                <a:gd name="f7" fmla="*/ f1 1 685800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1290094"/>
                <a:gd name="f14" fmla="*/ f11 1 685800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290094" h="6858000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10" name="Rectangle 29">
              <a:extLst>
                <a:ext uri="{FF2B5EF4-FFF2-40B4-BE49-F238E27FC236}">
                  <a16:creationId xmlns:a16="http://schemas.microsoft.com/office/drawing/2014/main" id="{4EA06522-67ED-4105-A991-590CEBD119B1}"/>
                </a:ext>
              </a:extLst>
            </p:cNvPr>
            <p:cNvSpPr/>
            <p:nvPr/>
          </p:nvSpPr>
          <p:spPr>
            <a:xfrm>
              <a:off x="10938994" y="-8467"/>
              <a:ext cx="1249829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9825"/>
                <a:gd name="f4" fmla="val 6858000"/>
                <a:gd name="f5" fmla="val 1109382"/>
                <a:gd name="f6" fmla="*/ f0 1 1249825"/>
                <a:gd name="f7" fmla="*/ f1 1 685800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1249825"/>
                <a:gd name="f14" fmla="*/ f11 1 685800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249825" h="6858000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90C226">
                <a:alpha val="65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11" name="Isosceles Triangle 30">
              <a:extLst>
                <a:ext uri="{FF2B5EF4-FFF2-40B4-BE49-F238E27FC236}">
                  <a16:creationId xmlns:a16="http://schemas.microsoft.com/office/drawing/2014/main" id="{ED37470B-CEF6-4B94-99E5-8EF4387C2AB3}"/>
                </a:ext>
              </a:extLst>
            </p:cNvPr>
            <p:cNvSpPr/>
            <p:nvPr/>
          </p:nvSpPr>
          <p:spPr>
            <a:xfrm>
              <a:off x="10371664" y="3589870"/>
              <a:ext cx="1817159" cy="3268129"/>
            </a:xfrm>
            <a:custGeom>
              <a:avLst>
                <a:gd name="f8" fmla="val 10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10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12" name="Isosceles Triangle 18">
              <a:extLst>
                <a:ext uri="{FF2B5EF4-FFF2-40B4-BE49-F238E27FC236}">
                  <a16:creationId xmlns:a16="http://schemas.microsoft.com/office/drawing/2014/main" id="{2C5407BD-0ACA-4FEE-AE3A-21F006CD3160}"/>
                </a:ext>
              </a:extLst>
            </p:cNvPr>
            <p:cNvSpPr/>
            <p:nvPr/>
          </p:nvSpPr>
          <p:spPr>
            <a:xfrm rot="10799991">
              <a:off x="8" y="0"/>
              <a:ext cx="842592" cy="5666152"/>
            </a:xfrm>
            <a:custGeom>
              <a:avLst>
                <a:gd name="f8" fmla="val 10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10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90C226">
                <a:alpha val="85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6E2D0EDB-480E-416D-934A-4F3D17C176E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07068" y="2404533"/>
            <a:ext cx="7766931" cy="1646304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54B69F5-FF98-49AB-A0E3-BA5FB0583EC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07068" y="4050828"/>
            <a:ext cx="7766931" cy="1096895"/>
          </a:xfrm>
        </p:spPr>
        <p:txBody>
          <a:bodyPr/>
          <a:lstStyle>
            <a:lvl1pPr marL="0" indent="0" algn="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822D875D-49E4-403C-AB8C-A860D28C808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DC0740B-862A-4DA6-9CC9-139A0AEF09C2}" type="datetime1">
              <a:rPr lang="cs-CZ"/>
              <a:pPr lvl="0"/>
              <a:t>07.05.2024</a:t>
            </a:fld>
            <a:endParaRPr lang="cs-CZ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6C2056E8-FF37-439D-A1D9-5EB79415D8C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7BE15FB-398F-4DF0-A1FC-A092D03F288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2001B15-48C7-4A81-9890-A7C146457DA8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821064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A1506-7E34-4913-AD7B-FE3D8C180B9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538F1-DF1E-40C3-981B-447469CBC266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7B533-D2CB-46E4-A4C1-2DD3B0344BA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128E652-518F-4CCC-96B3-A83608B77BE2}" type="datetime1">
              <a:rPr lang="cs-CZ"/>
              <a:pPr lvl="0"/>
              <a:t>07.05.2024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E048E-61B3-4FD8-BD2A-4D0ADCBA2B5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717AC-0E06-41F7-A377-A9A8F586BB9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E6665D-E13B-469D-B814-814AD61E1D8B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559913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36961-C188-433B-B100-EC1E5FC594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332" y="2700863"/>
            <a:ext cx="8596667" cy="1826578"/>
          </a:xfrm>
        </p:spPr>
        <p:txBody>
          <a:bodyPr anchor="b"/>
          <a:lstStyle>
            <a:lvl1pPr>
              <a:defRPr sz="40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0C326-7565-45CD-98E9-E6DB170003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2" y="4527450"/>
            <a:ext cx="8596667" cy="860395"/>
          </a:xfrm>
        </p:spPr>
        <p:txBody>
          <a:bodyPr/>
          <a:lstStyle>
            <a:lvl1pPr marL="0" indent="0">
              <a:buNone/>
              <a:defRPr sz="2000">
                <a:solidFill>
                  <a:srgbClr val="7F7F7F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0602A-C4C0-4FB6-991F-B7BB141E449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2EB890-FD7B-4FB4-95FC-ECE3E0311663}" type="datetime1">
              <a:rPr lang="cs-CZ"/>
              <a:pPr lvl="0"/>
              <a:t>07.05.2024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13021-90CD-46AA-96FB-09B02789979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917CB-2CD2-4E61-ACDF-2F4FF637DDB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7542D9-D0B9-476B-85D8-8FEEC35CF563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5032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2D70B-15B9-42DF-B0AF-0715A7B358E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48097-7A01-4D3A-891B-1C444C731FD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2160590"/>
            <a:ext cx="4184038" cy="388076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5CA59-1753-4773-93DA-BF811D678E7D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5089971" y="2160590"/>
            <a:ext cx="4184038" cy="388076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64395C-05BC-45DC-95DC-6C105D85DEC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486A4D3-2F92-4528-BF57-B68DB2276014}" type="datetime1">
              <a:rPr lang="cs-CZ"/>
              <a:pPr lvl="0"/>
              <a:t>07.05.2024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384509-9450-4E42-9694-514BF46AEF4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02F6D4-7BEB-469B-9CA6-EDDA39F2FF1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B07FC8E-6B48-4353-BDB6-EEC4FA20B716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0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DE99-7241-4A29-971E-B2347B2C69E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1AA79-437C-4E96-8E7F-6F3115BF63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5741" y="2160983"/>
            <a:ext cx="4185620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6F7FC3-2EBE-479A-8D39-7722FF7FE4BC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75741" y="2737247"/>
            <a:ext cx="4185620" cy="330412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9FC205-E9AE-4C11-A471-8F885913F912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5088379" y="2160983"/>
            <a:ext cx="4185620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4226FD-4390-4118-80B9-8EE2AC97A230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5088379" y="2737247"/>
            <a:ext cx="4185620" cy="330412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4DADA1-B673-4C5B-9E38-F5332DA5F17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15B7DC6-4004-45A9-BBF2-027D42C67F78}" type="datetime1">
              <a:rPr lang="cs-CZ"/>
              <a:pPr lvl="0"/>
              <a:t>07.05.2024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BE4633-9678-4609-AE81-897A06C5F0C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A85B01-41CE-4A77-ABF8-19E8E64BA8B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FB8822A-CE1E-489F-A9CC-765AE325CD2D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2773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0A64C-BDFC-4EC8-9599-6EEAC99D597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DBFBEB-A50F-4FBA-8ED8-C4613EC06E4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EFBEECB-0AB2-4FC8-AD48-CD6CF2342314}" type="datetime1">
              <a:rPr lang="cs-CZ"/>
              <a:pPr lvl="0"/>
              <a:t>07.05.2024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B49992-6061-42A7-8EB6-28982DEC655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F9C708-70F5-4F6C-96A3-7FB8037FA1F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FC99F7F-B15A-4FD5-A1B1-656B4D6C1BED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12743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0B9B64-DD33-4D40-9A9B-6D700998642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44636A-E7F1-4DDD-9E81-FF49ED4B1ECF}" type="datetime1">
              <a:rPr lang="cs-CZ"/>
              <a:pPr lvl="0"/>
              <a:t>07.05.2024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C73FAE-7AE6-4F48-8461-BF303329FE2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D04772-89EF-4DE4-BCDA-A0C32448519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1EB578E-5258-46E2-9BFF-379A8B73E853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8533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185A7-A5F1-439C-812B-1FC270DF8A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332" y="1498601"/>
            <a:ext cx="3854525" cy="1278468"/>
          </a:xfrm>
        </p:spPr>
        <p:txBody>
          <a:bodyPr anchor="b"/>
          <a:lstStyle>
            <a:lvl1pPr>
              <a:defRPr sz="20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84CBF-EE4C-4C2E-B2E1-51FEFE10C7A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760457" y="514926"/>
            <a:ext cx="4513542" cy="552643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0F6012-590D-414C-ACD1-0CAFEAAD4B3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77332" y="2777069"/>
            <a:ext cx="3854525" cy="258445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C73047-C35D-4BAB-85FE-E417BC12997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6F94F62-B2C2-4B86-8BF9-81728F182B62}" type="datetime1">
              <a:rPr lang="cs-CZ"/>
              <a:pPr lvl="0"/>
              <a:t>07.05.2024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2AA3A-50EF-46AA-BEBE-3577918BC0D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72D8FE-5EB4-44A8-B1D4-B7BCB3F88EA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48904E7-837E-476B-8296-164D35646739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402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993C44-2021-C7B7-5809-8B896498F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693796-1AA4-8EA1-4DB9-218537573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7FF72A3-017F-9014-6FE1-0887CF7BD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D6E0-4586-4E46-8385-FAFD0995A995}" type="datetimeFigureOut">
              <a:rPr lang="cs-CZ" smtClean="0"/>
              <a:t>07.05.2024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0E43385-8E6A-2CC9-FABA-EF4AF3520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29436D-A1B2-3A28-F775-EFF273FA3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F2895-16A4-4F0E-B2E0-7B1E3A3650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33499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8CF48-C6E7-4E17-8B9F-033761C788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332" y="4800600"/>
            <a:ext cx="8596667" cy="566735"/>
          </a:xfrm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50E297-C6EA-471B-90FC-35E2F9959C69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677332" y="609603"/>
            <a:ext cx="8596667" cy="3845719"/>
          </a:xfrm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CEEE15-E4B3-4CB5-8434-4A635824A68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77332" y="5367335"/>
            <a:ext cx="8596667" cy="674022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757AD-8EEA-4C30-87EF-33F2A79840A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79E67F-0591-4D19-8D34-0B8882ADBAB8}" type="datetime1">
              <a:rPr lang="cs-CZ"/>
              <a:pPr lvl="0"/>
              <a:t>07.05.2024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9E15C-734C-4717-BDFA-6465361549A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8D059B-A460-4ADE-8A3F-CA4871ED823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FEE0456-B7F8-4350-A3FA-0CAE20DB9347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5584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5B86B-AE46-4791-8269-49C6BF31FB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332" y="609603"/>
            <a:ext cx="8596667" cy="3403597"/>
          </a:xfrm>
        </p:spPr>
        <p:txBody>
          <a:bodyPr anchor="ctr"/>
          <a:lstStyle>
            <a:lvl1pPr>
              <a:defRPr sz="44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38D45-136A-40A0-9871-5014541428D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7332" y="4470401"/>
            <a:ext cx="8596667" cy="1570957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E6651-E2DD-4B1B-A929-4C1CB4B6BB6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1CC481A-8770-4633-A25B-5A99B40D0810}" type="datetime1">
              <a:rPr lang="cs-CZ"/>
              <a:pPr lvl="0"/>
              <a:t>07.05.2024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22524-951B-4212-BF6A-E2680F9B18B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6395E-2C67-422A-8F2C-49D63E0812F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A23F649-DCA6-4B6F-BC34-1E1F84672114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13418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0BCE7-8E49-4618-ABBD-3FD530C007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31334" y="609603"/>
            <a:ext cx="8094131" cy="3022604"/>
          </a:xfrm>
        </p:spPr>
        <p:txBody>
          <a:bodyPr anchor="ctr"/>
          <a:lstStyle>
            <a:lvl1pPr>
              <a:defRPr sz="44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2450BD8-3B1D-4E30-934A-BC445C6B5D3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66141" y="3632197"/>
            <a:ext cx="7224528" cy="38100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4DD2714-A9FC-409B-9885-A64BC2988D2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7332" y="4470401"/>
            <a:ext cx="8596667" cy="1570957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88055C5-7B1A-4D49-A283-205BA7E2FD0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FBC3B62-9D7B-43E4-BFAD-F446866ACF2A}" type="datetime1">
              <a:rPr lang="cs-CZ"/>
              <a:pPr lvl="0"/>
              <a:t>07.05.2024</a:t>
            </a:fld>
            <a:endParaRPr 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BB34F79-5AF5-4C74-95B5-4C0A33BE1CF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97E8099-B2B9-42AE-B839-3F6F9D35A77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7995EDB-9EB2-4DC8-BF95-3CA46E37C5F1}" type="slidenum">
              <a:t>‹#›</a:t>
            </a:fld>
            <a:endParaRPr lang="cs-CZ"/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id="{02470232-005F-4A1C-81A3-6B5FC468D259}"/>
              </a:ext>
            </a:extLst>
          </p:cNvPr>
          <p:cNvSpPr txBox="1"/>
          <p:nvPr/>
        </p:nvSpPr>
        <p:spPr>
          <a:xfrm>
            <a:off x="541873" y="790379"/>
            <a:ext cx="609603" cy="584777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C0E474"/>
                </a:solidFill>
                <a:uFillTx/>
                <a:latin typeface="Arial"/>
              </a:rPr>
              <a:t>“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CB8BCAAE-6245-4B65-BB94-AE67C7297CAD}"/>
              </a:ext>
            </a:extLst>
          </p:cNvPr>
          <p:cNvSpPr txBox="1"/>
          <p:nvPr/>
        </p:nvSpPr>
        <p:spPr>
          <a:xfrm>
            <a:off x="8893015" y="2886559"/>
            <a:ext cx="609603" cy="584777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C0E474"/>
                </a:solidFill>
                <a:uFillTx/>
                <a:latin typeface="Arial"/>
              </a:rPr>
              <a:t>”</a:t>
            </a:r>
            <a:endParaRPr lang="en-US" sz="1800" b="0" i="0" u="none" strike="noStrike" kern="1200" cap="none" spc="0" baseline="0">
              <a:solidFill>
                <a:srgbClr val="C0E474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65617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0F6E6-D84F-4F89-8500-51809F8CD4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332" y="1931990"/>
            <a:ext cx="8596667" cy="2595460"/>
          </a:xfrm>
        </p:spPr>
        <p:txBody>
          <a:bodyPr anchor="b"/>
          <a:lstStyle>
            <a:lvl1pPr>
              <a:defRPr sz="44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4D1DA3-6E1D-4F05-96FA-C5A2170A719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7332" y="4527450"/>
            <a:ext cx="8596667" cy="15139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04909-8FFF-44D7-B2E0-5E368FCAA27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FB2A451-E744-4D74-8CCC-A79D2CBE7272}" type="datetime1">
              <a:rPr lang="cs-CZ"/>
              <a:pPr lvl="0"/>
              <a:t>07.05.2024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12711-1744-4102-833B-0CAC4ACF995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4D7AA-2DF9-4B7E-A544-95B83F50C5E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EE62B6D-BA46-4562-B6E0-1BF7BBDF50CD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53851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4A99C-1A9A-4A0C-90C0-CEA31C0D3A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31334" y="609603"/>
            <a:ext cx="8094131" cy="3022604"/>
          </a:xfrm>
        </p:spPr>
        <p:txBody>
          <a:bodyPr anchor="ctr"/>
          <a:lstStyle>
            <a:lvl1pPr>
              <a:defRPr sz="44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024F7FBF-DFA0-4997-8CA7-C99E529F82A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7332" y="4013201"/>
            <a:ext cx="8596667" cy="514249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7F1ED10-0A7A-43C7-8EBB-08110B3CC81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7332" y="4527450"/>
            <a:ext cx="8596667" cy="1513917"/>
          </a:xfrm>
        </p:spPr>
        <p:txBody>
          <a:bodyPr/>
          <a:lstStyle>
            <a:lvl1pPr marL="0" indent="0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E885B69-8EB1-4734-9921-AC8DDDA664D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B914BDF-087B-48F8-BB09-D5A6EF4D7C49}" type="datetime1">
              <a:rPr lang="cs-CZ"/>
              <a:pPr lvl="0"/>
              <a:t>07.05.2024</a:t>
            </a:fld>
            <a:endParaRPr 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445A46C-B405-455B-A82E-9689E620915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1CF6CA3-A886-48B0-8695-5DEAE5A72EB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383C27C-A54C-40F0-8BEA-2F38FDDFBCAD}" type="slidenum">
              <a:t>‹#›</a:t>
            </a:fld>
            <a:endParaRPr lang="cs-CZ"/>
          </a:p>
        </p:txBody>
      </p:sp>
      <p:sp>
        <p:nvSpPr>
          <p:cNvPr id="8" name="TextBox 23">
            <a:extLst>
              <a:ext uri="{FF2B5EF4-FFF2-40B4-BE49-F238E27FC236}">
                <a16:creationId xmlns:a16="http://schemas.microsoft.com/office/drawing/2014/main" id="{EA5E93AE-28D1-49EE-961D-F4B736E91C5C}"/>
              </a:ext>
            </a:extLst>
          </p:cNvPr>
          <p:cNvSpPr txBox="1"/>
          <p:nvPr/>
        </p:nvSpPr>
        <p:spPr>
          <a:xfrm>
            <a:off x="541873" y="790379"/>
            <a:ext cx="609603" cy="584777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C0E474"/>
                </a:solidFill>
                <a:uFillTx/>
                <a:latin typeface="Arial"/>
              </a:rPr>
              <a:t>“</a:t>
            </a: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D203E186-1C11-4D40-82F5-86B6F747E073}"/>
              </a:ext>
            </a:extLst>
          </p:cNvPr>
          <p:cNvSpPr txBox="1"/>
          <p:nvPr/>
        </p:nvSpPr>
        <p:spPr>
          <a:xfrm>
            <a:off x="8893015" y="2886559"/>
            <a:ext cx="609603" cy="584777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C0E474"/>
                </a:solidFill>
                <a:uFillTx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005217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1D21A-6764-477B-B4C8-F7FB60B536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800" y="609603"/>
            <a:ext cx="8588200" cy="3022604"/>
          </a:xfrm>
        </p:spPr>
        <p:txBody>
          <a:bodyPr anchor="ctr"/>
          <a:lstStyle>
            <a:lvl1pPr>
              <a:defRPr sz="44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4AD2512A-AF0F-45AE-978F-1BF4D8627EF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7332" y="4013201"/>
            <a:ext cx="8596667" cy="514249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90C226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9BB06E0-EB44-4EC7-99A1-3EEB2DCF033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7332" y="4527450"/>
            <a:ext cx="8596667" cy="1513917"/>
          </a:xfrm>
        </p:spPr>
        <p:txBody>
          <a:bodyPr/>
          <a:lstStyle>
            <a:lvl1pPr marL="0" indent="0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EC61A2-0E4E-452D-91F6-8459216CEDC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082781E-AB48-4B59-8865-02EEE94BEBAF}" type="datetime1">
              <a:rPr lang="cs-CZ"/>
              <a:pPr lvl="0"/>
              <a:t>07.05.2024</a:t>
            </a:fld>
            <a:endParaRPr 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DD6D9F0-FD7E-4C0A-A09F-39A8D7FA2E3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77C08D7-4859-4A90-9991-5371EB67F40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14E3501-D299-4965-9124-BF5DDA47B1E4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79257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0F1F4-7A9E-406F-A89C-465D053AF6F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EB9C53-4E15-4DD7-A97D-73B0867DBAA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5FCBD-6B38-4347-9955-262794A4C82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FC9FE9C-7B91-4D42-8BDB-428997DD0807}" type="datetime1">
              <a:rPr lang="cs-CZ"/>
              <a:pPr lvl="0"/>
              <a:t>07.05.2024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E091A-C242-4E58-84E7-806D2839EA2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8B02E-F6EF-4782-B001-CDCECD3E294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3339CF-A417-4606-9379-140C1DF21A64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0336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DF9007-13E7-4EC3-8279-BA023048CB05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7967670" y="609603"/>
            <a:ext cx="1304739" cy="5251454"/>
          </a:xfrm>
        </p:spPr>
        <p:txBody>
          <a:bodyPr vert="eaVert" anchor="ctr"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8B92D9-7729-45DE-9CE3-C332B553CF08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77332" y="609603"/>
            <a:ext cx="7060146" cy="525145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6D16F4-AE96-4AFA-96C2-A4E38CC27F2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F20F77-4967-4A5C-A242-15F034B01FC4}" type="datetime1">
              <a:rPr lang="cs-CZ"/>
              <a:pPr lvl="0"/>
              <a:t>07.05.2024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179E0-9009-4BA3-84A7-767E355AC06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20F3B-29D1-4CC9-815F-7E0E5D4DA79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5E858C-A61B-4A86-BE5F-D44A147B4EA9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5074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5AD717-4C3C-7559-F9FB-224DA76F5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903842D-AB58-5A2A-4627-91EC9294F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49052C4-D69C-FF05-B189-A047A7AD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D6E0-4586-4E46-8385-FAFD0995A995}" type="datetimeFigureOut">
              <a:rPr lang="cs-CZ" smtClean="0"/>
              <a:t>07.05.2024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B775061-845B-E1A2-404D-02649AFA8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C7B4234-5585-74CF-EC8D-49B92808C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F2895-16A4-4F0E-B2E0-7B1E3A3650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239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8253AD-555C-F5F1-D362-248827403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E599CD-6FE3-A17A-EAFB-65E229B21A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D589991-A2AB-9024-76A5-F7259E424D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2609CCF-E837-7F40-CE51-FF0ABF921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D6E0-4586-4E46-8385-FAFD0995A995}" type="datetimeFigureOut">
              <a:rPr lang="cs-CZ" smtClean="0"/>
              <a:t>07.05.2024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27DEB79-9F98-91FD-ED12-BB421057D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090EDD5-DBCD-0FAD-9186-A8C096800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F2895-16A4-4F0E-B2E0-7B1E3A3650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994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CB0799-6F38-6361-F421-D2D6393C4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375EF6C-4490-0DCE-1FCD-37CDBBE42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358674B-1FDC-EF1E-C569-9C678A9A7B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32786BD-14FB-2450-80EE-75C2AD889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90B4D35-78A0-F31A-1F88-295084A4E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5DD1757-892B-86A1-6D86-17C6892F4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D6E0-4586-4E46-8385-FAFD0995A995}" type="datetimeFigureOut">
              <a:rPr lang="cs-CZ" smtClean="0"/>
              <a:t>07.05.2024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2381E22-D1C1-98B0-5709-A6B170C0A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330C0A1-C731-ABAD-C0CE-22D0877A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F2895-16A4-4F0E-B2E0-7B1E3A3650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9632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9577C7-37CB-05C5-1AD9-CC9C7F162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A4A3C67-EF4D-D7E9-81F0-1539E6BC4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D6E0-4586-4E46-8385-FAFD0995A995}" type="datetimeFigureOut">
              <a:rPr lang="cs-CZ" smtClean="0"/>
              <a:t>07.05.2024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CC2722D-0933-F414-BEEB-2E0C9AD0D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E695799-D7D2-2BA1-8E46-ED2C604C8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F2895-16A4-4F0E-B2E0-7B1E3A3650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8755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BA987C8-CFE3-D55F-C2F2-0AD1CF729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D6E0-4586-4E46-8385-FAFD0995A995}" type="datetimeFigureOut">
              <a:rPr lang="cs-CZ" smtClean="0"/>
              <a:t>07.05.2024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BE52661-2956-F417-AA7C-2A23D9498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9F16CE1-FCC6-ED0C-BB6E-22E8278EB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F2895-16A4-4F0E-B2E0-7B1E3A3650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8074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20213E-559A-7A34-3A67-8812DF27F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9748B1-3C15-F1D9-CEE2-3F41D2650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7B5460E-062F-E21C-065C-B4C2167CF8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75B6329-8340-DCF4-3B86-88893451F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D6E0-4586-4E46-8385-FAFD0995A995}" type="datetimeFigureOut">
              <a:rPr lang="cs-CZ" smtClean="0"/>
              <a:t>07.05.2024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F97612F-E850-A1F7-A975-98107BD11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ED62DE6-21BA-7170-44E0-991CE5F2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F2895-16A4-4F0E-B2E0-7B1E3A3650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4400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59B81C-2FB1-FD59-B9AD-5F2EFC36E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7DD1E45-AF8C-026A-8D7F-D95EC61091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FC7BB6E-0EF8-3570-8630-76D2ABE92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CA80FA7-AF40-F1AE-B09B-C3D29EA9B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D6E0-4586-4E46-8385-FAFD0995A995}" type="datetimeFigureOut">
              <a:rPr lang="cs-CZ" smtClean="0"/>
              <a:t>07.05.2024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48B6216-99BF-7808-FF9E-1F7A49287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FA3B57F-85C9-4BF8-D23F-9D4D389A8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F2895-16A4-4F0E-B2E0-7B1E3A3650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7495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73A4300-7E6C-9FD8-7657-11CA9C107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7080244-D236-48D9-F78B-08817CA17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690B5C2-674B-44AA-7271-BFE09F1451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60D6E0-4586-4E46-8385-FAFD0995A995}" type="datetimeFigureOut">
              <a:rPr lang="cs-CZ" smtClean="0"/>
              <a:t>07.05.2024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B8802C9-7786-80A9-1DE8-E842DDE4CC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184EA07-7CD9-D31D-120F-2456494846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CF2895-16A4-4F0E-B2E0-7B1E3A3650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2376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20DDF5ED-4A7F-4E95-AC06-86BDF486B403}"/>
              </a:ext>
            </a:extLst>
          </p:cNvPr>
          <p:cNvGrpSpPr/>
          <p:nvPr/>
        </p:nvGrpSpPr>
        <p:grpSpPr>
          <a:xfrm>
            <a:off x="0" y="-8467"/>
            <a:ext cx="12192005" cy="6866467"/>
            <a:chOff x="0" y="-8467"/>
            <a:chExt cx="12192005" cy="6866467"/>
          </a:xfrm>
        </p:grpSpPr>
        <p:cxnSp>
          <p:nvCxnSpPr>
            <p:cNvPr id="3" name="Straight Connector 19">
              <a:extLst>
                <a:ext uri="{FF2B5EF4-FFF2-40B4-BE49-F238E27FC236}">
                  <a16:creationId xmlns:a16="http://schemas.microsoft.com/office/drawing/2014/main" id="{8AB6884D-1782-4862-94AB-02F78B7B0A82}"/>
                </a:ext>
              </a:extLst>
            </p:cNvPr>
            <p:cNvCxnSpPr/>
            <p:nvPr/>
          </p:nvCxnSpPr>
          <p:spPr>
            <a:xfrm>
              <a:off x="9371008" y="0"/>
              <a:ext cx="1219207" cy="6858000"/>
            </a:xfrm>
            <a:prstGeom prst="straightConnector1">
              <a:avLst/>
            </a:prstGeom>
            <a:noFill/>
            <a:ln w="9528" cap="rnd">
              <a:solidFill>
                <a:srgbClr val="BFBFBF"/>
              </a:solidFill>
              <a:prstDash val="solid"/>
            </a:ln>
          </p:spPr>
        </p:cxnSp>
        <p:cxnSp>
          <p:nvCxnSpPr>
            <p:cNvPr id="4" name="Straight Connector 20">
              <a:extLst>
                <a:ext uri="{FF2B5EF4-FFF2-40B4-BE49-F238E27FC236}">
                  <a16:creationId xmlns:a16="http://schemas.microsoft.com/office/drawing/2014/main" id="{57C55B00-75CA-4010-8B57-B369E9210616}"/>
                </a:ext>
              </a:extLst>
            </p:cNvPr>
            <p:cNvCxnSpPr/>
            <p:nvPr/>
          </p:nvCxnSpPr>
          <p:spPr>
            <a:xfrm flipH="1">
              <a:off x="7425266" y="3681410"/>
              <a:ext cx="4763557" cy="3176590"/>
            </a:xfrm>
            <a:prstGeom prst="straightConnector1">
              <a:avLst/>
            </a:prstGeom>
            <a:noFill/>
            <a:ln w="9528" cap="rnd">
              <a:solidFill>
                <a:srgbClr val="D9D9D9"/>
              </a:solidFill>
              <a:prstDash val="solid"/>
            </a:ln>
          </p:spPr>
        </p:cxnSp>
        <p:sp>
          <p:nvSpPr>
            <p:cNvPr id="5" name="Rectangle 23">
              <a:extLst>
                <a:ext uri="{FF2B5EF4-FFF2-40B4-BE49-F238E27FC236}">
                  <a16:creationId xmlns:a16="http://schemas.microsoft.com/office/drawing/2014/main" id="{B1766F64-4AD3-4C5E-9584-342DDD81677C}"/>
                </a:ext>
              </a:extLst>
            </p:cNvPr>
            <p:cNvSpPr/>
            <p:nvPr/>
          </p:nvSpPr>
          <p:spPr>
            <a:xfrm>
              <a:off x="9181472" y="-8467"/>
              <a:ext cx="3007351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07349"/>
                <a:gd name="f4" fmla="val 6866467"/>
                <a:gd name="f5" fmla="val 2045532"/>
                <a:gd name="f6" fmla="*/ f0 1 3007349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3007349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3007349" h="6866467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6" name="Rectangle 25">
              <a:extLst>
                <a:ext uri="{FF2B5EF4-FFF2-40B4-BE49-F238E27FC236}">
                  <a16:creationId xmlns:a16="http://schemas.microsoft.com/office/drawing/2014/main" id="{1FE82512-175C-47A9-A9CE-19408CFC06D7}"/>
                </a:ext>
              </a:extLst>
            </p:cNvPr>
            <p:cNvSpPr/>
            <p:nvPr/>
          </p:nvSpPr>
          <p:spPr>
            <a:xfrm>
              <a:off x="9603440" y="-8467"/>
              <a:ext cx="2588556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73311"/>
                <a:gd name="f4" fmla="val 6866467"/>
                <a:gd name="f5" fmla="val 1202336"/>
                <a:gd name="f6" fmla="*/ f0 1 2573311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573311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573311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7" name="Isosceles Triangle 23">
              <a:extLst>
                <a:ext uri="{FF2B5EF4-FFF2-40B4-BE49-F238E27FC236}">
                  <a16:creationId xmlns:a16="http://schemas.microsoft.com/office/drawing/2014/main" id="{1C2A787D-E1A9-4FC2-A557-8104B9EFE9B8}"/>
                </a:ext>
              </a:extLst>
            </p:cNvPr>
            <p:cNvSpPr/>
            <p:nvPr/>
          </p:nvSpPr>
          <p:spPr>
            <a:xfrm>
              <a:off x="8932334" y="3047996"/>
              <a:ext cx="3259671" cy="3810003"/>
            </a:xfrm>
            <a:custGeom>
              <a:avLst>
                <a:gd name="f8" fmla="val 10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10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54A021">
                <a:alpha val="72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8" name="Rectangle 27">
              <a:extLst>
                <a:ext uri="{FF2B5EF4-FFF2-40B4-BE49-F238E27FC236}">
                  <a16:creationId xmlns:a16="http://schemas.microsoft.com/office/drawing/2014/main" id="{6348128A-C9A0-488C-906E-DAF8A9C3930A}"/>
                </a:ext>
              </a:extLst>
            </p:cNvPr>
            <p:cNvSpPr/>
            <p:nvPr/>
          </p:nvSpPr>
          <p:spPr>
            <a:xfrm>
              <a:off x="9334496" y="-8467"/>
              <a:ext cx="2854327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58013"/>
                <a:gd name="f4" fmla="val 6866467"/>
                <a:gd name="f5" fmla="val 2473942"/>
                <a:gd name="f6" fmla="*/ f0 1 2858013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858013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858013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9" name="Rectangle 28">
              <a:extLst>
                <a:ext uri="{FF2B5EF4-FFF2-40B4-BE49-F238E27FC236}">
                  <a16:creationId xmlns:a16="http://schemas.microsoft.com/office/drawing/2014/main" id="{9AC75192-CCC2-47B4-A227-C4BCEF69549C}"/>
                </a:ext>
              </a:extLst>
            </p:cNvPr>
            <p:cNvSpPr/>
            <p:nvPr/>
          </p:nvSpPr>
          <p:spPr>
            <a:xfrm>
              <a:off x="10898733" y="-8467"/>
              <a:ext cx="1290090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0094"/>
                <a:gd name="f4" fmla="val 6858000"/>
                <a:gd name="f5" fmla="val 1019735"/>
                <a:gd name="f6" fmla="*/ f0 1 1290094"/>
                <a:gd name="f7" fmla="*/ f1 1 685800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1290094"/>
                <a:gd name="f14" fmla="*/ f11 1 685800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290094" h="6858000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10" name="Rectangle 29">
              <a:extLst>
                <a:ext uri="{FF2B5EF4-FFF2-40B4-BE49-F238E27FC236}">
                  <a16:creationId xmlns:a16="http://schemas.microsoft.com/office/drawing/2014/main" id="{A00370DB-CC64-4E6C-B3BE-E61E9559AD65}"/>
                </a:ext>
              </a:extLst>
            </p:cNvPr>
            <p:cNvSpPr/>
            <p:nvPr/>
          </p:nvSpPr>
          <p:spPr>
            <a:xfrm>
              <a:off x="10938994" y="-8467"/>
              <a:ext cx="1249829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9825"/>
                <a:gd name="f4" fmla="val 6858000"/>
                <a:gd name="f5" fmla="val 1109382"/>
                <a:gd name="f6" fmla="*/ f0 1 1249825"/>
                <a:gd name="f7" fmla="*/ f1 1 685800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1249825"/>
                <a:gd name="f14" fmla="*/ f11 1 685800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249825" h="6858000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90C226">
                <a:alpha val="65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11" name="Isosceles Triangle 27">
              <a:extLst>
                <a:ext uri="{FF2B5EF4-FFF2-40B4-BE49-F238E27FC236}">
                  <a16:creationId xmlns:a16="http://schemas.microsoft.com/office/drawing/2014/main" id="{06C403B5-7E64-4FFF-9106-98F8277CA9C1}"/>
                </a:ext>
              </a:extLst>
            </p:cNvPr>
            <p:cNvSpPr/>
            <p:nvPr/>
          </p:nvSpPr>
          <p:spPr>
            <a:xfrm>
              <a:off x="10371664" y="3589870"/>
              <a:ext cx="1817159" cy="3268129"/>
            </a:xfrm>
            <a:custGeom>
              <a:avLst>
                <a:gd name="f8" fmla="val 10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10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12" name="Isosceles Triangle 28">
              <a:extLst>
                <a:ext uri="{FF2B5EF4-FFF2-40B4-BE49-F238E27FC236}">
                  <a16:creationId xmlns:a16="http://schemas.microsoft.com/office/drawing/2014/main" id="{43D0632C-0834-4CA6-895A-6299A3D66BBF}"/>
                </a:ext>
              </a:extLst>
            </p:cNvPr>
            <p:cNvSpPr/>
            <p:nvPr/>
          </p:nvSpPr>
          <p:spPr>
            <a:xfrm>
              <a:off x="0" y="4013201"/>
              <a:ext cx="448732" cy="2844798"/>
            </a:xfrm>
            <a:custGeom>
              <a:avLst>
                <a:gd name="f8" fmla="val 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90C226">
                <a:alpha val="85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</p:grp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8B3B8B07-EA39-4633-B78D-878C6ADB3A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332" y="609603"/>
            <a:ext cx="8596667" cy="13207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E766040-6DDD-4B0D-9FB1-C2613CF1AF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2" y="2160590"/>
            <a:ext cx="8596667" cy="388076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3F0BBC99-620C-45DA-91AE-10A77B0CF3A9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7205133" y="6041358"/>
            <a:ext cx="91194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900" b="0" i="0" u="none" strike="noStrike" kern="1200" cap="none" spc="0" baseline="0">
                <a:solidFill>
                  <a:srgbClr val="898989"/>
                </a:solidFill>
                <a:uFillTx/>
                <a:latin typeface="Trebuchet MS"/>
              </a:defRPr>
            </a:lvl1pPr>
          </a:lstStyle>
          <a:p>
            <a:pPr lvl="0"/>
            <a:fld id="{E885FCEE-2A25-421A-9430-91B64EACABEC}" type="datetime1">
              <a:rPr lang="cs-CZ"/>
              <a:pPr lvl="0"/>
              <a:t>07.05.2024</a:t>
            </a:fld>
            <a:endParaRPr lang="cs-CZ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F5A1EF32-85BA-4AE3-8DD8-9DE7D55DC4CC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677332" y="6041358"/>
            <a:ext cx="629760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900" b="0" i="0" u="none" strike="noStrike" kern="1200" cap="none" spc="0" baseline="0">
                <a:solidFill>
                  <a:srgbClr val="898989"/>
                </a:solidFill>
                <a:uFillTx/>
                <a:latin typeface="Trebuchet MS"/>
              </a:defRPr>
            </a:lvl1pPr>
          </a:lstStyle>
          <a:p>
            <a:pPr lvl="0"/>
            <a:endParaRPr lang="cs-CZ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4DAC4185-2F1A-4765-9DFB-03338F62B12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590659" y="6041358"/>
            <a:ext cx="68334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900" b="0" i="0" u="none" strike="noStrike" kern="1200" cap="none" spc="0" baseline="0">
                <a:solidFill>
                  <a:srgbClr val="90C226"/>
                </a:solidFill>
                <a:uFillTx/>
                <a:latin typeface="Trebuchet MS"/>
              </a:defRPr>
            </a:lvl1pPr>
          </a:lstStyle>
          <a:p>
            <a:pPr lvl="0"/>
            <a:fld id="{11E98197-3FBF-49AE-8403-0576CEB12F5F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0017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marL="0" marR="0" lvl="0" indent="0" algn="l" defTabSz="4572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cs-CZ" sz="3600" b="0" i="0" u="none" strike="noStrike" kern="1200" cap="none" spc="0" baseline="0">
          <a:solidFill>
            <a:srgbClr val="90C226"/>
          </a:solidFill>
          <a:uFillTx/>
          <a:latin typeface="Trebuchet MS"/>
        </a:defRPr>
      </a:lvl1pPr>
    </p:titleStyle>
    <p:bodyStyle>
      <a:lvl1pPr marL="342900" marR="0" lvl="0" indent="-3429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cs-CZ" sz="1800" b="0" i="0" u="none" strike="noStrike" kern="1200" cap="none" spc="0" baseline="0">
          <a:solidFill>
            <a:srgbClr val="404040"/>
          </a:solidFill>
          <a:uFillTx/>
          <a:latin typeface="Trebuchet MS"/>
        </a:defRPr>
      </a:lvl1pPr>
      <a:lvl2pPr marL="742950" marR="0" lvl="1" indent="-28575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cs-CZ" sz="1600" b="0" i="0" u="none" strike="noStrike" kern="1200" cap="none" spc="0" baseline="0">
          <a:solidFill>
            <a:srgbClr val="404040"/>
          </a:solidFill>
          <a:uFillTx/>
          <a:latin typeface="Trebuchet MS"/>
        </a:defRPr>
      </a:lvl2pPr>
      <a:lvl3pPr marL="1143000" marR="0" lvl="2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cs-CZ" sz="1400" b="0" i="0" u="none" strike="noStrike" kern="1200" cap="none" spc="0" baseline="0">
          <a:solidFill>
            <a:srgbClr val="404040"/>
          </a:solidFill>
          <a:uFillTx/>
          <a:latin typeface="Trebuchet MS"/>
        </a:defRPr>
      </a:lvl3pPr>
      <a:lvl4pPr marL="1600200" marR="0" lvl="3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cs-CZ" sz="1200" b="0" i="0" u="none" strike="noStrike" kern="1200" cap="none" spc="0" baseline="0">
          <a:solidFill>
            <a:srgbClr val="404040"/>
          </a:solidFill>
          <a:uFillTx/>
          <a:latin typeface="Trebuchet MS"/>
        </a:defRPr>
      </a:lvl4pPr>
      <a:lvl5pPr marL="2057400" marR="0" lvl="4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cs-CZ" sz="1200" b="0" i="0" u="none" strike="noStrike" kern="1200" cap="none" spc="0" baseline="0">
          <a:solidFill>
            <a:srgbClr val="404040"/>
          </a:solidFill>
          <a:uFillTx/>
          <a:latin typeface="Trebuchet M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B24C58-DF87-49B4-B107-68CBE6432341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cs-CZ" dirty="0"/>
              <a:t>NDBI021, </a:t>
            </a:r>
            <a:r>
              <a:rPr lang="cs-CZ" dirty="0" err="1"/>
              <a:t>Lecture</a:t>
            </a:r>
            <a:r>
              <a:rPr lang="cs-CZ" dirty="0"/>
              <a:t> 12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6D25FE9-1794-4F26-B8FC-4C9B940B98E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07068" y="4050828"/>
            <a:ext cx="7766931" cy="1380864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cs-CZ" dirty="0"/>
              <a:t>User </a:t>
            </a:r>
            <a:r>
              <a:rPr lang="cs-CZ" dirty="0" err="1"/>
              <a:t>preferences</a:t>
            </a:r>
            <a:r>
              <a:rPr lang="cs-CZ" dirty="0"/>
              <a:t>, 2/1 ZK+Z, </a:t>
            </a:r>
          </a:p>
          <a:p>
            <a:pPr lvl="0"/>
            <a:r>
              <a:rPr lang="cs-CZ" dirty="0" err="1"/>
              <a:t>Wed</a:t>
            </a:r>
            <a:r>
              <a:rPr lang="cs-CZ" dirty="0"/>
              <a:t> 12:20 – 13:50 S8</a:t>
            </a:r>
          </a:p>
          <a:p>
            <a:pPr lvl="0"/>
            <a:r>
              <a:rPr lang="cs-CZ" dirty="0"/>
              <a:t>Wed 14:00 – 15:30 SW2 (odd weeks)</a:t>
            </a:r>
          </a:p>
          <a:p>
            <a:pPr lvl="0"/>
            <a:r>
              <a:rPr lang="cs-CZ" i="1" dirty="0"/>
              <a:t>https://www.ksi.mff.cuni.cz/~peska/vyuka/ndbi021/2022/</a:t>
            </a:r>
          </a:p>
        </p:txBody>
      </p:sp>
      <p:pic>
        <p:nvPicPr>
          <p:cNvPr id="4" name="Picture 2" descr="H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920" y="6112375"/>
            <a:ext cx="1837650" cy="60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izuální styl MFF UK | Matematicko-fyzikální fakult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/>
        </p:blipFill>
        <p:spPr bwMode="auto">
          <a:xfrm>
            <a:off x="0" y="5965234"/>
            <a:ext cx="2477477" cy="89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02091" y="6345793"/>
            <a:ext cx="2215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https://ksi.mff.cuni.cz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2127C9-BDCC-8802-BAAD-2523F9914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D1961B-7176-6B74-3C76-EA198DCEB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17127F2-5418-A1D7-0307-E42616C77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1" y="0"/>
            <a:ext cx="121287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94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8CB135-9AFA-632D-02DB-8A23EC850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544567-80EE-A6B8-0086-C73545C76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411C4E6-0303-2ECF-949E-0A1E8E47D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5" y="0"/>
            <a:ext cx="121230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00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E18B94-6EED-C9B2-FCEA-BE1474CB2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7AD7E5-7636-BF44-A4BF-586BB1536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5C70E29-4FB8-D512-CC27-FF9339F2B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30"/>
            <a:ext cx="12192000" cy="684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5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31DF8-F947-F199-6B92-ED808818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F11E63-613A-D7C5-66F9-333090005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B58CDDA-3EFE-5C55-C557-D5B20839F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7"/>
            <a:ext cx="12192000" cy="685424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54481B4-0772-B609-E77B-84A3674F0C34}"/>
              </a:ext>
            </a:extLst>
          </p:cNvPr>
          <p:cNvSpPr txBox="1"/>
          <p:nvPr/>
        </p:nvSpPr>
        <p:spPr>
          <a:xfrm>
            <a:off x="812800" y="6388100"/>
            <a:ext cx="10262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Can</a:t>
            </a:r>
            <a:r>
              <a:rPr lang="cs-CZ" dirty="0"/>
              <a:t> lead to </a:t>
            </a:r>
            <a:r>
              <a:rPr lang="cs-CZ" dirty="0" err="1"/>
              <a:t>FoFoF</a:t>
            </a:r>
            <a:r>
              <a:rPr lang="cs-CZ" dirty="0"/>
              <a:t> (</a:t>
            </a:r>
            <a:r>
              <a:rPr lang="cs-CZ" dirty="0" err="1"/>
              <a:t>friend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a </a:t>
            </a:r>
            <a:r>
              <a:rPr lang="cs-CZ" dirty="0" err="1"/>
              <a:t>friend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a </a:t>
            </a:r>
            <a:r>
              <a:rPr lang="cs-CZ" dirty="0" err="1"/>
              <a:t>frined</a:t>
            </a:r>
            <a:r>
              <a:rPr lang="cs-CZ" dirty="0"/>
              <a:t>) type </a:t>
            </a:r>
            <a:r>
              <a:rPr lang="cs-CZ" dirty="0" err="1"/>
              <a:t>recommendations</a:t>
            </a:r>
            <a:r>
              <a:rPr lang="cs-CZ" dirty="0"/>
              <a:t>, </a:t>
            </a:r>
            <a:r>
              <a:rPr lang="cs-CZ" dirty="0" err="1"/>
              <a:t>considering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weak</a:t>
            </a:r>
            <a:r>
              <a:rPr lang="cs-CZ" dirty="0"/>
              <a:t> </a:t>
            </a:r>
            <a:r>
              <a:rPr lang="cs-CZ" dirty="0" err="1"/>
              <a:t>ties</a:t>
            </a:r>
            <a:r>
              <a:rPr lang="cs-CZ" dirty="0"/>
              <a:t> (B-&gt;A-&gt;C)</a:t>
            </a:r>
          </a:p>
        </p:txBody>
      </p:sp>
    </p:spTree>
    <p:extLst>
      <p:ext uri="{BB962C8B-B14F-4D97-AF65-F5344CB8AC3E}">
        <p14:creationId xmlns:p14="http://schemas.microsoft.com/office/powerpoint/2010/main" val="100387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1088BC-D569-CAD2-6A6C-679AB95A2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EBBC40-5C8D-C5CA-BB90-5C7846E23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0BC9F36-A770-1E2D-3979-E8740194A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1"/>
            <a:ext cx="12192000" cy="685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77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B5C19A-5B43-F637-F007-CC3767BAF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3FF128-5046-AEED-E712-079A9FC43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DC75680-56A4-A099-5A14-2A9823652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4" y="0"/>
            <a:ext cx="12166211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9CF7734-B6D7-88BB-21AD-A1F782E3D7B6}"/>
              </a:ext>
            </a:extLst>
          </p:cNvPr>
          <p:cNvSpPr txBox="1"/>
          <p:nvPr/>
        </p:nvSpPr>
        <p:spPr>
          <a:xfrm>
            <a:off x="5998182" y="1453344"/>
            <a:ext cx="61809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Recommend</a:t>
            </a:r>
            <a:r>
              <a:rPr lang="cs-CZ" sz="2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8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courses</a:t>
            </a:r>
            <a:r>
              <a:rPr lang="cs-CZ" sz="2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/</a:t>
            </a:r>
            <a:r>
              <a:rPr lang="cs-CZ" sz="28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mentors</a:t>
            </a:r>
            <a:r>
              <a:rPr lang="cs-CZ" sz="2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to </a:t>
            </a:r>
            <a:r>
              <a:rPr lang="cs-CZ" sz="28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follow</a:t>
            </a:r>
            <a:r>
              <a:rPr lang="cs-CZ" sz="2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…</a:t>
            </a:r>
          </a:p>
          <a:p>
            <a:r>
              <a:rPr lang="cs-CZ" sz="2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… </a:t>
            </a:r>
            <a:r>
              <a:rPr lang="cs-CZ" sz="28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or</a:t>
            </a:r>
            <a:r>
              <a:rPr lang="cs-CZ" sz="2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8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recommend</a:t>
            </a:r>
            <a:r>
              <a:rPr lang="cs-CZ" sz="2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8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people</a:t>
            </a:r>
            <a:r>
              <a:rPr lang="cs-CZ" sz="2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to team up </a:t>
            </a:r>
            <a:r>
              <a:rPr lang="cs-CZ" sz="28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with</a:t>
            </a:r>
            <a:endParaRPr lang="cs-CZ" sz="28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8868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B5C19A-5B43-F637-F007-CC3767BAF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3FF128-5046-AEED-E712-079A9FC43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DC75680-56A4-A099-5A14-2A9823652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4" y="0"/>
            <a:ext cx="12166211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9CF7734-B6D7-88BB-21AD-A1F782E3D7B6}"/>
              </a:ext>
            </a:extLst>
          </p:cNvPr>
          <p:cNvSpPr txBox="1"/>
          <p:nvPr/>
        </p:nvSpPr>
        <p:spPr>
          <a:xfrm>
            <a:off x="5998182" y="1453344"/>
            <a:ext cx="61809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Recommend</a:t>
            </a:r>
            <a:r>
              <a:rPr lang="cs-CZ" sz="2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8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courses</a:t>
            </a:r>
            <a:r>
              <a:rPr lang="cs-CZ" sz="2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/</a:t>
            </a:r>
            <a:r>
              <a:rPr lang="cs-CZ" sz="28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mentors</a:t>
            </a:r>
            <a:r>
              <a:rPr lang="cs-CZ" sz="2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to </a:t>
            </a:r>
            <a:r>
              <a:rPr lang="cs-CZ" sz="28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follow</a:t>
            </a:r>
            <a:r>
              <a:rPr lang="cs-CZ" sz="2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…</a:t>
            </a:r>
          </a:p>
          <a:p>
            <a:r>
              <a:rPr lang="cs-CZ" sz="2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… </a:t>
            </a:r>
            <a:r>
              <a:rPr lang="cs-CZ" sz="28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or</a:t>
            </a:r>
            <a:r>
              <a:rPr lang="cs-CZ" sz="2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8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recommend</a:t>
            </a:r>
            <a:r>
              <a:rPr lang="cs-CZ" sz="2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8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people</a:t>
            </a:r>
            <a:r>
              <a:rPr lang="cs-CZ" sz="2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to team up </a:t>
            </a:r>
            <a:r>
              <a:rPr lang="cs-CZ" sz="28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with</a:t>
            </a:r>
            <a:endParaRPr lang="cs-CZ" sz="28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6203764-DCFA-6018-ED66-477AAEF360E3}"/>
              </a:ext>
            </a:extLst>
          </p:cNvPr>
          <p:cNvSpPr txBox="1"/>
          <p:nvPr/>
        </p:nvSpPr>
        <p:spPr>
          <a:xfrm>
            <a:off x="1115157" y="6041358"/>
            <a:ext cx="6987443" cy="7200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 anchor="ctr" anchorCtr="0">
            <a:spAutoFit/>
          </a:bodyPr>
          <a:lstStyle/>
          <a:p>
            <a:r>
              <a:rPr lang="cs-CZ" sz="2800" dirty="0"/>
              <a:t>Socio-</a:t>
            </a:r>
            <a:r>
              <a:rPr lang="cs-CZ" sz="2800" dirty="0" err="1"/>
              <a:t>demographic</a:t>
            </a:r>
            <a:r>
              <a:rPr lang="cs-CZ" sz="2800" dirty="0"/>
              <a:t> </a:t>
            </a:r>
            <a:r>
              <a:rPr lang="cs-CZ" sz="2800" dirty="0" err="1"/>
              <a:t>links</a:t>
            </a:r>
            <a:r>
              <a:rPr lang="cs-CZ" sz="2800" dirty="0"/>
              <a:t> </a:t>
            </a:r>
            <a:r>
              <a:rPr lang="cs-CZ" sz="2800" dirty="0" err="1"/>
              <a:t>performed</a:t>
            </a:r>
            <a:r>
              <a:rPr lang="cs-CZ" sz="2800" dirty="0"/>
              <a:t> </a:t>
            </a:r>
            <a:r>
              <a:rPr lang="cs-CZ" sz="2800" dirty="0" err="1"/>
              <a:t>the</a:t>
            </a:r>
            <a:r>
              <a:rPr lang="cs-CZ" sz="2800" dirty="0"/>
              <a:t> </a:t>
            </a:r>
            <a:r>
              <a:rPr lang="cs-CZ" sz="2800" dirty="0" err="1"/>
              <a:t>best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364529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CB0F9F-ADA9-D273-5EB6-36F1DD64E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5FF5CC-5073-5308-17CB-B097A1B96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177E887-5E80-99AE-C667-E6EA6EA57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8" y="0"/>
            <a:ext cx="12136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26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B24C58-DF87-49B4-B107-68CBE643234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62000" y="142874"/>
            <a:ext cx="8511999" cy="3730625"/>
          </a:xfrm>
        </p:spPr>
        <p:txBody>
          <a:bodyPr/>
          <a:lstStyle/>
          <a:p>
            <a:pPr lvl="0"/>
            <a:r>
              <a:rPr lang="cs-CZ" sz="4400" dirty="0" err="1"/>
              <a:t>People</a:t>
            </a:r>
            <a:r>
              <a:rPr lang="cs-CZ" sz="4400" dirty="0"/>
              <a:t> Recommender Systems:</a:t>
            </a:r>
            <a:br>
              <a:rPr lang="cs-CZ" sz="4400" dirty="0"/>
            </a:br>
            <a:r>
              <a:rPr lang="cs-CZ" sz="4400" dirty="0"/>
              <a:t>Online </a:t>
            </a:r>
            <a:r>
              <a:rPr lang="cs-CZ" sz="4400" dirty="0" err="1"/>
              <a:t>Dating</a:t>
            </a:r>
            <a:endParaRPr lang="cs-CZ" sz="4400" dirty="0"/>
          </a:p>
        </p:txBody>
      </p:sp>
      <p:pic>
        <p:nvPicPr>
          <p:cNvPr id="4" name="Picture 2" descr="H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920" y="6112375"/>
            <a:ext cx="1837650" cy="60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izuální styl MFF UK | Matematicko-fyzikální fakult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/>
        </p:blipFill>
        <p:spPr bwMode="auto">
          <a:xfrm>
            <a:off x="0" y="5965234"/>
            <a:ext cx="2477477" cy="89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02091" y="6345793"/>
            <a:ext cx="2215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https://ksi.mff.cuni.cz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56EA441-C1A7-383A-E326-7C5CBC5578A2}"/>
              </a:ext>
            </a:extLst>
          </p:cNvPr>
          <p:cNvSpPr txBox="1"/>
          <p:nvPr/>
        </p:nvSpPr>
        <p:spPr>
          <a:xfrm>
            <a:off x="127000" y="5318903"/>
            <a:ext cx="4919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Slides</a:t>
            </a:r>
            <a:r>
              <a:rPr lang="cs-CZ" dirty="0"/>
              <a:t> </a:t>
            </a:r>
            <a:r>
              <a:rPr lang="cs-CZ" dirty="0" err="1"/>
              <a:t>partially</a:t>
            </a:r>
            <a:r>
              <a:rPr lang="cs-CZ" dirty="0"/>
              <a:t> </a:t>
            </a:r>
            <a:r>
              <a:rPr lang="cs-CZ" dirty="0" err="1"/>
              <a:t>based</a:t>
            </a:r>
            <a:r>
              <a:rPr lang="cs-CZ" dirty="0"/>
              <a:t> on Maastricht </a:t>
            </a:r>
            <a:r>
              <a:rPr lang="cs-CZ" dirty="0" err="1"/>
              <a:t>RecSys</a:t>
            </a:r>
            <a:r>
              <a:rPr lang="cs-CZ" dirty="0"/>
              <a:t> </a:t>
            </a:r>
            <a:r>
              <a:rPr lang="cs-CZ" dirty="0" err="1"/>
              <a:t>course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by Nava </a:t>
            </a:r>
            <a:r>
              <a:rPr lang="cs-CZ" dirty="0" err="1"/>
              <a:t>Tintarev</a:t>
            </a:r>
            <a:r>
              <a:rPr lang="cs-CZ" dirty="0"/>
              <a:t> and Francesco </a:t>
            </a:r>
            <a:r>
              <a:rPr lang="cs-CZ" dirty="0" err="1"/>
              <a:t>Barile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9802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BC6CE7F-0A49-6395-5F49-443E5CCF0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36" y="1193421"/>
            <a:ext cx="5294716" cy="29518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>
            <a:extLst>
              <a:ext uri="{FF2B5EF4-FFF2-40B4-BE49-F238E27FC236}">
                <a16:creationId xmlns:a16="http://schemas.microsoft.com/office/drawing/2014/main" id="{492C9FFD-9A6F-0027-F142-4B2ED1A8A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240" y="1197164"/>
            <a:ext cx="5294715" cy="29915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B871B49-C958-7067-1993-130CF6BBE0D6}"/>
              </a:ext>
            </a:extLst>
          </p:cNvPr>
          <p:cNvSpPr txBox="1"/>
          <p:nvPr/>
        </p:nvSpPr>
        <p:spPr>
          <a:xfrm>
            <a:off x="3812732" y="549920"/>
            <a:ext cx="4882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err="1"/>
              <a:t>Reciprocal</a:t>
            </a:r>
            <a:r>
              <a:rPr lang="cs-CZ" sz="2800" dirty="0"/>
              <a:t> RS in Online </a:t>
            </a:r>
            <a:r>
              <a:rPr lang="cs-CZ" sz="2800" dirty="0" err="1"/>
              <a:t>Dating</a:t>
            </a:r>
            <a:endParaRPr lang="cs-CZ" sz="28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F9A1617-FA58-DCE1-2610-4689F0340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8379" y="3954501"/>
            <a:ext cx="5001323" cy="20005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5576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B24C58-DF87-49B4-B107-68CBE643234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07068" y="142875"/>
            <a:ext cx="7766931" cy="1646304"/>
          </a:xfrm>
        </p:spPr>
        <p:txBody>
          <a:bodyPr/>
          <a:lstStyle/>
          <a:p>
            <a:pPr lvl="0"/>
            <a:r>
              <a:rPr lang="cs-CZ" sz="4400" dirty="0" err="1"/>
              <a:t>People</a:t>
            </a:r>
            <a:r>
              <a:rPr lang="cs-CZ" sz="4400" dirty="0"/>
              <a:t> Recommender Systems</a:t>
            </a:r>
          </a:p>
        </p:txBody>
      </p:sp>
      <p:pic>
        <p:nvPicPr>
          <p:cNvPr id="4" name="Picture 2" descr="H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920" y="6112375"/>
            <a:ext cx="1837650" cy="60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izuální styl MFF UK | Matematicko-fyzikální fakult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/>
        </p:blipFill>
        <p:spPr bwMode="auto">
          <a:xfrm>
            <a:off x="0" y="5965234"/>
            <a:ext cx="2477477" cy="89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02091" y="6345793"/>
            <a:ext cx="2215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https://ksi.mff.cuni.cz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7AF2D04-839B-08C1-B9D5-A1396C8BF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2300" y="2699588"/>
            <a:ext cx="5169700" cy="415841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56EA441-C1A7-383A-E326-7C5CBC5578A2}"/>
              </a:ext>
            </a:extLst>
          </p:cNvPr>
          <p:cNvSpPr txBox="1"/>
          <p:nvPr/>
        </p:nvSpPr>
        <p:spPr>
          <a:xfrm>
            <a:off x="127000" y="5318903"/>
            <a:ext cx="4919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Slides</a:t>
            </a:r>
            <a:r>
              <a:rPr lang="cs-CZ" dirty="0"/>
              <a:t> </a:t>
            </a:r>
            <a:r>
              <a:rPr lang="cs-CZ" dirty="0" err="1"/>
              <a:t>partially</a:t>
            </a:r>
            <a:r>
              <a:rPr lang="cs-CZ" dirty="0"/>
              <a:t> </a:t>
            </a:r>
            <a:r>
              <a:rPr lang="cs-CZ" dirty="0" err="1"/>
              <a:t>based</a:t>
            </a:r>
            <a:r>
              <a:rPr lang="cs-CZ" dirty="0"/>
              <a:t> on Maastricht </a:t>
            </a:r>
            <a:r>
              <a:rPr lang="cs-CZ" dirty="0" err="1"/>
              <a:t>RecSys</a:t>
            </a:r>
            <a:r>
              <a:rPr lang="cs-CZ" dirty="0"/>
              <a:t> </a:t>
            </a:r>
            <a:r>
              <a:rPr lang="cs-CZ" dirty="0" err="1"/>
              <a:t>course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by Nava </a:t>
            </a:r>
            <a:r>
              <a:rPr lang="cs-CZ" dirty="0" err="1"/>
              <a:t>Tintarev</a:t>
            </a:r>
            <a:r>
              <a:rPr lang="cs-CZ" dirty="0"/>
              <a:t> and Francesco </a:t>
            </a:r>
            <a:r>
              <a:rPr lang="cs-CZ" dirty="0" err="1"/>
              <a:t>Barile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1109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681CA0-B85C-AFAB-D073-D49F9F2C9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Finding Someone You Will Like and</a:t>
            </a:r>
            <a:r>
              <a:rPr lang="cs-CZ" sz="4400" dirty="0"/>
              <a:t> </a:t>
            </a:r>
            <a:r>
              <a:rPr lang="en-US" sz="4400" dirty="0"/>
              <a:t>Who Won’t Reject You</a:t>
            </a:r>
            <a:r>
              <a:rPr lang="cs-CZ" sz="4400" dirty="0"/>
              <a:t> (UMAP 2011)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96D012-2485-1D83-10C2-113F6D151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i="1" dirty="0"/>
              <a:t>Modeling </a:t>
            </a:r>
            <a:r>
              <a:rPr lang="cs-CZ" i="1" dirty="0" err="1"/>
              <a:t>both</a:t>
            </a:r>
            <a:r>
              <a:rPr lang="cs-CZ" i="1" dirty="0"/>
              <a:t> </a:t>
            </a:r>
            <a:r>
              <a:rPr lang="cs-CZ" i="1" dirty="0" err="1"/>
              <a:t>Likes</a:t>
            </a:r>
            <a:r>
              <a:rPr lang="cs-CZ" i="1" dirty="0"/>
              <a:t> and </a:t>
            </a:r>
            <a:r>
              <a:rPr lang="cs-CZ" i="1" dirty="0" err="1"/>
              <a:t>Dislikes</a:t>
            </a:r>
            <a:endParaRPr lang="cs-CZ" i="1" dirty="0"/>
          </a:p>
          <a:p>
            <a:pPr lvl="1"/>
            <a:r>
              <a:rPr lang="cs-CZ" dirty="0" err="1"/>
              <a:t>Costly</a:t>
            </a:r>
            <a:r>
              <a:rPr lang="cs-CZ" dirty="0"/>
              <a:t> „</a:t>
            </a:r>
            <a:r>
              <a:rPr lang="cs-CZ" dirty="0" err="1"/>
              <a:t>bad</a:t>
            </a:r>
            <a:r>
              <a:rPr lang="cs-CZ" dirty="0"/>
              <a:t>“ </a:t>
            </a:r>
            <a:r>
              <a:rPr lang="cs-CZ" dirty="0" err="1"/>
              <a:t>recommendations</a:t>
            </a:r>
            <a:r>
              <a:rPr lang="cs-CZ" dirty="0"/>
              <a:t> – </a:t>
            </a:r>
            <a:r>
              <a:rPr lang="cs-CZ" dirty="0" err="1"/>
              <a:t>i.e</a:t>
            </a:r>
            <a:r>
              <a:rPr lang="cs-CZ" dirty="0"/>
              <a:t>., </a:t>
            </a:r>
            <a:r>
              <a:rPr lang="cs-CZ" dirty="0" err="1"/>
              <a:t>initiate</a:t>
            </a:r>
            <a:r>
              <a:rPr lang="cs-CZ" dirty="0"/>
              <a:t> </a:t>
            </a:r>
            <a:r>
              <a:rPr lang="cs-CZ" dirty="0" err="1"/>
              <a:t>contact</a:t>
            </a:r>
            <a:r>
              <a:rPr lang="cs-CZ" dirty="0"/>
              <a:t> but </a:t>
            </a:r>
            <a:r>
              <a:rPr lang="cs-CZ" dirty="0" err="1"/>
              <a:t>rejected</a:t>
            </a:r>
            <a:endParaRPr lang="cs-CZ" dirty="0"/>
          </a:p>
          <a:p>
            <a:pPr lvl="1"/>
            <a:r>
              <a:rPr lang="cs-CZ" dirty="0" err="1"/>
              <a:t>Likes</a:t>
            </a:r>
            <a:r>
              <a:rPr lang="cs-CZ" dirty="0"/>
              <a:t>: </a:t>
            </a:r>
            <a:r>
              <a:rPr lang="cs-CZ" dirty="0" err="1"/>
              <a:t>send</a:t>
            </a:r>
            <a:r>
              <a:rPr lang="cs-CZ" dirty="0"/>
              <a:t> </a:t>
            </a:r>
            <a:r>
              <a:rPr lang="cs-CZ" dirty="0" err="1"/>
              <a:t>invitation</a:t>
            </a:r>
            <a:r>
              <a:rPr lang="cs-CZ" dirty="0"/>
              <a:t> / response </a:t>
            </a:r>
            <a:r>
              <a:rPr lang="cs-CZ" dirty="0" err="1"/>
              <a:t>positively</a:t>
            </a:r>
            <a:endParaRPr lang="cs-CZ" dirty="0"/>
          </a:p>
          <a:p>
            <a:pPr lvl="2"/>
            <a:r>
              <a:rPr lang="cs-CZ" dirty="0" err="1"/>
              <a:t>Attribute-oriented</a:t>
            </a:r>
            <a:r>
              <a:rPr lang="cs-CZ" dirty="0"/>
              <a:t> CB </a:t>
            </a:r>
            <a:r>
              <a:rPr lang="cs-CZ" dirty="0" err="1"/>
              <a:t>recommender</a:t>
            </a:r>
            <a:r>
              <a:rPr lang="cs-CZ" dirty="0"/>
              <a:t> (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over</a:t>
            </a:r>
            <a:r>
              <a:rPr lang="cs-CZ" dirty="0"/>
              <a:t> a </a:t>
            </a:r>
            <a:r>
              <a:rPr lang="cs-CZ" dirty="0" err="1"/>
              <a:t>decade</a:t>
            </a:r>
            <a:r>
              <a:rPr lang="cs-CZ" dirty="0"/>
              <a:t> ago:-/)</a:t>
            </a:r>
          </a:p>
          <a:p>
            <a:pPr lvl="2"/>
            <a:r>
              <a:rPr lang="cs-CZ" dirty="0" err="1"/>
              <a:t>Checking</a:t>
            </a:r>
            <a:r>
              <a:rPr lang="cs-CZ" dirty="0"/>
              <a:t> </a:t>
            </a:r>
            <a:r>
              <a:rPr lang="cs-CZ" dirty="0" err="1"/>
              <a:t>compatibility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„</a:t>
            </a:r>
            <a:r>
              <a:rPr lang="cs-CZ" dirty="0" err="1"/>
              <a:t>liked</a:t>
            </a:r>
            <a:r>
              <a:rPr lang="cs-CZ" dirty="0"/>
              <a:t>“ </a:t>
            </a:r>
            <a:r>
              <a:rPr lang="cs-CZ" dirty="0" err="1"/>
              <a:t>attributes</a:t>
            </a:r>
            <a:r>
              <a:rPr lang="cs-CZ" dirty="0"/>
              <a:t> </a:t>
            </a:r>
            <a:r>
              <a:rPr lang="cs-CZ" dirty="0" err="1"/>
              <a:t>C_pos</a:t>
            </a:r>
            <a:r>
              <a:rPr lang="cs-CZ" dirty="0"/>
              <a:t>(A,B)</a:t>
            </a:r>
          </a:p>
          <a:p>
            <a:pPr lvl="2"/>
            <a:r>
              <a:rPr lang="cs-CZ" dirty="0" err="1"/>
              <a:t>Harmonic</a:t>
            </a:r>
            <a:r>
              <a:rPr lang="cs-CZ" dirty="0"/>
              <a:t> </a:t>
            </a:r>
            <a:r>
              <a:rPr lang="cs-CZ" dirty="0" err="1"/>
              <a:t>mean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C_pos</a:t>
            </a:r>
            <a:r>
              <a:rPr lang="cs-CZ" dirty="0"/>
              <a:t>(A,B) and </a:t>
            </a:r>
            <a:r>
              <a:rPr lang="cs-CZ" dirty="0" err="1"/>
              <a:t>C_pos</a:t>
            </a:r>
            <a:r>
              <a:rPr lang="cs-CZ" dirty="0"/>
              <a:t>(B,A)</a:t>
            </a:r>
          </a:p>
          <a:p>
            <a:pPr lvl="3"/>
            <a:r>
              <a:rPr lang="cs-CZ" dirty="0" err="1"/>
              <a:t>Penalizes</a:t>
            </a:r>
            <a:r>
              <a:rPr lang="cs-CZ" dirty="0"/>
              <a:t> </a:t>
            </a:r>
            <a:r>
              <a:rPr lang="cs-CZ" dirty="0" err="1"/>
              <a:t>high</a:t>
            </a:r>
            <a:r>
              <a:rPr lang="cs-CZ" dirty="0"/>
              <a:t> </a:t>
            </a:r>
            <a:r>
              <a:rPr lang="cs-CZ" dirty="0" err="1"/>
              <a:t>differences</a:t>
            </a:r>
            <a:r>
              <a:rPr lang="cs-CZ" dirty="0"/>
              <a:t> in </a:t>
            </a:r>
            <a:r>
              <a:rPr lang="cs-CZ" dirty="0" err="1"/>
              <a:t>compatibilities</a:t>
            </a:r>
            <a:endParaRPr lang="cs-CZ" dirty="0"/>
          </a:p>
          <a:p>
            <a:pPr lvl="1"/>
            <a:r>
              <a:rPr lang="cs-CZ" dirty="0" err="1"/>
              <a:t>Dislikes</a:t>
            </a:r>
            <a:r>
              <a:rPr lang="cs-CZ" dirty="0"/>
              <a:t>: </a:t>
            </a:r>
            <a:r>
              <a:rPr lang="cs-CZ" dirty="0" err="1"/>
              <a:t>ignoring</a:t>
            </a:r>
            <a:r>
              <a:rPr lang="cs-CZ" dirty="0"/>
              <a:t> </a:t>
            </a:r>
            <a:r>
              <a:rPr lang="cs-CZ" dirty="0" err="1"/>
              <a:t>invite</a:t>
            </a:r>
            <a:endParaRPr lang="cs-CZ" dirty="0"/>
          </a:p>
          <a:p>
            <a:pPr lvl="2"/>
            <a:r>
              <a:rPr lang="cs-CZ" dirty="0" err="1"/>
              <a:t>Otherwise</a:t>
            </a:r>
            <a:r>
              <a:rPr lang="cs-CZ" dirty="0"/>
              <a:t>, </a:t>
            </a:r>
            <a:r>
              <a:rPr lang="cs-CZ" dirty="0" err="1"/>
              <a:t>same</a:t>
            </a:r>
            <a:r>
              <a:rPr lang="cs-CZ" dirty="0"/>
              <a:t> </a:t>
            </a:r>
            <a:r>
              <a:rPr lang="cs-CZ" dirty="0" err="1"/>
              <a:t>approach</a:t>
            </a:r>
            <a:endParaRPr lang="cs-CZ" dirty="0"/>
          </a:p>
          <a:p>
            <a:pPr lvl="1"/>
            <a:r>
              <a:rPr lang="cs-CZ" dirty="0" err="1"/>
              <a:t>Unified</a:t>
            </a:r>
            <a:r>
              <a:rPr lang="cs-CZ" dirty="0"/>
              <a:t> model: C(A,B) = (1 + </a:t>
            </a:r>
            <a:r>
              <a:rPr lang="cs-CZ" dirty="0" err="1"/>
              <a:t>C_pos</a:t>
            </a:r>
            <a:r>
              <a:rPr lang="cs-CZ" dirty="0"/>
              <a:t>(A,B) – </a:t>
            </a:r>
            <a:r>
              <a:rPr lang="cs-CZ" dirty="0" err="1"/>
              <a:t>C_neg</a:t>
            </a:r>
            <a:r>
              <a:rPr lang="cs-CZ" dirty="0"/>
              <a:t>(A,B))/2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2C2B9ED-395C-41A9-DB65-3536F709EDFB}"/>
              </a:ext>
            </a:extLst>
          </p:cNvPr>
          <p:cNvSpPr txBox="1"/>
          <p:nvPr/>
        </p:nvSpPr>
        <p:spPr>
          <a:xfrm>
            <a:off x="761999" y="6492875"/>
            <a:ext cx="79343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Finding Someone You Will Like and</a:t>
            </a:r>
            <a:r>
              <a:rPr lang="cs-CZ" sz="1400" dirty="0"/>
              <a:t> </a:t>
            </a:r>
            <a:r>
              <a:rPr lang="en-US" sz="1400" dirty="0"/>
              <a:t>Who Won’t Reject You</a:t>
            </a:r>
            <a:r>
              <a:rPr lang="cs-CZ" sz="1400" dirty="0"/>
              <a:t>, UMAP 2011</a:t>
            </a:r>
            <a:endParaRPr lang="en-US" sz="14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EF79977-0971-5AAD-0179-58029E9D0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260" y="2662157"/>
            <a:ext cx="2438740" cy="11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58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9DF97B-9098-FA05-4198-9B43B1F01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insights</a:t>
            </a:r>
            <a:r>
              <a:rPr lang="cs-CZ" dirty="0"/>
              <a:t> (2016)</a:t>
            </a:r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9CFCA259-FDA8-3A59-1064-548ED56521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475994"/>
            <a:ext cx="6034270" cy="3778297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7F45C31-F02C-CE9E-B1E2-2B674BB2EFA8}"/>
              </a:ext>
            </a:extLst>
          </p:cNvPr>
          <p:cNvSpPr txBox="1"/>
          <p:nvPr/>
        </p:nvSpPr>
        <p:spPr>
          <a:xfrm>
            <a:off x="633251" y="6550223"/>
            <a:ext cx="10287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Design of Reciprocal Recommendation Systems for Online</a:t>
            </a:r>
            <a:r>
              <a:rPr lang="cs-CZ" sz="1400" dirty="0"/>
              <a:t> </a:t>
            </a:r>
            <a:r>
              <a:rPr lang="en-US" sz="1400" dirty="0"/>
              <a:t>Dating</a:t>
            </a:r>
            <a:r>
              <a:rPr lang="cs-CZ" sz="1400" dirty="0"/>
              <a:t>: https://web.cs.ucla.edu/~yzsun/papers/snam2016.pdf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FAC2A93-1BCA-7702-88F4-DA9B80E09F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832"/>
          <a:stretch/>
        </p:blipFill>
        <p:spPr>
          <a:xfrm>
            <a:off x="6198751" y="1715736"/>
            <a:ext cx="3216911" cy="341647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81F6A6C-E6C0-1667-9282-EEB660B917C1}"/>
              </a:ext>
            </a:extLst>
          </p:cNvPr>
          <p:cNvSpPr txBox="1"/>
          <p:nvPr/>
        </p:nvSpPr>
        <p:spPr>
          <a:xfrm>
            <a:off x="7892942" y="1417617"/>
            <a:ext cx="284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Possible</a:t>
            </a:r>
            <a:r>
              <a:rPr lang="cs-CZ" dirty="0"/>
              <a:t> CB </a:t>
            </a:r>
            <a:r>
              <a:rPr lang="cs-CZ" dirty="0" err="1"/>
              <a:t>links</a:t>
            </a:r>
            <a:r>
              <a:rPr lang="cs-CZ" dirty="0"/>
              <a:t> to </a:t>
            </a:r>
            <a:r>
              <a:rPr lang="cs-CZ" dirty="0" err="1"/>
              <a:t>exploit</a:t>
            </a:r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C396204-ECDC-EF62-D12A-6FEADFC382D5}"/>
              </a:ext>
            </a:extLst>
          </p:cNvPr>
          <p:cNvSpPr txBox="1"/>
          <p:nvPr/>
        </p:nvSpPr>
        <p:spPr>
          <a:xfrm>
            <a:off x="1858672" y="1361678"/>
            <a:ext cx="2059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Large</a:t>
            </a:r>
            <a:r>
              <a:rPr lang="cs-CZ" dirty="0"/>
              <a:t> </a:t>
            </a:r>
            <a:r>
              <a:rPr lang="cs-CZ" dirty="0" err="1"/>
              <a:t>disballance</a:t>
            </a:r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DB72989-BD0F-48D9-FFF5-6E8461D95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251" y="5372093"/>
            <a:ext cx="4853148" cy="101893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08775F2-4852-CC62-655B-7610206C97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066" t="5879" r="2014"/>
          <a:stretch/>
        </p:blipFill>
        <p:spPr>
          <a:xfrm>
            <a:off x="9211842" y="3281290"/>
            <a:ext cx="2840458" cy="30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887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0AFD46-632B-BE34-FA5C-F1A8ABE1D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798365-EAC0-3324-9D01-39CCBDB3A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6850C6E-73FC-179D-576A-91D76ED31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3" y="0"/>
            <a:ext cx="12153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988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54C02C-BEB6-0E0F-472F-65DA34EAB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B3164F-3E64-35D6-6E31-BF29FF3FE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D44C68F-9098-F246-0BBE-BF571B81B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29"/>
            <a:ext cx="12192000" cy="682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381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34DF60-4B38-D973-D795-1503B1227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2FC509-5655-5DE6-152E-3834A9E3F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13BF16A-4AD8-EBCD-97D4-662EF74BC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471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2FF592-1379-1FF2-B154-07F9A564A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41C431-8C3D-0AA6-9142-EBF076987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D83CC51-5763-6E9B-7B2B-E12A2D734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0" y="0"/>
            <a:ext cx="12167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999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EC5FF4-690D-6E12-8006-AE9C89DCF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244CA6-C887-E837-024B-37C721D51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A6BE818-A764-328C-D0CD-95CD7B153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80"/>
            <a:ext cx="12192000" cy="683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622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61B7D1-A72B-EF61-180C-218C8C5B4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465018-0889-D6C5-1593-95ABA0A3A2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5F8C1A7-44DD-F407-6DD1-FC6CB5D0C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8" y="0"/>
            <a:ext cx="12157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031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879580-C432-1D90-6AE2-D009074CA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32DDA9-1D6A-6DAB-623F-34D2CE59C3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7B662E8-4075-D470-6F67-36B95D74F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39"/>
            <a:ext cx="12192000" cy="685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396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A27237-22A8-950B-4454-F050AB426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5F7E33-79D0-08E1-F917-52D7796AF9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7F84079-1A58-E0BE-F306-A3557BD62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56"/>
            <a:ext cx="12192000" cy="682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27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3C8E52-1405-B426-8FAE-8D921A3D6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D94650-1255-8428-8B94-E537C4B32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365AB3E-B721-E1E2-B751-E22E8D1D7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" y="0"/>
            <a:ext cx="121859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210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C2B594-2F75-EC6A-9D0C-50AEF303E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8F9712-CE40-B8FA-CDD9-C436A613E1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12D14F9-2F79-D2FF-349F-2BF249774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59"/>
            <a:ext cx="12192000" cy="684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0291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E4B557-74E4-D4B6-F438-E9B849450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27DC76-A228-88E0-28F8-221FB5994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E192ED6-AA9C-DA8E-7B97-5DC3613D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171"/>
            <a:ext cx="12192000" cy="680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367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A76E51-A717-5B99-D662-5A14A4D7B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D9117D-A18A-7E42-4F5A-15B18799C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885E430-0035-5A88-A616-314D693A1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12166600" cy="6858000"/>
          </a:xfrm>
          <a:prstGeom prst="rect">
            <a:avLst/>
          </a:prstGeom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E976C5FC-0550-6536-B4EE-A88636E9CA9E}"/>
              </a:ext>
            </a:extLst>
          </p:cNvPr>
          <p:cNvSpPr/>
          <p:nvPr/>
        </p:nvSpPr>
        <p:spPr>
          <a:xfrm>
            <a:off x="584200" y="4787900"/>
            <a:ext cx="3149600" cy="4318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59873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3E8554-5E68-6CC2-883B-D98FD0981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61D0DB-3F2D-B58B-D792-5913230B9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77BC00D-A922-1E1B-ADB0-405B2B71F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121920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300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2F37ED-A36D-2BF0-A780-E5DAE6FE9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A817FC-1254-FE8E-D2F2-9EAE2F3C0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897AC75-BF56-B102-3FD8-249755D12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946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2E10888-9DF9-E3A6-5FDE-B1C3B21D0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26" y="0"/>
            <a:ext cx="5380874" cy="409613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3092194-F183-824B-9AF8-D066AC116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96139"/>
            <a:ext cx="5462500" cy="195856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73547BF-2AB8-15D8-32E2-B925F20DA9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634482"/>
            <a:ext cx="5660595" cy="5826826"/>
          </a:xfrm>
          <a:prstGeom prst="rect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425AD975-DFAE-98DE-4391-11DCB81139E9}"/>
              </a:ext>
            </a:extLst>
          </p:cNvPr>
          <p:cNvSpPr/>
          <p:nvPr/>
        </p:nvSpPr>
        <p:spPr>
          <a:xfrm>
            <a:off x="9750490" y="3331029"/>
            <a:ext cx="1175657" cy="47586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3411D454-443F-9006-2C5D-41D1F149BC0D}"/>
              </a:ext>
            </a:extLst>
          </p:cNvPr>
          <p:cNvSpPr/>
          <p:nvPr/>
        </p:nvSpPr>
        <p:spPr>
          <a:xfrm>
            <a:off x="8140078" y="3233394"/>
            <a:ext cx="1610412" cy="5734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18293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B24C58-DF87-49B4-B107-68CBE643234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62000" y="142874"/>
            <a:ext cx="8511999" cy="3730625"/>
          </a:xfrm>
        </p:spPr>
        <p:txBody>
          <a:bodyPr/>
          <a:lstStyle/>
          <a:p>
            <a:pPr lvl="0"/>
            <a:r>
              <a:rPr lang="cs-CZ" sz="4400" dirty="0" err="1"/>
              <a:t>People</a:t>
            </a:r>
            <a:r>
              <a:rPr lang="cs-CZ" sz="4400" dirty="0"/>
              <a:t> Recommender Systems:</a:t>
            </a:r>
            <a:br>
              <a:rPr lang="cs-CZ" sz="4400" dirty="0"/>
            </a:br>
            <a:r>
              <a:rPr lang="cs-CZ" sz="4400" dirty="0"/>
              <a:t>Job Recommender Systems</a:t>
            </a:r>
          </a:p>
        </p:txBody>
      </p:sp>
      <p:pic>
        <p:nvPicPr>
          <p:cNvPr id="4" name="Picture 2" descr="H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920" y="6112375"/>
            <a:ext cx="1837650" cy="60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izuální styl MFF UK | Matematicko-fyzikální fakult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/>
        </p:blipFill>
        <p:spPr bwMode="auto">
          <a:xfrm>
            <a:off x="0" y="5965234"/>
            <a:ext cx="2477477" cy="89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02091" y="6345793"/>
            <a:ext cx="2215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https://ksi.mff.cuni.cz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56EA441-C1A7-383A-E326-7C5CBC5578A2}"/>
              </a:ext>
            </a:extLst>
          </p:cNvPr>
          <p:cNvSpPr txBox="1"/>
          <p:nvPr/>
        </p:nvSpPr>
        <p:spPr>
          <a:xfrm>
            <a:off x="127000" y="5318903"/>
            <a:ext cx="4919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Slides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partially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based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Maastricht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RecSys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course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Nava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Tintarev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Francesco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Barile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7553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C2F323-BC22-5D52-94D6-C606586E9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Job Recommender Systems (</a:t>
            </a:r>
            <a:r>
              <a:rPr lang="cs-CZ" dirty="0" err="1"/>
              <a:t>RecSys</a:t>
            </a:r>
            <a:r>
              <a:rPr lang="cs-CZ" dirty="0"/>
              <a:t> in HR)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3C6C1D-73A6-C711-252F-2F304AA7C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RecSys</a:t>
            </a:r>
            <a:r>
              <a:rPr lang="cs-CZ" dirty="0"/>
              <a:t> Workshop </a:t>
            </a:r>
            <a:r>
              <a:rPr lang="cs-CZ" dirty="0" err="1"/>
              <a:t>at</a:t>
            </a:r>
            <a:r>
              <a:rPr lang="cs-CZ" dirty="0"/>
              <a:t> 2021 – 24</a:t>
            </a:r>
          </a:p>
          <a:p>
            <a:r>
              <a:rPr lang="cs-CZ" dirty="0" err="1"/>
              <a:t>Overall</a:t>
            </a:r>
            <a:r>
              <a:rPr lang="cs-CZ" dirty="0"/>
              <a:t>, </a:t>
            </a:r>
            <a:r>
              <a:rPr lang="cs-CZ" dirty="0" err="1"/>
              <a:t>challenging</a:t>
            </a:r>
            <a:r>
              <a:rPr lang="cs-CZ" dirty="0"/>
              <a:t> </a:t>
            </a:r>
            <a:r>
              <a:rPr lang="cs-CZ" dirty="0" err="1"/>
              <a:t>topic</a:t>
            </a:r>
            <a:endParaRPr lang="cs-CZ" dirty="0"/>
          </a:p>
          <a:p>
            <a:pPr lvl="1"/>
            <a:r>
              <a:rPr lang="cs-CZ" dirty="0" err="1"/>
              <a:t>Reciprocal</a:t>
            </a:r>
            <a:r>
              <a:rPr lang="cs-CZ" dirty="0"/>
              <a:t> RS, but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stakeholders</a:t>
            </a:r>
            <a:endParaRPr lang="cs-CZ" dirty="0"/>
          </a:p>
          <a:p>
            <a:pPr lvl="2"/>
            <a:r>
              <a:rPr lang="cs-CZ" dirty="0" err="1"/>
              <a:t>Recruiters</a:t>
            </a:r>
            <a:endParaRPr lang="cs-CZ" dirty="0"/>
          </a:p>
          <a:p>
            <a:pPr lvl="2"/>
            <a:r>
              <a:rPr lang="cs-CZ" dirty="0"/>
              <a:t>Job </a:t>
            </a:r>
            <a:r>
              <a:rPr lang="cs-CZ" dirty="0" err="1"/>
              <a:t>seekers</a:t>
            </a:r>
            <a:endParaRPr lang="cs-CZ" dirty="0"/>
          </a:p>
          <a:p>
            <a:pPr lvl="1"/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sources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knowledge</a:t>
            </a:r>
            <a:endParaRPr lang="cs-CZ" dirty="0"/>
          </a:p>
          <a:p>
            <a:pPr lvl="2"/>
            <a:r>
              <a:rPr lang="cs-CZ" dirty="0" err="1"/>
              <a:t>Interactional</a:t>
            </a:r>
            <a:r>
              <a:rPr lang="cs-CZ" dirty="0"/>
              <a:t> data (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usual</a:t>
            </a:r>
            <a:r>
              <a:rPr lang="cs-CZ" dirty="0"/>
              <a:t>)</a:t>
            </a:r>
          </a:p>
          <a:p>
            <a:pPr lvl="2"/>
            <a:r>
              <a:rPr lang="cs-CZ" dirty="0"/>
              <a:t>CV (</a:t>
            </a:r>
            <a:r>
              <a:rPr lang="cs-CZ" dirty="0" err="1"/>
              <a:t>content-representation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„</a:t>
            </a:r>
            <a:r>
              <a:rPr lang="cs-CZ" dirty="0" err="1"/>
              <a:t>users</a:t>
            </a:r>
            <a:r>
              <a:rPr lang="cs-CZ" dirty="0"/>
              <a:t>“)</a:t>
            </a:r>
          </a:p>
          <a:p>
            <a:pPr lvl="2"/>
            <a:r>
              <a:rPr lang="cs-CZ" dirty="0"/>
              <a:t>Job </a:t>
            </a:r>
            <a:r>
              <a:rPr lang="cs-CZ" dirty="0" err="1"/>
              <a:t>description</a:t>
            </a:r>
            <a:r>
              <a:rPr lang="cs-CZ" dirty="0"/>
              <a:t> (</a:t>
            </a:r>
            <a:r>
              <a:rPr lang="cs-CZ" dirty="0" err="1"/>
              <a:t>content-representation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„</a:t>
            </a:r>
            <a:r>
              <a:rPr lang="cs-CZ" dirty="0" err="1"/>
              <a:t>items</a:t>
            </a:r>
            <a:r>
              <a:rPr lang="cs-CZ" dirty="0"/>
              <a:t>“)</a:t>
            </a:r>
          </a:p>
          <a:p>
            <a:pPr lvl="1"/>
            <a:r>
              <a:rPr lang="cs-CZ" dirty="0" err="1"/>
              <a:t>Dual</a:t>
            </a:r>
            <a:r>
              <a:rPr lang="cs-CZ" dirty="0"/>
              <a:t> </a:t>
            </a:r>
            <a:r>
              <a:rPr lang="cs-CZ" dirty="0" err="1"/>
              <a:t>task</a:t>
            </a:r>
            <a:r>
              <a:rPr lang="cs-CZ" dirty="0"/>
              <a:t> (</a:t>
            </a:r>
            <a:r>
              <a:rPr lang="cs-CZ" dirty="0" err="1"/>
              <a:t>whom</a:t>
            </a:r>
            <a:r>
              <a:rPr lang="cs-CZ" dirty="0"/>
              <a:t> do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recommend</a:t>
            </a:r>
            <a:r>
              <a:rPr lang="cs-CZ" dirty="0"/>
              <a:t> to?)</a:t>
            </a:r>
          </a:p>
          <a:p>
            <a:pPr lvl="1"/>
            <a:r>
              <a:rPr lang="cs-CZ" dirty="0" err="1"/>
              <a:t>Location</a:t>
            </a:r>
            <a:r>
              <a:rPr lang="cs-CZ" dirty="0"/>
              <a:t> </a:t>
            </a:r>
            <a:r>
              <a:rPr lang="cs-CZ" dirty="0" err="1"/>
              <a:t>importance</a:t>
            </a:r>
            <a:endParaRPr lang="cs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69F6D7-4FE5-3014-7CAE-6427D3DD7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437" y="1500188"/>
            <a:ext cx="2471737" cy="247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3919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0EE477-6A26-F2DF-92D7-C213300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83167C4-13A8-B2DD-4C5C-F758EC683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4585770"/>
            <a:ext cx="7634071" cy="20288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A827763-0595-8594-5AA8-949BEDD5C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675" y="3129551"/>
            <a:ext cx="7053045" cy="17145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54CE5C5-2E72-74FE-FC85-E2516DB1E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687" y="1834815"/>
            <a:ext cx="6834555" cy="15404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468D11E-73FF-A32B-7BD4-4AD06E0496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631" y="-52761"/>
            <a:ext cx="7514281" cy="18875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65384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2C862B-D5E3-66B2-243C-30A920724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Effectiveness of job title based embeddings</a:t>
            </a:r>
            <a:r>
              <a:rPr lang="cs-CZ" sz="4000" dirty="0"/>
              <a:t> (2021)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04A6AE-95BE-94A0-3279-AC28AD993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err="1"/>
              <a:t>Recommend</a:t>
            </a:r>
            <a:r>
              <a:rPr lang="cs-CZ" dirty="0"/>
              <a:t> </a:t>
            </a:r>
            <a:r>
              <a:rPr lang="cs-CZ" dirty="0" err="1"/>
              <a:t>candidates</a:t>
            </a:r>
            <a:r>
              <a:rPr lang="cs-CZ" dirty="0"/>
              <a:t> to </a:t>
            </a:r>
            <a:r>
              <a:rPr lang="cs-CZ" dirty="0" err="1"/>
              <a:t>jobs</a:t>
            </a:r>
            <a:endParaRPr lang="cs-CZ" dirty="0"/>
          </a:p>
          <a:p>
            <a:pPr lvl="1"/>
            <a:r>
              <a:rPr lang="cs-CZ" dirty="0" err="1"/>
              <a:t>Latent</a:t>
            </a:r>
            <a:r>
              <a:rPr lang="cs-CZ" dirty="0"/>
              <a:t> model (</a:t>
            </a:r>
            <a:r>
              <a:rPr lang="cs-CZ" dirty="0" err="1"/>
              <a:t>users</a:t>
            </a:r>
            <a:r>
              <a:rPr lang="cs-CZ" dirty="0"/>
              <a:t> = </a:t>
            </a:r>
            <a:r>
              <a:rPr lang="cs-CZ" dirty="0" err="1"/>
              <a:t>job</a:t>
            </a:r>
            <a:r>
              <a:rPr lang="cs-CZ" dirty="0"/>
              <a:t> </a:t>
            </a:r>
            <a:r>
              <a:rPr lang="cs-CZ" dirty="0" err="1"/>
              <a:t>postings</a:t>
            </a:r>
            <a:r>
              <a:rPr lang="cs-CZ" dirty="0"/>
              <a:t>, </a:t>
            </a:r>
            <a:r>
              <a:rPr lang="cs-CZ" dirty="0" err="1"/>
              <a:t>items</a:t>
            </a:r>
            <a:r>
              <a:rPr lang="cs-CZ" dirty="0"/>
              <a:t> = </a:t>
            </a:r>
            <a:r>
              <a:rPr lang="cs-CZ" dirty="0" err="1"/>
              <a:t>job</a:t>
            </a:r>
            <a:r>
              <a:rPr lang="cs-CZ" dirty="0"/>
              <a:t> </a:t>
            </a:r>
            <a:r>
              <a:rPr lang="cs-CZ" dirty="0" err="1"/>
              <a:t>seekers</a:t>
            </a:r>
            <a:r>
              <a:rPr lang="cs-CZ" dirty="0"/>
              <a:t>), </a:t>
            </a:r>
            <a:r>
              <a:rPr lang="cs-CZ" dirty="0" err="1"/>
              <a:t>several</a:t>
            </a:r>
            <a:r>
              <a:rPr lang="cs-CZ" dirty="0"/>
              <a:t> </a:t>
            </a:r>
            <a:r>
              <a:rPr lang="cs-CZ" dirty="0" err="1"/>
              <a:t>variants</a:t>
            </a:r>
            <a:endParaRPr lang="cs-CZ" dirty="0"/>
          </a:p>
          <a:p>
            <a:pPr lvl="2"/>
            <a:r>
              <a:rPr lang="cs-CZ" dirty="0" err="1"/>
              <a:t>Represent</a:t>
            </a:r>
            <a:r>
              <a:rPr lang="cs-CZ" dirty="0"/>
              <a:t> </a:t>
            </a:r>
            <a:r>
              <a:rPr lang="cs-CZ" dirty="0" err="1"/>
              <a:t>items</a:t>
            </a:r>
            <a:r>
              <a:rPr lang="cs-CZ" dirty="0"/>
              <a:t> as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embedding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ther</a:t>
            </a:r>
            <a:r>
              <a:rPr lang="cs-CZ" dirty="0"/>
              <a:t> CV, User as </a:t>
            </a:r>
            <a:r>
              <a:rPr lang="cs-CZ" dirty="0" err="1"/>
              <a:t>embed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their</a:t>
            </a:r>
            <a:r>
              <a:rPr lang="cs-CZ" dirty="0"/>
              <a:t> </a:t>
            </a:r>
            <a:r>
              <a:rPr lang="cs-CZ" dirty="0" err="1"/>
              <a:t>description</a:t>
            </a:r>
            <a:endParaRPr lang="cs-CZ" dirty="0"/>
          </a:p>
          <a:p>
            <a:pPr lvl="2"/>
            <a:r>
              <a:rPr lang="cs-CZ" dirty="0" err="1"/>
              <a:t>Represent</a:t>
            </a:r>
            <a:r>
              <a:rPr lang="cs-CZ" dirty="0"/>
              <a:t> </a:t>
            </a:r>
            <a:r>
              <a:rPr lang="cs-CZ" dirty="0" err="1"/>
              <a:t>items</a:t>
            </a:r>
            <a:r>
              <a:rPr lang="cs-CZ" dirty="0"/>
              <a:t> </a:t>
            </a:r>
            <a:r>
              <a:rPr lang="cs-CZ" dirty="0" err="1"/>
              <a:t>through</a:t>
            </a:r>
            <a:r>
              <a:rPr lang="cs-CZ" dirty="0"/>
              <a:t> </a:t>
            </a:r>
            <a:r>
              <a:rPr lang="cs-CZ" dirty="0" err="1"/>
              <a:t>historical</a:t>
            </a:r>
            <a:r>
              <a:rPr lang="cs-CZ" dirty="0"/>
              <a:t> </a:t>
            </a:r>
            <a:r>
              <a:rPr lang="cs-CZ" dirty="0" err="1"/>
              <a:t>interaction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users</a:t>
            </a:r>
            <a:r>
              <a:rPr lang="cs-CZ" dirty="0"/>
              <a:t> (</a:t>
            </a:r>
            <a:r>
              <a:rPr lang="cs-CZ" dirty="0" err="1"/>
              <a:t>average</a:t>
            </a:r>
            <a:r>
              <a:rPr lang="cs-CZ" dirty="0"/>
              <a:t> </a:t>
            </a:r>
            <a:r>
              <a:rPr lang="cs-CZ" dirty="0" err="1"/>
              <a:t>embeddings</a:t>
            </a:r>
            <a:r>
              <a:rPr lang="cs-CZ" dirty="0"/>
              <a:t>)</a:t>
            </a:r>
          </a:p>
          <a:p>
            <a:pPr lvl="2"/>
            <a:r>
              <a:rPr lang="cs-CZ" dirty="0" err="1"/>
              <a:t>Represent</a:t>
            </a:r>
            <a:r>
              <a:rPr lang="cs-CZ" dirty="0"/>
              <a:t> </a:t>
            </a:r>
            <a:r>
              <a:rPr lang="cs-CZ" dirty="0" err="1"/>
              <a:t>users</a:t>
            </a:r>
            <a:r>
              <a:rPr lang="cs-CZ" dirty="0"/>
              <a:t> </a:t>
            </a:r>
            <a:r>
              <a:rPr lang="cs-CZ" dirty="0" err="1"/>
              <a:t>through</a:t>
            </a:r>
            <a:r>
              <a:rPr lang="cs-CZ" dirty="0"/>
              <a:t> </a:t>
            </a:r>
            <a:r>
              <a:rPr lang="cs-CZ" dirty="0" err="1"/>
              <a:t>historical</a:t>
            </a:r>
            <a:r>
              <a:rPr lang="cs-CZ" dirty="0"/>
              <a:t> </a:t>
            </a:r>
            <a:r>
              <a:rPr lang="cs-CZ" dirty="0" err="1"/>
              <a:t>interaction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items</a:t>
            </a:r>
            <a:r>
              <a:rPr lang="cs-CZ" dirty="0"/>
              <a:t> (</a:t>
            </a:r>
            <a:r>
              <a:rPr lang="cs-CZ" dirty="0" err="1"/>
              <a:t>average</a:t>
            </a:r>
            <a:r>
              <a:rPr lang="cs-CZ" dirty="0"/>
              <a:t> </a:t>
            </a:r>
            <a:r>
              <a:rPr lang="cs-CZ" dirty="0" err="1"/>
              <a:t>embeddings</a:t>
            </a:r>
            <a:r>
              <a:rPr lang="cs-CZ" dirty="0"/>
              <a:t>)</a:t>
            </a:r>
            <a:br>
              <a:rPr lang="cs-CZ" dirty="0"/>
            </a:br>
            <a:endParaRPr lang="cs-CZ" dirty="0"/>
          </a:p>
          <a:p>
            <a:pPr lvl="1"/>
            <a:r>
              <a:rPr lang="cs-CZ" dirty="0" err="1"/>
              <a:t>Embeddings</a:t>
            </a:r>
            <a:r>
              <a:rPr lang="cs-CZ" dirty="0"/>
              <a:t>:</a:t>
            </a:r>
          </a:p>
          <a:p>
            <a:pPr lvl="2"/>
            <a:r>
              <a:rPr lang="cs-CZ" dirty="0" err="1"/>
              <a:t>Pre-trained</a:t>
            </a:r>
            <a:r>
              <a:rPr lang="cs-CZ" dirty="0"/>
              <a:t> Word2Vec</a:t>
            </a:r>
          </a:p>
          <a:p>
            <a:pPr lvl="2"/>
            <a:r>
              <a:rPr lang="cs-CZ" dirty="0" err="1"/>
              <a:t>Self-trained</a:t>
            </a:r>
            <a:r>
              <a:rPr lang="cs-CZ" dirty="0"/>
              <a:t> Word2Vec</a:t>
            </a:r>
          </a:p>
          <a:p>
            <a:pPr lvl="2"/>
            <a:r>
              <a:rPr lang="cs-CZ" dirty="0" err="1"/>
              <a:t>Self-trained</a:t>
            </a:r>
            <a:r>
              <a:rPr lang="cs-CZ" dirty="0"/>
              <a:t> Doc2Vec</a:t>
            </a:r>
            <a:br>
              <a:rPr lang="cs-CZ" dirty="0"/>
            </a:br>
            <a:endParaRPr lang="cs-CZ" dirty="0"/>
          </a:p>
          <a:p>
            <a:pPr lvl="1"/>
            <a:r>
              <a:rPr lang="cs-CZ" dirty="0"/>
              <a:t>Data:</a:t>
            </a:r>
          </a:p>
          <a:p>
            <a:pPr lvl="2"/>
            <a:r>
              <a:rPr lang="cs-CZ" dirty="0"/>
              <a:t>Job </a:t>
            </a:r>
            <a:r>
              <a:rPr lang="cs-CZ" dirty="0" err="1"/>
              <a:t>title</a:t>
            </a:r>
            <a:r>
              <a:rPr lang="cs-CZ" dirty="0"/>
              <a:t> </a:t>
            </a:r>
            <a:r>
              <a:rPr lang="cs-CZ" dirty="0" err="1"/>
              <a:t>only</a:t>
            </a:r>
            <a:r>
              <a:rPr lang="cs-CZ" dirty="0"/>
              <a:t> </a:t>
            </a:r>
          </a:p>
          <a:p>
            <a:pPr lvl="2"/>
            <a:r>
              <a:rPr lang="cs-CZ" dirty="0"/>
              <a:t>Job </a:t>
            </a:r>
            <a:r>
              <a:rPr lang="cs-CZ" dirty="0" err="1"/>
              <a:t>appetizer</a:t>
            </a:r>
            <a:r>
              <a:rPr lang="cs-CZ" dirty="0"/>
              <a:t> / </a:t>
            </a:r>
            <a:r>
              <a:rPr lang="cs-CZ" dirty="0" err="1"/>
              <a:t>resume</a:t>
            </a:r>
            <a:r>
              <a:rPr lang="cs-CZ" dirty="0"/>
              <a:t> </a:t>
            </a:r>
            <a:r>
              <a:rPr lang="cs-CZ" dirty="0" err="1"/>
              <a:t>texts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493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3C8E52-1405-B426-8FAE-8D921A3D6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D94650-1255-8428-8B94-E537C4B32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E7003F-20CE-362F-77E1-B03537481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55"/>
            <a:ext cx="12192000" cy="685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847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2C862B-D5E3-66B2-243C-30A920724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Effectiveness of job title based embeddings</a:t>
            </a:r>
            <a:r>
              <a:rPr lang="cs-CZ" sz="4000" dirty="0"/>
              <a:t> (2021)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04A6AE-95BE-94A0-3279-AC28AD993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825625"/>
            <a:ext cx="4432300" cy="4351338"/>
          </a:xfrm>
        </p:spPr>
        <p:txBody>
          <a:bodyPr>
            <a:normAutofit/>
          </a:bodyPr>
          <a:lstStyle/>
          <a:p>
            <a:r>
              <a:rPr lang="cs-CZ" dirty="0" err="1"/>
              <a:t>Results</a:t>
            </a:r>
            <a:r>
              <a:rPr lang="cs-CZ" dirty="0"/>
              <a:t>:</a:t>
            </a:r>
          </a:p>
          <a:p>
            <a:pPr lvl="1"/>
            <a:r>
              <a:rPr lang="cs-CZ" sz="2000" dirty="0" err="1"/>
              <a:t>If</a:t>
            </a:r>
            <a:r>
              <a:rPr lang="cs-CZ" sz="2000" dirty="0"/>
              <a:t> </a:t>
            </a:r>
            <a:r>
              <a:rPr lang="cs-CZ" sz="2000" dirty="0" err="1"/>
              <a:t>enough</a:t>
            </a:r>
            <a:r>
              <a:rPr lang="cs-CZ" sz="2000" dirty="0"/>
              <a:t> </a:t>
            </a:r>
            <a:r>
              <a:rPr lang="cs-CZ" sz="2000" dirty="0" err="1"/>
              <a:t>interactional</a:t>
            </a:r>
            <a:r>
              <a:rPr lang="cs-CZ" sz="2000" dirty="0"/>
              <a:t> data, </a:t>
            </a:r>
            <a:r>
              <a:rPr lang="cs-CZ" sz="2000" dirty="0" err="1"/>
              <a:t>ItemKNN</a:t>
            </a:r>
            <a:r>
              <a:rPr lang="cs-CZ" sz="2000" dirty="0"/>
              <a:t> </a:t>
            </a:r>
            <a:r>
              <a:rPr lang="cs-CZ" sz="2000" dirty="0" err="1"/>
              <a:t>outperforms</a:t>
            </a:r>
            <a:r>
              <a:rPr lang="cs-CZ" sz="2000" dirty="0"/>
              <a:t> </a:t>
            </a:r>
            <a:r>
              <a:rPr lang="cs-CZ" sz="2000" dirty="0" err="1"/>
              <a:t>all</a:t>
            </a:r>
            <a:r>
              <a:rPr lang="cs-CZ" sz="2000" dirty="0"/>
              <a:t> </a:t>
            </a:r>
            <a:r>
              <a:rPr lang="cs-CZ" sz="2000" dirty="0" err="1"/>
              <a:t>embeddings</a:t>
            </a:r>
            <a:r>
              <a:rPr lang="cs-CZ" sz="2000" dirty="0"/>
              <a:t> :-/</a:t>
            </a:r>
          </a:p>
          <a:p>
            <a:pPr lvl="2"/>
            <a:r>
              <a:rPr lang="cs-CZ" sz="1800" b="1" i="1" dirty="0"/>
              <a:t>But not in </a:t>
            </a:r>
            <a:r>
              <a:rPr lang="cs-CZ" sz="1800" b="1" i="1" dirty="0" err="1"/>
              <a:t>cold</a:t>
            </a:r>
            <a:r>
              <a:rPr lang="cs-CZ" sz="1800" b="1" i="1" dirty="0"/>
              <a:t>-start</a:t>
            </a:r>
          </a:p>
          <a:p>
            <a:pPr lvl="1"/>
            <a:r>
              <a:rPr lang="cs-CZ" sz="2000" dirty="0"/>
              <a:t>Job </a:t>
            </a:r>
            <a:r>
              <a:rPr lang="cs-CZ" sz="2000" dirty="0" err="1"/>
              <a:t>title-based</a:t>
            </a:r>
            <a:r>
              <a:rPr lang="cs-CZ" sz="2000" dirty="0"/>
              <a:t> </a:t>
            </a:r>
            <a:r>
              <a:rPr lang="cs-CZ" sz="2000" dirty="0" err="1"/>
              <a:t>embeds</a:t>
            </a:r>
            <a:r>
              <a:rPr lang="cs-CZ" sz="2000" dirty="0"/>
              <a:t> </a:t>
            </a:r>
            <a:r>
              <a:rPr lang="cs-CZ" sz="2000" dirty="0" err="1"/>
              <a:t>outperformed</a:t>
            </a:r>
            <a:r>
              <a:rPr lang="cs-CZ" sz="2000" dirty="0"/>
              <a:t> </a:t>
            </a:r>
            <a:r>
              <a:rPr lang="cs-CZ" sz="2000" dirty="0" err="1"/>
              <a:t>whole</a:t>
            </a:r>
            <a:r>
              <a:rPr lang="cs-CZ" sz="2000" dirty="0"/>
              <a:t> </a:t>
            </a:r>
            <a:r>
              <a:rPr lang="cs-CZ" sz="2000" dirty="0" err="1"/>
              <a:t>resume-based</a:t>
            </a:r>
            <a:r>
              <a:rPr lang="cs-CZ" sz="2000" dirty="0"/>
              <a:t> </a:t>
            </a:r>
            <a:r>
              <a:rPr lang="cs-CZ" sz="2000" dirty="0" err="1"/>
              <a:t>ones</a:t>
            </a:r>
            <a:r>
              <a:rPr lang="cs-CZ" sz="2000" dirty="0"/>
              <a:t>.</a:t>
            </a:r>
          </a:p>
          <a:p>
            <a:pPr lvl="2"/>
            <a:r>
              <a:rPr lang="cs-CZ" sz="1600" dirty="0" err="1"/>
              <a:t>Mismatch</a:t>
            </a:r>
            <a:r>
              <a:rPr lang="cs-CZ" sz="1600" dirty="0"/>
              <a:t> in </a:t>
            </a:r>
            <a:r>
              <a:rPr lang="cs-CZ" sz="1600" dirty="0" err="1"/>
              <a:t>writing</a:t>
            </a:r>
            <a:r>
              <a:rPr lang="cs-CZ" sz="1600" dirty="0"/>
              <a:t> style?</a:t>
            </a:r>
          </a:p>
          <a:p>
            <a:pPr lvl="1"/>
            <a:r>
              <a:rPr lang="cs-CZ" sz="2000" dirty="0" err="1"/>
              <a:t>Self-trained</a:t>
            </a:r>
            <a:r>
              <a:rPr lang="cs-CZ" sz="2000" dirty="0"/>
              <a:t> </a:t>
            </a:r>
            <a:r>
              <a:rPr lang="cs-CZ" sz="2000" dirty="0" err="1"/>
              <a:t>improved</a:t>
            </a:r>
            <a:r>
              <a:rPr lang="cs-CZ" sz="2000" dirty="0"/>
              <a:t> </a:t>
            </a:r>
            <a:r>
              <a:rPr lang="cs-CZ" sz="2000" dirty="0" err="1"/>
              <a:t>over</a:t>
            </a:r>
            <a:r>
              <a:rPr lang="cs-CZ" sz="2000" dirty="0"/>
              <a:t> </a:t>
            </a:r>
            <a:br>
              <a:rPr lang="cs-CZ" sz="2000" dirty="0"/>
            </a:br>
            <a:r>
              <a:rPr lang="cs-CZ" sz="2000" dirty="0" err="1"/>
              <a:t>pre-trained</a:t>
            </a:r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D11AF27-EC29-B49D-0759-B4794E22A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0" y="2095008"/>
            <a:ext cx="7493000" cy="419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502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2C862B-D5E3-66B2-243C-30A920724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 err="1"/>
              <a:t>Follow</a:t>
            </a:r>
            <a:r>
              <a:rPr lang="cs-CZ" sz="4000" dirty="0"/>
              <a:t>-up: </a:t>
            </a:r>
            <a:r>
              <a:rPr lang="en-US" sz="4000" dirty="0"/>
              <a:t>An Exploration of Sentence-Pair Classification for Algorithmic Recruiting</a:t>
            </a:r>
            <a:r>
              <a:rPr lang="cs-CZ" sz="4000" dirty="0"/>
              <a:t> (2023)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04A6AE-95BE-94A0-3279-AC28AD993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72800" cy="4351338"/>
          </a:xfrm>
        </p:spPr>
        <p:txBody>
          <a:bodyPr>
            <a:normAutofit/>
          </a:bodyPr>
          <a:lstStyle/>
          <a:p>
            <a:r>
              <a:rPr lang="cs-CZ" dirty="0" err="1"/>
              <a:t>Maybe</a:t>
            </a:r>
            <a:r>
              <a:rPr lang="cs-CZ" dirty="0"/>
              <a:t>, 2vec </a:t>
            </a:r>
            <a:r>
              <a:rPr lang="cs-CZ" dirty="0" err="1"/>
              <a:t>models</a:t>
            </a:r>
            <a:r>
              <a:rPr lang="cs-CZ" dirty="0"/>
              <a:t> are not </a:t>
            </a:r>
            <a:r>
              <a:rPr lang="cs-CZ" dirty="0" err="1"/>
              <a:t>versatile</a:t>
            </a:r>
            <a:r>
              <a:rPr lang="cs-CZ" dirty="0"/>
              <a:t> </a:t>
            </a:r>
            <a:r>
              <a:rPr lang="cs-CZ" dirty="0" err="1"/>
              <a:t>enough</a:t>
            </a:r>
            <a:endParaRPr lang="cs-CZ" dirty="0"/>
          </a:p>
          <a:p>
            <a:pPr lvl="1"/>
            <a:r>
              <a:rPr lang="cs-CZ" sz="2000" dirty="0" err="1"/>
              <a:t>Different</a:t>
            </a:r>
            <a:r>
              <a:rPr lang="cs-CZ" sz="2000" dirty="0"/>
              <a:t> „</a:t>
            </a:r>
            <a:r>
              <a:rPr lang="cs-CZ" sz="2000" dirty="0" err="1"/>
              <a:t>language</a:t>
            </a:r>
            <a:r>
              <a:rPr lang="cs-CZ" sz="2000" dirty="0"/>
              <a:t> style“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resume</a:t>
            </a:r>
            <a:r>
              <a:rPr lang="cs-CZ" sz="2000" dirty="0"/>
              <a:t> and </a:t>
            </a:r>
            <a:r>
              <a:rPr lang="cs-CZ" sz="2000" dirty="0" err="1"/>
              <a:t>job</a:t>
            </a:r>
            <a:r>
              <a:rPr lang="cs-CZ" sz="2000" dirty="0"/>
              <a:t> </a:t>
            </a:r>
            <a:r>
              <a:rPr lang="cs-CZ" sz="2000" dirty="0" err="1"/>
              <a:t>postings</a:t>
            </a:r>
            <a:r>
              <a:rPr lang="cs-CZ" sz="2000" dirty="0"/>
              <a:t> (</a:t>
            </a:r>
            <a:r>
              <a:rPr lang="cs-CZ" sz="2000" dirty="0" err="1"/>
              <a:t>semantic</a:t>
            </a:r>
            <a:r>
              <a:rPr lang="cs-CZ" sz="2000" dirty="0"/>
              <a:t> gap)</a:t>
            </a:r>
          </a:p>
          <a:p>
            <a:pPr lvl="1"/>
            <a:r>
              <a:rPr lang="cs-CZ" sz="2000" dirty="0" err="1"/>
              <a:t>What</a:t>
            </a:r>
            <a:r>
              <a:rPr lang="cs-CZ" sz="2000" dirty="0"/>
              <a:t> </a:t>
            </a:r>
            <a:r>
              <a:rPr lang="cs-CZ" sz="2000" dirty="0" err="1"/>
              <a:t>if</a:t>
            </a:r>
            <a:r>
              <a:rPr lang="cs-CZ" sz="2000" dirty="0"/>
              <a:t> </a:t>
            </a:r>
            <a:r>
              <a:rPr lang="cs-CZ" sz="2000" dirty="0" err="1"/>
              <a:t>we</a:t>
            </a:r>
            <a:r>
              <a:rPr lang="cs-CZ" sz="2000" dirty="0"/>
              <a:t> use a </a:t>
            </a:r>
            <a:r>
              <a:rPr lang="cs-CZ" sz="2000" dirty="0" err="1"/>
              <a:t>good</a:t>
            </a:r>
            <a:r>
              <a:rPr lang="cs-CZ" sz="2000" dirty="0"/>
              <a:t> </a:t>
            </a:r>
            <a:r>
              <a:rPr lang="cs-CZ" sz="2000" dirty="0" err="1"/>
              <a:t>language</a:t>
            </a:r>
            <a:r>
              <a:rPr lang="cs-CZ" sz="2000" dirty="0"/>
              <a:t> model to </a:t>
            </a:r>
            <a:r>
              <a:rPr lang="cs-CZ" sz="2000" dirty="0" err="1"/>
              <a:t>learn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properties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this</a:t>
            </a:r>
            <a:r>
              <a:rPr lang="cs-CZ" sz="2000" dirty="0"/>
              <a:t> </a:t>
            </a:r>
            <a:r>
              <a:rPr lang="cs-CZ" sz="2000" dirty="0" err="1"/>
              <a:t>semantic</a:t>
            </a:r>
            <a:r>
              <a:rPr lang="cs-CZ" sz="2000" dirty="0"/>
              <a:t> gap?</a:t>
            </a:r>
          </a:p>
          <a:p>
            <a:pPr lvl="2"/>
            <a:r>
              <a:rPr lang="cs-CZ" sz="1600" dirty="0"/>
              <a:t>Use </a:t>
            </a:r>
            <a:r>
              <a:rPr lang="cs-CZ" sz="1600" dirty="0" err="1"/>
              <a:t>next</a:t>
            </a:r>
            <a:r>
              <a:rPr lang="cs-CZ" sz="1600" dirty="0"/>
              <a:t>-sentence-</a:t>
            </a:r>
            <a:r>
              <a:rPr lang="cs-CZ" sz="1600" dirty="0" err="1"/>
              <a:t>prediction</a:t>
            </a:r>
            <a:r>
              <a:rPr lang="cs-CZ" sz="1600" dirty="0"/>
              <a:t> </a:t>
            </a:r>
            <a:r>
              <a:rPr lang="cs-CZ" sz="1600" dirty="0" err="1"/>
              <a:t>feature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BERT and </a:t>
            </a:r>
            <a:r>
              <a:rPr lang="cs-CZ" sz="1600" dirty="0" err="1"/>
              <a:t>tune</a:t>
            </a:r>
            <a:r>
              <a:rPr lang="cs-CZ" sz="1600" dirty="0"/>
              <a:t> </a:t>
            </a:r>
            <a:r>
              <a:rPr lang="cs-CZ" sz="1600" dirty="0" err="1"/>
              <a:t>it</a:t>
            </a:r>
            <a:r>
              <a:rPr lang="cs-CZ" sz="1600" dirty="0"/>
              <a:t> to map </a:t>
            </a:r>
            <a:r>
              <a:rPr lang="cs-CZ" sz="1600" dirty="0" err="1"/>
              <a:t>resumes</a:t>
            </a:r>
            <a:r>
              <a:rPr lang="cs-CZ" sz="1600" dirty="0"/>
              <a:t> </a:t>
            </a:r>
            <a:r>
              <a:rPr lang="cs-CZ" sz="1600" dirty="0" err="1"/>
              <a:t>from</a:t>
            </a:r>
            <a:r>
              <a:rPr lang="cs-CZ" sz="1600" dirty="0"/>
              <a:t> </a:t>
            </a:r>
            <a:r>
              <a:rPr lang="cs-CZ" sz="1600" dirty="0" err="1"/>
              <a:t>job</a:t>
            </a:r>
            <a:r>
              <a:rPr lang="cs-CZ" sz="1600" dirty="0"/>
              <a:t> </a:t>
            </a:r>
            <a:r>
              <a:rPr lang="cs-CZ" sz="1600" dirty="0" err="1"/>
              <a:t>postings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3306717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BB545E-6F49-55A7-5B07-518F4C9DA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An Exploration of Sentence-Pair Classification for Algorithmic Recruiting</a:t>
            </a:r>
            <a:r>
              <a:rPr lang="cs-CZ" sz="4000" dirty="0"/>
              <a:t> (2023)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135B1B-044F-D5A6-C222-7C6BB518B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Approaches</a:t>
            </a:r>
            <a:r>
              <a:rPr lang="cs-CZ" dirty="0"/>
              <a:t> </a:t>
            </a:r>
            <a:r>
              <a:rPr lang="cs-CZ" dirty="0" err="1"/>
              <a:t>classification</a:t>
            </a:r>
            <a:r>
              <a:rPr lang="cs-CZ" dirty="0"/>
              <a:t>: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F852F73-8869-2C71-1079-3C209F27F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" y="2471883"/>
            <a:ext cx="11820525" cy="3015868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EF1CC327-04E7-C6F6-A4F9-F4A8AAF58BE9}"/>
              </a:ext>
            </a:extLst>
          </p:cNvPr>
          <p:cNvSpPr/>
          <p:nvPr/>
        </p:nvSpPr>
        <p:spPr>
          <a:xfrm>
            <a:off x="3228975" y="5067300"/>
            <a:ext cx="1066800" cy="420451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22744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BB545E-6F49-55A7-5B07-518F4C9DA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An Exploration of Sentence-Pair Classification for Algorithmic Recruiting</a:t>
            </a:r>
            <a:r>
              <a:rPr lang="cs-CZ" sz="4000" dirty="0"/>
              <a:t> (2023)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135B1B-044F-D5A6-C222-7C6BB518B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SPBERT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D20EA8B-F653-2E34-0953-6082D5CEEC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601"/>
          <a:stretch/>
        </p:blipFill>
        <p:spPr>
          <a:xfrm>
            <a:off x="5664200" y="1581066"/>
            <a:ext cx="6527800" cy="527693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EAD3BA0-EDF2-7AAF-FEA8-4FB398B7A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238619"/>
            <a:ext cx="5036240" cy="248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391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5CD115-0106-2B71-4CC0-B47DA4C91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EA4E0B-F249-5CEE-A85D-0D7F2F88AE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FA608FB-8532-F02B-5D29-7F258ABDB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062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0F06B3-4529-483E-F681-5441CD153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C4870D-B251-F7CA-117D-F09BCB26C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6B64EFE-A403-5E79-383B-97A209FCF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" y="0"/>
            <a:ext cx="121799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0548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50E25A-71B8-5017-EDB8-EA54CEB9D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5D6385-AD25-8284-9D3A-2C924FE7C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539FA19-7845-A4C0-785C-362E7892B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63"/>
            <a:ext cx="12192000" cy="683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219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922FF7-C833-B4A5-DAE9-9FC2D33CB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CB70FA-9823-6CCD-997A-FAF4B5EE05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C58E972-C1B3-165E-F954-D01082310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5" y="0"/>
            <a:ext cx="12176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911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5922C6-5044-547B-B706-06EDFBEA2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EA8FBF-7333-826F-3EA8-04C6325E8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C96DEBC-56B3-BCD4-07CE-49E61D1D4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3" y="0"/>
            <a:ext cx="12165773" cy="6858000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58A22022-A28B-09B8-0FBD-00F63EEE2F0C}"/>
              </a:ext>
            </a:extLst>
          </p:cNvPr>
          <p:cNvSpPr/>
          <p:nvPr/>
        </p:nvSpPr>
        <p:spPr>
          <a:xfrm>
            <a:off x="4210050" y="66675"/>
            <a:ext cx="3648075" cy="51435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2714EE9E-F751-E8C7-B865-C088790A7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348" y="946149"/>
            <a:ext cx="2760952" cy="169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49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73511E-371D-7F39-61DF-1B17E605C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CE5F99-0409-3660-BEF0-AC8D09936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65BF7E0-B92E-0E56-21FC-35437B13E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46"/>
            <a:ext cx="12192000" cy="681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455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861343-45F3-6109-0EFF-8087A5366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7C5E07-0B15-B4B5-0474-136386AEC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A18F02E-BDDE-2E76-D710-2D70E0F51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94"/>
            <a:ext cx="12192000" cy="680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129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4AB2A4-57E0-15D3-D4FB-F0592271F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FBAC3E-ECF3-AC8A-6107-065E53362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3FE0FEE-FAA3-2548-D61F-63C849FC3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" y="0"/>
            <a:ext cx="121790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573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EB600D-30F9-F834-CB09-84155B0B7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FA2BFD-0C7E-3579-8A78-43880F8292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10F95BB-2846-B112-7A42-65B9E10EB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9" y="0"/>
            <a:ext cx="12150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6860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8A39CE-156D-DFBA-35D0-BDFC5E789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Career Path Prediction using Resume</a:t>
            </a:r>
            <a:r>
              <a:rPr lang="cs-CZ" sz="3600" dirty="0"/>
              <a:t> </a:t>
            </a:r>
            <a:r>
              <a:rPr lang="en-US" sz="3600" dirty="0"/>
              <a:t>Representation Learning and Skill-based Matching</a:t>
            </a:r>
            <a:r>
              <a:rPr lang="cs-CZ" sz="3600" dirty="0"/>
              <a:t> (2023)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215AF4-389B-23F2-4828-B608A2C06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i="1" dirty="0" err="1"/>
              <a:t>Provide</a:t>
            </a:r>
            <a:r>
              <a:rPr lang="cs-CZ" i="1" dirty="0"/>
              <a:t> </a:t>
            </a:r>
            <a:r>
              <a:rPr lang="cs-CZ" i="1" dirty="0" err="1"/>
              <a:t>people</a:t>
            </a:r>
            <a:r>
              <a:rPr lang="cs-CZ" i="1" dirty="0"/>
              <a:t> </a:t>
            </a:r>
            <a:r>
              <a:rPr lang="cs-CZ" i="1" dirty="0" err="1"/>
              <a:t>with</a:t>
            </a:r>
            <a:r>
              <a:rPr lang="cs-CZ" i="1" dirty="0"/>
              <a:t>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next</a:t>
            </a:r>
            <a:r>
              <a:rPr lang="cs-CZ" i="1" dirty="0"/>
              <a:t> </a:t>
            </a:r>
            <a:r>
              <a:rPr lang="cs-CZ" i="1" dirty="0" err="1"/>
              <a:t>career</a:t>
            </a:r>
            <a:r>
              <a:rPr lang="cs-CZ" i="1" dirty="0"/>
              <a:t> </a:t>
            </a:r>
            <a:r>
              <a:rPr lang="cs-CZ" i="1" dirty="0" err="1"/>
              <a:t>steps</a:t>
            </a:r>
            <a:r>
              <a:rPr lang="cs-CZ" i="1" dirty="0"/>
              <a:t> </a:t>
            </a:r>
            <a:r>
              <a:rPr lang="cs-CZ" i="1" dirty="0" err="1"/>
              <a:t>at</a:t>
            </a:r>
            <a:r>
              <a:rPr lang="cs-CZ" i="1" dirty="0"/>
              <a:t>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right</a:t>
            </a:r>
            <a:r>
              <a:rPr lang="cs-CZ" i="1" dirty="0"/>
              <a:t> </a:t>
            </a:r>
            <a:r>
              <a:rPr lang="cs-CZ" i="1" dirty="0" err="1"/>
              <a:t>time</a:t>
            </a:r>
            <a:endParaRPr lang="cs-CZ" i="1" dirty="0"/>
          </a:p>
          <a:p>
            <a:r>
              <a:rPr lang="cs-CZ" dirty="0"/>
              <a:t>C</a:t>
            </a:r>
            <a:r>
              <a:rPr lang="en-US" dirty="0" err="1"/>
              <a:t>areer</a:t>
            </a:r>
            <a:r>
              <a:rPr lang="en-US" dirty="0"/>
              <a:t> path prediction task: </a:t>
            </a:r>
            <a:endParaRPr lang="cs-CZ" dirty="0"/>
          </a:p>
          <a:p>
            <a:pPr lvl="1"/>
            <a:r>
              <a:rPr lang="en-US" dirty="0"/>
              <a:t>given a career history</a:t>
            </a:r>
            <a:r>
              <a:rPr lang="cs-CZ" dirty="0"/>
              <a:t>: </a:t>
            </a:r>
            <a:r>
              <a:rPr lang="en-US" dirty="0"/>
              <a:t>sequence of experiences (𝑒𝑥1 , 𝑒𝑥2 , … , 𝑒𝑥𝑁 −1) each having a title, description and their ESCO occupation labels (𝑜𝑐𝑐1 , 𝑜𝑐𝑐2 , … , 𝑜𝑐𝑐𝑁 −1), </a:t>
            </a:r>
            <a:endParaRPr lang="cs-CZ" dirty="0"/>
          </a:p>
          <a:p>
            <a:pPr lvl="1"/>
            <a:r>
              <a:rPr lang="en-US" dirty="0"/>
              <a:t>predict the ESCO occupation label 𝑜𝑐𝑐𝑁 of the held-out next experience.</a:t>
            </a:r>
            <a:endParaRPr lang="cs-CZ" dirty="0"/>
          </a:p>
          <a:p>
            <a:pPr lvl="2"/>
            <a:r>
              <a:rPr lang="cs-CZ" dirty="0" err="1"/>
              <a:t>European</a:t>
            </a:r>
            <a:r>
              <a:rPr lang="cs-CZ" dirty="0"/>
              <a:t> </a:t>
            </a:r>
            <a:r>
              <a:rPr lang="cs-CZ" dirty="0" err="1"/>
              <a:t>Skills</a:t>
            </a:r>
            <a:r>
              <a:rPr lang="cs-CZ" dirty="0"/>
              <a:t>, </a:t>
            </a:r>
            <a:r>
              <a:rPr lang="cs-CZ" dirty="0" err="1"/>
              <a:t>Competences</a:t>
            </a:r>
            <a:r>
              <a:rPr lang="cs-CZ" dirty="0"/>
              <a:t>, </a:t>
            </a:r>
            <a:r>
              <a:rPr lang="cs-CZ" dirty="0" err="1"/>
              <a:t>Qualifications</a:t>
            </a:r>
            <a:r>
              <a:rPr lang="cs-CZ" dirty="0"/>
              <a:t> and </a:t>
            </a:r>
            <a:r>
              <a:rPr lang="cs-CZ" dirty="0" err="1"/>
              <a:t>Occupations</a:t>
            </a:r>
            <a:r>
              <a:rPr lang="cs-CZ" dirty="0"/>
              <a:t> (ESCO) ontology</a:t>
            </a:r>
          </a:p>
          <a:p>
            <a:r>
              <a:rPr lang="cs-CZ" dirty="0"/>
              <a:t>Not </a:t>
            </a:r>
            <a:r>
              <a:rPr lang="cs-CZ" dirty="0" err="1"/>
              <a:t>focus</a:t>
            </a:r>
            <a:r>
              <a:rPr lang="cs-CZ" dirty="0"/>
              <a:t> on </a:t>
            </a:r>
            <a:r>
              <a:rPr lang="cs-CZ" dirty="0" err="1"/>
              <a:t>specific</a:t>
            </a:r>
            <a:r>
              <a:rPr lang="cs-CZ" dirty="0"/>
              <a:t> </a:t>
            </a:r>
            <a:r>
              <a:rPr lang="cs-CZ" dirty="0" err="1"/>
              <a:t>job</a:t>
            </a:r>
            <a:r>
              <a:rPr lang="cs-CZ" dirty="0"/>
              <a:t>, but </a:t>
            </a:r>
            <a:r>
              <a:rPr lang="cs-CZ" dirty="0" err="1"/>
              <a:t>rather</a:t>
            </a:r>
            <a:r>
              <a:rPr lang="cs-CZ" dirty="0"/>
              <a:t> a </a:t>
            </a:r>
            <a:r>
              <a:rPr lang="cs-CZ" dirty="0" err="1"/>
              <a:t>generic</a:t>
            </a:r>
            <a:r>
              <a:rPr lang="cs-CZ" dirty="0"/>
              <a:t> </a:t>
            </a:r>
            <a:r>
              <a:rPr lang="cs-CZ" dirty="0" err="1"/>
              <a:t>job</a:t>
            </a:r>
            <a:r>
              <a:rPr lang="cs-CZ" dirty="0"/>
              <a:t> </a:t>
            </a:r>
            <a:r>
              <a:rPr lang="cs-CZ" dirty="0" err="1"/>
              <a:t>class</a:t>
            </a:r>
            <a:endParaRPr lang="cs-CZ" dirty="0"/>
          </a:p>
          <a:p>
            <a:pPr lvl="1"/>
            <a:r>
              <a:rPr lang="cs-CZ" dirty="0" err="1"/>
              <a:t>Internal</a:t>
            </a:r>
            <a:r>
              <a:rPr lang="cs-CZ" dirty="0"/>
              <a:t> </a:t>
            </a:r>
            <a:r>
              <a:rPr lang="cs-CZ" dirty="0" err="1"/>
              <a:t>job</a:t>
            </a:r>
            <a:r>
              <a:rPr lang="cs-CZ" dirty="0"/>
              <a:t> mobility</a:t>
            </a:r>
          </a:p>
          <a:p>
            <a:pPr lvl="1"/>
            <a:r>
              <a:rPr lang="cs-CZ" dirty="0" err="1"/>
              <a:t>Research</a:t>
            </a:r>
            <a:r>
              <a:rPr lang="cs-CZ" dirty="0"/>
              <a:t> </a:t>
            </a:r>
            <a:r>
              <a:rPr lang="cs-CZ" dirty="0" err="1"/>
              <a:t>obstacles</a:t>
            </a:r>
            <a:r>
              <a:rPr lang="cs-CZ" dirty="0"/>
              <a:t> </a:t>
            </a:r>
            <a:r>
              <a:rPr lang="cs-CZ" dirty="0" err="1"/>
              <a:t>due</a:t>
            </a:r>
            <a:r>
              <a:rPr lang="cs-CZ" dirty="0"/>
              <a:t> to data </a:t>
            </a:r>
            <a:r>
              <a:rPr lang="cs-CZ" dirty="0" err="1"/>
              <a:t>privacy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88837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A0FD4E-A126-8C3F-DBD8-DF615B0AA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Career Path Prediction using Resume</a:t>
            </a:r>
            <a:r>
              <a:rPr lang="cs-CZ" sz="3600" dirty="0"/>
              <a:t> </a:t>
            </a:r>
            <a:r>
              <a:rPr lang="en-US" sz="3600" dirty="0"/>
              <a:t>Representation Learning and Skill-based Matching</a:t>
            </a:r>
            <a:r>
              <a:rPr lang="cs-CZ" sz="3600" dirty="0"/>
              <a:t> (2023)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9A9029-0A7C-2D1C-FCA7-8DD8E86C1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5E87E9B-9608-FAAA-7F4A-7398171F2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177" y="1851819"/>
            <a:ext cx="11580923" cy="379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6561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A0FD4E-A126-8C3F-DBD8-DF615B0AA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Career Path Prediction using Resume</a:t>
            </a:r>
            <a:r>
              <a:rPr lang="cs-CZ" sz="3600" dirty="0"/>
              <a:t> </a:t>
            </a:r>
            <a:r>
              <a:rPr lang="en-US" sz="3600" dirty="0"/>
              <a:t>Representation Learning and Skill-based Matching</a:t>
            </a:r>
            <a:r>
              <a:rPr lang="cs-CZ" sz="3600" dirty="0"/>
              <a:t> (2023)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9A9029-0A7C-2D1C-FCA7-8DD8E86C1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Approach</a:t>
            </a:r>
            <a:r>
              <a:rPr lang="cs-CZ" dirty="0"/>
              <a:t>:</a:t>
            </a:r>
          </a:p>
          <a:p>
            <a:pPr lvl="1"/>
            <a:r>
              <a:rPr lang="cs-CZ" dirty="0" err="1"/>
              <a:t>Skill-based</a:t>
            </a:r>
            <a:r>
              <a:rPr lang="cs-CZ" dirty="0"/>
              <a:t> </a:t>
            </a:r>
            <a:r>
              <a:rPr lang="cs-CZ" dirty="0" err="1"/>
              <a:t>prediction</a:t>
            </a:r>
            <a:r>
              <a:rPr lang="cs-CZ" dirty="0"/>
              <a:t> (part </a:t>
            </a:r>
            <a:r>
              <a:rPr lang="cs-CZ" dirty="0" err="1"/>
              <a:t>of</a:t>
            </a:r>
            <a:r>
              <a:rPr lang="cs-CZ" dirty="0"/>
              <a:t> ESCO ontology)</a:t>
            </a:r>
          </a:p>
          <a:p>
            <a:pPr lvl="1"/>
            <a:r>
              <a:rPr lang="cs-CZ" dirty="0" err="1"/>
              <a:t>Description-based</a:t>
            </a:r>
            <a:r>
              <a:rPr lang="cs-CZ" dirty="0"/>
              <a:t> </a:t>
            </a:r>
            <a:r>
              <a:rPr lang="cs-CZ" dirty="0" err="1"/>
              <a:t>prediction</a:t>
            </a:r>
            <a:r>
              <a:rPr lang="cs-CZ" dirty="0"/>
              <a:t> (</a:t>
            </a:r>
            <a:r>
              <a:rPr lang="cs-CZ" dirty="0" err="1"/>
              <a:t>embedding</a:t>
            </a:r>
            <a:r>
              <a:rPr lang="cs-CZ" dirty="0"/>
              <a:t> + </a:t>
            </a:r>
            <a:r>
              <a:rPr lang="cs-CZ" dirty="0" err="1"/>
              <a:t>mapping</a:t>
            </a:r>
            <a:r>
              <a:rPr lang="cs-CZ" dirty="0"/>
              <a:t>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37D3D63-70DA-7BFA-7159-08656D90F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66988"/>
            <a:ext cx="8621450" cy="349101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56461A4-1A8C-C76F-E346-C6FEA8ED0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7969" y="3171825"/>
            <a:ext cx="3394031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25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423C18-2879-2237-EDC5-1C118ED1C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6DC869-0379-2C00-E614-3890787A7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4A32FB5-8256-4334-BF44-425F4BCE2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88"/>
            <a:ext cx="12192000" cy="685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58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903CAB-8A00-2547-310C-B8EF91B3B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C1068D-0A5C-27DC-8FC6-330305F8AC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6A81FF4-6B45-EFF1-84E6-4F871A812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4"/>
            <a:ext cx="12192000" cy="68326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8858" y="6498746"/>
            <a:ext cx="116477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https://www.researchgate.net/publication/221607653_Do_you_know_Recommending_people_to_invite_into_your_social_network</a:t>
            </a:r>
          </a:p>
        </p:txBody>
      </p:sp>
      <p:sp>
        <p:nvSpPr>
          <p:cNvPr id="6" name="Rectangle 5"/>
          <p:cNvSpPr/>
          <p:nvPr/>
        </p:nvSpPr>
        <p:spPr>
          <a:xfrm>
            <a:off x="108858" y="6206238"/>
            <a:ext cx="8749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31314"/>
                </a:solidFill>
                <a:latin typeface="Manrope Var"/>
              </a:rPr>
              <a:t>Do you know? Recommending people to invite into your social network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050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7EF39E-AC1E-C001-AA17-EAEA899B1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B3BBBB-E365-1569-81C0-821A81B86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96E182B-D193-0121-1453-91316C020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72"/>
            <a:ext cx="12192000" cy="685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6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79F192-BED6-8B76-1BD1-45DAE2918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C43D66-3DFF-827C-CD40-37E9B256A5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70E26EF-9837-317D-C528-596B3D24B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12" y="0"/>
            <a:ext cx="11976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6419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Fazet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982</Words>
  <Application>Microsoft Office PowerPoint</Application>
  <PresentationFormat>Widescreen</PresentationFormat>
  <Paragraphs>133</Paragraphs>
  <Slides>54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3" baseType="lpstr">
      <vt:lpstr>Aptos</vt:lpstr>
      <vt:lpstr>Aptos Display</vt:lpstr>
      <vt:lpstr>Arial</vt:lpstr>
      <vt:lpstr>Calibri</vt:lpstr>
      <vt:lpstr>Manrope Var</vt:lpstr>
      <vt:lpstr>Trebuchet MS</vt:lpstr>
      <vt:lpstr>Wingdings 3</vt:lpstr>
      <vt:lpstr>Motiv Office</vt:lpstr>
      <vt:lpstr>Fazeta</vt:lpstr>
      <vt:lpstr>NDBI021, Lecture 12</vt:lpstr>
      <vt:lpstr>People Recommender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People Recommender Systems: Online Dating</vt:lpstr>
      <vt:lpstr>PowerPoint Presentation</vt:lpstr>
      <vt:lpstr>Finding Someone You Will Like and Who Won’t Reject You (UMAP 2011)</vt:lpstr>
      <vt:lpstr>Other insights (2016)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People Recommender Systems: Job Recommender Systems</vt:lpstr>
      <vt:lpstr>Job Recommender Systems (RecSys in HR)</vt:lpstr>
      <vt:lpstr>PowerPoint Presentation</vt:lpstr>
      <vt:lpstr>Effectiveness of job title based embeddings (2021)</vt:lpstr>
      <vt:lpstr>Effectiveness of job title based embeddings (2021)</vt:lpstr>
      <vt:lpstr>Follow-up: An Exploration of Sentence-Pair Classification for Algorithmic Recruiting (2023)</vt:lpstr>
      <vt:lpstr>An Exploration of Sentence-Pair Classification for Algorithmic Recruiting (2023)</vt:lpstr>
      <vt:lpstr>An Exploration of Sentence-Pair Classification for Algorithmic Recruiting (2023)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Career Path Prediction using Resume Representation Learning and Skill-based Matching (2023)</vt:lpstr>
      <vt:lpstr>Career Path Prediction using Resume Representation Learning and Skill-based Matching (2023)</vt:lpstr>
      <vt:lpstr>Career Path Prediction using Resume Representation Learning and Skill-based Matching (2023)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Ladislav Peska</dc:creator>
  <cp:lastModifiedBy>lpeska</cp:lastModifiedBy>
  <cp:revision>3</cp:revision>
  <dcterms:created xsi:type="dcterms:W3CDTF">2024-05-06T12:17:49Z</dcterms:created>
  <dcterms:modified xsi:type="dcterms:W3CDTF">2024-05-07T11:52:10Z</dcterms:modified>
</cp:coreProperties>
</file>