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424" r:id="rId2"/>
    <p:sldId id="44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41B569-63FD-4FDB-9F76-DEC756CB17E8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CB4C7B-28A0-468C-961D-8E39E5782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947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AY2023/24 NSWI166 Lecture 7 of 12, Vojtáš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Linear Monotone Preference Model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89AF-C11A-4A4F-9503-7FD32815D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393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AY2023/24 NSWI166 Lecture 7 of 12, Vojtáš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Linear Monotone Preference Model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89AF-C11A-4A4F-9503-7FD32815D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71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AY2023/24 NSWI166 Lecture 7 of 12, Vojtáš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Linear Monotone Preference Model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89AF-C11A-4A4F-9503-7FD32815D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39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AY2023/24 NSWI166 Lecture 7 of 12, Vojtáš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Linear Monotone Preference Model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89AF-C11A-4A4F-9503-7FD32815D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14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AY2023/24 NSWI166 Lecture 7 of 12, Vojtáš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Linear Monotone Preference Model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89AF-C11A-4A4F-9503-7FD32815D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40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AY2023/24 NSWI166 Lecture 7 of 12, Vojtáš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Linear Monotone Preference Model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89AF-C11A-4A4F-9503-7FD32815D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18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AY2023/24 NSWI166 Lecture 7 of 12, Vojtáš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Linear Monotone Preference Model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89AF-C11A-4A4F-9503-7FD32815D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1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AY2023/24 NSWI166 Lecture 7 of 12, Vojtáš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Linear Monotone Preference Model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89AF-C11A-4A4F-9503-7FD32815D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39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AY2023/24 NSWI166 Lecture 7 of 12, Vojtáš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Linear Monotone Preference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89AF-C11A-4A4F-9503-7FD32815D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0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AY2023/24 NSWI166 Lecture 7 of 12, Vojtáš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Linear Monotone Preference Model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89AF-C11A-4A4F-9503-7FD32815D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991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AY2023/24 NSWI166 Lecture 7 of 12, Vojtáš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Linear Monotone Preference Model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89AF-C11A-4A4F-9503-7FD32815D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01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AY2023/24 NSWI166 Lecture 7 of 12, Vojtáš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Linear Monotone Preference Model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1389AF-C11A-4A4F-9503-7FD32815D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642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19470" y="4483865"/>
            <a:ext cx="1861850" cy="19059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045066" y="473725"/>
            <a:ext cx="3602516" cy="37898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30487" y="473725"/>
            <a:ext cx="1872867" cy="37567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34708" y="4483865"/>
            <a:ext cx="3602516" cy="19059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62150" y="506774"/>
            <a:ext cx="256252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01392" y="420686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cs-CZ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4720741" y="445841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29920" y="619537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1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4671" y="421867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1</a:t>
            </a:r>
            <a:endParaRPr lang="en-US" sz="1200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8637224" y="4229689"/>
            <a:ext cx="28643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5034708" y="231354"/>
            <a:ext cx="0" cy="2754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2732183" y="4230477"/>
            <a:ext cx="19830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044780" y="6379816"/>
            <a:ext cx="0" cy="3404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012673" y="6455882"/>
            <a:ext cx="429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  <a:r>
              <a:rPr lang="en-US" baseline="-250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640608" y="3886591"/>
            <a:ext cx="429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  <a:r>
              <a:rPr lang="en-US" baseline="-25000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708834" y="3873206"/>
            <a:ext cx="429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Brush Script MT" pitchFamily="66" charset="0"/>
              </a:rPr>
              <a:t>D</a:t>
            </a:r>
            <a:r>
              <a:rPr lang="cs-CZ" baseline="-25000" dirty="0"/>
              <a:t>1</a:t>
            </a:r>
            <a:endParaRPr lang="en-US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5012673" y="46688"/>
            <a:ext cx="429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Brush Script MT" pitchFamily="66" charset="0"/>
              </a:rPr>
              <a:t>D</a:t>
            </a:r>
            <a:r>
              <a:rPr lang="en-US" baseline="-25000" dirty="0"/>
              <a:t>2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4132565" y="485449"/>
            <a:ext cx="7685" cy="5904334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8079037" y="485450"/>
            <a:ext cx="7685" cy="5904334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930487" y="960183"/>
            <a:ext cx="5717095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942211" y="3288989"/>
            <a:ext cx="5717095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8084464" y="854598"/>
            <a:ext cx="0" cy="1846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8012854" y="948587"/>
            <a:ext cx="1668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8097600" y="807911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40963" y="226217"/>
            <a:ext cx="2562521" cy="57554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     As in the first lecture slides 39-42</a:t>
            </a:r>
          </a:p>
          <a:p>
            <a:r>
              <a:rPr lang="en-US" dirty="0"/>
              <a:t>Two users </a:t>
            </a:r>
            <a:r>
              <a:rPr lang="en-US" b="1" dirty="0">
                <a:solidFill>
                  <a:srgbClr val="00B050"/>
                </a:solidFill>
              </a:rPr>
              <a:t>u</a:t>
            </a:r>
            <a:r>
              <a:rPr lang="en-US" dirty="0"/>
              <a:t> and </a:t>
            </a:r>
            <a:r>
              <a:rPr lang="en-US" b="1" dirty="0">
                <a:solidFill>
                  <a:srgbClr val="FF0000"/>
                </a:solidFill>
              </a:rPr>
              <a:t>u</a:t>
            </a:r>
          </a:p>
          <a:p>
            <a:endParaRPr lang="en-US" dirty="0"/>
          </a:p>
          <a:p>
            <a:r>
              <a:rPr lang="en-US" dirty="0"/>
              <a:t>Discuss all possible combinations for two users:</a:t>
            </a:r>
          </a:p>
          <a:p>
            <a:r>
              <a:rPr lang="en-US" dirty="0">
                <a:sym typeface="Symbol" panose="05050102010706020507" pitchFamily="18" charset="2"/>
              </a:rPr>
              <a:t>  attribute preferences </a:t>
            </a:r>
          </a:p>
          <a:p>
            <a:r>
              <a:rPr lang="en-US" dirty="0">
                <a:sym typeface="Symbol" panose="05050102010706020507" pitchFamily="18" charset="2"/>
              </a:rPr>
              <a:t>  aggregation</a:t>
            </a:r>
          </a:p>
          <a:p>
            <a:r>
              <a:rPr lang="en-US" dirty="0">
                <a:sym typeface="Symbol" panose="05050102010706020507" pitchFamily="18" charset="2"/>
              </a:rPr>
              <a:t>  (all is same, all is different)</a:t>
            </a:r>
          </a:p>
          <a:p>
            <a:r>
              <a:rPr lang="en-US" dirty="0">
                <a:sym typeface="Symbol" panose="05050102010706020507" pitchFamily="18" charset="2"/>
              </a:rPr>
              <a:t>  All possible </a:t>
            </a:r>
            <a:r>
              <a:rPr lang="en-US" dirty="0" err="1"/>
              <a:t>f</a:t>
            </a:r>
            <a:r>
              <a:rPr lang="en-US" baseline="-25000" dirty="0" err="1"/>
              <a:t>j</a:t>
            </a:r>
            <a:r>
              <a:rPr lang="en-US" baseline="30000" dirty="0" err="1"/>
              <a:t>u</a:t>
            </a:r>
            <a:r>
              <a:rPr lang="en-US" baseline="30000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shapes</a:t>
            </a:r>
          </a:p>
          <a:p>
            <a:r>
              <a:rPr lang="en-US" dirty="0">
                <a:sym typeface="Symbol" panose="05050102010706020507" pitchFamily="18" charset="2"/>
              </a:rPr>
              <a:t>Group agree at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50</a:t>
            </a:r>
            <a:r>
              <a:rPr lang="en-US" dirty="0">
                <a:sym typeface="Symbol" panose="05050102010706020507" pitchFamily="18" charset="2"/>
              </a:rPr>
              <a:t>:</a:t>
            </a:r>
            <a:r>
              <a:rPr lang="en-US" dirty="0">
                <a:solidFill>
                  <a:srgbClr val="00B050"/>
                </a:solidFill>
                <a:sym typeface="Symbol" panose="05050102010706020507" pitchFamily="18" charset="2"/>
              </a:rPr>
              <a:t>50 </a:t>
            </a:r>
          </a:p>
          <a:p>
            <a:r>
              <a:rPr lang="en-US" dirty="0">
                <a:solidFill>
                  <a:srgbClr val="00B050"/>
                </a:solidFill>
                <a:sym typeface="Symbol" panose="05050102010706020507" pitchFamily="18" charset="2"/>
              </a:rPr>
              <a:t>                                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75</a:t>
            </a:r>
            <a:r>
              <a:rPr lang="en-US" dirty="0">
                <a:sym typeface="Symbol" panose="05050102010706020507" pitchFamily="18" charset="2"/>
              </a:rPr>
              <a:t>:</a:t>
            </a:r>
            <a:r>
              <a:rPr lang="en-US" dirty="0">
                <a:solidFill>
                  <a:srgbClr val="00B050"/>
                </a:solidFill>
                <a:sym typeface="Symbol" panose="05050102010706020507" pitchFamily="18" charset="2"/>
              </a:rPr>
              <a:t>50 </a:t>
            </a:r>
          </a:p>
          <a:p>
            <a:r>
              <a:rPr lang="en-US" dirty="0">
                <a:solidFill>
                  <a:srgbClr val="00B050"/>
                </a:solidFill>
                <a:sym typeface="Symbol" panose="05050102010706020507" pitchFamily="18" charset="2"/>
              </a:rPr>
              <a:t>or 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a</a:t>
            </a:r>
            <a:r>
              <a:rPr lang="en-US" dirty="0">
                <a:sym typeface="Symbol" panose="05050102010706020507" pitchFamily="18" charset="2"/>
              </a:rPr>
              <a:t>=f(</a:t>
            </a:r>
            <a:r>
              <a:rPr lang="en-US" dirty="0">
                <a:solidFill>
                  <a:srgbClr val="00B050"/>
                </a:solidFill>
                <a:sym typeface="Symbol" panose="05050102010706020507" pitchFamily="18" charset="2"/>
              </a:rPr>
              <a:t>x</a:t>
            </a:r>
            <a:r>
              <a:rPr lang="en-US" dirty="0">
                <a:sym typeface="Symbol" panose="05050102010706020507" pitchFamily="18" charset="2"/>
              </a:rPr>
              <a:t>) e.g.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a</a:t>
            </a:r>
            <a:r>
              <a:rPr lang="en-US">
                <a:sym typeface="Symbol" panose="05050102010706020507" pitchFamily="18" charset="2"/>
              </a:rPr>
              <a:t>=</a:t>
            </a:r>
            <a:r>
              <a:rPr lang="en-US">
                <a:solidFill>
                  <a:srgbClr val="00B050"/>
                </a:solidFill>
                <a:sym typeface="Symbol" panose="05050102010706020507" pitchFamily="18" charset="2"/>
              </a:rPr>
              <a:t>x</a:t>
            </a:r>
            <a:r>
              <a:rPr lang="en-US">
                <a:sym typeface="Symbol" panose="05050102010706020507" pitchFamily="18" charset="2"/>
              </a:rPr>
              <a:t>+0.25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dirty="0"/>
              <a:t>Interpret result, discuss intuitiveness</a:t>
            </a:r>
            <a:endParaRPr lang="en-US" dirty="0">
              <a:sym typeface="Symbol" panose="05050102010706020507" pitchFamily="18" charset="2"/>
            </a:endParaRPr>
          </a:p>
          <a:p>
            <a:endParaRPr lang="en-US" sz="800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Some comments on market segmentation</a:t>
            </a:r>
          </a:p>
          <a:p>
            <a:endParaRPr lang="en-US" dirty="0">
              <a:sym typeface="Symbol" panose="05050102010706020507" pitchFamily="18" charset="2"/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 flipV="1">
            <a:off x="5916488" y="4495672"/>
            <a:ext cx="2731094" cy="188125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endCxn id="10" idx="0"/>
          </p:cNvCxnSpPr>
          <p:nvPr/>
        </p:nvCxnSpPr>
        <p:spPr>
          <a:xfrm>
            <a:off x="2930487" y="1509311"/>
            <a:ext cx="1802512" cy="269755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2942211" y="485449"/>
            <a:ext cx="1861143" cy="244532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endCxn id="10" idx="0"/>
          </p:cNvCxnSpPr>
          <p:nvPr/>
        </p:nvCxnSpPr>
        <p:spPr>
          <a:xfrm>
            <a:off x="2930487" y="2919046"/>
            <a:ext cx="1802512" cy="128782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034708" y="4495671"/>
            <a:ext cx="2350825" cy="188414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7393218" y="4495671"/>
            <a:ext cx="1244006" cy="18941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939666" y="5370387"/>
            <a:ext cx="5717095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915794" y="6212033"/>
            <a:ext cx="5717095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6137301" y="472594"/>
            <a:ext cx="7685" cy="5904334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3452932" y="472594"/>
            <a:ext cx="7685" cy="5904334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5044780" y="4483865"/>
            <a:ext cx="871708" cy="1893063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2939666" y="472594"/>
            <a:ext cx="1852671" cy="103671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343507" y="1837869"/>
            <a:ext cx="0" cy="1846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271897" y="1931858"/>
            <a:ext cx="1668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371527" y="1760416"/>
            <a:ext cx="2728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E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8022209" y="5213021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f</a:t>
            </a:r>
            <a:r>
              <a:rPr lang="en-US" b="1" baseline="-25000" dirty="0">
                <a:solidFill>
                  <a:srgbClr val="FF0000"/>
                </a:solidFill>
              </a:rPr>
              <a:t>1</a:t>
            </a:r>
            <a:r>
              <a:rPr lang="en-US" b="1" baseline="30000" dirty="0">
                <a:solidFill>
                  <a:srgbClr val="FF0000"/>
                </a:solidFill>
              </a:rPr>
              <a:t>u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5167461" y="5374847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f</a:t>
            </a:r>
            <a:r>
              <a:rPr lang="en-US" b="1" baseline="-25000" dirty="0">
                <a:solidFill>
                  <a:srgbClr val="00B050"/>
                </a:solidFill>
              </a:rPr>
              <a:t>1</a:t>
            </a:r>
            <a:r>
              <a:rPr lang="en-US" b="1" baseline="30000" dirty="0">
                <a:solidFill>
                  <a:srgbClr val="00B050"/>
                </a:solidFill>
              </a:rPr>
              <a:t>u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557046" y="3509908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f</a:t>
            </a:r>
            <a:r>
              <a:rPr lang="en-US" b="1" baseline="-25000" dirty="0">
                <a:solidFill>
                  <a:srgbClr val="00B050"/>
                </a:solidFill>
              </a:rPr>
              <a:t>2</a:t>
            </a:r>
            <a:r>
              <a:rPr lang="en-US" b="1" baseline="30000" dirty="0">
                <a:solidFill>
                  <a:srgbClr val="00B050"/>
                </a:solidFill>
              </a:rPr>
              <a:t>u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3605751" y="655163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f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baseline="30000" dirty="0">
                <a:solidFill>
                  <a:srgbClr val="FF0000"/>
                </a:solidFill>
              </a:rPr>
              <a:t>u</a:t>
            </a:r>
            <a:endParaRPr lang="en-US" dirty="0"/>
          </a:p>
        </p:txBody>
      </p:sp>
      <p:cxnSp>
        <p:nvCxnSpPr>
          <p:cNvPr id="80" name="Straight Connector 79"/>
          <p:cNvCxnSpPr/>
          <p:nvPr/>
        </p:nvCxnSpPr>
        <p:spPr>
          <a:xfrm>
            <a:off x="7141642" y="2547547"/>
            <a:ext cx="0" cy="1846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7070032" y="2641536"/>
            <a:ext cx="1668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7169662" y="2470094"/>
            <a:ext cx="295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D</a:t>
            </a:r>
            <a:endParaRPr lang="en-US" sz="1400" dirty="0"/>
          </a:p>
        </p:txBody>
      </p:sp>
      <p:cxnSp>
        <p:nvCxnSpPr>
          <p:cNvPr id="83" name="Straight Connector 82"/>
          <p:cNvCxnSpPr/>
          <p:nvPr/>
        </p:nvCxnSpPr>
        <p:spPr>
          <a:xfrm>
            <a:off x="6135292" y="3190416"/>
            <a:ext cx="0" cy="184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6063682" y="3284405"/>
            <a:ext cx="16680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6148428" y="3143729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061426" y="4166643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4733818" y="3187824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4675691" y="5062189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baseline="30000" dirty="0">
                <a:solidFill>
                  <a:srgbClr val="FF0000"/>
                </a:solidFill>
              </a:rPr>
              <a:t>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677259" y="584619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b</a:t>
            </a:r>
            <a:r>
              <a:rPr lang="en-US" baseline="-25000" dirty="0">
                <a:solidFill>
                  <a:srgbClr val="00B050"/>
                </a:solidFill>
              </a:rPr>
              <a:t>1</a:t>
            </a:r>
            <a:r>
              <a:rPr lang="en-US" baseline="30000" dirty="0">
                <a:solidFill>
                  <a:srgbClr val="00B050"/>
                </a:solidFill>
              </a:rPr>
              <a:t>u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076274" y="4160371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b</a:t>
            </a:r>
            <a:r>
              <a:rPr lang="en-US" baseline="-25000" dirty="0">
                <a:solidFill>
                  <a:srgbClr val="00B050"/>
                </a:solidFill>
              </a:rPr>
              <a:t>2</a:t>
            </a:r>
            <a:r>
              <a:rPr lang="en-US" baseline="30000" dirty="0">
                <a:solidFill>
                  <a:srgbClr val="00B050"/>
                </a:solidFill>
              </a:rPr>
              <a:t>u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766013" y="4161939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baseline="30000" dirty="0">
                <a:solidFill>
                  <a:srgbClr val="FF0000"/>
                </a:solidFill>
              </a:rPr>
              <a:t>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053523" y="5071599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baseline="30000" dirty="0">
                <a:solidFill>
                  <a:srgbClr val="FF0000"/>
                </a:solidFill>
              </a:rPr>
              <a:t>u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3385789" y="5912157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B</a:t>
            </a:r>
            <a:r>
              <a:rPr lang="en-US" baseline="30000" dirty="0">
                <a:solidFill>
                  <a:srgbClr val="00B050"/>
                </a:solidFill>
              </a:rPr>
              <a:t>u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4128954" y="5275311"/>
            <a:ext cx="0" cy="184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057344" y="5369300"/>
            <a:ext cx="16680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3461205" y="6106455"/>
            <a:ext cx="0" cy="184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3389595" y="6200444"/>
            <a:ext cx="16680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2938992" y="5421085"/>
            <a:ext cx="1825042" cy="941153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H="1">
            <a:off x="2912882" y="4483865"/>
            <a:ext cx="1820117" cy="18980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endCxn id="3" idx="2"/>
          </p:cNvCxnSpPr>
          <p:nvPr/>
        </p:nvCxnSpPr>
        <p:spPr>
          <a:xfrm>
            <a:off x="2938992" y="4495671"/>
            <a:ext cx="911403" cy="18941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5846189" y="2867319"/>
            <a:ext cx="150829" cy="1602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7346622" y="1436015"/>
            <a:ext cx="150829" cy="16025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6708969" y="2189029"/>
            <a:ext cx="0" cy="184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6637359" y="2283018"/>
            <a:ext cx="16680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6678669" y="2219807"/>
            <a:ext cx="293670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sz="1400" dirty="0"/>
              <a:t>A</a:t>
            </a:r>
            <a:endParaRPr lang="en-US" sz="1400" dirty="0"/>
          </a:p>
        </p:txBody>
      </p:sp>
      <p:sp>
        <p:nvSpPr>
          <p:cNvPr id="96" name="Date Placeholder 4">
            <a:extLst>
              <a:ext uri="{FF2B5EF4-FFF2-40B4-BE49-F238E27FC236}">
                <a16:creationId xmlns:a16="http://schemas.microsoft.com/office/drawing/2014/main" id="{51DFACAB-23D9-4DF2-B9D6-4BE76F69AE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608930"/>
            <a:ext cx="2057400" cy="183399"/>
          </a:xfrm>
        </p:spPr>
        <p:txBody>
          <a:bodyPr/>
          <a:lstStyle/>
          <a:p>
            <a:r>
              <a:rPr lang="en-US" dirty="0"/>
              <a:t>AY2023/24 NSWI166 Lecture 7 of 12, </a:t>
            </a:r>
            <a:r>
              <a:rPr lang="en-US" dirty="0" err="1"/>
              <a:t>Vojtáš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644FEF-5F3C-ADF1-977A-C86FB5969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600786"/>
            <a:ext cx="3086100" cy="365125"/>
          </a:xfrm>
        </p:spPr>
        <p:txBody>
          <a:bodyPr/>
          <a:lstStyle/>
          <a:p>
            <a:r>
              <a:rPr lang="en-US" dirty="0"/>
              <a:t>Linear Monotone Preference Model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4FD5F9-5114-B1E7-0B8E-4199DC0E7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CACD4-D05D-443A-96A5-56D488532F2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47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AY2023/24 NSWI166 Lecture 7 of 12, Vojtáš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Linear Monotone Preference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8474B-3C26-4CAC-BCD0-BD76A022A63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67000" y="381000"/>
            <a:ext cx="6019800" cy="5943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endCxn id="5" idx="0"/>
          </p:cNvCxnSpPr>
          <p:nvPr/>
        </p:nvCxnSpPr>
        <p:spPr>
          <a:xfrm flipH="1" flipV="1">
            <a:off x="5676900" y="381000"/>
            <a:ext cx="3009900" cy="5943600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6200" y="10748"/>
            <a:ext cx="252716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FLN-TA graphically (2D) </a:t>
            </a:r>
          </a:p>
          <a:p>
            <a:r>
              <a:rPr lang="en-US" dirty="0"/>
              <a:t>Lab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490496" y="302000"/>
            <a:ext cx="0" cy="18466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418886" y="395989"/>
            <a:ext cx="166807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352800" y="76200"/>
            <a:ext cx="370614" cy="307777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>
                    <a:lumMod val="65000"/>
                  </a:schemeClr>
                </a:solidFill>
              </a:rPr>
              <a:t>b</a:t>
            </a:r>
            <a:r>
              <a:rPr lang="en-US" sz="1400" b="1" baseline="-25000" dirty="0">
                <a:solidFill>
                  <a:schemeClr val="bg1">
                    <a:lumMod val="65000"/>
                  </a:schemeClr>
                </a:solidFill>
              </a:rPr>
              <a:t> 2</a:t>
            </a:r>
            <a:endParaRPr lang="en-US" sz="1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404896" y="302000"/>
            <a:ext cx="0" cy="18466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333286" y="395989"/>
            <a:ext cx="166807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267200" y="76200"/>
            <a:ext cx="367408" cy="307777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d</a:t>
            </a:r>
            <a:r>
              <a:rPr lang="en-US" sz="1400" baseline="-25000" dirty="0">
                <a:solidFill>
                  <a:schemeClr val="bg1">
                    <a:lumMod val="65000"/>
                  </a:schemeClr>
                </a:solidFill>
              </a:rPr>
              <a:t> 2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3100069" y="272534"/>
            <a:ext cx="0" cy="18466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028459" y="366523"/>
            <a:ext cx="166807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971800" y="93869"/>
            <a:ext cx="359394" cy="307777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a</a:t>
            </a:r>
            <a:r>
              <a:rPr lang="en-US" sz="1400" baseline="-25000" dirty="0">
                <a:solidFill>
                  <a:schemeClr val="bg1">
                    <a:lumMod val="65000"/>
                  </a:schemeClr>
                </a:solidFill>
              </a:rPr>
              <a:t> 2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8529123" y="292573"/>
            <a:ext cx="0" cy="18466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457513" y="386562"/>
            <a:ext cx="166807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8382000" y="76200"/>
            <a:ext cx="367408" cy="307777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>
                    <a:lumMod val="65000"/>
                  </a:schemeClr>
                </a:solidFill>
              </a:rPr>
              <a:t>h</a:t>
            </a:r>
            <a:r>
              <a:rPr lang="en-US" sz="1400" b="1" baseline="-25000" dirty="0">
                <a:solidFill>
                  <a:schemeClr val="bg1">
                    <a:lumMod val="65000"/>
                  </a:schemeClr>
                </a:solidFill>
              </a:rPr>
              <a:t> 2</a:t>
            </a:r>
            <a:endParaRPr lang="en-US" sz="1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3947696" y="264292"/>
            <a:ext cx="0" cy="18466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876086" y="358281"/>
            <a:ext cx="166807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810000" y="76200"/>
            <a:ext cx="348172" cy="307777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c</a:t>
            </a:r>
            <a:r>
              <a:rPr lang="en-US" sz="1400" baseline="-25000" dirty="0">
                <a:solidFill>
                  <a:schemeClr val="bg1">
                    <a:lumMod val="65000"/>
                  </a:schemeClr>
                </a:solidFill>
              </a:rPr>
              <a:t> 2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4785896" y="272534"/>
            <a:ext cx="0" cy="18466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714286" y="366523"/>
            <a:ext cx="166807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648200" y="56163"/>
            <a:ext cx="360996" cy="307777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e</a:t>
            </a:r>
            <a:r>
              <a:rPr lang="en-US" sz="1400" baseline="-25000" dirty="0">
                <a:solidFill>
                  <a:schemeClr val="bg1">
                    <a:lumMod val="65000"/>
                  </a:schemeClr>
                </a:solidFill>
              </a:rPr>
              <a:t> 2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6081296" y="273719"/>
            <a:ext cx="0" cy="18466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009686" y="367708"/>
            <a:ext cx="166807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943600" y="76200"/>
            <a:ext cx="327334" cy="307777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f</a:t>
            </a:r>
            <a:r>
              <a:rPr lang="en-US" sz="1400" baseline="-25000" dirty="0">
                <a:solidFill>
                  <a:schemeClr val="bg1">
                    <a:lumMod val="65000"/>
                  </a:schemeClr>
                </a:solidFill>
              </a:rPr>
              <a:t> 2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8682210" y="1294462"/>
            <a:ext cx="0" cy="18466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8610600" y="1388451"/>
            <a:ext cx="166807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695346" y="1247775"/>
            <a:ext cx="332142" cy="307777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a</a:t>
            </a:r>
            <a:r>
              <a:rPr lang="en-US" sz="1400" baseline="-25000" dirty="0">
                <a:solidFill>
                  <a:schemeClr val="bg1">
                    <a:lumMod val="65000"/>
                  </a:schemeClr>
                </a:solidFill>
              </a:rPr>
              <a:t>1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8706492" y="2285062"/>
            <a:ext cx="0" cy="18466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634882" y="2379051"/>
            <a:ext cx="166807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719628" y="2238375"/>
            <a:ext cx="348172" cy="307777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c</a:t>
            </a:r>
            <a:r>
              <a:rPr lang="en-US" sz="1400" baseline="-25000" dirty="0">
                <a:solidFill>
                  <a:schemeClr val="bg1">
                    <a:lumMod val="65000"/>
                  </a:schemeClr>
                </a:solidFill>
              </a:rPr>
              <a:t> 1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8692064" y="4237687"/>
            <a:ext cx="0" cy="18466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8620454" y="4331676"/>
            <a:ext cx="166807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8705200" y="4191000"/>
            <a:ext cx="362600" cy="307777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e</a:t>
            </a:r>
            <a:r>
              <a:rPr lang="en-US" sz="1400" baseline="-25000" dirty="0">
                <a:solidFill>
                  <a:schemeClr val="bg1">
                    <a:lumMod val="65000"/>
                  </a:schemeClr>
                </a:solidFill>
              </a:rPr>
              <a:t> 1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8682210" y="4542487"/>
            <a:ext cx="0" cy="18466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8610600" y="4636476"/>
            <a:ext cx="166807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8695346" y="4495800"/>
            <a:ext cx="327334" cy="307777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f</a:t>
            </a:r>
            <a:r>
              <a:rPr lang="en-US" sz="1400" baseline="-25000" dirty="0">
                <a:solidFill>
                  <a:schemeClr val="bg1">
                    <a:lumMod val="65000"/>
                  </a:schemeClr>
                </a:solidFill>
              </a:rPr>
              <a:t> 1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8687256" y="5075887"/>
            <a:ext cx="0" cy="18466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8615646" y="5169876"/>
            <a:ext cx="166807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8700392" y="5029200"/>
            <a:ext cx="367408" cy="307777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>
                    <a:lumMod val="65000"/>
                  </a:schemeClr>
                </a:solidFill>
              </a:rPr>
              <a:t>h</a:t>
            </a:r>
            <a:r>
              <a:rPr lang="en-US" sz="1400" b="1" baseline="-25000" dirty="0">
                <a:solidFill>
                  <a:schemeClr val="bg1">
                    <a:lumMod val="65000"/>
                  </a:schemeClr>
                </a:solidFill>
              </a:rPr>
              <a:t> 1</a:t>
            </a:r>
            <a:endParaRPr lang="en-US" sz="1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8684050" y="1751662"/>
            <a:ext cx="0" cy="18466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8612440" y="1845651"/>
            <a:ext cx="166807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8697186" y="1704975"/>
            <a:ext cx="370614" cy="307777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b</a:t>
            </a:r>
            <a:r>
              <a:rPr lang="en-US" sz="1400" baseline="-25000" dirty="0">
                <a:solidFill>
                  <a:schemeClr val="bg1">
                    <a:lumMod val="65000"/>
                  </a:schemeClr>
                </a:solidFill>
              </a:rPr>
              <a:t> 1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8673664" y="3777510"/>
            <a:ext cx="0" cy="18466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8602054" y="3871499"/>
            <a:ext cx="166807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8686800" y="3730823"/>
            <a:ext cx="367408" cy="307777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>
                    <a:lumMod val="65000"/>
                  </a:schemeClr>
                </a:solidFill>
              </a:rPr>
              <a:t>d</a:t>
            </a:r>
            <a:r>
              <a:rPr lang="en-US" sz="1400" b="1" baseline="-25000" dirty="0">
                <a:solidFill>
                  <a:schemeClr val="bg1">
                    <a:lumMod val="65000"/>
                  </a:schemeClr>
                </a:solidFill>
              </a:rPr>
              <a:t> 1</a:t>
            </a:r>
            <a:endParaRPr lang="en-US" sz="1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07" name="Straight Connector 106"/>
          <p:cNvCxnSpPr/>
          <p:nvPr/>
        </p:nvCxnSpPr>
        <p:spPr>
          <a:xfrm>
            <a:off x="7386123" y="292573"/>
            <a:ext cx="0" cy="18466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7314513" y="386562"/>
            <a:ext cx="166807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7239000" y="76200"/>
            <a:ext cx="357790" cy="307777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g</a:t>
            </a:r>
            <a:r>
              <a:rPr lang="en-US" sz="1400" baseline="-25000" dirty="0">
                <a:solidFill>
                  <a:schemeClr val="bg1">
                    <a:lumMod val="65000"/>
                  </a:schemeClr>
                </a:solidFill>
              </a:rPr>
              <a:t> 2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10" name="Straight Connector 109"/>
          <p:cNvCxnSpPr/>
          <p:nvPr/>
        </p:nvCxnSpPr>
        <p:spPr>
          <a:xfrm>
            <a:off x="8696874" y="4847287"/>
            <a:ext cx="0" cy="18466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8625264" y="4941276"/>
            <a:ext cx="166807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8710010" y="4800600"/>
            <a:ext cx="357790" cy="307777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g</a:t>
            </a:r>
            <a:r>
              <a:rPr lang="en-US" sz="1400" baseline="-25000" dirty="0">
                <a:solidFill>
                  <a:schemeClr val="bg1">
                    <a:lumMod val="65000"/>
                  </a:schemeClr>
                </a:solidFill>
              </a:rPr>
              <a:t> 1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0" y="838200"/>
            <a:ext cx="2617524" cy="535531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/>
              <a:t>Run threshold algorithm </a:t>
            </a:r>
          </a:p>
          <a:p>
            <a:pPr>
              <a:defRPr/>
            </a:pPr>
            <a:r>
              <a:rPr lang="en-US" dirty="0"/>
              <a:t>As in the lecture slides 19-26</a:t>
            </a:r>
          </a:p>
          <a:p>
            <a:pPr>
              <a:defRPr/>
            </a:pPr>
            <a:r>
              <a:rPr lang="en-US" dirty="0"/>
              <a:t>     Use notation as in the lecture </a:t>
            </a:r>
          </a:p>
          <a:p>
            <a:pPr>
              <a:defRPr/>
            </a:pPr>
            <a:r>
              <a:rPr lang="en-US" dirty="0"/>
              <a:t>     Use colors to denote steps/cycles of TA </a:t>
            </a:r>
          </a:p>
          <a:p>
            <a:pPr>
              <a:defRPr/>
            </a:pPr>
            <a:r>
              <a:rPr lang="en-US" dirty="0"/>
              <a:t>      Lists are same, </a:t>
            </a:r>
            <a:r>
              <a:rPr lang="en-US" b="1" dirty="0"/>
              <a:t>how does aggregation influence run of TA</a:t>
            </a:r>
            <a:r>
              <a:rPr lang="en-US" dirty="0"/>
              <a:t>? </a:t>
            </a:r>
          </a:p>
          <a:p>
            <a:pPr>
              <a:defRPr/>
            </a:pPr>
            <a:r>
              <a:rPr lang="en-US" dirty="0"/>
              <a:t>   Is there a </a:t>
            </a:r>
            <a:r>
              <a:rPr lang="en-US" b="1" dirty="0"/>
              <a:t>neighborhood </a:t>
            </a:r>
          </a:p>
          <a:p>
            <a:pPr>
              <a:defRPr/>
            </a:pPr>
            <a:r>
              <a:rPr lang="en-US" b="1" dirty="0"/>
              <a:t>of contour line</a:t>
            </a:r>
            <a:r>
              <a:rPr lang="en-US" dirty="0"/>
              <a:t> with same TA run and outcome?</a:t>
            </a:r>
          </a:p>
          <a:p>
            <a:pPr>
              <a:defRPr/>
            </a:pPr>
            <a:r>
              <a:rPr lang="cs-CZ" dirty="0"/>
              <a:t>    W</a:t>
            </a:r>
            <a:r>
              <a:rPr lang="en-US" dirty="0"/>
              <a:t>hat happens if an impatient user changes the aggregation during the process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82E247F5-002C-83CD-CC8A-E455FAA25633}"/>
              </a:ext>
            </a:extLst>
          </p:cNvPr>
          <p:cNvCxnSpPr/>
          <p:nvPr/>
        </p:nvCxnSpPr>
        <p:spPr>
          <a:xfrm>
            <a:off x="8178342" y="381000"/>
            <a:ext cx="32208" cy="59899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BCDC7F6C-8350-5AB0-E042-5B3074195066}"/>
              </a:ext>
            </a:extLst>
          </p:cNvPr>
          <p:cNvCxnSpPr/>
          <p:nvPr/>
        </p:nvCxnSpPr>
        <p:spPr>
          <a:xfrm flipV="1">
            <a:off x="2638425" y="409575"/>
            <a:ext cx="6019800" cy="5943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F6F4FD4B-D690-B3B8-90B5-C01AD03C9C18}"/>
              </a:ext>
            </a:extLst>
          </p:cNvPr>
          <p:cNvCxnSpPr/>
          <p:nvPr/>
        </p:nvCxnSpPr>
        <p:spPr>
          <a:xfrm flipH="1" flipV="1">
            <a:off x="2686050" y="857250"/>
            <a:ext cx="6010376" cy="369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2328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</TotalTime>
  <Words>231</Words>
  <Application>Microsoft Office PowerPoint</Application>
  <PresentationFormat>On-screen Show (4:3)</PresentationFormat>
  <Paragraphs>72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Brush Script MT</vt:lpstr>
      <vt:lpstr>Symbol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Vojtáš</dc:creator>
  <cp:lastModifiedBy>Peter Vojtáš</cp:lastModifiedBy>
  <cp:revision>5</cp:revision>
  <dcterms:created xsi:type="dcterms:W3CDTF">2024-03-29T13:14:22Z</dcterms:created>
  <dcterms:modified xsi:type="dcterms:W3CDTF">2024-04-03T16:06:44Z</dcterms:modified>
</cp:coreProperties>
</file>