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24" r:id="rId2"/>
    <p:sldId id="44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1B569-63FD-4FDB-9F76-DEC756CB17E8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B4C7B-28A0-468C-961D-8E39E5782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4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9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0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1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1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3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9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AY2023/24 NSWI166 Lecture 7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1389AF-C11A-4A4F-9503-7FD32815D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4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9470" y="4483865"/>
            <a:ext cx="1861850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45066" y="473725"/>
            <a:ext cx="3602516" cy="3789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30487" y="473725"/>
            <a:ext cx="1872867" cy="3756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34708" y="4483865"/>
            <a:ext cx="3602516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2150" y="506774"/>
            <a:ext cx="25625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1392" y="420686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cs-CZ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0741" y="44584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9920" y="61953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4671" y="421867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</a:t>
            </a:r>
            <a:endParaRPr lang="en-US" sz="12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637224" y="4229689"/>
            <a:ext cx="2864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034708" y="231354"/>
            <a:ext cx="0" cy="275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732183" y="4230477"/>
            <a:ext cx="1983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044780" y="6379816"/>
            <a:ext cx="0" cy="340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12673" y="6455882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40608" y="3886591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08834" y="3873206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Brush Script MT" pitchFamily="66" charset="0"/>
              </a:rPr>
              <a:t>D</a:t>
            </a:r>
            <a:r>
              <a:rPr lang="cs-CZ" baseline="-25000" dirty="0"/>
              <a:t>1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012673" y="46688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Brush Script MT" pitchFamily="66" charset="0"/>
              </a:rPr>
              <a:t>D</a:t>
            </a:r>
            <a:r>
              <a:rPr lang="en-US" baseline="-25000" dirty="0"/>
              <a:t>2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132565" y="485449"/>
            <a:ext cx="7685" cy="590433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079037" y="485450"/>
            <a:ext cx="7685" cy="590433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930487" y="960183"/>
            <a:ext cx="57170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42211" y="3288989"/>
            <a:ext cx="57170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084464" y="854598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012854" y="948587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097600" y="807911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40963" y="226217"/>
            <a:ext cx="2562521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As in the first lecture slides 39-42</a:t>
            </a:r>
          </a:p>
          <a:p>
            <a:r>
              <a:rPr lang="en-US" dirty="0"/>
              <a:t>Two users </a:t>
            </a:r>
            <a:r>
              <a:rPr lang="en-US" b="1" dirty="0">
                <a:solidFill>
                  <a:srgbClr val="00B050"/>
                </a:solidFill>
              </a:rPr>
              <a:t>u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u</a:t>
            </a:r>
          </a:p>
          <a:p>
            <a:endParaRPr lang="en-US" dirty="0"/>
          </a:p>
          <a:p>
            <a:r>
              <a:rPr lang="en-US" dirty="0"/>
              <a:t>Discuss all possible combinations for two users:</a:t>
            </a:r>
          </a:p>
          <a:p>
            <a:r>
              <a:rPr lang="en-US" dirty="0">
                <a:sym typeface="Symbol" panose="05050102010706020507" pitchFamily="18" charset="2"/>
              </a:rPr>
              <a:t>  attribute preferences </a:t>
            </a:r>
          </a:p>
          <a:p>
            <a:r>
              <a:rPr lang="en-US" dirty="0">
                <a:sym typeface="Symbol" panose="05050102010706020507" pitchFamily="18" charset="2"/>
              </a:rPr>
              <a:t>  aggregation</a:t>
            </a:r>
          </a:p>
          <a:p>
            <a:r>
              <a:rPr lang="en-US" dirty="0">
                <a:sym typeface="Symbol" panose="05050102010706020507" pitchFamily="18" charset="2"/>
              </a:rPr>
              <a:t>  (all is same, all is different)</a:t>
            </a:r>
          </a:p>
          <a:p>
            <a:r>
              <a:rPr lang="en-US" dirty="0">
                <a:sym typeface="Symbol" panose="05050102010706020507" pitchFamily="18" charset="2"/>
              </a:rPr>
              <a:t>  All possible </a:t>
            </a:r>
            <a:r>
              <a:rPr lang="en-US" dirty="0" err="1"/>
              <a:t>f</a:t>
            </a:r>
            <a:r>
              <a:rPr lang="en-US" baseline="-25000" dirty="0" err="1"/>
              <a:t>j</a:t>
            </a:r>
            <a:r>
              <a:rPr lang="en-US" baseline="30000" dirty="0" err="1"/>
              <a:t>u</a:t>
            </a:r>
            <a:r>
              <a:rPr lang="en-US" baseline="30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shapes</a:t>
            </a:r>
          </a:p>
          <a:p>
            <a:r>
              <a:rPr lang="en-US" dirty="0">
                <a:sym typeface="Symbol" panose="05050102010706020507" pitchFamily="18" charset="2"/>
              </a:rPr>
              <a:t>Group agree at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50</a:t>
            </a:r>
            <a:r>
              <a:rPr lang="en-US" dirty="0">
                <a:sym typeface="Symbol" panose="05050102010706020507" pitchFamily="18" charset="2"/>
              </a:rPr>
              <a:t>: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50 </a:t>
            </a:r>
          </a:p>
          <a:p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                                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75</a:t>
            </a:r>
            <a:r>
              <a:rPr lang="en-US" dirty="0">
                <a:sym typeface="Symbol" panose="05050102010706020507" pitchFamily="18" charset="2"/>
              </a:rPr>
              <a:t>: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50 </a:t>
            </a:r>
          </a:p>
          <a:p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or 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=f(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) e.g.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>
                <a:sym typeface="Symbol" panose="05050102010706020507" pitchFamily="18" charset="2"/>
              </a:rPr>
              <a:t>=</a:t>
            </a:r>
            <a:r>
              <a:rPr lang="en-US">
                <a:solidFill>
                  <a:srgbClr val="00B050"/>
                </a:solidFill>
                <a:sym typeface="Symbol" panose="05050102010706020507" pitchFamily="18" charset="2"/>
              </a:rPr>
              <a:t>x</a:t>
            </a:r>
            <a:r>
              <a:rPr lang="en-US">
                <a:sym typeface="Symbol" panose="05050102010706020507" pitchFamily="18" charset="2"/>
              </a:rPr>
              <a:t>+0.25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Interpret result, discuss intuitiveness</a:t>
            </a:r>
            <a:endParaRPr lang="en-US" dirty="0">
              <a:sym typeface="Symbol" panose="05050102010706020507" pitchFamily="18" charset="2"/>
            </a:endParaRPr>
          </a:p>
          <a:p>
            <a:endParaRPr lang="en-US" sz="800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Some comments on market segmentation</a:t>
            </a:r>
          </a:p>
          <a:p>
            <a:endParaRPr lang="en-US" dirty="0">
              <a:sym typeface="Symbol" panose="05050102010706020507" pitchFamily="18" charset="2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916488" y="4495672"/>
            <a:ext cx="2731094" cy="188125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10" idx="0"/>
          </p:cNvCxnSpPr>
          <p:nvPr/>
        </p:nvCxnSpPr>
        <p:spPr>
          <a:xfrm>
            <a:off x="2930487" y="1509311"/>
            <a:ext cx="1802512" cy="2697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2942211" y="485449"/>
            <a:ext cx="1861143" cy="24453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10" idx="0"/>
          </p:cNvCxnSpPr>
          <p:nvPr/>
        </p:nvCxnSpPr>
        <p:spPr>
          <a:xfrm>
            <a:off x="2930487" y="2919046"/>
            <a:ext cx="1802512" cy="12878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34708" y="4495671"/>
            <a:ext cx="2350825" cy="18841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393218" y="4495671"/>
            <a:ext cx="1244006" cy="1894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939666" y="5370387"/>
            <a:ext cx="57170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15794" y="6212033"/>
            <a:ext cx="57170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137301" y="472594"/>
            <a:ext cx="7685" cy="590433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452932" y="472594"/>
            <a:ext cx="7685" cy="590433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044780" y="4483865"/>
            <a:ext cx="871708" cy="189306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939666" y="472594"/>
            <a:ext cx="1852671" cy="10367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343507" y="1837869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71897" y="1931858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71527" y="1760416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22209" y="521302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baseline="30000" dirty="0">
                <a:solidFill>
                  <a:srgbClr val="FF0000"/>
                </a:solidFill>
              </a:rPr>
              <a:t>u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167461" y="5374847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</a:t>
            </a:r>
            <a:r>
              <a:rPr lang="en-US" b="1" baseline="-25000" dirty="0">
                <a:solidFill>
                  <a:srgbClr val="00B050"/>
                </a:solidFill>
              </a:rPr>
              <a:t>1</a:t>
            </a:r>
            <a:r>
              <a:rPr lang="en-US" b="1" baseline="30000" dirty="0">
                <a:solidFill>
                  <a:srgbClr val="00B050"/>
                </a:solidFill>
              </a:rPr>
              <a:t>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57046" y="3509908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</a:t>
            </a:r>
            <a:r>
              <a:rPr lang="en-US" b="1" baseline="-25000" dirty="0">
                <a:solidFill>
                  <a:srgbClr val="00B050"/>
                </a:solidFill>
              </a:rPr>
              <a:t>2</a:t>
            </a:r>
            <a:r>
              <a:rPr lang="en-US" b="1" baseline="30000" dirty="0">
                <a:solidFill>
                  <a:srgbClr val="00B050"/>
                </a:solidFill>
              </a:rPr>
              <a:t>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605751" y="655163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baseline="30000" dirty="0">
                <a:solidFill>
                  <a:srgbClr val="FF0000"/>
                </a:solidFill>
              </a:rPr>
              <a:t>u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7141642" y="2547547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070032" y="2641536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169662" y="2470094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D</a:t>
            </a:r>
            <a:endParaRPr lang="en-US" sz="1400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6135292" y="3190416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063682" y="3284405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148428" y="314372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61426" y="416664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733818" y="318782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675691" y="5062189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677259" y="584619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baseline="30000" dirty="0">
                <a:solidFill>
                  <a:srgbClr val="00B050"/>
                </a:solidFill>
              </a:rPr>
              <a:t>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76274" y="4160371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66013" y="4161939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053523" y="507159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baseline="30000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385789" y="591215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r>
              <a:rPr lang="en-US" baseline="30000" dirty="0">
                <a:solidFill>
                  <a:srgbClr val="00B050"/>
                </a:solidFill>
              </a:rPr>
              <a:t>u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128954" y="5275311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057344" y="5369300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61205" y="6106455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389595" y="6200444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938992" y="5421085"/>
            <a:ext cx="1825042" cy="94115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2912882" y="4483865"/>
            <a:ext cx="1820117" cy="189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3" idx="2"/>
          </p:cNvCxnSpPr>
          <p:nvPr/>
        </p:nvCxnSpPr>
        <p:spPr>
          <a:xfrm>
            <a:off x="2938992" y="4495671"/>
            <a:ext cx="911403" cy="1894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5846189" y="2867319"/>
            <a:ext cx="150829" cy="1602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346622" y="1436015"/>
            <a:ext cx="150829" cy="1602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6708969" y="2189029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637359" y="2283018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678669" y="2219807"/>
            <a:ext cx="29367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/>
              <a:t>A</a:t>
            </a:r>
            <a:endParaRPr lang="en-US" sz="1400" dirty="0"/>
          </a:p>
        </p:txBody>
      </p:sp>
      <p:sp>
        <p:nvSpPr>
          <p:cNvPr id="96" name="Date Placeholder 4">
            <a:extLst>
              <a:ext uri="{FF2B5EF4-FFF2-40B4-BE49-F238E27FC236}">
                <a16:creationId xmlns:a16="http://schemas.microsoft.com/office/drawing/2014/main" id="{51DFACAB-23D9-4DF2-B9D6-4BE76F69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608930"/>
            <a:ext cx="2057400" cy="183399"/>
          </a:xfrm>
        </p:spPr>
        <p:txBody>
          <a:bodyPr/>
          <a:lstStyle/>
          <a:p>
            <a:r>
              <a:rPr lang="en-US" dirty="0"/>
              <a:t>AY2023/24 NSWI166 Lecture 7 of 12, </a:t>
            </a:r>
            <a:r>
              <a:rPr lang="en-US" dirty="0" err="1"/>
              <a:t>Vojtáš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44FEF-5F3C-ADF1-977A-C86FB596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600786"/>
            <a:ext cx="3086100" cy="365125"/>
          </a:xfrm>
        </p:spPr>
        <p:txBody>
          <a:bodyPr/>
          <a:lstStyle/>
          <a:p>
            <a:r>
              <a:rPr lang="en-US" dirty="0"/>
              <a:t>Linear Monotone Preference Model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FD5F9-5114-B1E7-0B8E-4199DC0E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4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7 of 12, Vojtáš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8474B-3C26-4CAC-BCD0-BD76A022A6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381000"/>
            <a:ext cx="6019800" cy="594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5" idx="0"/>
          </p:cNvCxnSpPr>
          <p:nvPr/>
        </p:nvCxnSpPr>
        <p:spPr>
          <a:xfrm flipH="1" flipV="1">
            <a:off x="5676900" y="381000"/>
            <a:ext cx="3009900" cy="5943600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" y="10748"/>
            <a:ext cx="25271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FLN-TA graphically (2D) </a:t>
            </a:r>
          </a:p>
          <a:p>
            <a:r>
              <a:rPr lang="en-US" dirty="0"/>
              <a:t>Lab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490496" y="302000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18886" y="395989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2800" y="76200"/>
            <a:ext cx="370614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en-US" sz="1400" b="1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404896" y="302000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33286" y="395989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76200"/>
            <a:ext cx="367408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d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100069" y="272534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28459" y="366523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93869"/>
            <a:ext cx="359394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8529123" y="292573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457513" y="386562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0" y="76200"/>
            <a:ext cx="367408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h</a:t>
            </a:r>
            <a:r>
              <a:rPr lang="en-US" sz="1400" b="1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947696" y="264292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76086" y="358281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0" y="76200"/>
            <a:ext cx="348172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785896" y="272534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14286" y="366523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48200" y="56163"/>
            <a:ext cx="360996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081296" y="273719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09686" y="367708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43600" y="76200"/>
            <a:ext cx="327334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682210" y="1294462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610600" y="1388451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695346" y="1247775"/>
            <a:ext cx="332142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8706492" y="2285062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634882" y="2379051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719628" y="2238375"/>
            <a:ext cx="348172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8692064" y="4237687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620454" y="4331676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05200" y="4191000"/>
            <a:ext cx="362600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1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8682210" y="4542487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610600" y="4636476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695346" y="4495800"/>
            <a:ext cx="327334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8687256" y="5075887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615646" y="5169876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700392" y="5029200"/>
            <a:ext cx="367408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h</a:t>
            </a:r>
            <a:r>
              <a:rPr lang="en-US" sz="1400" b="1" baseline="-25000" dirty="0">
                <a:solidFill>
                  <a:schemeClr val="bg1">
                    <a:lumMod val="65000"/>
                  </a:schemeClr>
                </a:solidFill>
              </a:rPr>
              <a:t> 1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8684050" y="1751662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612440" y="1845651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697186" y="1704975"/>
            <a:ext cx="370614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673664" y="3777510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602054" y="3871499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686800" y="3730823"/>
            <a:ext cx="367408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d</a:t>
            </a:r>
            <a:r>
              <a:rPr lang="en-US" sz="1400" b="1" baseline="-25000" dirty="0">
                <a:solidFill>
                  <a:schemeClr val="bg1">
                    <a:lumMod val="65000"/>
                  </a:schemeClr>
                </a:solidFill>
              </a:rPr>
              <a:t> 1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7386123" y="292573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314513" y="386562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239000" y="76200"/>
            <a:ext cx="357790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2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8696874" y="4847287"/>
            <a:ext cx="0" cy="184666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625264" y="4941276"/>
            <a:ext cx="166807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710010" y="4800600"/>
            <a:ext cx="357790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US" sz="1400" baseline="-25000" dirty="0">
                <a:solidFill>
                  <a:schemeClr val="bg1">
                    <a:lumMod val="65000"/>
                  </a:schemeClr>
                </a:solidFill>
              </a:rPr>
              <a:t> 1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0" y="838200"/>
            <a:ext cx="2617524" cy="5355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/>
              <a:t>Run threshold algorithm </a:t>
            </a:r>
          </a:p>
          <a:p>
            <a:pPr>
              <a:defRPr/>
            </a:pPr>
            <a:r>
              <a:rPr lang="en-US" dirty="0"/>
              <a:t>As in the lecture slides 19-26</a:t>
            </a:r>
          </a:p>
          <a:p>
            <a:pPr>
              <a:defRPr/>
            </a:pPr>
            <a:r>
              <a:rPr lang="en-US" dirty="0"/>
              <a:t>     Use notation as in the lecture </a:t>
            </a:r>
          </a:p>
          <a:p>
            <a:pPr>
              <a:defRPr/>
            </a:pPr>
            <a:r>
              <a:rPr lang="en-US" dirty="0"/>
              <a:t>     Use colors to denote steps/cycles of TA </a:t>
            </a:r>
          </a:p>
          <a:p>
            <a:pPr>
              <a:defRPr/>
            </a:pPr>
            <a:r>
              <a:rPr lang="en-US" dirty="0"/>
              <a:t>      Lists are same, </a:t>
            </a:r>
            <a:r>
              <a:rPr lang="en-US" b="1" dirty="0"/>
              <a:t>how does aggregation influence run of TA</a:t>
            </a:r>
            <a:r>
              <a:rPr lang="en-US" dirty="0"/>
              <a:t>? </a:t>
            </a:r>
          </a:p>
          <a:p>
            <a:pPr>
              <a:defRPr/>
            </a:pPr>
            <a:r>
              <a:rPr lang="en-US" dirty="0"/>
              <a:t>   Is there a </a:t>
            </a:r>
            <a:r>
              <a:rPr lang="en-US" b="1" dirty="0"/>
              <a:t>neighborhood </a:t>
            </a:r>
          </a:p>
          <a:p>
            <a:pPr>
              <a:defRPr/>
            </a:pPr>
            <a:r>
              <a:rPr lang="en-US" b="1" dirty="0"/>
              <a:t>of contour line</a:t>
            </a:r>
            <a:r>
              <a:rPr lang="en-US" dirty="0"/>
              <a:t> with same TA run and outcome?</a:t>
            </a:r>
          </a:p>
          <a:p>
            <a:pPr>
              <a:defRPr/>
            </a:pPr>
            <a:r>
              <a:rPr lang="cs-CZ" dirty="0"/>
              <a:t>    W</a:t>
            </a:r>
            <a:r>
              <a:rPr lang="en-US" dirty="0"/>
              <a:t>hat happens if an impatient user changes the aggregation during the process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2E247F5-002C-83CD-CC8A-E455FAA25633}"/>
              </a:ext>
            </a:extLst>
          </p:cNvPr>
          <p:cNvCxnSpPr/>
          <p:nvPr/>
        </p:nvCxnSpPr>
        <p:spPr>
          <a:xfrm>
            <a:off x="8178342" y="381000"/>
            <a:ext cx="32208" cy="5989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CDC7F6C-8350-5AB0-E042-5B3074195066}"/>
              </a:ext>
            </a:extLst>
          </p:cNvPr>
          <p:cNvCxnSpPr/>
          <p:nvPr/>
        </p:nvCxnSpPr>
        <p:spPr>
          <a:xfrm flipV="1">
            <a:off x="2638425" y="409575"/>
            <a:ext cx="6019800" cy="594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6F4FD4B-D690-B3B8-90B5-C01AD03C9C18}"/>
              </a:ext>
            </a:extLst>
          </p:cNvPr>
          <p:cNvCxnSpPr/>
          <p:nvPr/>
        </p:nvCxnSpPr>
        <p:spPr>
          <a:xfrm flipH="1" flipV="1">
            <a:off x="2686050" y="857250"/>
            <a:ext cx="6010376" cy="36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32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231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Brush Script MT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Vojtáš</dc:creator>
  <cp:lastModifiedBy>Peter Vojtáš</cp:lastModifiedBy>
  <cp:revision>5</cp:revision>
  <dcterms:created xsi:type="dcterms:W3CDTF">2024-03-29T13:14:22Z</dcterms:created>
  <dcterms:modified xsi:type="dcterms:W3CDTF">2024-04-03T16:06:44Z</dcterms:modified>
</cp:coreProperties>
</file>