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90" r:id="rId3"/>
    <p:sldId id="416" r:id="rId4"/>
    <p:sldId id="439" r:id="rId5"/>
    <p:sldId id="438" r:id="rId6"/>
    <p:sldId id="418" r:id="rId7"/>
    <p:sldId id="431" r:id="rId8"/>
    <p:sldId id="432" r:id="rId9"/>
    <p:sldId id="433" r:id="rId10"/>
    <p:sldId id="434" r:id="rId11"/>
    <p:sldId id="436" r:id="rId12"/>
    <p:sldId id="435" r:id="rId13"/>
    <p:sldId id="437" r:id="rId14"/>
    <p:sldId id="419" r:id="rId15"/>
    <p:sldId id="440" r:id="rId16"/>
    <p:sldId id="420" r:id="rId17"/>
    <p:sldId id="441" r:id="rId18"/>
    <p:sldId id="442" r:id="rId19"/>
    <p:sldId id="424" r:id="rId20"/>
    <p:sldId id="443" r:id="rId21"/>
    <p:sldId id="444" r:id="rId22"/>
    <p:sldId id="445" r:id="rId23"/>
    <p:sldId id="446" r:id="rId24"/>
    <p:sldId id="447" r:id="rId25"/>
    <p:sldId id="425" r:id="rId26"/>
    <p:sldId id="330" r:id="rId27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8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B0F0"/>
    <a:srgbClr val="D3DEDE"/>
    <a:srgbClr val="EAEFEF"/>
    <a:srgbClr val="B6DF89"/>
    <a:srgbClr val="9DBEBD"/>
    <a:srgbClr val="669999"/>
    <a:srgbClr val="097115"/>
    <a:srgbClr val="99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9B948D3F-366D-4779-9E9B-5FD129571018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3E0932F-A163-41A4-A680-CD645F138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F0045C3C-55A3-42CF-AA5A-860C63459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8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5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5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6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2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1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13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11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07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1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0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6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74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8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58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92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6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2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0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7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6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1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8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99829-2EE0-4C85-871D-3113D3EF93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B997-3F96-4A55-94F4-0E22D9B25A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C373F-9CEE-4263-A144-B2872E4BE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5F51-99CB-4B12-8A2D-F73AFEDD58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D729-4E8C-463E-980F-3F838ACB8E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ED5B-E987-4949-AEA9-420F796582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EE6B-DCD4-499D-934F-1B5D94532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0957-0EE7-4B4B-9E52-1A0ECA4F61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F361-4338-4BB7-91FB-5827E43ECD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B47C-9FF4-44D1-A90C-C0676A4521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992E-8E37-492B-8ED7-5FCB37120F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B3B-B654-4837-90C1-BAAD88DEA5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7BC7641D-59E7-45D2-AE1A-5EA9212BF2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1465" y="115889"/>
            <a:ext cx="8208912" cy="2592387"/>
          </a:xfrm>
        </p:spPr>
        <p:txBody>
          <a:bodyPr/>
          <a:lstStyle/>
          <a:p>
            <a:r>
              <a:rPr lang="cs-CZ" sz="4000" dirty="0"/>
              <a:t>Rank-sensitive Proportional Aggregations in Dynamic Recommendation Scenarios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505" y="3049588"/>
            <a:ext cx="6990210" cy="311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Štěpán Balcar, Vít Škrhák and </a:t>
            </a:r>
            <a:r>
              <a:rPr lang="cs-CZ" sz="2400" u="sng" dirty="0"/>
              <a:t>Ladislav Peška</a:t>
            </a:r>
            <a:endParaRPr lang="cs-CZ" sz="2200" i="1" u="sng" baseline="30000" dirty="0"/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cs-CZ" sz="2000" baseline="30000" dirty="0"/>
              <a:t> </a:t>
            </a:r>
            <a:r>
              <a:rPr lang="en-US" sz="2000" dirty="0"/>
              <a:t>Department of Software Engineering, </a:t>
            </a: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Charles University</a:t>
            </a:r>
            <a:r>
              <a:rPr lang="cs-CZ" sz="2000" dirty="0"/>
              <a:t>, </a:t>
            </a:r>
            <a:r>
              <a:rPr lang="en-US" sz="2000" dirty="0"/>
              <a:t>Prague,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Czech Republic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839913" y="466725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373313" y="3049588"/>
            <a:ext cx="6248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10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Exactly-proportional 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</a:t>
            </a:r>
            <a:r>
              <a:rPr lang="cs-CZ" sz="3200" b="1" dirty="0">
                <a:solidFill>
                  <a:schemeClr val="tx2"/>
                </a:solidFill>
              </a:rPr>
              <a:t>s Aggregation Algorithm: Motivation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888" y="1639221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Two concepts: </a:t>
                </a:r>
                <a:r>
                  <a:rPr lang="cs-CZ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relevance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:r>
                  <a:rPr lang="cs-CZ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proportionality</a:t>
                </a: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Propose the most relevant items w.r.t. all RS </a:t>
                </a:r>
              </a:p>
              <a:p>
                <a:pPr lvl="2" eaLnBrk="1" hangingPunct="1"/>
                <a:r>
                  <a:rPr lang="cs-CZ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(e.g.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𝑟𝑒𝑐𝑜𝑚𝑚𝑒𝑛𝑑𝑒𝑟𝑠</m:t>
                        </m:r>
                      </m:sub>
                      <m:sup/>
                      <m:e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𝑟𝑒𝑙𝑒𝑣𝑎𝑛𝑐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accumulated per-RS relevance should be proportional to its votes</a:t>
                </a:r>
              </a:p>
              <a:p>
                <a:pPr lvl="2" eaLnBrk="1" hangingPunct="1"/>
                <a:r>
                  <a:rPr lang="cs-CZ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(e.g.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cs-CZ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𝑖𝑡𝑒𝑚𝑠</m:t>
                        </m:r>
                      </m:sub>
                      <m:sup/>
                      <m:e>
                        <m:r>
                          <a:rPr lang="cs-CZ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𝑟𝑒𝑙𝑒𝑣𝑎𝑛𝑐</m:t>
                        </m:r>
                        <m:sSub>
                          <m:sSubPr>
                            <m:ctrlP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cs-CZ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cs-CZ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𝑣𝑜𝑡𝑒</m:t>
                        </m:r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Largely orthogonal concepts</a:t>
                </a:r>
              </a:p>
              <a:p>
                <a:pPr lvl="1" eaLnBrk="1" hangingPunct="1"/>
                <a:endParaRPr lang="cs-CZ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888" y="1639221"/>
                <a:ext cx="10972800" cy="4508888"/>
              </a:xfrm>
              <a:blipFill>
                <a:blip r:embed="rId3"/>
                <a:stretch>
                  <a:fillRect l="-56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54552" y="1772816"/>
            <a:ext cx="3168352" cy="1772954"/>
            <a:chOff x="8712776" y="1630069"/>
            <a:chExt cx="3168352" cy="1772954"/>
          </a:xfrm>
        </p:grpSpPr>
        <p:grpSp>
          <p:nvGrpSpPr>
            <p:cNvPr id="27" name="Group 26"/>
            <p:cNvGrpSpPr/>
            <p:nvPr/>
          </p:nvGrpSpPr>
          <p:grpSpPr>
            <a:xfrm>
              <a:off x="8712776" y="1630069"/>
              <a:ext cx="3168352" cy="1772954"/>
              <a:chOff x="8712776" y="1630069"/>
              <a:chExt cx="3168352" cy="17729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8712776" y="1630069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Which set of items is better?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04312" y="2708540"/>
                <a:ext cx="229840" cy="25314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336360" y="2780548"/>
                <a:ext cx="229840" cy="18113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68408" y="2636532"/>
                <a:ext cx="229840" cy="32515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04312" y="2455396"/>
                <a:ext cx="229840" cy="25314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336360" y="2442432"/>
                <a:ext cx="229840" cy="3381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768408" y="2455395"/>
                <a:ext cx="229840" cy="1729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402664" y="2595857"/>
                <a:ext cx="229840" cy="36004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834712" y="2708540"/>
                <a:ext cx="229840" cy="25314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266760" y="2564524"/>
                <a:ext cx="229840" cy="3971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402664" y="2163246"/>
                <a:ext cx="229840" cy="4326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834712" y="2370425"/>
                <a:ext cx="229840" cy="3381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266760" y="2370425"/>
                <a:ext cx="229840" cy="1940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0209600" y="2055797"/>
                <a:ext cx="0" cy="108012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953425" y="3033691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O1 + O2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402664" y="3029106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O3 + O4</a:t>
                </a:r>
                <a:endParaRPr lang="en-US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737600" y="1630069"/>
              <a:ext cx="2952389" cy="17683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178105" y="2875663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R1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9607926" y="2892780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R2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0043625" y="2871432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R3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0687588" y="2875663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R1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1117409" y="2892780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R2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1553108" y="2871432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R3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47029" y="3705030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/>
              <a:t>Left: more proportional (consider uniform votes)</a:t>
            </a:r>
          </a:p>
          <a:p>
            <a:pPr algn="r"/>
            <a:r>
              <a:rPr lang="cs-CZ" dirty="0"/>
              <a:t>Right: more relevant for each base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8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11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Exactly-proportional 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</a:t>
            </a:r>
            <a:r>
              <a:rPr lang="cs-CZ" sz="3200" b="1" dirty="0">
                <a:solidFill>
                  <a:schemeClr val="tx2"/>
                </a:solidFill>
              </a:rPr>
              <a:t>s Aggregation Algorithm: Motivation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73888" y="1639221"/>
            <a:ext cx="10972800" cy="4508888"/>
          </a:xfrm>
          <a:noFill/>
        </p:spPr>
        <p:txBody>
          <a:bodyPr/>
          <a:lstStyle/>
          <a:p>
            <a:pPr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concepts: </a:t>
            </a:r>
            <a: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relevance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proportionality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Propose the most relevant items w.r.t. all RS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accumulated per-RS relevance should be proportional to its votes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Largely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orthogonal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concepts</a:t>
            </a: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100" i="1" dirty="0" err="1">
                <a:solidFill>
                  <a:srgbClr val="00B050"/>
                </a:solidFill>
              </a:rPr>
              <a:t>Counting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only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the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portion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of</a:t>
            </a:r>
            <a:r>
              <a:rPr lang="cs-CZ" sz="2100" i="1" dirty="0">
                <a:solidFill>
                  <a:srgbClr val="00B050"/>
                </a:solidFill>
              </a:rPr>
              <a:t> per-RS relevance </a:t>
            </a:r>
            <a:r>
              <a:rPr lang="cs-CZ" sz="2100" i="1" dirty="0" err="1">
                <a:solidFill>
                  <a:srgbClr val="00B050"/>
                </a:solidFill>
              </a:rPr>
              <a:t>that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is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proportional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br>
              <a:rPr lang="cs-CZ" sz="2100" i="1" dirty="0">
                <a:solidFill>
                  <a:srgbClr val="00B050"/>
                </a:solidFill>
              </a:rPr>
            </a:br>
            <a:r>
              <a:rPr lang="cs-CZ" sz="2100" i="1" dirty="0">
                <a:solidFill>
                  <a:srgbClr val="00B050"/>
                </a:solidFill>
              </a:rPr>
              <a:t>to RS</a:t>
            </a:r>
            <a:r>
              <a:rPr lang="en-US" sz="2100" i="1" dirty="0">
                <a:solidFill>
                  <a:srgbClr val="00B050"/>
                </a:solidFill>
              </a:rPr>
              <a:t>’s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votes</a:t>
            </a:r>
            <a:r>
              <a:rPr lang="cs-CZ" sz="2100" i="1" dirty="0">
                <a:solidFill>
                  <a:srgbClr val="00B050"/>
                </a:solidFill>
              </a:rPr>
              <a:t>, </a:t>
            </a:r>
            <a:r>
              <a:rPr lang="cs-CZ" sz="2100" i="1" dirty="0" err="1">
                <a:solidFill>
                  <a:srgbClr val="00B050"/>
                </a:solidFill>
              </a:rPr>
              <a:t>we</a:t>
            </a:r>
            <a:r>
              <a:rPr lang="cs-CZ" sz="2100" i="1" dirty="0">
                <a:solidFill>
                  <a:srgbClr val="00B050"/>
                </a:solidFill>
              </a:rPr>
              <a:t> </a:t>
            </a:r>
            <a:r>
              <a:rPr lang="cs-CZ" sz="2100" i="1" dirty="0" err="1">
                <a:solidFill>
                  <a:srgbClr val="00B050"/>
                </a:solidFill>
              </a:rPr>
              <a:t>want</a:t>
            </a:r>
            <a:r>
              <a:rPr lang="cs-CZ" sz="2100" i="1" dirty="0">
                <a:solidFill>
                  <a:srgbClr val="00B050"/>
                </a:solidFill>
              </a:rPr>
              <a:t> these to </a:t>
            </a:r>
            <a:r>
              <a:rPr lang="cs-CZ" sz="2100" i="1" dirty="0" err="1">
                <a:solidFill>
                  <a:srgbClr val="00B050"/>
                </a:solidFill>
              </a:rPr>
              <a:t>be</a:t>
            </a:r>
            <a:r>
              <a:rPr lang="cs-CZ" sz="2100" i="1" dirty="0">
                <a:solidFill>
                  <a:srgbClr val="00B050"/>
                </a:solidFill>
              </a:rPr>
              <a:t> as </a:t>
            </a:r>
            <a:r>
              <a:rPr lang="cs-CZ" sz="2100" i="1" dirty="0" err="1">
                <a:solidFill>
                  <a:srgbClr val="00B050"/>
                </a:solidFill>
              </a:rPr>
              <a:t>high</a:t>
            </a:r>
            <a:r>
              <a:rPr lang="cs-CZ" sz="2100" i="1" dirty="0">
                <a:solidFill>
                  <a:srgbClr val="00B050"/>
                </a:solidFill>
              </a:rPr>
              <a:t> as </a:t>
            </a:r>
            <a:r>
              <a:rPr lang="cs-CZ" sz="2100" i="1" dirty="0" err="1">
                <a:solidFill>
                  <a:srgbClr val="00B050"/>
                </a:solidFill>
              </a:rPr>
              <a:t>possible</a:t>
            </a:r>
            <a:r>
              <a:rPr lang="cs-CZ" sz="2100" i="1" dirty="0">
                <a:solidFill>
                  <a:srgbClr val="00B050"/>
                </a:solidFill>
              </a:rPr>
              <a:t>.</a:t>
            </a:r>
          </a:p>
          <a:p>
            <a:pPr lvl="1" eaLnBrk="1" hangingPunct="1"/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54552" y="1772816"/>
            <a:ext cx="3168352" cy="1772954"/>
            <a:chOff x="8712776" y="1630069"/>
            <a:chExt cx="3168352" cy="1772954"/>
          </a:xfrm>
        </p:grpSpPr>
        <p:grpSp>
          <p:nvGrpSpPr>
            <p:cNvPr id="27" name="Group 26"/>
            <p:cNvGrpSpPr/>
            <p:nvPr/>
          </p:nvGrpSpPr>
          <p:grpSpPr>
            <a:xfrm>
              <a:off x="8712776" y="1630069"/>
              <a:ext cx="3168352" cy="1772954"/>
              <a:chOff x="8712776" y="1630069"/>
              <a:chExt cx="3168352" cy="17729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8712776" y="1630069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Which set of items is better?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04312" y="2708540"/>
                <a:ext cx="229840" cy="25314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336360" y="2780548"/>
                <a:ext cx="229840" cy="18113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68408" y="2636532"/>
                <a:ext cx="229840" cy="32515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04312" y="2455396"/>
                <a:ext cx="229840" cy="25314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336360" y="2442432"/>
                <a:ext cx="229840" cy="3381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768408" y="2455395"/>
                <a:ext cx="229840" cy="1729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402664" y="2595857"/>
                <a:ext cx="229840" cy="36004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834712" y="2708540"/>
                <a:ext cx="229840" cy="25314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266760" y="2564524"/>
                <a:ext cx="229840" cy="3971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402664" y="2163246"/>
                <a:ext cx="229840" cy="4326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834712" y="2370425"/>
                <a:ext cx="229840" cy="3381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266760" y="2370425"/>
                <a:ext cx="229840" cy="1940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0209600" y="2055797"/>
                <a:ext cx="0" cy="108012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953425" y="3033691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O1 + O2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402664" y="3029106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O3 + O4</a:t>
                </a:r>
                <a:endParaRPr lang="en-US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737600" y="1630069"/>
              <a:ext cx="2952389" cy="17683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10442930" y="2063845"/>
            <a:ext cx="1615285" cy="1574884"/>
          </a:xfrm>
          <a:prstGeom prst="ellipse">
            <a:avLst/>
          </a:prstGeom>
          <a:noFill/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74465" y="3745104"/>
            <a:ext cx="315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Each RS gets better relevance, although they are less balanced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78105" y="2875663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R1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9607926" y="2892780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R2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10043625" y="2871432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R3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84486" y="2879915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R1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1114307" y="2897032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R2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1550006" y="2875684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R3</a:t>
            </a:r>
            <a:endParaRPr lang="en-US" sz="11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B0708A8-AB8E-4489-8816-3F51ED2A6981}"/>
              </a:ext>
            </a:extLst>
          </p:cNvPr>
          <p:cNvCxnSpPr>
            <a:cxnSpLocks/>
          </p:cNvCxnSpPr>
          <p:nvPr/>
        </p:nvCxnSpPr>
        <p:spPr>
          <a:xfrm>
            <a:off x="9124361" y="2564904"/>
            <a:ext cx="1364127" cy="1219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224ADF63-BFE4-422E-A178-756607326412}"/>
              </a:ext>
            </a:extLst>
          </p:cNvPr>
          <p:cNvCxnSpPr>
            <a:cxnSpLocks/>
          </p:cNvCxnSpPr>
          <p:nvPr/>
        </p:nvCxnSpPr>
        <p:spPr>
          <a:xfrm>
            <a:off x="10488488" y="2492896"/>
            <a:ext cx="1364127" cy="1219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3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12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Exactly-proportional 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</a:t>
            </a:r>
            <a:r>
              <a:rPr lang="cs-CZ" sz="3200" b="1" dirty="0">
                <a:solidFill>
                  <a:schemeClr val="tx2"/>
                </a:solidFill>
              </a:rPr>
              <a:t>s Aggregation Algorithm (EP-FuzzDA)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888" y="1639221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Consider overall relevance of items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𝑟𝑒𝑐𝑜𝑚𝑚𝑒𝑛𝑑𝑒𝑟𝑠</m:t>
                        </m:r>
                      </m:sub>
                      <m:sup/>
                      <m:e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𝑟𝑒𝑙𝑒𝑣𝑎𝑛𝑐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when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selecting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next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</a:t>
                </a:r>
                <a:endParaRPr lang="cs-CZ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only up to the </a:t>
                </a:r>
                <a:r>
                  <a:rPr lang="cs-CZ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exactly proportional share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relevances per recommender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𝑖𝑡𝑒𝑚𝑠</m:t>
                        </m:r>
                      </m:sub>
                    </m:sSub>
                    <m:d>
                      <m:dPr>
                        <m:ctrlP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∀ 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𝑟𝑒𝑐𝑜𝑚𝑚𝑒𝑛𝑑𝑒𝑟𝑠</m:t>
                            </m:r>
                          </m:sub>
                          <m:sup/>
                          <m:e>
                            <m:r>
                              <a:rPr lang="cs-CZ" sz="17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cs-CZ" sz="17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𝑟𝑒𝑙𝑒𝑣𝑎𝑛𝑐</m:t>
                            </m:r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1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⁡(0,</m:t>
                            </m:r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𝑝𝑟𝑜𝑝𝑜𝑟𝑡𝑖𝑜𝑛𝑎</m:t>
                            </m:r>
                            <m:sSub>
                              <m:sSubPr>
                                <m:ctrlPr>
                                  <a:rPr lang="cs-CZ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𝑐𝑢𝑟𝑟𝑒𝑛</m:t>
                            </m:r>
                            <m:sSub>
                              <m:sSubPr>
                                <m:ctrlPr>
                                  <a:rPr lang="cs-CZ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)</m:t>
                        </m:r>
                      </m:e>
                    </m:d>
                  </m:oMath>
                </a14:m>
                <a:endParaRPr lang="cs-CZ" sz="1700" i="1" dirty="0">
                  <a:solidFill>
                    <a:srgbClr val="00B050"/>
                  </a:solidFill>
                </a:endParaRPr>
              </a:p>
              <a:p>
                <a:pPr lvl="1" eaLnBrk="1" hangingPunct="1"/>
                <a:endParaRPr lang="cs-CZ" sz="1700" i="1" dirty="0">
                  <a:solidFill>
                    <a:srgbClr val="00B050"/>
                  </a:solidFill>
                </a:endParaRPr>
              </a:p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some RS already accumulated more than a proportional share of relevance, its evaluation of the item no longer plays any role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Only the currently under-represented RS has saying in the selection of next item</a:t>
                </a:r>
              </a:p>
              <a:p>
                <a:pPr lvl="1" eaLnBrk="1" hangingPunct="1"/>
                <a:endPara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Rank-sensitive optimality of EP-relevance-sum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recommeded list as well as each its prefix iteratively maximize the exactly proportional sum of relevances</a:t>
                </a:r>
              </a:p>
              <a:p>
                <a:pPr lvl="1" eaLnBrk="1" hangingPunct="1"/>
                <a:endPara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888" y="1639221"/>
                <a:ext cx="10972800" cy="4508888"/>
              </a:xfrm>
              <a:blipFill>
                <a:blip r:embed="rId3"/>
                <a:stretch>
                  <a:fillRect l="-56" t="-10811" r="-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09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13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Exactly-proportional 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</a:t>
            </a:r>
            <a:r>
              <a:rPr lang="cs-CZ" sz="3200" b="1" dirty="0">
                <a:solidFill>
                  <a:schemeClr val="tx2"/>
                </a:solidFill>
              </a:rPr>
              <a:t>s Aggregation Algorithm (EP-FuzzDA)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888" y="1639221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Consider overall relevance of items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𝑟𝑒𝑐𝑜𝑚𝑚𝑒𝑛𝑑𝑒𝑟𝑠</m:t>
                        </m:r>
                      </m:sub>
                      <m:sup/>
                      <m:e>
                        <m:r>
                          <a:rPr lang="cs-CZ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𝑟𝑒𝑙𝑒𝑣𝑎𝑛𝑐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cs-CZ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when selecting next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But only up to the </a:t>
                </a:r>
                <a:r>
                  <a:rPr lang="cs-CZ" sz="1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exactly proportional share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relevances per recommender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𝑖𝑡𝑒𝑚𝑠</m:t>
                        </m:r>
                      </m:sub>
                    </m:sSub>
                    <m:d>
                      <m:dPr>
                        <m:ctrlPr>
                          <a:rPr lang="cs-CZ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∀ 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𝑟𝑒𝑐𝑜𝑚𝑚𝑒𝑛𝑑𝑒𝑟𝑠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cs-CZ" sz="17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𝑟𝑒𝑙𝑒𝑣𝑎𝑛𝑐</m:t>
                            </m:r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𝑝𝑟𝑜𝑝𝑜𝑟𝑡𝑖𝑜𝑛𝑎</m:t>
                            </m:r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𝑐𝑢𝑟𝑟𝑒𝑛</m:t>
                            </m:r>
                            <m:sSub>
                              <m:sSubPr>
                                <m:ctrlP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7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cs-CZ" sz="1700" i="1" dirty="0">
                  <a:solidFill>
                    <a:srgbClr val="00B050"/>
                  </a:solidFill>
                </a:endParaRPr>
              </a:p>
              <a:p>
                <a:pPr lvl="1" eaLnBrk="1" hangingPunct="1"/>
                <a:endParaRPr lang="cs-CZ" sz="1700" i="1" dirty="0">
                  <a:solidFill>
                    <a:srgbClr val="00B050"/>
                  </a:solidFill>
                </a:endParaRPr>
              </a:p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some RS already accumulated more than a proportional share of relevance, its evaluation of the item no longer plays any role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Only the currently under-represented RS has saying in the selection of next item</a:t>
                </a:r>
              </a:p>
              <a:p>
                <a:pPr lvl="1" eaLnBrk="1" hangingPunct="1"/>
                <a:endParaRPr lang="cs-CZ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Rank-sensitive optimality of EP-relevance-sum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recommeded list as well as each its prefix iteratively maximize the exactly proportional sum of relevances</a:t>
                </a: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888" y="1639221"/>
                <a:ext cx="10972800" cy="4508888"/>
              </a:xfrm>
              <a:blipFill>
                <a:blip r:embed="rId3"/>
                <a:stretch>
                  <a:fillRect l="-56" t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20774217" flipH="1">
            <a:off x="239464" y="3340986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Good, but what are the votes &amp; who will supply them?</a:t>
            </a:r>
          </a:p>
        </p:txBody>
      </p:sp>
    </p:spTree>
    <p:extLst>
      <p:ext uri="{BB962C8B-B14F-4D97-AF65-F5344CB8AC3E}">
        <p14:creationId xmlns:p14="http://schemas.microsoft.com/office/powerpoint/2010/main" val="206001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charset="0"/>
              </a:rPr>
              <a:t>Peska &amp; </a:t>
            </a:r>
            <a:r>
              <a:rPr lang="en-US" altLang="en-US" dirty="0" err="1">
                <a:latin typeface="Arial" charset="0"/>
              </a:rPr>
              <a:t>Balcar</a:t>
            </a:r>
            <a:r>
              <a:rPr lang="en-US" altLang="en-US" dirty="0">
                <a:latin typeface="Arial" charset="0"/>
              </a:rPr>
              <a:t>: Fuzzy </a:t>
            </a:r>
            <a:r>
              <a:rPr lang="en-US" altLang="en-US" dirty="0" err="1">
                <a:latin typeface="Arial" charset="0"/>
              </a:rPr>
              <a:t>D'Hondt's</a:t>
            </a:r>
            <a:r>
              <a:rPr lang="en-US" altLang="en-US" dirty="0">
                <a:latin typeface="Arial" charset="0"/>
              </a:rPr>
              <a:t>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14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Iterative Votes Assignment Strategies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cs-CZ" sz="2100" i="1" dirty="0">
                <a:solidFill>
                  <a:srgbClr val="00B0F0"/>
                </a:solidFill>
              </a:rPr>
              <a:t>Recommenders which provide better (more selected) candidates should be preferred</a:t>
            </a:r>
            <a:endParaRPr lang="cs-CZ" sz="2100" i="1" dirty="0">
              <a:solidFill>
                <a:schemeClr val="bg1">
                  <a:lumMod val="50000"/>
                </a:schemeClr>
              </a:solidFill>
            </a:endParaRPr>
          </a:p>
          <a:p>
            <a:pPr marL="349250" lvl="1" indent="0" eaLnBrk="1" hangingPunct="1">
              <a:buNone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Gradient descent </a:t>
            </a:r>
            <a:r>
              <a:rPr lang="cs-CZ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 2019]</a:t>
            </a:r>
            <a:endParaRPr lang="cs-CZ" sz="2000" i="1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Iteratively maximize the difference of votes for selected and ignored candidates</a:t>
            </a:r>
          </a:p>
          <a:p>
            <a:pPr lvl="1" eaLnBrk="1" hangingPunct="1"/>
            <a:endParaRPr lang="cs-CZ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9250" lvl="1" indent="0" eaLnBrk="1" hangingPunct="1">
              <a:buNone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Thompson Sampling</a:t>
            </a:r>
            <a:r>
              <a:rPr lang="cs-CZ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[Broden 2018]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Select votes from a beta distribution according to recommended vs.  selected statistics</a:t>
            </a:r>
          </a:p>
          <a:p>
            <a:pPr lvl="1" eaLnBrk="1" hangingPunct="1"/>
            <a:endParaRPr lang="cs-CZ" sz="600" i="1" dirty="0"/>
          </a:p>
          <a:p>
            <a:pPr marL="349250" lvl="1" indent="0" eaLnBrk="1" hangingPunct="1">
              <a:buNone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Contextualized Votes Assignment (LinUCB)</a:t>
            </a:r>
            <a:r>
              <a:rPr lang="cs-CZ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[Li 2010]</a:t>
            </a:r>
            <a:endParaRPr lang="cs-CZ" sz="2000" i="1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Similar 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↑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but consider context that may affect relevance of individual RS</a:t>
            </a:r>
            <a:endParaRPr lang="en-US" sz="2000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eaLnBrk="1" hangingPunct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Linear regression model for numeric context variables</a:t>
            </a:r>
          </a:p>
          <a:p>
            <a:pPr lvl="2" eaLnBrk="1" hangingPunct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Visited items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user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Item’s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categories, type of page on which recommendations are displayed</a:t>
            </a:r>
          </a:p>
          <a:p>
            <a:pPr marL="0" indent="0" eaLnBrk="1" hangingPunct="1">
              <a:buNone/>
            </a:pP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75144" y="5655930"/>
            <a:ext cx="1085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[Peska2019] Ladislav Peska and Štěpán Balcar: Fuzzy D’Hondt’s Algorithm for On-line Recommendations Aggregation, ORSUM@RecSys 2019</a:t>
            </a:r>
          </a:p>
          <a:p>
            <a:pPr algn="r"/>
            <a:r>
              <a:rPr 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[Broden 2018] </a:t>
            </a:r>
            <a:r>
              <a:rPr lang="en-US" sz="1200" dirty="0"/>
              <a:t>Bjorn  </a:t>
            </a:r>
            <a:r>
              <a:rPr lang="en-US" sz="1200" dirty="0" err="1"/>
              <a:t>Broden</a:t>
            </a:r>
            <a:r>
              <a:rPr lang="cs-CZ" sz="1200" dirty="0"/>
              <a:t> et al</a:t>
            </a:r>
            <a:r>
              <a:rPr lang="en-US" sz="1200" dirty="0"/>
              <a:t>.   Ensemble</a:t>
            </a:r>
            <a:r>
              <a:rPr lang="cs-CZ" sz="1200" dirty="0"/>
              <a:t> </a:t>
            </a:r>
            <a:r>
              <a:rPr lang="en-US" sz="1200" dirty="0"/>
              <a:t>recommendations via </a:t>
            </a:r>
            <a:r>
              <a:rPr lang="en-US" sz="1200" dirty="0" err="1"/>
              <a:t>thompson</a:t>
            </a:r>
            <a:r>
              <a:rPr lang="en-US" sz="1200" dirty="0"/>
              <a:t> sampling:  An experimental study within e-commerce. IUI </a:t>
            </a:r>
            <a:r>
              <a:rPr lang="cs-CZ" sz="1200" dirty="0"/>
              <a:t>201</a:t>
            </a:r>
            <a:r>
              <a:rPr lang="en-US" sz="1200" dirty="0"/>
              <a:t>8 </a:t>
            </a:r>
          </a:p>
          <a:p>
            <a:pPr algn="r"/>
            <a:r>
              <a:rPr 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[Li 2010] </a:t>
            </a:r>
            <a:r>
              <a:rPr lang="en-US" sz="1200" dirty="0"/>
              <a:t>Li, L., Chu, W., Langford, J., </a:t>
            </a:r>
            <a:r>
              <a:rPr lang="en-US" sz="1200" dirty="0" err="1"/>
              <a:t>Schapire</a:t>
            </a:r>
            <a:r>
              <a:rPr lang="en-US" sz="1200" dirty="0"/>
              <a:t>, R.E.: A contextual-bandit approach to personalized news article recommendation. WWW ’10</a:t>
            </a:r>
          </a:p>
        </p:txBody>
      </p:sp>
    </p:spTree>
    <p:extLst>
      <p:ext uri="{BB962C8B-B14F-4D97-AF65-F5344CB8AC3E}">
        <p14:creationId xmlns:p14="http://schemas.microsoft.com/office/powerpoint/2010/main" val="106552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charset="0"/>
              </a:rPr>
              <a:t>Peska &amp; </a:t>
            </a:r>
            <a:r>
              <a:rPr lang="en-US" altLang="en-US" dirty="0" err="1">
                <a:latin typeface="Arial" charset="0"/>
              </a:rPr>
              <a:t>Balcar</a:t>
            </a:r>
            <a:r>
              <a:rPr lang="en-US" altLang="en-US" dirty="0">
                <a:latin typeface="Arial" charset="0"/>
              </a:rPr>
              <a:t>: Fuzzy </a:t>
            </a:r>
            <a:r>
              <a:rPr lang="en-US" altLang="en-US" dirty="0" err="1">
                <a:latin typeface="Arial" charset="0"/>
              </a:rPr>
              <a:t>D'Hondt's</a:t>
            </a:r>
            <a:r>
              <a:rPr lang="en-US" altLang="en-US" dirty="0">
                <a:latin typeface="Arial" charset="0"/>
              </a:rPr>
              <a:t>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15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Iterative Votes Assignment Strategies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cs-CZ" sz="2100" i="1" dirty="0">
                <a:solidFill>
                  <a:srgbClr val="00B0F0"/>
                </a:solidFill>
              </a:rPr>
              <a:t>Recommenders which provide better (more selected) candidates should be preferred</a:t>
            </a:r>
            <a:endParaRPr lang="cs-CZ" sz="2100" i="1" dirty="0">
              <a:solidFill>
                <a:schemeClr val="bg1">
                  <a:lumMod val="50000"/>
                </a:schemeClr>
              </a:solidFill>
            </a:endParaRPr>
          </a:p>
          <a:p>
            <a:pPr marL="349250" lvl="1" indent="0" eaLnBrk="1" hangingPunct="1">
              <a:buNone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Gradient descent </a:t>
            </a:r>
            <a:r>
              <a:rPr lang="cs-CZ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 2019]</a:t>
            </a:r>
            <a:endParaRPr lang="cs-CZ" sz="2000" i="1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Iteratively maximize the difference of votes for selected and ignored candidates</a:t>
            </a:r>
          </a:p>
          <a:p>
            <a:pPr lvl="1" eaLnBrk="1" hangingPunct="1"/>
            <a:endParaRPr lang="cs-CZ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9250" lvl="1" indent="0" eaLnBrk="1" hangingPunct="1">
              <a:buNone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Thompson Sampling</a:t>
            </a:r>
            <a:r>
              <a:rPr lang="cs-CZ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[Broden 2018]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Select votes from a beta distribution according to recommended vs.  selected statistics</a:t>
            </a:r>
          </a:p>
          <a:p>
            <a:pPr lvl="1" eaLnBrk="1" hangingPunct="1"/>
            <a:endParaRPr lang="cs-CZ" sz="600" i="1" dirty="0"/>
          </a:p>
          <a:p>
            <a:pPr marL="349250" lvl="1" indent="0" eaLnBrk="1" hangingPunct="1">
              <a:buNone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Contextualized Votes Assignment (LinUCB)</a:t>
            </a:r>
            <a:r>
              <a:rPr lang="cs-CZ" sz="2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[Li 2010]</a:t>
            </a:r>
            <a:endParaRPr lang="cs-CZ" sz="2000" i="1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Similar 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↑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but consider context that may affect relevance of individual RS</a:t>
            </a:r>
            <a:endParaRPr lang="en-US" sz="2000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eaLnBrk="1" hangingPunct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Linear regression model for numeric context variables</a:t>
            </a:r>
          </a:p>
          <a:p>
            <a:pPr lvl="2" eaLnBrk="1" hangingPunct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Visited items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user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Item’s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categories, type of page on which recommendations are displayed</a:t>
            </a:r>
          </a:p>
          <a:p>
            <a:pPr marL="0" indent="0" eaLnBrk="1" hangingPunct="1">
              <a:buNone/>
            </a:pPr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75144" y="5655930"/>
            <a:ext cx="1085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[Peska2019] Ladislav Peska and Štěpán Balcar: Fuzzy D’Hondt’s Algorithm for On-line Recommendations Aggregation, ORSUM@RecSys 2019</a:t>
            </a:r>
          </a:p>
          <a:p>
            <a:pPr algn="r"/>
            <a:r>
              <a:rPr 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[Broden 2018] </a:t>
            </a:r>
            <a:r>
              <a:rPr lang="en-US" sz="1200" dirty="0"/>
              <a:t>Bjorn  </a:t>
            </a:r>
            <a:r>
              <a:rPr lang="en-US" sz="1200" dirty="0" err="1"/>
              <a:t>Broden</a:t>
            </a:r>
            <a:r>
              <a:rPr lang="cs-CZ" sz="1200" dirty="0"/>
              <a:t> et al</a:t>
            </a:r>
            <a:r>
              <a:rPr lang="en-US" sz="1200" dirty="0"/>
              <a:t>.   Ensemble</a:t>
            </a:r>
            <a:r>
              <a:rPr lang="cs-CZ" sz="1200" dirty="0"/>
              <a:t> </a:t>
            </a:r>
            <a:r>
              <a:rPr lang="en-US" sz="1200" dirty="0"/>
              <a:t>recommendations via </a:t>
            </a:r>
            <a:r>
              <a:rPr lang="en-US" sz="1200" dirty="0" err="1"/>
              <a:t>thompson</a:t>
            </a:r>
            <a:r>
              <a:rPr lang="en-US" sz="1200" dirty="0"/>
              <a:t> sampling:  An experimental study within e-commerce. IUI </a:t>
            </a:r>
            <a:r>
              <a:rPr lang="cs-CZ" sz="1200" dirty="0"/>
              <a:t>201</a:t>
            </a:r>
            <a:r>
              <a:rPr lang="en-US" sz="1200" dirty="0"/>
              <a:t>8 </a:t>
            </a:r>
          </a:p>
          <a:p>
            <a:pPr algn="r"/>
            <a:r>
              <a:rPr 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[Li 2010] </a:t>
            </a:r>
            <a:r>
              <a:rPr lang="en-US" sz="1200" dirty="0"/>
              <a:t>Li, L., Chu, W., Langford, J., </a:t>
            </a:r>
            <a:r>
              <a:rPr lang="en-US" sz="1200" dirty="0" err="1"/>
              <a:t>Schapire</a:t>
            </a:r>
            <a:r>
              <a:rPr lang="en-US" sz="1200" dirty="0"/>
              <a:t>, R.E.: A contextual-bandit approach to personalized news article recommendation. WWW ’10</a:t>
            </a:r>
          </a:p>
        </p:txBody>
      </p:sp>
      <p:sp>
        <p:nvSpPr>
          <p:cNvPr id="18" name="TextBox 17"/>
          <p:cNvSpPr txBox="1"/>
          <p:nvPr/>
        </p:nvSpPr>
        <p:spPr>
          <a:xfrm rot="20774217" flipH="1">
            <a:off x="262728" y="2404554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Votes changes are gradual &amp; rather slow</a:t>
            </a:r>
          </a:p>
        </p:txBody>
      </p:sp>
      <p:sp>
        <p:nvSpPr>
          <p:cNvPr id="19" name="TextBox 18"/>
          <p:cNvSpPr txBox="1"/>
          <p:nvPr/>
        </p:nvSpPr>
        <p:spPr>
          <a:xfrm rot="20774217" flipH="1">
            <a:off x="309674" y="3327177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Cannot react on just-in-time user needs/context</a:t>
            </a:r>
          </a:p>
        </p:txBody>
      </p:sp>
      <p:sp>
        <p:nvSpPr>
          <p:cNvPr id="20" name="TextBox 19"/>
          <p:cNvSpPr txBox="1"/>
          <p:nvPr/>
        </p:nvSpPr>
        <p:spPr>
          <a:xfrm rot="20774217" flipH="1">
            <a:off x="377212" y="4194004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Consecutive recommendtions are almost identical</a:t>
            </a:r>
          </a:p>
        </p:txBody>
      </p:sp>
    </p:spTree>
    <p:extLst>
      <p:ext uri="{BB962C8B-B14F-4D97-AF65-F5344CB8AC3E}">
        <p14:creationId xmlns:p14="http://schemas.microsoft.com/office/powerpoint/2010/main" val="134305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16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Implicit Negative Feedbck Incorportion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85770" cy="4508888"/>
          </a:xfrm>
          <a:noFill/>
        </p:spPr>
        <p:txBody>
          <a:bodyPr/>
          <a:lstStyle/>
          <a:p>
            <a:pPr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Repeted ignore behavior can be considered as negative preference on particular item</a:t>
            </a:r>
          </a:p>
          <a:p>
            <a:pPr lvl="1" eaLnBrk="1" hangingPunct="1"/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Ignoring willingly or just not noticing?</a:t>
            </a:r>
          </a:p>
          <a:p>
            <a:pPr lvl="1" eaLnBrk="1" hangingPunct="1"/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if user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preference/needs changed from the moment the item was ignored?</a:t>
            </a:r>
          </a:p>
          <a:p>
            <a:pPr lvl="1" eaLnBrk="1" hangingPunct="1"/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functions to model the level of user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preference stability &amp; ignoring vs. not noticing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Static, Linearly decreasing &amp; power-law based probability of noticing an item w.r.t. item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rank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Linearly increasing chance of preference change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Modeled as independent</a:t>
            </a:r>
          </a:p>
          <a:p>
            <a:pPr eaLnBrk="1" hangingPunct="1"/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Penalty on the relevance of previosly displayed but ignored items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957" t="47200" r="44881" b="42300"/>
          <a:stretch/>
        </p:blipFill>
        <p:spPr>
          <a:xfrm>
            <a:off x="968071" y="5249224"/>
            <a:ext cx="5185514" cy="762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594" t="42300" r="41338" b="47200"/>
          <a:stretch/>
        </p:blipFill>
        <p:spPr>
          <a:xfrm>
            <a:off x="6742795" y="5786159"/>
            <a:ext cx="5378350" cy="689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4695" t="73466" r="54358" b="21051"/>
          <a:stretch/>
        </p:blipFill>
        <p:spPr>
          <a:xfrm>
            <a:off x="6539088" y="5450492"/>
            <a:ext cx="2445518" cy="36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505" y="506455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Additive penalty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79360" y="506455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Probabilistic penalty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1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17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Evaluation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Procedure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85770" cy="4508888"/>
          </a:xfrm>
          <a:noFill/>
        </p:spPr>
        <p:txBody>
          <a:bodyPr/>
          <a:lstStyle/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Offline (ML1M + Travel agency) &amp; online (Travel agency)</a:t>
            </a:r>
            <a:endParaRPr lang="cs-CZ" sz="2100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Sequential offline evaluation 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Sliding window of events, next-</a:t>
            </a:r>
            <a:r>
              <a:rPr lang="cs-CZ" sz="17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Stochastic noticeability model (object has to be both noticed and relevant to evaluate as click-through)</a:t>
            </a:r>
          </a:p>
          <a:p>
            <a:pPr lvl="1" eaLnBrk="1" hangingPunct="1"/>
            <a:r>
              <a:rPr lang="cs-CZ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Repeated requests for recommendation (no new positive feedback) R=1,2,3</a:t>
            </a:r>
          </a:p>
          <a:p>
            <a:pPr lvl="1" eaLnBrk="1" hangingPunct="1"/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/>
            <a:r>
              <a:rPr lang="cs-CZ" sz="1700" i="1" dirty="0">
                <a:solidFill>
                  <a:srgbClr val="00B0F0"/>
                </a:solidFill>
              </a:rPr>
              <a:t>=&gt; simulate </a:t>
            </a:r>
            <a:r>
              <a:rPr lang="cs-CZ" sz="1700" i="1" dirty="0" err="1">
                <a:solidFill>
                  <a:srgbClr val="00B0F0"/>
                </a:solidFill>
              </a:rPr>
              <a:t>uncertainty</a:t>
            </a:r>
            <a:r>
              <a:rPr lang="cs-CZ" sz="1700" i="1" dirty="0">
                <a:solidFill>
                  <a:srgbClr val="00B0F0"/>
                </a:solidFill>
              </a:rPr>
              <a:t> and volatility in human evaluation better</a:t>
            </a:r>
          </a:p>
          <a:p>
            <a:pPr lvl="1" eaLnBrk="1" hangingPunct="1"/>
            <a:endParaRPr lang="cs-CZ" sz="1700" i="1" dirty="0">
              <a:solidFill>
                <a:srgbClr val="00B0F0"/>
              </a:solidFill>
            </a:endParaRP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base RS: BPR, word2vec, iKNN, SKNN, CB similarity, Most popular</a:t>
            </a: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baselines: FAI, Random K from top-N, Switching hybrid, WAVG, Bandits</a:t>
            </a:r>
          </a:p>
          <a:p>
            <a:pPr eaLnBrk="1" hangingPunct="1"/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through rate (CTR), incremental novelty, several diversity metrics, popularity bias</a:t>
            </a:r>
          </a:p>
          <a:p>
            <a:pPr lvl="1" eaLnBrk="1" hangingPunct="1"/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467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18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Evaluation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 err="1">
                <a:solidFill>
                  <a:schemeClr val="tx2"/>
                </a:solidFill>
              </a:rPr>
              <a:t>Procedure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" y="836340"/>
            <a:ext cx="90868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19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Results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13" t="18501" r="26375" b="15000"/>
          <a:stretch/>
        </p:blipFill>
        <p:spPr>
          <a:xfrm>
            <a:off x="2288574" y="269504"/>
            <a:ext cx="8536296" cy="64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Task</a:t>
            </a:r>
            <a:r>
              <a:rPr lang="cs-CZ" sz="3200" b="1" dirty="0">
                <a:solidFill>
                  <a:schemeClr val="tx2"/>
                </a:solidFill>
              </a:rPr>
              <a:t>, </a:t>
            </a:r>
            <a:r>
              <a:rPr lang="cs-CZ" sz="3200" b="1" dirty="0" err="1">
                <a:solidFill>
                  <a:schemeClr val="tx2"/>
                </a:solidFill>
              </a:rPr>
              <a:t>Motivation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marL="571500" indent="-571500" eaLnBrk="1" hangingPunct="1"/>
                <a:r>
                  <a:rPr lang="cs-CZ" sz="2400" b="1" dirty="0">
                    <a:solidFill>
                      <a:srgbClr val="92D050"/>
                    </a:solidFill>
                  </a:rPr>
                  <a:t>Fair (proportional) representation of multiple recommending algorithms based on their on-line performance and current context of the user</a:t>
                </a:r>
                <a:endParaRPr lang="cs-CZ" sz="2400" dirty="0"/>
              </a:p>
              <a:p>
                <a:pPr marL="920750" lvl="1" indent="-571500" eaLnBrk="1" hangingPunct="1"/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Aggregate multiple</a:t>
                </a:r>
                <a:r>
                  <a:rPr lang="en-US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lists of</a:t>
                </a:r>
                <a:r>
                  <a:rPr lang="en-US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recommended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corresponding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recommending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strategy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into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single list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based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performance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920750" lvl="1" indent="-571500" eaLnBrk="1" hangingPunct="1"/>
                <a:endParaRPr lang="cs-CZ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571500" indent="-571500" eaLnBrk="1" hangingPunct="1"/>
                <a:r>
                  <a:rPr lang="cs-CZ" sz="2400" b="1" dirty="0" err="1">
                    <a:solidFill>
                      <a:srgbClr val="FF0000"/>
                    </a:solidFill>
                  </a:rPr>
                  <a:t>Why</a:t>
                </a:r>
                <a:r>
                  <a:rPr lang="cs-CZ" sz="2400" b="1" dirty="0">
                    <a:solidFill>
                      <a:srgbClr val="FF0000"/>
                    </a:solidFill>
                  </a:rPr>
                  <a:t>?</a:t>
                </a:r>
              </a:p>
              <a:p>
                <a:pPr marL="920750" lvl="1" indent="-571500" eaLnBrk="1" hangingPunct="1"/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recommending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may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both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="1" i="1" dirty="0" err="1">
                    <a:solidFill>
                      <a:srgbClr val="00B0F0"/>
                    </a:solidFill>
                  </a:rPr>
                  <a:t>relevant</a:t>
                </a:r>
                <a:r>
                  <a:rPr lang="cs-CZ" sz="1800" b="1" dirty="0">
                    <a:solidFill>
                      <a:srgbClr val="00B0F0"/>
                    </a:solidFill>
                  </a:rPr>
                  <a:t> 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(up to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extent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and </a:t>
                </a:r>
                <a:r>
                  <a:rPr lang="cs-CZ" sz="1800" b="1" i="1" dirty="0" err="1">
                    <a:solidFill>
                      <a:srgbClr val="00B0F0"/>
                    </a:solidFill>
                  </a:rPr>
                  <a:t>highly</a:t>
                </a:r>
                <a:r>
                  <a:rPr lang="cs-CZ" sz="1800" b="1" i="1" dirty="0">
                    <a:solidFill>
                      <a:srgbClr val="00B0F0"/>
                    </a:solidFill>
                  </a:rPr>
                  <a:t> diverse</a:t>
                </a:r>
              </a:p>
              <a:p>
                <a:pPr marL="920750" lvl="1" indent="-571500" eaLnBrk="1" hangingPunct="1"/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strategies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used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model </a:t>
                </a:r>
                <a:r>
                  <a:rPr lang="cs-CZ" sz="1800" b="1" i="1" dirty="0" err="1">
                    <a:solidFill>
                      <a:srgbClr val="00B0F0"/>
                    </a:solidFill>
                  </a:rPr>
                  <a:t>various</a:t>
                </a:r>
                <a:r>
                  <a:rPr lang="cs-CZ" sz="1800" b="1" i="1" dirty="0">
                    <a:solidFill>
                      <a:srgbClr val="00B0F0"/>
                    </a:solidFill>
                  </a:rPr>
                  <a:t> user</a:t>
                </a:r>
                <a:r>
                  <a:rPr lang="en-US" sz="1800" b="1" i="1" dirty="0">
                    <a:solidFill>
                      <a:srgbClr val="00B0F0"/>
                    </a:solidFill>
                  </a:rPr>
                  <a:t>’s interests</a:t>
                </a:r>
                <a:r>
                  <a:rPr lang="cs-CZ" sz="18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which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should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</a:t>
                </a:r>
                <a:r>
                  <a:rPr lang="cs-CZ" sz="1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recommendations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cs-CZ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Steck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2018]</a:t>
                </a:r>
              </a:p>
              <a:p>
                <a:pPr marL="920750" lvl="1" indent="-571500" eaLnBrk="1" hangingPunct="1"/>
                <a:endParaRPr lang="cs-CZ" sz="1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 eaLnBrk="1" hangingPunct="1">
                  <a:buSzPct val="100000"/>
                  <a:buFont typeface="Wingdings" panose="05000000000000000000" pitchFamily="2" charset="2"/>
                  <a:buChar char=""/>
                </a:pP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Fair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aggregation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base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recommenders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may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provide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relevant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yet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highly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diverse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recommendations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cover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multiple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users</a:t>
                </a:r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interests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22" t="-967" r="-222" b="-4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7320136" y="5986790"/>
            <a:ext cx="458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Steck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Harald </a:t>
            </a:r>
            <a:r>
              <a:rPr lang="en-US" sz="1100" dirty="0" err="1"/>
              <a:t>Steck</a:t>
            </a:r>
            <a:r>
              <a:rPr lang="cs-CZ" sz="1100" dirty="0"/>
              <a:t>,</a:t>
            </a:r>
            <a:r>
              <a:rPr lang="en-US" sz="1100" dirty="0"/>
              <a:t>  Calibrated recommendations. </a:t>
            </a:r>
            <a:r>
              <a:rPr lang="en-US" sz="1100" dirty="0" err="1"/>
              <a:t>RecSys</a:t>
            </a:r>
            <a:r>
              <a:rPr lang="en-US" sz="1100" dirty="0"/>
              <a:t> </a:t>
            </a:r>
            <a:r>
              <a:rPr lang="cs-CZ" sz="1100" dirty="0"/>
              <a:t>20</a:t>
            </a:r>
            <a:r>
              <a:rPr lang="en-US" sz="1100" dirty="0"/>
              <a:t>18</a:t>
            </a:r>
          </a:p>
        </p:txBody>
      </p:sp>
      <p:sp>
        <p:nvSpPr>
          <p:cNvPr id="10" name="Date Placeholder 5"/>
          <p:cNvSpPr txBox="1">
            <a:spLocks/>
          </p:cNvSpPr>
          <p:nvPr/>
        </p:nvSpPr>
        <p:spPr bwMode="auto">
          <a:xfrm>
            <a:off x="839416" y="6248400"/>
            <a:ext cx="23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088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20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Results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13" t="18501" r="26375" b="15000"/>
          <a:stretch/>
        </p:blipFill>
        <p:spPr>
          <a:xfrm>
            <a:off x="2288574" y="269504"/>
            <a:ext cx="8536296" cy="64360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19936" y="6248400"/>
            <a:ext cx="1008112" cy="2769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29488" y="6230536"/>
            <a:ext cx="1008112" cy="2769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21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Results – Novelty vs. CTR interplay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50"/>
          <a:stretch/>
        </p:blipFill>
        <p:spPr>
          <a:xfrm>
            <a:off x="3647728" y="1584176"/>
            <a:ext cx="8229599" cy="2204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64049" r="-132" b="-2898"/>
          <a:stretch/>
        </p:blipFill>
        <p:spPr>
          <a:xfrm>
            <a:off x="3647728" y="3822040"/>
            <a:ext cx="8229599" cy="2664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344" y="184482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Variants of FuzzDA framework (neg.feedback penalization) gives high variability w.r.t. Incremental novelty</a:t>
            </a:r>
          </a:p>
          <a:p>
            <a:endParaRPr lang="cs-CZ" dirty="0"/>
          </a:p>
          <a:p>
            <a:r>
              <a:rPr lang="cs-CZ" dirty="0"/>
              <a:t>Results tend to be on (close to) Pareto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2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22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Results – Diversity vs. CTR interplay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590776"/>
            <a:ext cx="9470504" cy="4735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44" y="1844824"/>
            <a:ext cx="262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Not so good variability, but FuzzDA results are mostly on (close to) Pareto 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4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23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Results – Fairness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52" y="1623229"/>
            <a:ext cx="6635612" cy="4423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688" y="1844824"/>
            <a:ext cx="393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EP-FuzzDA in general provides most proportional results w.r.t. weights of base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0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24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On-line evaluation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518" t="47899" r="19682" b="36702"/>
          <a:stretch/>
        </p:blipFill>
        <p:spPr>
          <a:xfrm>
            <a:off x="709216" y="1597308"/>
            <a:ext cx="8123088" cy="186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416" y="3386569"/>
            <a:ext cx="10801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Affected by Covid19 (much less trafic than usual)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Not quite stat.sign. w.r.t. CTR, but EP-FuzzDA with contextual votes + multiplicative penalty seemed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Good results of FuzzDA framework w.r.t. Novelty and diversity (corroborating off-line evaluation)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25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>
                <a:solidFill>
                  <a:schemeClr val="tx2"/>
                </a:solidFill>
              </a:rPr>
              <a:t>Conclusions</a:t>
            </a:r>
            <a:r>
              <a:rPr lang="cs-CZ" sz="3200" b="1" dirty="0">
                <a:solidFill>
                  <a:schemeClr val="tx2"/>
                </a:solidFill>
              </a:rPr>
              <a:t> &amp; Outlook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eaLnBrk="1" hangingPunct="1"/>
            <a:r>
              <a:rPr lang="cs-CZ" sz="2100" dirty="0">
                <a:solidFill>
                  <a:srgbClr val="00B0F0"/>
                </a:solidFill>
              </a:rPr>
              <a:t>Fuzzy extension of D</a:t>
            </a:r>
            <a:r>
              <a:rPr lang="en-US" sz="2100" dirty="0">
                <a:solidFill>
                  <a:srgbClr val="00B0F0"/>
                </a:solidFill>
              </a:rPr>
              <a:t>’</a:t>
            </a:r>
            <a:r>
              <a:rPr lang="en-US" sz="2100" dirty="0" err="1">
                <a:solidFill>
                  <a:srgbClr val="00B0F0"/>
                </a:solidFill>
              </a:rPr>
              <a:t>Hondt’s</a:t>
            </a:r>
            <a:r>
              <a:rPr lang="cs-CZ" sz="2100" dirty="0">
                <a:solidFill>
                  <a:srgbClr val="00B0F0"/>
                </a:solidFill>
              </a:rPr>
              <a:t> election algorithm with iterative votes assignment can be used to aggregate multiple RS strategies w.r.t. the principle of proportionality</a:t>
            </a:r>
          </a:p>
          <a:p>
            <a:pPr eaLnBrk="1" hangingPunct="1"/>
            <a:endParaRPr lang="cs-CZ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Improving noticeability models </a:t>
            </a:r>
          </a:p>
          <a:p>
            <a:pPr lvl="1" eaLnBrk="1" hangingPunct="1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observed implicit feedback</a:t>
            </a:r>
          </a:p>
          <a:p>
            <a:pPr lvl="1" eaLnBrk="1" hangingPunct="1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Page layout features</a:t>
            </a:r>
          </a:p>
          <a:p>
            <a:pPr lvl="1" eaLnBrk="1" hangingPunct="1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Ability of particular item to „catch attention“</a:t>
            </a:r>
          </a:p>
          <a:p>
            <a:pPr eaLnBrk="1" hangingPunct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Improving off-line simulator</a:t>
            </a:r>
          </a:p>
          <a:p>
            <a:pPr lvl="1" eaLnBrk="1" hangingPunct="1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page the user is currently on?</a:t>
            </a:r>
          </a:p>
          <a:p>
            <a:pPr lvl="1" eaLnBrk="1" hangingPunct="1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Biases in data? </a:t>
            </a:r>
          </a:p>
          <a:p>
            <a:pPr lvl="1" eaLnBrk="1" hangingPunct="1"/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Context of currently visited page missing in datasets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9416" y="6248400"/>
            <a:ext cx="236538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938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248400"/>
            <a:ext cx="2314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Peska &amp; Balcar: Fuzzy D'Hondt's Algorithm for Online RS Aggregation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DB47C-9FF4-44D1-A90C-C0676A4521F2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87910" y="2204864"/>
            <a:ext cx="5856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Thank you!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Questions, comments?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50578"/>
              </p:ext>
            </p:extLst>
          </p:nvPr>
        </p:nvGraphicFramePr>
        <p:xfrm>
          <a:off x="9336360" y="3765142"/>
          <a:ext cx="34575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457283" imgH="2152422" progId="AcroExch.Document.7">
                  <p:embed/>
                </p:oleObj>
              </mc:Choice>
              <mc:Fallback>
                <p:oleObj name="Acrobat Document" r:id="rId3" imgW="3457283" imgH="215242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6360" y="3765142"/>
                        <a:ext cx="3457575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3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Proportionality Preservation Motivating Example: </a:t>
            </a:r>
            <a:br>
              <a:rPr lang="cs-CZ" sz="3200" b="1" dirty="0">
                <a:solidFill>
                  <a:schemeClr val="tx2"/>
                </a:solidFill>
              </a:rPr>
            </a:br>
            <a:r>
              <a:rPr lang="cs-CZ" sz="3200" b="1" dirty="0">
                <a:solidFill>
                  <a:schemeClr val="tx2"/>
                </a:solidFill>
              </a:rPr>
              <a:t>Assembling Police Photo Lineups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cs-CZ" sz="2000" b="1" dirty="0" err="1">
                <a:solidFill>
                  <a:srgbClr val="92D050"/>
                </a:solidFill>
              </a:rPr>
              <a:t>Recommend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candidates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similar</a:t>
            </a:r>
            <a:r>
              <a:rPr lang="cs-CZ" sz="2000" b="1" dirty="0">
                <a:solidFill>
                  <a:srgbClr val="92D050"/>
                </a:solidFill>
              </a:rPr>
              <a:t> to </a:t>
            </a:r>
            <a:r>
              <a:rPr lang="cs-CZ" sz="2000" b="1" dirty="0" err="1">
                <a:solidFill>
                  <a:srgbClr val="92D050"/>
                </a:solidFill>
              </a:rPr>
              <a:t>the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suspect</a:t>
            </a:r>
            <a:r>
              <a:rPr lang="cs-CZ" sz="2000" b="1" dirty="0">
                <a:solidFill>
                  <a:srgbClr val="92D050"/>
                </a:solidFill>
              </a:rPr>
              <a:t>, so </a:t>
            </a:r>
            <a:r>
              <a:rPr lang="cs-CZ" sz="2000" b="1" dirty="0" err="1">
                <a:solidFill>
                  <a:srgbClr val="92D050"/>
                </a:solidFill>
              </a:rPr>
              <a:t>the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lineup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is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unbiased</a:t>
            </a:r>
            <a:endParaRPr lang="cs-CZ" sz="2000" b="1" dirty="0">
              <a:solidFill>
                <a:srgbClr val="92D050"/>
              </a:solidFill>
            </a:endParaRP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strategies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CB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attribute-based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visual-based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(DCNN)</a:t>
            </a:r>
          </a:p>
          <a:p>
            <a:pPr marL="0" indent="0" eaLnBrk="1" hangingPunct="1">
              <a:buNone/>
            </a:pP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Visual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better </a:t>
            </a:r>
            <a:r>
              <a:rPr lang="en-US" sz="1800" i="1" dirty="0">
                <a:solidFill>
                  <a:srgbClr val="00B0F0"/>
                </a:solidFill>
              </a:rPr>
              <a:t>(58% vs 37% of selections</a:t>
            </a:r>
            <a:r>
              <a:rPr lang="cs-CZ" sz="1800" i="1" dirty="0">
                <a:solidFill>
                  <a:srgbClr val="00B0F0"/>
                </a:solidFill>
              </a:rPr>
              <a:t>, but not so good for rare ethnics</a:t>
            </a:r>
            <a:r>
              <a:rPr lang="en-US" sz="1800" i="1" dirty="0">
                <a:solidFill>
                  <a:srgbClr val="00B0F0"/>
                </a:solidFill>
              </a:rPr>
              <a:t>)</a:t>
            </a:r>
            <a:endParaRPr lang="cs-CZ" sz="1800" i="1" dirty="0">
              <a:solidFill>
                <a:srgbClr val="00B0F0"/>
              </a:solidFill>
            </a:endParaRP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However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very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small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intersection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rgbClr val="00B0F0"/>
                </a:solidFill>
              </a:rPr>
              <a:t>(</a:t>
            </a:r>
            <a:r>
              <a:rPr lang="en-US" sz="1800" i="1" dirty="0">
                <a:solidFill>
                  <a:srgbClr val="00B0F0"/>
                </a:solidFill>
              </a:rPr>
              <a:t>1.8%</a:t>
            </a:r>
            <a:r>
              <a:rPr lang="cs-CZ" sz="1800" i="1" dirty="0">
                <a:solidFill>
                  <a:srgbClr val="00B0F0"/>
                </a:solidFill>
              </a:rPr>
              <a:t> </a:t>
            </a:r>
            <a:r>
              <a:rPr lang="cs-CZ" sz="1800" i="1" dirty="0" err="1">
                <a:solidFill>
                  <a:srgbClr val="00B0F0"/>
                </a:solidFill>
              </a:rPr>
              <a:t>for</a:t>
            </a:r>
            <a:r>
              <a:rPr lang="cs-CZ" sz="1800" i="1" dirty="0">
                <a:solidFill>
                  <a:srgbClr val="00B0F0"/>
                </a:solidFill>
              </a:rPr>
              <a:t> top-20 </a:t>
            </a:r>
            <a:r>
              <a:rPr lang="cs-CZ" sz="1800" i="1" dirty="0" err="1">
                <a:solidFill>
                  <a:srgbClr val="00B0F0"/>
                </a:solidFill>
              </a:rPr>
              <a:t>candidates</a:t>
            </a:r>
            <a:r>
              <a:rPr lang="en-US" sz="1800" i="1" dirty="0">
                <a:solidFill>
                  <a:srgbClr val="00B0F0"/>
                </a:solidFill>
              </a:rPr>
              <a:t>) 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relevant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up to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extent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 proposed some relevant candidates which Visual could not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>
                <a:solidFill>
                  <a:srgbClr val="00B050"/>
                </a:solidFill>
              </a:rPr>
              <a:t>Both strategies should be present in final recommendations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 err="1">
                <a:solidFill>
                  <a:srgbClr val="FF0000"/>
                </a:solidFill>
              </a:rPr>
              <a:t>Simple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weighted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aggregation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would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over</a:t>
            </a:r>
            <a:r>
              <a:rPr lang="cs-CZ" sz="1800" i="1" dirty="0">
                <a:solidFill>
                  <a:srgbClr val="FF0000"/>
                </a:solidFill>
              </a:rPr>
              <a:t>-sample </a:t>
            </a:r>
            <a:r>
              <a:rPr lang="cs-CZ" sz="1800" i="1" dirty="0" err="1">
                <a:solidFill>
                  <a:srgbClr val="FF0000"/>
                </a:solidFill>
              </a:rPr>
              <a:t>visual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strategy</a:t>
            </a:r>
            <a:endParaRPr lang="cs-CZ" sz="1800" i="1" dirty="0">
              <a:solidFill>
                <a:srgbClr val="FF0000"/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>
                <a:solidFill>
                  <a:srgbClr val="FF0000"/>
                </a:solidFill>
              </a:rPr>
              <a:t>Thompson sampling MAB </a:t>
            </a:r>
            <a:r>
              <a:rPr lang="cs-CZ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[Broden 2018]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rgbClr val="FF0000"/>
                </a:solidFill>
              </a:rPr>
              <a:t>would probably over-sample best </a:t>
            </a:r>
            <a:br>
              <a:rPr lang="cs-CZ" sz="1800" i="1" dirty="0">
                <a:solidFill>
                  <a:srgbClr val="FF0000"/>
                </a:solidFill>
              </a:rPr>
            </a:br>
            <a:r>
              <a:rPr lang="cs-CZ" sz="1800" i="1" dirty="0">
                <a:solidFill>
                  <a:srgbClr val="FF0000"/>
                </a:solidFill>
              </a:rPr>
              <a:t>method as well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9623668" y="1915699"/>
            <a:ext cx="2568332" cy="1552118"/>
            <a:chOff x="9014068" y="2564904"/>
            <a:chExt cx="2568332" cy="155211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3915" r="-333" b="25617"/>
            <a:stretch/>
          </p:blipFill>
          <p:spPr>
            <a:xfrm>
              <a:off x="9048328" y="2564904"/>
              <a:ext cx="2448272" cy="1296144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9014068" y="3840023"/>
              <a:ext cx="2568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err="1"/>
                <a:t>Biased</a:t>
              </a:r>
              <a:r>
                <a:rPr lang="cs-CZ" sz="1200" dirty="0"/>
                <a:t> </a:t>
              </a:r>
              <a:r>
                <a:rPr lang="cs-CZ" sz="1200" dirty="0" err="1"/>
                <a:t>lineup</a:t>
              </a:r>
              <a:r>
                <a:rPr lang="cs-CZ" sz="1200" dirty="0"/>
                <a:t>, </a:t>
              </a:r>
              <a:r>
                <a:rPr lang="cs-CZ" sz="1200" i="1" dirty="0">
                  <a:solidFill>
                    <a:srgbClr val="0070C0"/>
                  </a:solidFill>
                </a:rPr>
                <a:t>floridainnocence.org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9606187" y="5497165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/>
              <a:t>Reasonably unbiased lineup </a:t>
            </a:r>
          </a:p>
          <a:p>
            <a:pPr algn="ctr"/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(persons artificially generated)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143672" y="5986790"/>
            <a:ext cx="876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Broden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Bjorn  </a:t>
            </a:r>
            <a:r>
              <a:rPr lang="en-US" sz="1100" dirty="0" err="1"/>
              <a:t>Broden</a:t>
            </a:r>
            <a:r>
              <a:rPr lang="cs-CZ" sz="1100" dirty="0"/>
              <a:t> et al</a:t>
            </a:r>
            <a:r>
              <a:rPr lang="en-US" sz="1100" dirty="0"/>
              <a:t>.   Ensemble</a:t>
            </a:r>
            <a:r>
              <a:rPr lang="cs-CZ" sz="1100" dirty="0"/>
              <a:t> </a:t>
            </a:r>
            <a:r>
              <a:rPr lang="en-US" sz="1100" dirty="0"/>
              <a:t>recommendations via </a:t>
            </a:r>
            <a:r>
              <a:rPr lang="en-US" sz="1100" dirty="0" err="1"/>
              <a:t>thompson</a:t>
            </a:r>
            <a:r>
              <a:rPr lang="en-US" sz="1100" dirty="0"/>
              <a:t> sampling:  An experimental study within e-commerce. IUI </a:t>
            </a:r>
            <a:r>
              <a:rPr lang="cs-CZ" sz="1100" dirty="0"/>
              <a:t>201</a:t>
            </a:r>
            <a:r>
              <a:rPr lang="en-US" sz="1100" dirty="0"/>
              <a:t>8 </a:t>
            </a:r>
          </a:p>
        </p:txBody>
      </p:sp>
      <p:sp>
        <p:nvSpPr>
          <p:cNvPr id="14" name="Date Placeholder 5"/>
          <p:cNvSpPr txBox="1">
            <a:spLocks/>
          </p:cNvSpPr>
          <p:nvPr/>
        </p:nvSpPr>
        <p:spPr bwMode="auto">
          <a:xfrm>
            <a:off x="839416" y="6248400"/>
            <a:ext cx="23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104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50578"/>
              </p:ext>
            </p:extLst>
          </p:nvPr>
        </p:nvGraphicFramePr>
        <p:xfrm>
          <a:off x="9336360" y="3765142"/>
          <a:ext cx="34575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457283" imgH="2152422" progId="AcroExch.Document.7">
                  <p:embed/>
                </p:oleObj>
              </mc:Choice>
              <mc:Fallback>
                <p:oleObj name="Acrobat Document" r:id="rId3" imgW="3457283" imgH="2152422" progId="AcroExch.Document.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6360" y="3765142"/>
                        <a:ext cx="3457575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4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Proportionality Preservation Motivating Example: </a:t>
            </a:r>
            <a:br>
              <a:rPr lang="cs-CZ" sz="3200" b="1" dirty="0">
                <a:solidFill>
                  <a:schemeClr val="tx2"/>
                </a:solidFill>
              </a:rPr>
            </a:br>
            <a:r>
              <a:rPr lang="cs-CZ" sz="3200" b="1" dirty="0">
                <a:solidFill>
                  <a:schemeClr val="tx2"/>
                </a:solidFill>
              </a:rPr>
              <a:t>Assembling Police Photo Lineups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622037"/>
            <a:ext cx="10972800" cy="4508888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cs-CZ" sz="2000" b="1" dirty="0" err="1">
                <a:solidFill>
                  <a:srgbClr val="92D050"/>
                </a:solidFill>
              </a:rPr>
              <a:t>Recommend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candidates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similar</a:t>
            </a:r>
            <a:r>
              <a:rPr lang="cs-CZ" sz="2000" b="1" dirty="0">
                <a:solidFill>
                  <a:srgbClr val="92D050"/>
                </a:solidFill>
              </a:rPr>
              <a:t> to </a:t>
            </a:r>
            <a:r>
              <a:rPr lang="cs-CZ" sz="2000" b="1" dirty="0" err="1">
                <a:solidFill>
                  <a:srgbClr val="92D050"/>
                </a:solidFill>
              </a:rPr>
              <a:t>the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suspect</a:t>
            </a:r>
            <a:r>
              <a:rPr lang="cs-CZ" sz="2000" b="1" dirty="0">
                <a:solidFill>
                  <a:srgbClr val="92D050"/>
                </a:solidFill>
              </a:rPr>
              <a:t>, so </a:t>
            </a:r>
            <a:r>
              <a:rPr lang="cs-CZ" sz="2000" b="1" dirty="0" err="1">
                <a:solidFill>
                  <a:srgbClr val="92D050"/>
                </a:solidFill>
              </a:rPr>
              <a:t>the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lineup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is</a:t>
            </a:r>
            <a:r>
              <a:rPr lang="cs-CZ" sz="2000" b="1" dirty="0">
                <a:solidFill>
                  <a:srgbClr val="92D050"/>
                </a:solidFill>
              </a:rPr>
              <a:t> </a:t>
            </a:r>
            <a:r>
              <a:rPr lang="cs-CZ" sz="2000" b="1" dirty="0" err="1">
                <a:solidFill>
                  <a:srgbClr val="92D050"/>
                </a:solidFill>
              </a:rPr>
              <a:t>unbiased</a:t>
            </a:r>
            <a:endParaRPr lang="cs-CZ" sz="2000" b="1" dirty="0">
              <a:solidFill>
                <a:srgbClr val="92D050"/>
              </a:solidFill>
            </a:endParaRP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strategies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CB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attribute-based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visual-based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(DCNN)</a:t>
            </a:r>
          </a:p>
          <a:p>
            <a:pPr marL="0" indent="0" eaLnBrk="1" hangingPunct="1">
              <a:buNone/>
            </a:pP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Visual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better </a:t>
            </a:r>
            <a:r>
              <a:rPr lang="en-US" sz="1800" i="1" dirty="0">
                <a:solidFill>
                  <a:srgbClr val="00B0F0"/>
                </a:solidFill>
              </a:rPr>
              <a:t>(58% vs 37% of selections</a:t>
            </a:r>
            <a:r>
              <a:rPr lang="cs-CZ" sz="1800" i="1" dirty="0">
                <a:solidFill>
                  <a:srgbClr val="00B0F0"/>
                </a:solidFill>
              </a:rPr>
              <a:t>, but not so good for rare ethnics</a:t>
            </a:r>
            <a:r>
              <a:rPr lang="en-US" sz="1800" i="1" dirty="0">
                <a:solidFill>
                  <a:srgbClr val="00B0F0"/>
                </a:solidFill>
              </a:rPr>
              <a:t>)</a:t>
            </a:r>
            <a:endParaRPr lang="cs-CZ" sz="1800" i="1" dirty="0">
              <a:solidFill>
                <a:srgbClr val="00B0F0"/>
              </a:solidFill>
            </a:endParaRPr>
          </a:p>
          <a:p>
            <a:pPr marL="920750" lvl="1" indent="-571500" eaLnBrk="1" hangingPunct="1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However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very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small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intersection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rgbClr val="00B0F0"/>
                </a:solidFill>
              </a:rPr>
              <a:t>(</a:t>
            </a:r>
            <a:r>
              <a:rPr lang="en-US" sz="1800" i="1" dirty="0">
                <a:solidFill>
                  <a:srgbClr val="00B0F0"/>
                </a:solidFill>
              </a:rPr>
              <a:t>1.8%</a:t>
            </a:r>
            <a:r>
              <a:rPr lang="cs-CZ" sz="1800" i="1" dirty="0">
                <a:solidFill>
                  <a:srgbClr val="00B0F0"/>
                </a:solidFill>
              </a:rPr>
              <a:t> </a:t>
            </a:r>
            <a:r>
              <a:rPr lang="cs-CZ" sz="1800" i="1" dirty="0" err="1">
                <a:solidFill>
                  <a:srgbClr val="00B0F0"/>
                </a:solidFill>
              </a:rPr>
              <a:t>for</a:t>
            </a:r>
            <a:r>
              <a:rPr lang="cs-CZ" sz="1800" i="1" dirty="0">
                <a:solidFill>
                  <a:srgbClr val="00B0F0"/>
                </a:solidFill>
              </a:rPr>
              <a:t> top-20 </a:t>
            </a:r>
            <a:r>
              <a:rPr lang="cs-CZ" sz="1800" i="1" dirty="0" err="1">
                <a:solidFill>
                  <a:srgbClr val="00B0F0"/>
                </a:solidFill>
              </a:rPr>
              <a:t>candidates</a:t>
            </a:r>
            <a:r>
              <a:rPr lang="en-US" sz="1800" i="1" dirty="0">
                <a:solidFill>
                  <a:srgbClr val="00B0F0"/>
                </a:solidFill>
              </a:rPr>
              <a:t>) 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relevant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up to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extent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 proposed some relevant candidates which Visual could not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>
                <a:solidFill>
                  <a:srgbClr val="00B050"/>
                </a:solidFill>
              </a:rPr>
              <a:t>Both strategies should be present in final recommendations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 err="1">
                <a:solidFill>
                  <a:srgbClr val="FF0000"/>
                </a:solidFill>
              </a:rPr>
              <a:t>Simple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weighted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aggregation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would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over</a:t>
            </a:r>
            <a:r>
              <a:rPr lang="cs-CZ" sz="1800" i="1" dirty="0">
                <a:solidFill>
                  <a:srgbClr val="FF0000"/>
                </a:solidFill>
              </a:rPr>
              <a:t>-sample </a:t>
            </a:r>
            <a:r>
              <a:rPr lang="cs-CZ" sz="1800" i="1" dirty="0" err="1">
                <a:solidFill>
                  <a:srgbClr val="FF0000"/>
                </a:solidFill>
              </a:rPr>
              <a:t>visual</a:t>
            </a:r>
            <a:r>
              <a:rPr lang="cs-CZ" sz="1800" i="1" dirty="0">
                <a:solidFill>
                  <a:srgbClr val="FF0000"/>
                </a:solidFill>
              </a:rPr>
              <a:t> </a:t>
            </a:r>
            <a:r>
              <a:rPr lang="cs-CZ" sz="1800" i="1" dirty="0" err="1">
                <a:solidFill>
                  <a:srgbClr val="FF0000"/>
                </a:solidFill>
              </a:rPr>
              <a:t>strategy</a:t>
            </a:r>
            <a:endParaRPr lang="cs-CZ" sz="1800" i="1" dirty="0">
              <a:solidFill>
                <a:srgbClr val="FF0000"/>
              </a:solidFill>
            </a:endParaRP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r>
              <a:rPr lang="cs-CZ" sz="1800" i="1" dirty="0">
                <a:solidFill>
                  <a:srgbClr val="FF0000"/>
                </a:solidFill>
              </a:rPr>
              <a:t>Thompson sampling MAB </a:t>
            </a:r>
            <a:r>
              <a:rPr lang="cs-CZ" sz="1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[Broden 2018]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i="1" dirty="0">
                <a:solidFill>
                  <a:srgbClr val="FF0000"/>
                </a:solidFill>
              </a:rPr>
              <a:t>would probably over-sample best </a:t>
            </a:r>
            <a:br>
              <a:rPr lang="cs-CZ" sz="1800" i="1" dirty="0">
                <a:solidFill>
                  <a:srgbClr val="FF0000"/>
                </a:solidFill>
              </a:rPr>
            </a:br>
            <a:r>
              <a:rPr lang="cs-CZ" sz="1800" i="1" dirty="0">
                <a:solidFill>
                  <a:srgbClr val="FF0000"/>
                </a:solidFill>
              </a:rPr>
              <a:t>method as well</a:t>
            </a:r>
          </a:p>
          <a:p>
            <a:pPr marL="1216025" lvl="2" indent="-571500" eaLnBrk="1" hangingPunct="1">
              <a:buSzPct val="100000"/>
              <a:buFont typeface="Wingdings" panose="05000000000000000000" pitchFamily="2" charset="2"/>
              <a:buChar char="ð"/>
            </a:pPr>
            <a:endParaRPr lang="cs-CZ" sz="1800" i="1" dirty="0">
              <a:solidFill>
                <a:srgbClr val="00B0F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9623668" y="1915699"/>
            <a:ext cx="2568332" cy="1552118"/>
            <a:chOff x="9014068" y="2564904"/>
            <a:chExt cx="2568332" cy="155211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3915" r="-333" b="25617"/>
            <a:stretch/>
          </p:blipFill>
          <p:spPr>
            <a:xfrm>
              <a:off x="9048328" y="2564904"/>
              <a:ext cx="2448272" cy="1296144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9014068" y="3840023"/>
              <a:ext cx="2568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err="1"/>
                <a:t>Biased</a:t>
              </a:r>
              <a:r>
                <a:rPr lang="cs-CZ" sz="1200" dirty="0"/>
                <a:t> </a:t>
              </a:r>
              <a:r>
                <a:rPr lang="cs-CZ" sz="1200" dirty="0" err="1"/>
                <a:t>lineup</a:t>
              </a:r>
              <a:r>
                <a:rPr lang="cs-CZ" sz="1200" dirty="0"/>
                <a:t>, </a:t>
              </a:r>
              <a:r>
                <a:rPr lang="cs-CZ" sz="1200" i="1" dirty="0">
                  <a:solidFill>
                    <a:srgbClr val="0070C0"/>
                  </a:solidFill>
                </a:rPr>
                <a:t>floridainnocence.org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9606187" y="5497165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/>
              <a:t>Reasonably unbiased lineup </a:t>
            </a:r>
          </a:p>
          <a:p>
            <a:pPr algn="ctr"/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(persons artificially generated)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143672" y="5986790"/>
            <a:ext cx="876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Broden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Bjorn  </a:t>
            </a:r>
            <a:r>
              <a:rPr lang="en-US" sz="1100" dirty="0" err="1"/>
              <a:t>Broden</a:t>
            </a:r>
            <a:r>
              <a:rPr lang="cs-CZ" sz="1100" dirty="0"/>
              <a:t> et al</a:t>
            </a:r>
            <a:r>
              <a:rPr lang="en-US" sz="1100" dirty="0"/>
              <a:t>.   Ensemble</a:t>
            </a:r>
            <a:r>
              <a:rPr lang="cs-CZ" sz="1100" dirty="0"/>
              <a:t> </a:t>
            </a:r>
            <a:r>
              <a:rPr lang="en-US" sz="1100" dirty="0"/>
              <a:t>recommendations via </a:t>
            </a:r>
            <a:r>
              <a:rPr lang="en-US" sz="1100" dirty="0" err="1"/>
              <a:t>thompson</a:t>
            </a:r>
            <a:r>
              <a:rPr lang="en-US" sz="1100" dirty="0"/>
              <a:t> sampling:  An experimental study within e-commerce. IUI </a:t>
            </a:r>
            <a:r>
              <a:rPr lang="cs-CZ" sz="1100" dirty="0"/>
              <a:t>201</a:t>
            </a:r>
            <a:r>
              <a:rPr lang="en-US" sz="1100" dirty="0"/>
              <a:t>8 </a:t>
            </a:r>
          </a:p>
        </p:txBody>
      </p:sp>
      <p:sp>
        <p:nvSpPr>
          <p:cNvPr id="14" name="Date Placeholder 5"/>
          <p:cNvSpPr txBox="1">
            <a:spLocks/>
          </p:cNvSpPr>
          <p:nvPr/>
        </p:nvSpPr>
        <p:spPr bwMode="auto">
          <a:xfrm>
            <a:off x="839416" y="6248400"/>
            <a:ext cx="23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  <p:sp>
        <p:nvSpPr>
          <p:cNvPr id="15" name="TextBox 14"/>
          <p:cNvSpPr txBox="1"/>
          <p:nvPr/>
        </p:nvSpPr>
        <p:spPr>
          <a:xfrm rot="20774217" flipH="1">
            <a:off x="478935" y="3447021"/>
            <a:ext cx="1143757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00B0F0"/>
                </a:solidFill>
              </a:rPr>
              <a:t>In addition: challenges of dynamic environment (preference changes, current needs/context of user)</a:t>
            </a:r>
          </a:p>
        </p:txBody>
      </p:sp>
    </p:spTree>
    <p:extLst>
      <p:ext uri="{BB962C8B-B14F-4D97-AF65-F5344CB8AC3E}">
        <p14:creationId xmlns:p14="http://schemas.microsoft.com/office/powerpoint/2010/main" val="34553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5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FuzzDA Framework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09600" y="1719263"/>
            <a:ext cx="5054352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b="1" dirty="0">
                <a:solidFill>
                  <a:srgbClr val="92D050"/>
                </a:solidFill>
              </a:rPr>
              <a:t>Fair (proportional) representation of multiple recommending algorithms based on their on-line performance and current context of the user</a:t>
            </a:r>
            <a:endParaRPr lang="cs-CZ" sz="2400" dirty="0"/>
          </a:p>
          <a:p>
            <a:pPr marL="349250" lvl="1" indent="0" eaLnBrk="1" hangingPunct="1"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20750" lvl="1" indent="-571500" eaLnBrk="1" hangingPunct="1"/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20136" y="5986790"/>
            <a:ext cx="458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cs-CZ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Steck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2018]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100" dirty="0"/>
              <a:t>Harald </a:t>
            </a:r>
            <a:r>
              <a:rPr lang="en-US" sz="1100" dirty="0" err="1"/>
              <a:t>Steck</a:t>
            </a:r>
            <a:r>
              <a:rPr lang="cs-CZ" sz="1100" dirty="0"/>
              <a:t>,</a:t>
            </a:r>
            <a:r>
              <a:rPr lang="en-US" sz="1100" dirty="0"/>
              <a:t>  Calibrated recommendations. </a:t>
            </a:r>
            <a:r>
              <a:rPr lang="en-US" sz="1100" dirty="0" err="1"/>
              <a:t>RecSys</a:t>
            </a:r>
            <a:r>
              <a:rPr lang="en-US" sz="1100" dirty="0"/>
              <a:t> </a:t>
            </a:r>
            <a:r>
              <a:rPr lang="cs-CZ" sz="1100" dirty="0"/>
              <a:t>20</a:t>
            </a:r>
            <a:r>
              <a:rPr lang="en-US" sz="1100" dirty="0"/>
              <a:t>18</a:t>
            </a:r>
          </a:p>
        </p:txBody>
      </p:sp>
      <p:sp>
        <p:nvSpPr>
          <p:cNvPr id="10" name="Date Placeholder 5"/>
          <p:cNvSpPr txBox="1">
            <a:spLocks/>
          </p:cNvSpPr>
          <p:nvPr/>
        </p:nvSpPr>
        <p:spPr bwMode="auto">
          <a:xfrm>
            <a:off x="839416" y="6248400"/>
            <a:ext cx="23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ORSUM 2019, Copenhagen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4" y="1274371"/>
            <a:ext cx="5971381" cy="55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6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cs-CZ" sz="3200" b="1" dirty="0">
                <a:solidFill>
                  <a:schemeClr val="tx2"/>
                </a:solidFill>
              </a:rPr>
              <a:t>Proportional Mandates Allocation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cs-CZ" sz="2100" i="1" dirty="0">
                    <a:solidFill>
                      <a:srgbClr val="00B0F0"/>
                    </a:solidFill>
                  </a:rPr>
                  <a:t>First idea: What about using something that is tailored to preserve fair</a:t>
                </a:r>
                <a:r>
                  <a:rPr lang="en-US" sz="2100" i="1" dirty="0">
                    <a:solidFill>
                      <a:srgbClr val="00B0F0"/>
                    </a:solidFill>
                  </a:rPr>
                  <a:t>ness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?</a:t>
                </a:r>
                <a:endParaRPr lang="en-US" sz="2100" i="1" dirty="0">
                  <a:solidFill>
                    <a:srgbClr val="00B0F0"/>
                  </a:solidFill>
                </a:endParaRPr>
              </a:p>
              <a:p>
                <a:pPr eaLnBrk="1" hangingPunct="1"/>
                <a:r>
                  <a:rPr lang="en-US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Range of algorithms designed to convert votes to mandates in public elections</a:t>
                </a:r>
              </a:p>
              <a:p>
                <a:pPr lvl="1" eaLnBrk="1" hangingPunct="1"/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D’Hondt’s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algorithm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en-US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</a:t>
                </a:r>
                <a:r>
                  <a:rPr lang="en-US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1882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]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2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One of the widest-used method in proportional election systems (e.g., 23 countries from Europe)</a:t>
                </a:r>
              </a:p>
              <a:p>
                <a:pPr lvl="2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Core principle: </a:t>
                </a:r>
              </a:p>
              <a:p>
                <a:pPr lvl="3" eaLnBrk="1" hangingPunct="1"/>
                <a:r>
                  <a:rPr lang="cs-CZ" sz="1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Greedy selection of next best candidate</a:t>
                </a:r>
              </a:p>
              <a:p>
                <a:pPr lvl="3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most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wins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next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winning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3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Upon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party),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</a:t>
                </a: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  <m:r>
                      <a:rPr lang="cs-CZ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</m:sSub>
                      </m:num>
                      <m:den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Algorithm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outputs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an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ordered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list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„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current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best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“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Volume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per-party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votes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corresponds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with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the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volume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per-party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6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799856" y="5986790"/>
            <a:ext cx="7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D’Hondt</a:t>
            </a:r>
            <a:r>
              <a:rPr lang="en-US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1882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100" dirty="0"/>
              <a:t>Victor D’</a:t>
            </a:r>
            <a:r>
              <a:rPr lang="fr-FR" sz="1100" dirty="0" err="1"/>
              <a:t>Hondt</a:t>
            </a:r>
            <a:r>
              <a:rPr lang="fr-FR" sz="1100" dirty="0"/>
              <a:t>, </a:t>
            </a:r>
            <a:r>
              <a:rPr lang="fr-FR" sz="1100" dirty="0" err="1"/>
              <a:t>Systeme</a:t>
            </a:r>
            <a:r>
              <a:rPr lang="fr-FR" sz="1100" dirty="0"/>
              <a:t> pratique et raisonne de </a:t>
            </a:r>
            <a:r>
              <a:rPr lang="fr-FR" sz="1100" dirty="0" err="1"/>
              <a:t>representation</a:t>
            </a:r>
            <a:r>
              <a:rPr lang="fr-FR" sz="1100" dirty="0"/>
              <a:t> proportionnelle. </a:t>
            </a:r>
            <a:r>
              <a:rPr lang="fr-FR" sz="1100" dirty="0" err="1"/>
              <a:t>C.Muquardt</a:t>
            </a:r>
            <a:r>
              <a:rPr lang="fr-FR" sz="1100" dirty="0"/>
              <a:t>, 1882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Victor D'Hondt (1841-1901)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91" y="2492896"/>
            <a:ext cx="925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" y="4797371"/>
            <a:ext cx="3680829" cy="19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7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cs-CZ" sz="3200" b="1" dirty="0">
                <a:solidFill>
                  <a:schemeClr val="tx2"/>
                </a:solidFill>
              </a:rPr>
              <a:t>Proportional Mandates Allocation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cs-CZ" sz="2100" i="1" dirty="0">
                    <a:solidFill>
                      <a:srgbClr val="00B0F0"/>
                    </a:solidFill>
                  </a:rPr>
                  <a:t>First idea: What about using something that is tailored to preserve fair</a:t>
                </a:r>
                <a:r>
                  <a:rPr lang="en-US" sz="2100" i="1" dirty="0">
                    <a:solidFill>
                      <a:srgbClr val="00B0F0"/>
                    </a:solidFill>
                  </a:rPr>
                  <a:t>ness</a:t>
                </a:r>
                <a:r>
                  <a:rPr lang="cs-CZ" sz="2100" i="1" dirty="0">
                    <a:solidFill>
                      <a:srgbClr val="00B0F0"/>
                    </a:solidFill>
                  </a:rPr>
                  <a:t>?</a:t>
                </a:r>
                <a:endParaRPr lang="en-US" sz="2100" i="1" dirty="0">
                  <a:solidFill>
                    <a:srgbClr val="00B0F0"/>
                  </a:solidFill>
                </a:endParaRPr>
              </a:p>
              <a:p>
                <a:pPr eaLnBrk="1" hangingPunct="1"/>
                <a:r>
                  <a:rPr lang="en-US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Range of algorithms designed to convert votes to mandates in public elections</a:t>
                </a:r>
              </a:p>
              <a:p>
                <a:pPr lvl="1" eaLnBrk="1" hangingPunct="1"/>
                <a:r>
                  <a:rPr lang="en-US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D’Hondt’s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election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7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algorithm</a:t>
                </a:r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[</a:t>
                </a:r>
                <a:r>
                  <a:rPr lang="en-US" sz="180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D’Hondt</a:t>
                </a:r>
                <a:r>
                  <a:rPr lang="en-US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1882</a:t>
                </a:r>
                <a:r>
                  <a:rPr lang="cs-CZ" sz="1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]</a:t>
                </a:r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2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One of the widest-used method in proportional election systems (e.g., 23 countries from Europe)</a:t>
                </a:r>
              </a:p>
              <a:p>
                <a:pPr lvl="2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Core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principle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</a:p>
              <a:p>
                <a:pPr lvl="3" eaLnBrk="1" hangingPunct="1"/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most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wins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next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best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winning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selected</a:t>
                </a:r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3" eaLnBrk="1" hangingPunct="1"/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Upon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selection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candidate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from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party),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volume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party</a:t>
                </a: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current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votes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cs-CZ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reduced</a:t>
                </a:r>
                <a:r>
                  <a:rPr lang="cs-CZ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𝑐𝑢𝑟𝑟</m:t>
                        </m:r>
                      </m:sub>
                    </m:sSub>
                    <m:r>
                      <a:rPr lang="cs-CZ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</m:sSub>
                      </m:num>
                      <m:den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Algorithm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outputs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an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ordered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list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„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current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best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“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  <a:p>
                <a:pPr marL="1216025" lvl="2" indent="-571500" eaLnBrk="1" hangingPunct="1">
                  <a:buSzPct val="100000"/>
                  <a:buFont typeface="Wingdings" panose="05000000000000000000" pitchFamily="2" charset="2"/>
                  <a:buChar char="ð"/>
                </a:pPr>
                <a:r>
                  <a:rPr lang="cs-CZ" sz="1800" i="1" dirty="0" err="1">
                    <a:solidFill>
                      <a:srgbClr val="00B050"/>
                    </a:solidFill>
                  </a:rPr>
                  <a:t>Volume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per-party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votes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corresponds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with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the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volume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of</a:t>
                </a:r>
                <a:r>
                  <a:rPr lang="cs-CZ" sz="1800" i="1" dirty="0">
                    <a:solidFill>
                      <a:srgbClr val="00B050"/>
                    </a:solidFill>
                  </a:rPr>
                  <a:t> per-party </a:t>
                </a:r>
                <a:r>
                  <a:rPr lang="cs-CZ" sz="1800" i="1" dirty="0" err="1">
                    <a:solidFill>
                      <a:srgbClr val="00B050"/>
                    </a:solidFill>
                  </a:rPr>
                  <a:t>candidates</a:t>
                </a:r>
                <a:endParaRPr lang="cs-CZ" sz="18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6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4799856" y="5986790"/>
            <a:ext cx="7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1100" baseline="30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D’Hondt</a:t>
            </a:r>
            <a:r>
              <a:rPr lang="en-US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1882</a:t>
            </a:r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100" dirty="0"/>
              <a:t>Victor D’</a:t>
            </a:r>
            <a:r>
              <a:rPr lang="fr-FR" sz="1100" dirty="0" err="1"/>
              <a:t>Hondt</a:t>
            </a:r>
            <a:r>
              <a:rPr lang="fr-FR" sz="1100" dirty="0"/>
              <a:t>, </a:t>
            </a:r>
            <a:r>
              <a:rPr lang="fr-FR" sz="1100" dirty="0" err="1"/>
              <a:t>Systeme</a:t>
            </a:r>
            <a:r>
              <a:rPr lang="fr-FR" sz="1100" dirty="0"/>
              <a:t> pratique et raisonne de </a:t>
            </a:r>
            <a:r>
              <a:rPr lang="fr-FR" sz="1100" dirty="0" err="1"/>
              <a:t>representation</a:t>
            </a:r>
            <a:r>
              <a:rPr lang="fr-FR" sz="1100" dirty="0"/>
              <a:t> proportionnelle. </a:t>
            </a:r>
            <a:r>
              <a:rPr lang="fr-FR" sz="1100" dirty="0" err="1"/>
              <a:t>C.Muquardt</a:t>
            </a:r>
            <a:r>
              <a:rPr lang="fr-FR" sz="1100" dirty="0"/>
              <a:t>, 1882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Victor D'Hondt (1841-1901)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91" y="2492896"/>
            <a:ext cx="9258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" y="4797371"/>
            <a:ext cx="3680829" cy="1943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774217" flipH="1">
            <a:off x="239462" y="2608210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What about graded relevance?</a:t>
            </a:r>
          </a:p>
        </p:txBody>
      </p:sp>
      <p:sp>
        <p:nvSpPr>
          <p:cNvPr id="10" name="TextBox 9"/>
          <p:cNvSpPr txBox="1"/>
          <p:nvPr/>
        </p:nvSpPr>
        <p:spPr>
          <a:xfrm rot="20789102" flipH="1">
            <a:off x="377213" y="3921939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What about items relevant for multiple recommenders?</a:t>
            </a:r>
          </a:p>
        </p:txBody>
      </p:sp>
    </p:spTree>
    <p:extLst>
      <p:ext uri="{BB962C8B-B14F-4D97-AF65-F5344CB8AC3E}">
        <p14:creationId xmlns:p14="http://schemas.microsoft.com/office/powerpoint/2010/main" val="144868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8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</a:t>
            </a:r>
            <a:r>
              <a:rPr lang="cs-CZ" sz="3200" b="1" dirty="0">
                <a:solidFill>
                  <a:schemeClr val="tx2"/>
                </a:solidFill>
              </a:rPr>
              <a:t>s Aggregation Algorithm</a:t>
            </a:r>
            <a:r>
              <a:rPr lang="cs-CZ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[Peska2019]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Allows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fuzzy membership of candidates to parties 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 can be recommended by multiple recommenders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Per-recommeder ratings of items rather than per-recommender rankings</a:t>
                </a:r>
              </a:p>
              <a:p>
                <a:pPr lvl="1" eaLnBrk="1" hangingPunct="1"/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Modified next item selection procedure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𝑖𝑡𝑒𝑚𝑠</m:t>
                        </m:r>
                      </m:sub>
                    </m:sSub>
                    <m:d>
                      <m:dPr>
                        <m:ctrlPr>
                          <a:rPr lang="cs-CZ" sz="17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cs-CZ" sz="17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∀ 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𝑟𝑒𝑐𝑜𝑚𝑚𝑒𝑛𝑑𝑒𝑟𝑠</m:t>
                            </m:r>
                          </m:sub>
                          <m:sup/>
                          <m:e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𝑐𝑢𝑟𝑟𝑒𝑛𝑡𝑉𝑜𝑡𝑒</m:t>
                            </m:r>
                            <m:sSub>
                              <m:sSubPr>
                                <m:ctrlP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𝑟𝑒𝑙𝑒𝑣𝑎𝑛𝑐</m:t>
                            </m:r>
                            <m:sSub>
                              <m:sSubPr>
                                <m:ctrlP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cs-CZ" sz="1700" i="1" dirty="0">
                  <a:solidFill>
                    <a:srgbClr val="00B050"/>
                  </a:solidFill>
                </a:endParaRPr>
              </a:p>
              <a:p>
                <a:pPr lvl="1" eaLnBrk="1" hangingPunct="1"/>
                <a:endParaRPr lang="cs-CZ" sz="1700" i="1" dirty="0">
                  <a:solidFill>
                    <a:srgbClr val="00B050"/>
                  </a:solidFill>
                </a:endParaRPr>
              </a:p>
              <a:p>
                <a:pPr eaLnBrk="1" hangingPunct="1"/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Modified votes reduction</a:t>
                </a: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Consider per-recommender relevance of selected item</a:t>
                </a: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1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2"/>
          <p:cNvSpPr txBox="1"/>
          <p:nvPr/>
        </p:nvSpPr>
        <p:spPr>
          <a:xfrm>
            <a:off x="2783632" y="5869315"/>
            <a:ext cx="8906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[Peska2019]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Ladislav Peska and Štěpán Balcar: Fuzzy D’Hondt’s Algorithm for On-line Recommendations Aggregation, ORSUM@RecSys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804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charset="0"/>
              </a:rPr>
              <a:t>Peska &amp; Balcar: Fuzzy D'Hondt's Algorithm for Online RS Aggregation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>
                <a:latin typeface="Arial" charset="0"/>
              </a:rPr>
              <a:pPr/>
              <a:t>9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74688" y="188640"/>
            <a:ext cx="9769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Fuzzy D</a:t>
            </a:r>
            <a:r>
              <a:rPr lang="en-US" sz="3200" b="1" dirty="0">
                <a:solidFill>
                  <a:schemeClr val="tx2"/>
                </a:solidFill>
              </a:rPr>
              <a:t>’</a:t>
            </a:r>
            <a:r>
              <a:rPr lang="en-US" sz="3200" b="1" dirty="0" err="1">
                <a:solidFill>
                  <a:schemeClr val="tx2"/>
                </a:solidFill>
              </a:rPr>
              <a:t>Hondt</a:t>
            </a:r>
            <a:r>
              <a:rPr lang="cs-CZ" sz="3200" b="1" dirty="0">
                <a:solidFill>
                  <a:schemeClr val="tx2"/>
                </a:solidFill>
              </a:rPr>
              <a:t>s Aggregation Algorithm</a:t>
            </a:r>
            <a:r>
              <a:rPr lang="cs-CZ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[Peska2019]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cs-CZ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Allows</a:t>
                </a:r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fuzzy membership of candidates to parties 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Items can be recommended by multiple recommenders</a:t>
                </a:r>
              </a:p>
              <a:p>
                <a:pPr lvl="1" eaLnBrk="1" hangingPunct="1"/>
                <a:r>
                  <a:rPr lang="cs-CZ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Per-recommeder ratings of items rather than per-recommender rankings</a:t>
                </a:r>
              </a:p>
              <a:p>
                <a:pPr lvl="1" eaLnBrk="1" hangingPunct="1"/>
                <a:endParaRPr lang="en-US" sz="1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eaLnBrk="1" hangingPunct="1"/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Modified next item selection procedure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cs-CZ" sz="17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cs-CZ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𝑖𝑡𝑒𝑚𝑠</m:t>
                        </m:r>
                      </m:sub>
                    </m:sSub>
                    <m:d>
                      <m:dPr>
                        <m:ctrlPr>
                          <a:rPr lang="cs-CZ" sz="17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cs-CZ" sz="17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∀ 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𝑟𝑒𝑐𝑜𝑚𝑚𝑒𝑛𝑑𝑒𝑟𝑠</m:t>
                            </m:r>
                          </m:sub>
                          <m:sup/>
                          <m:e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𝑐𝑢𝑟𝑟𝑒𝑛𝑡𝑉𝑜𝑡𝑒</m:t>
                            </m:r>
                            <m:sSub>
                              <m:sSubPr>
                                <m:ctrlP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cs-CZ" sz="17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𝑟𝑒𝑙𝑒𝑣𝑎𝑛𝑐</m:t>
                            </m:r>
                            <m:sSub>
                              <m:sSubPr>
                                <m:ctrlP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7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cs-CZ" sz="1700" i="1" dirty="0">
                  <a:solidFill>
                    <a:srgbClr val="00B050"/>
                  </a:solidFill>
                </a:endParaRPr>
              </a:p>
              <a:p>
                <a:pPr lvl="1" eaLnBrk="1" hangingPunct="1"/>
                <a:endParaRPr lang="cs-CZ" sz="1700" i="1" dirty="0">
                  <a:solidFill>
                    <a:srgbClr val="00B050"/>
                  </a:solidFill>
                </a:endParaRPr>
              </a:p>
              <a:p>
                <a:pPr eaLnBrk="1" hangingPunct="1"/>
                <a:r>
                  <a:rPr lang="cs-CZ" sz="2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Modified votes reduction</a:t>
                </a:r>
              </a:p>
              <a:p>
                <a:pPr lvl="1" eaLnBrk="1" hangingPunct="1"/>
                <a:r>
                  <a:rPr lang="cs-CZ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Consider per-recommender relevance of selected item</a:t>
                </a:r>
              </a:p>
            </p:txBody>
          </p:sp>
        </mc:Choice>
        <mc:Fallback xmlns="">
          <p:sp>
            <p:nvSpPr>
              <p:cNvPr id="4101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22037"/>
                <a:ext cx="10972800" cy="4508888"/>
              </a:xfrm>
              <a:blipFill>
                <a:blip r:embed="rId3"/>
                <a:stretch>
                  <a:fillRect l="-16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2"/>
          <p:cNvSpPr txBox="1"/>
          <p:nvPr/>
        </p:nvSpPr>
        <p:spPr>
          <a:xfrm>
            <a:off x="2783632" y="5869315"/>
            <a:ext cx="8906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[Peska2019]</a:t>
            </a:r>
            <a:r>
              <a:rPr lang="cs-CZ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Ladislav Peska and Štěpán Balcar: Fuzzy D’Hondt’s Algorithm for On-line Recommendations Aggregation, ORSUM@RecSys 2019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20774217" flipH="1">
            <a:off x="239464" y="3340986"/>
            <a:ext cx="114375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FF0000"/>
                </a:solidFill>
              </a:rPr>
              <a:t>Where is some guarantee for optimality?</a:t>
            </a:r>
          </a:p>
        </p:txBody>
      </p:sp>
    </p:spTree>
    <p:extLst>
      <p:ext uri="{BB962C8B-B14F-4D97-AF65-F5344CB8AC3E}">
        <p14:creationId xmlns:p14="http://schemas.microsoft.com/office/powerpoint/2010/main" val="750664135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76701</TotalTime>
  <Words>2555</Words>
  <Application>Microsoft Office PowerPoint</Application>
  <PresentationFormat>Širokoúhlá obrazovka</PresentationFormat>
  <Paragraphs>337</Paragraphs>
  <Slides>26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Wingdings</vt:lpstr>
      <vt:lpstr>Network</vt:lpstr>
      <vt:lpstr>Acrobat Document</vt:lpstr>
      <vt:lpstr>Rank-sensitive Proportional Aggregations in Dynamic Recommendation Scenarios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MFF-UK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Ladislav Peška</cp:lastModifiedBy>
  <cp:revision>562</cp:revision>
  <dcterms:created xsi:type="dcterms:W3CDTF">2011-06-02T09:06:03Z</dcterms:created>
  <dcterms:modified xsi:type="dcterms:W3CDTF">2025-04-09T16:13:02Z</dcterms:modified>
</cp:coreProperties>
</file>