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387" r:id="rId2"/>
    <p:sldId id="391" r:id="rId3"/>
    <p:sldId id="394" r:id="rId4"/>
    <p:sldId id="395" r:id="rId5"/>
    <p:sldId id="396" r:id="rId6"/>
    <p:sldId id="397" r:id="rId7"/>
    <p:sldId id="365" r:id="rId8"/>
    <p:sldId id="366" r:id="rId9"/>
    <p:sldId id="355" r:id="rId10"/>
    <p:sldId id="356" r:id="rId11"/>
    <p:sldId id="357" r:id="rId12"/>
    <p:sldId id="358" r:id="rId13"/>
    <p:sldId id="367" r:id="rId14"/>
    <p:sldId id="318" r:id="rId15"/>
    <p:sldId id="414" r:id="rId16"/>
    <p:sldId id="415" r:id="rId17"/>
    <p:sldId id="416" r:id="rId18"/>
    <p:sldId id="411" r:id="rId19"/>
    <p:sldId id="410" r:id="rId20"/>
    <p:sldId id="413" r:id="rId21"/>
    <p:sldId id="418" r:id="rId22"/>
    <p:sldId id="586" r:id="rId23"/>
    <p:sldId id="587" r:id="rId24"/>
    <p:sldId id="360" r:id="rId25"/>
    <p:sldId id="590" r:id="rId26"/>
    <p:sldId id="374" r:id="rId27"/>
    <p:sldId id="379" r:id="rId28"/>
    <p:sldId id="373" r:id="rId29"/>
    <p:sldId id="444" r:id="rId30"/>
    <p:sldId id="419" r:id="rId31"/>
    <p:sldId id="420" r:id="rId32"/>
    <p:sldId id="421" r:id="rId33"/>
    <p:sldId id="422" r:id="rId34"/>
    <p:sldId id="423" r:id="rId35"/>
    <p:sldId id="426" r:id="rId36"/>
    <p:sldId id="428" r:id="rId37"/>
    <p:sldId id="430" r:id="rId38"/>
    <p:sldId id="303" r:id="rId39"/>
    <p:sldId id="372" r:id="rId40"/>
    <p:sldId id="442" r:id="rId41"/>
    <p:sldId id="382" r:id="rId42"/>
    <p:sldId id="383" r:id="rId43"/>
    <p:sldId id="305" r:id="rId44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7C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0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7CAAD-30EB-4621-9B34-3E3ABFB9134A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73BBD-BCB7-4F6B-8CB6-155DD2FCD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03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B55F-4DE2-48DA-8F43-48687AB172D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B1EC2-C72F-4FDC-99AA-A781454BA7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4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1EC2-C72F-4FDC-99AA-A781454BA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F0BA4-EB05-43C5-9B61-FA43FDE788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4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F0BA4-EB05-43C5-9B61-FA43FDE788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4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7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1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8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5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3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8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3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5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AY2023/24 NSWI166 Lecture 6 of 12, Vojtáš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CACD4-D05D-443A-96A5-56D488532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en.wikipedia.org/wiki/Likert_scal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athlon2000.com/1471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NSWI166 Introduction to recommender systems and user preferences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54709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cs-CZ" dirty="0"/>
              <a:t>Peter </a:t>
            </a:r>
            <a:r>
              <a:rPr lang="cs-CZ" dirty="0" smtClean="0"/>
              <a:t>Vojtáš + Ladislav Peška, </a:t>
            </a:r>
            <a:r>
              <a:rPr lang="cs-CZ" dirty="0"/>
              <a:t>KSI</a:t>
            </a:r>
            <a:r>
              <a:rPr lang="en-US" dirty="0"/>
              <a:t> MFF UK</a:t>
            </a:r>
          </a:p>
          <a:p>
            <a:r>
              <a:rPr lang="en-US" dirty="0"/>
              <a:t> </a:t>
            </a:r>
          </a:p>
          <a:p>
            <a:r>
              <a:rPr lang="cs-CZ" dirty="0" smtClean="0"/>
              <a:t>Visualize and combine user preferences</a:t>
            </a:r>
          </a:p>
          <a:p>
            <a:r>
              <a:rPr lang="en-US" dirty="0" smtClean="0"/>
              <a:t>Linear </a:t>
            </a:r>
            <a:r>
              <a:rPr lang="en-US" dirty="0"/>
              <a:t>Monotone Preference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0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3827" y="2247900"/>
            <a:ext cx="7896225" cy="41529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1050" y="65835"/>
            <a:ext cx="7886700" cy="661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Better is rephrased by dominance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762000"/>
            <a:ext cx="8229600" cy="5211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Intuitively better (dominating) means better in all disciplines = Pareto ordering – it is a partial ordering! We need the winner! </a:t>
            </a:r>
          </a:p>
          <a:p>
            <a:r>
              <a:rPr lang="en-US" sz="2400" dirty="0"/>
              <a:t>Lobodin   dominates both Nool   and Dvorak   .    and   are incomparable (restricted to 100m x shot data and points)</a:t>
            </a:r>
          </a:p>
          <a:p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52400" y="2275542"/>
            <a:ext cx="76200" cy="86658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1981200"/>
            <a:ext cx="76200" cy="86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1524000"/>
            <a:ext cx="76200" cy="866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" y="1752600"/>
            <a:ext cx="76200" cy="866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1752600"/>
            <a:ext cx="76200" cy="86658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752600"/>
            <a:ext cx="76200" cy="866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1752600"/>
            <a:ext cx="76200" cy="86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1752600"/>
            <a:ext cx="76200" cy="86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34200" y="1752600"/>
            <a:ext cx="76200" cy="866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87740" y="4419600"/>
            <a:ext cx="3040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Preference</a:t>
            </a:r>
          </a:p>
          <a:p>
            <a:r>
              <a:rPr lang="en-US" sz="4000" b="1" dirty="0">
                <a:solidFill>
                  <a:srgbClr val="00B050"/>
                </a:solidFill>
              </a:rPr>
              <a:t>(Pareto) cube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2540" y="2715161"/>
            <a:ext cx="12505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data </a:t>
            </a:r>
          </a:p>
          <a:p>
            <a:r>
              <a:rPr lang="en-US" sz="4000" b="1" dirty="0">
                <a:solidFill>
                  <a:srgbClr val="00B050"/>
                </a:solidFill>
              </a:rPr>
              <a:t>cube</a:t>
            </a:r>
            <a:endParaRPr lang="en-US" sz="4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628101"/>
            <a:ext cx="1444336" cy="1306342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16DE87D-5F60-4642-8C3D-11980B66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EB0B9D-7B4E-C3B7-6ADE-C77F74C1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8018C9-7BF5-6311-2EDE-FB53BF3F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5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4066" y="1371599"/>
            <a:ext cx="5009934" cy="512510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915400" y="903942"/>
            <a:ext cx="76200" cy="86658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15400" y="609600"/>
            <a:ext cx="76200" cy="86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15400" y="152400"/>
            <a:ext cx="76200" cy="866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915400" y="381000"/>
            <a:ext cx="76200" cy="866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469" y="65835"/>
            <a:ext cx="8058150" cy="661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Sum of points makes Decathlon linear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0" y="762000"/>
            <a:ext cx="8229600" cy="52117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Data cube (upper right) – </a:t>
            </a:r>
            <a:r>
              <a:rPr lang="en-US" sz="2400" b="1" dirty="0">
                <a:solidFill>
                  <a:srgbClr val="0070C0"/>
                </a:solidFill>
              </a:rPr>
              <a:t>point function</a:t>
            </a:r>
            <a:r>
              <a:rPr lang="en-US" sz="2400" dirty="0"/>
              <a:t> transforms           achievements to preference cube (lower left) </a:t>
            </a:r>
          </a:p>
          <a:p>
            <a:r>
              <a:rPr lang="en-US" sz="2400" dirty="0"/>
              <a:t>  dominates   </a:t>
            </a:r>
          </a:p>
          <a:p>
            <a:r>
              <a:rPr lang="en-US" sz="2400" dirty="0"/>
              <a:t>  and    are incomparable</a:t>
            </a:r>
          </a:p>
          <a:p>
            <a:r>
              <a:rPr lang="en-US" sz="2400" dirty="0"/>
              <a:t>Sum (aggregation) of points </a:t>
            </a:r>
          </a:p>
          <a:p>
            <a:pPr marL="0" indent="0">
              <a:buNone/>
            </a:pPr>
            <a:r>
              <a:rPr lang="en-US" sz="2400" dirty="0"/>
              <a:t>in these two events </a:t>
            </a:r>
          </a:p>
          <a:p>
            <a:pPr marL="0" indent="0">
              <a:buNone/>
            </a:pPr>
            <a:r>
              <a:rPr lang="en-US" sz="2400" dirty="0"/>
              <a:t>    = 1703 points</a:t>
            </a:r>
          </a:p>
          <a:p>
            <a:pPr marL="0" indent="0">
              <a:buNone/>
            </a:pPr>
            <a:r>
              <a:rPr lang="en-US" sz="2400" dirty="0"/>
              <a:t>    =  1696 points</a:t>
            </a:r>
          </a:p>
          <a:p>
            <a:r>
              <a:rPr lang="en-US" sz="2400" dirty="0"/>
              <a:t>PC contour line connects </a:t>
            </a:r>
          </a:p>
          <a:p>
            <a:pPr marL="0" indent="0">
              <a:buNone/>
            </a:pPr>
            <a:r>
              <a:rPr lang="en-US" sz="2400" dirty="0"/>
              <a:t>points with same result</a:t>
            </a:r>
          </a:p>
          <a:p>
            <a:pPr marL="0" indent="0">
              <a:buNone/>
            </a:pPr>
            <a:r>
              <a:rPr lang="en-US" sz="2400" dirty="0"/>
              <a:t>in Pareto cube</a:t>
            </a:r>
          </a:p>
          <a:p>
            <a:r>
              <a:rPr lang="en-US" sz="2400" dirty="0"/>
              <a:t>Contour line can be </a:t>
            </a:r>
          </a:p>
          <a:p>
            <a:pPr marL="0" indent="0">
              <a:buNone/>
            </a:pPr>
            <a:r>
              <a:rPr lang="en-US" sz="2400" dirty="0"/>
              <a:t>propagated to data cube</a:t>
            </a:r>
          </a:p>
        </p:txBody>
      </p:sp>
      <p:sp>
        <p:nvSpPr>
          <p:cNvPr id="13" name="Oval 12"/>
          <p:cNvSpPr/>
          <p:nvPr/>
        </p:nvSpPr>
        <p:spPr>
          <a:xfrm>
            <a:off x="1066800" y="1600200"/>
            <a:ext cx="76200" cy="86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67000" y="1600200"/>
            <a:ext cx="76200" cy="86658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66800" y="2057400"/>
            <a:ext cx="76200" cy="86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28800" y="2057400"/>
            <a:ext cx="76200" cy="866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38200" y="3276600"/>
            <a:ext cx="76200" cy="86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8200" y="3657600"/>
            <a:ext cx="76200" cy="866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953000" y="4648200"/>
            <a:ext cx="1905000" cy="1905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6800" y="4419600"/>
            <a:ext cx="1905000" cy="19050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257800" y="2895600"/>
            <a:ext cx="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57800" y="28956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629400" y="2362200"/>
            <a:ext cx="1524000" cy="20574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781800" y="2362200"/>
            <a:ext cx="1524000" cy="20574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9664" y="32387"/>
            <a:ext cx="1444336" cy="130634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80D02B-46A8-434A-B249-0D4D5DA5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0577FC-DF06-6708-9083-7FDCC95E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24326-7934-A9C0-2FD3-5C5A550D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414" y="1371600"/>
            <a:ext cx="4932585" cy="50459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915400" y="903942"/>
            <a:ext cx="76200" cy="86658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15400" y="609600"/>
            <a:ext cx="76200" cy="86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15400" y="152400"/>
            <a:ext cx="76200" cy="866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915400" y="381000"/>
            <a:ext cx="76200" cy="866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24" y="65835"/>
            <a:ext cx="8058150" cy="661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Sum of points makes Decathlon linear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0" y="762000"/>
            <a:ext cx="8229600" cy="52117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Data cube (upper right) – </a:t>
            </a:r>
            <a:r>
              <a:rPr lang="en-US" sz="2400" b="1" dirty="0">
                <a:solidFill>
                  <a:srgbClr val="0070C0"/>
                </a:solidFill>
              </a:rPr>
              <a:t>point function</a:t>
            </a:r>
            <a:r>
              <a:rPr lang="en-US" sz="2400" dirty="0"/>
              <a:t> transforms           achievements to preference cube (lower left) </a:t>
            </a:r>
          </a:p>
          <a:p>
            <a:r>
              <a:rPr lang="en-US" sz="2400" dirty="0"/>
              <a:t>  dominates   </a:t>
            </a:r>
          </a:p>
          <a:p>
            <a:r>
              <a:rPr lang="en-US" sz="2400" dirty="0"/>
              <a:t>  and    are incomparable</a:t>
            </a:r>
          </a:p>
          <a:p>
            <a:r>
              <a:rPr lang="en-US" sz="2400" dirty="0"/>
              <a:t>Sum (aggregation) of points </a:t>
            </a:r>
          </a:p>
          <a:p>
            <a:pPr marL="0" indent="0">
              <a:buNone/>
            </a:pPr>
            <a:r>
              <a:rPr lang="en-US" sz="2400" dirty="0"/>
              <a:t>in these two events </a:t>
            </a:r>
          </a:p>
          <a:p>
            <a:pPr marL="0" indent="0">
              <a:buNone/>
            </a:pPr>
            <a:r>
              <a:rPr lang="en-US" sz="2400" dirty="0"/>
              <a:t>    = 1703 points</a:t>
            </a:r>
          </a:p>
          <a:p>
            <a:pPr marL="0" indent="0">
              <a:buNone/>
            </a:pPr>
            <a:r>
              <a:rPr lang="en-US" sz="2400" dirty="0"/>
              <a:t>    =  1696 points</a:t>
            </a:r>
          </a:p>
          <a:p>
            <a:r>
              <a:rPr lang="en-US" sz="2400" dirty="0"/>
              <a:t>PC contour line connects </a:t>
            </a:r>
          </a:p>
          <a:p>
            <a:pPr marL="0" indent="0">
              <a:buNone/>
            </a:pPr>
            <a:r>
              <a:rPr lang="en-US" sz="2400" dirty="0"/>
              <a:t>points with same result</a:t>
            </a:r>
          </a:p>
          <a:p>
            <a:pPr marL="0" indent="0">
              <a:buNone/>
            </a:pPr>
            <a:r>
              <a:rPr lang="en-US" sz="2400" dirty="0"/>
              <a:t>in Pareto cube</a:t>
            </a:r>
          </a:p>
          <a:p>
            <a:r>
              <a:rPr lang="en-US" sz="2400" dirty="0"/>
              <a:t>Contour line can be </a:t>
            </a:r>
          </a:p>
          <a:p>
            <a:pPr marL="0" indent="0">
              <a:buNone/>
            </a:pPr>
            <a:r>
              <a:rPr lang="en-US" sz="2400" dirty="0"/>
              <a:t>propagated to data cube</a:t>
            </a:r>
          </a:p>
        </p:txBody>
      </p:sp>
      <p:sp>
        <p:nvSpPr>
          <p:cNvPr id="13" name="Oval 12"/>
          <p:cNvSpPr/>
          <p:nvPr/>
        </p:nvSpPr>
        <p:spPr>
          <a:xfrm>
            <a:off x="1066800" y="1600200"/>
            <a:ext cx="76200" cy="86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67000" y="1600200"/>
            <a:ext cx="76200" cy="86658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66800" y="2057400"/>
            <a:ext cx="76200" cy="86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28800" y="2057400"/>
            <a:ext cx="76200" cy="866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38200" y="3276600"/>
            <a:ext cx="76200" cy="86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8200" y="3657600"/>
            <a:ext cx="76200" cy="866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953000" y="4648200"/>
            <a:ext cx="1905000" cy="1905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6800" y="4419600"/>
            <a:ext cx="1905000" cy="19050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257800" y="2895600"/>
            <a:ext cx="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57800" y="28956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629400" y="2362200"/>
            <a:ext cx="1524000" cy="20574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781800" y="2362200"/>
            <a:ext cx="1524000" cy="20574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30372" y="1908622"/>
            <a:ext cx="9328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data 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cube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953000" y="5154125"/>
            <a:ext cx="21858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Preference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(Pareto) cube</a:t>
            </a:r>
            <a:endParaRPr lang="en-US" sz="28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9664" y="32387"/>
            <a:ext cx="1444336" cy="130634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8E0883-6FD0-4976-807C-1EC52F50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F42F71-8373-C4D1-445A-D9439FBE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B0C867-70A2-E371-A3C8-C0FFDE57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65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6775900" y="5822397"/>
            <a:ext cx="1739449" cy="3240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841D5-1207-40EA-9E73-34A62BF827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4482" y="1414021"/>
            <a:ext cx="4759518" cy="48689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247399" y="4287552"/>
            <a:ext cx="1610601" cy="169060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71199" y="4058952"/>
            <a:ext cx="1610601" cy="1690601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257800" y="2320553"/>
            <a:ext cx="0" cy="231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46407" y="2320553"/>
            <a:ext cx="21259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92987" y="2036190"/>
            <a:ext cx="610370" cy="180836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39657" y="2045616"/>
            <a:ext cx="627647" cy="1798937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43723" y="1749931"/>
            <a:ext cx="1057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data 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cube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194351" y="4879861"/>
            <a:ext cx="2571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Preference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cube</a:t>
            </a:r>
            <a:endParaRPr lang="en-US" sz="2800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34661"/>
            <a:ext cx="9144000" cy="1473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Decathlon like preference model for information ordering in web e-shops</a:t>
            </a:r>
          </a:p>
          <a:p>
            <a:r>
              <a:rPr lang="en-US" sz="1800" dirty="0"/>
              <a:t>DC-Athletes </a:t>
            </a:r>
            <a:r>
              <a:rPr lang="en-US" sz="1800" dirty="0">
                <a:sym typeface="Wingdings" panose="05000000000000000000" pitchFamily="2" charset="2"/>
              </a:rPr>
              <a:t> items , </a:t>
            </a:r>
            <a:r>
              <a:rPr lang="en-US" sz="1800" dirty="0"/>
              <a:t>Ordering made linear by sum </a:t>
            </a:r>
            <a:r>
              <a:rPr lang="en-US" sz="1800" dirty="0">
                <a:sym typeface="Wingdings" panose="05000000000000000000" pitchFamily="2" charset="2"/>
              </a:rPr>
              <a:t> aggregation</a:t>
            </a:r>
          </a:p>
          <a:p>
            <a:r>
              <a:rPr lang="en-US" sz="1800" dirty="0"/>
              <a:t>Preference scale linear point system </a:t>
            </a:r>
            <a:r>
              <a:rPr lang="en-US" sz="1800" dirty="0">
                <a:sym typeface="Wingdings" panose="05000000000000000000" pitchFamily="2" charset="2"/>
              </a:rPr>
              <a:t> [0,1] preference degree </a:t>
            </a:r>
          </a:p>
          <a:p>
            <a:r>
              <a:rPr lang="en-US" sz="1800" dirty="0">
                <a:sym typeface="Wingdings" panose="05000000000000000000" pitchFamily="2" charset="2"/>
              </a:rPr>
              <a:t>Single authority decides winner  each user separately has/can have own preferences</a:t>
            </a:r>
            <a:endParaRPr lang="en-US" sz="1800" dirty="0"/>
          </a:p>
          <a:p>
            <a:r>
              <a:rPr lang="en-US" sz="1800" dirty="0"/>
              <a:t>PC-Multicriterial Pareto partial  ordering of preference degree vectors </a:t>
            </a:r>
          </a:p>
          <a:p>
            <a:r>
              <a:rPr lang="en-US" sz="1800" dirty="0"/>
              <a:t>Decathlon like preference model – all parts linear – </a:t>
            </a:r>
            <a:r>
              <a:rPr lang="en-US" sz="1800" b="1" dirty="0"/>
              <a:t>linear monotone preference model - LMPM</a:t>
            </a:r>
          </a:p>
        </p:txBody>
      </p:sp>
      <p:sp>
        <p:nvSpPr>
          <p:cNvPr id="20" name="Oval 19"/>
          <p:cNvSpPr/>
          <p:nvPr/>
        </p:nvSpPr>
        <p:spPr>
          <a:xfrm>
            <a:off x="6762961" y="1885360"/>
            <a:ext cx="150829" cy="1602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84228" y="5827238"/>
            <a:ext cx="150829" cy="1602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76" y="1652154"/>
            <a:ext cx="4387190" cy="4676773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03CDA9A-BDF9-48DE-BEFB-DBA63103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B31480-A8DF-DFB0-8E46-7994DDD3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7A4FA-CAEE-4E4D-FDDC-EA2EDAC9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49" y="65834"/>
            <a:ext cx="8204265" cy="63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Linear </a:t>
            </a:r>
            <a:r>
              <a:rPr lang="en-US" sz="3600" b="1" dirty="0">
                <a:solidFill>
                  <a:srgbClr val="00B050"/>
                </a:solidFill>
              </a:rPr>
              <a:t>Monotone</a:t>
            </a:r>
            <a:r>
              <a:rPr lang="en-US" sz="3600" dirty="0"/>
              <a:t> Preference Model-LMPM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49" y="820874"/>
            <a:ext cx="8204265" cy="5392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Decathlon – “</a:t>
            </a:r>
            <a:r>
              <a:rPr lang="en-US" b="1" dirty="0">
                <a:solidFill>
                  <a:srgbClr val="FF0000"/>
                </a:solidFill>
              </a:rPr>
              <a:t>single user</a:t>
            </a:r>
            <a:r>
              <a:rPr lang="en-US" dirty="0"/>
              <a:t>”</a:t>
            </a:r>
            <a:r>
              <a:rPr lang="en-US" b="1" dirty="0">
                <a:solidFill>
                  <a:srgbClr val="FF0000"/>
                </a:solidFill>
              </a:rPr>
              <a:t> IAAF </a:t>
            </a:r>
            <a:r>
              <a:rPr lang="en-US" dirty="0"/>
              <a:t>rules order athletes</a:t>
            </a:r>
          </a:p>
          <a:p>
            <a:pPr lvl="1"/>
            <a:r>
              <a:rPr lang="en-US" dirty="0"/>
              <a:t>Disciplines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,…,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10</a:t>
            </a:r>
            <a:r>
              <a:rPr lang="en-US" dirty="0"/>
              <a:t>; domains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1</a:t>
            </a:r>
            <a:r>
              <a:rPr lang="en-US" dirty="0"/>
              <a:t>,…,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10</a:t>
            </a:r>
            <a:r>
              <a:rPr lang="en-US" dirty="0"/>
              <a:t>; ideal (field / track)</a:t>
            </a:r>
          </a:p>
          <a:p>
            <a:pPr lvl="1"/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i</a:t>
            </a:r>
            <a:r>
              <a:rPr lang="en-US" dirty="0"/>
              <a:t> point function </a:t>
            </a:r>
            <a:r>
              <a:rPr lang="en-US" b="1" dirty="0">
                <a:solidFill>
                  <a:srgbClr val="0070C0"/>
                </a:solidFill>
              </a:rPr>
              <a:t>f</a:t>
            </a:r>
            <a:r>
              <a:rPr lang="en-US" b="1" baseline="-25000" dirty="0">
                <a:solidFill>
                  <a:srgbClr val="0070C0"/>
                </a:solidFill>
              </a:rPr>
              <a:t>i </a:t>
            </a:r>
            <a:r>
              <a:rPr lang="en-US" dirty="0"/>
              <a:t>: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 makes results commeasurable</a:t>
            </a:r>
          </a:p>
          <a:p>
            <a:pPr lvl="1" algn="ctr"/>
            <a:r>
              <a:rPr lang="en-US" dirty="0"/>
              <a:t>Winner - overall IAAF achievement is obtained via sum   </a:t>
            </a:r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</a:t>
            </a:r>
            <a:r>
              <a:rPr lang="en-US" dirty="0">
                <a:sym typeface="Symbol" panose="05050102010706020507" pitchFamily="18" charset="2"/>
              </a:rPr>
              <a:t>{</a:t>
            </a:r>
            <a:r>
              <a:rPr lang="en-US" b="1" dirty="0">
                <a:solidFill>
                  <a:srgbClr val="0070C0"/>
                </a:solidFill>
              </a:rPr>
              <a:t>f</a:t>
            </a:r>
            <a:r>
              <a:rPr lang="en-US" b="1" baseline="-25000" dirty="0">
                <a:solidFill>
                  <a:srgbClr val="0070C0"/>
                </a:solidFill>
              </a:rPr>
              <a:t>i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athleteID</a:t>
            </a:r>
            <a:r>
              <a:rPr lang="en-US" sz="800" dirty="0"/>
              <a:t> </a:t>
            </a:r>
            <a:r>
              <a:rPr lang="en-US" b="1" dirty="0"/>
              <a:t>.</a:t>
            </a:r>
            <a:r>
              <a:rPr lang="en-US" sz="800" dirty="0"/>
              <a:t>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i</a:t>
            </a:r>
            <a:r>
              <a:rPr lang="en-US" dirty="0"/>
              <a:t>): </a:t>
            </a:r>
            <a:r>
              <a:rPr lang="en-US" dirty="0" err="1"/>
              <a:t>i</a:t>
            </a:r>
            <a:r>
              <a:rPr lang="en-US" dirty="0"/>
              <a:t> = 1, …, 10</a:t>
            </a:r>
            <a:r>
              <a:rPr lang="en-US" dirty="0">
                <a:sym typeface="Symbol" panose="05050102010706020507" pitchFamily="18" charset="2"/>
              </a:rPr>
              <a:t>}</a:t>
            </a:r>
          </a:p>
          <a:p>
            <a:r>
              <a:rPr lang="cs-CZ" dirty="0" smtClean="0">
                <a:sym typeface="Symbol" panose="05050102010706020507" pitchFamily="18" charset="2"/>
              </a:rPr>
              <a:t>Recommenders </a:t>
            </a:r>
            <a:r>
              <a:rPr lang="en-US" dirty="0" smtClean="0">
                <a:sym typeface="Symbol" panose="05050102010706020507" pitchFamily="18" charset="2"/>
              </a:rPr>
              <a:t>–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set of users U</a:t>
            </a:r>
            <a:r>
              <a:rPr lang="en-US" dirty="0">
                <a:sym typeface="Symbol" panose="05050102010706020507" pitchFamily="18" charset="2"/>
              </a:rPr>
              <a:t>, </a:t>
            </a:r>
            <a:r>
              <a:rPr lang="en-US" dirty="0" err="1">
                <a:sym typeface="Symbol" panose="05050102010706020507" pitchFamily="18" charset="2"/>
              </a:rPr>
              <a:t>LMPM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>
                <a:sym typeface="Symbol" panose="05050102010706020507" pitchFamily="18" charset="2"/>
              </a:rPr>
              <a:t> orders items </a:t>
            </a:r>
          </a:p>
          <a:p>
            <a:pPr lvl="1"/>
            <a:r>
              <a:rPr lang="en-US" dirty="0"/>
              <a:t>Attributes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,…,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m</a:t>
            </a:r>
            <a:r>
              <a:rPr lang="en-US" dirty="0"/>
              <a:t>; domains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1</a:t>
            </a:r>
            <a:r>
              <a:rPr lang="en-US" dirty="0"/>
              <a:t>,…, </a:t>
            </a:r>
            <a:r>
              <a:rPr lang="en-US" dirty="0" err="1">
                <a:latin typeface="Brush Script MT" pitchFamily="66" charset="0"/>
              </a:rPr>
              <a:t>D</a:t>
            </a:r>
            <a:r>
              <a:rPr lang="en-US" baseline="-25000" dirty="0" err="1"/>
              <a:t>m</a:t>
            </a:r>
            <a:r>
              <a:rPr lang="en-US" dirty="0"/>
              <a:t>; ideal points can be for each user different</a:t>
            </a:r>
          </a:p>
          <a:p>
            <a:pPr lvl="1"/>
            <a:r>
              <a:rPr lang="en-US" dirty="0"/>
              <a:t>Degree of preference for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i</a:t>
            </a:r>
            <a:r>
              <a:rPr lang="en-US" dirty="0"/>
              <a:t> and user </a:t>
            </a:r>
            <a:r>
              <a:rPr lang="en-US" b="1" dirty="0" err="1">
                <a:solidFill>
                  <a:srgbClr val="FF0000"/>
                </a:solidFill>
              </a:rPr>
              <a:t>u</a:t>
            </a:r>
            <a:r>
              <a:rPr lang="en-US" dirty="0" err="1">
                <a:sym typeface="Symbol" panose="05050102010706020507" pitchFamily="18" charset="2"/>
              </a:rPr>
              <a:t></a:t>
            </a:r>
            <a:r>
              <a:rPr lang="en-US" dirty="0" err="1"/>
              <a:t>U</a:t>
            </a:r>
            <a:r>
              <a:rPr lang="en-US" dirty="0"/>
              <a:t>  </a:t>
            </a:r>
            <a:r>
              <a:rPr lang="en-US" b="1" dirty="0" err="1">
                <a:solidFill>
                  <a:srgbClr val="0070C0"/>
                </a:solidFill>
              </a:rPr>
              <a:t>f</a:t>
            </a:r>
            <a:r>
              <a:rPr lang="en-US" b="1" baseline="-25000" dirty="0" err="1">
                <a:solidFill>
                  <a:srgbClr val="0070C0"/>
                </a:solidFill>
              </a:rPr>
              <a:t>i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/>
              <a:t>: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[0, 1] –  hardly made commeasurable in response time</a:t>
            </a:r>
          </a:p>
          <a:p>
            <a:pPr lvl="1" algn="ctr"/>
            <a:r>
              <a:rPr lang="en-US" dirty="0"/>
              <a:t>Winner, top-k, overall degree of preference - aggregation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(</a:t>
            </a:r>
            <a:r>
              <a:rPr lang="en-US" dirty="0" err="1"/>
              <a:t>objectID</a:t>
            </a:r>
            <a:r>
              <a:rPr lang="en-US" dirty="0"/>
              <a:t>) = </a:t>
            </a:r>
            <a:r>
              <a:rPr lang="en-US" b="1" dirty="0" err="1">
                <a:solidFill>
                  <a:srgbClr val="00B050"/>
                </a:solidFill>
              </a:rPr>
              <a:t>t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>
                <a:sym typeface="Symbol" panose="05050102010706020507" pitchFamily="18" charset="2"/>
              </a:rPr>
              <a:t>{</a:t>
            </a:r>
            <a:r>
              <a:rPr lang="en-US" b="1" dirty="0" err="1">
                <a:solidFill>
                  <a:srgbClr val="0070C0"/>
                </a:solidFill>
              </a:rPr>
              <a:t>f</a:t>
            </a:r>
            <a:r>
              <a:rPr lang="en-US" b="1" baseline="-25000" dirty="0" err="1">
                <a:solidFill>
                  <a:srgbClr val="0070C0"/>
                </a:solidFill>
              </a:rPr>
              <a:t>i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objectID</a:t>
            </a:r>
            <a:r>
              <a:rPr lang="en-US" sz="1000" dirty="0"/>
              <a:t> </a:t>
            </a:r>
            <a:r>
              <a:rPr lang="en-US" b="1" dirty="0"/>
              <a:t>.</a:t>
            </a:r>
            <a:r>
              <a:rPr lang="en-US" sz="1000" dirty="0"/>
              <a:t>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i</a:t>
            </a:r>
            <a:r>
              <a:rPr lang="en-US" dirty="0"/>
              <a:t>): </a:t>
            </a:r>
            <a:r>
              <a:rPr lang="en-US" dirty="0" err="1"/>
              <a:t>i</a:t>
            </a:r>
            <a:r>
              <a:rPr lang="en-US" dirty="0"/>
              <a:t> = 1, …, m</a:t>
            </a:r>
            <a:r>
              <a:rPr lang="en-US" dirty="0">
                <a:sym typeface="Symbol" panose="05050102010706020507" pitchFamily="18" charset="2"/>
              </a:rPr>
              <a:t>}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Here </a:t>
            </a:r>
            <a:r>
              <a:rPr lang="en-US" b="1" dirty="0" err="1">
                <a:solidFill>
                  <a:srgbClr val="00B050"/>
                </a:solidFill>
              </a:rPr>
              <a:t>t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/>
              <a:t>: [0, 1]</a:t>
            </a:r>
            <a:r>
              <a:rPr lang="en-US" baseline="30000" dirty="0"/>
              <a:t>m </a:t>
            </a:r>
            <a:r>
              <a:rPr lang="en-US" dirty="0">
                <a:sym typeface="Wingdings" panose="05000000000000000000" pitchFamily="2" charset="2"/>
              </a:rPr>
              <a:t> [0, 1], </a:t>
            </a:r>
            <a:r>
              <a:rPr lang="en-US" b="1" dirty="0" err="1">
                <a:solidFill>
                  <a:srgbClr val="00B050"/>
                </a:solidFill>
              </a:rPr>
              <a:t>t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/>
              <a:t>(0,…,0) = 0, </a:t>
            </a:r>
            <a:r>
              <a:rPr lang="en-US" b="1" dirty="0" err="1">
                <a:solidFill>
                  <a:srgbClr val="00B050"/>
                </a:solidFill>
              </a:rPr>
              <a:t>t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/>
              <a:t>(1,…,1) = 1,                </a:t>
            </a:r>
            <a:r>
              <a:rPr lang="en-US" b="1" dirty="0" err="1">
                <a:solidFill>
                  <a:srgbClr val="00B050"/>
                </a:solidFill>
              </a:rPr>
              <a:t>t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monotone</a:t>
            </a:r>
            <a:r>
              <a:rPr lang="en-US" dirty="0">
                <a:sym typeface="Wingdings" panose="05000000000000000000" pitchFamily="2" charset="2"/>
              </a:rPr>
              <a:t>(linear) - preserves Pareto ordering, 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E4873-6CF2-4A88-8549-E5F11517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375B75-8B08-66BB-4F15-D2671013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313724-0FA4-8041-8734-76A81485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9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942211" y="2925304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2918" y="485992"/>
            <a:ext cx="2562521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Let us build LMPM step by step</a:t>
            </a:r>
          </a:p>
          <a:p>
            <a:endParaRPr lang="en-US" dirty="0"/>
          </a:p>
          <a:p>
            <a:r>
              <a:rPr lang="en-US" dirty="0"/>
              <a:t>Data model: attributes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2</a:t>
            </a:r>
            <a:r>
              <a:rPr lang="en-US" dirty="0"/>
              <a:t>; domains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  <a:r>
              <a:rPr lang="en-US" dirty="0"/>
              <a:t>; only 2-dimensional – makes paper drawing easier</a:t>
            </a:r>
          </a:p>
          <a:p>
            <a:endParaRPr lang="en-US" dirty="0"/>
          </a:p>
          <a:p>
            <a:r>
              <a:rPr lang="en-US" dirty="0"/>
              <a:t>triangular degree of  preference of </a:t>
            </a:r>
            <a:r>
              <a:rPr lang="en-US" dirty="0" err="1">
                <a:latin typeface="Brush Script MT" pitchFamily="66" charset="0"/>
              </a:rPr>
              <a:t>A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, a value from </a:t>
            </a:r>
            <a:r>
              <a:rPr lang="en-US" dirty="0" err="1">
                <a:latin typeface="Brush Script MT" pitchFamily="66" charset="0"/>
              </a:rPr>
              <a:t>D</a:t>
            </a:r>
            <a:r>
              <a:rPr lang="en-US" baseline="-25000" dirty="0" err="1"/>
              <a:t>j</a:t>
            </a:r>
            <a:r>
              <a:rPr lang="en-US" dirty="0"/>
              <a:t> (local preference) is given by  an ideal point </a:t>
            </a:r>
            <a:r>
              <a:rPr lang="en-US" dirty="0" err="1"/>
              <a:t>i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   and function f</a:t>
            </a:r>
            <a:r>
              <a:rPr lang="en-US" baseline="-25000" dirty="0"/>
              <a:t>j</a:t>
            </a:r>
            <a:r>
              <a:rPr lang="en-US" dirty="0"/>
              <a:t>   </a:t>
            </a:r>
          </a:p>
          <a:p>
            <a:r>
              <a:rPr lang="en-US" dirty="0"/>
              <a:t>f</a:t>
            </a:r>
            <a:r>
              <a:rPr lang="en-US" baseline="-25000" dirty="0"/>
              <a:t>j 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) = 0 ,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 = min</a:t>
            </a:r>
            <a:r>
              <a:rPr lang="en-US" dirty="0">
                <a:latin typeface="Brush Script MT" pitchFamily="66" charset="0"/>
              </a:rPr>
              <a:t> </a:t>
            </a:r>
            <a:r>
              <a:rPr lang="en-US" dirty="0" err="1">
                <a:latin typeface="Brush Script MT" pitchFamily="66" charset="0"/>
              </a:rPr>
              <a:t>D</a:t>
            </a:r>
            <a:r>
              <a:rPr lang="en-US" baseline="-25000" dirty="0" err="1"/>
              <a:t>j</a:t>
            </a:r>
            <a:endParaRPr lang="en-US" dirty="0"/>
          </a:p>
          <a:p>
            <a:r>
              <a:rPr lang="en-US" dirty="0"/>
              <a:t>f</a:t>
            </a:r>
            <a:r>
              <a:rPr lang="en-US" baseline="-25000" dirty="0"/>
              <a:t>j </a:t>
            </a:r>
            <a:r>
              <a:rPr lang="en-US" dirty="0"/>
              <a:t>(x) = (x-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)/(</a:t>
            </a:r>
            <a:r>
              <a:rPr lang="en-US" dirty="0" err="1"/>
              <a:t>i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-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) if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 ≤ x ≤ </a:t>
            </a:r>
            <a:r>
              <a:rPr lang="en-US" dirty="0" err="1"/>
              <a:t>i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endParaRPr lang="en-US" dirty="0"/>
          </a:p>
          <a:p>
            <a:r>
              <a:rPr lang="en-US" dirty="0"/>
              <a:t>f</a:t>
            </a:r>
            <a:r>
              <a:rPr lang="en-US" baseline="-25000" dirty="0"/>
              <a:t>j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baseline="-25000" dirty="0" err="1"/>
              <a:t>j</a:t>
            </a:r>
            <a:r>
              <a:rPr lang="en-US" dirty="0"/>
              <a:t>) = 1 	  </a:t>
            </a:r>
          </a:p>
          <a:p>
            <a:r>
              <a:rPr lang="en-US" dirty="0"/>
              <a:t>f</a:t>
            </a:r>
            <a:r>
              <a:rPr lang="en-US" baseline="-25000" dirty="0"/>
              <a:t>j </a:t>
            </a:r>
            <a:r>
              <a:rPr lang="en-US" dirty="0"/>
              <a:t>(x) = (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-x)/(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- </a:t>
            </a:r>
            <a:r>
              <a:rPr lang="en-US" dirty="0" err="1"/>
              <a:t>i</a:t>
            </a:r>
            <a:r>
              <a:rPr lang="en-US" baseline="-25000" dirty="0" err="1"/>
              <a:t>j</a:t>
            </a:r>
            <a:r>
              <a:rPr lang="en-US" dirty="0"/>
              <a:t>) if </a:t>
            </a:r>
            <a:r>
              <a:rPr lang="en-US" dirty="0" err="1"/>
              <a:t>i</a:t>
            </a:r>
            <a:r>
              <a:rPr lang="en-US" baseline="-25000" dirty="0" err="1"/>
              <a:t>j</a:t>
            </a:r>
            <a:r>
              <a:rPr lang="en-US" dirty="0"/>
              <a:t> ≤ x ≤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endParaRPr lang="en-US" dirty="0"/>
          </a:p>
          <a:p>
            <a:r>
              <a:rPr lang="en-US" dirty="0"/>
              <a:t>f</a:t>
            </a:r>
            <a:r>
              <a:rPr lang="en-US" baseline="-25000" dirty="0"/>
              <a:t>j 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dirty="0"/>
              <a:t>) = 0 ,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dirty="0"/>
              <a:t> = max</a:t>
            </a:r>
            <a:r>
              <a:rPr lang="en-US" dirty="0">
                <a:latin typeface="Brush Script MT" pitchFamily="66" charset="0"/>
              </a:rPr>
              <a:t> D</a:t>
            </a:r>
            <a:r>
              <a:rPr lang="en-US" baseline="-25000" dirty="0"/>
              <a:t>i</a:t>
            </a:r>
            <a:r>
              <a:rPr lang="en-US" dirty="0"/>
              <a:t>,</a:t>
            </a:r>
          </a:p>
          <a:p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898308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5656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843215" y="416664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33818" y="285531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2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8995273" y="48684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923663" y="142673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841073" y="2855312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327719" y="292388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ideal</a:t>
            </a:r>
          </a:p>
        </p:txBody>
      </p:sp>
      <p:sp>
        <p:nvSpPr>
          <p:cNvPr id="57" name="Oval 56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E33AA-9677-49A3-9083-32D80F57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3354EB62-5A98-AD32-1DA8-89EBCBF5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9494EE9-120D-0808-783F-A35A00D2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1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914268" y="48544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2940190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6702458" y="4495672"/>
            <a:ext cx="1945124" cy="188627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31736" y="485449"/>
            <a:ext cx="1871620" cy="174870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939666" y="2268904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702921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35353" y="451214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705493" y="637252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</a:t>
            </a:r>
          </a:p>
        </p:txBody>
      </p:sp>
      <p:sp>
        <p:nvSpPr>
          <p:cNvPr id="75" name="Oval 74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5327719" y="292388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ideal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" y="506774"/>
            <a:ext cx="2703484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Similarly</a:t>
            </a:r>
          </a:p>
          <a:p>
            <a:endParaRPr lang="en-US" dirty="0"/>
          </a:p>
          <a:p>
            <a:r>
              <a:rPr lang="en-US" dirty="0"/>
              <a:t>trapezoidal degree of  preference of </a:t>
            </a:r>
            <a:r>
              <a:rPr lang="en-US" dirty="0" err="1">
                <a:latin typeface="Brush Script MT" pitchFamily="66" charset="0"/>
              </a:rPr>
              <a:t>A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, a value from </a:t>
            </a:r>
            <a:r>
              <a:rPr lang="en-US" dirty="0" err="1">
                <a:latin typeface="Brush Script MT" pitchFamily="66" charset="0"/>
              </a:rPr>
              <a:t>D</a:t>
            </a:r>
            <a:r>
              <a:rPr lang="en-US" baseline="-25000" dirty="0" err="1"/>
              <a:t>j</a:t>
            </a:r>
            <a:r>
              <a:rPr lang="en-US" dirty="0"/>
              <a:t> (local preference) is given by  an ideal interval [</a:t>
            </a:r>
            <a:r>
              <a:rPr lang="en-US" dirty="0" err="1"/>
              <a:t>i</a:t>
            </a:r>
            <a:r>
              <a:rPr lang="en-US" baseline="-25000" dirty="0" err="1"/>
              <a:t>j</a:t>
            </a:r>
            <a:r>
              <a:rPr lang="en-US" baseline="30000" dirty="0" err="1"/>
              <a:t>l</a:t>
            </a:r>
            <a:r>
              <a:rPr lang="en-US" dirty="0"/>
              <a:t> , </a:t>
            </a:r>
            <a:r>
              <a:rPr lang="en-US" dirty="0" err="1"/>
              <a:t>i</a:t>
            </a:r>
            <a:r>
              <a:rPr lang="en-US" baseline="-25000" dirty="0" err="1"/>
              <a:t>j</a:t>
            </a:r>
            <a:r>
              <a:rPr lang="en-US" baseline="30000" dirty="0" err="1"/>
              <a:t>r</a:t>
            </a:r>
            <a:r>
              <a:rPr lang="en-US" dirty="0"/>
              <a:t> ]    and analogically defined functions f</a:t>
            </a:r>
            <a:r>
              <a:rPr lang="en-US" baseline="-25000" dirty="0"/>
              <a:t>j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20785" y="413836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723648" y="4149356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  <a:r>
              <a:rPr lang="en-US" baseline="30000" dirty="0"/>
              <a:t>l</a:t>
            </a:r>
            <a:r>
              <a:rPr lang="en-US" dirty="0"/>
              <a:t>         i</a:t>
            </a:r>
            <a:r>
              <a:rPr lang="en-US" baseline="-25000" dirty="0"/>
              <a:t>1</a:t>
            </a:r>
            <a:r>
              <a:rPr lang="en-US" baseline="30000" dirty="0"/>
              <a:t>r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8334859" y="418706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5901179" y="6381946"/>
            <a:ext cx="82013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931736" y="2234153"/>
            <a:ext cx="18854" cy="7164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910606" y="2262433"/>
            <a:ext cx="810705" cy="6693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48648" y="2178400"/>
            <a:ext cx="369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baseline="30000" dirty="0"/>
              <a:t>r</a:t>
            </a:r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baseline="30000" dirty="0"/>
              <a:t>r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240198" y="528132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57046" y="352029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8" name="Date Placeholder 4">
            <a:extLst>
              <a:ext uri="{FF2B5EF4-FFF2-40B4-BE49-F238E27FC236}">
                <a16:creationId xmlns:a16="http://schemas.microsoft.com/office/drawing/2014/main" id="{3B99AD5C-822C-4473-8A08-DA9AD96C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FB9BF-3D23-0BD2-B875-D46961FB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93E1748-5CFD-02DC-739F-E95739BC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06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2918" y="485992"/>
            <a:ext cx="256252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degree of  preference of </a:t>
            </a:r>
            <a:r>
              <a:rPr lang="en-US" dirty="0" err="1">
                <a:latin typeface="Brush Script MT" pitchFamily="66" charset="0"/>
              </a:rPr>
              <a:t>A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, a value from </a:t>
            </a:r>
            <a:r>
              <a:rPr lang="en-US" dirty="0" err="1">
                <a:latin typeface="Brush Script MT" pitchFamily="66" charset="0"/>
              </a:rPr>
              <a:t>D</a:t>
            </a:r>
            <a:r>
              <a:rPr lang="en-US" baseline="-25000" dirty="0" err="1"/>
              <a:t>j</a:t>
            </a:r>
            <a:r>
              <a:rPr lang="en-US" dirty="0"/>
              <a:t> (local preference) can have different shapes depending on position of ideal points / intervals</a:t>
            </a:r>
          </a:p>
          <a:p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034708" y="4495672"/>
            <a:ext cx="361287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</p:cNvCxnSpPr>
          <p:nvPr/>
        </p:nvCxnSpPr>
        <p:spPr>
          <a:xfrm flipH="1" flipV="1">
            <a:off x="2978870" y="506774"/>
            <a:ext cx="1824484" cy="365986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67461" y="583205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28302" y="2593205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5656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843215" y="416664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33818" y="285531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2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8995273" y="48684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923663" y="142673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993134" y="4136320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110420" y="379731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ideal</a:t>
            </a:r>
          </a:p>
        </p:txBody>
      </p:sp>
      <p:sp>
        <p:nvSpPr>
          <p:cNvPr id="48" name="Oval 47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ate Placeholder 4">
            <a:extLst>
              <a:ext uri="{FF2B5EF4-FFF2-40B4-BE49-F238E27FC236}">
                <a16:creationId xmlns:a16="http://schemas.microsoft.com/office/drawing/2014/main" id="{41FBAB41-6E3F-4807-97D0-AA676861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62A62-960E-6715-69DA-3A119B38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11854-C712-C0BF-BECE-3880BB87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76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942211" y="3288989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0963" y="506774"/>
            <a:ext cx="2562521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Let us describe steps leading to calculation of preference degree of item B (for user u), we first describe mapping DC-data cube to PC-preference cube</a:t>
            </a:r>
          </a:p>
          <a:p>
            <a:r>
              <a:rPr lang="en-US" dirty="0"/>
              <a:t>    Assume degree of preference </a:t>
            </a:r>
            <a:r>
              <a:rPr lang="en-US" dirty="0" err="1"/>
              <a:t>f</a:t>
            </a:r>
            <a:r>
              <a:rPr lang="en-US" baseline="-25000" dirty="0" err="1"/>
              <a:t>i</a:t>
            </a:r>
            <a:r>
              <a:rPr lang="en-US" baseline="30000" dirty="0" err="1"/>
              <a:t>u</a:t>
            </a:r>
            <a:r>
              <a:rPr lang="en-US" dirty="0"/>
              <a:t>: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[0, 1] (for an user </a:t>
            </a:r>
            <a:r>
              <a:rPr lang="en-US" dirty="0" err="1"/>
              <a:t>u</a:t>
            </a:r>
            <a:r>
              <a:rPr lang="en-US" dirty="0" err="1">
                <a:sym typeface="Symbol" panose="05050102010706020507" pitchFamily="18" charset="2"/>
              </a:rPr>
              <a:t></a:t>
            </a:r>
            <a:r>
              <a:rPr lang="en-US" dirty="0" err="1"/>
              <a:t>U</a:t>
            </a:r>
            <a:r>
              <a:rPr lang="en-US" dirty="0"/>
              <a:t>),  </a:t>
            </a:r>
          </a:p>
          <a:p>
            <a:r>
              <a:rPr lang="en-US" dirty="0"/>
              <a:t>     Object with </a:t>
            </a:r>
            <a:r>
              <a:rPr lang="en-US" dirty="0" err="1"/>
              <a:t>objectID</a:t>
            </a:r>
            <a:r>
              <a:rPr lang="en-US" dirty="0"/>
              <a:t> = B has attribute values B.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 = b</a:t>
            </a:r>
            <a:r>
              <a:rPr lang="en-US" baseline="-25000" dirty="0"/>
              <a:t>1</a:t>
            </a:r>
            <a:r>
              <a:rPr lang="en-US" dirty="0"/>
              <a:t> and B.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2</a:t>
            </a:r>
            <a:r>
              <a:rPr lang="en-US" dirty="0"/>
              <a:t> = b</a:t>
            </a:r>
            <a:r>
              <a:rPr lang="en-US" baseline="-25000" dirty="0"/>
              <a:t>2</a:t>
            </a:r>
            <a:r>
              <a:rPr lang="en-US" dirty="0"/>
              <a:t>, sometimes we write B=(b</a:t>
            </a:r>
            <a:r>
              <a:rPr lang="en-US" baseline="-25000" dirty="0"/>
              <a:t>1</a:t>
            </a:r>
            <a:r>
              <a:rPr lang="en-US" dirty="0"/>
              <a:t>, b</a:t>
            </a:r>
            <a:r>
              <a:rPr lang="en-US" baseline="-25000" dirty="0"/>
              <a:t>2</a:t>
            </a:r>
            <a:r>
              <a:rPr lang="en-US" dirty="0"/>
              <a:t>). </a:t>
            </a:r>
          </a:p>
          <a:p>
            <a:r>
              <a:rPr lang="en-US" dirty="0"/>
              <a:t>     Attribute preference degrees </a:t>
            </a:r>
            <a:r>
              <a:rPr lang="en-US" dirty="0" err="1"/>
              <a:t>f</a:t>
            </a:r>
            <a:r>
              <a:rPr lang="en-US" baseline="-25000" dirty="0" err="1"/>
              <a:t>j</a:t>
            </a:r>
            <a:r>
              <a:rPr lang="en-US" baseline="30000" dirty="0" err="1"/>
              <a:t>u</a:t>
            </a:r>
            <a:r>
              <a:rPr lang="en-US" dirty="0"/>
              <a:t>(</a:t>
            </a:r>
            <a:r>
              <a:rPr lang="en-US" dirty="0" err="1"/>
              <a:t>B.</a:t>
            </a:r>
            <a:r>
              <a:rPr lang="en-US" dirty="0" err="1">
                <a:latin typeface="Brush Script MT" pitchFamily="66" charset="0"/>
              </a:rPr>
              <a:t>A</a:t>
            </a:r>
            <a:r>
              <a:rPr lang="en-US" baseline="-25000" dirty="0" err="1"/>
              <a:t>j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baseline="30000" dirty="0" err="1"/>
              <a:t>u</a:t>
            </a:r>
            <a:r>
              <a:rPr lang="en-US" dirty="0"/>
              <a:t> and corresponding point in preference cube is B</a:t>
            </a:r>
            <a:r>
              <a:rPr lang="en-US" baseline="30000" dirty="0"/>
              <a:t>u</a:t>
            </a:r>
            <a:r>
              <a:rPr lang="en-US" dirty="0"/>
              <a:t> = (b</a:t>
            </a:r>
            <a:r>
              <a:rPr lang="en-US" baseline="-25000" dirty="0"/>
              <a:t>1</a:t>
            </a:r>
            <a:r>
              <a:rPr lang="en-US" baseline="30000" dirty="0"/>
              <a:t>u</a:t>
            </a:r>
            <a:r>
              <a:rPr lang="en-US" dirty="0"/>
              <a:t>, b</a:t>
            </a:r>
            <a:r>
              <a:rPr lang="en-US" baseline="-25000" dirty="0"/>
              <a:t>2</a:t>
            </a:r>
            <a:r>
              <a:rPr lang="en-US" baseline="30000" dirty="0"/>
              <a:t>u</a:t>
            </a:r>
            <a:r>
              <a:rPr lang="en-US" dirty="0"/>
              <a:t>) </a:t>
            </a:r>
          </a:p>
          <a:p>
            <a:r>
              <a:rPr lang="en-US" dirty="0"/>
              <a:t>     other points analogically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6212033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137301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452932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61426" y="4166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33818" y="31878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677259" y="58461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76274" y="416037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85789" y="5912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8995273" y="48684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923663" y="142673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461205" y="610645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89595" y="6200444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ate Placeholder 4">
            <a:extLst>
              <a:ext uri="{FF2B5EF4-FFF2-40B4-BE49-F238E27FC236}">
                <a16:creationId xmlns:a16="http://schemas.microsoft.com/office/drawing/2014/main" id="{60121188-B659-491A-8118-333D0320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075D7-E199-758B-CF5F-41437888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79F6D-4ED0-69B7-198C-7ACF1650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41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689496" y="48544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35411" y="48545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2223401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3288989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0963" y="506774"/>
            <a:ext cx="2562521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Note, that point B</a:t>
            </a:r>
            <a:r>
              <a:rPr lang="en-US" baseline="30000" dirty="0"/>
              <a:t>u</a:t>
            </a:r>
            <a:r>
              <a:rPr lang="en-US" dirty="0"/>
              <a:t> has 4 </a:t>
            </a:r>
            <a:r>
              <a:rPr lang="en-US" dirty="0" err="1"/>
              <a:t>coimages</a:t>
            </a:r>
            <a:r>
              <a:rPr lang="en-US" dirty="0"/>
              <a:t> B, B’, B’’, B’’’</a:t>
            </a:r>
          </a:p>
          <a:p>
            <a:r>
              <a:rPr lang="en-US" dirty="0"/>
              <a:t>    Degree of preference    for user </a:t>
            </a:r>
            <a:r>
              <a:rPr lang="en-US" dirty="0" err="1">
                <a:solidFill>
                  <a:srgbClr val="00B050"/>
                </a:solidFill>
              </a:rPr>
              <a:t>u</a:t>
            </a:r>
            <a:r>
              <a:rPr lang="en-US" dirty="0" err="1">
                <a:sym typeface="Symbol" panose="05050102010706020507" pitchFamily="18" charset="2"/>
              </a:rPr>
              <a:t></a:t>
            </a:r>
            <a:r>
              <a:rPr lang="en-US" dirty="0" err="1"/>
              <a:t>U</a:t>
            </a:r>
            <a:r>
              <a:rPr lang="en-US" dirty="0"/>
              <a:t> are given by </a:t>
            </a:r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r>
              <a:rPr lang="en-US" dirty="0"/>
              <a:t> . </a:t>
            </a:r>
          </a:p>
          <a:p>
            <a:r>
              <a:rPr lang="en-US" dirty="0"/>
              <a:t>     Object with </a:t>
            </a:r>
            <a:r>
              <a:rPr lang="en-US" dirty="0" err="1"/>
              <a:t>objectID</a:t>
            </a:r>
            <a:r>
              <a:rPr lang="en-US" dirty="0"/>
              <a:t> = B has attribute values B.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 = b</a:t>
            </a:r>
            <a:r>
              <a:rPr lang="en-US" baseline="-25000" dirty="0"/>
              <a:t>1</a:t>
            </a:r>
            <a:r>
              <a:rPr lang="en-US" dirty="0"/>
              <a:t> and B.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2</a:t>
            </a:r>
            <a:r>
              <a:rPr lang="en-US" dirty="0"/>
              <a:t> = b</a:t>
            </a:r>
            <a:r>
              <a:rPr lang="en-US" baseline="-25000" dirty="0"/>
              <a:t>2</a:t>
            </a:r>
            <a:r>
              <a:rPr lang="en-US" dirty="0"/>
              <a:t>, sometimes we write B=(b</a:t>
            </a:r>
            <a:r>
              <a:rPr lang="en-US" baseline="-25000" dirty="0"/>
              <a:t>1</a:t>
            </a:r>
            <a:r>
              <a:rPr lang="en-US" dirty="0"/>
              <a:t>, b</a:t>
            </a:r>
            <a:r>
              <a:rPr lang="en-US" baseline="-25000" dirty="0"/>
              <a:t>2</a:t>
            </a:r>
            <a:r>
              <a:rPr lang="en-US" dirty="0"/>
              <a:t>). </a:t>
            </a:r>
          </a:p>
          <a:p>
            <a:r>
              <a:rPr lang="en-US" dirty="0"/>
              <a:t>     For B, D, E attribute preference degrees the  corresponding points in preference cube are B</a:t>
            </a:r>
            <a:r>
              <a:rPr lang="en-US" baseline="30000" dirty="0"/>
              <a:t>u</a:t>
            </a:r>
            <a:r>
              <a:rPr lang="en-US" dirty="0"/>
              <a:t>, D</a:t>
            </a:r>
            <a:r>
              <a:rPr lang="en-US" baseline="30000" dirty="0"/>
              <a:t>u</a:t>
            </a:r>
            <a:r>
              <a:rPr lang="en-US" dirty="0"/>
              <a:t>, </a:t>
            </a:r>
            <a:r>
              <a:rPr lang="en-US" dirty="0" err="1"/>
              <a:t>E</a:t>
            </a:r>
            <a:r>
              <a:rPr lang="en-US" baseline="30000" dirty="0" err="1"/>
              <a:t>u</a:t>
            </a:r>
            <a:r>
              <a:rPr lang="en-US" dirty="0"/>
              <a:t>, </a:t>
            </a:r>
          </a:p>
          <a:p>
            <a:r>
              <a:rPr lang="en-US" dirty="0"/>
              <a:t>     Note that B</a:t>
            </a:r>
            <a:r>
              <a:rPr lang="en-US" baseline="30000" dirty="0"/>
              <a:t>u </a:t>
            </a:r>
            <a:r>
              <a:rPr lang="en-US" dirty="0"/>
              <a:t>and D</a:t>
            </a:r>
            <a:r>
              <a:rPr lang="en-US" baseline="30000" dirty="0"/>
              <a:t>u</a:t>
            </a:r>
            <a:r>
              <a:rPr lang="en-US" dirty="0"/>
              <a:t> are incomparable in Pareto order and </a:t>
            </a:r>
            <a:r>
              <a:rPr lang="en-US" dirty="0" err="1"/>
              <a:t>E</a:t>
            </a:r>
            <a:r>
              <a:rPr lang="en-US" baseline="30000" dirty="0" err="1"/>
              <a:t>u</a:t>
            </a:r>
            <a:r>
              <a:rPr lang="en-US" dirty="0"/>
              <a:t> is dominated by both B</a:t>
            </a:r>
            <a:r>
              <a:rPr lang="en-US" baseline="30000" dirty="0"/>
              <a:t>u</a:t>
            </a:r>
            <a:r>
              <a:rPr lang="en-US" dirty="0"/>
              <a:t> and D</a:t>
            </a:r>
            <a:r>
              <a:rPr lang="en-US" baseline="30000" dirty="0"/>
              <a:t>u</a:t>
            </a:r>
            <a:r>
              <a:rPr lang="en-US" dirty="0"/>
              <a:t>,</a:t>
            </a:r>
            <a:endParaRPr lang="en-US" dirty="0">
              <a:sym typeface="Symbol" panose="05050102010706020507" pitchFamily="18" charset="2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39666" y="5125285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6212033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137301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452932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61426" y="4166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33818" y="31878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677259" y="58461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76274" y="416037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85789" y="5912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5844623" y="3201411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773013" y="3295400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857759" y="3154724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B’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5827337" y="213772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755727" y="223171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840473" y="2091041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B’’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6130569" y="2129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058959" y="2223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143705" y="2083182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B’’’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2922628" y="1932732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337348" y="487018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7138131" y="474162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941482" y="2639757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3152836" y="48358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17362" y="5525430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623029" y="483907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E</a:t>
            </a:r>
            <a:r>
              <a:rPr lang="en-US" baseline="30000" dirty="0" err="1">
                <a:solidFill>
                  <a:srgbClr val="00B050"/>
                </a:solidFill>
              </a:rPr>
              <a:t>u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823321" y="5443961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3685961" y="503512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614351" y="5129116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461281" y="6111373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389671" y="6205362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161185" y="5443624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089575" y="5537613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912882" y="3808429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Date Placeholder 4">
            <a:extLst>
              <a:ext uri="{FF2B5EF4-FFF2-40B4-BE49-F238E27FC236}">
                <a16:creationId xmlns:a16="http://schemas.microsoft.com/office/drawing/2014/main" id="{3CF833DF-6420-45FA-BC3E-79C305F0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1912-D619-5128-95F7-4FD2AE1B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8C602-1B7C-0871-55B0-F5D66365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002535" y="958465"/>
            <a:ext cx="7362147" cy="5155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User requirements – conflicting, multicriterial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Ordering – human, intuitive, (self) explainable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Decathlon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Customer model – ideal values, choice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Linear Monotone Preference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Data cube, Preference cube, contour lines, top-k, …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Examples, Conclusions </a:t>
            </a:r>
            <a:endParaRPr lang="cs-CZ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1050" y="65835"/>
            <a:ext cx="7886700" cy="610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Outline of this lecture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63815-0091-4AB5-AA98-93BBFDEB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E0CD4A-5F12-1427-A3C6-D5C63415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41C011-EC5F-950F-D4C7-0DE24DFE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52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69" y="2552501"/>
            <a:ext cx="3633997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5177" y="-101600"/>
            <a:ext cx="2379134" cy="2295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9470" y="-101600"/>
            <a:ext cx="3633998" cy="2262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5177" y="2552501"/>
            <a:ext cx="2379134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0252" y="228901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0653" y="26219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1963" y="62730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0319" y="23118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80319" y="2566012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53466" y="6396867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07030" y="641784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2076" y="221493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5175" y="216114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39038" y="181934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en-US" baseline="-25000" dirty="0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4298" y="506774"/>
            <a:ext cx="2617524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Pareto ordering of pref. cube </a:t>
            </a:r>
            <a:r>
              <a:rPr lang="cs-CZ" dirty="0"/>
              <a:t>(</a:t>
            </a:r>
            <a:r>
              <a:rPr lang="en-US" u="sng" dirty="0"/>
              <a:t>x</a:t>
            </a:r>
            <a:r>
              <a:rPr lang="cs-CZ" dirty="0"/>
              <a:t>) </a:t>
            </a:r>
            <a:r>
              <a:rPr lang="en-US" dirty="0"/>
              <a:t>&lt;</a:t>
            </a:r>
            <a:r>
              <a:rPr lang="en-US" baseline="-25000" dirty="0"/>
              <a:t>Pareto</a:t>
            </a:r>
            <a:r>
              <a:rPr lang="cs-CZ" dirty="0"/>
              <a:t> (</a:t>
            </a:r>
            <a:r>
              <a:rPr lang="en-US" u="sng" dirty="0"/>
              <a:t>y</a:t>
            </a:r>
            <a:r>
              <a:rPr lang="cs-CZ" dirty="0"/>
              <a:t>) </a:t>
            </a:r>
            <a:r>
              <a:rPr lang="cs-CZ" dirty="0" err="1"/>
              <a:t>iff</a:t>
            </a:r>
            <a:r>
              <a:rPr lang="en-US" dirty="0"/>
              <a:t> (</a:t>
            </a:r>
            <a:r>
              <a:rPr lang="en-US" dirty="0">
                <a:sym typeface="Symbol" panose="05050102010706020507" pitchFamily="18" charset="2"/>
              </a:rPr>
              <a:t>for each </a:t>
            </a:r>
            <a:r>
              <a:rPr lang="en-US" dirty="0" err="1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cs-CZ" dirty="0"/>
              <a:t>x</a:t>
            </a:r>
            <a:r>
              <a:rPr lang="en-US" baseline="-25000" dirty="0" err="1"/>
              <a:t>i</a:t>
            </a:r>
            <a:r>
              <a:rPr lang="en-US" dirty="0">
                <a:sym typeface="Symbol" panose="05050102010706020507" pitchFamily="18" charset="2"/>
              </a:rPr>
              <a:t> ≤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>
                <a:sym typeface="Symbol" panose="05050102010706020507" pitchFamily="18" charset="2"/>
              </a:rPr>
              <a:t> &amp; (</a:t>
            </a:r>
            <a:r>
              <a:rPr lang="en-US" dirty="0" err="1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cs-CZ" dirty="0"/>
              <a:t>x</a:t>
            </a:r>
            <a:r>
              <a:rPr lang="en-US" baseline="-25000" dirty="0" err="1"/>
              <a:t>i</a:t>
            </a:r>
            <a:r>
              <a:rPr lang="en-US" dirty="0">
                <a:sym typeface="Symbol" panose="05050102010706020507" pitchFamily="18" charset="2"/>
              </a:rPr>
              <a:t> &lt;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cs-CZ" dirty="0"/>
              <a:t>   </a:t>
            </a:r>
            <a:endParaRPr lang="en-US" dirty="0"/>
          </a:p>
          <a:p>
            <a:endParaRPr lang="en-US" dirty="0"/>
          </a:p>
          <a:p>
            <a:r>
              <a:rPr lang="en-US" dirty="0"/>
              <a:t>Assume </a:t>
            </a:r>
            <a:r>
              <a:rPr lang="en-US" b="1" dirty="0">
                <a:solidFill>
                  <a:srgbClr val="00B050"/>
                </a:solidFill>
              </a:rPr>
              <a:t>A, B, C, D, E, F, G</a:t>
            </a:r>
            <a:r>
              <a:rPr lang="en-US" dirty="0"/>
              <a:t> are images of respective items under some attribute preference</a:t>
            </a:r>
          </a:p>
          <a:p>
            <a:endParaRPr lang="en-US" dirty="0"/>
          </a:p>
          <a:p>
            <a:r>
              <a:rPr lang="en-US" dirty="0"/>
              <a:t>We say that item </a:t>
            </a:r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en-US" dirty="0"/>
              <a:t> dominates item </a:t>
            </a:r>
            <a:r>
              <a:rPr lang="en-US" b="1" dirty="0">
                <a:solidFill>
                  <a:srgbClr val="00B050"/>
                </a:solidFill>
              </a:rPr>
              <a:t>G</a:t>
            </a:r>
            <a:r>
              <a:rPr lang="en-US" dirty="0"/>
              <a:t> in &lt;</a:t>
            </a:r>
            <a:r>
              <a:rPr lang="en-US" baseline="-25000" dirty="0"/>
              <a:t>Pareto</a:t>
            </a:r>
            <a:r>
              <a:rPr lang="en-US" dirty="0"/>
              <a:t> (</a:t>
            </a:r>
            <a:r>
              <a:rPr lang="en-US" b="1" dirty="0">
                <a:solidFill>
                  <a:srgbClr val="00B050"/>
                </a:solidFill>
              </a:rPr>
              <a:t>G</a:t>
            </a:r>
            <a:r>
              <a:rPr lang="en-US" dirty="0"/>
              <a:t> is dominated by </a:t>
            </a:r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en-US" dirty="0"/>
              <a:t>), in fact </a:t>
            </a:r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en-US" dirty="0"/>
              <a:t> dominates whole red area 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dirty="0"/>
              <a:t> is dominated by whole green area</a:t>
            </a:r>
          </a:p>
          <a:p>
            <a:endParaRPr lang="en-US" dirty="0"/>
          </a:p>
          <a:p>
            <a:r>
              <a:rPr lang="en-US" dirty="0"/>
              <a:t>&lt;</a:t>
            </a:r>
            <a:r>
              <a:rPr lang="en-US" baseline="-25000" dirty="0"/>
              <a:t>Pareto</a:t>
            </a:r>
            <a:r>
              <a:rPr lang="en-US" dirty="0"/>
              <a:t> is not linear, e.g.  </a:t>
            </a:r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en-US" dirty="0"/>
              <a:t> are not comparable</a:t>
            </a:r>
          </a:p>
          <a:p>
            <a:endParaRPr lang="en-US" dirty="0"/>
          </a:p>
          <a:p>
            <a:r>
              <a:rPr lang="en-US" dirty="0"/>
              <a:t>    </a:t>
            </a:r>
          </a:p>
          <a:p>
            <a:endParaRPr lang="cs-CZ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6257974" y="5517414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186364" y="5611403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271110" y="547072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A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5099364" y="534869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027754" y="544268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039763" y="537474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B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4094991" y="4994322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023381" y="5088311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108127" y="4947635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608410" y="4595875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536800" y="4689864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21546" y="454918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D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3055731" y="3866922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984121" y="3960911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068867" y="3820235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E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4010245" y="3547961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938635" y="3641950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023381" y="3501274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F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5956300" y="3759720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884690" y="3853709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969436" y="37130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G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873478" y="2571603"/>
            <a:ext cx="2360833" cy="15813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376303" y="10748"/>
            <a:ext cx="1135920" cy="21503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705493" y="6372520"/>
            <a:ext cx="109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Ideal, top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948326" y="2554664"/>
            <a:ext cx="28280" cy="38367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912882" y="3846137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923877" y="5422014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063756" y="2556232"/>
            <a:ext cx="28280" cy="38367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070657" y="2545237"/>
            <a:ext cx="1480009" cy="2875175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4000073" y="2548373"/>
            <a:ext cx="28280" cy="38367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923877" y="3621457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922309" y="3657600"/>
            <a:ext cx="1112363" cy="2724346"/>
          </a:xfrm>
          <a:prstGeom prst="rect">
            <a:avLst/>
          </a:prstGeom>
          <a:solidFill>
            <a:srgbClr val="00B05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ate Placeholder 4">
            <a:extLst>
              <a:ext uri="{FF2B5EF4-FFF2-40B4-BE49-F238E27FC236}">
                <a16:creationId xmlns:a16="http://schemas.microsoft.com/office/drawing/2014/main" id="{E27C0307-0C80-4E69-B71B-80D51EAC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838F4-C513-C5F3-8D1E-DB7DE148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6B7FE-C203-07C6-DD40-2D1C149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61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69" y="2552501"/>
            <a:ext cx="3633997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5177" y="-101600"/>
            <a:ext cx="2379134" cy="2295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9470" y="-101600"/>
            <a:ext cx="3633998" cy="2262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5177" y="2552501"/>
            <a:ext cx="2379134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0252" y="228901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0653" y="26219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1963" y="62730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0319" y="23118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80319" y="2566012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53466" y="6396867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07030" y="641784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2076" y="221493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5175" y="216114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39038" y="181934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en-US" baseline="-25000" dirty="0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4298" y="506774"/>
            <a:ext cx="2617524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Pareto ordering of pref. cube </a:t>
            </a:r>
            <a:r>
              <a:rPr lang="cs-CZ" dirty="0"/>
              <a:t>(</a:t>
            </a:r>
            <a:r>
              <a:rPr lang="en-US" u="sng" dirty="0"/>
              <a:t>x</a:t>
            </a:r>
            <a:r>
              <a:rPr lang="cs-CZ" dirty="0"/>
              <a:t>) </a:t>
            </a:r>
            <a:r>
              <a:rPr lang="en-US" dirty="0"/>
              <a:t>&lt;</a:t>
            </a:r>
            <a:r>
              <a:rPr lang="en-US" baseline="-25000" dirty="0"/>
              <a:t>Pareto</a:t>
            </a:r>
            <a:r>
              <a:rPr lang="cs-CZ" dirty="0"/>
              <a:t> (</a:t>
            </a:r>
            <a:r>
              <a:rPr lang="en-US" u="sng" dirty="0"/>
              <a:t>y</a:t>
            </a:r>
            <a:r>
              <a:rPr lang="cs-CZ" dirty="0"/>
              <a:t>) </a:t>
            </a:r>
            <a:r>
              <a:rPr lang="cs-CZ" dirty="0" err="1"/>
              <a:t>iff</a:t>
            </a:r>
            <a:r>
              <a:rPr lang="en-US" dirty="0"/>
              <a:t> (</a:t>
            </a:r>
            <a:r>
              <a:rPr lang="en-US" dirty="0">
                <a:sym typeface="Symbol" panose="05050102010706020507" pitchFamily="18" charset="2"/>
              </a:rPr>
              <a:t>for each </a:t>
            </a:r>
            <a:r>
              <a:rPr lang="en-US" dirty="0" err="1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cs-CZ" dirty="0"/>
              <a:t>x</a:t>
            </a:r>
            <a:r>
              <a:rPr lang="en-US" baseline="-25000" dirty="0" err="1"/>
              <a:t>i</a:t>
            </a:r>
            <a:r>
              <a:rPr lang="en-US" dirty="0">
                <a:sym typeface="Symbol" panose="05050102010706020507" pitchFamily="18" charset="2"/>
              </a:rPr>
              <a:t> ≤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>
                <a:sym typeface="Symbol" panose="05050102010706020507" pitchFamily="18" charset="2"/>
              </a:rPr>
              <a:t> &amp; (</a:t>
            </a:r>
            <a:r>
              <a:rPr lang="en-US" dirty="0" err="1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cs-CZ" dirty="0"/>
              <a:t>x</a:t>
            </a:r>
            <a:r>
              <a:rPr lang="en-US" baseline="-25000" dirty="0" err="1"/>
              <a:t>i</a:t>
            </a:r>
            <a:r>
              <a:rPr lang="en-US" dirty="0">
                <a:sym typeface="Symbol" panose="05050102010706020507" pitchFamily="18" charset="2"/>
              </a:rPr>
              <a:t> &lt;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cs-CZ" dirty="0"/>
              <a:t>   </a:t>
            </a:r>
            <a:endParaRPr lang="en-US" dirty="0"/>
          </a:p>
          <a:p>
            <a:endParaRPr lang="en-US" dirty="0"/>
          </a:p>
          <a:p>
            <a:r>
              <a:rPr lang="en-US" dirty="0"/>
              <a:t>Assume </a:t>
            </a:r>
            <a:r>
              <a:rPr lang="en-US" b="1" dirty="0">
                <a:solidFill>
                  <a:srgbClr val="00B050"/>
                </a:solidFill>
              </a:rPr>
              <a:t>A, B, C, D, E, F, G</a:t>
            </a:r>
            <a:r>
              <a:rPr lang="en-US" dirty="0"/>
              <a:t> are images of respective items under some attribute preference</a:t>
            </a:r>
          </a:p>
          <a:p>
            <a:endParaRPr lang="en-US" dirty="0"/>
          </a:p>
          <a:p>
            <a:r>
              <a:rPr lang="en-US" dirty="0"/>
              <a:t>Repeat, that item </a:t>
            </a:r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en-US" dirty="0"/>
              <a:t> dominates whole red area and is dominated by whole green area</a:t>
            </a:r>
          </a:p>
          <a:p>
            <a:endParaRPr lang="en-US" dirty="0"/>
          </a:p>
          <a:p>
            <a:r>
              <a:rPr lang="en-US" dirty="0"/>
              <a:t>&lt;</a:t>
            </a:r>
            <a:r>
              <a:rPr lang="en-US" baseline="-25000" dirty="0"/>
              <a:t>Pareto</a:t>
            </a:r>
            <a:r>
              <a:rPr lang="en-US" dirty="0"/>
              <a:t> is not linear, e.g.  </a:t>
            </a:r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en-US" dirty="0"/>
              <a:t> are not comparable</a:t>
            </a:r>
          </a:p>
          <a:p>
            <a:endParaRPr lang="en-US" dirty="0"/>
          </a:p>
          <a:p>
            <a:r>
              <a:rPr lang="en-US" dirty="0"/>
              <a:t>All item images in white areas are incomparable with </a:t>
            </a:r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en-US" dirty="0"/>
              <a:t>    </a:t>
            </a:r>
          </a:p>
          <a:p>
            <a:endParaRPr lang="cs-CZ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5099364" y="534869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027754" y="544268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039763" y="537474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B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4094991" y="4994322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023381" y="5088311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108127" y="4947635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608410" y="4595875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536800" y="4689864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21546" y="454918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D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3055731" y="3866922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984121" y="3960911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068867" y="3820235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E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4010245" y="3547961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938635" y="3641950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023381" y="3501274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F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5956300" y="3759720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884690" y="3853709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969436" y="37130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G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873478" y="2571603"/>
            <a:ext cx="2360833" cy="15813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376303" y="10748"/>
            <a:ext cx="1135920" cy="21503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705493" y="6372520"/>
            <a:ext cx="109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Ideal, top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2923877" y="5422014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063756" y="2556232"/>
            <a:ext cx="28280" cy="38367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070657" y="2545237"/>
            <a:ext cx="1480009" cy="2875175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922309" y="5419652"/>
            <a:ext cx="2135213" cy="962293"/>
          </a:xfrm>
          <a:prstGeom prst="rect">
            <a:avLst/>
          </a:prstGeom>
          <a:solidFill>
            <a:srgbClr val="00B05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6257974" y="5517414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186364" y="5611403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71110" y="547072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A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50" name="Date Placeholder 4">
            <a:extLst>
              <a:ext uri="{FF2B5EF4-FFF2-40B4-BE49-F238E27FC236}">
                <a16:creationId xmlns:a16="http://schemas.microsoft.com/office/drawing/2014/main" id="{3296DBA8-0810-42F7-9D7D-9CE7A23F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67F2A-1ACE-227F-B1E1-BF6546B44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38D70-2B6A-30A0-1584-C7DECC80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0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91169" y="1066601"/>
            <a:ext cx="3633997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1952" y="80311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662353" y="11360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3663" y="47871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2019" y="8259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952019" y="1080112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725166" y="4910967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78730" y="493194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3776" y="72903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8429674" y="4031514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358064" y="4125503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442810" y="398482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A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7271064" y="386279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199454" y="395678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211463" y="388884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B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6266691" y="3508422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195081" y="3602411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279827" y="3461735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5780110" y="3109975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708500" y="3203964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793246" y="306328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D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5227431" y="2381022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155821" y="2475011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240567" y="2334335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E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6181945" y="2062061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110335" y="2156050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195081" y="2015374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F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8128000" y="2273820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056390" y="2367809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141136" y="22271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G</a:t>
            </a:r>
          </a:p>
        </p:txBody>
      </p:sp>
      <p:sp>
        <p:nvSpPr>
          <p:cNvPr id="55" name="Oval 54"/>
          <p:cNvSpPr/>
          <p:nvPr/>
        </p:nvSpPr>
        <p:spPr>
          <a:xfrm>
            <a:off x="5007949" y="4803697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885401" y="4879112"/>
            <a:ext cx="109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Ideal, top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8120026" y="1068764"/>
            <a:ext cx="28280" cy="38367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084582" y="2360237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095577" y="3936114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235456" y="1070332"/>
            <a:ext cx="28280" cy="38367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242357" y="1059337"/>
            <a:ext cx="1480009" cy="2875175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6171773" y="1062473"/>
            <a:ext cx="28280" cy="38367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095577" y="2135557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094009" y="2171700"/>
            <a:ext cx="1112363" cy="2724346"/>
          </a:xfrm>
          <a:prstGeom prst="rect">
            <a:avLst/>
          </a:prstGeom>
          <a:solidFill>
            <a:srgbClr val="00B05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6B7FE-C203-07C6-DD40-2D1C149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E139EE-F287-344B-8C5C-61C86366457C}"/>
              </a:ext>
            </a:extLst>
          </p:cNvPr>
          <p:cNvCxnSpPr/>
          <p:nvPr/>
        </p:nvCxnSpPr>
        <p:spPr>
          <a:xfrm>
            <a:off x="4453163" y="2612375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6539A2-C711-D1AD-4784-5FAE9A2887F4}"/>
              </a:ext>
            </a:extLst>
          </p:cNvPr>
          <p:cNvCxnSpPr/>
          <p:nvPr/>
        </p:nvCxnSpPr>
        <p:spPr>
          <a:xfrm>
            <a:off x="4381553" y="2706364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F5452E-9EE6-D922-64F8-CC906A064E02}"/>
              </a:ext>
            </a:extLst>
          </p:cNvPr>
          <p:cNvSpPr txBox="1"/>
          <p:nvPr/>
        </p:nvSpPr>
        <p:spPr>
          <a:xfrm>
            <a:off x="4466299" y="256568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A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77299A-D244-6227-4A09-9E1AA7F057C3}"/>
              </a:ext>
            </a:extLst>
          </p:cNvPr>
          <p:cNvCxnSpPr/>
          <p:nvPr/>
        </p:nvCxnSpPr>
        <p:spPr>
          <a:xfrm>
            <a:off x="3064816" y="1754284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C36859-E312-8C29-305F-BA86649B54A4}"/>
              </a:ext>
            </a:extLst>
          </p:cNvPr>
          <p:cNvCxnSpPr/>
          <p:nvPr/>
        </p:nvCxnSpPr>
        <p:spPr>
          <a:xfrm>
            <a:off x="2993206" y="1848273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C01C3E2-7138-74D8-777C-D19B598F1229}"/>
              </a:ext>
            </a:extLst>
          </p:cNvPr>
          <p:cNvSpPr txBox="1"/>
          <p:nvPr/>
        </p:nvSpPr>
        <p:spPr>
          <a:xfrm>
            <a:off x="3077952" y="170759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5F015E-9708-B3FF-1C66-1C297B2857DA}"/>
              </a:ext>
            </a:extLst>
          </p:cNvPr>
          <p:cNvCxnSpPr/>
          <p:nvPr/>
        </p:nvCxnSpPr>
        <p:spPr>
          <a:xfrm>
            <a:off x="1826627" y="1741071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13386F-230B-836E-E9E0-BFB88F7DA919}"/>
              </a:ext>
            </a:extLst>
          </p:cNvPr>
          <p:cNvCxnSpPr/>
          <p:nvPr/>
        </p:nvCxnSpPr>
        <p:spPr>
          <a:xfrm>
            <a:off x="1755017" y="1835060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69176F8-50DF-FBA9-37F8-2C76240F1BA9}"/>
              </a:ext>
            </a:extLst>
          </p:cNvPr>
          <p:cNvSpPr txBox="1"/>
          <p:nvPr/>
        </p:nvSpPr>
        <p:spPr>
          <a:xfrm>
            <a:off x="1839763" y="1694384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F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9993EF-F34F-6A90-58D6-11F596F6BB87}"/>
              </a:ext>
            </a:extLst>
          </p:cNvPr>
          <p:cNvCxnSpPr/>
          <p:nvPr/>
        </p:nvCxnSpPr>
        <p:spPr>
          <a:xfrm>
            <a:off x="1053986" y="3263863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EBE67C7-7BF0-BFDE-5F35-8172882C5782}"/>
              </a:ext>
            </a:extLst>
          </p:cNvPr>
          <p:cNvCxnSpPr/>
          <p:nvPr/>
        </p:nvCxnSpPr>
        <p:spPr>
          <a:xfrm>
            <a:off x="982376" y="3357852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F1BDE1F-F98D-338F-8072-81BF53AC36B2}"/>
              </a:ext>
            </a:extLst>
          </p:cNvPr>
          <p:cNvSpPr txBox="1"/>
          <p:nvPr/>
        </p:nvSpPr>
        <p:spPr>
          <a:xfrm>
            <a:off x="1067122" y="321717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711108-C46B-32CE-2985-F2B915B55290}"/>
              </a:ext>
            </a:extLst>
          </p:cNvPr>
          <p:cNvCxnSpPr/>
          <p:nvPr/>
        </p:nvCxnSpPr>
        <p:spPr>
          <a:xfrm>
            <a:off x="2042986" y="3263863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549470-354A-2541-6BAB-6DDAB05A45C0}"/>
              </a:ext>
            </a:extLst>
          </p:cNvPr>
          <p:cNvCxnSpPr/>
          <p:nvPr/>
        </p:nvCxnSpPr>
        <p:spPr>
          <a:xfrm>
            <a:off x="1971376" y="3357852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8DE18E-6A8F-9F4B-E21A-A0CC416EB48E}"/>
              </a:ext>
            </a:extLst>
          </p:cNvPr>
          <p:cNvSpPr txBox="1"/>
          <p:nvPr/>
        </p:nvSpPr>
        <p:spPr>
          <a:xfrm>
            <a:off x="2056122" y="321717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6A58685-B64B-62C6-14E4-DA3A848C72B5}"/>
              </a:ext>
            </a:extLst>
          </p:cNvPr>
          <p:cNvCxnSpPr/>
          <p:nvPr/>
        </p:nvCxnSpPr>
        <p:spPr>
          <a:xfrm>
            <a:off x="2745239" y="3263863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E9717E3-2C39-89FE-C14E-72642F0F2664}"/>
              </a:ext>
            </a:extLst>
          </p:cNvPr>
          <p:cNvCxnSpPr/>
          <p:nvPr/>
        </p:nvCxnSpPr>
        <p:spPr>
          <a:xfrm>
            <a:off x="2673629" y="3357852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5AEE32D-B9FB-1655-7154-3E89C9B421C0}"/>
              </a:ext>
            </a:extLst>
          </p:cNvPr>
          <p:cNvSpPr txBox="1"/>
          <p:nvPr/>
        </p:nvSpPr>
        <p:spPr>
          <a:xfrm>
            <a:off x="2758375" y="3217176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3A1815-96B2-F50B-29FE-C5AD42AB3850}"/>
              </a:ext>
            </a:extLst>
          </p:cNvPr>
          <p:cNvCxnSpPr/>
          <p:nvPr/>
        </p:nvCxnSpPr>
        <p:spPr>
          <a:xfrm>
            <a:off x="3469768" y="3307155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C934927-6DF5-B237-4CD2-4F16BD14260D}"/>
              </a:ext>
            </a:extLst>
          </p:cNvPr>
          <p:cNvCxnSpPr/>
          <p:nvPr/>
        </p:nvCxnSpPr>
        <p:spPr>
          <a:xfrm>
            <a:off x="3398158" y="3401144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76C4E70-D38E-B719-0413-15DBCAED1EB9}"/>
              </a:ext>
            </a:extLst>
          </p:cNvPr>
          <p:cNvSpPr txBox="1"/>
          <p:nvPr/>
        </p:nvSpPr>
        <p:spPr>
          <a:xfrm>
            <a:off x="3482904" y="326046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5E72544-715A-FF76-91E1-F37F0E3E3CBE}"/>
              </a:ext>
            </a:extLst>
          </p:cNvPr>
          <p:cNvSpPr/>
          <p:nvPr/>
        </p:nvSpPr>
        <p:spPr>
          <a:xfrm>
            <a:off x="2795441" y="5014072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B54E73-795B-6ED1-EB5C-D4188F6C71B0}"/>
              </a:ext>
            </a:extLst>
          </p:cNvPr>
          <p:cNvSpPr txBox="1"/>
          <p:nvPr/>
        </p:nvSpPr>
        <p:spPr>
          <a:xfrm>
            <a:off x="2672893" y="5089487"/>
            <a:ext cx="109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Ideal, top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81F3E4F-A36B-6A25-244E-5528085A65F0}"/>
              </a:ext>
            </a:extLst>
          </p:cNvPr>
          <p:cNvCxnSpPr>
            <a:stCxn id="16" idx="1"/>
            <a:endCxn id="42" idx="7"/>
          </p:cNvCxnSpPr>
          <p:nvPr/>
        </p:nvCxnSpPr>
        <p:spPr>
          <a:xfrm flipH="1">
            <a:off x="2924182" y="2719577"/>
            <a:ext cx="1542117" cy="2317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E977FA-9513-8402-3D20-39A80934B767}"/>
              </a:ext>
            </a:extLst>
          </p:cNvPr>
          <p:cNvCxnSpPr>
            <a:cxnSpLocks/>
            <a:stCxn id="41" idx="1"/>
            <a:endCxn id="24" idx="1"/>
          </p:cNvCxnSpPr>
          <p:nvPr/>
        </p:nvCxnSpPr>
        <p:spPr>
          <a:xfrm flipH="1" flipV="1">
            <a:off x="3077952" y="1861486"/>
            <a:ext cx="404952" cy="1552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DA8AD0-3335-54F7-D454-C2DE77D0DC76}"/>
              </a:ext>
            </a:extLst>
          </p:cNvPr>
          <p:cNvCxnSpPr>
            <a:cxnSpLocks/>
            <a:stCxn id="38" idx="1"/>
            <a:endCxn id="24" idx="1"/>
          </p:cNvCxnSpPr>
          <p:nvPr/>
        </p:nvCxnSpPr>
        <p:spPr>
          <a:xfrm flipV="1">
            <a:off x="2758375" y="1861486"/>
            <a:ext cx="319577" cy="1509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0215526-BB78-6B51-C1A0-4E0ACA1998B9}"/>
              </a:ext>
            </a:extLst>
          </p:cNvPr>
          <p:cNvCxnSpPr>
            <a:cxnSpLocks/>
            <a:stCxn id="35" idx="1"/>
            <a:endCxn id="24" idx="1"/>
          </p:cNvCxnSpPr>
          <p:nvPr/>
        </p:nvCxnSpPr>
        <p:spPr>
          <a:xfrm flipV="1">
            <a:off x="2056122" y="1861486"/>
            <a:ext cx="1021830" cy="1509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F1A27BB-53D2-F978-B47D-3F2D346C42BA}"/>
              </a:ext>
            </a:extLst>
          </p:cNvPr>
          <p:cNvCxnSpPr>
            <a:cxnSpLocks/>
          </p:cNvCxnSpPr>
          <p:nvPr/>
        </p:nvCxnSpPr>
        <p:spPr>
          <a:xfrm flipV="1">
            <a:off x="1037982" y="1861486"/>
            <a:ext cx="2010830" cy="1509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FC1DBDF-DF1B-0BD1-4D9A-8CDCC6959040}"/>
              </a:ext>
            </a:extLst>
          </p:cNvPr>
          <p:cNvCxnSpPr>
            <a:cxnSpLocks/>
            <a:stCxn id="31" idx="1"/>
            <a:endCxn id="27" idx="1"/>
          </p:cNvCxnSpPr>
          <p:nvPr/>
        </p:nvCxnSpPr>
        <p:spPr>
          <a:xfrm flipV="1">
            <a:off x="1067122" y="1848273"/>
            <a:ext cx="772641" cy="152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34FB5C4-9943-D091-3576-8BA87803BCD6}"/>
              </a:ext>
            </a:extLst>
          </p:cNvPr>
          <p:cNvCxnSpPr>
            <a:cxnSpLocks/>
            <a:stCxn id="35" idx="1"/>
            <a:endCxn id="27" idx="1"/>
          </p:cNvCxnSpPr>
          <p:nvPr/>
        </p:nvCxnSpPr>
        <p:spPr>
          <a:xfrm flipH="1" flipV="1">
            <a:off x="1839763" y="1848273"/>
            <a:ext cx="216359" cy="152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7286E10-4717-9B99-FA28-58C851ED4A95}"/>
              </a:ext>
            </a:extLst>
          </p:cNvPr>
          <p:cNvCxnSpPr>
            <a:cxnSpLocks/>
            <a:stCxn id="41" idx="1"/>
            <a:endCxn id="42" idx="1"/>
          </p:cNvCxnSpPr>
          <p:nvPr/>
        </p:nvCxnSpPr>
        <p:spPr>
          <a:xfrm flipH="1">
            <a:off x="2817529" y="3414357"/>
            <a:ext cx="665375" cy="1623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E8443B6-28F5-8B67-A007-6409174B6311}"/>
              </a:ext>
            </a:extLst>
          </p:cNvPr>
          <p:cNvCxnSpPr>
            <a:cxnSpLocks/>
            <a:stCxn id="38" idx="1"/>
            <a:endCxn id="42" idx="1"/>
          </p:cNvCxnSpPr>
          <p:nvPr/>
        </p:nvCxnSpPr>
        <p:spPr>
          <a:xfrm>
            <a:off x="2758375" y="3371065"/>
            <a:ext cx="59154" cy="1666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A963FA2-51AC-231D-3BB4-4C8E2C6D0FB3}"/>
              </a:ext>
            </a:extLst>
          </p:cNvPr>
          <p:cNvCxnSpPr>
            <a:cxnSpLocks/>
            <a:stCxn id="35" idx="1"/>
          </p:cNvCxnSpPr>
          <p:nvPr/>
        </p:nvCxnSpPr>
        <p:spPr>
          <a:xfrm>
            <a:off x="2056122" y="3371065"/>
            <a:ext cx="801912" cy="1745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DE9A398-A6CC-28DE-54EA-6E6438481011}"/>
              </a:ext>
            </a:extLst>
          </p:cNvPr>
          <p:cNvCxnSpPr>
            <a:cxnSpLocks/>
            <a:stCxn id="31" idx="1"/>
          </p:cNvCxnSpPr>
          <p:nvPr/>
        </p:nvCxnSpPr>
        <p:spPr>
          <a:xfrm>
            <a:off x="1067122" y="3371065"/>
            <a:ext cx="1837944" cy="1760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itle 1">
            <a:extLst>
              <a:ext uri="{FF2B5EF4-FFF2-40B4-BE49-F238E27FC236}">
                <a16:creationId xmlns:a16="http://schemas.microsoft.com/office/drawing/2014/main" id="{C20A0320-F447-A50B-88D3-B2F3BFCE9FF1}"/>
              </a:ext>
            </a:extLst>
          </p:cNvPr>
          <p:cNvSpPr txBox="1">
            <a:spLocks/>
          </p:cNvSpPr>
          <p:nvPr/>
        </p:nvSpPr>
        <p:spPr>
          <a:xfrm>
            <a:off x="628649" y="188958"/>
            <a:ext cx="7995233" cy="5789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Visualization of Pareto partial order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0364D-C6E4-9DD2-D9FC-825F0B65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Lecture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21EA6-8B39-73D9-BE64-ACCE124B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Aggregation+</a:t>
            </a:r>
          </a:p>
        </p:txBody>
      </p:sp>
    </p:spTree>
    <p:extLst>
      <p:ext uri="{BB962C8B-B14F-4D97-AF65-F5344CB8AC3E}">
        <p14:creationId xmlns:p14="http://schemas.microsoft.com/office/powerpoint/2010/main" val="4061786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91169" y="1066601"/>
            <a:ext cx="3633997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1952" y="80311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662353" y="11360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3663" y="47871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2019" y="8259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952019" y="1080112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725166" y="4910967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78730" y="493194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3776" y="72903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8429674" y="4031514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358064" y="4125503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442810" y="398482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A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7271064" y="386279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199454" y="395678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211463" y="388884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B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6266691" y="3508422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195081" y="3602411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279827" y="3461735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5780110" y="3109975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708500" y="3203964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793246" y="306328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D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5227431" y="2381022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155821" y="2475011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240567" y="2334335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E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6181945" y="2062061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110335" y="2156050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195081" y="2015374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F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8128000" y="2273820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056390" y="2367809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141136" y="22271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G</a:t>
            </a:r>
          </a:p>
        </p:txBody>
      </p:sp>
      <p:sp>
        <p:nvSpPr>
          <p:cNvPr id="55" name="Oval 54"/>
          <p:cNvSpPr/>
          <p:nvPr/>
        </p:nvSpPr>
        <p:spPr>
          <a:xfrm>
            <a:off x="5007949" y="4803697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885401" y="4879112"/>
            <a:ext cx="109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Ideal, top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8120026" y="1068764"/>
            <a:ext cx="28280" cy="38367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084582" y="2360237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095577" y="3936114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235456" y="1070332"/>
            <a:ext cx="28280" cy="38367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242357" y="1059337"/>
            <a:ext cx="1480009" cy="2875175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6171773" y="1062473"/>
            <a:ext cx="28280" cy="38367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095577" y="2135557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094009" y="2171700"/>
            <a:ext cx="1112363" cy="2724346"/>
          </a:xfrm>
          <a:prstGeom prst="rect">
            <a:avLst/>
          </a:prstGeom>
          <a:solidFill>
            <a:srgbClr val="00B05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6B7FE-C203-07C6-DD40-2D1C149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E139EE-F287-344B-8C5C-61C86366457C}"/>
              </a:ext>
            </a:extLst>
          </p:cNvPr>
          <p:cNvCxnSpPr/>
          <p:nvPr/>
        </p:nvCxnSpPr>
        <p:spPr>
          <a:xfrm>
            <a:off x="4453163" y="2612375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6539A2-C711-D1AD-4784-5FAE9A2887F4}"/>
              </a:ext>
            </a:extLst>
          </p:cNvPr>
          <p:cNvCxnSpPr/>
          <p:nvPr/>
        </p:nvCxnSpPr>
        <p:spPr>
          <a:xfrm>
            <a:off x="4381553" y="2706364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F5452E-9EE6-D922-64F8-CC906A064E02}"/>
              </a:ext>
            </a:extLst>
          </p:cNvPr>
          <p:cNvSpPr txBox="1"/>
          <p:nvPr/>
        </p:nvSpPr>
        <p:spPr>
          <a:xfrm>
            <a:off x="4466299" y="256568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A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77299A-D244-6227-4A09-9E1AA7F057C3}"/>
              </a:ext>
            </a:extLst>
          </p:cNvPr>
          <p:cNvCxnSpPr/>
          <p:nvPr/>
        </p:nvCxnSpPr>
        <p:spPr>
          <a:xfrm>
            <a:off x="3064816" y="1754284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C36859-E312-8C29-305F-BA86649B54A4}"/>
              </a:ext>
            </a:extLst>
          </p:cNvPr>
          <p:cNvCxnSpPr/>
          <p:nvPr/>
        </p:nvCxnSpPr>
        <p:spPr>
          <a:xfrm>
            <a:off x="2993206" y="1848273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C01C3E2-7138-74D8-777C-D19B598F1229}"/>
              </a:ext>
            </a:extLst>
          </p:cNvPr>
          <p:cNvSpPr txBox="1"/>
          <p:nvPr/>
        </p:nvSpPr>
        <p:spPr>
          <a:xfrm>
            <a:off x="3077952" y="170759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5F015E-9708-B3FF-1C66-1C297B2857DA}"/>
              </a:ext>
            </a:extLst>
          </p:cNvPr>
          <p:cNvCxnSpPr/>
          <p:nvPr/>
        </p:nvCxnSpPr>
        <p:spPr>
          <a:xfrm>
            <a:off x="1826627" y="1741071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13386F-230B-836E-E9E0-BFB88F7DA919}"/>
              </a:ext>
            </a:extLst>
          </p:cNvPr>
          <p:cNvCxnSpPr/>
          <p:nvPr/>
        </p:nvCxnSpPr>
        <p:spPr>
          <a:xfrm>
            <a:off x="1755017" y="1835060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69176F8-50DF-FBA9-37F8-2C76240F1BA9}"/>
              </a:ext>
            </a:extLst>
          </p:cNvPr>
          <p:cNvSpPr txBox="1"/>
          <p:nvPr/>
        </p:nvSpPr>
        <p:spPr>
          <a:xfrm>
            <a:off x="1839763" y="1694384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F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9993EF-F34F-6A90-58D6-11F596F6BB87}"/>
              </a:ext>
            </a:extLst>
          </p:cNvPr>
          <p:cNvCxnSpPr/>
          <p:nvPr/>
        </p:nvCxnSpPr>
        <p:spPr>
          <a:xfrm>
            <a:off x="1053986" y="3263863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EBE67C7-7BF0-BFDE-5F35-8172882C5782}"/>
              </a:ext>
            </a:extLst>
          </p:cNvPr>
          <p:cNvCxnSpPr/>
          <p:nvPr/>
        </p:nvCxnSpPr>
        <p:spPr>
          <a:xfrm>
            <a:off x="982376" y="3357852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F1BDE1F-F98D-338F-8072-81BF53AC36B2}"/>
              </a:ext>
            </a:extLst>
          </p:cNvPr>
          <p:cNvSpPr txBox="1"/>
          <p:nvPr/>
        </p:nvSpPr>
        <p:spPr>
          <a:xfrm>
            <a:off x="1067122" y="321717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711108-C46B-32CE-2985-F2B915B55290}"/>
              </a:ext>
            </a:extLst>
          </p:cNvPr>
          <p:cNvCxnSpPr/>
          <p:nvPr/>
        </p:nvCxnSpPr>
        <p:spPr>
          <a:xfrm>
            <a:off x="2042986" y="3263863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549470-354A-2541-6BAB-6DDAB05A45C0}"/>
              </a:ext>
            </a:extLst>
          </p:cNvPr>
          <p:cNvCxnSpPr/>
          <p:nvPr/>
        </p:nvCxnSpPr>
        <p:spPr>
          <a:xfrm>
            <a:off x="1971376" y="3357852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8DE18E-6A8F-9F4B-E21A-A0CC416EB48E}"/>
              </a:ext>
            </a:extLst>
          </p:cNvPr>
          <p:cNvSpPr txBox="1"/>
          <p:nvPr/>
        </p:nvSpPr>
        <p:spPr>
          <a:xfrm>
            <a:off x="2056122" y="321717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6A58685-B64B-62C6-14E4-DA3A848C72B5}"/>
              </a:ext>
            </a:extLst>
          </p:cNvPr>
          <p:cNvCxnSpPr/>
          <p:nvPr/>
        </p:nvCxnSpPr>
        <p:spPr>
          <a:xfrm>
            <a:off x="2745239" y="3263863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E9717E3-2C39-89FE-C14E-72642F0F2664}"/>
              </a:ext>
            </a:extLst>
          </p:cNvPr>
          <p:cNvCxnSpPr/>
          <p:nvPr/>
        </p:nvCxnSpPr>
        <p:spPr>
          <a:xfrm>
            <a:off x="2673629" y="3357852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5AEE32D-B9FB-1655-7154-3E89C9B421C0}"/>
              </a:ext>
            </a:extLst>
          </p:cNvPr>
          <p:cNvSpPr txBox="1"/>
          <p:nvPr/>
        </p:nvSpPr>
        <p:spPr>
          <a:xfrm>
            <a:off x="2758375" y="3217176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3A1815-96B2-F50B-29FE-C5AD42AB3850}"/>
              </a:ext>
            </a:extLst>
          </p:cNvPr>
          <p:cNvCxnSpPr/>
          <p:nvPr/>
        </p:nvCxnSpPr>
        <p:spPr>
          <a:xfrm>
            <a:off x="3469768" y="3307155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C934927-6DF5-B237-4CD2-4F16BD14260D}"/>
              </a:ext>
            </a:extLst>
          </p:cNvPr>
          <p:cNvCxnSpPr/>
          <p:nvPr/>
        </p:nvCxnSpPr>
        <p:spPr>
          <a:xfrm>
            <a:off x="3398158" y="3401144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76C4E70-D38E-B719-0413-15DBCAED1EB9}"/>
              </a:ext>
            </a:extLst>
          </p:cNvPr>
          <p:cNvSpPr txBox="1"/>
          <p:nvPr/>
        </p:nvSpPr>
        <p:spPr>
          <a:xfrm>
            <a:off x="3482904" y="326046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5E72544-715A-FF76-91E1-F37F0E3E3CBE}"/>
              </a:ext>
            </a:extLst>
          </p:cNvPr>
          <p:cNvSpPr/>
          <p:nvPr/>
        </p:nvSpPr>
        <p:spPr>
          <a:xfrm>
            <a:off x="2795441" y="5014072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B54E73-795B-6ED1-EB5C-D4188F6C71B0}"/>
              </a:ext>
            </a:extLst>
          </p:cNvPr>
          <p:cNvSpPr txBox="1"/>
          <p:nvPr/>
        </p:nvSpPr>
        <p:spPr>
          <a:xfrm>
            <a:off x="2672893" y="5089487"/>
            <a:ext cx="109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Ideal, top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81F3E4F-A36B-6A25-244E-5528085A65F0}"/>
              </a:ext>
            </a:extLst>
          </p:cNvPr>
          <p:cNvCxnSpPr>
            <a:stCxn id="16" idx="1"/>
            <a:endCxn id="42" idx="7"/>
          </p:cNvCxnSpPr>
          <p:nvPr/>
        </p:nvCxnSpPr>
        <p:spPr>
          <a:xfrm flipH="1">
            <a:off x="2924182" y="2719577"/>
            <a:ext cx="1542117" cy="2317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E977FA-9513-8402-3D20-39A80934B767}"/>
              </a:ext>
            </a:extLst>
          </p:cNvPr>
          <p:cNvCxnSpPr>
            <a:cxnSpLocks/>
            <a:stCxn id="41" idx="1"/>
            <a:endCxn id="24" idx="1"/>
          </p:cNvCxnSpPr>
          <p:nvPr/>
        </p:nvCxnSpPr>
        <p:spPr>
          <a:xfrm flipH="1" flipV="1">
            <a:off x="3077952" y="1861486"/>
            <a:ext cx="404952" cy="1552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DA8AD0-3335-54F7-D454-C2DE77D0DC76}"/>
              </a:ext>
            </a:extLst>
          </p:cNvPr>
          <p:cNvCxnSpPr>
            <a:cxnSpLocks/>
            <a:stCxn id="38" idx="1"/>
            <a:endCxn id="24" idx="1"/>
          </p:cNvCxnSpPr>
          <p:nvPr/>
        </p:nvCxnSpPr>
        <p:spPr>
          <a:xfrm flipV="1">
            <a:off x="2758375" y="1861486"/>
            <a:ext cx="319577" cy="1509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0215526-BB78-6B51-C1A0-4E0ACA1998B9}"/>
              </a:ext>
            </a:extLst>
          </p:cNvPr>
          <p:cNvCxnSpPr>
            <a:cxnSpLocks/>
            <a:stCxn id="35" idx="1"/>
            <a:endCxn id="24" idx="1"/>
          </p:cNvCxnSpPr>
          <p:nvPr/>
        </p:nvCxnSpPr>
        <p:spPr>
          <a:xfrm flipV="1">
            <a:off x="2056122" y="1861486"/>
            <a:ext cx="1021830" cy="1509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F1A27BB-53D2-F978-B47D-3F2D346C42BA}"/>
              </a:ext>
            </a:extLst>
          </p:cNvPr>
          <p:cNvCxnSpPr>
            <a:cxnSpLocks/>
          </p:cNvCxnSpPr>
          <p:nvPr/>
        </p:nvCxnSpPr>
        <p:spPr>
          <a:xfrm flipV="1">
            <a:off x="1037982" y="1861486"/>
            <a:ext cx="2010830" cy="1509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FC1DBDF-DF1B-0BD1-4D9A-8CDCC6959040}"/>
              </a:ext>
            </a:extLst>
          </p:cNvPr>
          <p:cNvCxnSpPr>
            <a:cxnSpLocks/>
            <a:stCxn id="31" idx="1"/>
            <a:endCxn id="27" idx="1"/>
          </p:cNvCxnSpPr>
          <p:nvPr/>
        </p:nvCxnSpPr>
        <p:spPr>
          <a:xfrm flipV="1">
            <a:off x="1067122" y="1848273"/>
            <a:ext cx="772641" cy="152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34FB5C4-9943-D091-3576-8BA87803BCD6}"/>
              </a:ext>
            </a:extLst>
          </p:cNvPr>
          <p:cNvCxnSpPr>
            <a:cxnSpLocks/>
            <a:stCxn id="35" idx="1"/>
            <a:endCxn id="27" idx="1"/>
          </p:cNvCxnSpPr>
          <p:nvPr/>
        </p:nvCxnSpPr>
        <p:spPr>
          <a:xfrm flipH="1" flipV="1">
            <a:off x="1839763" y="1848273"/>
            <a:ext cx="216359" cy="152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7286E10-4717-9B99-FA28-58C851ED4A95}"/>
              </a:ext>
            </a:extLst>
          </p:cNvPr>
          <p:cNvCxnSpPr>
            <a:cxnSpLocks/>
            <a:stCxn id="41" idx="1"/>
            <a:endCxn id="42" idx="1"/>
          </p:cNvCxnSpPr>
          <p:nvPr/>
        </p:nvCxnSpPr>
        <p:spPr>
          <a:xfrm flipH="1">
            <a:off x="2817529" y="3414357"/>
            <a:ext cx="665375" cy="1623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E8443B6-28F5-8B67-A007-6409174B6311}"/>
              </a:ext>
            </a:extLst>
          </p:cNvPr>
          <p:cNvCxnSpPr>
            <a:cxnSpLocks/>
            <a:stCxn id="38" idx="1"/>
            <a:endCxn id="42" idx="1"/>
          </p:cNvCxnSpPr>
          <p:nvPr/>
        </p:nvCxnSpPr>
        <p:spPr>
          <a:xfrm>
            <a:off x="2758375" y="3371065"/>
            <a:ext cx="59154" cy="1666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A963FA2-51AC-231D-3BB4-4C8E2C6D0FB3}"/>
              </a:ext>
            </a:extLst>
          </p:cNvPr>
          <p:cNvCxnSpPr>
            <a:cxnSpLocks/>
            <a:stCxn id="35" idx="1"/>
          </p:cNvCxnSpPr>
          <p:nvPr/>
        </p:nvCxnSpPr>
        <p:spPr>
          <a:xfrm>
            <a:off x="2056122" y="3371065"/>
            <a:ext cx="801912" cy="1745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DE9A398-A6CC-28DE-54EA-6E6438481011}"/>
              </a:ext>
            </a:extLst>
          </p:cNvPr>
          <p:cNvCxnSpPr>
            <a:cxnSpLocks/>
            <a:stCxn id="31" idx="1"/>
          </p:cNvCxnSpPr>
          <p:nvPr/>
        </p:nvCxnSpPr>
        <p:spPr>
          <a:xfrm>
            <a:off x="1067122" y="3371065"/>
            <a:ext cx="1837944" cy="1760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09572B-DC69-55B7-0944-4BDF9794E70D}"/>
              </a:ext>
            </a:extLst>
          </p:cNvPr>
          <p:cNvCxnSpPr/>
          <p:nvPr/>
        </p:nvCxnSpPr>
        <p:spPr>
          <a:xfrm flipH="1">
            <a:off x="5105102" y="4126614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FDE36C-86FF-32A0-C6B2-0FB4545A9994}"/>
              </a:ext>
            </a:extLst>
          </p:cNvPr>
          <p:cNvCxnSpPr/>
          <p:nvPr/>
        </p:nvCxnSpPr>
        <p:spPr>
          <a:xfrm>
            <a:off x="6257498" y="1071998"/>
            <a:ext cx="28280" cy="38367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06821F6-9086-1CC8-3F0F-FD68F96F1961}"/>
              </a:ext>
            </a:extLst>
          </p:cNvPr>
          <p:cNvSpPr txBox="1">
            <a:spLocks/>
          </p:cNvSpPr>
          <p:nvPr/>
        </p:nvSpPr>
        <p:spPr>
          <a:xfrm>
            <a:off x="180978" y="179433"/>
            <a:ext cx="8700869" cy="5789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Difference between preference degree-matters?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30A89E-5887-4A13-B195-C89B6E468257}"/>
              </a:ext>
            </a:extLst>
          </p:cNvPr>
          <p:cNvCxnSpPr>
            <a:stCxn id="16" idx="1"/>
            <a:endCxn id="41" idx="1"/>
          </p:cNvCxnSpPr>
          <p:nvPr/>
        </p:nvCxnSpPr>
        <p:spPr>
          <a:xfrm flipH="1">
            <a:off x="3482904" y="2719577"/>
            <a:ext cx="983395" cy="69478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B4FBA9-44F1-6655-A9DD-12C52770D39C}"/>
              </a:ext>
            </a:extLst>
          </p:cNvPr>
          <p:cNvCxnSpPr>
            <a:cxnSpLocks/>
            <a:stCxn id="27" idx="1"/>
            <a:endCxn id="38" idx="1"/>
          </p:cNvCxnSpPr>
          <p:nvPr/>
        </p:nvCxnSpPr>
        <p:spPr>
          <a:xfrm>
            <a:off x="1839763" y="1848273"/>
            <a:ext cx="918612" cy="152279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7951054-8B48-FA12-298C-17FB828C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Lecture 1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CB42A51B-B613-9300-0FBC-9D9D6C2A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Aggregation+</a:t>
            </a:r>
          </a:p>
        </p:txBody>
      </p:sp>
    </p:spTree>
    <p:extLst>
      <p:ext uri="{BB962C8B-B14F-4D97-AF65-F5344CB8AC3E}">
        <p14:creationId xmlns:p14="http://schemas.microsoft.com/office/powerpoint/2010/main" val="3578699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69" y="2552501"/>
            <a:ext cx="3633997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5177" y="-101600"/>
            <a:ext cx="2379134" cy="2295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9470" y="-101600"/>
            <a:ext cx="3633998" cy="2262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5177" y="2552501"/>
            <a:ext cx="2379134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0252" y="228901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0653" y="26219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1963" y="62730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0319" y="23118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80319" y="2566012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53466" y="6396867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07030" y="641784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2076" y="221493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5175" y="216114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39038" y="181934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en-US" baseline="-25000" dirty="0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7241" y="148503"/>
            <a:ext cx="2617524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get global preference degree of items we need a</a:t>
            </a:r>
            <a:r>
              <a:rPr lang="cs-CZ" dirty="0"/>
              <a:t>g</a:t>
            </a:r>
            <a:r>
              <a:rPr lang="en-US" dirty="0"/>
              <a:t>g</a:t>
            </a:r>
            <a:r>
              <a:rPr lang="cs-CZ" dirty="0" err="1"/>
              <a:t>rega</a:t>
            </a:r>
            <a:r>
              <a:rPr lang="en-US" dirty="0" err="1"/>
              <a:t>tion</a:t>
            </a:r>
            <a:r>
              <a:rPr lang="cs-CZ" dirty="0"/>
              <a:t> </a:t>
            </a:r>
            <a:r>
              <a:rPr lang="cs-CZ" dirty="0" err="1"/>
              <a:t>fun</a:t>
            </a:r>
            <a:r>
              <a:rPr lang="en-US" dirty="0" err="1"/>
              <a:t>ctions</a:t>
            </a:r>
            <a:r>
              <a:rPr lang="en-US" dirty="0"/>
              <a:t>. It is a function [0,1]</a:t>
            </a:r>
            <a:r>
              <a:rPr lang="en-US" baseline="30000" dirty="0"/>
              <a:t>2</a:t>
            </a:r>
            <a:r>
              <a:rPr lang="en-US" dirty="0">
                <a:sym typeface="Wingdings" panose="05000000000000000000" pitchFamily="2" charset="2"/>
              </a:rPr>
              <a:t>[0,1]</a:t>
            </a:r>
            <a:r>
              <a:rPr lang="en-US" dirty="0"/>
              <a:t> </a:t>
            </a:r>
          </a:p>
          <a:p>
            <a:r>
              <a:rPr lang="en-US" dirty="0"/>
              <a:t>t(x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) =  w</a:t>
            </a:r>
            <a:r>
              <a:rPr lang="en-US" baseline="-25000" dirty="0"/>
              <a:t>1</a:t>
            </a:r>
            <a:r>
              <a:rPr lang="en-US" dirty="0"/>
              <a:t>*x</a:t>
            </a:r>
            <a:r>
              <a:rPr lang="en-US" baseline="-25000" dirty="0"/>
              <a:t>1</a:t>
            </a:r>
            <a:r>
              <a:rPr lang="en-US" dirty="0"/>
              <a:t> + w</a:t>
            </a:r>
            <a:r>
              <a:rPr lang="en-US" baseline="-25000" dirty="0"/>
              <a:t>2</a:t>
            </a:r>
            <a:r>
              <a:rPr lang="en-US" dirty="0"/>
              <a:t>*x</a:t>
            </a:r>
            <a:r>
              <a:rPr lang="en-US" baseline="-25000" dirty="0"/>
              <a:t>2</a:t>
            </a:r>
            <a:r>
              <a:rPr lang="en-US" dirty="0"/>
              <a:t> , where  w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 0</a:t>
            </a:r>
            <a:r>
              <a:rPr lang="en-US" dirty="0"/>
              <a:t> are attribute weights with w</a:t>
            </a:r>
            <a:r>
              <a:rPr lang="en-US" baseline="-25000" dirty="0"/>
              <a:t>1</a:t>
            </a:r>
            <a:r>
              <a:rPr lang="en-US" dirty="0"/>
              <a:t>+ w</a:t>
            </a:r>
            <a:r>
              <a:rPr lang="en-US" baseline="-25000" dirty="0"/>
              <a:t>2</a:t>
            </a:r>
            <a:r>
              <a:rPr lang="en-US" dirty="0"/>
              <a:t> =1 </a:t>
            </a:r>
          </a:p>
          <a:p>
            <a:r>
              <a:rPr lang="en-US" dirty="0"/>
              <a:t>     Graph of t is a 3D object. Intuition behind display of aggregation function are contour lines (e.g. </a:t>
            </a:r>
            <a:r>
              <a:rPr lang="en-US" dirty="0">
                <a:solidFill>
                  <a:srgbClr val="FF0000"/>
                </a:solidFill>
              </a:rPr>
              <a:t>cl</a:t>
            </a:r>
            <a:r>
              <a:rPr lang="en-US" baseline="-25000" dirty="0">
                <a:solidFill>
                  <a:srgbClr val="FF0000"/>
                </a:solidFill>
              </a:rPr>
              <a:t>1/3</a:t>
            </a:r>
            <a:r>
              <a:rPr lang="en-US" dirty="0"/>
              <a:t> , </a:t>
            </a:r>
            <a:r>
              <a:rPr lang="en-US" dirty="0">
                <a:solidFill>
                  <a:srgbClr val="00B050"/>
                </a:solidFill>
              </a:rPr>
              <a:t>cl</a:t>
            </a:r>
            <a:r>
              <a:rPr lang="en-US" baseline="-25000" dirty="0">
                <a:solidFill>
                  <a:srgbClr val="00B050"/>
                </a:solidFill>
              </a:rPr>
              <a:t>2/3</a:t>
            </a:r>
            <a:r>
              <a:rPr lang="en-US" dirty="0"/>
              <a:t>) for users </a:t>
            </a:r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dirty="0"/>
              <a:t>, resp.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</a:p>
          <a:p>
            <a:r>
              <a:rPr lang="en-US" dirty="0"/>
              <a:t>     Note, that on the preference cube diagonal corresponding contour line of preference degree y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[0,1] intersect the diagonal at point (y, y) , because </a:t>
            </a:r>
          </a:p>
          <a:p>
            <a:r>
              <a:rPr lang="en-US" dirty="0"/>
              <a:t>w</a:t>
            </a:r>
            <a:r>
              <a:rPr lang="en-US" baseline="-25000" dirty="0"/>
              <a:t>1</a:t>
            </a:r>
            <a:r>
              <a:rPr lang="en-US" dirty="0"/>
              <a:t>*x + w</a:t>
            </a:r>
            <a:r>
              <a:rPr lang="en-US" baseline="-25000" dirty="0"/>
              <a:t>2</a:t>
            </a:r>
            <a:r>
              <a:rPr lang="en-US" dirty="0"/>
              <a:t>*x = y gives </a:t>
            </a:r>
          </a:p>
          <a:p>
            <a:r>
              <a:rPr lang="en-US" dirty="0"/>
              <a:t>x*(w</a:t>
            </a:r>
            <a:r>
              <a:rPr lang="en-US" baseline="-25000" dirty="0"/>
              <a:t>1</a:t>
            </a:r>
            <a:r>
              <a:rPr lang="en-US" dirty="0"/>
              <a:t> + w</a:t>
            </a:r>
            <a:r>
              <a:rPr lang="en-US" baseline="-25000" dirty="0"/>
              <a:t>2</a:t>
            </a:r>
            <a:r>
              <a:rPr lang="en-US" dirty="0"/>
              <a:t>)= y, i.e. x = y</a:t>
            </a:r>
            <a:endParaRPr lang="cs-CZ" dirty="0"/>
          </a:p>
        </p:txBody>
      </p:sp>
      <p:cxnSp>
        <p:nvCxnSpPr>
          <p:cNvPr id="38" name="Straight Connector 37"/>
          <p:cNvCxnSpPr>
            <a:endCxn id="3" idx="3"/>
          </p:cNvCxnSpPr>
          <p:nvPr/>
        </p:nvCxnSpPr>
        <p:spPr>
          <a:xfrm>
            <a:off x="2930487" y="2552501"/>
            <a:ext cx="3622979" cy="19186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921066" y="2571349"/>
            <a:ext cx="3622978" cy="378136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873478" y="2571603"/>
            <a:ext cx="2360833" cy="15813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376303" y="10748"/>
            <a:ext cx="1135920" cy="21503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450" y="0"/>
            <a:ext cx="24955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Oval 54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705493" y="6372520"/>
            <a:ext cx="109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Ideal, top</a:t>
            </a:r>
          </a:p>
        </p:txBody>
      </p:sp>
      <p:cxnSp>
        <p:nvCxnSpPr>
          <p:cNvPr id="57" name="Straight Connector 56"/>
          <p:cNvCxnSpPr>
            <a:stCxn id="3" idx="0"/>
          </p:cNvCxnSpPr>
          <p:nvPr/>
        </p:nvCxnSpPr>
        <p:spPr>
          <a:xfrm>
            <a:off x="4736468" y="2552501"/>
            <a:ext cx="1818566" cy="381503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899771" y="2572923"/>
            <a:ext cx="1818566" cy="381503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932055" y="4477177"/>
            <a:ext cx="3622979" cy="19186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13920" y="4317473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45290" y="227341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26150" y="361988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87459" y="492235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baseline="-250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11269" y="439445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 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4600284" y="4524864"/>
            <a:ext cx="103694" cy="754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562570" y="598601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cl</a:t>
            </a:r>
            <a:r>
              <a:rPr lang="en-US" baseline="-25000" dirty="0">
                <a:solidFill>
                  <a:srgbClr val="00B050"/>
                </a:solidFill>
              </a:rPr>
              <a:t>2/3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780148" y="278090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</a:t>
            </a:r>
            <a:r>
              <a:rPr lang="en-US" baseline="-25000" dirty="0">
                <a:solidFill>
                  <a:srgbClr val="FF0000"/>
                </a:solidFill>
              </a:rPr>
              <a:t>1/3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5335571" y="2554664"/>
            <a:ext cx="28280" cy="38367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2912882" y="3808429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rved Right Arrow 91"/>
          <p:cNvSpPr/>
          <p:nvPr/>
        </p:nvSpPr>
        <p:spPr>
          <a:xfrm rot="2447968">
            <a:off x="4581427" y="2960015"/>
            <a:ext cx="565608" cy="838985"/>
          </a:xfrm>
          <a:prstGeom prst="curv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ate Placeholder 4">
            <a:extLst>
              <a:ext uri="{FF2B5EF4-FFF2-40B4-BE49-F238E27FC236}">
                <a16:creationId xmlns:a16="http://schemas.microsoft.com/office/drawing/2014/main" id="{EB48BE8D-643A-4903-BB59-F44461A5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07A4F-B937-9CEE-D95B-161B8CDC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C4D58-7C43-6326-D766-D991AF0D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52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69" y="2552501"/>
            <a:ext cx="3633997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0252" y="228901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0653" y="26219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1963" y="62730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0319" y="23118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80319" y="2566012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53466" y="6396867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07030" y="641784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2076" y="221493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7241" y="148503"/>
            <a:ext cx="2617524" cy="6740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get global preference degree of items we need to a</a:t>
            </a:r>
            <a:r>
              <a:rPr lang="cs-CZ" dirty="0"/>
              <a:t>g</a:t>
            </a:r>
            <a:r>
              <a:rPr lang="en-US" dirty="0"/>
              <a:t>g</a:t>
            </a:r>
            <a:r>
              <a:rPr lang="cs-CZ" dirty="0" err="1"/>
              <a:t>rega</a:t>
            </a:r>
            <a:r>
              <a:rPr lang="en-US" dirty="0" err="1"/>
              <a:t>te</a:t>
            </a:r>
            <a:r>
              <a:rPr lang="cs-CZ" dirty="0"/>
              <a:t> </a:t>
            </a:r>
            <a:r>
              <a:rPr lang="en-US" dirty="0"/>
              <a:t>them. First is weighted average  </a:t>
            </a:r>
          </a:p>
          <a:p>
            <a:r>
              <a:rPr lang="en-US" dirty="0"/>
              <a:t>t(x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) =  w</a:t>
            </a:r>
            <a:r>
              <a:rPr lang="en-US" baseline="-25000" dirty="0"/>
              <a:t>1</a:t>
            </a:r>
            <a:r>
              <a:rPr lang="en-US" dirty="0"/>
              <a:t>*x</a:t>
            </a:r>
            <a:r>
              <a:rPr lang="en-US" baseline="-25000" dirty="0"/>
              <a:t>1</a:t>
            </a:r>
            <a:r>
              <a:rPr lang="en-US" dirty="0"/>
              <a:t> + w</a:t>
            </a:r>
            <a:r>
              <a:rPr lang="en-US" baseline="-25000" dirty="0"/>
              <a:t>2</a:t>
            </a:r>
            <a:r>
              <a:rPr lang="en-US" dirty="0"/>
              <a:t>*x</a:t>
            </a:r>
            <a:r>
              <a:rPr lang="en-US" baseline="-25000" dirty="0"/>
              <a:t>2</a:t>
            </a:r>
            <a:r>
              <a:rPr lang="en-US" dirty="0"/>
              <a:t> , where  w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 0</a:t>
            </a:r>
            <a:r>
              <a:rPr lang="en-US" dirty="0"/>
              <a:t> are attribute weights with w</a:t>
            </a:r>
            <a:r>
              <a:rPr lang="en-US" baseline="-25000" dirty="0"/>
              <a:t>1</a:t>
            </a:r>
            <a:r>
              <a:rPr lang="en-US" dirty="0"/>
              <a:t>+ w</a:t>
            </a:r>
            <a:r>
              <a:rPr lang="en-US" baseline="-25000" dirty="0"/>
              <a:t>2</a:t>
            </a:r>
            <a:r>
              <a:rPr lang="en-US" dirty="0"/>
              <a:t> =1 </a:t>
            </a:r>
          </a:p>
          <a:p>
            <a:r>
              <a:rPr lang="en-US" dirty="0"/>
              <a:t>     Graph of t is a 3D object. Intuition behind display of aggregation function are contour lines (e.g. </a:t>
            </a:r>
            <a:r>
              <a:rPr lang="en-US" dirty="0">
                <a:solidFill>
                  <a:srgbClr val="FF0000"/>
                </a:solidFill>
              </a:rPr>
              <a:t>cl</a:t>
            </a:r>
            <a:r>
              <a:rPr lang="en-US" baseline="-25000" dirty="0">
                <a:solidFill>
                  <a:srgbClr val="FF0000"/>
                </a:solidFill>
              </a:rPr>
              <a:t>1/3</a:t>
            </a:r>
            <a:r>
              <a:rPr lang="en-US" dirty="0"/>
              <a:t> , </a:t>
            </a:r>
            <a:r>
              <a:rPr lang="en-US" dirty="0">
                <a:solidFill>
                  <a:srgbClr val="00B050"/>
                </a:solidFill>
              </a:rPr>
              <a:t>cl</a:t>
            </a:r>
            <a:r>
              <a:rPr lang="en-US" baseline="-25000" dirty="0">
                <a:solidFill>
                  <a:srgbClr val="00B050"/>
                </a:solidFill>
              </a:rPr>
              <a:t>2/3</a:t>
            </a:r>
            <a:r>
              <a:rPr lang="en-US" dirty="0"/>
              <a:t>) for users </a:t>
            </a:r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dirty="0"/>
              <a:t>, resp.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</a:p>
          <a:p>
            <a:r>
              <a:rPr lang="en-US" b="1" dirty="0"/>
              <a:t>       Only NW to SE</a:t>
            </a:r>
          </a:p>
          <a:p>
            <a:endParaRPr lang="en-US" dirty="0"/>
          </a:p>
          <a:p>
            <a:pPr algn="ctr"/>
            <a:r>
              <a:rPr lang="en-US" b="1" dirty="0"/>
              <a:t>Ordering is compliant with Pareto order</a:t>
            </a:r>
          </a:p>
          <a:p>
            <a:endParaRPr lang="en-US" dirty="0"/>
          </a:p>
          <a:p>
            <a:r>
              <a:rPr lang="en-US" dirty="0"/>
              <a:t>On the preference cube diagonal corresponding contour line of preference degree y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[0,1] intersect the diagonal at point (y, y)</a:t>
            </a:r>
            <a:endParaRPr lang="cs-CZ" dirty="0"/>
          </a:p>
        </p:txBody>
      </p:sp>
      <p:cxnSp>
        <p:nvCxnSpPr>
          <p:cNvPr id="38" name="Straight Connector 37"/>
          <p:cNvCxnSpPr>
            <a:endCxn id="3" idx="3"/>
          </p:cNvCxnSpPr>
          <p:nvPr/>
        </p:nvCxnSpPr>
        <p:spPr>
          <a:xfrm>
            <a:off x="2930487" y="2552501"/>
            <a:ext cx="3622979" cy="19186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921066" y="2571349"/>
            <a:ext cx="3622978" cy="378136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705493" y="6372520"/>
            <a:ext cx="109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Ideal, top</a:t>
            </a:r>
          </a:p>
        </p:txBody>
      </p:sp>
      <p:cxnSp>
        <p:nvCxnSpPr>
          <p:cNvPr id="57" name="Straight Connector 56"/>
          <p:cNvCxnSpPr>
            <a:stCxn id="3" idx="0"/>
          </p:cNvCxnSpPr>
          <p:nvPr/>
        </p:nvCxnSpPr>
        <p:spPr>
          <a:xfrm>
            <a:off x="4736468" y="2552501"/>
            <a:ext cx="1818566" cy="381503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899771" y="2572923"/>
            <a:ext cx="1818566" cy="381503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932055" y="4477177"/>
            <a:ext cx="3622979" cy="19186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13920" y="4317473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45290" y="227341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26150" y="361988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87459" y="492235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baseline="-250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11269" y="439445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 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4600284" y="4524864"/>
            <a:ext cx="103694" cy="754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562570" y="598601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cl</a:t>
            </a:r>
            <a:r>
              <a:rPr lang="en-US" baseline="-25000" dirty="0">
                <a:solidFill>
                  <a:srgbClr val="00B050"/>
                </a:solidFill>
              </a:rPr>
              <a:t>2/3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780148" y="278090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</a:t>
            </a:r>
            <a:r>
              <a:rPr lang="en-US" baseline="-25000" dirty="0">
                <a:solidFill>
                  <a:srgbClr val="FF0000"/>
                </a:solidFill>
              </a:rPr>
              <a:t>1/3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5335571" y="2554664"/>
            <a:ext cx="28280" cy="38367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2912882" y="3808429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9428322-E39B-4FF0-ADD3-D21B3196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2" name="Date Placeholder 4">
            <a:extLst>
              <a:ext uri="{FF2B5EF4-FFF2-40B4-BE49-F238E27FC236}">
                <a16:creationId xmlns:a16="http://schemas.microsoft.com/office/drawing/2014/main" id="{EB48BE8D-643A-4903-BB59-F44461A5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NDBI021 User Preferences Lecture 1</a:t>
            </a:r>
            <a:endParaRPr lang="en-US" dirty="0"/>
          </a:p>
        </p:txBody>
      </p:sp>
      <p:sp>
        <p:nvSpPr>
          <p:cNvPr id="43" name="Footer Placeholder 5">
            <a:extLst>
              <a:ext uri="{FF2B5EF4-FFF2-40B4-BE49-F238E27FC236}">
                <a16:creationId xmlns:a16="http://schemas.microsoft.com/office/drawing/2014/main" id="{68CDC050-58E0-4079-97B5-62844B8B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04870"/>
            <a:ext cx="3086100" cy="259219"/>
          </a:xfrm>
        </p:spPr>
        <p:txBody>
          <a:bodyPr/>
          <a:lstStyle/>
          <a:p>
            <a:r>
              <a:rPr lang="en-US"/>
              <a:t>Aggregation+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4D2F5-5846-8FE2-9A60-2A8041E4CEB5}"/>
              </a:ext>
            </a:extLst>
          </p:cNvPr>
          <p:cNvSpPr txBox="1"/>
          <p:nvPr/>
        </p:nvSpPr>
        <p:spPr>
          <a:xfrm>
            <a:off x="3093023" y="505282"/>
            <a:ext cx="2902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(2x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+x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)/3   B is better than A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(x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+2x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)/3   A is better than B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D71C73-CEFA-F65F-BCF7-F20D5FD66696}"/>
              </a:ext>
            </a:extLst>
          </p:cNvPr>
          <p:cNvCxnSpPr/>
          <p:nvPr/>
        </p:nvCxnSpPr>
        <p:spPr>
          <a:xfrm>
            <a:off x="5335571" y="1630739"/>
            <a:ext cx="28280" cy="38367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C1F790-3B6E-1236-5011-F5C639B0780D}"/>
              </a:ext>
            </a:extLst>
          </p:cNvPr>
          <p:cNvSpPr txBox="1"/>
          <p:nvPr/>
        </p:nvSpPr>
        <p:spPr>
          <a:xfrm>
            <a:off x="5427137" y="1647825"/>
            <a:ext cx="166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x</a:t>
            </a:r>
            <a:r>
              <a:rPr lang="en-US" baseline="-25000" dirty="0"/>
              <a:t>2</a:t>
            </a:r>
            <a:r>
              <a:rPr lang="en-US" dirty="0"/>
              <a:t> matters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3A4C7F-51F0-3330-8E37-F294EF14B2A0}"/>
              </a:ext>
            </a:extLst>
          </p:cNvPr>
          <p:cNvCxnSpPr/>
          <p:nvPr/>
        </p:nvCxnSpPr>
        <p:spPr>
          <a:xfrm flipH="1">
            <a:off x="3951107" y="3808429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EAFF34-570D-26E9-EA0B-FBFD907D8D61}"/>
              </a:ext>
            </a:extLst>
          </p:cNvPr>
          <p:cNvSpPr txBox="1"/>
          <p:nvPr/>
        </p:nvSpPr>
        <p:spPr>
          <a:xfrm>
            <a:off x="7237963" y="3467378"/>
            <a:ext cx="166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x</a:t>
            </a:r>
            <a:r>
              <a:rPr lang="en-US" baseline="-25000" dirty="0"/>
              <a:t>1</a:t>
            </a:r>
            <a:r>
              <a:rPr lang="en-US" dirty="0"/>
              <a:t> matters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4B2D1D-32C1-3EEE-76C7-01A1937148FD}"/>
              </a:ext>
            </a:extLst>
          </p:cNvPr>
          <p:cNvCxnSpPr/>
          <p:nvPr/>
        </p:nvCxnSpPr>
        <p:spPr>
          <a:xfrm>
            <a:off x="4466679" y="2965881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B3E327-6F97-81D9-35F8-9FDA6194FCE6}"/>
              </a:ext>
            </a:extLst>
          </p:cNvPr>
          <p:cNvCxnSpPr/>
          <p:nvPr/>
        </p:nvCxnSpPr>
        <p:spPr>
          <a:xfrm>
            <a:off x="4395069" y="3059870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8FAF40-82CB-C332-CC43-F6A18056035F}"/>
              </a:ext>
            </a:extLst>
          </p:cNvPr>
          <p:cNvSpPr txBox="1"/>
          <p:nvPr/>
        </p:nvSpPr>
        <p:spPr>
          <a:xfrm>
            <a:off x="4479815" y="291919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C52D6F-4BD2-14EA-5BB5-89896475704B}"/>
              </a:ext>
            </a:extLst>
          </p:cNvPr>
          <p:cNvCxnSpPr/>
          <p:nvPr/>
        </p:nvCxnSpPr>
        <p:spPr>
          <a:xfrm>
            <a:off x="5925187" y="4478066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6CB8DA-AD88-5A23-9E60-3DD6AF2CC90B}"/>
              </a:ext>
            </a:extLst>
          </p:cNvPr>
          <p:cNvCxnSpPr/>
          <p:nvPr/>
        </p:nvCxnSpPr>
        <p:spPr>
          <a:xfrm>
            <a:off x="5853577" y="4572055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993F459-6E65-CCAD-0F22-5C434DDFE460}"/>
              </a:ext>
            </a:extLst>
          </p:cNvPr>
          <p:cNvSpPr txBox="1"/>
          <p:nvPr/>
        </p:nvSpPr>
        <p:spPr>
          <a:xfrm>
            <a:off x="5938323" y="4431379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19487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69" y="2552501"/>
            <a:ext cx="3633997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5177" y="-101600"/>
            <a:ext cx="2379134" cy="2295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9470" y="-101600"/>
            <a:ext cx="3633998" cy="2262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5177" y="2552501"/>
            <a:ext cx="2379134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0252" y="228901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0653" y="26219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1963" y="62730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0319" y="23118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80319" y="2566012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53466" y="6396867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07030" y="641784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2076" y="221493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5175" y="216114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39038" y="181934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en-US" baseline="-25000" dirty="0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4298" y="-33558"/>
            <a:ext cx="2617524" cy="64017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Assume, we have users </a:t>
            </a:r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. Red are item image using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‘s preference, green that of </a:t>
            </a:r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dirty="0"/>
              <a:t>.</a:t>
            </a:r>
          </a:p>
          <a:p>
            <a:endParaRPr lang="en-US" sz="800" dirty="0"/>
          </a:p>
          <a:p>
            <a:r>
              <a:rPr lang="en-US" dirty="0"/>
              <a:t>Notice e.g. </a:t>
            </a:r>
            <a:r>
              <a:rPr lang="en-US" dirty="0" err="1"/>
              <a:t>t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) = 0.54 </a:t>
            </a:r>
          </a:p>
          <a:p>
            <a:endParaRPr lang="en-US" sz="800" dirty="0"/>
          </a:p>
          <a:p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/>
              <a:t> are not &lt;</a:t>
            </a:r>
            <a:r>
              <a:rPr lang="en-US" baseline="-25000" dirty="0"/>
              <a:t>Pareto</a:t>
            </a:r>
            <a:r>
              <a:rPr lang="en-US" dirty="0"/>
              <a:t> comparable, aggregation makes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/>
              <a:t> more preferable for user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 than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dirty="0"/>
              <a:t> (w</a:t>
            </a:r>
            <a:r>
              <a:rPr lang="en-US" baseline="-25000" dirty="0"/>
              <a:t>1</a:t>
            </a:r>
            <a:r>
              <a:rPr lang="en-US" dirty="0"/>
              <a:t> is sufficiently bigger than w</a:t>
            </a:r>
            <a:r>
              <a:rPr lang="en-US" baseline="-25000" dirty="0"/>
              <a:t>2</a:t>
            </a:r>
            <a:r>
              <a:rPr lang="en-US" dirty="0"/>
              <a:t>) </a:t>
            </a:r>
          </a:p>
          <a:p>
            <a:endParaRPr lang="en-US" sz="800" dirty="0"/>
          </a:p>
          <a:p>
            <a:r>
              <a:rPr lang="en-US" b="1" dirty="0">
                <a:solidFill>
                  <a:srgbClr val="00B050"/>
                </a:solidFill>
              </a:rPr>
              <a:t>E</a:t>
            </a:r>
            <a:r>
              <a:rPr lang="en-US" dirty="0"/>
              <a:t> is best for </a:t>
            </a:r>
            <a:r>
              <a:rPr lang="en-US" b="1" dirty="0">
                <a:solidFill>
                  <a:srgbClr val="00B050"/>
                </a:solidFill>
              </a:rPr>
              <a:t>u 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Can </a:t>
            </a:r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en-US" dirty="0"/>
              <a:t> be better than </a:t>
            </a:r>
            <a:r>
              <a:rPr lang="en-US" b="1" dirty="0">
                <a:solidFill>
                  <a:srgbClr val="00B050"/>
                </a:solidFill>
              </a:rPr>
              <a:t>E</a:t>
            </a:r>
            <a:r>
              <a:rPr lang="en-US" dirty="0"/>
              <a:t>? </a:t>
            </a:r>
          </a:p>
          <a:p>
            <a:r>
              <a:rPr lang="en-US" dirty="0"/>
              <a:t>Can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dirty="0"/>
              <a:t> be better than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/>
              <a:t>? </a:t>
            </a:r>
          </a:p>
          <a:p>
            <a:endParaRPr lang="en-US" sz="800" dirty="0"/>
          </a:p>
          <a:p>
            <a:r>
              <a:rPr lang="en-US" dirty="0"/>
              <a:t>If two PC cube points are Pareto incomparable, then any ordering of these is possible – prove or disprove!</a:t>
            </a:r>
            <a:endParaRPr lang="cs-CZ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506771" y="2554664"/>
            <a:ext cx="3046695" cy="161481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930488" y="2552501"/>
            <a:ext cx="3622978" cy="378136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57974" y="536154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186364" y="545553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271110" y="531486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5099364" y="534869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027754" y="544268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112500" y="530201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4094991" y="4994322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023381" y="5088311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108127" y="4947635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 = </a:t>
            </a:r>
            <a:r>
              <a:rPr lang="en-US" sz="1400" b="1" dirty="0">
                <a:solidFill>
                  <a:srgbClr val="00B050"/>
                </a:solidFill>
              </a:rPr>
              <a:t>C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608410" y="4595875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536800" y="4689864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21546" y="454918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D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3055731" y="3866922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984121" y="3960911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068867" y="3820235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E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4010245" y="3547961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938635" y="3641950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023381" y="3501274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F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5956300" y="3759720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884690" y="3853709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969436" y="37130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G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873478" y="2571603"/>
            <a:ext cx="2360833" cy="15813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376303" y="10748"/>
            <a:ext cx="1135920" cy="21503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450" y="0"/>
            <a:ext cx="24955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Oval 54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705493" y="6372520"/>
            <a:ext cx="109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Ideal, top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3501531" y="2552501"/>
            <a:ext cx="1818566" cy="3815036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941163" y="3685880"/>
            <a:ext cx="1268116" cy="270207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932055" y="4477177"/>
            <a:ext cx="3622979" cy="19186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933623" y="4299632"/>
            <a:ext cx="3622979" cy="191864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925764" y="3707299"/>
            <a:ext cx="3622979" cy="191864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581420" y="43740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0.54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071615" y="2554664"/>
            <a:ext cx="28280" cy="38367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912882" y="5420446"/>
            <a:ext cx="3629320" cy="2828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363852" y="478881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</a:t>
            </a:r>
            <a:r>
              <a:rPr lang="en-US" baseline="-25000" dirty="0">
                <a:solidFill>
                  <a:srgbClr val="FF0000"/>
                </a:solidFill>
              </a:rPr>
              <a:t>0.54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42092" y="508486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cl</a:t>
            </a:r>
            <a:r>
              <a:rPr lang="en-US" baseline="-25000" dirty="0">
                <a:solidFill>
                  <a:srgbClr val="00B050"/>
                </a:solidFill>
              </a:rPr>
              <a:t>0.76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68" name="Date Placeholder 4">
            <a:extLst>
              <a:ext uri="{FF2B5EF4-FFF2-40B4-BE49-F238E27FC236}">
                <a16:creationId xmlns:a16="http://schemas.microsoft.com/office/drawing/2014/main" id="{19273DBB-F6F7-4359-8380-A96D4B43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0EA02-4FCA-117E-C33B-EE7ED5DC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70FB0-30EC-5EA7-638A-F96C3F68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52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689496" y="48544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079037" y="48545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950756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3288989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0963" y="506774"/>
            <a:ext cx="2562521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does it work together? </a:t>
            </a:r>
          </a:p>
          <a:p>
            <a:endParaRPr lang="en-US" dirty="0"/>
          </a:p>
          <a:p>
            <a:r>
              <a:rPr lang="en-US" dirty="0"/>
              <a:t>     Vector of attribute  preferences </a:t>
            </a:r>
            <a:r>
              <a:rPr lang="en-US" b="1" dirty="0"/>
              <a:t>f</a:t>
            </a:r>
            <a:r>
              <a:rPr lang="en-US" dirty="0"/>
              <a:t>=[f</a:t>
            </a:r>
            <a:r>
              <a:rPr lang="en-US" baseline="-25000" dirty="0"/>
              <a:t>1</a:t>
            </a:r>
            <a:r>
              <a:rPr lang="en-US" dirty="0"/>
              <a:t>, …, f</a:t>
            </a:r>
            <a:r>
              <a:rPr lang="en-US" baseline="-25000" dirty="0"/>
              <a:t>m</a:t>
            </a:r>
            <a:r>
              <a:rPr lang="en-US" dirty="0"/>
              <a:t>] and aggregation  </a:t>
            </a:r>
            <a:r>
              <a:rPr lang="en-US" b="1" dirty="0"/>
              <a:t>t</a:t>
            </a:r>
            <a:r>
              <a:rPr lang="en-US" dirty="0"/>
              <a:t> define a user </a:t>
            </a:r>
            <a:r>
              <a:rPr lang="en-US" b="1" dirty="0" err="1"/>
              <a:t>u</a:t>
            </a:r>
            <a:r>
              <a:rPr lang="en-US" b="1" baseline="-25000" dirty="0" err="1"/>
              <a:t>f,t</a:t>
            </a:r>
            <a:r>
              <a:rPr lang="en-US" dirty="0"/>
              <a:t>  = </a:t>
            </a:r>
            <a:r>
              <a:rPr lang="en-US" b="1" dirty="0">
                <a:solidFill>
                  <a:srgbClr val="00B050"/>
                </a:solidFill>
              </a:rPr>
              <a:t>u</a:t>
            </a:r>
          </a:p>
          <a:p>
            <a:r>
              <a:rPr lang="en-US" dirty="0"/>
              <a:t>     Overall preference of user </a:t>
            </a:r>
            <a:r>
              <a:rPr lang="en-US" dirty="0" err="1"/>
              <a:t>u</a:t>
            </a:r>
            <a:r>
              <a:rPr lang="en-US" baseline="-25000" dirty="0" err="1"/>
              <a:t>f,t</a:t>
            </a:r>
            <a:r>
              <a:rPr lang="en-US" dirty="0"/>
              <a:t>  is given by  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 err="1"/>
              <a:t>:O</a:t>
            </a:r>
            <a:r>
              <a:rPr lang="en-US" dirty="0">
                <a:sym typeface="Wingdings" panose="05000000000000000000" pitchFamily="2" charset="2"/>
              </a:rPr>
              <a:t>[0,1] , for object </a:t>
            </a:r>
            <a:r>
              <a:rPr lang="en-US" dirty="0" err="1">
                <a:sym typeface="Wingdings" panose="05000000000000000000" pitchFamily="2" charset="2"/>
              </a:rPr>
              <a:t>oid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given by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(</a:t>
            </a:r>
            <a:r>
              <a:rPr lang="en-US" dirty="0" err="1"/>
              <a:t>oid</a:t>
            </a:r>
            <a:r>
              <a:rPr lang="en-US" dirty="0"/>
              <a:t>) = </a:t>
            </a:r>
          </a:p>
          <a:p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30000" dirty="0"/>
              <a:t> 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([</a:t>
            </a:r>
            <a:r>
              <a:rPr lang="en-US" dirty="0" err="1"/>
              <a:t>f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oid.A</a:t>
            </a:r>
            <a:r>
              <a:rPr lang="en-US" baseline="-25000" dirty="0" err="1"/>
              <a:t>i</a:t>
            </a:r>
            <a:r>
              <a:rPr lang="en-US" dirty="0"/>
              <a:t>) : </a:t>
            </a:r>
            <a:r>
              <a:rPr lang="en-US" dirty="0" err="1"/>
              <a:t>i</a:t>
            </a:r>
            <a:r>
              <a:rPr lang="en-US" dirty="0"/>
              <a:t> = 1, …, m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])</a:t>
            </a:r>
          </a:p>
          <a:p>
            <a:r>
              <a:rPr lang="en-US" dirty="0"/>
              <a:t>     </a:t>
            </a:r>
          </a:p>
          <a:p>
            <a:r>
              <a:rPr lang="en-US" dirty="0"/>
              <a:t>     Depict contour line (i.e. items of same preference degree) in DC-data cube is a little  bit trickier (depending on position of ideal points and/or intervals)</a:t>
            </a:r>
            <a:endParaRPr lang="en-US" dirty="0">
              <a:sym typeface="Symbol" panose="05050102010706020507" pitchFamily="18" charset="2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39666" y="5125285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6212033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137301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452932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61426" y="4166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33818" y="31878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677259" y="58461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76274" y="416037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b</a:t>
            </a:r>
            <a:r>
              <a:rPr lang="en-US" baseline="-25000">
                <a:solidFill>
                  <a:srgbClr val="00B050"/>
                </a:solidFill>
              </a:rPr>
              <a:t>2</a:t>
            </a:r>
            <a:r>
              <a:rPr lang="en-US" baseline="3000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85789" y="5912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2922628" y="1932732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337348" y="487018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7138131" y="474162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941482" y="2639757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3152836" y="48358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17362" y="5525430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623029" y="483907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E</a:t>
            </a:r>
            <a:r>
              <a:rPr lang="en-US" baseline="30000" dirty="0" err="1">
                <a:solidFill>
                  <a:srgbClr val="00B050"/>
                </a:solidFill>
              </a:rPr>
              <a:t>u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879883" y="545338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4426370" y="47759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922380" y="4881751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369330" y="458611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89" name="Straight Connector 88"/>
          <p:cNvCxnSpPr>
            <a:stCxn id="13" idx="2"/>
            <a:endCxn id="3" idx="3"/>
          </p:cNvCxnSpPr>
          <p:nvPr/>
        </p:nvCxnSpPr>
        <p:spPr>
          <a:xfrm>
            <a:off x="2956278" y="4495671"/>
            <a:ext cx="1825042" cy="94115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638746" y="4487159"/>
            <a:ext cx="1153569" cy="59300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938992" y="5421085"/>
            <a:ext cx="1825042" cy="94115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931736" y="5920033"/>
            <a:ext cx="919447" cy="48148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0" idx="2"/>
          </p:cNvCxnSpPr>
          <p:nvPr/>
        </p:nvCxnSpPr>
        <p:spPr>
          <a:xfrm flipH="1">
            <a:off x="2912882" y="4483865"/>
            <a:ext cx="1820117" cy="1898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91233" y="5344998"/>
            <a:ext cx="6416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(E)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 flipV="1">
            <a:off x="4157221" y="5109328"/>
            <a:ext cx="56560" cy="226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708969" y="21890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637359" y="2283018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678669" y="2219807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A</a:t>
            </a:r>
            <a:endParaRPr lang="en-US" sz="1400" dirty="0"/>
          </a:p>
        </p:txBody>
      </p:sp>
      <p:sp>
        <p:nvSpPr>
          <p:cNvPr id="97" name="Oval 96"/>
          <p:cNvSpPr/>
          <p:nvPr/>
        </p:nvSpPr>
        <p:spPr>
          <a:xfrm>
            <a:off x="5846189" y="2867319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ate Placeholder 4">
            <a:extLst>
              <a:ext uri="{FF2B5EF4-FFF2-40B4-BE49-F238E27FC236}">
                <a16:creationId xmlns:a16="http://schemas.microsoft.com/office/drawing/2014/main" id="{C6606E4F-403D-46F2-A69F-694F4E10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ECF07-3682-49A4-75C0-1E470B5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20C-71E9-EA46-726A-38B866CD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77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598260" y="485450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1120442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3223000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0963" y="506774"/>
            <a:ext cx="2562521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Preference model of user </a:t>
            </a:r>
            <a:r>
              <a:rPr lang="en-US" dirty="0" err="1"/>
              <a:t>u</a:t>
            </a:r>
            <a:r>
              <a:rPr lang="en-US" baseline="-25000" dirty="0" err="1"/>
              <a:t>f,t</a:t>
            </a:r>
            <a:r>
              <a:rPr lang="en-US" dirty="0"/>
              <a:t> on data cube </a:t>
            </a:r>
          </a:p>
          <a:p>
            <a:r>
              <a:rPr lang="en-US" dirty="0"/>
              <a:t>Function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:</a:t>
            </a:r>
            <a:r>
              <a:rPr lang="en-US" dirty="0">
                <a:sym typeface="Symbol" panose="05050102010706020507" pitchFamily="18" charset="2"/>
              </a:rPr>
              <a:t> </a:t>
            </a:r>
            <a:r>
              <a:rPr lang="en-US" dirty="0"/>
              <a:t>D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[0,1]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(a</a:t>
            </a:r>
            <a:r>
              <a:rPr lang="en-US" baseline="-25000" dirty="0"/>
              <a:t>1</a:t>
            </a:r>
            <a:r>
              <a:rPr lang="en-US" dirty="0"/>
              <a:t>, …, a</a:t>
            </a:r>
            <a:r>
              <a:rPr lang="en-US" baseline="-25000" dirty="0"/>
              <a:t>m</a:t>
            </a:r>
            <a:r>
              <a:rPr lang="en-US" dirty="0"/>
              <a:t>) = </a:t>
            </a: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30000" dirty="0"/>
              <a:t> </a:t>
            </a:r>
            <a:r>
              <a:rPr lang="en-US" dirty="0">
                <a:sym typeface="Symbol" panose="05050102010706020507" pitchFamily="18" charset="2"/>
              </a:rPr>
              <a:t>([</a:t>
            </a:r>
            <a:r>
              <a:rPr lang="en-US" dirty="0" err="1"/>
              <a:t>f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) : </a:t>
            </a:r>
            <a:r>
              <a:rPr lang="en-US" dirty="0" err="1"/>
              <a:t>i</a:t>
            </a:r>
            <a:r>
              <a:rPr lang="en-US" dirty="0"/>
              <a:t> = 1, …, m</a:t>
            </a:r>
            <a:r>
              <a:rPr lang="en-US" dirty="0">
                <a:sym typeface="Symbol" panose="05050102010706020507" pitchFamily="18" charset="2"/>
              </a:rPr>
              <a:t>])</a:t>
            </a:r>
          </a:p>
          <a:p>
            <a:r>
              <a:rPr lang="en-US" dirty="0"/>
              <a:t>Ordering on data cube(a</a:t>
            </a:r>
            <a:r>
              <a:rPr lang="en-US" baseline="-25000" dirty="0"/>
              <a:t>1</a:t>
            </a:r>
            <a:r>
              <a:rPr lang="en-US" dirty="0"/>
              <a:t>, …, a</a:t>
            </a:r>
            <a:r>
              <a:rPr lang="en-US" baseline="-25000" dirty="0"/>
              <a:t>m</a:t>
            </a:r>
            <a:r>
              <a:rPr lang="en-US" dirty="0"/>
              <a:t>) ≥</a:t>
            </a:r>
            <a:r>
              <a:rPr lang="en-US" baseline="30000" dirty="0" err="1"/>
              <a:t>f,t</a:t>
            </a:r>
            <a:r>
              <a:rPr lang="en-US" dirty="0"/>
              <a:t> (b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b</a:t>
            </a:r>
            <a:r>
              <a:rPr lang="en-US" baseline="-25000" dirty="0" err="1"/>
              <a:t>m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(a</a:t>
            </a:r>
            <a:r>
              <a:rPr lang="en-US" baseline="-25000" dirty="0"/>
              <a:t>1</a:t>
            </a:r>
            <a:r>
              <a:rPr lang="en-US" dirty="0"/>
              <a:t>, …, a</a:t>
            </a:r>
            <a:r>
              <a:rPr lang="en-US" baseline="-25000" dirty="0"/>
              <a:t>m</a:t>
            </a:r>
            <a:r>
              <a:rPr lang="en-US" dirty="0"/>
              <a:t>) ≥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(b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b</a:t>
            </a:r>
            <a:r>
              <a:rPr lang="en-US" baseline="-25000" dirty="0" err="1"/>
              <a:t>m</a:t>
            </a:r>
            <a:r>
              <a:rPr lang="en-US" dirty="0"/>
              <a:t>) </a:t>
            </a:r>
            <a:r>
              <a:rPr lang="en-US" dirty="0" err="1"/>
              <a:t>Odering</a:t>
            </a:r>
            <a:r>
              <a:rPr lang="en-US" dirty="0"/>
              <a:t> can be </a:t>
            </a:r>
            <a:r>
              <a:rPr lang="en-US" dirty="0" err="1"/>
              <a:t>vizualized</a:t>
            </a:r>
            <a:r>
              <a:rPr lang="en-US" dirty="0"/>
              <a:t> as contour lines on </a:t>
            </a:r>
            <a:r>
              <a:rPr lang="en-US" dirty="0">
                <a:sym typeface="Symbol" panose="05050102010706020507" pitchFamily="18" charset="2"/>
              </a:rPr>
              <a:t></a:t>
            </a:r>
            <a:r>
              <a:rPr lang="en-US" dirty="0"/>
              <a:t>D</a:t>
            </a:r>
            <a:r>
              <a:rPr lang="en-US" baseline="-25000" dirty="0"/>
              <a:t>i</a:t>
            </a:r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  <a:p>
            <a:r>
              <a:rPr lang="en-US" dirty="0"/>
              <a:t>For better understanding are different contour lines (of same t) in colors</a:t>
            </a:r>
          </a:p>
          <a:p>
            <a:endParaRPr lang="en-US" dirty="0"/>
          </a:p>
          <a:p>
            <a:r>
              <a:rPr lang="en-US" dirty="0"/>
              <a:t>User </a:t>
            </a:r>
            <a:r>
              <a:rPr lang="cs-CZ" b="1" dirty="0"/>
              <a:t>u</a:t>
            </a:r>
            <a:r>
              <a:rPr lang="cs-CZ" b="1" baseline="-25000" dirty="0"/>
              <a:t>f,t</a:t>
            </a:r>
            <a:r>
              <a:rPr lang="cs-CZ" dirty="0"/>
              <a:t> </a:t>
            </a:r>
            <a:r>
              <a:rPr lang="en-US" dirty="0"/>
              <a:t>, preference of user</a:t>
            </a:r>
            <a:r>
              <a:rPr lang="cs-CZ" dirty="0"/>
              <a:t> u</a:t>
            </a:r>
            <a:r>
              <a:rPr lang="cs-CZ" baseline="-25000" dirty="0"/>
              <a:t>f,t</a:t>
            </a:r>
            <a:r>
              <a:rPr lang="cs-CZ" dirty="0"/>
              <a:t> </a:t>
            </a:r>
            <a:r>
              <a:rPr lang="en-US" dirty="0"/>
              <a:t>, </a:t>
            </a:r>
            <a:r>
              <a:rPr lang="cs-CZ" dirty="0" err="1"/>
              <a:t>R</a:t>
            </a:r>
            <a:r>
              <a:rPr lang="cs-CZ" baseline="30000" dirty="0" err="1"/>
              <a:t>f</a:t>
            </a:r>
            <a:r>
              <a:rPr lang="cs-CZ" baseline="30000" dirty="0"/>
              <a:t>,t</a:t>
            </a:r>
            <a:r>
              <a:rPr lang="cs-CZ" dirty="0"/>
              <a:t>:</a:t>
            </a:r>
            <a:r>
              <a:rPr lang="cs-CZ" dirty="0">
                <a:sym typeface="Symbol" panose="05050102010706020507" pitchFamily="18" charset="2"/>
              </a:rPr>
              <a:t> </a:t>
            </a:r>
            <a:r>
              <a:rPr lang="cs-CZ" dirty="0" err="1"/>
              <a:t>D</a:t>
            </a:r>
            <a:r>
              <a:rPr lang="cs-CZ" baseline="-25000" dirty="0" err="1"/>
              <a:t>i</a:t>
            </a:r>
            <a:r>
              <a:rPr lang="cs-CZ" dirty="0"/>
              <a:t> </a:t>
            </a:r>
            <a:r>
              <a:rPr lang="en-US" dirty="0">
                <a:sym typeface="Wingdings" panose="05000000000000000000" pitchFamily="2" charset="2"/>
              </a:rPr>
              <a:t>[0,1] </a:t>
            </a:r>
            <a:endParaRPr lang="en-US" dirty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r>
              <a:rPr lang="cs-CZ" dirty="0" err="1"/>
              <a:t>R</a:t>
            </a:r>
            <a:r>
              <a:rPr lang="cs-CZ" baseline="30000" dirty="0" err="1"/>
              <a:t>f</a:t>
            </a:r>
            <a:r>
              <a:rPr lang="cs-CZ" baseline="30000" dirty="0"/>
              <a:t>,t</a:t>
            </a:r>
            <a:r>
              <a:rPr lang="cs-CZ" dirty="0"/>
              <a:t>(a</a:t>
            </a:r>
            <a:r>
              <a:rPr lang="cs-CZ" baseline="-25000" dirty="0"/>
              <a:t>1</a:t>
            </a:r>
            <a:r>
              <a:rPr lang="cs-CZ" dirty="0"/>
              <a:t>, …, </a:t>
            </a:r>
            <a:r>
              <a:rPr lang="cs-CZ" dirty="0" err="1"/>
              <a:t>a</a:t>
            </a:r>
            <a:r>
              <a:rPr lang="cs-CZ" baseline="-25000" dirty="0" err="1"/>
              <a:t>m</a:t>
            </a:r>
            <a:r>
              <a:rPr lang="cs-CZ" dirty="0"/>
              <a:t>) = </a:t>
            </a:r>
            <a:r>
              <a:rPr lang="cs-CZ" dirty="0">
                <a:sym typeface="Symbol" panose="05050102010706020507" pitchFamily="18" charset="2"/>
              </a:rPr>
              <a:t>t</a:t>
            </a:r>
            <a:r>
              <a:rPr lang="cs-CZ" baseline="30000" dirty="0"/>
              <a:t> </a:t>
            </a:r>
            <a:r>
              <a:rPr lang="cs-CZ" dirty="0">
                <a:sym typeface="Symbol" panose="05050102010706020507" pitchFamily="18" charset="2"/>
              </a:rPr>
              <a:t>([</a:t>
            </a:r>
            <a:r>
              <a:rPr lang="cs-CZ" dirty="0" err="1"/>
              <a:t>f</a:t>
            </a:r>
            <a:r>
              <a:rPr lang="cs-CZ" baseline="-25000" dirty="0" err="1"/>
              <a:t>i</a:t>
            </a:r>
            <a:r>
              <a:rPr lang="cs-CZ" baseline="-25000" dirty="0"/>
              <a:t> </a:t>
            </a:r>
            <a:r>
              <a:rPr lang="cs-CZ" dirty="0"/>
              <a:t>(</a:t>
            </a:r>
            <a:r>
              <a:rPr lang="cs-CZ" dirty="0" err="1"/>
              <a:t>a</a:t>
            </a:r>
            <a:r>
              <a:rPr lang="cs-CZ" baseline="-25000" dirty="0" err="1"/>
              <a:t>i</a:t>
            </a:r>
            <a:r>
              <a:rPr lang="cs-CZ" dirty="0"/>
              <a:t>) : i = 1, …, m</a:t>
            </a:r>
            <a:r>
              <a:rPr lang="cs-CZ" dirty="0">
                <a:sym typeface="Symbol" panose="05050102010706020507" pitchFamily="18" charset="2"/>
              </a:rPr>
              <a:t>])</a:t>
            </a:r>
            <a:endParaRPr lang="cs-CZ" dirty="0"/>
          </a:p>
          <a:p>
            <a:pPr marL="342900" indent="-342900"/>
            <a:r>
              <a:rPr lang="en-US" dirty="0"/>
              <a:t> (a) </a:t>
            </a:r>
            <a:r>
              <a:rPr lang="cs-CZ" dirty="0"/>
              <a:t>≥</a:t>
            </a:r>
            <a:r>
              <a:rPr lang="cs-CZ" baseline="30000" dirty="0"/>
              <a:t>f,t</a:t>
            </a:r>
            <a:r>
              <a:rPr lang="cs-CZ" dirty="0"/>
              <a:t> (</a:t>
            </a:r>
            <a:r>
              <a:rPr lang="en-US" u="sng" dirty="0"/>
              <a:t>b</a:t>
            </a:r>
            <a:r>
              <a:rPr lang="cs-CZ" dirty="0"/>
              <a:t>) </a:t>
            </a:r>
            <a:r>
              <a:rPr lang="cs-CZ" dirty="0" err="1"/>
              <a:t>iff</a:t>
            </a:r>
            <a:r>
              <a:rPr lang="cs-CZ" dirty="0"/>
              <a:t> </a:t>
            </a:r>
            <a:r>
              <a:rPr lang="cs-CZ" dirty="0" err="1"/>
              <a:t>R</a:t>
            </a:r>
            <a:r>
              <a:rPr lang="cs-CZ" baseline="30000" dirty="0" err="1"/>
              <a:t>f</a:t>
            </a:r>
            <a:r>
              <a:rPr lang="cs-CZ" baseline="30000" dirty="0"/>
              <a:t>,t</a:t>
            </a:r>
            <a:r>
              <a:rPr lang="cs-CZ" dirty="0"/>
              <a:t>(</a:t>
            </a:r>
            <a:r>
              <a:rPr lang="en-US" u="sng" dirty="0"/>
              <a:t>a</a:t>
            </a:r>
            <a:r>
              <a:rPr lang="cs-CZ" dirty="0"/>
              <a:t>) ≥</a:t>
            </a:r>
            <a:r>
              <a:rPr lang="cs-CZ" dirty="0" err="1"/>
              <a:t>R</a:t>
            </a:r>
            <a:r>
              <a:rPr lang="cs-CZ" baseline="30000" dirty="0" err="1"/>
              <a:t>f</a:t>
            </a:r>
            <a:r>
              <a:rPr lang="cs-CZ" baseline="30000" dirty="0"/>
              <a:t>,t</a:t>
            </a:r>
            <a:r>
              <a:rPr lang="cs-CZ" dirty="0"/>
              <a:t>(</a:t>
            </a:r>
            <a:r>
              <a:rPr lang="en-US" u="sng" dirty="0"/>
              <a:t>b</a:t>
            </a:r>
            <a:r>
              <a:rPr lang="cs-CZ" dirty="0"/>
              <a:t>) 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39666" y="5210128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5702975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920480" y="472594"/>
            <a:ext cx="7685" cy="5904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358662" y="472594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61426" y="4166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33818" y="31878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677259" y="58461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76274" y="416037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85789" y="5912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2922628" y="3893548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280786" y="487018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581938" y="474162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941482" y="2356947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17362" y="5930791"/>
            <a:ext cx="57170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623029" y="483907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E</a:t>
            </a:r>
            <a:r>
              <a:rPr lang="en-US" baseline="30000" dirty="0" err="1">
                <a:solidFill>
                  <a:srgbClr val="00B050"/>
                </a:solidFill>
              </a:rPr>
              <a:t>u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879883" y="545338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4294392" y="477590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922380" y="4994875"/>
            <a:ext cx="57170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369330" y="458611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931133" y="4989011"/>
            <a:ext cx="1825042" cy="94115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57504" y="4488727"/>
            <a:ext cx="1421886" cy="72429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912882" y="5684363"/>
            <a:ext cx="1381370" cy="707724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685961" y="503512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14351" y="5129116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441689" y="4791593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370079" y="4885582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151758" y="543419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080148" y="5528186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436136" y="609565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364526" y="6189644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24196" y="2933562"/>
            <a:ext cx="5717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386051" y="488586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5601530" y="493016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5716222" y="485157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6885170" y="494584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7920346" y="477591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774050" y="135856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702440" y="229845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919300" y="3813881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847690" y="3907870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930295" y="1025057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858685" y="1119046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5601918" y="2846036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530308" y="2940025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894985" y="2838177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23375" y="2932166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5599522" y="1112363"/>
            <a:ext cx="339365" cy="1809946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5948313" y="1112363"/>
            <a:ext cx="933254" cy="182880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920033" y="2931736"/>
            <a:ext cx="970961" cy="970961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5599523" y="2931736"/>
            <a:ext cx="329937" cy="970961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721336" y="4172099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5649726" y="4266088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590188" y="4173667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518578" y="4267656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6582329" y="385581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510719" y="479570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16613" y="377722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5645003" y="471711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284551" y="2849116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212941" y="2943105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916252" y="2850684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844642" y="2944673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5297864" y="443060"/>
            <a:ext cx="424206" cy="2498103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570482" y="471340"/>
            <a:ext cx="1338607" cy="247925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589336" y="2941163"/>
            <a:ext cx="1338606" cy="1338606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5288437" y="2941163"/>
            <a:ext cx="452487" cy="1329179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5381972" y="391951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5310362" y="485940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7598842" y="374668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7527232" y="468657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590986" y="4146961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7519376" y="4240950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5367831" y="4157959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5296221" y="4251948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5058318" y="3141435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4986708" y="3235424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5031609" y="2275740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4959999" y="2369729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8643646" y="2258457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8572036" y="2352446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8645218" y="3136721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8573608" y="3230710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endCxn id="4" idx="1"/>
          </p:cNvCxnSpPr>
          <p:nvPr/>
        </p:nvCxnSpPr>
        <p:spPr>
          <a:xfrm flipH="1">
            <a:off x="5045066" y="499621"/>
            <a:ext cx="347066" cy="186900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 flipV="1">
            <a:off x="5052768" y="3223967"/>
            <a:ext cx="339364" cy="102752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endCxn id="4" idx="3"/>
          </p:cNvCxnSpPr>
          <p:nvPr/>
        </p:nvCxnSpPr>
        <p:spPr>
          <a:xfrm>
            <a:off x="7607432" y="480767"/>
            <a:ext cx="1040150" cy="188785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V="1">
            <a:off x="7598004" y="3242821"/>
            <a:ext cx="1055802" cy="100866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5846189" y="2867319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5912193" y="283903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ideal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2705493" y="637252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</a:t>
            </a:r>
          </a:p>
        </p:txBody>
      </p:sp>
      <p:sp>
        <p:nvSpPr>
          <p:cNvPr id="191" name="Oval 190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Date Placeholder 4">
            <a:extLst>
              <a:ext uri="{FF2B5EF4-FFF2-40B4-BE49-F238E27FC236}">
                <a16:creationId xmlns:a16="http://schemas.microsoft.com/office/drawing/2014/main" id="{B17C93B3-CA6D-4C41-985D-8D148508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1D378-7EDE-656A-AA70-88EE4EBA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BCC09-832D-4BD9-D69C-30EBB139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77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4E316E-020B-7B87-4D15-BD9EA991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71C809A-D664-DAE6-5239-E6202A6CCA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8763"/>
            <a:ext cx="7886700" cy="605758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C628C-6B1F-1E2C-4D24-FF28EB77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A479A-1204-EEED-F6EF-3BFBC13C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3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lzaProffesional30k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758551"/>
            <a:ext cx="4933574" cy="55762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002" y="1753386"/>
            <a:ext cx="6946997" cy="453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39645" y="65834"/>
            <a:ext cx="7886700" cy="1913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Conflicting requirements – </a:t>
            </a:r>
          </a:p>
          <a:p>
            <a:pPr algn="r"/>
            <a:r>
              <a:rPr lang="en-US" sz="3600" dirty="0"/>
              <a:t>No such product</a:t>
            </a:r>
          </a:p>
          <a:p>
            <a:pPr algn="r"/>
            <a:r>
              <a:rPr lang="en-US" sz="3600" dirty="0"/>
              <a:t>Do any of these come close?</a:t>
            </a:r>
          </a:p>
        </p:txBody>
      </p:sp>
      <p:sp>
        <p:nvSpPr>
          <p:cNvPr id="18" name="Oval 17"/>
          <p:cNvSpPr/>
          <p:nvPr/>
        </p:nvSpPr>
        <p:spPr>
          <a:xfrm>
            <a:off x="923827" y="2818614"/>
            <a:ext cx="1263192" cy="3676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031E6-DA59-461C-8415-E8E683D4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9D7EA3-71B2-DD56-DA64-A45E5F9E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8AD1AF-0A1A-DCA6-8679-C6B59670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914268" y="48544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400293" y="48545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1516376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2940190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708969" y="21890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637359" y="2283018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78669" y="2219807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A</a:t>
            </a:r>
            <a:endParaRPr lang="en-US" sz="14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0" idx="0"/>
          </p:cNvCxnSpPr>
          <p:nvPr/>
        </p:nvCxnSpPr>
        <p:spPr>
          <a:xfrm>
            <a:off x="2930487" y="1509311"/>
            <a:ext cx="1802512" cy="2697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034708" y="4495671"/>
            <a:ext cx="2350825" cy="18841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3218" y="4495671"/>
            <a:ext cx="1244006" cy="18941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939666" y="2268904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5825526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702921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452932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939666" y="472594"/>
            <a:ext cx="1852671" cy="10367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750465" y="1676400"/>
            <a:ext cx="10745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Data 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cube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2848427" y="4721487"/>
            <a:ext cx="2023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Preference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cube</a:t>
            </a:r>
            <a:endParaRPr lang="en-US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2705493" y="637252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</a:t>
            </a:r>
          </a:p>
        </p:txBody>
      </p:sp>
      <p:sp>
        <p:nvSpPr>
          <p:cNvPr id="75" name="Oval 74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846189" y="2867319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346622" y="1436015"/>
            <a:ext cx="150829" cy="1602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5327719" y="292388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ideal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40891" y="120977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ideal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" y="506774"/>
            <a:ext cx="270348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Two users </a:t>
            </a:r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</a:p>
          <a:p>
            <a:endParaRPr lang="en-US" dirty="0"/>
          </a:p>
          <a:p>
            <a:r>
              <a:rPr lang="en-US" dirty="0"/>
              <a:t>Preference scale L = [0, 1]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20785" y="413836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334859" y="418706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8900926" y="13736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829316" y="231354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Date Placeholder 4">
            <a:extLst>
              <a:ext uri="{FF2B5EF4-FFF2-40B4-BE49-F238E27FC236}">
                <a16:creationId xmlns:a16="http://schemas.microsoft.com/office/drawing/2014/main" id="{2785710E-56C0-472D-A9EC-85279895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B4FF9-CF93-9019-FD68-5030F13A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9C9A9-9DA3-59D7-5541-174063F2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3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132565" y="48544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079037" y="48545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960183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3288989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0963" y="506774"/>
            <a:ext cx="2562521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Data model: attributes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2</a:t>
            </a:r>
            <a:r>
              <a:rPr lang="en-US" dirty="0"/>
              <a:t>; domains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  <a:r>
              <a:rPr lang="en-US" dirty="0"/>
              <a:t>; </a:t>
            </a:r>
          </a:p>
          <a:p>
            <a:r>
              <a:rPr lang="en-US" dirty="0"/>
              <a:t>     Ideal points can be for each user different, we consider users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dirty="0"/>
              <a:t>. </a:t>
            </a:r>
          </a:p>
          <a:p>
            <a:r>
              <a:rPr lang="en-US" dirty="0"/>
              <a:t>    Degree of preference    </a:t>
            </a:r>
            <a:r>
              <a:rPr lang="en-US" dirty="0" err="1"/>
              <a:t>f</a:t>
            </a:r>
            <a:r>
              <a:rPr lang="en-US" baseline="-25000" dirty="0" err="1"/>
              <a:t>i</a:t>
            </a:r>
            <a:r>
              <a:rPr lang="en-US" baseline="30000" dirty="0" err="1"/>
              <a:t>u</a:t>
            </a:r>
            <a:r>
              <a:rPr lang="en-US" dirty="0"/>
              <a:t>: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[0, 1] (for an user </a:t>
            </a:r>
            <a:r>
              <a:rPr lang="en-US" dirty="0" err="1"/>
              <a:t>u</a:t>
            </a:r>
            <a:r>
              <a:rPr lang="en-US" dirty="0" err="1">
                <a:sym typeface="Symbol" panose="05050102010706020507" pitchFamily="18" charset="2"/>
              </a:rPr>
              <a:t></a:t>
            </a:r>
            <a:r>
              <a:rPr lang="en-US" dirty="0" err="1"/>
              <a:t>U</a:t>
            </a:r>
            <a:r>
              <a:rPr lang="en-US" dirty="0"/>
              <a:t>), so we have </a:t>
            </a:r>
            <a:r>
              <a:rPr lang="en-US" b="1" dirty="0" err="1">
                <a:solidFill>
                  <a:srgbClr val="00B050"/>
                </a:solidFill>
              </a:rPr>
              <a:t>f</a:t>
            </a:r>
            <a:r>
              <a:rPr lang="en-US" b="1" baseline="-25000" dirty="0" err="1">
                <a:solidFill>
                  <a:srgbClr val="00B050"/>
                </a:solidFill>
              </a:rPr>
              <a:t>i</a:t>
            </a:r>
            <a:r>
              <a:rPr lang="en-US" b="1" baseline="30000" dirty="0" err="1">
                <a:solidFill>
                  <a:srgbClr val="00B050"/>
                </a:solidFill>
              </a:rPr>
              <a:t>u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FF0000"/>
                </a:solidFill>
              </a:rPr>
              <a:t>f</a:t>
            </a:r>
            <a:r>
              <a:rPr lang="en-US" b="1" baseline="-25000" dirty="0" err="1">
                <a:solidFill>
                  <a:srgbClr val="FF0000"/>
                </a:solidFill>
              </a:rPr>
              <a:t>i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/>
              <a:t> . </a:t>
            </a:r>
          </a:p>
          <a:p>
            <a:r>
              <a:rPr lang="en-US" dirty="0"/>
              <a:t>     Object with </a:t>
            </a:r>
            <a:r>
              <a:rPr lang="en-US" dirty="0" err="1"/>
              <a:t>objectID</a:t>
            </a:r>
            <a:r>
              <a:rPr lang="en-US" dirty="0"/>
              <a:t> = B has attribute values B.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 = b</a:t>
            </a:r>
            <a:r>
              <a:rPr lang="en-US" baseline="-25000" dirty="0"/>
              <a:t>1</a:t>
            </a:r>
            <a:r>
              <a:rPr lang="en-US" dirty="0"/>
              <a:t> and B.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2</a:t>
            </a:r>
            <a:r>
              <a:rPr lang="en-US" dirty="0"/>
              <a:t> = b</a:t>
            </a:r>
            <a:r>
              <a:rPr lang="en-US" baseline="-25000" dirty="0"/>
              <a:t>2</a:t>
            </a:r>
            <a:r>
              <a:rPr lang="en-US" dirty="0"/>
              <a:t>, sometimes we write B=(b</a:t>
            </a:r>
            <a:r>
              <a:rPr lang="en-US" baseline="-25000" dirty="0"/>
              <a:t>1</a:t>
            </a:r>
            <a:r>
              <a:rPr lang="en-US" dirty="0"/>
              <a:t>, b</a:t>
            </a:r>
            <a:r>
              <a:rPr lang="en-US" baseline="-25000" dirty="0"/>
              <a:t>2</a:t>
            </a:r>
            <a:r>
              <a:rPr lang="en-US" dirty="0"/>
              <a:t>). </a:t>
            </a:r>
          </a:p>
          <a:p>
            <a:r>
              <a:rPr lang="en-US" dirty="0"/>
              <a:t>     Attribute preference degrees </a:t>
            </a:r>
            <a:r>
              <a:rPr lang="en-US" dirty="0" err="1"/>
              <a:t>f</a:t>
            </a:r>
            <a:r>
              <a:rPr lang="en-US" baseline="-25000" dirty="0" err="1"/>
              <a:t>i</a:t>
            </a:r>
            <a:r>
              <a:rPr lang="en-US" baseline="30000" dirty="0" err="1"/>
              <a:t>u</a:t>
            </a:r>
            <a:r>
              <a:rPr lang="en-US" dirty="0"/>
              <a:t>(</a:t>
            </a:r>
            <a:r>
              <a:rPr lang="en-US" dirty="0" err="1"/>
              <a:t>B.</a:t>
            </a:r>
            <a:r>
              <a:rPr lang="en-US" dirty="0" err="1">
                <a:latin typeface="Brush Script MT" pitchFamily="66" charset="0"/>
              </a:rPr>
              <a:t>A</a:t>
            </a:r>
            <a:r>
              <a:rPr lang="en-US" baseline="-25000" dirty="0" err="1"/>
              <a:t>i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baseline="-25000" dirty="0" err="1"/>
              <a:t>i</a:t>
            </a:r>
            <a:r>
              <a:rPr lang="en-US" baseline="30000" dirty="0" err="1"/>
              <a:t>u</a:t>
            </a:r>
            <a:r>
              <a:rPr lang="en-US" dirty="0"/>
              <a:t> and </a:t>
            </a:r>
            <a:r>
              <a:rPr lang="en-US" dirty="0" err="1"/>
              <a:t>corresponsing</a:t>
            </a:r>
            <a:r>
              <a:rPr lang="en-US" dirty="0"/>
              <a:t> point in preference cube is B</a:t>
            </a:r>
            <a:r>
              <a:rPr lang="en-US" baseline="30000" dirty="0"/>
              <a:t>u</a:t>
            </a:r>
            <a:r>
              <a:rPr lang="en-US" dirty="0"/>
              <a:t> = (b</a:t>
            </a:r>
            <a:r>
              <a:rPr lang="en-US" baseline="-25000" dirty="0"/>
              <a:t>1</a:t>
            </a:r>
            <a:r>
              <a:rPr lang="en-US" baseline="30000" dirty="0"/>
              <a:t>u</a:t>
            </a:r>
            <a:r>
              <a:rPr lang="en-US" dirty="0"/>
              <a:t>, b</a:t>
            </a:r>
            <a:r>
              <a:rPr lang="en-US" baseline="-25000" dirty="0"/>
              <a:t>2</a:t>
            </a:r>
            <a:r>
              <a:rPr lang="en-US" baseline="30000" dirty="0"/>
              <a:t>u</a:t>
            </a:r>
            <a:r>
              <a:rPr lang="en-US" dirty="0"/>
              <a:t>) </a:t>
            </a:r>
          </a:p>
          <a:p>
            <a:r>
              <a:rPr lang="en-US" dirty="0"/>
              <a:t>     Find both images of C, … </a:t>
            </a:r>
            <a:endParaRPr lang="en-US" dirty="0">
              <a:sym typeface="Symbol" panose="05050102010706020507" pitchFamily="18" charset="2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0" idx="0"/>
          </p:cNvCxnSpPr>
          <p:nvPr/>
        </p:nvCxnSpPr>
        <p:spPr>
          <a:xfrm>
            <a:off x="2930487" y="1509311"/>
            <a:ext cx="1802512" cy="2697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034708" y="4495671"/>
            <a:ext cx="2350825" cy="18841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3218" y="4495671"/>
            <a:ext cx="1244006" cy="18941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39666" y="5370387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6212033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137301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452932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939666" y="472594"/>
            <a:ext cx="1852671" cy="10367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22209" y="521302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605751" y="655163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61426" y="4166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33818" y="31878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675691" y="506218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677259" y="58461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76274" y="416037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766013" y="416193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53523" y="50715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300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385789" y="5912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4128954" y="5275311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057344" y="5369300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461205" y="610645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89595" y="6200444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708969" y="21890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637359" y="2283018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678669" y="2219807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A</a:t>
            </a:r>
            <a:endParaRPr lang="en-US" sz="1400" dirty="0"/>
          </a:p>
        </p:txBody>
      </p:sp>
      <p:sp>
        <p:nvSpPr>
          <p:cNvPr id="71" name="Date Placeholder 4">
            <a:extLst>
              <a:ext uri="{FF2B5EF4-FFF2-40B4-BE49-F238E27FC236}">
                <a16:creationId xmlns:a16="http://schemas.microsoft.com/office/drawing/2014/main" id="{1BB504B7-988C-422F-9BA7-0EC5B15E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153F9-4171-D83D-6B3B-B2AEA55E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A6F1C-D0AD-72F8-99B0-EEF7368E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36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382845" y="48545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1521297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2925304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0963" y="327474"/>
            <a:ext cx="2562521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Data model: attributes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2</a:t>
            </a:r>
            <a:r>
              <a:rPr lang="en-US" dirty="0"/>
              <a:t>; domains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  <a:r>
              <a:rPr lang="en-US" dirty="0"/>
              <a:t>; </a:t>
            </a:r>
          </a:p>
          <a:p>
            <a:r>
              <a:rPr lang="en-US" dirty="0"/>
              <a:t>     Ideal points can be for each user different, we consider users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dirty="0"/>
              <a:t>. Both have same aggregation average AVG</a:t>
            </a:r>
          </a:p>
          <a:p>
            <a:r>
              <a:rPr lang="en-US" dirty="0"/>
              <a:t>       As before we have  </a:t>
            </a:r>
            <a:r>
              <a:rPr lang="en-US" dirty="0" err="1"/>
              <a:t>f</a:t>
            </a:r>
            <a:r>
              <a:rPr lang="en-US" baseline="-25000" dirty="0" err="1"/>
              <a:t>i</a:t>
            </a:r>
            <a:r>
              <a:rPr lang="en-US" baseline="30000" dirty="0" err="1"/>
              <a:t>u</a:t>
            </a:r>
            <a:r>
              <a:rPr lang="en-US" dirty="0"/>
              <a:t>: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[0, 1] (for an user </a:t>
            </a:r>
            <a:r>
              <a:rPr lang="en-US" dirty="0" err="1"/>
              <a:t>u</a:t>
            </a:r>
            <a:r>
              <a:rPr lang="en-US" dirty="0" err="1">
                <a:sym typeface="Symbol" panose="05050102010706020507" pitchFamily="18" charset="2"/>
              </a:rPr>
              <a:t></a:t>
            </a:r>
            <a:r>
              <a:rPr lang="en-US" dirty="0" err="1"/>
              <a:t>U</a:t>
            </a:r>
            <a:r>
              <a:rPr lang="en-US" dirty="0"/>
              <a:t>), so we have </a:t>
            </a:r>
            <a:r>
              <a:rPr lang="en-US" b="1" dirty="0" err="1">
                <a:solidFill>
                  <a:srgbClr val="00B050"/>
                </a:solidFill>
              </a:rPr>
              <a:t>f</a:t>
            </a:r>
            <a:r>
              <a:rPr lang="en-US" b="1" baseline="-25000" dirty="0" err="1">
                <a:solidFill>
                  <a:srgbClr val="00B050"/>
                </a:solidFill>
              </a:rPr>
              <a:t>i</a:t>
            </a:r>
            <a:r>
              <a:rPr lang="en-US" b="1" baseline="30000" dirty="0" err="1">
                <a:solidFill>
                  <a:srgbClr val="00B050"/>
                </a:solidFill>
              </a:rPr>
              <a:t>u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FF0000"/>
                </a:solidFill>
              </a:rPr>
              <a:t>f</a:t>
            </a:r>
            <a:r>
              <a:rPr lang="en-US" b="1" baseline="-25000" dirty="0" err="1">
                <a:solidFill>
                  <a:srgbClr val="FF0000"/>
                </a:solidFill>
              </a:rPr>
              <a:t>i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/>
              <a:t> . </a:t>
            </a:r>
          </a:p>
          <a:p>
            <a:r>
              <a:rPr lang="en-US" dirty="0"/>
              <a:t>     Object with </a:t>
            </a:r>
            <a:r>
              <a:rPr lang="en-US" dirty="0" err="1"/>
              <a:t>objectID</a:t>
            </a:r>
            <a:r>
              <a:rPr lang="en-US" dirty="0"/>
              <a:t> = B has attribute values B.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 = b</a:t>
            </a:r>
            <a:r>
              <a:rPr lang="en-US" baseline="-25000" dirty="0"/>
              <a:t>1</a:t>
            </a:r>
            <a:r>
              <a:rPr lang="en-US" dirty="0"/>
              <a:t> and B.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2</a:t>
            </a:r>
            <a:r>
              <a:rPr lang="en-US" dirty="0"/>
              <a:t> = b</a:t>
            </a:r>
            <a:r>
              <a:rPr lang="en-US" baseline="-25000" dirty="0"/>
              <a:t>2</a:t>
            </a:r>
            <a:r>
              <a:rPr lang="en-US" dirty="0"/>
              <a:t>, sometimes we write B=(b</a:t>
            </a:r>
            <a:r>
              <a:rPr lang="en-US" baseline="-25000" dirty="0"/>
              <a:t>1</a:t>
            </a:r>
            <a:r>
              <a:rPr lang="en-US" dirty="0"/>
              <a:t>, b</a:t>
            </a:r>
            <a:r>
              <a:rPr lang="en-US" baseline="-25000" dirty="0"/>
              <a:t>2</a:t>
            </a:r>
            <a:r>
              <a:rPr lang="en-US" dirty="0"/>
              <a:t>) has two images in preference cube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30000" dirty="0">
                <a:solidFill>
                  <a:srgbClr val="FF0000"/>
                </a:solidFill>
              </a:rPr>
              <a:t>u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r>
              <a:rPr lang="en-US" dirty="0"/>
              <a:t> . </a:t>
            </a:r>
          </a:p>
          <a:p>
            <a:r>
              <a:rPr lang="en-US" dirty="0"/>
              <a:t>     Let us depict ½ contour line in DC, interpret result, discuss intuitiveness</a:t>
            </a:r>
            <a:endParaRPr lang="en-US" dirty="0">
              <a:sym typeface="Symbol" panose="05050102010706020507" pitchFamily="18" charset="2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0" idx="0"/>
          </p:cNvCxnSpPr>
          <p:nvPr/>
        </p:nvCxnSpPr>
        <p:spPr>
          <a:xfrm>
            <a:off x="2930487" y="1509311"/>
            <a:ext cx="1802512" cy="2697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034708" y="4495671"/>
            <a:ext cx="2350825" cy="18841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3218" y="4495671"/>
            <a:ext cx="1244006" cy="18941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898308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939666" y="472594"/>
            <a:ext cx="1852671" cy="10367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22209" y="521302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605751" y="655163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61426" y="4166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33818" y="31878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675691" y="506218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677259" y="58461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76274" y="416037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766013" y="416193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53523" y="50715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300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385789" y="5912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4128954" y="5275311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057344" y="5369300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461205" y="610645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89595" y="6200444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12" idx="1"/>
          </p:cNvCxnSpPr>
          <p:nvPr/>
        </p:nvCxnSpPr>
        <p:spPr>
          <a:xfrm>
            <a:off x="2930487" y="4495671"/>
            <a:ext cx="1799433" cy="18381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38395" y="2930769"/>
            <a:ext cx="873758" cy="13251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922510" y="2933718"/>
            <a:ext cx="2710379" cy="133818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918176" y="475484"/>
            <a:ext cx="2714713" cy="24562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054603" y="506774"/>
            <a:ext cx="889590" cy="241227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38395" y="1509311"/>
            <a:ext cx="2348292" cy="2729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7390530" y="1516838"/>
            <a:ext cx="1234971" cy="2725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7389006" y="485450"/>
            <a:ext cx="1256066" cy="1034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5051621" y="459739"/>
            <a:ext cx="2324216" cy="1076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2912882" y="4483865"/>
            <a:ext cx="1820117" cy="1898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346622" y="1436015"/>
            <a:ext cx="150829" cy="1602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846189" y="2867319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6708969" y="21890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637359" y="2283018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678669" y="2219807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A</a:t>
            </a:r>
            <a:endParaRPr lang="en-US" sz="1400" dirty="0"/>
          </a:p>
        </p:txBody>
      </p:sp>
      <p:sp>
        <p:nvSpPr>
          <p:cNvPr id="100" name="Date Placeholder 4">
            <a:extLst>
              <a:ext uri="{FF2B5EF4-FFF2-40B4-BE49-F238E27FC236}">
                <a16:creationId xmlns:a16="http://schemas.microsoft.com/office/drawing/2014/main" id="{4E635A5E-E051-4F32-BDEA-801F400F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35CA8-9303-E73E-5DC5-408AF1B6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5F825B-B6A6-3587-C799-12A12688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56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393235" y="48545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1510905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2925304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0963" y="354369"/>
            <a:ext cx="2562521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Data model: attributes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2</a:t>
            </a:r>
            <a:r>
              <a:rPr lang="en-US" dirty="0"/>
              <a:t>; domains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  <a:r>
              <a:rPr lang="en-US" dirty="0"/>
              <a:t>; </a:t>
            </a:r>
          </a:p>
          <a:p>
            <a:r>
              <a:rPr lang="en-US" dirty="0"/>
              <a:t>     Ideal points can be for each user different, we consider users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dirty="0"/>
              <a:t>. Both have same aggregation average AVG</a:t>
            </a:r>
          </a:p>
          <a:p>
            <a:r>
              <a:rPr lang="en-US" dirty="0"/>
              <a:t>       As before we have  </a:t>
            </a:r>
            <a:r>
              <a:rPr lang="en-US" dirty="0" err="1"/>
              <a:t>f</a:t>
            </a:r>
            <a:r>
              <a:rPr lang="en-US" baseline="-25000" dirty="0" err="1"/>
              <a:t>i</a:t>
            </a:r>
            <a:r>
              <a:rPr lang="en-US" baseline="30000" dirty="0" err="1"/>
              <a:t>u</a:t>
            </a:r>
            <a:r>
              <a:rPr lang="en-US" dirty="0"/>
              <a:t>: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[0, 1] (for an user </a:t>
            </a:r>
            <a:r>
              <a:rPr lang="en-US" dirty="0" err="1"/>
              <a:t>u</a:t>
            </a:r>
            <a:r>
              <a:rPr lang="en-US" dirty="0" err="1">
                <a:sym typeface="Symbol" panose="05050102010706020507" pitchFamily="18" charset="2"/>
              </a:rPr>
              <a:t></a:t>
            </a:r>
            <a:r>
              <a:rPr lang="en-US" dirty="0" err="1"/>
              <a:t>U</a:t>
            </a:r>
            <a:r>
              <a:rPr lang="en-US" dirty="0"/>
              <a:t>), so we have </a:t>
            </a:r>
            <a:r>
              <a:rPr lang="en-US" b="1" dirty="0" err="1">
                <a:solidFill>
                  <a:srgbClr val="00B050"/>
                </a:solidFill>
              </a:rPr>
              <a:t>f</a:t>
            </a:r>
            <a:r>
              <a:rPr lang="en-US" b="1" baseline="-25000" dirty="0" err="1">
                <a:solidFill>
                  <a:srgbClr val="00B050"/>
                </a:solidFill>
              </a:rPr>
              <a:t>i</a:t>
            </a:r>
            <a:r>
              <a:rPr lang="en-US" b="1" baseline="30000" dirty="0" err="1">
                <a:solidFill>
                  <a:srgbClr val="00B050"/>
                </a:solidFill>
              </a:rPr>
              <a:t>u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FF0000"/>
                </a:solidFill>
              </a:rPr>
              <a:t>f</a:t>
            </a:r>
            <a:r>
              <a:rPr lang="en-US" b="1" baseline="-25000" dirty="0" err="1">
                <a:solidFill>
                  <a:srgbClr val="FF0000"/>
                </a:solidFill>
              </a:rPr>
              <a:t>i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/>
              <a:t> . </a:t>
            </a:r>
          </a:p>
          <a:p>
            <a:r>
              <a:rPr lang="en-US" dirty="0"/>
              <a:t>     Object with </a:t>
            </a:r>
            <a:r>
              <a:rPr lang="en-US" dirty="0" err="1"/>
              <a:t>objectID</a:t>
            </a:r>
            <a:r>
              <a:rPr lang="en-US" dirty="0"/>
              <a:t> = B has attribute values B.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 = b</a:t>
            </a:r>
            <a:r>
              <a:rPr lang="en-US" baseline="-25000" dirty="0"/>
              <a:t>1</a:t>
            </a:r>
            <a:r>
              <a:rPr lang="en-US" dirty="0"/>
              <a:t> and B.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2</a:t>
            </a:r>
            <a:r>
              <a:rPr lang="en-US" dirty="0"/>
              <a:t> = b</a:t>
            </a:r>
            <a:r>
              <a:rPr lang="en-US" baseline="-25000" dirty="0"/>
              <a:t>2</a:t>
            </a:r>
            <a:r>
              <a:rPr lang="en-US" dirty="0"/>
              <a:t>, sometimes we write B=(b</a:t>
            </a:r>
            <a:r>
              <a:rPr lang="en-US" baseline="-25000" dirty="0"/>
              <a:t>1</a:t>
            </a:r>
            <a:r>
              <a:rPr lang="en-US" dirty="0"/>
              <a:t>, b</a:t>
            </a:r>
            <a:r>
              <a:rPr lang="en-US" baseline="-25000" dirty="0"/>
              <a:t>2</a:t>
            </a:r>
            <a:r>
              <a:rPr lang="en-US" dirty="0"/>
              <a:t>) has two images in preference cube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30000" dirty="0">
                <a:solidFill>
                  <a:srgbClr val="FF0000"/>
                </a:solidFill>
              </a:rPr>
              <a:t>u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r>
              <a:rPr lang="en-US" dirty="0"/>
              <a:t> . </a:t>
            </a:r>
          </a:p>
          <a:p>
            <a:r>
              <a:rPr lang="en-US" dirty="0"/>
              <a:t>     Let us depict ¾  contour line in DC, interpret result, discuss intuitiveness</a:t>
            </a:r>
            <a:endParaRPr lang="en-US" dirty="0">
              <a:sym typeface="Symbol" panose="05050102010706020507" pitchFamily="18" charset="2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0" idx="0"/>
          </p:cNvCxnSpPr>
          <p:nvPr/>
        </p:nvCxnSpPr>
        <p:spPr>
          <a:xfrm>
            <a:off x="2930487" y="1509311"/>
            <a:ext cx="1802512" cy="2697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034708" y="4495671"/>
            <a:ext cx="2350825" cy="18841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3218" y="4495671"/>
            <a:ext cx="1244006" cy="18941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39666" y="5463906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898308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816617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939666" y="472594"/>
            <a:ext cx="1852671" cy="10367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22209" y="521302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605751" y="655163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61426" y="4166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33818" y="31878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675691" y="506218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677259" y="58461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76274" y="416037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766013" y="416193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53523" y="50715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300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177969" y="5912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4128954" y="5275311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057344" y="5369300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461205" y="610645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89595" y="6200444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2912882" y="4483865"/>
            <a:ext cx="1820117" cy="1898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3" idx="1"/>
          </p:cNvCxnSpPr>
          <p:nvPr/>
        </p:nvCxnSpPr>
        <p:spPr>
          <a:xfrm>
            <a:off x="2919470" y="5436824"/>
            <a:ext cx="905451" cy="95331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916631" y="998284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933948" y="1763751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917964" y="2838711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935281" y="3552224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468817" y="47952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248137" y="489911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7211030" y="486446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8002839" y="471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68817" y="2930769"/>
            <a:ext cx="447671" cy="62145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5916488" y="2930769"/>
            <a:ext cx="1294542" cy="62145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898308" y="1760417"/>
            <a:ext cx="1312722" cy="117035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5476502" y="1760416"/>
            <a:ext cx="439986" cy="117035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48137" y="1509311"/>
            <a:ext cx="1152783" cy="1329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7400920" y="1509311"/>
            <a:ext cx="609604" cy="1329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7400920" y="998285"/>
            <a:ext cx="621289" cy="511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255822" y="998284"/>
            <a:ext cx="1145098" cy="5110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5846189" y="2867319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346622" y="1436015"/>
            <a:ext cx="150829" cy="1602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6708969" y="21890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637359" y="2283018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678669" y="2219807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A</a:t>
            </a:r>
            <a:endParaRPr lang="en-US" sz="1400" dirty="0"/>
          </a:p>
        </p:txBody>
      </p:sp>
      <p:sp>
        <p:nvSpPr>
          <p:cNvPr id="109" name="Date Placeholder 4">
            <a:extLst>
              <a:ext uri="{FF2B5EF4-FFF2-40B4-BE49-F238E27FC236}">
                <a16:creationId xmlns:a16="http://schemas.microsoft.com/office/drawing/2014/main" id="{9BA8F57F-E4FB-4DC8-A86B-1E00A980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F2363-CAB0-0CD7-10C1-34EC49112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AF8AD-A88A-EE5D-F5DF-F034AB2B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55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382845" y="48545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1521297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2925304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0963" y="506774"/>
            <a:ext cx="2562521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Previous two slides in one. </a:t>
            </a:r>
          </a:p>
          <a:p>
            <a:r>
              <a:rPr lang="en-US" dirty="0"/>
              <a:t>     Observe ½ and ¾ contour lines in DC.  </a:t>
            </a:r>
          </a:p>
          <a:p>
            <a:endParaRPr lang="en-US" dirty="0"/>
          </a:p>
          <a:p>
            <a:r>
              <a:rPr lang="en-US" dirty="0"/>
              <a:t>It seems that there is some parallelism. </a:t>
            </a:r>
          </a:p>
          <a:p>
            <a:endParaRPr lang="en-US" dirty="0"/>
          </a:p>
          <a:p>
            <a:r>
              <a:rPr lang="en-US" dirty="0"/>
              <a:t>Formulate statement, prove or disprove. </a:t>
            </a:r>
          </a:p>
          <a:p>
            <a:endParaRPr lang="en-US" dirty="0"/>
          </a:p>
          <a:p>
            <a:r>
              <a:rPr lang="en-US" dirty="0"/>
              <a:t>Interpret result, discuss intuitiveness</a:t>
            </a:r>
            <a:endParaRPr lang="en-US" dirty="0">
              <a:sym typeface="Symbol" panose="05050102010706020507" pitchFamily="18" charset="2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0" idx="0"/>
          </p:cNvCxnSpPr>
          <p:nvPr/>
        </p:nvCxnSpPr>
        <p:spPr>
          <a:xfrm>
            <a:off x="2930487" y="1509311"/>
            <a:ext cx="1802512" cy="2697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034708" y="4495671"/>
            <a:ext cx="2350825" cy="18841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3218" y="4495671"/>
            <a:ext cx="1244006" cy="18941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898308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939666" y="472594"/>
            <a:ext cx="1852671" cy="10367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22209" y="521302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605751" y="655163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61426" y="4166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33818" y="31878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675691" y="506218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677259" y="58461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76274" y="416037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766013" y="416193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53523" y="50715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300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385789" y="5912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4128954" y="5275311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057344" y="5369300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461205" y="610645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89595" y="6200444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12" idx="1"/>
          </p:cNvCxnSpPr>
          <p:nvPr/>
        </p:nvCxnSpPr>
        <p:spPr>
          <a:xfrm>
            <a:off x="2930487" y="4495671"/>
            <a:ext cx="1799433" cy="18381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38395" y="2930769"/>
            <a:ext cx="873758" cy="13251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922510" y="2933718"/>
            <a:ext cx="2710379" cy="133818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918176" y="475484"/>
            <a:ext cx="2714713" cy="24562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054603" y="506774"/>
            <a:ext cx="889590" cy="241227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38395" y="1509311"/>
            <a:ext cx="2348292" cy="2729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7390530" y="1516838"/>
            <a:ext cx="1234971" cy="2725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7389006" y="485450"/>
            <a:ext cx="1256066" cy="1034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5051621" y="459739"/>
            <a:ext cx="2324216" cy="1076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2912882" y="4483865"/>
            <a:ext cx="1820117" cy="1898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cxnSp>
        <p:nvCxnSpPr>
          <p:cNvPr id="102" name="Straight Connector 101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5468817" y="2930769"/>
            <a:ext cx="447671" cy="621455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916488" y="2930769"/>
            <a:ext cx="1294542" cy="621455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5898308" y="1760417"/>
            <a:ext cx="1312722" cy="1170352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5476502" y="1760416"/>
            <a:ext cx="439986" cy="1170353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248137" y="1509311"/>
            <a:ext cx="1152783" cy="13294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7400920" y="1509311"/>
            <a:ext cx="609604" cy="13294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7400920" y="998285"/>
            <a:ext cx="621289" cy="51102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6255822" y="998284"/>
            <a:ext cx="1145098" cy="51102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5846189" y="2867319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7346622" y="1436015"/>
            <a:ext cx="150829" cy="1602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6708969" y="21890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637359" y="2283018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678669" y="2219807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A</a:t>
            </a:r>
            <a:endParaRPr lang="en-US" sz="1400" dirty="0"/>
          </a:p>
        </p:txBody>
      </p:sp>
      <p:sp>
        <p:nvSpPr>
          <p:cNvPr id="119" name="Date Placeholder 4">
            <a:extLst>
              <a:ext uri="{FF2B5EF4-FFF2-40B4-BE49-F238E27FC236}">
                <a16:creationId xmlns:a16="http://schemas.microsoft.com/office/drawing/2014/main" id="{96B05326-F889-4007-B524-3BD01BBA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B5DD4-9104-B2D3-A6F6-CFC12FDC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382EE7B-E98E-DFDE-1508-BA93F136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28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914268" y="48544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2940190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6702458" y="4482353"/>
            <a:ext cx="1204413" cy="189959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31736" y="1165412"/>
            <a:ext cx="1882311" cy="106874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930487" y="2919046"/>
            <a:ext cx="1883560" cy="80130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939666" y="2268904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702921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396753" y="4500282"/>
            <a:ext cx="510308" cy="190492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705493" y="637252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</a:t>
            </a:r>
          </a:p>
        </p:txBody>
      </p:sp>
      <p:sp>
        <p:nvSpPr>
          <p:cNvPr id="75" name="Oval 74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5327719" y="292388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ideal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" y="506774"/>
            <a:ext cx="2703484" cy="535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Similarly</a:t>
            </a:r>
          </a:p>
          <a:p>
            <a:endParaRPr lang="en-US" dirty="0"/>
          </a:p>
          <a:p>
            <a:r>
              <a:rPr lang="en-US" dirty="0"/>
              <a:t>trapezoidal degree of  preference of </a:t>
            </a:r>
            <a:r>
              <a:rPr lang="en-US" dirty="0" err="1">
                <a:latin typeface="Brush Script MT" pitchFamily="66" charset="0"/>
              </a:rPr>
              <a:t>A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, a value from </a:t>
            </a:r>
            <a:r>
              <a:rPr lang="en-US" dirty="0" err="1">
                <a:latin typeface="Brush Script MT" pitchFamily="66" charset="0"/>
              </a:rPr>
              <a:t>D</a:t>
            </a:r>
            <a:r>
              <a:rPr lang="en-US" baseline="-25000" dirty="0" err="1"/>
              <a:t>j</a:t>
            </a:r>
            <a:r>
              <a:rPr lang="en-US" dirty="0"/>
              <a:t> (local preference) is given by  an ideal interval [</a:t>
            </a:r>
            <a:r>
              <a:rPr lang="en-US" dirty="0" err="1"/>
              <a:t>i</a:t>
            </a:r>
            <a:r>
              <a:rPr lang="en-US" baseline="-25000" dirty="0" err="1"/>
              <a:t>j</a:t>
            </a:r>
            <a:r>
              <a:rPr lang="en-US" baseline="30000" dirty="0" err="1"/>
              <a:t>l</a:t>
            </a:r>
            <a:r>
              <a:rPr lang="en-US" dirty="0"/>
              <a:t> , </a:t>
            </a:r>
            <a:r>
              <a:rPr lang="en-US" dirty="0" err="1"/>
              <a:t>i</a:t>
            </a:r>
            <a:r>
              <a:rPr lang="en-US" baseline="-25000" dirty="0" err="1"/>
              <a:t>j</a:t>
            </a:r>
            <a:r>
              <a:rPr lang="en-US" baseline="30000" dirty="0" err="1"/>
              <a:t>r</a:t>
            </a:r>
            <a:r>
              <a:rPr lang="en-US" dirty="0"/>
              <a:t> ]    and analogically defined functions </a:t>
            </a:r>
            <a:r>
              <a:rPr lang="en-US" dirty="0" err="1"/>
              <a:t>f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Instead of minimum/max of domains </a:t>
            </a:r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j</a:t>
            </a:r>
            <a:r>
              <a:rPr lang="en-US" dirty="0"/>
              <a:t> we can/have to consider the possibility that trapezoid is based on some interval [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,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Depicting contour lines continues on blackboard  </a:t>
            </a:r>
          </a:p>
          <a:p>
            <a:r>
              <a:rPr lang="en-US" dirty="0"/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34560" y="413836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723648" y="4149356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  <a:r>
              <a:rPr lang="en-US" baseline="30000" dirty="0"/>
              <a:t>l</a:t>
            </a:r>
            <a:r>
              <a:rPr lang="en-US" dirty="0"/>
              <a:t>         i</a:t>
            </a:r>
            <a:r>
              <a:rPr lang="en-US" baseline="-25000" dirty="0"/>
              <a:t>1</a:t>
            </a:r>
            <a:r>
              <a:rPr lang="en-US" baseline="30000" dirty="0"/>
              <a:t>r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707309" y="418706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5901179" y="6381946"/>
            <a:ext cx="82013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931736" y="2234153"/>
            <a:ext cx="18854" cy="7164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910606" y="2262433"/>
            <a:ext cx="810705" cy="6693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48648" y="2178400"/>
            <a:ext cx="369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baseline="30000" dirty="0"/>
              <a:t>r</a:t>
            </a:r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baseline="30000" dirty="0"/>
              <a:t>r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240198" y="528132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57046" y="352029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4814047" y="466165"/>
            <a:ext cx="0" cy="72614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4805077" y="3711388"/>
            <a:ext cx="5" cy="5290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906871" y="4491318"/>
            <a:ext cx="7171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055996" y="4491313"/>
            <a:ext cx="349722" cy="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759410" y="359149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739991" y="94184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2912882" y="4483865"/>
            <a:ext cx="1820117" cy="1898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Date Placeholder 4">
            <a:extLst>
              <a:ext uri="{FF2B5EF4-FFF2-40B4-BE49-F238E27FC236}">
                <a16:creationId xmlns:a16="http://schemas.microsoft.com/office/drawing/2014/main" id="{8C4F4605-C888-42EA-9925-D22B7494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C6FE1-7B0C-0E72-73FC-43B63107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7045FA8-E51E-783D-0851-641DEF15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06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6514923" y="48544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2733995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7126941" y="4482353"/>
            <a:ext cx="950259" cy="19005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31736" y="950252"/>
            <a:ext cx="1882311" cy="106874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940424" y="2716306"/>
            <a:ext cx="1873623" cy="100404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39666" y="2017884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124276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396753" y="4500283"/>
            <a:ext cx="1129553" cy="189155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" y="506774"/>
            <a:ext cx="270348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Contour lines for general trapezoidal case</a:t>
            </a:r>
          </a:p>
          <a:p>
            <a:endParaRPr lang="en-US" dirty="0"/>
          </a:p>
          <a:p>
            <a:r>
              <a:rPr lang="en-US" dirty="0"/>
              <a:t>Please, notice construction</a:t>
            </a:r>
          </a:p>
          <a:p>
            <a:endParaRPr lang="en-US" dirty="0"/>
          </a:p>
          <a:p>
            <a:r>
              <a:rPr lang="en-US" dirty="0"/>
              <a:t>Image ungrouped for further constructions</a:t>
            </a:r>
          </a:p>
          <a:p>
            <a:r>
              <a:rPr lang="en-US" dirty="0"/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6535271" y="6381946"/>
            <a:ext cx="598430" cy="988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931736" y="2018993"/>
            <a:ext cx="18854" cy="71643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127704" y="633019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f</a:t>
            </a:r>
            <a:r>
              <a:rPr lang="en-US" b="1" baseline="-25000" dirty="0">
                <a:solidFill>
                  <a:srgbClr val="00B0F0"/>
                </a:solidFill>
              </a:rPr>
              <a:t>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33681" y="2579005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f</a:t>
            </a:r>
            <a:r>
              <a:rPr lang="en-US" b="1" baseline="-25000" dirty="0">
                <a:solidFill>
                  <a:srgbClr val="00B0F0"/>
                </a:solidFill>
              </a:rPr>
              <a:t>2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4814047" y="466165"/>
            <a:ext cx="0" cy="47512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4805077" y="3711388"/>
            <a:ext cx="5" cy="5290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050306" y="4482353"/>
            <a:ext cx="573755" cy="896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055996" y="4491313"/>
            <a:ext cx="349722" cy="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2912882" y="4483865"/>
            <a:ext cx="1820117" cy="1898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942206" y="3702210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939661" y="960009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5394293" y="47647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8056631" y="47258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526306" y="466165"/>
            <a:ext cx="609600" cy="484094"/>
          </a:xfrm>
          <a:prstGeom prst="rect">
            <a:avLst/>
          </a:prstGeom>
          <a:solidFill>
            <a:srgbClr val="99FF33">
              <a:alpha val="34000"/>
            </a:srgbClr>
          </a:solidFill>
          <a:ln w="285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t(1,0)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526301" y="3702525"/>
            <a:ext cx="609600" cy="573640"/>
          </a:xfrm>
          <a:prstGeom prst="rect">
            <a:avLst/>
          </a:prstGeom>
          <a:solidFill>
            <a:srgbClr val="99FF33">
              <a:alpha val="33000"/>
            </a:srgbClr>
          </a:solidFill>
          <a:ln w="285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t(1,0)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5038160" y="2017161"/>
            <a:ext cx="367558" cy="708110"/>
          </a:xfrm>
          <a:prstGeom prst="rect">
            <a:avLst/>
          </a:prstGeom>
          <a:solidFill>
            <a:srgbClr val="FF7C80">
              <a:alpha val="32000"/>
            </a:srgbClr>
          </a:solidFill>
          <a:ln w="2857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t(0,1)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8068325" y="2008191"/>
            <a:ext cx="582616" cy="726044"/>
          </a:xfrm>
          <a:prstGeom prst="rect">
            <a:avLst/>
          </a:prstGeom>
          <a:solidFill>
            <a:srgbClr val="FF7C80">
              <a:alpha val="30000"/>
            </a:srgbClr>
          </a:solidFill>
          <a:ln w="2857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t(0,1)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047129" y="475129"/>
            <a:ext cx="367553" cy="475130"/>
          </a:xfrm>
          <a:prstGeom prst="rect">
            <a:avLst/>
          </a:prstGeom>
          <a:solidFill>
            <a:srgbClr val="FF00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056089" y="3702523"/>
            <a:ext cx="358593" cy="573641"/>
          </a:xfrm>
          <a:prstGeom prst="rect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8059359" y="3702519"/>
            <a:ext cx="582617" cy="555716"/>
          </a:xfrm>
          <a:prstGeom prst="rect">
            <a:avLst/>
          </a:prstGeom>
          <a:solidFill>
            <a:srgbClr val="FF0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8059354" y="484078"/>
            <a:ext cx="582622" cy="484109"/>
          </a:xfrm>
          <a:prstGeom prst="rect">
            <a:avLst/>
          </a:prstGeom>
          <a:solidFill>
            <a:srgbClr val="FF0000">
              <a:alpha val="67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526306" y="2017059"/>
            <a:ext cx="618565" cy="708212"/>
          </a:xfrm>
          <a:prstGeom prst="rect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09" name="Straight Connector 108"/>
          <p:cNvCxnSpPr>
            <a:endCxn id="3" idx="3"/>
          </p:cNvCxnSpPr>
          <p:nvPr/>
        </p:nvCxnSpPr>
        <p:spPr>
          <a:xfrm>
            <a:off x="2938348" y="4495671"/>
            <a:ext cx="1842972" cy="941153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942201" y="5432450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920413" y="5428026"/>
            <a:ext cx="1842972" cy="941153"/>
          </a:xfrm>
          <a:prstGeom prst="line">
            <a:avLst/>
          </a:prstGeom>
          <a:ln w="28575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2929373" y="4961841"/>
            <a:ext cx="1842972" cy="94115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924266" y="4966265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924261" y="5898620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3" idx="0"/>
          </p:cNvCxnSpPr>
          <p:nvPr/>
        </p:nvCxnSpPr>
        <p:spPr>
          <a:xfrm>
            <a:off x="3850395" y="4483865"/>
            <a:ext cx="921955" cy="4867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3" idx="2"/>
          </p:cNvCxnSpPr>
          <p:nvPr/>
        </p:nvCxnSpPr>
        <p:spPr>
          <a:xfrm>
            <a:off x="2929373" y="5894201"/>
            <a:ext cx="921022" cy="49558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3861273" y="49440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5672203" y="48543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5932183" y="48543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6228023" y="48542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7375538" y="48542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7599658" y="49438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7841708" y="48541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939656" y="1488939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2939651" y="3219179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5934635" y="2725271"/>
            <a:ext cx="591671" cy="977153"/>
          </a:xfrm>
          <a:prstGeom prst="line">
            <a:avLst/>
          </a:prstGeom>
          <a:ln w="28575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7117976" y="2743201"/>
            <a:ext cx="502024" cy="986117"/>
          </a:xfrm>
          <a:prstGeom prst="line">
            <a:avLst/>
          </a:prstGeom>
          <a:ln w="28575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7117976" y="959224"/>
            <a:ext cx="493059" cy="1066801"/>
          </a:xfrm>
          <a:prstGeom prst="line">
            <a:avLst/>
          </a:prstGeom>
          <a:ln w="28575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5925671" y="959224"/>
            <a:ext cx="600635" cy="1066800"/>
          </a:xfrm>
          <a:prstGeom prst="line">
            <a:avLst/>
          </a:prstGeom>
          <a:ln w="28575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6535271" y="950259"/>
            <a:ext cx="573741" cy="8965"/>
          </a:xfrm>
          <a:prstGeom prst="line">
            <a:avLst/>
          </a:prstGeom>
          <a:ln w="28575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6508377" y="3684494"/>
            <a:ext cx="573741" cy="8965"/>
          </a:xfrm>
          <a:prstGeom prst="line">
            <a:avLst/>
          </a:prstGeom>
          <a:ln w="28575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7611035" y="2017060"/>
            <a:ext cx="0" cy="717175"/>
          </a:xfrm>
          <a:prstGeom prst="line">
            <a:avLst/>
          </a:prstGeom>
          <a:ln w="28575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5943600" y="2008095"/>
            <a:ext cx="0" cy="717175"/>
          </a:xfrm>
          <a:prstGeom prst="line">
            <a:avLst/>
          </a:prstGeom>
          <a:ln w="28575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6239436" y="1990166"/>
            <a:ext cx="0" cy="7171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7386919" y="2017061"/>
            <a:ext cx="0" cy="7171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6517341" y="3227294"/>
            <a:ext cx="609601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6535271" y="1506071"/>
            <a:ext cx="609601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239435" y="1488141"/>
            <a:ext cx="286871" cy="51995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117976" y="1506071"/>
            <a:ext cx="277906" cy="5109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7135906" y="2734235"/>
            <a:ext cx="242047" cy="48409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6257365" y="2725271"/>
            <a:ext cx="268941" cy="4930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5405718" y="2725271"/>
            <a:ext cx="546847" cy="986117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5405718" y="968188"/>
            <a:ext cx="537882" cy="1057836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 flipV="1">
            <a:off x="7611035" y="968188"/>
            <a:ext cx="448236" cy="1048871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7611035" y="2743200"/>
            <a:ext cx="466165" cy="959225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V="1">
            <a:off x="5943600" y="466165"/>
            <a:ext cx="8965" cy="484094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7602120" y="475125"/>
            <a:ext cx="8965" cy="484094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7602120" y="3693459"/>
            <a:ext cx="8915" cy="573736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5934685" y="3693454"/>
            <a:ext cx="8915" cy="573736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5683673" y="3702419"/>
            <a:ext cx="8915" cy="5737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V="1">
            <a:off x="7853132" y="3693454"/>
            <a:ext cx="8915" cy="5737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 flipV="1">
            <a:off x="7844118" y="475124"/>
            <a:ext cx="8964" cy="484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 flipV="1">
            <a:off x="5692589" y="466160"/>
            <a:ext cx="8964" cy="484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5396753" y="968188"/>
            <a:ext cx="313766" cy="528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 flipV="1">
            <a:off x="7862047" y="959224"/>
            <a:ext cx="224118" cy="5378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H="1">
            <a:off x="7871012" y="3227294"/>
            <a:ext cx="206188" cy="4661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5405718" y="3209365"/>
            <a:ext cx="277906" cy="484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5047129" y="3209365"/>
            <a:ext cx="376518" cy="89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5029200" y="1488142"/>
            <a:ext cx="376518" cy="89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8077200" y="1497106"/>
            <a:ext cx="564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8068236" y="3227294"/>
            <a:ext cx="564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 flipV="1">
            <a:off x="5647750" y="2734231"/>
            <a:ext cx="591671" cy="97715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5683610" y="2008090"/>
            <a:ext cx="0" cy="717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5665681" y="959219"/>
            <a:ext cx="600635" cy="10668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6248405" y="457195"/>
            <a:ext cx="8965" cy="48409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7386955" y="475120"/>
            <a:ext cx="8965" cy="48409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H="1" flipV="1">
            <a:off x="7404835" y="968183"/>
            <a:ext cx="448236" cy="104887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7862050" y="1999125"/>
            <a:ext cx="0" cy="717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7368991" y="2734231"/>
            <a:ext cx="502024" cy="98611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V="1">
            <a:off x="7386955" y="3702419"/>
            <a:ext cx="8915" cy="57373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V="1">
            <a:off x="6230465" y="3711379"/>
            <a:ext cx="8915" cy="57373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Date Placeholder 4">
            <a:extLst>
              <a:ext uri="{FF2B5EF4-FFF2-40B4-BE49-F238E27FC236}">
                <a16:creationId xmlns:a16="http://schemas.microsoft.com/office/drawing/2014/main" id="{A831DA4D-63EB-4E0D-9330-72548E812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E1877-AD5D-D87E-1A89-1A7E3545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0CBA-FC1A-8FD1-686D-E108C669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06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" y="506774"/>
            <a:ext cx="2703484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Four corners versus one corner - Makes your solutions faster  </a:t>
            </a:r>
          </a:p>
          <a:p>
            <a:endParaRPr lang="en-US" dirty="0"/>
          </a:p>
          <a:p>
            <a:r>
              <a:rPr lang="en-US" dirty="0"/>
              <a:t>Illustration for “one quarter” construction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Saves time</a:t>
            </a:r>
          </a:p>
          <a:p>
            <a:endParaRPr lang="en-US" dirty="0"/>
          </a:p>
          <a:p>
            <a:r>
              <a:rPr lang="en-US" dirty="0"/>
              <a:t>Only illustration, must be constructed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4601" y="202074"/>
            <a:ext cx="6013917" cy="66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4D24713-6234-4F52-A86C-30E02F7A0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D4F171-7505-5A5F-5ADD-DCD0B8D7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DDA3B-6124-7F32-FBE8-CC26A886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06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D63405-C0B8-DD8F-FD2C-D742115DB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200025"/>
            <a:ext cx="9124950" cy="64579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27901" y="1"/>
            <a:ext cx="8252541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Partially linear approximations of preferences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Lecture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474B-3C26-4CAC-BCD0-BD76A022A63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Aggregation+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A9F2E-43E3-6C87-1782-4353960BCC8B}"/>
              </a:ext>
            </a:extLst>
          </p:cNvPr>
          <p:cNvSpPr txBox="1"/>
          <p:nvPr/>
        </p:nvSpPr>
        <p:spPr>
          <a:xfrm>
            <a:off x="6996418" y="822121"/>
            <a:ext cx="21564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proceed similarly</a:t>
            </a:r>
          </a:p>
          <a:p>
            <a:r>
              <a:rPr lang="en-US" dirty="0"/>
              <a:t>as before from PC to </a:t>
            </a:r>
          </a:p>
          <a:p>
            <a:r>
              <a:rPr lang="en-US" dirty="0"/>
              <a:t>DC, just – we must</a:t>
            </a:r>
          </a:p>
          <a:p>
            <a:r>
              <a:rPr lang="en-US" dirty="0"/>
              <a:t>be considering each </a:t>
            </a:r>
          </a:p>
          <a:p>
            <a:r>
              <a:rPr lang="en-US" dirty="0"/>
              <a:t>linear part of </a:t>
            </a:r>
            <a:r>
              <a:rPr lang="en-US" dirty="0">
                <a:solidFill>
                  <a:srgbClr val="00B050"/>
                </a:solidFill>
              </a:rPr>
              <a:t>f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  <a:p>
            <a:r>
              <a:rPr lang="en-US" dirty="0"/>
              <a:t>separately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CDD71-743A-4309-F199-46D4EAFF5EFF}"/>
              </a:ext>
            </a:extLst>
          </p:cNvPr>
          <p:cNvSpPr txBox="1"/>
          <p:nvPr/>
        </p:nvSpPr>
        <p:spPr>
          <a:xfrm>
            <a:off x="6412231" y="5511567"/>
            <a:ext cx="52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99518-B110-CBC9-F4B1-C8C7734D5ABF}"/>
              </a:ext>
            </a:extLst>
          </p:cNvPr>
          <p:cNvSpPr txBox="1"/>
          <p:nvPr/>
        </p:nvSpPr>
        <p:spPr>
          <a:xfrm>
            <a:off x="944008" y="809625"/>
            <a:ext cx="52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9645" y="65834"/>
            <a:ext cx="7886700" cy="63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</a:rPr>
              <a:t>No coding, simulation using drawing tools</a:t>
            </a:r>
          </a:p>
        </p:txBody>
      </p:sp>
      <p:pic>
        <p:nvPicPr>
          <p:cNvPr id="6" name="Picture 5" descr="DrawingTo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00250" y="0"/>
            <a:ext cx="5143500" cy="68580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8E6C47-007B-45AC-91B2-FEDAC2BD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47C011-0AE1-8E5F-6891-F030EBE5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A03637-814A-DBDE-BA5F-06CA2214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81050" y="65834"/>
            <a:ext cx="7886700" cy="63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Ordering – human, intuitive, …</a:t>
            </a:r>
            <a:r>
              <a:rPr lang="en-US" sz="4000" b="1" dirty="0">
                <a:solidFill>
                  <a:srgbClr val="FF0000"/>
                </a:solidFill>
              </a:rPr>
              <a:t>scaled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820874"/>
            <a:ext cx="7886700" cy="5392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… Self explainable - Information technology - more and more about the people and for the people</a:t>
            </a:r>
          </a:p>
          <a:p>
            <a:r>
              <a:rPr lang="en-US" dirty="0"/>
              <a:t>Ordering</a:t>
            </a:r>
            <a:r>
              <a:rPr lang="cs-CZ" dirty="0"/>
              <a:t> –</a:t>
            </a:r>
            <a:r>
              <a:rPr lang="en-US" dirty="0"/>
              <a:t> in the language, </a:t>
            </a:r>
            <a:r>
              <a:rPr lang="cs-CZ" dirty="0" err="1"/>
              <a:t>Likert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en-US" dirty="0"/>
              <a:t>scale 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https://en.wikipedia.org/wiki/Likert_scale</a:t>
            </a:r>
            <a:r>
              <a:rPr lang="cs-CZ" dirty="0"/>
              <a:t> , …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" y="2548138"/>
            <a:ext cx="2522863" cy="3781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49" y="2484387"/>
            <a:ext cx="2997305" cy="3871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2070" y="2609217"/>
            <a:ext cx="2085975" cy="1419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2375" y="4103034"/>
            <a:ext cx="1619250" cy="1362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62375" y="5372712"/>
            <a:ext cx="1704975" cy="933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42177" y="2828466"/>
            <a:ext cx="1971675" cy="209550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156DAD-AC44-4036-ADE7-23A1E947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3D0608-A8F1-38BC-4457-9E12FBA6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1869FD-8CE4-AC3D-F3F0-06BACC6BB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21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9645" y="65834"/>
            <a:ext cx="7886700" cy="63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Main Railway station, southern wing</a:t>
            </a:r>
          </a:p>
        </p:txBody>
      </p:sp>
      <p:pic>
        <p:nvPicPr>
          <p:cNvPr id="6" name="Picture 5" descr="DrawingTo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580" y="701513"/>
            <a:ext cx="4203766" cy="56050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669" y="643340"/>
            <a:ext cx="4202539" cy="293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7671" y="3576408"/>
            <a:ext cx="4184470" cy="28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2195B5-9C21-BC78-338E-C9160585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15E247-9212-1F7C-2431-8C54B4BC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689496" y="48544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079037" y="48545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950756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2940190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40963" y="85419"/>
            <a:ext cx="2562521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Possible extensions:  </a:t>
            </a:r>
            <a:r>
              <a:rPr lang="en-US" dirty="0"/>
              <a:t>assume we know the convex hull of data (as depicted in DC), find the best object, calculate it’s preference degree x, find objects with preference degree  0.9*x </a:t>
            </a:r>
          </a:p>
          <a:p>
            <a:endParaRPr lang="en-US" dirty="0"/>
          </a:p>
          <a:p>
            <a:r>
              <a:rPr lang="en-US" dirty="0"/>
              <a:t>Discuss all possible solution strategies, which is/can be most intuitive for an untrained user? </a:t>
            </a:r>
          </a:p>
          <a:p>
            <a:endParaRPr lang="en-US" dirty="0"/>
          </a:p>
          <a:p>
            <a:r>
              <a:rPr lang="en-US" dirty="0"/>
              <a:t>Consider variants of this task, e.g. with trapezoidal attribute preferences;  with ideal point in max/min of domains, </a:t>
            </a:r>
          </a:p>
          <a:p>
            <a:endParaRPr lang="en-US" dirty="0"/>
          </a:p>
          <a:p>
            <a:r>
              <a:rPr lang="en-US" dirty="0"/>
              <a:t>Consider </a:t>
            </a:r>
            <a:r>
              <a:rPr lang="en-US" b="1" dirty="0" err="1"/>
              <a:t>f</a:t>
            </a:r>
            <a:r>
              <a:rPr lang="en-US" b="1" baseline="-25000" dirty="0" err="1"/>
              <a:t>i</a:t>
            </a:r>
            <a:r>
              <a:rPr lang="en-US" b="1" baseline="30000" dirty="0" err="1"/>
              <a:t>u</a:t>
            </a:r>
            <a:r>
              <a:rPr lang="en-US" dirty="0"/>
              <a:t> and t variable, formulate tasks …  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39666" y="5125285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6212033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920480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452932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677259" y="58461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2922628" y="1932732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337348" y="487018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7138131" y="474162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941482" y="2639757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3152836" y="48358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17362" y="5525430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426370" y="47759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922380" y="4881751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3" idx="0"/>
          </p:cNvCxnSpPr>
          <p:nvPr/>
        </p:nvCxnSpPr>
        <p:spPr>
          <a:xfrm>
            <a:off x="3850395" y="4483865"/>
            <a:ext cx="928995" cy="188865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0" idx="2"/>
          </p:cNvCxnSpPr>
          <p:nvPr/>
        </p:nvCxnSpPr>
        <p:spPr>
          <a:xfrm flipH="1">
            <a:off x="2912882" y="4483865"/>
            <a:ext cx="1820117" cy="1898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782713" y="6561060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Same? in SQL, domain calculi, logic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5354413" y="961534"/>
            <a:ext cx="9427" cy="9803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354425" y="1932495"/>
            <a:ext cx="1800519" cy="72586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7145518" y="1923069"/>
            <a:ext cx="0" cy="74471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363852" y="961534"/>
            <a:ext cx="1781666" cy="9709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ate Placeholder 4">
            <a:extLst>
              <a:ext uri="{FF2B5EF4-FFF2-40B4-BE49-F238E27FC236}">
                <a16:creationId xmlns:a16="http://schemas.microsoft.com/office/drawing/2014/main" id="{00293B91-CAD5-4A7D-9CA7-6649C91C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BB693-2039-D892-21F7-BC204B84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E4DEE-38EF-56F4-2F69-139F871F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77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689496" y="48544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079037" y="48545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49341" y="1214712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2940190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40963" y="85419"/>
            <a:ext cx="2562521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Possible extensions: </a:t>
            </a:r>
            <a:r>
              <a:rPr lang="en-US" dirty="0"/>
              <a:t>assume we know the convex hull of data (as depicted in DC), find the best object, calculate it’s preference degree x, find objects with preference degree  0.9*x </a:t>
            </a:r>
          </a:p>
          <a:p>
            <a:endParaRPr lang="en-US" dirty="0"/>
          </a:p>
          <a:p>
            <a:r>
              <a:rPr lang="en-US" dirty="0"/>
              <a:t>Discuss all possible solution strategies, which is/can be most intuitive for an untrained user? </a:t>
            </a:r>
          </a:p>
          <a:p>
            <a:endParaRPr lang="en-US" dirty="0"/>
          </a:p>
          <a:p>
            <a:r>
              <a:rPr lang="en-US" dirty="0"/>
              <a:t>Consider variants of this task, e.g. with trapezoidal attribute preferences;  with ideal point in max/min of domains, </a:t>
            </a:r>
          </a:p>
          <a:p>
            <a:endParaRPr lang="en-US" dirty="0"/>
          </a:p>
          <a:p>
            <a:r>
              <a:rPr lang="en-US" dirty="0"/>
              <a:t>Consider </a:t>
            </a:r>
            <a:r>
              <a:rPr lang="en-US" b="1" dirty="0" err="1"/>
              <a:t>f</a:t>
            </a:r>
            <a:r>
              <a:rPr lang="en-US" b="1" baseline="-25000" dirty="0" err="1"/>
              <a:t>i</a:t>
            </a:r>
            <a:r>
              <a:rPr lang="en-US" b="1" baseline="30000" dirty="0" err="1"/>
              <a:t>u</a:t>
            </a:r>
            <a:r>
              <a:rPr lang="en-US" dirty="0"/>
              <a:t> and t variable, formulate tasks …  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637229" y="4495672"/>
            <a:ext cx="3010353" cy="190512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31736" y="461913"/>
            <a:ext cx="9427" cy="73529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22309" y="1197204"/>
            <a:ext cx="1810690" cy="30096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39666" y="5125285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6212033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920480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452932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33914" y="6372521"/>
            <a:ext cx="603315" cy="94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289274" y="548797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21002" y="314225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677259" y="58461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2922628" y="1932732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648439" y="487018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7138131" y="474162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941482" y="2639757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3152836" y="48358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17362" y="5525430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426370" y="47759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922380" y="4881751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3" idx="0"/>
          </p:cNvCxnSpPr>
          <p:nvPr/>
        </p:nvCxnSpPr>
        <p:spPr>
          <a:xfrm>
            <a:off x="3850395" y="4483865"/>
            <a:ext cx="928995" cy="188865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0" idx="2"/>
          </p:cNvCxnSpPr>
          <p:nvPr/>
        </p:nvCxnSpPr>
        <p:spPr>
          <a:xfrm flipH="1">
            <a:off x="2912882" y="4483865"/>
            <a:ext cx="1820117" cy="1898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165130" y="2394408"/>
            <a:ext cx="282804" cy="114064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6447934" y="3544478"/>
            <a:ext cx="1102936" cy="942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7145518" y="1923070"/>
            <a:ext cx="405352" cy="164026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193410" y="1932495"/>
            <a:ext cx="952108" cy="48076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82713" y="6561060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Same? in SQL, domain calculi, logic</a:t>
            </a:r>
          </a:p>
        </p:txBody>
      </p:sp>
      <p:sp>
        <p:nvSpPr>
          <p:cNvPr id="56" name="Date Placeholder 4">
            <a:extLst>
              <a:ext uri="{FF2B5EF4-FFF2-40B4-BE49-F238E27FC236}">
                <a16:creationId xmlns:a16="http://schemas.microsoft.com/office/drawing/2014/main" id="{0AE552DC-DDC0-4CBB-ADB4-EEA4FEBE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AY2023/24 NSWI166 Lecture 6 of 12, Vojtáš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E84F6-5C0F-B132-1F47-9FD8C960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53C-AC87-26C3-E75D-13E69450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77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000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324075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27901" y="65834"/>
            <a:ext cx="8252541" cy="63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User preference – scaled + ideal values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820874"/>
            <a:ext cx="7886700" cy="5392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competitions it is clear who is better = winner</a:t>
            </a:r>
            <a:endParaRPr lang="cs-CZ" dirty="0"/>
          </a:p>
          <a:p>
            <a:r>
              <a:rPr lang="en-US" dirty="0"/>
              <a:t>On </a:t>
            </a:r>
            <a:r>
              <a:rPr lang="cs-CZ" dirty="0"/>
              <a:t>e-</a:t>
            </a:r>
            <a:r>
              <a:rPr lang="cs-CZ" dirty="0" err="1"/>
              <a:t>shop</a:t>
            </a:r>
            <a:r>
              <a:rPr lang="cs-CZ" dirty="0"/>
              <a:t> </a:t>
            </a:r>
            <a:r>
              <a:rPr lang="en-US" dirty="0"/>
              <a:t>it is not clear – users differ</a:t>
            </a:r>
            <a:endParaRPr lang="cs-CZ" dirty="0"/>
          </a:p>
          <a:p>
            <a:r>
              <a:rPr lang="en-US" dirty="0"/>
              <a:t>Producers know this - Marketing Segmentation </a:t>
            </a:r>
            <a:endParaRPr lang="cs-CZ" dirty="0"/>
          </a:p>
          <a:p>
            <a:r>
              <a:rPr lang="cs-CZ" dirty="0"/>
              <a:t>„</a:t>
            </a:r>
            <a:r>
              <a:rPr lang="en-US" dirty="0"/>
              <a:t>F</a:t>
            </a:r>
            <a:r>
              <a:rPr lang="cs-CZ" dirty="0" err="1"/>
              <a:t>aceted</a:t>
            </a:r>
            <a:r>
              <a:rPr lang="cs-CZ" dirty="0"/>
              <a:t> </a:t>
            </a:r>
            <a:r>
              <a:rPr lang="cs-CZ" dirty="0" err="1"/>
              <a:t>browsing</a:t>
            </a:r>
            <a:r>
              <a:rPr lang="cs-CZ" dirty="0"/>
              <a:t>“ – </a:t>
            </a:r>
            <a:r>
              <a:rPr lang="en-US" dirty="0"/>
              <a:t>specifying</a:t>
            </a:r>
            <a:r>
              <a:rPr lang="cs-CZ" dirty="0"/>
              <a:t> „ide</a:t>
            </a:r>
            <a:r>
              <a:rPr lang="en-US" dirty="0"/>
              <a:t>a</a:t>
            </a:r>
            <a:r>
              <a:rPr lang="cs-CZ" dirty="0"/>
              <a:t>l </a:t>
            </a:r>
            <a:r>
              <a:rPr lang="en-US" dirty="0"/>
              <a:t>values</a:t>
            </a:r>
            <a:r>
              <a:rPr lang="cs-CZ" dirty="0"/>
              <a:t>“</a:t>
            </a:r>
          </a:p>
          <a:p>
            <a:r>
              <a:rPr lang="en-US" dirty="0"/>
              <a:t>Too many items, conflicting requirements 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04001">
            <a:off x="-103312" y="4357160"/>
            <a:ext cx="5351575" cy="1124696"/>
          </a:xfrm>
          <a:prstGeom prst="rect">
            <a:avLst/>
          </a:prstGeom>
        </p:spPr>
      </p:pic>
      <p:pic>
        <p:nvPicPr>
          <p:cNvPr id="8" name="Picture 2" descr="http://quince.infragistics.com/Patterns/445b1879-b631-4262-b7be-f2dd032acb68/rId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39" y="3374797"/>
            <a:ext cx="4163550" cy="298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E1197C8-B864-400E-93B2-311E49E6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53B0A8-C678-5275-5EFD-7BC819D6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7A149E-A8D5-0821-955D-A0B5E6C1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5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81050" y="65834"/>
            <a:ext cx="7886700" cy="63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Preferential sets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820874"/>
            <a:ext cx="7886700" cy="5392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Preferential sets are variants of fuzzy sets </a:t>
            </a:r>
            <a:endParaRPr lang="cs-CZ" dirty="0"/>
          </a:p>
          <a:p>
            <a:pPr lvl="1"/>
            <a:r>
              <a:rPr lang="en-US" dirty="0"/>
              <a:t>Fuzzy sets intended to model linguistic vagueness</a:t>
            </a:r>
          </a:p>
          <a:p>
            <a:pPr lvl="1"/>
            <a:r>
              <a:rPr lang="en-US" dirty="0"/>
              <a:t>Preferential sets model human’s linear preferences</a:t>
            </a:r>
          </a:p>
          <a:p>
            <a:r>
              <a:rPr lang="en-US" dirty="0"/>
              <a:t>Price - fully cheap, reasonable, expensive</a:t>
            </a:r>
            <a:r>
              <a:rPr lang="cs-CZ" dirty="0"/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Linearly  ordered domain low, medium, high</a:t>
            </a:r>
            <a:r>
              <a:rPr lang="cs-CZ" dirty="0"/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Linguistic input is very rare –                                      we usually have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 </a:t>
            </a:r>
          </a:p>
          <a:p>
            <a:pPr lvl="1"/>
            <a:r>
              <a:rPr lang="en-US" dirty="0"/>
              <a:t>  </a:t>
            </a:r>
          </a:p>
          <a:p>
            <a:pPr lvl="1"/>
            <a:r>
              <a:rPr lang="en-US" dirty="0"/>
              <a:t>  </a:t>
            </a:r>
          </a:p>
          <a:p>
            <a:pPr lvl="1"/>
            <a:r>
              <a:rPr lang="en-US" dirty="0"/>
              <a:t>Preference scale, e.g. [0, 1]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2" y="3294264"/>
            <a:ext cx="3883300" cy="2912475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1641764" y="4021282"/>
            <a:ext cx="290945" cy="28055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657350" y="4417631"/>
            <a:ext cx="290945" cy="28055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017570" y="4403775"/>
            <a:ext cx="290945" cy="28055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657349" y="4773065"/>
            <a:ext cx="290945" cy="28055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027960" y="4769600"/>
            <a:ext cx="290945" cy="28055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408962" y="4755744"/>
            <a:ext cx="290945" cy="28055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657349" y="5143609"/>
            <a:ext cx="290945" cy="28055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038351" y="5129753"/>
            <a:ext cx="290945" cy="28055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419353" y="5126288"/>
            <a:ext cx="290945" cy="28055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810746" y="5122823"/>
            <a:ext cx="290945" cy="28055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661678" y="5524848"/>
            <a:ext cx="290945" cy="28055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2053071" y="5521383"/>
            <a:ext cx="290945" cy="28055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465246" y="5507527"/>
            <a:ext cx="290945" cy="28055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835857" y="5504062"/>
            <a:ext cx="290945" cy="28055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3216859" y="5510988"/>
            <a:ext cx="290945" cy="28055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47D7F02-D737-435E-ADC5-A6A4170E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AE5A1A-C0B9-0E8A-B969-A80AD527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2A755-ED9C-E625-87B6-64600B0E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610600" cy="53013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65835"/>
            <a:ext cx="8610600" cy="661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hlinkClick r:id="rId3"/>
              </a:rPr>
              <a:t>Decathlon data</a:t>
            </a:r>
            <a:r>
              <a:rPr lang="en-US" sz="3600" dirty="0"/>
              <a:t> – scale-points, multicriterial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2330F-D66A-478D-91BE-3E366A04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C3517-DB2E-172F-6BCE-8B1028A4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153D1-3F57-8DCC-5DFE-0EAFE4AC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3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620000" cy="525819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73484" y="2017333"/>
            <a:ext cx="184608" cy="212889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770" y="1762809"/>
            <a:ext cx="175181" cy="1636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1341" y="1310325"/>
            <a:ext cx="175181" cy="1777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1946" y="1527140"/>
            <a:ext cx="165755" cy="18956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1050" y="65835"/>
            <a:ext cx="7886700" cy="661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Decathlon points-commeasurable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0C9F3-E6FE-4077-9EEA-6E52D81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68D8E-3310-CFBA-7607-4F6729D18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1A1F3-6759-AE32-6FBF-9B22B51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7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3826" y="2247900"/>
            <a:ext cx="7896225" cy="41529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1050" y="65835"/>
            <a:ext cx="7886700" cy="661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Better is rephrased by dominance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762000"/>
            <a:ext cx="8229600" cy="5211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Intuitively better (dominating) means better in all disciplines = Pareto ordering – it is a </a:t>
            </a:r>
            <a:r>
              <a:rPr lang="en-US" sz="2400" b="1" dirty="0">
                <a:solidFill>
                  <a:srgbClr val="FF0000"/>
                </a:solidFill>
              </a:rPr>
              <a:t>partial ordering</a:t>
            </a:r>
            <a:r>
              <a:rPr lang="en-US" sz="2400" dirty="0"/>
              <a:t>! We need the winner! </a:t>
            </a:r>
          </a:p>
          <a:p>
            <a:r>
              <a:rPr lang="en-US" sz="2400" dirty="0"/>
              <a:t>Lobodin   dominates both Nool   and Dvorak   .    and   are incomparable (restricted to 100m x shot data and points)</a:t>
            </a:r>
          </a:p>
          <a:p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52400" y="2275542"/>
            <a:ext cx="76200" cy="86658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1981200"/>
            <a:ext cx="76200" cy="86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1524000"/>
            <a:ext cx="76200" cy="866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" y="1752600"/>
            <a:ext cx="76200" cy="866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1752600"/>
            <a:ext cx="76200" cy="86658"/>
          </a:xfrm>
          <a:prstGeom prst="ellipse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752600"/>
            <a:ext cx="76200" cy="866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1752600"/>
            <a:ext cx="76200" cy="86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1752600"/>
            <a:ext cx="76200" cy="86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34200" y="1752600"/>
            <a:ext cx="76200" cy="866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628101"/>
            <a:ext cx="1444336" cy="1306342"/>
          </a:xfrm>
          <a:prstGeom prst="rect">
            <a:avLst/>
          </a:prstGeom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FA66EDA9-8571-49AE-91CB-DD214288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AY2023/24 NSWI166 Lecture 6 of 12, Vojtáš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3ABE1C-3A51-4A98-7326-1D908D79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Linear Monotone Preference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601D55-086B-11E6-E058-975233F9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90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4405</TotalTime>
  <Words>3732</Words>
  <Application>Microsoft Office PowerPoint</Application>
  <PresentationFormat>On-screen Show (4:3)</PresentationFormat>
  <Paragraphs>894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Brush Script MT</vt:lpstr>
      <vt:lpstr>Calibri</vt:lpstr>
      <vt:lpstr>Calibri Light</vt:lpstr>
      <vt:lpstr>Symbol</vt:lpstr>
      <vt:lpstr>Wingdings</vt:lpstr>
      <vt:lpstr>Office Theme</vt:lpstr>
      <vt:lpstr>NSWI166 Introduction to recommender systems and user preferences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Vojtas</dc:creator>
  <cp:lastModifiedBy>lpeska</cp:lastModifiedBy>
  <cp:revision>260</cp:revision>
  <dcterms:created xsi:type="dcterms:W3CDTF">2016-09-09T12:05:20Z</dcterms:created>
  <dcterms:modified xsi:type="dcterms:W3CDTF">2025-04-17T11:21:33Z</dcterms:modified>
</cp:coreProperties>
</file>