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notesMasterIdLst>
    <p:notesMasterId r:id="rId29"/>
  </p:notesMasterIdLst>
  <p:handoutMasterIdLst>
    <p:handoutMasterId r:id="rId30"/>
  </p:handoutMasterIdLst>
  <p:sldIdLst>
    <p:sldId id="280" r:id="rId3"/>
    <p:sldId id="256" r:id="rId4"/>
    <p:sldId id="276" r:id="rId5"/>
    <p:sldId id="257" r:id="rId6"/>
    <p:sldId id="258" r:id="rId7"/>
    <p:sldId id="261" r:id="rId8"/>
    <p:sldId id="267" r:id="rId9"/>
    <p:sldId id="282" r:id="rId10"/>
    <p:sldId id="260" r:id="rId11"/>
    <p:sldId id="285" r:id="rId12"/>
    <p:sldId id="283" r:id="rId13"/>
    <p:sldId id="262" r:id="rId14"/>
    <p:sldId id="277" r:id="rId15"/>
    <p:sldId id="278" r:id="rId16"/>
    <p:sldId id="265" r:id="rId17"/>
    <p:sldId id="266" r:id="rId18"/>
    <p:sldId id="279" r:id="rId19"/>
    <p:sldId id="281" r:id="rId20"/>
    <p:sldId id="284" r:id="rId21"/>
    <p:sldId id="268" r:id="rId22"/>
    <p:sldId id="269" r:id="rId23"/>
    <p:sldId id="274" r:id="rId24"/>
    <p:sldId id="286" r:id="rId25"/>
    <p:sldId id="270" r:id="rId26"/>
    <p:sldId id="271" r:id="rId27"/>
    <p:sldId id="275" r:id="rId28"/>
  </p:sldIdLst>
  <p:sldSz cx="12192000" cy="6858000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ietmar" initials="D" lastIdx="15" clrIdx="0"/>
  <p:cmAuthor id="1" name="Zeynep" initials="Z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202B0CA-FC54-4496-8BCA-5EF66A818D29}" styleName="Dunkle Formatvorlag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6" autoAdjust="0"/>
    <p:restoredTop sz="96686" autoAdjust="0"/>
  </p:normalViewPr>
  <p:slideViewPr>
    <p:cSldViewPr>
      <p:cViewPr varScale="1">
        <p:scale>
          <a:sx n="112" d="100"/>
          <a:sy n="112" d="100"/>
        </p:scale>
        <p:origin x="516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1366769-0C17-442A-895B-E938084F436D}" type="datetimeFigureOut">
              <a:rPr lang="de-DE"/>
              <a:pPr>
                <a:defRPr/>
              </a:pPr>
              <a:t>09.04.2025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5F8A2BA-4E50-4B93-8DA2-75B10B09DE6E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17398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9700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40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40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 b="0">
                <a:latin typeface="Arial" charset="0"/>
              </a:defRPr>
            </a:lvl1pPr>
          </a:lstStyle>
          <a:p>
            <a:pPr>
              <a:defRPr/>
            </a:pPr>
            <a:fld id="{E7A11710-6318-4617-9CDC-41D645B51453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155594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223645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95705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136664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507794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92428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562539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80579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110008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35505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20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98899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21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96652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671422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966529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41F89D-56FC-9662-3CA7-AB5A4A752A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C28CC162-65F1-1957-BC8F-37979D2C312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87F378F8-4215-091C-C1AC-8F55550DC1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75E09B3-358D-A497-F8B0-7640F62D77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23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83621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4854040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4056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592068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61362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1955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157670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29196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238506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4708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719666" y="6245225"/>
            <a:ext cx="5952067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28601"/>
            <a:ext cx="2743200" cy="5897563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28601"/>
            <a:ext cx="8026400" cy="5897563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719666" y="6245225"/>
            <a:ext cx="5952067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11430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719666" y="6245225"/>
            <a:ext cx="5952067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11430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719666" y="6245225"/>
            <a:ext cx="5952067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89924-F2A9-4BBB-9DBD-AA0F96B054D3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41795E-3ECA-4C95-BCC9-8B66459B9FA3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E1444-A1E0-45AF-A236-3B3D424DFBE1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0D5B4-BAC5-4E36-8E18-4DE2087EEF85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82407-C7F1-4A86-ABD2-6231783DAF67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23C93-6A03-4BA4-BE34-C1BBD498D457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buFont typeface="Wingdings" pitchFamily="2" charset="2"/>
              <a:buChar char="§"/>
              <a:defRPr b="1"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buFont typeface="Wingdings" pitchFamily="2" charset="2"/>
              <a:buChar char="§"/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B71DE-601B-4891-9028-39B593DA3668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EEBF1-BAC0-449B-B736-909E61948D1E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1B00E-1FD8-46A3-A44A-C212E3F1B95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4939F-943C-492D-80C1-3D8DA17C9DB8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FE023-C9DB-4F88-9786-13E80C3477EA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719666" y="6245225"/>
            <a:ext cx="5952067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719666" y="6245225"/>
            <a:ext cx="5952067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719666" y="6245225"/>
            <a:ext cx="5952067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719666" y="6245225"/>
            <a:ext cx="5952067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719666" y="6245225"/>
            <a:ext cx="5952067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719666" y="6245225"/>
            <a:ext cx="5952067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719666" y="6245225"/>
            <a:ext cx="5952067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section</a:t>
            </a:r>
            <a:r>
              <a:rPr lang="de-DE" dirty="0"/>
              <a:t> </a:t>
            </a: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711200" y="1219200"/>
            <a:ext cx="10668000" cy="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0543117" y="6248401"/>
            <a:ext cx="60946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000" b="0" dirty="0"/>
              <a:t>- </a:t>
            </a:r>
            <a:fld id="{2E9B48F2-B8AA-4947-B56E-BF420C312FAC}" type="slidenum">
              <a:rPr lang="de-DE" sz="1000" b="0"/>
              <a:pPr>
                <a:defRPr/>
              </a:pPr>
              <a:t>‹#›</a:t>
            </a:fld>
            <a:r>
              <a:rPr lang="de-DE" sz="1000" b="0" dirty="0"/>
              <a:t> -</a:t>
            </a:r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812800" y="6096000"/>
            <a:ext cx="10668000" cy="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3"/>
          </p:nvPr>
        </p:nvSpPr>
        <p:spPr>
          <a:xfrm>
            <a:off x="719666" y="6245225"/>
            <a:ext cx="5952067" cy="476250"/>
          </a:xfrm>
          <a:prstGeom prst="rect">
            <a:avLst/>
          </a:prstGeom>
          <a:ln/>
        </p:spPr>
        <p:txBody>
          <a:bodyPr/>
          <a:lstStyle>
            <a:lvl1pPr>
              <a:defRPr sz="1000" b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dirty="0"/>
              <a:t>Tutorial: Introduction to Recommender Systems, ACM SAC 2010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ts val="1200"/>
        </a:spcBef>
        <a:spcAft>
          <a:spcPct val="0"/>
        </a:spcAft>
        <a:buChar char="•"/>
        <a:defRPr sz="2000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33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700">
          <a:solidFill>
            <a:srgbClr val="0033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BBD004AC-48FD-42AD-B4D1-61F927313C22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peska@ksi.mff.cuni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rxiv.org/abs/1510.01784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3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22.emf"/><Relationship Id="rId4" Type="http://schemas.openxmlformats.org/officeDocument/2006/relationships/oleObject" Target="../embeddings/oleObject3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2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7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26.wmf"/><Relationship Id="rId4" Type="http://schemas.openxmlformats.org/officeDocument/2006/relationships/oleObject" Target="../embeddings/oleObject6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wmf"/><Relationship Id="rId4" Type="http://schemas.openxmlformats.org/officeDocument/2006/relationships/oleObject" Target="../embeddings/oleObject8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07971" y="2265427"/>
            <a:ext cx="6975475" cy="81368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spcBef>
                <a:spcPts val="105"/>
              </a:spcBef>
            </a:pPr>
            <a:r>
              <a:rPr sz="2600" dirty="0"/>
              <a:t>NSWI166 – </a:t>
            </a:r>
            <a:r>
              <a:rPr sz="2600" spc="-5" dirty="0"/>
              <a:t>Introduction </a:t>
            </a:r>
            <a:r>
              <a:rPr sz="2600" dirty="0"/>
              <a:t>to </a:t>
            </a:r>
            <a:r>
              <a:rPr sz="2600" spc="-5" dirty="0"/>
              <a:t>Recommender</a:t>
            </a:r>
            <a:r>
              <a:rPr sz="2600" spc="-25" dirty="0"/>
              <a:t> </a:t>
            </a:r>
            <a:r>
              <a:rPr sz="2600" dirty="0"/>
              <a:t>Systems</a:t>
            </a:r>
            <a:r>
              <a:rPr lang="cs-CZ" sz="2600" dirty="0"/>
              <a:t> and User Preferences</a:t>
            </a:r>
            <a:endParaRPr sz="2600" dirty="0"/>
          </a:p>
        </p:txBody>
      </p:sp>
      <p:sp>
        <p:nvSpPr>
          <p:cNvPr id="5" name="object 5"/>
          <p:cNvSpPr txBox="1"/>
          <p:nvPr/>
        </p:nvSpPr>
        <p:spPr>
          <a:xfrm>
            <a:off x="9511410" y="6282264"/>
            <a:ext cx="34671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- </a:t>
            </a:r>
            <a:fld id="{81D60167-4931-47E6-BA6A-407CBD079E47}" type="slidenum"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pPr marL="1270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1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r>
              <a:rPr kumimoji="0" sz="1000" b="0" i="0" u="none" strike="noStrike" kern="1200" cap="none" spc="-7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 </a:t>
            </a: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-</a:t>
            </a:r>
            <a:endParaRPr kumimoji="0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88296" y="3352800"/>
            <a:ext cx="5410199" cy="80727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lvl="0" indent="335280" algn="ctr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1" i="0" u="none" strike="noStrike" kern="1200" cap="none" spc="-5" normalizeH="0" baseline="0" noProof="0" dirty="0" err="1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Ladislav</a:t>
            </a:r>
            <a:r>
              <a:rPr kumimoji="0" sz="1600" b="1" i="0" u="none" strike="noStrike" kern="1200" cap="none" spc="-5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600" b="1" i="0" u="none" strike="noStrike" kern="1200" cap="none" spc="-5" normalizeH="0" baseline="0" noProof="0" dirty="0" err="1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Peska</a:t>
            </a:r>
            <a:r>
              <a:rPr kumimoji="0" lang="cs-CZ" sz="1600" b="1" i="0" u="none" strike="noStrike" kern="1200" cap="none" spc="-5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&amp; Peter Vojtas</a:t>
            </a:r>
            <a:r>
              <a:rPr kumimoji="0" sz="1600" b="1" i="0" u="none" strike="noStrike" kern="1200" cap="none" spc="-5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 </a:t>
            </a:r>
            <a:endParaRPr kumimoji="0" lang="cs-CZ" sz="1600" b="1" i="0" u="none" strike="noStrike" kern="1200" cap="none" spc="-5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2700" marR="5080" lvl="0" indent="335280" algn="ctr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1" i="0" u="none" strike="noStrike" kern="1200" cap="none" spc="-1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libri"/>
                <a:ea typeface="+mn-ea"/>
                <a:cs typeface="Calibri"/>
                <a:hlinkClick r:id="rId2"/>
              </a:rPr>
              <a:t>pesk</a:t>
            </a:r>
            <a:r>
              <a:rPr kumimoji="0" sz="1600" b="1" i="0" u="none" strike="noStrike" kern="1200" cap="none" spc="-5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libri"/>
                <a:ea typeface="+mn-ea"/>
                <a:cs typeface="Calibri"/>
                <a:hlinkClick r:id="rId2"/>
              </a:rPr>
              <a:t>a@ksi</a:t>
            </a:r>
            <a:r>
              <a:rPr kumimoji="0" sz="1600" b="1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libri"/>
                <a:ea typeface="+mn-ea"/>
                <a:cs typeface="Calibri"/>
                <a:hlinkClick r:id="rId2"/>
              </a:rPr>
              <a:t>.</a:t>
            </a:r>
            <a:r>
              <a:rPr kumimoji="0" sz="1600" b="1" i="0" u="none" strike="noStrike" kern="1200" cap="none" spc="-1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libri"/>
                <a:ea typeface="+mn-ea"/>
                <a:cs typeface="Calibri"/>
                <a:hlinkClick r:id="rId2"/>
              </a:rPr>
              <a:t>mff.</a:t>
            </a:r>
            <a:r>
              <a:rPr kumimoji="0" sz="1600" b="1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libri"/>
                <a:ea typeface="+mn-ea"/>
                <a:cs typeface="Calibri"/>
                <a:hlinkClick r:id="rId2"/>
              </a:rPr>
              <a:t>c</a:t>
            </a:r>
            <a:r>
              <a:rPr kumimoji="0" sz="1600" b="1" i="0" u="none" strike="noStrike" kern="1200" cap="none" spc="-1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libri"/>
                <a:ea typeface="+mn-ea"/>
                <a:cs typeface="Calibri"/>
                <a:hlinkClick r:id="rId2"/>
              </a:rPr>
              <a:t>un</a:t>
            </a:r>
            <a:r>
              <a:rPr kumimoji="0" sz="1600" b="1" i="0" u="none" strike="noStrike" kern="1200" cap="none" spc="-5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libri"/>
                <a:ea typeface="+mn-ea"/>
                <a:cs typeface="Calibri"/>
                <a:hlinkClick r:id="rId2"/>
              </a:rPr>
              <a:t>i</a:t>
            </a:r>
            <a:r>
              <a:rPr kumimoji="0" sz="1600" b="1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libri"/>
                <a:ea typeface="+mn-ea"/>
                <a:cs typeface="Calibri"/>
                <a:hlinkClick r:id="rId2"/>
              </a:rPr>
              <a:t>.</a:t>
            </a:r>
            <a:r>
              <a:rPr kumimoji="0" sz="1600" b="1" i="0" u="none" strike="noStrike" kern="1200" cap="none" spc="-5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libri"/>
                <a:ea typeface="+mn-ea"/>
                <a:cs typeface="Calibri"/>
                <a:hlinkClick r:id="rId2"/>
              </a:rPr>
              <a:t>cz</a:t>
            </a:r>
            <a:r>
              <a:rPr kumimoji="0" lang="cs-CZ" sz="1600" b="1" i="0" u="none" strike="noStrike" kern="1200" cap="none" spc="-5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, S208</a:t>
            </a:r>
          </a:p>
          <a:p>
            <a:pPr marL="12700" marR="5080" lvl="0" indent="335280" algn="ctr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https://www.ksi.mff.cuni.cz/~peska/vyuka/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NSWI166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92979" y="5011673"/>
            <a:ext cx="160083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1" u="none" strike="noStrike" kern="1200" cap="none" spc="-5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2/1, </a:t>
            </a:r>
            <a:r>
              <a:rPr kumimoji="0" sz="1600" b="0" i="1" u="none" strike="noStrike" kern="1200" cap="none" spc="-1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ZK+Z, </a:t>
            </a:r>
            <a:r>
              <a:rPr kumimoji="0" sz="1600" b="0" i="1" u="none" strike="noStrike" kern="1200" cap="none" spc="-5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4 credits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763000" y="5638800"/>
            <a:ext cx="2845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https://www.ksi.mff.cuni.cz/</a:t>
            </a:r>
          </a:p>
        </p:txBody>
      </p:sp>
      <p:pic>
        <p:nvPicPr>
          <p:cNvPr id="1026" name="Picture 2" descr="Hom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2814" y="204531"/>
            <a:ext cx="2381250" cy="78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izuální styl MFF UK | Matematicko-fyzikální fakulta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500"/>
          <a:stretch/>
        </p:blipFill>
        <p:spPr bwMode="auto">
          <a:xfrm>
            <a:off x="441541" y="61656"/>
            <a:ext cx="2960432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1380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Monolithic hybridization designs</a:t>
            </a:r>
          </a:p>
        </p:txBody>
      </p:sp>
      <p:sp>
        <p:nvSpPr>
          <p:cNvPr id="6" name="TextovéPole 3">
            <a:extLst>
              <a:ext uri="{FF2B5EF4-FFF2-40B4-BE49-F238E27FC236}">
                <a16:creationId xmlns:a16="http://schemas.microsoft.com/office/drawing/2014/main" id="{B8EDB1AD-FE4C-519A-7EF3-CD9BBCA43298}"/>
              </a:ext>
            </a:extLst>
          </p:cNvPr>
          <p:cNvSpPr txBox="1"/>
          <p:nvPr/>
        </p:nvSpPr>
        <p:spPr>
          <a:xfrm>
            <a:off x="850307" y="1584834"/>
            <a:ext cx="8663856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eaLnBrk="1" hangingPunct="1">
              <a:buNone/>
            </a:pPr>
            <a:r>
              <a:rPr lang="cs-CZ" altLang="cs-CZ" sz="1600" b="1" i="1" dirty="0">
                <a:latin typeface="Calibri" panose="020F0502020204030204" pitchFamily="34" charset="0"/>
                <a:cs typeface="Calibri" panose="020F0502020204030204" pitchFamily="34" charset="0"/>
              </a:rPr>
              <a:t>Hybrid RS, monolithic example #2: Visual BPR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1600" b="0" dirty="0" err="1">
                <a:latin typeface="Calibri" panose="020F0502020204030204" pitchFamily="34" charset="0"/>
                <a:cs typeface="Calibri" panose="020F0502020204030204" pitchFamily="34" charset="0"/>
              </a:rPr>
              <a:t>Latent</a:t>
            </a:r>
            <a:r>
              <a:rPr lang="cs-CZ" altLang="cs-CZ" sz="16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1600" b="0" dirty="0" err="1">
                <a:latin typeface="Calibri" panose="020F0502020204030204" pitchFamily="34" charset="0"/>
                <a:cs typeface="Calibri" panose="020F0502020204030204" pitchFamily="34" charset="0"/>
              </a:rPr>
              <a:t>factor</a:t>
            </a:r>
            <a:r>
              <a:rPr lang="cs-CZ" altLang="cs-CZ" sz="16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1600" b="0" dirty="0" err="1">
                <a:latin typeface="Calibri" panose="020F0502020204030204" pitchFamily="34" charset="0"/>
                <a:cs typeface="Calibri" panose="020F0502020204030204" pitchFamily="34" charset="0"/>
              </a:rPr>
              <a:t>based</a:t>
            </a:r>
            <a:r>
              <a:rPr lang="cs-CZ" altLang="cs-CZ" sz="16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1600" b="0" dirty="0" err="1">
                <a:latin typeface="Calibri" panose="020F0502020204030204" pitchFamily="34" charset="0"/>
                <a:cs typeface="Calibri" panose="020F0502020204030204" pitchFamily="34" charset="0"/>
              </a:rPr>
              <a:t>approach</a:t>
            </a:r>
            <a:r>
              <a:rPr lang="cs-CZ" altLang="cs-CZ" sz="1600" b="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altLang="cs-CZ" sz="1600" b="0" dirty="0" err="1">
                <a:latin typeface="Calibri" panose="020F0502020204030204" pitchFamily="34" charset="0"/>
                <a:cs typeface="Calibri" panose="020F0502020204030204" pitchFamily="34" charset="0"/>
              </a:rPr>
              <a:t>similar</a:t>
            </a:r>
            <a:r>
              <a:rPr lang="cs-CZ" altLang="cs-CZ" sz="1600" b="0" dirty="0">
                <a:latin typeface="Calibri" panose="020F0502020204030204" pitchFamily="34" charset="0"/>
                <a:cs typeface="Calibri" panose="020F0502020204030204" pitchFamily="34" charset="0"/>
              </a:rPr>
              <a:t> to matrix </a:t>
            </a:r>
            <a:r>
              <a:rPr lang="cs-CZ" altLang="cs-CZ" sz="1600" b="0" dirty="0" err="1">
                <a:latin typeface="Calibri" panose="020F0502020204030204" pitchFamily="34" charset="0"/>
                <a:cs typeface="Calibri" panose="020F0502020204030204" pitchFamily="34" charset="0"/>
              </a:rPr>
              <a:t>factorization</a:t>
            </a:r>
            <a:r>
              <a:rPr lang="cs-CZ" altLang="cs-CZ" sz="1600" b="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1600" b="0" dirty="0" err="1">
                <a:latin typeface="Calibri" panose="020F0502020204030204" pitchFamily="34" charset="0"/>
                <a:cs typeface="Calibri" panose="020F0502020204030204" pitchFamily="34" charset="0"/>
              </a:rPr>
              <a:t>Portion</a:t>
            </a:r>
            <a:r>
              <a:rPr lang="cs-CZ" altLang="cs-CZ" sz="16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1600" b="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altLang="cs-CZ" sz="16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1600" b="0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altLang="cs-CZ" sz="16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1600" b="0" dirty="0" err="1">
                <a:latin typeface="Calibri" panose="020F0502020204030204" pitchFamily="34" charset="0"/>
                <a:cs typeface="Calibri" panose="020F0502020204030204" pitchFamily="34" charset="0"/>
              </a:rPr>
              <a:t>item</a:t>
            </a:r>
            <a:r>
              <a:rPr lang="cs-CZ" altLang="cs-CZ" sz="16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1600" b="0" dirty="0" err="1">
                <a:latin typeface="Calibri" panose="020F0502020204030204" pitchFamily="34" charset="0"/>
                <a:cs typeface="Calibri" panose="020F0502020204030204" pitchFamily="34" charset="0"/>
              </a:rPr>
              <a:t>embedding</a:t>
            </a:r>
            <a:r>
              <a:rPr lang="cs-CZ" altLang="cs-CZ" sz="16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1600" b="0" dirty="0" err="1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cs-CZ" altLang="cs-CZ" sz="1600" b="0" dirty="0">
                <a:latin typeface="Calibri" panose="020F0502020204030204" pitchFamily="34" charset="0"/>
                <a:cs typeface="Calibri" panose="020F0502020204030204" pitchFamily="34" charset="0"/>
              </a:rPr>
              <a:t> static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Based</a:t>
            </a:r>
            <a:r>
              <a:rPr lang="cs-CZ" altLang="cs-CZ" sz="1400" b="0" dirty="0">
                <a:latin typeface="Calibri" panose="020F0502020204030204" pitchFamily="34" charset="0"/>
                <a:cs typeface="Calibri" panose="020F0502020204030204" pitchFamily="34" charset="0"/>
              </a:rPr>
              <a:t> on a </a:t>
            </a:r>
            <a:r>
              <a:rPr lang="cs-CZ" altLang="cs-CZ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pre-trained</a:t>
            </a:r>
            <a:r>
              <a:rPr lang="cs-CZ" altLang="cs-CZ" sz="14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visual</a:t>
            </a:r>
            <a:r>
              <a:rPr lang="cs-CZ" altLang="cs-CZ" sz="14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feature</a:t>
            </a:r>
            <a:r>
              <a:rPr lang="cs-CZ" altLang="cs-CZ" sz="14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extractor</a:t>
            </a:r>
            <a:endParaRPr lang="cs-CZ" altLang="cs-CZ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Dimensionality</a:t>
            </a:r>
            <a:r>
              <a:rPr lang="cs-CZ" altLang="cs-CZ" sz="14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reduction</a:t>
            </a:r>
            <a:r>
              <a:rPr lang="cs-CZ" altLang="cs-CZ" sz="1400" b="0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cs-CZ" altLang="cs-CZ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maintain</a:t>
            </a:r>
            <a:r>
              <a:rPr lang="cs-CZ" altLang="cs-CZ" sz="14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Collaborative</a:t>
            </a:r>
            <a:r>
              <a:rPr lang="cs-CZ" altLang="cs-CZ" sz="1400" b="0" dirty="0">
                <a:latin typeface="Calibri" panose="020F0502020204030204" pitchFamily="34" charset="0"/>
                <a:cs typeface="Calibri" panose="020F0502020204030204" pitchFamily="34" charset="0"/>
              </a:rPr>
              <a:t> vs. </a:t>
            </a:r>
            <a:r>
              <a:rPr lang="cs-CZ" altLang="cs-CZ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Content-based</a:t>
            </a:r>
            <a:r>
              <a:rPr lang="cs-CZ" altLang="cs-CZ" sz="14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tradeoff</a:t>
            </a:r>
            <a:endParaRPr lang="cs-CZ" altLang="cs-CZ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1600" b="0" dirty="0" err="1">
                <a:latin typeface="Calibri" panose="020F0502020204030204" pitchFamily="34" charset="0"/>
                <a:cs typeface="Calibri" panose="020F0502020204030204" pitchFamily="34" charset="0"/>
              </a:rPr>
              <a:t>Trained</a:t>
            </a:r>
            <a:r>
              <a:rPr lang="cs-CZ" altLang="cs-CZ" sz="16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1600" b="0" dirty="0" err="1">
                <a:latin typeface="Calibri" panose="020F0502020204030204" pitchFamily="34" charset="0"/>
                <a:cs typeface="Calibri" panose="020F0502020204030204" pitchFamily="34" charset="0"/>
              </a:rPr>
              <a:t>using</a:t>
            </a:r>
            <a:r>
              <a:rPr lang="cs-CZ" altLang="cs-CZ" sz="1600" b="0" dirty="0">
                <a:latin typeface="Calibri" panose="020F0502020204030204" pitchFamily="34" charset="0"/>
                <a:cs typeface="Calibri" panose="020F0502020204030204" pitchFamily="34" charset="0"/>
              </a:rPr>
              <a:t> BPR </a:t>
            </a:r>
            <a:r>
              <a:rPr lang="cs-CZ" altLang="cs-CZ" sz="1600" b="0" dirty="0" err="1">
                <a:latin typeface="Calibri" panose="020F0502020204030204" pitchFamily="34" charset="0"/>
                <a:cs typeface="Calibri" panose="020F0502020204030204" pitchFamily="34" charset="0"/>
              </a:rPr>
              <a:t>loss</a:t>
            </a:r>
            <a:endParaRPr lang="cs-CZ" altLang="cs-CZ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bject 4">
            <a:extLst>
              <a:ext uri="{FF2B5EF4-FFF2-40B4-BE49-F238E27FC236}">
                <a16:creationId xmlns:a16="http://schemas.microsoft.com/office/drawing/2014/main" id="{F3313EE9-AA29-F95A-BA90-351407798350}"/>
              </a:ext>
            </a:extLst>
          </p:cNvPr>
          <p:cNvSpPr/>
          <p:nvPr/>
        </p:nvSpPr>
        <p:spPr>
          <a:xfrm>
            <a:off x="1271464" y="3501008"/>
            <a:ext cx="8105775" cy="22665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FA0E6D1-6323-319B-CE15-B70B2966A943}"/>
              </a:ext>
            </a:extLst>
          </p:cNvPr>
          <p:cNvSpPr txBox="1"/>
          <p:nvPr/>
        </p:nvSpPr>
        <p:spPr>
          <a:xfrm>
            <a:off x="922777" y="6264310"/>
            <a:ext cx="2369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0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https://arxiv.org/abs/1510.01784</a:t>
            </a:r>
            <a:r>
              <a:rPr lang="cs-CZ" sz="12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00007247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809852" y="2643183"/>
            <a:ext cx="664373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cs-CZ" sz="3600" dirty="0">
                <a:ln>
                  <a:prstDash val="solid"/>
                </a:ln>
                <a:solidFill>
                  <a:srgbClr val="00206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libri" pitchFamily="34" charset="0"/>
              </a:rPr>
              <a:t>Parallelized Hybrids</a:t>
            </a:r>
            <a:endParaRPr lang="en-US" sz="3600" dirty="0">
              <a:ln>
                <a:prstDash val="solid"/>
              </a:ln>
              <a:solidFill>
                <a:srgbClr val="00206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Calibri" pitchFamily="34" charset="0"/>
            </a:endParaRPr>
          </a:p>
        </p:txBody>
      </p:sp>
      <p:pic>
        <p:nvPicPr>
          <p:cNvPr id="3" name="Picture 4" descr="Chapter_5_parallel_hybri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63553" y="3747470"/>
            <a:ext cx="5468519" cy="1625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5409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Tabel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72498"/>
              </p:ext>
            </p:extLst>
          </p:nvPr>
        </p:nvGraphicFramePr>
        <p:xfrm>
          <a:off x="4079777" y="4221088"/>
          <a:ext cx="3816423" cy="182880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12721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21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6031">
                <a:tc gridSpan="3">
                  <a:txBody>
                    <a:bodyPr/>
                    <a:lstStyle/>
                    <a:p>
                      <a:r>
                        <a:rPr lang="de-DE" sz="1400" dirty="0" err="1"/>
                        <a:t>Recommender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weighted</a:t>
                      </a:r>
                      <a:r>
                        <a:rPr lang="de-DE" sz="1400" baseline="0" dirty="0"/>
                        <a:t>(0.5:0.5)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r>
                        <a:rPr lang="de-DE" sz="1400" dirty="0"/>
                        <a:t>Item1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0.65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r>
                        <a:rPr lang="de-DE" sz="1400" dirty="0"/>
                        <a:t>Item2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0.45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r>
                        <a:rPr lang="de-DE" sz="1400" dirty="0"/>
                        <a:t>Item3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0.35</a:t>
                      </a: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r>
                        <a:rPr lang="de-DE" sz="1400" dirty="0"/>
                        <a:t>Item4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0.05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r>
                        <a:rPr lang="de-DE" sz="1400" dirty="0"/>
                        <a:t>Item5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0.00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Parallelized hybridization design: Weighted</a:t>
            </a:r>
          </a:p>
        </p:txBody>
      </p:sp>
      <p:sp>
        <p:nvSpPr>
          <p:cNvPr id="35846" name="Rectangle 11"/>
          <p:cNvSpPr>
            <a:spLocks noChangeArrowheads="1"/>
          </p:cNvSpPr>
          <p:nvPr/>
        </p:nvSpPr>
        <p:spPr bwMode="auto">
          <a:xfrm>
            <a:off x="1991544" y="1423318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Compute weighted sum: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endParaRPr lang="en-US" sz="2000" b="0" dirty="0">
              <a:solidFill>
                <a:srgbClr val="003366"/>
              </a:solidFill>
            </a:endParaRP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5986633"/>
              </p:ext>
            </p:extLst>
          </p:nvPr>
        </p:nvGraphicFramePr>
        <p:xfrm>
          <a:off x="5033888" y="1231970"/>
          <a:ext cx="370840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3" imgW="2768400" imgH="558720" progId="Equation.3">
                  <p:embed/>
                </p:oleObj>
              </mc:Choice>
              <mc:Fallback>
                <p:oleObj name="Formel" r:id="rId3" imgW="2768400" imgH="558720" progId="Equation.3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3888" y="1231970"/>
                        <a:ext cx="3708400" cy="739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Bild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5452" y="1412776"/>
            <a:ext cx="3404964" cy="1020688"/>
          </a:xfrm>
          <a:prstGeom prst="rect">
            <a:avLst/>
          </a:prstGeom>
        </p:spPr>
      </p:pic>
      <p:pic>
        <p:nvPicPr>
          <p:cNvPr id="5" name="Bild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43921" y="1988840"/>
            <a:ext cx="2070100" cy="457200"/>
          </a:xfrm>
          <a:prstGeom prst="rect">
            <a:avLst/>
          </a:prstGeom>
        </p:spPr>
      </p:pic>
      <p:graphicFrame>
        <p:nvGraphicFramePr>
          <p:cNvPr id="18" name="Tabel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230596"/>
              </p:ext>
            </p:extLst>
          </p:nvPr>
        </p:nvGraphicFramePr>
        <p:xfrm>
          <a:off x="2207569" y="2132856"/>
          <a:ext cx="3168351" cy="182880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10561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0033">
                <a:tc gridSpan="3">
                  <a:txBody>
                    <a:bodyPr/>
                    <a:lstStyle/>
                    <a:p>
                      <a:r>
                        <a:rPr lang="de-DE" sz="1400" dirty="0" err="1"/>
                        <a:t>Recommender</a:t>
                      </a:r>
                      <a:r>
                        <a:rPr lang="de-DE" sz="1400" dirty="0"/>
                        <a:t> 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r>
                        <a:rPr lang="de-DE" sz="1400" dirty="0"/>
                        <a:t>Item1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r>
                        <a:rPr lang="de-DE" sz="1400" dirty="0"/>
                        <a:t>Item2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r>
                        <a:rPr lang="de-DE" sz="1400" dirty="0"/>
                        <a:t>Item3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r>
                        <a:rPr lang="de-DE" sz="1400" dirty="0"/>
                        <a:t>Item4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r>
                        <a:rPr lang="de-DE" sz="1400" dirty="0"/>
                        <a:t>Item5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9" name="Tabel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139986"/>
              </p:ext>
            </p:extLst>
          </p:nvPr>
        </p:nvGraphicFramePr>
        <p:xfrm>
          <a:off x="6888089" y="2132856"/>
          <a:ext cx="3168351" cy="182880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10561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6031">
                <a:tc gridSpan="3">
                  <a:txBody>
                    <a:bodyPr/>
                    <a:lstStyle/>
                    <a:p>
                      <a:r>
                        <a:rPr lang="de-DE" sz="1400" dirty="0" err="1"/>
                        <a:t>Recommender</a:t>
                      </a:r>
                      <a:r>
                        <a:rPr lang="de-DE" sz="1400" dirty="0"/>
                        <a:t> 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r>
                        <a:rPr lang="de-DE" sz="1400" dirty="0"/>
                        <a:t>Item1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0.8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r>
                        <a:rPr lang="de-DE" sz="1400" dirty="0"/>
                        <a:t>Item2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0.9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r>
                        <a:rPr lang="de-DE" sz="1400" dirty="0"/>
                        <a:t>Item3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0.4</a:t>
                      </a: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r>
                        <a:rPr lang="de-DE" sz="1400" dirty="0"/>
                        <a:t>Item4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r>
                        <a:rPr lang="de-DE" sz="1400" dirty="0"/>
                        <a:t>Item5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0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5848" name="Oval 14"/>
          <p:cNvSpPr>
            <a:spLocks noChangeArrowheads="1"/>
          </p:cNvSpPr>
          <p:nvPr/>
        </p:nvSpPr>
        <p:spPr bwMode="auto">
          <a:xfrm>
            <a:off x="3216052" y="2493020"/>
            <a:ext cx="647700" cy="215900"/>
          </a:xfrm>
          <a:prstGeom prst="ellipse">
            <a:avLst/>
          </a:prstGeom>
          <a:noFill/>
          <a:ln w="9525" algn="ctr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Line 17"/>
          <p:cNvSpPr>
            <a:spLocks noChangeShapeType="1"/>
          </p:cNvSpPr>
          <p:nvPr/>
        </p:nvSpPr>
        <p:spPr bwMode="auto">
          <a:xfrm>
            <a:off x="3719737" y="2708920"/>
            <a:ext cx="1512168" cy="1944216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852" name="Line 18"/>
          <p:cNvSpPr>
            <a:spLocks noChangeShapeType="1"/>
          </p:cNvSpPr>
          <p:nvPr/>
        </p:nvSpPr>
        <p:spPr bwMode="auto">
          <a:xfrm flipH="1">
            <a:off x="6023992" y="2708921"/>
            <a:ext cx="2016224" cy="1944216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850" name="Oval 16"/>
          <p:cNvSpPr>
            <a:spLocks noChangeArrowheads="1"/>
          </p:cNvSpPr>
          <p:nvPr/>
        </p:nvSpPr>
        <p:spPr bwMode="auto">
          <a:xfrm>
            <a:off x="5303912" y="4581128"/>
            <a:ext cx="647700" cy="215900"/>
          </a:xfrm>
          <a:prstGeom prst="ellipse">
            <a:avLst/>
          </a:prstGeom>
          <a:noFill/>
          <a:ln w="9525" algn="ctr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9" name="Oval 15"/>
          <p:cNvSpPr>
            <a:spLocks noChangeArrowheads="1"/>
          </p:cNvSpPr>
          <p:nvPr/>
        </p:nvSpPr>
        <p:spPr bwMode="auto">
          <a:xfrm>
            <a:off x="7824192" y="2492896"/>
            <a:ext cx="647700" cy="215900"/>
          </a:xfrm>
          <a:prstGeom prst="ellipse">
            <a:avLst/>
          </a:prstGeom>
          <a:noFill/>
          <a:ln w="9525" algn="ctr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7505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Parallelized hybridization design: Weighted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39888"/>
            <a:ext cx="8229600" cy="4525962"/>
          </a:xfrm>
        </p:spPr>
        <p:txBody>
          <a:bodyPr/>
          <a:lstStyle/>
          <a:p>
            <a:r>
              <a:rPr lang="en-GB" dirty="0"/>
              <a:t>BUT, how to derive weights?</a:t>
            </a:r>
          </a:p>
          <a:p>
            <a:pPr lvl="1"/>
            <a:r>
              <a:rPr lang="en-GB" dirty="0"/>
              <a:t>Estimate, e.g. by empirical bootstrapping</a:t>
            </a:r>
          </a:p>
          <a:p>
            <a:pPr lvl="1"/>
            <a:r>
              <a:rPr lang="en-GB" dirty="0"/>
              <a:t>Dynamic adjustment of weights</a:t>
            </a:r>
            <a:endParaRPr lang="cs-CZ" dirty="0"/>
          </a:p>
          <a:p>
            <a:pPr lvl="1"/>
            <a:r>
              <a:rPr lang="en-GB" dirty="0"/>
              <a:t>https://en.wikipedia.org/wiki/Multi-armed_bandit</a:t>
            </a:r>
          </a:p>
          <a:p>
            <a:r>
              <a:rPr lang="en-GB" dirty="0"/>
              <a:t>Empirical bootstrapping</a:t>
            </a:r>
          </a:p>
          <a:p>
            <a:pPr lvl="1"/>
            <a:r>
              <a:rPr lang="en-GB" dirty="0"/>
              <a:t>Historic data is needed</a:t>
            </a:r>
          </a:p>
          <a:p>
            <a:pPr lvl="1"/>
            <a:r>
              <a:rPr lang="en-GB" dirty="0"/>
              <a:t>Compute different weightings</a:t>
            </a:r>
          </a:p>
          <a:p>
            <a:pPr lvl="1"/>
            <a:r>
              <a:rPr lang="en-GB" dirty="0"/>
              <a:t>Decide which one does best</a:t>
            </a:r>
          </a:p>
          <a:p>
            <a:pPr lvl="1"/>
            <a:endParaRPr lang="en-GB" dirty="0"/>
          </a:p>
          <a:p>
            <a:r>
              <a:rPr lang="en-GB" dirty="0"/>
              <a:t>Dynamic adjustment of weights </a:t>
            </a:r>
          </a:p>
          <a:p>
            <a:pPr lvl="1"/>
            <a:r>
              <a:rPr lang="en-GB" dirty="0"/>
              <a:t>Start with for instance uniform weight distribution</a:t>
            </a:r>
          </a:p>
          <a:p>
            <a:pPr lvl="1"/>
            <a:r>
              <a:rPr lang="en-GB" dirty="0"/>
              <a:t>For each user adapt weights to minimize error of prediction</a:t>
            </a:r>
          </a:p>
          <a:p>
            <a:pPr lvl="1">
              <a:buFontTx/>
              <a:buNone/>
            </a:pPr>
            <a:r>
              <a:rPr lang="en-GB" dirty="0"/>
              <a:t> </a:t>
            </a:r>
          </a:p>
        </p:txBody>
      </p:sp>
      <p:sp>
        <p:nvSpPr>
          <p:cNvPr id="2" name="Oválný bublinový popisek 1"/>
          <p:cNvSpPr/>
          <p:nvPr/>
        </p:nvSpPr>
        <p:spPr bwMode="auto">
          <a:xfrm>
            <a:off x="7762528" y="2786472"/>
            <a:ext cx="2293912" cy="980518"/>
          </a:xfrm>
          <a:prstGeom prst="wedgeEllipseCallout">
            <a:avLst>
              <a:gd name="adj1" fmla="val -53576"/>
              <a:gd name="adj2" fmla="val -50142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200" dirty="0"/>
              <a:t>How </a:t>
            </a:r>
            <a:r>
              <a:rPr lang="cs-CZ" sz="1200" dirty="0" err="1"/>
              <a:t>rewarding</a:t>
            </a:r>
            <a:r>
              <a:rPr lang="cs-CZ" sz="1200" dirty="0"/>
              <a:t> </a:t>
            </a:r>
            <a:r>
              <a:rPr lang="cs-CZ" sz="1200" dirty="0" err="1"/>
              <a:t>were</a:t>
            </a:r>
            <a:r>
              <a:rPr lang="cs-CZ" sz="1200" dirty="0"/>
              <a:t> </a:t>
            </a:r>
            <a:r>
              <a:rPr lang="cs-CZ" sz="1200" dirty="0" err="1"/>
              <a:t>individual</a:t>
            </a:r>
            <a:r>
              <a:rPr lang="cs-CZ" sz="1200" dirty="0"/>
              <a:t> </a:t>
            </a:r>
            <a:r>
              <a:rPr lang="cs-CZ" sz="1200" dirty="0" err="1"/>
              <a:t>recommenders</a:t>
            </a:r>
            <a:r>
              <a:rPr lang="cs-CZ" sz="1200" dirty="0"/>
              <a:t>?</a:t>
            </a:r>
            <a:endParaRPr lang="en-US" sz="1200" dirty="0"/>
          </a:p>
        </p:txBody>
      </p:sp>
      <p:sp>
        <p:nvSpPr>
          <p:cNvPr id="3" name="Oválný bublinový popisek 2"/>
          <p:cNvSpPr/>
          <p:nvPr/>
        </p:nvSpPr>
        <p:spPr bwMode="auto">
          <a:xfrm>
            <a:off x="7762528" y="4509120"/>
            <a:ext cx="1584176" cy="914600"/>
          </a:xfrm>
          <a:prstGeom prst="wedgeEllipseCallout">
            <a:avLst>
              <a:gd name="adj1" fmla="val -36586"/>
              <a:gd name="adj2" fmla="val 5546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1100" dirty="0" err="1"/>
              <a:t>incremental</a:t>
            </a:r>
            <a:r>
              <a:rPr lang="cs-CZ" sz="1100" dirty="0"/>
              <a:t> </a:t>
            </a:r>
            <a:r>
              <a:rPr lang="cs-CZ" sz="1100" dirty="0" err="1"/>
              <a:t>updates</a:t>
            </a:r>
            <a:r>
              <a:rPr lang="cs-CZ" sz="1100" dirty="0"/>
              <a:t> / </a:t>
            </a:r>
            <a:r>
              <a:rPr lang="cs-CZ" sz="1100" dirty="0" err="1"/>
              <a:t>multiarmed</a:t>
            </a:r>
            <a:r>
              <a:rPr lang="cs-CZ" sz="1100" dirty="0"/>
              <a:t> </a:t>
            </a:r>
            <a:r>
              <a:rPr lang="cs-CZ" sz="1100" dirty="0" err="1"/>
              <a:t>bandits</a:t>
            </a:r>
            <a:endParaRPr lang="en-US" sz="11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2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32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32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32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32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32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32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32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32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32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32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32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32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32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32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32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32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32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32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32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325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325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325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Parallelized hybridization design: Weighted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423318"/>
            <a:ext cx="8229600" cy="4525963"/>
          </a:xfrm>
        </p:spPr>
        <p:txBody>
          <a:bodyPr/>
          <a:lstStyle/>
          <a:p>
            <a:r>
              <a:rPr lang="en-US" sz="1800" dirty="0"/>
              <a:t>Let's assume Alice actually bought/clicked on items 1 and 4</a:t>
            </a:r>
          </a:p>
          <a:p>
            <a:pPr lvl="1"/>
            <a:r>
              <a:rPr lang="en-US" sz="1600" dirty="0"/>
              <a:t>Identify weighting that minimizes Mean Absolute Error (MAE)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2" y="1340768"/>
            <a:ext cx="1000124" cy="1000124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665662"/>
              </p:ext>
            </p:extLst>
          </p:nvPr>
        </p:nvGraphicFramePr>
        <p:xfrm>
          <a:off x="7063019" y="3573017"/>
          <a:ext cx="2952328" cy="6973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4" imgW="2311200" imgH="545760" progId="Equation.3">
                  <p:embed/>
                </p:oleObj>
              </mc:Choice>
              <mc:Fallback>
                <p:oleObj name="Formel" r:id="rId4" imgW="2311200" imgH="5457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3019" y="3573017"/>
                        <a:ext cx="2952328" cy="6973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175471"/>
              </p:ext>
            </p:extLst>
          </p:nvPr>
        </p:nvGraphicFramePr>
        <p:xfrm>
          <a:off x="1775521" y="2513424"/>
          <a:ext cx="5112569" cy="329184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730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6795">
                <a:tc gridSpan="7">
                  <a:txBody>
                    <a:bodyPr/>
                    <a:lstStyle/>
                    <a:p>
                      <a:r>
                        <a:rPr lang="de-DE" sz="1200" dirty="0"/>
                        <a:t>Absolute </a:t>
                      </a:r>
                      <a:r>
                        <a:rPr lang="de-DE" sz="1200" dirty="0" err="1"/>
                        <a:t>errors</a:t>
                      </a:r>
                      <a:r>
                        <a:rPr lang="de-DE" sz="1200" dirty="0"/>
                        <a:t> </a:t>
                      </a:r>
                      <a:r>
                        <a:rPr lang="de-DE" sz="1200" dirty="0" err="1"/>
                        <a:t>and</a:t>
                      </a:r>
                      <a:r>
                        <a:rPr lang="de-DE" sz="1200" dirty="0"/>
                        <a:t> MAE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795">
                <a:tc>
                  <a:txBody>
                    <a:bodyPr/>
                    <a:lstStyle/>
                    <a:p>
                      <a:r>
                        <a:rPr lang="de-DE" sz="1200" dirty="0"/>
                        <a:t>Beta1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Beta2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rec1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rec2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 err="1"/>
                        <a:t>error</a:t>
                      </a:r>
                      <a:endParaRPr lang="de-DE" sz="12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MAE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795">
                <a:tc rowSpan="2">
                  <a:txBody>
                    <a:bodyPr/>
                    <a:lstStyle/>
                    <a:p>
                      <a:r>
                        <a:rPr lang="de-DE" sz="1200" dirty="0"/>
                        <a:t>0.1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de-DE" sz="1200" dirty="0"/>
                        <a:t>0.9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Item1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0.8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0.23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de-DE" sz="1200" dirty="0"/>
                        <a:t>0.61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795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Item4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0.99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795">
                <a:tc rowSpan="2">
                  <a:txBody>
                    <a:bodyPr/>
                    <a:lstStyle/>
                    <a:p>
                      <a:r>
                        <a:rPr lang="de-DE" sz="1200" dirty="0"/>
                        <a:t>0.3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de-DE" sz="1200" dirty="0"/>
                        <a:t>0.7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Item1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0.8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0.29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de-DE" sz="1200" dirty="0"/>
                        <a:t>0.63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795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Item4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0.97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795">
                <a:tc rowSpan="2">
                  <a:txBody>
                    <a:bodyPr/>
                    <a:lstStyle/>
                    <a:p>
                      <a:r>
                        <a:rPr lang="de-DE" sz="1200" dirty="0"/>
                        <a:t>0.5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de-DE" sz="1200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Item1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0.8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0.35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de-DE" sz="1200" dirty="0"/>
                        <a:t>0.65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795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Item4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0.95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795">
                <a:tc rowSpan="2">
                  <a:txBody>
                    <a:bodyPr/>
                    <a:lstStyle/>
                    <a:p>
                      <a:r>
                        <a:rPr lang="de-DE" sz="1200" dirty="0"/>
                        <a:t>0.7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de-DE" sz="1200" dirty="0"/>
                        <a:t>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Item1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0.8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0.41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de-DE" sz="1200" dirty="0"/>
                        <a:t>0.67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795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Item4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0.93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795">
                <a:tc rowSpan="2">
                  <a:txBody>
                    <a:bodyPr/>
                    <a:lstStyle/>
                    <a:p>
                      <a:r>
                        <a:rPr lang="de-DE" sz="1200" dirty="0"/>
                        <a:t>0.9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de-DE" sz="1200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Item1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0.8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0.47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de-DE" sz="1200" dirty="0"/>
                        <a:t>0.69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795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Item4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0.91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7894" name="Oval 8"/>
          <p:cNvSpPr>
            <a:spLocks noChangeArrowheads="1"/>
          </p:cNvSpPr>
          <p:nvPr/>
        </p:nvSpPr>
        <p:spPr bwMode="auto">
          <a:xfrm>
            <a:off x="6096000" y="3068960"/>
            <a:ext cx="792162" cy="287338"/>
          </a:xfrm>
          <a:prstGeom prst="ellipse">
            <a:avLst/>
          </a:prstGeom>
          <a:noFill/>
          <a:ln w="19050" algn="ctr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Oval 9"/>
          <p:cNvSpPr>
            <a:spLocks noChangeArrowheads="1"/>
          </p:cNvSpPr>
          <p:nvPr/>
        </p:nvSpPr>
        <p:spPr bwMode="auto">
          <a:xfrm>
            <a:off x="1559498" y="2996952"/>
            <a:ext cx="1656183" cy="431800"/>
          </a:xfrm>
          <a:prstGeom prst="ellipse">
            <a:avLst/>
          </a:prstGeom>
          <a:noFill/>
          <a:ln w="19050" algn="ctr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" name="Gerade Verbindung mit Pfeil 4"/>
          <p:cNvCxnSpPr/>
          <p:nvPr/>
        </p:nvCxnSpPr>
        <p:spPr bwMode="auto">
          <a:xfrm flipH="1">
            <a:off x="2387588" y="2060848"/>
            <a:ext cx="1404156" cy="93610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" name="Abgerundetes Rechteck 5"/>
          <p:cNvSpPr/>
          <p:nvPr/>
        </p:nvSpPr>
        <p:spPr bwMode="auto">
          <a:xfrm>
            <a:off x="3503712" y="1840830"/>
            <a:ext cx="792088" cy="220018"/>
          </a:xfrm>
          <a:prstGeom prst="round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cxnSp>
        <p:nvCxnSpPr>
          <p:cNvPr id="8" name="Gerade Verbindung mit Pfeil 7"/>
          <p:cNvCxnSpPr>
            <a:endCxn id="37894" idx="6"/>
          </p:cNvCxnSpPr>
          <p:nvPr/>
        </p:nvCxnSpPr>
        <p:spPr bwMode="auto">
          <a:xfrm flipH="1">
            <a:off x="6888162" y="2060849"/>
            <a:ext cx="792014" cy="115178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7032104" y="2528901"/>
            <a:ext cx="3528392" cy="899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Font typeface="Wingdings" pitchFamily="2" charset="2"/>
              <a:buChar char="§"/>
              <a:defRPr sz="2000" b="1">
                <a:solidFill>
                  <a:srgbClr val="003366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003366"/>
                </a:solidFill>
                <a:latin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700">
                <a:solidFill>
                  <a:srgbClr val="003366"/>
                </a:solidFill>
                <a:latin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700">
                <a:solidFill>
                  <a:srgbClr val="003366"/>
                </a:solidFill>
                <a:latin typeface="Calibri" pitchFamily="34" charset="0"/>
                <a:ea typeface="Times New Roman" pitchFamily="18" charset="0"/>
                <a:cs typeface="Helvetica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Calibri" pitchFamily="34" charset="0"/>
                <a:ea typeface="Times New Roman" pitchFamily="18" charset="0"/>
                <a:cs typeface="Helvetica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9pPr>
          </a:lstStyle>
          <a:p>
            <a:r>
              <a:rPr lang="en-US" sz="1800" dirty="0"/>
              <a:t>MAE improves as </a:t>
            </a:r>
            <a:r>
              <a:rPr lang="en-US" sz="1800" i="1" dirty="0"/>
              <a:t>rec</a:t>
            </a:r>
            <a:r>
              <a:rPr lang="en-US" sz="1800" dirty="0"/>
              <a:t>2 is weighted more strongly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267254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Parallelized hybridization design: Weighted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/>
              <a:t>BUT: didn't rec1 actually rank Items 1 and 4 higher?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1800" dirty="0"/>
              <a:t>Be careful when weighting!</a:t>
            </a:r>
          </a:p>
          <a:p>
            <a:pPr lvl="1"/>
            <a:r>
              <a:rPr lang="en-US" sz="1600" dirty="0"/>
              <a:t>Recommenders need to assign comparable scores over all users and items</a:t>
            </a:r>
          </a:p>
          <a:p>
            <a:pPr lvl="2"/>
            <a:r>
              <a:rPr lang="en-US" sz="1600" b="1" i="1" dirty="0">
                <a:solidFill>
                  <a:srgbClr val="FF0000"/>
                </a:solidFill>
              </a:rPr>
              <a:t>Some score transformation </a:t>
            </a:r>
            <a:r>
              <a:rPr lang="cs-CZ" sz="1600" b="1" i="1" dirty="0">
                <a:solidFill>
                  <a:srgbClr val="FF0000"/>
                </a:solidFill>
              </a:rPr>
              <a:t>may</a:t>
            </a:r>
            <a:r>
              <a:rPr lang="en-US" sz="1600" b="1" i="1" dirty="0">
                <a:solidFill>
                  <a:srgbClr val="FF0000"/>
                </a:solidFill>
              </a:rPr>
              <a:t> be necessary</a:t>
            </a:r>
          </a:p>
          <a:p>
            <a:pPr lvl="1"/>
            <a:r>
              <a:rPr lang="en-US" sz="1600" dirty="0"/>
              <a:t>Stable weights require several user ratings</a:t>
            </a:r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6194694"/>
              </p:ext>
            </p:extLst>
          </p:nvPr>
        </p:nvGraphicFramePr>
        <p:xfrm>
          <a:off x="2495601" y="2276872"/>
          <a:ext cx="3168351" cy="182880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10561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0033">
                <a:tc gridSpan="3">
                  <a:txBody>
                    <a:bodyPr/>
                    <a:lstStyle/>
                    <a:p>
                      <a:r>
                        <a:rPr lang="de-DE" sz="1400" dirty="0" err="1"/>
                        <a:t>Recommender</a:t>
                      </a:r>
                      <a:r>
                        <a:rPr lang="de-DE" sz="1400" dirty="0"/>
                        <a:t> 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r>
                        <a:rPr lang="de-DE" sz="1400" dirty="0"/>
                        <a:t>Item1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r>
                        <a:rPr lang="de-DE" sz="1400" dirty="0"/>
                        <a:t>Item2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r>
                        <a:rPr lang="de-DE" sz="1400" dirty="0"/>
                        <a:t>Item3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r>
                        <a:rPr lang="de-DE" sz="1400" dirty="0"/>
                        <a:t>Item4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r>
                        <a:rPr lang="de-DE" sz="1400" dirty="0"/>
                        <a:t>Item5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620488"/>
              </p:ext>
            </p:extLst>
          </p:nvPr>
        </p:nvGraphicFramePr>
        <p:xfrm>
          <a:off x="6672065" y="2276872"/>
          <a:ext cx="3168351" cy="182880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10561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0033">
                <a:tc gridSpan="3">
                  <a:txBody>
                    <a:bodyPr/>
                    <a:lstStyle/>
                    <a:p>
                      <a:r>
                        <a:rPr lang="de-DE" sz="1400" dirty="0" err="1"/>
                        <a:t>Recommender</a:t>
                      </a:r>
                      <a:r>
                        <a:rPr lang="de-DE" sz="1400" dirty="0"/>
                        <a:t> 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r>
                        <a:rPr lang="de-DE" sz="1400" dirty="0"/>
                        <a:t>Item1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0.8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r>
                        <a:rPr lang="de-DE" sz="1400" dirty="0"/>
                        <a:t>Item2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0.9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r>
                        <a:rPr lang="de-DE" sz="1400" dirty="0"/>
                        <a:t>Item3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0.4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r>
                        <a:rPr lang="de-DE" sz="1400" dirty="0"/>
                        <a:t>Item4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r>
                        <a:rPr lang="de-DE" sz="1400" dirty="0"/>
                        <a:t>Item5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8918" name="Oval 6"/>
          <p:cNvSpPr>
            <a:spLocks noChangeArrowheads="1"/>
          </p:cNvSpPr>
          <p:nvPr/>
        </p:nvSpPr>
        <p:spPr bwMode="auto">
          <a:xfrm>
            <a:off x="4439816" y="2636912"/>
            <a:ext cx="647700" cy="215900"/>
          </a:xfrm>
          <a:prstGeom prst="ellipse">
            <a:avLst/>
          </a:prstGeom>
          <a:noFill/>
          <a:ln w="19050" algn="ctr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0" name="Oval 8"/>
          <p:cNvSpPr>
            <a:spLocks noChangeArrowheads="1"/>
          </p:cNvSpPr>
          <p:nvPr/>
        </p:nvSpPr>
        <p:spPr bwMode="auto">
          <a:xfrm>
            <a:off x="4439816" y="3573140"/>
            <a:ext cx="647700" cy="215900"/>
          </a:xfrm>
          <a:prstGeom prst="ellipse">
            <a:avLst/>
          </a:prstGeom>
          <a:noFill/>
          <a:ln w="19050" algn="ctr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9" name="Oval 7"/>
          <p:cNvSpPr>
            <a:spLocks noChangeArrowheads="1"/>
          </p:cNvSpPr>
          <p:nvPr/>
        </p:nvSpPr>
        <p:spPr bwMode="auto">
          <a:xfrm>
            <a:off x="8616280" y="2637036"/>
            <a:ext cx="647700" cy="215900"/>
          </a:xfrm>
          <a:prstGeom prst="ellipse">
            <a:avLst/>
          </a:prstGeom>
          <a:noFill/>
          <a:ln w="19050" algn="ctr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1" name="Oval 9"/>
          <p:cNvSpPr>
            <a:spLocks noChangeArrowheads="1"/>
          </p:cNvSpPr>
          <p:nvPr/>
        </p:nvSpPr>
        <p:spPr bwMode="auto">
          <a:xfrm>
            <a:off x="8616280" y="3501008"/>
            <a:ext cx="647700" cy="215900"/>
          </a:xfrm>
          <a:prstGeom prst="ellipse">
            <a:avLst/>
          </a:prstGeom>
          <a:noFill/>
          <a:ln w="19050" algn="ctr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ovéPole 1"/>
          <p:cNvSpPr txBox="1"/>
          <p:nvPr/>
        </p:nvSpPr>
        <p:spPr>
          <a:xfrm>
            <a:off x="263352" y="4485019"/>
            <a:ext cx="9284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7200" dirty="0">
                <a:solidFill>
                  <a:srgbClr val="FF0000"/>
                </a:solidFill>
              </a:rPr>
              <a:t>!!</a:t>
            </a:r>
            <a:endParaRPr lang="en-US" sz="7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2539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53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53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53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53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53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53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53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53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53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53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53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53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Parallelized hybridization design: Switching</a:t>
            </a:r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/>
              <a:t>Requires an oracle that decides on recommender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sz="1800" dirty="0"/>
              <a:t>Special case of dynamic weights (all except one Beta is 0)</a:t>
            </a:r>
          </a:p>
          <a:p>
            <a:endParaRPr lang="en-US" dirty="0"/>
          </a:p>
          <a:p>
            <a:r>
              <a:rPr lang="en-US" sz="1800" dirty="0"/>
              <a:t>Example:</a:t>
            </a:r>
          </a:p>
          <a:p>
            <a:pPr lvl="1"/>
            <a:r>
              <a:rPr lang="en-US" sz="1600" dirty="0"/>
              <a:t>Ordering on recommenders and switch based on some quality criteria</a:t>
            </a:r>
          </a:p>
          <a:p>
            <a:pPr lvl="2"/>
            <a:r>
              <a:rPr lang="en-US" sz="1600" dirty="0"/>
              <a:t>E.g. if too few ratings in the system use knowledge-based, else collaborative</a:t>
            </a:r>
          </a:p>
          <a:p>
            <a:pPr lvl="1"/>
            <a:r>
              <a:rPr lang="en-US" sz="1600" dirty="0"/>
              <a:t>More complex conditions based on contextual parameters, apply classification techniques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6295" y="1751013"/>
            <a:ext cx="1000124" cy="1000124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8814945"/>
              </p:ext>
            </p:extLst>
          </p:nvPr>
        </p:nvGraphicFramePr>
        <p:xfrm>
          <a:off x="6038850" y="334645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4" imgW="100440" imgH="155160" progId="Equation.3">
                  <p:embed/>
                </p:oleObj>
              </mc:Choice>
              <mc:Fallback>
                <p:oleObj name="Formel" r:id="rId4" imgW="100440" imgH="155160" progId="Equation.3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34645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5150100"/>
              </p:ext>
            </p:extLst>
          </p:nvPr>
        </p:nvGraphicFramePr>
        <p:xfrm>
          <a:off x="2371726" y="2204865"/>
          <a:ext cx="4037590" cy="4579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6" imgW="2120760" imgH="241200" progId="Equation.3">
                  <p:embed/>
                </p:oleObj>
              </mc:Choice>
              <mc:Fallback>
                <p:oleObj name="Formel" r:id="rId6" imgW="2120760" imgH="241200" progId="Equation.3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1726" y="2204865"/>
                        <a:ext cx="4037590" cy="45796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185906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63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3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63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63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63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63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63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63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63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63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63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63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63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63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63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Parallelized hybridization design: Mixed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1800" dirty="0"/>
                  <a:t>Combines the results of different recommender systems at the level of user interface</a:t>
                </a:r>
              </a:p>
              <a:p>
                <a:r>
                  <a:rPr lang="en-US" sz="1800" dirty="0"/>
                  <a:t>Results of different techniques are presented together</a:t>
                </a:r>
              </a:p>
              <a:p>
                <a:r>
                  <a:rPr lang="en-US" sz="1800" dirty="0"/>
                  <a:t>Recommendation result for user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/>
                      </a:rPr>
                      <m:t>𝑢</m:t>
                    </m:r>
                  </m:oMath>
                </a14:m>
                <a:r>
                  <a:rPr lang="en-US" sz="1800" dirty="0"/>
                  <a:t> and item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/>
                      </a:rPr>
                      <m:t>𝑖</m:t>
                    </m:r>
                  </m:oMath>
                </a14:m>
                <a:r>
                  <a:rPr lang="en-US" sz="1800" dirty="0"/>
                  <a:t> is the set of tuples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/>
                      </a:rPr>
                      <m:t>&lt;</m:t>
                    </m:r>
                    <m:r>
                      <a:rPr lang="en-US" sz="1800" i="1" dirty="0" err="1">
                        <a:latin typeface="Cambria Math"/>
                      </a:rPr>
                      <m:t>𝑠𝑐𝑜𝑟𝑒</m:t>
                    </m:r>
                    <m:r>
                      <a:rPr lang="en-US" sz="1800" i="1" dirty="0" err="1">
                        <a:latin typeface="Cambria Math"/>
                      </a:rPr>
                      <m:t>,</m:t>
                    </m:r>
                    <m:r>
                      <a:rPr lang="en-US" sz="1800" i="1" dirty="0" err="1">
                        <a:latin typeface="Cambria Math"/>
                      </a:rPr>
                      <m:t>𝑘</m:t>
                    </m:r>
                    <m:r>
                      <a:rPr lang="en-US" sz="1800" i="1" dirty="0">
                        <a:latin typeface="Cambria Math"/>
                      </a:rPr>
                      <m:t>&gt;</m:t>
                    </m:r>
                  </m:oMath>
                </a14:m>
                <a:br>
                  <a:rPr lang="de-DE" sz="1800" dirty="0"/>
                </a:br>
                <a:r>
                  <a:rPr lang="de-DE" sz="1800" dirty="0"/>
                  <a:t>f</a:t>
                </a:r>
                <a:r>
                  <a:rPr lang="en-US" sz="1800" dirty="0"/>
                  <a:t>or each of its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/>
                      </a:rPr>
                      <m:t>𝑛</m:t>
                    </m:r>
                  </m:oMath>
                </a14:m>
                <a:r>
                  <a:rPr lang="en-US" sz="1800" dirty="0"/>
                  <a:t> constituting recommenders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dirty="0">
                            <a:latin typeface="Cambria Math"/>
                          </a:rPr>
                          <m:t>𝑟𝑒𝑐</m:t>
                        </m:r>
                      </m:e>
                      <m:sub>
                        <m:r>
                          <a:rPr lang="en-US" sz="1800" b="0" i="1" dirty="0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4"/>
                <a:stretch>
                  <a:fillRect l="-444" t="-67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0892138"/>
              </p:ext>
            </p:extLst>
          </p:nvPr>
        </p:nvGraphicFramePr>
        <p:xfrm>
          <a:off x="2495601" y="3573016"/>
          <a:ext cx="3409479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5" imgW="1574640" imgH="431640" progId="Equation.3">
                  <p:embed/>
                </p:oleObj>
              </mc:Choice>
              <mc:Fallback>
                <p:oleObj name="Formel" r:id="rId5" imgW="157464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5601" y="3573016"/>
                        <a:ext cx="3409479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5292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Parallelized hybridization design: Mixed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1600201"/>
            <a:ext cx="11175032" cy="4525963"/>
          </a:xfrm>
        </p:spPr>
        <p:txBody>
          <a:bodyPr/>
          <a:lstStyle/>
          <a:p>
            <a:r>
              <a:rPr lang="cs-CZ" sz="1800" dirty="0" err="1"/>
              <a:t>Broden</a:t>
            </a:r>
            <a:r>
              <a:rPr lang="cs-CZ" sz="1800" dirty="0"/>
              <a:t> et al.: </a:t>
            </a:r>
            <a:r>
              <a:rPr lang="en-US" sz="1800" dirty="0"/>
              <a:t>Ensemble Recommendations via Thompson Sampling: an Experimental Study within e-Commerce</a:t>
            </a:r>
            <a:endParaRPr lang="cs-CZ" sz="1800" dirty="0"/>
          </a:p>
          <a:p>
            <a:pPr lvl="1"/>
            <a:r>
              <a:rPr lang="cs-CZ" sz="1600" dirty="0"/>
              <a:t>Pool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several</a:t>
            </a:r>
            <a:r>
              <a:rPr lang="cs-CZ" sz="1600" dirty="0"/>
              <a:t> </a:t>
            </a:r>
            <a:r>
              <a:rPr lang="cs-CZ" sz="1600" dirty="0" err="1"/>
              <a:t>recommenders</a:t>
            </a:r>
            <a:r>
              <a:rPr lang="cs-CZ" sz="1600" dirty="0"/>
              <a:t> R1,…,</a:t>
            </a:r>
            <a:r>
              <a:rPr lang="cs-CZ" sz="1600" dirty="0" err="1"/>
              <a:t>Rk</a:t>
            </a:r>
            <a:endParaRPr lang="cs-CZ" sz="1600" dirty="0"/>
          </a:p>
          <a:p>
            <a:pPr lvl="1"/>
            <a:r>
              <a:rPr lang="cs-CZ" sz="1600" dirty="0" err="1"/>
              <a:t>For</a:t>
            </a:r>
            <a:r>
              <a:rPr lang="cs-CZ" sz="1600" dirty="0"/>
              <a:t> </a:t>
            </a:r>
            <a:r>
              <a:rPr lang="cs-CZ" sz="1600" dirty="0" err="1"/>
              <a:t>each</a:t>
            </a:r>
            <a:r>
              <a:rPr lang="cs-CZ" sz="1600" dirty="0"/>
              <a:t> </a:t>
            </a:r>
            <a:r>
              <a:rPr lang="cs-CZ" sz="1600" dirty="0" err="1"/>
              <a:t>position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list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recommendations</a:t>
            </a:r>
            <a:r>
              <a:rPr lang="cs-CZ" sz="1600" dirty="0"/>
              <a:t>, </a:t>
            </a:r>
            <a:r>
              <a:rPr lang="cs-CZ" sz="1600" dirty="0" err="1"/>
              <a:t>we</a:t>
            </a:r>
            <a:r>
              <a:rPr lang="cs-CZ" sz="1600" dirty="0"/>
              <a:t> </a:t>
            </a:r>
            <a:r>
              <a:rPr lang="cs-CZ" sz="1600" dirty="0" err="1"/>
              <a:t>first</a:t>
            </a:r>
            <a:r>
              <a:rPr lang="cs-CZ" sz="1600" dirty="0"/>
              <a:t> </a:t>
            </a:r>
            <a:r>
              <a:rPr lang="cs-CZ" sz="1600" dirty="0" err="1"/>
              <a:t>select</a:t>
            </a:r>
            <a:r>
              <a:rPr lang="cs-CZ" sz="1600" dirty="0"/>
              <a:t> </a:t>
            </a:r>
            <a:r>
              <a:rPr lang="cs-CZ" sz="1600" dirty="0" err="1"/>
              <a:t>which</a:t>
            </a:r>
            <a:r>
              <a:rPr lang="cs-CZ" sz="1600" dirty="0"/>
              <a:t> Recommender </a:t>
            </a:r>
            <a:r>
              <a:rPr lang="cs-CZ" sz="1600" dirty="0" err="1"/>
              <a:t>is</a:t>
            </a:r>
            <a:r>
              <a:rPr lang="cs-CZ" sz="1600" dirty="0"/>
              <a:t> </a:t>
            </a:r>
            <a:r>
              <a:rPr lang="cs-CZ" sz="1600" dirty="0" err="1"/>
              <a:t>used</a:t>
            </a:r>
            <a:r>
              <a:rPr lang="cs-CZ" sz="1600" dirty="0"/>
              <a:t> and </a:t>
            </a:r>
            <a:r>
              <a:rPr lang="cs-CZ" sz="1600" dirty="0" err="1"/>
              <a:t>then</a:t>
            </a:r>
            <a:r>
              <a:rPr lang="cs-CZ" sz="1600" dirty="0"/>
              <a:t> </a:t>
            </a:r>
            <a:r>
              <a:rPr lang="cs-CZ" sz="1600" dirty="0" err="1"/>
              <a:t>fill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position</a:t>
            </a:r>
            <a:endParaRPr lang="cs-CZ" sz="1600" dirty="0"/>
          </a:p>
          <a:p>
            <a:pPr lvl="2"/>
            <a:r>
              <a:rPr lang="cs-CZ" sz="1500" dirty="0" err="1"/>
              <a:t>Some</a:t>
            </a:r>
            <a:r>
              <a:rPr lang="cs-CZ" sz="1500" dirty="0"/>
              <a:t> basic </a:t>
            </a:r>
            <a:r>
              <a:rPr lang="cs-CZ" sz="1500" dirty="0" err="1"/>
              <a:t>filters</a:t>
            </a:r>
            <a:r>
              <a:rPr lang="cs-CZ" sz="1500" dirty="0"/>
              <a:t> such as non-</a:t>
            </a:r>
            <a:r>
              <a:rPr lang="cs-CZ" sz="1500" dirty="0" err="1"/>
              <a:t>repeating</a:t>
            </a:r>
            <a:r>
              <a:rPr lang="cs-CZ" sz="1500" dirty="0"/>
              <a:t> </a:t>
            </a:r>
            <a:r>
              <a:rPr lang="cs-CZ" sz="1500" dirty="0" err="1"/>
              <a:t>of</a:t>
            </a:r>
            <a:r>
              <a:rPr lang="cs-CZ" sz="1500" dirty="0"/>
              <a:t> </a:t>
            </a:r>
            <a:r>
              <a:rPr lang="cs-CZ" sz="1500" dirty="0" err="1"/>
              <a:t>items</a:t>
            </a:r>
            <a:endParaRPr lang="cs-CZ" sz="1500" dirty="0"/>
          </a:p>
          <a:p>
            <a:pPr lvl="1"/>
            <a:r>
              <a:rPr lang="cs-CZ" sz="1600" dirty="0" err="1"/>
              <a:t>The</a:t>
            </a:r>
            <a:r>
              <a:rPr lang="cs-CZ" sz="1600" dirty="0"/>
              <a:t> probability to </a:t>
            </a:r>
            <a:r>
              <a:rPr lang="cs-CZ" sz="1600" dirty="0" err="1"/>
              <a:t>select</a:t>
            </a:r>
            <a:r>
              <a:rPr lang="cs-CZ" sz="1600" dirty="0"/>
              <a:t> Recommender </a:t>
            </a:r>
            <a:r>
              <a:rPr lang="cs-CZ" sz="1600" dirty="0" err="1"/>
              <a:t>corresponds</a:t>
            </a:r>
            <a:r>
              <a:rPr lang="cs-CZ" sz="1600" dirty="0"/>
              <a:t> to </a:t>
            </a:r>
            <a:r>
              <a:rPr lang="cs-CZ" sz="1600" dirty="0" err="1"/>
              <a:t>its</a:t>
            </a:r>
            <a:r>
              <a:rPr lang="cs-CZ" sz="1600" dirty="0"/>
              <a:t> performance in </a:t>
            </a:r>
            <a:r>
              <a:rPr lang="cs-CZ" sz="1600" dirty="0" err="1"/>
              <a:t>the</a:t>
            </a:r>
            <a:r>
              <a:rPr lang="cs-CZ" sz="1600" dirty="0"/>
              <a:t> past (</a:t>
            </a:r>
            <a:r>
              <a:rPr lang="cs-CZ" sz="1600" dirty="0" err="1"/>
              <a:t>how</a:t>
            </a:r>
            <a:r>
              <a:rPr lang="cs-CZ" sz="1600" dirty="0"/>
              <a:t> </a:t>
            </a:r>
            <a:r>
              <a:rPr lang="cs-CZ" sz="1600" dirty="0" err="1"/>
              <a:t>often</a:t>
            </a:r>
            <a:r>
              <a:rPr lang="cs-CZ" sz="1600" dirty="0"/>
              <a:t> </a:t>
            </a:r>
            <a:r>
              <a:rPr lang="cs-CZ" sz="1600" dirty="0" err="1"/>
              <a:t>were</a:t>
            </a:r>
            <a:r>
              <a:rPr lang="cs-CZ" sz="1600" dirty="0"/>
              <a:t> </a:t>
            </a:r>
            <a:r>
              <a:rPr lang="cs-CZ" sz="1600" dirty="0" err="1"/>
              <a:t>their</a:t>
            </a:r>
            <a:r>
              <a:rPr lang="cs-CZ" sz="1600" dirty="0"/>
              <a:t> </a:t>
            </a:r>
            <a:r>
              <a:rPr lang="cs-CZ" sz="1600" dirty="0" err="1"/>
              <a:t>items</a:t>
            </a:r>
            <a:r>
              <a:rPr lang="cs-CZ" sz="1600" dirty="0"/>
              <a:t> </a:t>
            </a:r>
            <a:r>
              <a:rPr lang="cs-CZ" sz="1600" dirty="0" err="1"/>
              <a:t>clicked</a:t>
            </a:r>
            <a:r>
              <a:rPr lang="cs-CZ" sz="1600" dirty="0"/>
              <a:t>/</a:t>
            </a:r>
            <a:r>
              <a:rPr lang="cs-CZ" sz="1600" dirty="0" err="1"/>
              <a:t>purchased</a:t>
            </a:r>
            <a:r>
              <a:rPr lang="cs-CZ" sz="1600" dirty="0"/>
              <a:t>/…)</a:t>
            </a:r>
          </a:p>
          <a:p>
            <a:pPr lvl="2"/>
            <a:r>
              <a:rPr lang="cs-CZ" sz="1500" dirty="0" err="1"/>
              <a:t>Using</a:t>
            </a:r>
            <a:r>
              <a:rPr lang="cs-CZ" sz="1500" dirty="0"/>
              <a:t> </a:t>
            </a:r>
            <a:r>
              <a:rPr lang="cs-CZ" sz="1500" dirty="0" err="1"/>
              <a:t>multi-armed</a:t>
            </a:r>
            <a:r>
              <a:rPr lang="cs-CZ" sz="1500" dirty="0"/>
              <a:t> </a:t>
            </a:r>
            <a:r>
              <a:rPr lang="cs-CZ" sz="1500" dirty="0" err="1"/>
              <a:t>bandits</a:t>
            </a:r>
            <a:r>
              <a:rPr lang="cs-CZ" sz="1500" dirty="0"/>
              <a:t> variant: Thompson </a:t>
            </a:r>
            <a:r>
              <a:rPr lang="cs-CZ" sz="1500" dirty="0" err="1"/>
              <a:t>Sampling</a:t>
            </a:r>
            <a:endParaRPr lang="cs-CZ" sz="1500" dirty="0"/>
          </a:p>
          <a:p>
            <a:pPr lvl="2"/>
            <a:r>
              <a:rPr lang="cs-CZ" sz="1500" dirty="0" err="1"/>
              <a:t>For</a:t>
            </a:r>
            <a:r>
              <a:rPr lang="cs-CZ" sz="1500" dirty="0"/>
              <a:t> </a:t>
            </a:r>
            <a:r>
              <a:rPr lang="cs-CZ" sz="1500" dirty="0" err="1"/>
              <a:t>each</a:t>
            </a:r>
            <a:r>
              <a:rPr lang="cs-CZ" sz="1500" dirty="0"/>
              <a:t> Recommender, </a:t>
            </a:r>
            <a:r>
              <a:rPr lang="cs-CZ" sz="1500" dirty="0" err="1"/>
              <a:t>we</a:t>
            </a:r>
            <a:r>
              <a:rPr lang="cs-CZ" sz="1500" dirty="0"/>
              <a:t> </a:t>
            </a:r>
            <a:r>
              <a:rPr lang="cs-CZ" sz="1500" dirty="0" err="1"/>
              <a:t>collect</a:t>
            </a:r>
            <a:r>
              <a:rPr lang="cs-CZ" sz="1500" dirty="0"/>
              <a:t> </a:t>
            </a:r>
            <a:r>
              <a:rPr lang="cs-CZ" sz="1500" dirty="0" err="1"/>
              <a:t>number</a:t>
            </a:r>
            <a:r>
              <a:rPr lang="cs-CZ" sz="1500" dirty="0"/>
              <a:t> </a:t>
            </a:r>
            <a:r>
              <a:rPr lang="cs-CZ" sz="1500" dirty="0" err="1"/>
              <a:t>of</a:t>
            </a:r>
            <a:r>
              <a:rPr lang="cs-CZ" sz="1500" dirty="0"/>
              <a:t> </a:t>
            </a:r>
            <a:r>
              <a:rPr lang="cs-CZ" sz="1500" dirty="0" err="1"/>
              <a:t>trials</a:t>
            </a:r>
            <a:r>
              <a:rPr lang="cs-CZ" sz="1500" dirty="0"/>
              <a:t> and </a:t>
            </a:r>
            <a:r>
              <a:rPr lang="cs-CZ" sz="1500" dirty="0" err="1"/>
              <a:t>number</a:t>
            </a:r>
            <a:r>
              <a:rPr lang="cs-CZ" sz="1500" dirty="0"/>
              <a:t> </a:t>
            </a:r>
            <a:r>
              <a:rPr lang="cs-CZ" sz="1500" dirty="0" err="1"/>
              <a:t>of</a:t>
            </a:r>
            <a:r>
              <a:rPr lang="cs-CZ" sz="1500" dirty="0"/>
              <a:t> </a:t>
            </a:r>
            <a:r>
              <a:rPr lang="cs-CZ" sz="1500" dirty="0" err="1"/>
              <a:t>successes</a:t>
            </a:r>
            <a:endParaRPr lang="cs-CZ" sz="1500" dirty="0"/>
          </a:p>
          <a:p>
            <a:pPr lvl="2"/>
            <a:r>
              <a:rPr lang="cs-CZ" sz="1500" dirty="0"/>
              <a:t>Use </a:t>
            </a:r>
            <a:r>
              <a:rPr lang="cs-CZ" sz="1500" dirty="0" err="1"/>
              <a:t>this</a:t>
            </a:r>
            <a:r>
              <a:rPr lang="cs-CZ" sz="1500" dirty="0"/>
              <a:t> as </a:t>
            </a:r>
            <a:r>
              <a:rPr lang="cs-CZ" sz="1500" dirty="0" err="1"/>
              <a:t>parameters</a:t>
            </a:r>
            <a:r>
              <a:rPr lang="cs-CZ" sz="1500" dirty="0"/>
              <a:t> to </a:t>
            </a:r>
            <a:r>
              <a:rPr lang="cs-CZ" sz="1500" dirty="0" err="1"/>
              <a:t>the</a:t>
            </a:r>
            <a:r>
              <a:rPr lang="cs-CZ" sz="1500" dirty="0"/>
              <a:t> Beta </a:t>
            </a:r>
            <a:r>
              <a:rPr lang="cs-CZ" sz="1500" dirty="0" err="1"/>
              <a:t>distribution</a:t>
            </a:r>
            <a:r>
              <a:rPr lang="cs-CZ" sz="1500" dirty="0"/>
              <a:t> (</a:t>
            </a:r>
            <a:r>
              <a:rPr lang="cs-CZ" sz="1200" dirty="0"/>
              <a:t>https://en.wikipedia.org/wiki/</a:t>
            </a:r>
            <a:r>
              <a:rPr lang="cs-CZ" sz="1200" dirty="0" err="1"/>
              <a:t>Beta_distribution</a:t>
            </a:r>
            <a:r>
              <a:rPr lang="cs-CZ" sz="1500" dirty="0"/>
              <a:t>)</a:t>
            </a:r>
          </a:p>
          <a:p>
            <a:pPr lvl="3"/>
            <a:r>
              <a:rPr lang="cs-CZ" sz="1500" dirty="0" err="1"/>
              <a:t>Mean</a:t>
            </a:r>
            <a:r>
              <a:rPr lang="cs-CZ" sz="1500" dirty="0"/>
              <a:t> </a:t>
            </a:r>
            <a:r>
              <a:rPr lang="cs-CZ" sz="1500" dirty="0" err="1"/>
              <a:t>value</a:t>
            </a:r>
            <a:r>
              <a:rPr lang="cs-CZ" sz="1500" dirty="0"/>
              <a:t> </a:t>
            </a:r>
            <a:r>
              <a:rPr lang="cs-CZ" sz="1500" dirty="0" err="1"/>
              <a:t>corresponds</a:t>
            </a:r>
            <a:r>
              <a:rPr lang="cs-CZ" sz="1500" dirty="0"/>
              <a:t> to </a:t>
            </a:r>
            <a:r>
              <a:rPr lang="cs-CZ" sz="1500" dirty="0" err="1"/>
              <a:t>the</a:t>
            </a:r>
            <a:r>
              <a:rPr lang="cs-CZ" sz="1500" dirty="0"/>
              <a:t> </a:t>
            </a:r>
            <a:r>
              <a:rPr lang="cs-CZ" sz="1500" dirty="0" err="1"/>
              <a:t>success</a:t>
            </a:r>
            <a:r>
              <a:rPr lang="cs-CZ" sz="1500" dirty="0"/>
              <a:t> </a:t>
            </a:r>
            <a:r>
              <a:rPr lang="cs-CZ" sz="1500" dirty="0" err="1"/>
              <a:t>probablity</a:t>
            </a:r>
            <a:endParaRPr lang="cs-CZ" sz="1500" dirty="0"/>
          </a:p>
          <a:p>
            <a:pPr lvl="3"/>
            <a:r>
              <a:rPr lang="cs-CZ" sz="1500" dirty="0" err="1"/>
              <a:t>Distribution</a:t>
            </a:r>
            <a:r>
              <a:rPr lang="cs-CZ" sz="1500" dirty="0"/>
              <a:t> </a:t>
            </a:r>
            <a:r>
              <a:rPr lang="cs-CZ" sz="1500" dirty="0" err="1"/>
              <a:t>is</a:t>
            </a:r>
            <a:r>
              <a:rPr lang="cs-CZ" sz="1500" dirty="0"/>
              <a:t> more </a:t>
            </a:r>
            <a:r>
              <a:rPr lang="cs-CZ" sz="1500" dirty="0" err="1"/>
              <a:t>compact</a:t>
            </a:r>
            <a:r>
              <a:rPr lang="cs-CZ" sz="1500" dirty="0"/>
              <a:t> </a:t>
            </a:r>
            <a:r>
              <a:rPr lang="cs-CZ" sz="1500" dirty="0" err="1"/>
              <a:t>with</a:t>
            </a:r>
            <a:r>
              <a:rPr lang="cs-CZ" sz="1500" dirty="0"/>
              <a:t> more </a:t>
            </a:r>
            <a:r>
              <a:rPr lang="cs-CZ" sz="1500" dirty="0" err="1"/>
              <a:t>trials</a:t>
            </a:r>
            <a:endParaRPr lang="cs-CZ" sz="1500" dirty="0"/>
          </a:p>
          <a:p>
            <a:pPr lvl="2"/>
            <a:r>
              <a:rPr lang="cs-CZ" sz="1500" dirty="0"/>
              <a:t>Sample </a:t>
            </a:r>
            <a:r>
              <a:rPr lang="cs-CZ" sz="1500" dirty="0" err="1"/>
              <a:t>value</a:t>
            </a:r>
            <a:r>
              <a:rPr lang="cs-CZ" sz="1500" dirty="0"/>
              <a:t> </a:t>
            </a:r>
            <a:r>
              <a:rPr lang="cs-CZ" sz="1500" dirty="0" err="1"/>
              <a:t>from</a:t>
            </a:r>
            <a:r>
              <a:rPr lang="cs-CZ" sz="1500" dirty="0"/>
              <a:t> </a:t>
            </a:r>
            <a:r>
              <a:rPr lang="cs-CZ" sz="1500" dirty="0" err="1"/>
              <a:t>this</a:t>
            </a:r>
            <a:r>
              <a:rPr lang="cs-CZ" sz="1500" dirty="0"/>
              <a:t> </a:t>
            </a:r>
            <a:r>
              <a:rPr lang="cs-CZ" sz="1500" dirty="0" err="1"/>
              <a:t>distribution</a:t>
            </a:r>
            <a:endParaRPr lang="cs-CZ" sz="1500" dirty="0"/>
          </a:p>
          <a:p>
            <a:pPr lvl="2"/>
            <a:r>
              <a:rPr lang="cs-CZ" sz="1500" dirty="0"/>
              <a:t>Use </a:t>
            </a:r>
            <a:r>
              <a:rPr lang="cs-CZ" sz="1500" dirty="0" err="1"/>
              <a:t>the</a:t>
            </a:r>
            <a:r>
              <a:rPr lang="cs-CZ" sz="1500" dirty="0"/>
              <a:t> Recommender </a:t>
            </a:r>
            <a:r>
              <a:rPr lang="cs-CZ" sz="1500" dirty="0" err="1"/>
              <a:t>with</a:t>
            </a:r>
            <a:r>
              <a:rPr lang="cs-CZ" sz="1500" dirty="0"/>
              <a:t> </a:t>
            </a:r>
            <a:r>
              <a:rPr lang="cs-CZ" sz="1500" dirty="0" err="1"/>
              <a:t>the</a:t>
            </a:r>
            <a:r>
              <a:rPr lang="cs-CZ" sz="1500" dirty="0"/>
              <a:t> </a:t>
            </a:r>
            <a:r>
              <a:rPr lang="cs-CZ" sz="1500" dirty="0" err="1"/>
              <a:t>highest</a:t>
            </a:r>
            <a:r>
              <a:rPr lang="cs-CZ" sz="1500" dirty="0"/>
              <a:t> </a:t>
            </a:r>
            <a:r>
              <a:rPr lang="cs-CZ" sz="1500" dirty="0" err="1"/>
              <a:t>value</a:t>
            </a:r>
            <a:endParaRPr lang="en-US" sz="1500" dirty="0"/>
          </a:p>
        </p:txBody>
      </p:sp>
      <p:pic>
        <p:nvPicPr>
          <p:cNvPr id="64514" name="Picture 2" descr="Probability density function for the Beta distribution">
            <a:extLst>
              <a:ext uri="{FF2B5EF4-FFF2-40B4-BE49-F238E27FC236}">
                <a16:creationId xmlns:a16="http://schemas.microsoft.com/office/drawing/2014/main" id="{AEFDBB9D-4C56-2861-D5A5-4B13AD7CB5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240" y="3428999"/>
            <a:ext cx="3384376" cy="2707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ál 4">
            <a:extLst>
              <a:ext uri="{FF2B5EF4-FFF2-40B4-BE49-F238E27FC236}">
                <a16:creationId xmlns:a16="http://schemas.microsoft.com/office/drawing/2014/main" id="{275B2362-D7DB-A614-AF95-6571D9D5DDAF}"/>
              </a:ext>
            </a:extLst>
          </p:cNvPr>
          <p:cNvSpPr/>
          <p:nvPr/>
        </p:nvSpPr>
        <p:spPr bwMode="auto">
          <a:xfrm>
            <a:off x="584353" y="5587212"/>
            <a:ext cx="3528392" cy="111216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One</a:t>
            </a:r>
            <a:r>
              <a:rPr kumimoji="0" lang="cs-CZ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 more </a:t>
            </a:r>
            <a:r>
              <a:rPr kumimoji="0" lang="cs-CZ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example</a:t>
            </a:r>
            <a:r>
              <a:rPr kumimoji="0" lang="cs-CZ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 on </a:t>
            </a:r>
            <a:r>
              <a:rPr kumimoji="0" lang="cs-CZ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separate</a:t>
            </a:r>
            <a:r>
              <a:rPr kumimoji="0" lang="cs-CZ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 </a:t>
            </a:r>
            <a:r>
              <a:rPr kumimoji="0" lang="cs-CZ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slides</a:t>
            </a:r>
            <a:r>
              <a:rPr kumimoji="0" lang="cs-CZ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 (fuzzy D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’</a:t>
            </a:r>
            <a:r>
              <a:rPr kumimoji="0" lang="cs-CZ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Hondt</a:t>
            </a:r>
            <a:r>
              <a:rPr kumimoji="0" lang="cs-CZ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)</a:t>
            </a:r>
            <a:endParaRPr kumimoji="0" lang="cs-CZ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8729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809852" y="2643183"/>
            <a:ext cx="664373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cs-CZ" sz="3600" dirty="0">
                <a:ln>
                  <a:prstDash val="solid"/>
                </a:ln>
                <a:solidFill>
                  <a:srgbClr val="00206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libri" pitchFamily="34" charset="0"/>
              </a:rPr>
              <a:t>Pipeline Hybrids</a:t>
            </a:r>
            <a:endParaRPr lang="en-US" sz="3600" dirty="0">
              <a:ln>
                <a:prstDash val="solid"/>
              </a:ln>
              <a:solidFill>
                <a:srgbClr val="00206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Calibri" pitchFamily="34" charset="0"/>
            </a:endParaRPr>
          </a:p>
        </p:txBody>
      </p:sp>
      <p:pic>
        <p:nvPicPr>
          <p:cNvPr id="3" name="Picture 4" descr="Chapter_5_pipelined_hybri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07274" y="4221088"/>
            <a:ext cx="6552530" cy="1174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5920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809852" y="2643183"/>
            <a:ext cx="664373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3600" dirty="0">
                <a:ln>
                  <a:prstDash val="solid"/>
                </a:ln>
                <a:solidFill>
                  <a:srgbClr val="00206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libri" pitchFamily="34" charset="0"/>
              </a:rPr>
              <a:t>Hybrid recommendation approaches</a:t>
            </a:r>
            <a:r>
              <a:rPr lang="cs-CZ" sz="3600" dirty="0">
                <a:ln>
                  <a:prstDash val="solid"/>
                </a:ln>
                <a:solidFill>
                  <a:srgbClr val="00206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libri" pitchFamily="34" charset="0"/>
              </a:rPr>
              <a:t> – I.</a:t>
            </a:r>
            <a:endParaRPr lang="en-US" sz="3600" dirty="0">
              <a:ln>
                <a:prstDash val="solid"/>
              </a:ln>
              <a:solidFill>
                <a:srgbClr val="00206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4376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Pipelined hybridization designs: Cascade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/>
              <a:t>Successor's recommendations are restricted by predecessor</a:t>
            </a:r>
            <a:br>
              <a:rPr lang="en-US" dirty="0"/>
            </a:br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sz="1800" dirty="0"/>
              <a:t>Where </a:t>
            </a:r>
            <a:r>
              <a:rPr lang="en-US" sz="1800" dirty="0" err="1"/>
              <a:t>forall</a:t>
            </a:r>
            <a:r>
              <a:rPr lang="en-US" sz="1800" dirty="0"/>
              <a:t> k &gt; 1</a:t>
            </a:r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sz="1800" dirty="0"/>
              <a:t>Subsequent recommender may not introduce additional items</a:t>
            </a:r>
            <a:endParaRPr lang="cs-CZ" sz="1800" dirty="0"/>
          </a:p>
          <a:p>
            <a:pPr lvl="1"/>
            <a:r>
              <a:rPr lang="cs-CZ" sz="1600" dirty="0" err="1"/>
              <a:t>Typical</a:t>
            </a:r>
            <a:r>
              <a:rPr lang="cs-CZ" sz="1600" dirty="0"/>
              <a:t> in </a:t>
            </a:r>
            <a:r>
              <a:rPr lang="cs-CZ" sz="1600" dirty="0" err="1"/>
              <a:t>large-scale</a:t>
            </a:r>
            <a:r>
              <a:rPr lang="cs-CZ" sz="1600" dirty="0"/>
              <a:t> </a:t>
            </a:r>
            <a:r>
              <a:rPr lang="cs-CZ" sz="1600" dirty="0" err="1"/>
              <a:t>scenarios</a:t>
            </a:r>
            <a:r>
              <a:rPr lang="cs-CZ" sz="1600" dirty="0"/>
              <a:t> (use </a:t>
            </a:r>
            <a:r>
              <a:rPr lang="cs-CZ" sz="1600" dirty="0" err="1"/>
              <a:t>simple</a:t>
            </a:r>
            <a:r>
              <a:rPr lang="cs-CZ" sz="1600" dirty="0"/>
              <a:t> </a:t>
            </a:r>
            <a:r>
              <a:rPr lang="cs-CZ" sz="1600" dirty="0" err="1"/>
              <a:t>models</a:t>
            </a:r>
            <a:r>
              <a:rPr lang="cs-CZ" sz="1600" dirty="0"/>
              <a:t> to </a:t>
            </a:r>
            <a:r>
              <a:rPr lang="cs-CZ" sz="1600" dirty="0" err="1"/>
              <a:t>reduce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set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candidates</a:t>
            </a:r>
            <a:r>
              <a:rPr lang="cs-CZ" sz="1600" dirty="0"/>
              <a:t>, </a:t>
            </a:r>
            <a:r>
              <a:rPr lang="cs-CZ" sz="1600" dirty="0" err="1"/>
              <a:t>then</a:t>
            </a:r>
            <a:r>
              <a:rPr lang="cs-CZ" sz="1600" dirty="0"/>
              <a:t> </a:t>
            </a:r>
            <a:r>
              <a:rPr lang="cs-CZ" sz="1600" dirty="0" err="1"/>
              <a:t>refine</a:t>
            </a:r>
            <a:r>
              <a:rPr lang="cs-CZ" sz="1600" dirty="0"/>
              <a:t> </a:t>
            </a:r>
            <a:r>
              <a:rPr lang="cs-CZ" sz="1600" dirty="0" err="1"/>
              <a:t>its</a:t>
            </a:r>
            <a:r>
              <a:rPr lang="cs-CZ" sz="1600" dirty="0"/>
              <a:t> </a:t>
            </a:r>
            <a:r>
              <a:rPr lang="cs-CZ" sz="1600" dirty="0" err="1"/>
              <a:t>ordering</a:t>
            </a:r>
            <a:r>
              <a:rPr lang="cs-CZ" sz="1600" dirty="0"/>
              <a:t>)</a:t>
            </a:r>
            <a:endParaRPr lang="en-US" sz="1600" dirty="0"/>
          </a:p>
          <a:p>
            <a:r>
              <a:rPr lang="en-US" sz="1800" dirty="0"/>
              <a:t>Thus produces very precise results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6295" y="2990053"/>
            <a:ext cx="1000124" cy="1000124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6154406"/>
              </p:ext>
            </p:extLst>
          </p:nvPr>
        </p:nvGraphicFramePr>
        <p:xfrm>
          <a:off x="3209926" y="2162176"/>
          <a:ext cx="2598043" cy="3885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4" imgW="1523880" imgH="228600" progId="Equation.3">
                  <p:embed/>
                </p:oleObj>
              </mc:Choice>
              <mc:Fallback>
                <p:oleObj name="Formel" r:id="rId4" imgW="1523880" imgH="228600" progId="Equation.3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9926" y="2162176"/>
                        <a:ext cx="2598043" cy="3885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2413569"/>
              </p:ext>
            </p:extLst>
          </p:nvPr>
        </p:nvGraphicFramePr>
        <p:xfrm>
          <a:off x="2493963" y="3390900"/>
          <a:ext cx="4000132" cy="758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6" imgW="2412720" imgH="457200" progId="Equation.3">
                  <p:embed/>
                </p:oleObj>
              </mc:Choice>
              <mc:Fallback>
                <p:oleObj name="Formel" r:id="rId6" imgW="2412720" imgH="457200" progId="Equation.3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3963" y="3390900"/>
                        <a:ext cx="4000132" cy="7581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1721724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Pipelined hybridization designs: Cascade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357299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sz="1800" dirty="0"/>
              <a:t>Recommendation list is continually reduced 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First recommender excludes items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Remove absolute no-go items (e.g. knowledge-based)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Second recommender assigns score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sz="1600" dirty="0"/>
              <a:t>Ordering and refinement (e.g. collaborative)</a:t>
            </a:r>
          </a:p>
        </p:txBody>
      </p:sp>
      <p:sp>
        <p:nvSpPr>
          <p:cNvPr id="2" name="Oválný bublinový popisek 1"/>
          <p:cNvSpPr/>
          <p:nvPr/>
        </p:nvSpPr>
        <p:spPr bwMode="auto">
          <a:xfrm>
            <a:off x="7392144" y="1916832"/>
            <a:ext cx="3240360" cy="960558"/>
          </a:xfrm>
          <a:prstGeom prst="wedgeEllipseCallout">
            <a:avLst>
              <a:gd name="adj1" fmla="val -77676"/>
              <a:gd name="adj2" fmla="val -541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200" dirty="0" err="1"/>
              <a:t>Find</a:t>
            </a:r>
            <a:r>
              <a:rPr lang="cs-CZ" sz="1200" dirty="0"/>
              <a:t> </a:t>
            </a:r>
            <a:r>
              <a:rPr lang="cs-CZ" sz="1200" dirty="0" err="1"/>
              <a:t>acceptable</a:t>
            </a:r>
            <a:r>
              <a:rPr lang="cs-CZ" sz="1200" dirty="0"/>
              <a:t> </a:t>
            </a:r>
            <a:r>
              <a:rPr lang="cs-CZ" sz="1200" dirty="0" err="1"/>
              <a:t>product</a:t>
            </a:r>
            <a:r>
              <a:rPr lang="cs-CZ" sz="1200" dirty="0"/>
              <a:t> </a:t>
            </a:r>
            <a:r>
              <a:rPr lang="cs-CZ" sz="1200" dirty="0" err="1"/>
              <a:t>categories</a:t>
            </a:r>
            <a:r>
              <a:rPr lang="cs-CZ" sz="1200" dirty="0"/>
              <a:t>, </a:t>
            </a:r>
            <a:r>
              <a:rPr lang="cs-CZ" sz="1200" dirty="0" err="1"/>
              <a:t>then</a:t>
            </a:r>
            <a:r>
              <a:rPr lang="cs-CZ" sz="1200" dirty="0"/>
              <a:t> </a:t>
            </a:r>
            <a:r>
              <a:rPr lang="cs-CZ" sz="1200" dirty="0" err="1"/>
              <a:t>select</a:t>
            </a:r>
            <a:r>
              <a:rPr lang="cs-CZ" sz="1200" dirty="0"/>
              <a:t> </a:t>
            </a:r>
            <a:r>
              <a:rPr lang="cs-CZ" sz="1200" dirty="0" err="1"/>
              <a:t>items</a:t>
            </a:r>
            <a:r>
              <a:rPr lang="cs-CZ" sz="1200" dirty="0"/>
              <a:t> </a:t>
            </a:r>
            <a:r>
              <a:rPr lang="cs-CZ" sz="1200" dirty="0" err="1"/>
              <a:t>from</a:t>
            </a:r>
            <a:r>
              <a:rPr lang="cs-CZ" sz="1200" dirty="0"/>
              <a:t> </a:t>
            </a:r>
            <a:r>
              <a:rPr lang="cs-CZ" sz="1200" dirty="0" err="1"/>
              <a:t>within</a:t>
            </a:r>
            <a:r>
              <a:rPr lang="cs-CZ" sz="1200" dirty="0"/>
              <a:t> </a:t>
            </a:r>
            <a:r>
              <a:rPr lang="cs-CZ" sz="1200" dirty="0" err="1"/>
              <a:t>them</a:t>
            </a:r>
            <a:endParaRPr lang="en-US" dirty="0"/>
          </a:p>
        </p:txBody>
      </p:sp>
      <p:sp>
        <p:nvSpPr>
          <p:cNvPr id="5" name="Oválný bublinový popisek 1"/>
          <p:cNvSpPr/>
          <p:nvPr/>
        </p:nvSpPr>
        <p:spPr bwMode="auto">
          <a:xfrm>
            <a:off x="6960096" y="3525810"/>
            <a:ext cx="3024336" cy="1127326"/>
          </a:xfrm>
          <a:prstGeom prst="wedgeEllipseCallout">
            <a:avLst>
              <a:gd name="adj1" fmla="val -76236"/>
              <a:gd name="adj2" fmla="val -112792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200" dirty="0"/>
              <a:t>Context-awareness may be reasonable for the first-level recs.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085539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Pipelined hybridization designs: Cascade</a:t>
            </a: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527874"/>
              </p:ext>
            </p:extLst>
          </p:nvPr>
        </p:nvGraphicFramePr>
        <p:xfrm>
          <a:off x="2063553" y="1628800"/>
          <a:ext cx="3168351" cy="182880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10561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0033">
                <a:tc gridSpan="3">
                  <a:txBody>
                    <a:bodyPr/>
                    <a:lstStyle/>
                    <a:p>
                      <a:r>
                        <a:rPr lang="de-DE" sz="1400" dirty="0" err="1"/>
                        <a:t>Recommender</a:t>
                      </a:r>
                      <a:r>
                        <a:rPr lang="de-DE" sz="1400" dirty="0"/>
                        <a:t> 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r>
                        <a:rPr lang="de-DE" sz="1400" dirty="0"/>
                        <a:t>Item1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r>
                        <a:rPr lang="de-DE" sz="1400" dirty="0"/>
                        <a:t>Item2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r>
                        <a:rPr lang="de-DE" sz="1400" dirty="0"/>
                        <a:t>Item3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r>
                        <a:rPr lang="de-DE" sz="1400" dirty="0"/>
                        <a:t>Item4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r>
                        <a:rPr lang="de-DE" sz="1400" dirty="0"/>
                        <a:t>Item5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6369444"/>
              </p:ext>
            </p:extLst>
          </p:nvPr>
        </p:nvGraphicFramePr>
        <p:xfrm>
          <a:off x="6744074" y="1628800"/>
          <a:ext cx="3168351" cy="182880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10561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6031">
                <a:tc gridSpan="3">
                  <a:txBody>
                    <a:bodyPr/>
                    <a:lstStyle/>
                    <a:p>
                      <a:r>
                        <a:rPr lang="de-DE" sz="1400" dirty="0" err="1"/>
                        <a:t>Recommender</a:t>
                      </a:r>
                      <a:r>
                        <a:rPr lang="de-DE" sz="1400" dirty="0"/>
                        <a:t> 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r>
                        <a:rPr lang="de-DE" sz="1400" dirty="0"/>
                        <a:t>Item1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0.8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r>
                        <a:rPr lang="de-DE" sz="1400" dirty="0"/>
                        <a:t>Item2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0.9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r>
                        <a:rPr lang="de-DE" sz="1400" dirty="0"/>
                        <a:t>Item3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0.4</a:t>
                      </a: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r>
                        <a:rPr lang="de-DE" sz="1400" dirty="0"/>
                        <a:t>Item4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r>
                        <a:rPr lang="de-DE" sz="1400" dirty="0"/>
                        <a:t>Item5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0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3" name="Tabel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444639"/>
              </p:ext>
            </p:extLst>
          </p:nvPr>
        </p:nvGraphicFramePr>
        <p:xfrm>
          <a:off x="4727849" y="3933056"/>
          <a:ext cx="3168351" cy="182880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10561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032">
                <a:tc gridSpan="3">
                  <a:txBody>
                    <a:bodyPr/>
                    <a:lstStyle/>
                    <a:p>
                      <a:r>
                        <a:rPr lang="de-DE" sz="1400" dirty="0" err="1"/>
                        <a:t>Recommender</a:t>
                      </a:r>
                      <a:r>
                        <a:rPr lang="de-DE" sz="1400" dirty="0"/>
                        <a:t> 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r>
                        <a:rPr lang="de-DE" sz="1400" dirty="0"/>
                        <a:t>Item1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0.80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r>
                        <a:rPr lang="de-DE" sz="1400" dirty="0"/>
                        <a:t>Item2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r>
                        <a:rPr lang="de-DE" sz="1400" dirty="0"/>
                        <a:t>Item3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0.40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r>
                        <a:rPr lang="de-DE" sz="1400" dirty="0"/>
                        <a:t>Item4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r>
                        <a:rPr lang="de-DE" sz="1400" dirty="0"/>
                        <a:t>Item5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0.00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3018" name="Line 10"/>
          <p:cNvSpPr>
            <a:spLocks noChangeShapeType="1"/>
          </p:cNvSpPr>
          <p:nvPr/>
        </p:nvSpPr>
        <p:spPr bwMode="auto">
          <a:xfrm>
            <a:off x="3431704" y="2492896"/>
            <a:ext cx="2376264" cy="216024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16" name="Line 8"/>
          <p:cNvSpPr>
            <a:spLocks noChangeShapeType="1"/>
          </p:cNvSpPr>
          <p:nvPr/>
        </p:nvSpPr>
        <p:spPr bwMode="auto">
          <a:xfrm flipH="1">
            <a:off x="6312024" y="2204864"/>
            <a:ext cx="1656184" cy="2088232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15" name="Oval 7"/>
          <p:cNvSpPr>
            <a:spLocks noChangeArrowheads="1"/>
          </p:cNvSpPr>
          <p:nvPr/>
        </p:nvSpPr>
        <p:spPr bwMode="auto">
          <a:xfrm>
            <a:off x="7752184" y="1988964"/>
            <a:ext cx="647700" cy="215900"/>
          </a:xfrm>
          <a:prstGeom prst="ellipse">
            <a:avLst/>
          </a:prstGeom>
          <a:noFill/>
          <a:ln w="19050" algn="ctr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7" name="Oval 9"/>
          <p:cNvSpPr>
            <a:spLocks noChangeArrowheads="1"/>
          </p:cNvSpPr>
          <p:nvPr/>
        </p:nvSpPr>
        <p:spPr bwMode="auto">
          <a:xfrm>
            <a:off x="2927648" y="2276872"/>
            <a:ext cx="647700" cy="215900"/>
          </a:xfrm>
          <a:prstGeom prst="ellipse">
            <a:avLst/>
          </a:prstGeom>
          <a:noFill/>
          <a:ln w="19050" algn="ctr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2171192" y="3573016"/>
            <a:ext cx="2808312" cy="39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Font typeface="Wingdings" pitchFamily="2" charset="2"/>
              <a:buChar char="§"/>
              <a:defRPr sz="2000" b="1">
                <a:solidFill>
                  <a:srgbClr val="003366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003366"/>
                </a:solidFill>
                <a:latin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700">
                <a:solidFill>
                  <a:srgbClr val="003366"/>
                </a:solidFill>
                <a:latin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700">
                <a:solidFill>
                  <a:srgbClr val="003366"/>
                </a:solidFill>
                <a:latin typeface="Calibri" pitchFamily="34" charset="0"/>
                <a:ea typeface="Times New Roman" pitchFamily="18" charset="0"/>
                <a:cs typeface="Helvetica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Calibri" pitchFamily="34" charset="0"/>
                <a:ea typeface="Times New Roman" pitchFamily="18" charset="0"/>
                <a:cs typeface="Helvetica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9pPr>
          </a:lstStyle>
          <a:p>
            <a:pPr marL="457200" lvl="1" indent="0">
              <a:lnSpc>
                <a:spcPct val="90000"/>
              </a:lnSpc>
              <a:buNone/>
            </a:pPr>
            <a:r>
              <a:rPr lang="en-US" sz="1600" dirty="0"/>
              <a:t>Removing no-go items 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761956" y="3501008"/>
            <a:ext cx="3275856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Font typeface="Wingdings" pitchFamily="2" charset="2"/>
              <a:buChar char="§"/>
              <a:defRPr sz="2000" b="1">
                <a:solidFill>
                  <a:srgbClr val="003366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003366"/>
                </a:solidFill>
                <a:latin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700">
                <a:solidFill>
                  <a:srgbClr val="003366"/>
                </a:solidFill>
                <a:latin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700">
                <a:solidFill>
                  <a:srgbClr val="003366"/>
                </a:solidFill>
                <a:latin typeface="Calibri" pitchFamily="34" charset="0"/>
                <a:ea typeface="Times New Roman" pitchFamily="18" charset="0"/>
                <a:cs typeface="Helvetica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Calibri" pitchFamily="34" charset="0"/>
                <a:ea typeface="Times New Roman" pitchFamily="18" charset="0"/>
                <a:cs typeface="Helvetica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9pPr>
          </a:lstStyle>
          <a:p>
            <a:pPr marL="457200" lvl="1" indent="0">
              <a:lnSpc>
                <a:spcPct val="90000"/>
              </a:lnSpc>
              <a:buNone/>
            </a:pPr>
            <a:r>
              <a:rPr lang="en-US" sz="1600" dirty="0"/>
              <a:t>Ordering and refinement</a:t>
            </a:r>
          </a:p>
        </p:txBody>
      </p:sp>
    </p:spTree>
    <p:extLst>
      <p:ext uri="{BB962C8B-B14F-4D97-AF65-F5344CB8AC3E}">
        <p14:creationId xmlns:p14="http://schemas.microsoft.com/office/powerpoint/2010/main" val="3917102065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4EC79E-98CF-4921-E6FC-BB91EBEE74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E23839A2-18B2-0A89-3B8A-6C7449AB90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Pipelined hybridization designs: Cascade</a:t>
            </a:r>
            <a:r>
              <a:rPr lang="cs-CZ" dirty="0"/>
              <a:t> </a:t>
            </a:r>
            <a:r>
              <a:rPr lang="cs-CZ" dirty="0" err="1"/>
              <a:t>Industry</a:t>
            </a:r>
            <a:r>
              <a:rPr lang="cs-CZ" dirty="0"/>
              <a:t> level</a:t>
            </a:r>
            <a:endParaRPr lang="en-US" dirty="0"/>
          </a:p>
        </p:txBody>
      </p:sp>
      <p:pic>
        <p:nvPicPr>
          <p:cNvPr id="1026" name="Picture 2" descr="Diagram illustrating detailed components Recommender Workflows">
            <a:extLst>
              <a:ext uri="{FF2B5EF4-FFF2-40B4-BE49-F238E27FC236}">
                <a16:creationId xmlns:a16="http://schemas.microsoft.com/office/drawing/2014/main" id="{9B5169DF-BB85-D3AB-32E3-5140FC5D2F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528" y="1484784"/>
            <a:ext cx="809625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7297213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Pipelined hybridization designs: Meta-level</a:t>
            </a:r>
          </a:p>
        </p:txBody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1800" dirty="0"/>
              <a:t>Successor exploits a model delta built by predecessor</a:t>
            </a:r>
            <a:br>
              <a:rPr lang="en-US" dirty="0"/>
            </a:br>
            <a:endParaRPr lang="en-US" dirty="0"/>
          </a:p>
          <a:p>
            <a:pPr marL="0" indent="0">
              <a:lnSpc>
                <a:spcPct val="90000"/>
              </a:lnSpc>
              <a:buNone/>
            </a:pPr>
            <a:br>
              <a:rPr lang="en-US" dirty="0"/>
            </a:br>
            <a:endParaRPr lang="en-US" dirty="0"/>
          </a:p>
          <a:p>
            <a:pPr>
              <a:lnSpc>
                <a:spcPct val="90000"/>
              </a:lnSpc>
            </a:pPr>
            <a:r>
              <a:rPr lang="en-US" sz="1800" dirty="0"/>
              <a:t>Examples</a:t>
            </a:r>
            <a:r>
              <a:rPr lang="en-US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Fab: 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Online news domain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CB recommender builds user models based on weighted term vectors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CF identifies similar peers based on these user models but makes recommendations based on ratings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Collaborative constraint-based meta-level RS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Collaborative filtering learns a constraint base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Knowledge-based RS computes recommendations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6295" y="1871424"/>
            <a:ext cx="1000124" cy="1000124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4679737"/>
              </p:ext>
            </p:extLst>
          </p:nvPr>
        </p:nvGraphicFramePr>
        <p:xfrm>
          <a:off x="2351584" y="2132901"/>
          <a:ext cx="3528392" cy="4496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4" imgW="2031840" imgH="241200" progId="Equation.3">
                  <p:embed/>
                </p:oleObj>
              </mc:Choice>
              <mc:Fallback>
                <p:oleObj name="Formel" r:id="rId4" imgW="2031840" imgH="24120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584" y="2132901"/>
                        <a:ext cx="3528392" cy="4496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Oválný bublinový popisek 2"/>
          <p:cNvSpPr/>
          <p:nvPr/>
        </p:nvSpPr>
        <p:spPr bwMode="auto">
          <a:xfrm>
            <a:off x="5447928" y="2430512"/>
            <a:ext cx="3456384" cy="1296144"/>
          </a:xfrm>
          <a:prstGeom prst="wedgeEllipseCallou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1200" dirty="0" err="1"/>
              <a:t>E.g</a:t>
            </a:r>
            <a:r>
              <a:rPr lang="cs-CZ" sz="1200" dirty="0"/>
              <a:t>., </a:t>
            </a:r>
            <a:r>
              <a:rPr lang="cs-CZ" sz="1200" dirty="0" err="1"/>
              <a:t>fill</a:t>
            </a:r>
            <a:r>
              <a:rPr lang="cs-CZ" sz="1200" dirty="0"/>
              <a:t>-in </a:t>
            </a:r>
            <a:r>
              <a:rPr lang="cs-CZ" sz="1200" dirty="0" err="1"/>
              <a:t>latent</a:t>
            </a:r>
            <a:r>
              <a:rPr lang="cs-CZ" sz="1200" dirty="0"/>
              <a:t> </a:t>
            </a:r>
            <a:r>
              <a:rPr lang="cs-CZ" sz="1200" dirty="0" err="1"/>
              <a:t>factors</a:t>
            </a:r>
            <a:r>
              <a:rPr lang="cs-CZ" sz="1200" dirty="0"/>
              <a:t> in matrix </a:t>
            </a:r>
            <a:r>
              <a:rPr lang="cs-CZ" sz="1200" dirty="0" err="1"/>
              <a:t>factorization</a:t>
            </a:r>
            <a:r>
              <a:rPr lang="cs-CZ" sz="1200" dirty="0"/>
              <a:t> </a:t>
            </a:r>
            <a:r>
              <a:rPr lang="cs-CZ" sz="1200" dirty="0" err="1"/>
              <a:t>with</a:t>
            </a:r>
            <a:r>
              <a:rPr lang="cs-CZ" sz="1200" dirty="0"/>
              <a:t> </a:t>
            </a:r>
            <a:r>
              <a:rPr lang="cs-CZ" sz="1200" dirty="0" err="1"/>
              <a:t>the</a:t>
            </a:r>
            <a:r>
              <a:rPr lang="cs-CZ" sz="1200" dirty="0"/>
              <a:t> </a:t>
            </a:r>
            <a:r>
              <a:rPr lang="cs-CZ" sz="1200" dirty="0" err="1"/>
              <a:t>help</a:t>
            </a:r>
            <a:r>
              <a:rPr lang="cs-CZ" sz="1200" dirty="0"/>
              <a:t> </a:t>
            </a:r>
            <a:r>
              <a:rPr lang="cs-CZ" sz="1200" dirty="0" err="1"/>
              <a:t>of</a:t>
            </a:r>
            <a:r>
              <a:rPr lang="cs-CZ" sz="1200" dirty="0"/>
              <a:t> </a:t>
            </a:r>
            <a:r>
              <a:rPr lang="cs-CZ" sz="1200" dirty="0" err="1"/>
              <a:t>items</a:t>
            </a:r>
            <a:r>
              <a:rPr lang="en-US" sz="1200" dirty="0"/>
              <a:t>’</a:t>
            </a:r>
            <a:r>
              <a:rPr lang="cs-CZ" sz="1200" dirty="0"/>
              <a:t> </a:t>
            </a:r>
            <a:r>
              <a:rPr lang="cs-CZ" sz="1200" dirty="0" err="1"/>
              <a:t>content</a:t>
            </a:r>
            <a:r>
              <a:rPr lang="cs-CZ" sz="1200" dirty="0"/>
              <a:t> </a:t>
            </a:r>
            <a:r>
              <a:rPr lang="cs-CZ" sz="1200" dirty="0" err="1"/>
              <a:t>similarity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0655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34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34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34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34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34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34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34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34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34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34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34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34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34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34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34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34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34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34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34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34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34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34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34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34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 of hybridization strategies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Only few works that compare strategies from the meta-perspective</a:t>
            </a:r>
          </a:p>
          <a:p>
            <a:pPr lvl="1"/>
            <a:r>
              <a:rPr lang="en-US" sz="1600" dirty="0"/>
              <a:t>Like for instance, [Robin Burke 2002]</a:t>
            </a:r>
          </a:p>
          <a:p>
            <a:pPr lvl="1"/>
            <a:r>
              <a:rPr lang="en-US" sz="1600" dirty="0"/>
              <a:t>Most datasets do not allow to compare different recommendation paradigms</a:t>
            </a:r>
          </a:p>
          <a:p>
            <a:pPr lvl="2"/>
            <a:r>
              <a:rPr lang="en-US" sz="1600" dirty="0"/>
              <a:t>i.e. ratings, requirements, item features, domain knowledge, critiques rarely available in a single dataset</a:t>
            </a:r>
          </a:p>
          <a:p>
            <a:pPr lvl="1"/>
            <a:r>
              <a:rPr lang="en-US" sz="1600" dirty="0"/>
              <a:t>Thus few conclusions that are supported by empirical findings</a:t>
            </a:r>
          </a:p>
          <a:p>
            <a:pPr lvl="2"/>
            <a:r>
              <a:rPr lang="en-US" sz="1600" dirty="0"/>
              <a:t>Monolithic: some preprocessing effort traded-in for more knowledge included </a:t>
            </a:r>
          </a:p>
          <a:p>
            <a:pPr lvl="2"/>
            <a:r>
              <a:rPr lang="en-US" sz="1600" dirty="0"/>
              <a:t>Parallel: requires careful matching of scores from different predictors</a:t>
            </a:r>
          </a:p>
          <a:p>
            <a:pPr lvl="2"/>
            <a:r>
              <a:rPr lang="en-US" sz="1600" dirty="0"/>
              <a:t>Pipelined: works well for two antithetic approaches</a:t>
            </a:r>
          </a:p>
          <a:p>
            <a:r>
              <a:rPr lang="en-US" sz="1800" dirty="0"/>
              <a:t>Netflix competition – "stacking" recommender systems</a:t>
            </a:r>
          </a:p>
          <a:p>
            <a:pPr lvl="1"/>
            <a:r>
              <a:rPr lang="en-US" sz="1600" dirty="0"/>
              <a:t>Weighted design based on &gt;100 predictors – recommendation functions</a:t>
            </a:r>
          </a:p>
          <a:p>
            <a:pPr lvl="1"/>
            <a:r>
              <a:rPr lang="en-US" sz="1600" dirty="0"/>
              <a:t>Adaptive switching of weights based on user model, context and meta-features</a:t>
            </a:r>
          </a:p>
        </p:txBody>
      </p:sp>
    </p:spTree>
    <p:extLst>
      <p:ext uri="{BB962C8B-B14F-4D97-AF65-F5344CB8AC3E}">
        <p14:creationId xmlns:p14="http://schemas.microsoft.com/office/powerpoint/2010/main" val="23958577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Literature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/>
              <a:t>[Robin Burke 2002] </a:t>
            </a:r>
            <a:r>
              <a:rPr lang="en-US" sz="1400" b="0" dirty="0"/>
              <a:t>Hybrid recommender systems: Survey and experiments, User Modeling and User-Adapted Interaction </a:t>
            </a:r>
            <a:r>
              <a:rPr lang="en-US" sz="1400" dirty="0"/>
              <a:t>12</a:t>
            </a:r>
            <a:r>
              <a:rPr lang="en-US" sz="1400" b="0" dirty="0"/>
              <a:t> (2002), no. 4, 331-370.</a:t>
            </a:r>
          </a:p>
          <a:p>
            <a:r>
              <a:rPr lang="en-US" sz="1400" dirty="0"/>
              <a:t>[</a:t>
            </a:r>
            <a:r>
              <a:rPr lang="en-US" sz="1400" dirty="0" err="1"/>
              <a:t>Prem</a:t>
            </a:r>
            <a:r>
              <a:rPr lang="en-US" sz="1400" dirty="0"/>
              <a:t> Melville et al. 2002]</a:t>
            </a:r>
            <a:r>
              <a:rPr lang="en-US" sz="1400" b="0" dirty="0"/>
              <a:t> </a:t>
            </a:r>
            <a:r>
              <a:rPr lang="en-US" sz="1400" b="0" i="1" dirty="0"/>
              <a:t>Content-Boosted Collaborative Filtering for Improved Recommendations</a:t>
            </a:r>
            <a:r>
              <a:rPr lang="en-US" sz="1400" b="0" dirty="0"/>
              <a:t>, Proceedings of the 18th National Conference on Artificial Intelligence (AAAI) (</a:t>
            </a:r>
            <a:r>
              <a:rPr lang="en-US" sz="1400" b="0" dirty="0" err="1"/>
              <a:t>Edmonton,CAN</a:t>
            </a:r>
            <a:r>
              <a:rPr lang="en-US" sz="1400" b="0" dirty="0"/>
              <a:t>), American Association for Artificial Intelligence, 2002, pp. 187-192.</a:t>
            </a:r>
          </a:p>
          <a:p>
            <a:r>
              <a:rPr lang="es-ES" sz="1400" dirty="0"/>
              <a:t>[Roberto Torres et al. 2004]</a:t>
            </a:r>
            <a:r>
              <a:rPr lang="en-US" sz="1400" dirty="0"/>
              <a:t> </a:t>
            </a:r>
            <a:r>
              <a:rPr lang="en-US" sz="1400" b="0" i="1" dirty="0"/>
              <a:t>Enhancing digital libraries with </a:t>
            </a:r>
            <a:r>
              <a:rPr lang="en-US" sz="1400" b="0" i="1" dirty="0" err="1"/>
              <a:t>techlens</a:t>
            </a:r>
            <a:r>
              <a:rPr lang="en-US" sz="1400" b="0" dirty="0"/>
              <a:t>, International Joint Con</a:t>
            </a:r>
            <a:r>
              <a:rPr lang="de-DE" sz="1400" b="0" dirty="0" err="1"/>
              <a:t>ference</a:t>
            </a:r>
            <a:r>
              <a:rPr lang="de-DE" sz="1400" b="0" dirty="0"/>
              <a:t> on Digital Libraries (JCDL'04) (Tucson, AZ), 2004, pp. 228-236.</a:t>
            </a:r>
          </a:p>
          <a:p>
            <a:r>
              <a:rPr lang="en-US" sz="1400" dirty="0"/>
              <a:t>[</a:t>
            </a:r>
            <a:r>
              <a:rPr lang="en-US" sz="1400" dirty="0" err="1"/>
              <a:t>Chumki</a:t>
            </a:r>
            <a:r>
              <a:rPr lang="en-US" sz="1400" dirty="0"/>
              <a:t> </a:t>
            </a:r>
            <a:r>
              <a:rPr lang="en-US" sz="1400" dirty="0" err="1"/>
              <a:t>Basuet</a:t>
            </a:r>
            <a:r>
              <a:rPr lang="en-US" sz="1400" dirty="0"/>
              <a:t> al. 1998] </a:t>
            </a:r>
            <a:r>
              <a:rPr lang="en-US" sz="1400" b="0" i="1" dirty="0"/>
              <a:t>Recommendation as classification: using social and content-based information in recommendation</a:t>
            </a:r>
            <a:r>
              <a:rPr lang="en-US" sz="1400" b="0" dirty="0"/>
              <a:t>, In Proceedings of the 15th National Conference on Artificial Intelligence (AAAI'98) (Madison, Wisconsin, USA States), American Association for </a:t>
            </a:r>
            <a:r>
              <a:rPr lang="en-US" sz="1400" b="0" dirty="0" err="1"/>
              <a:t>Ar</a:t>
            </a:r>
            <a:r>
              <a:rPr lang="de-DE" sz="1400" b="0" dirty="0" err="1"/>
              <a:t>tificial</a:t>
            </a:r>
            <a:r>
              <a:rPr lang="de-DE" sz="1400" b="0" dirty="0"/>
              <a:t> </a:t>
            </a:r>
            <a:r>
              <a:rPr lang="de-DE" sz="1400" b="0" dirty="0" err="1"/>
              <a:t>Intelligence</a:t>
            </a:r>
            <a:r>
              <a:rPr lang="de-DE" sz="1400" b="0" dirty="0"/>
              <a:t>, 1998, pp. 714-720.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2490828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Hybrid recommender systems</a:t>
            </a:r>
          </a:p>
        </p:txBody>
      </p:sp>
      <p:grpSp>
        <p:nvGrpSpPr>
          <p:cNvPr id="2" name="Gruppieren 12"/>
          <p:cNvGrpSpPr>
            <a:grpSpLocks/>
          </p:cNvGrpSpPr>
          <p:nvPr/>
        </p:nvGrpSpPr>
        <p:grpSpPr bwMode="auto">
          <a:xfrm>
            <a:off x="5595939" y="3000376"/>
            <a:ext cx="4181475" cy="1547813"/>
            <a:chOff x="4786314" y="3071810"/>
            <a:chExt cx="4181496" cy="1547815"/>
          </a:xfrm>
        </p:grpSpPr>
        <p:pic>
          <p:nvPicPr>
            <p:cNvPr id="15378" name="Grafik 5" descr="Box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786314" y="3214686"/>
              <a:ext cx="1643074" cy="13650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79" name="Grafik 6" descr="Outputarrow.png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215074" y="3500438"/>
              <a:ext cx="1129063" cy="219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80" name="Grafik 7" descr="Output.png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358082" y="3071810"/>
              <a:ext cx="1609728" cy="15478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uppieren 13"/>
          <p:cNvGrpSpPr>
            <a:grpSpLocks/>
          </p:cNvGrpSpPr>
          <p:nvPr/>
        </p:nvGrpSpPr>
        <p:grpSpPr bwMode="auto">
          <a:xfrm>
            <a:off x="2222500" y="1643064"/>
            <a:ext cx="3659188" cy="1296987"/>
            <a:chOff x="699167" y="1643050"/>
            <a:chExt cx="3658519" cy="1297164"/>
          </a:xfrm>
        </p:grpSpPr>
        <p:pic>
          <p:nvPicPr>
            <p:cNvPr id="15376" name="Grafik 10" descr="UM.png"/>
            <p:cNvPicPr>
              <a:picLocks noChangeAspect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699167" y="1643050"/>
              <a:ext cx="1801131" cy="967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77" name="Grafik 11" descr="UMarrow.png"/>
            <p:cNvPicPr>
              <a:picLocks noChangeAspect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571736" y="2071678"/>
              <a:ext cx="1785950" cy="868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uppieren 18"/>
          <p:cNvGrpSpPr>
            <a:grpSpLocks/>
          </p:cNvGrpSpPr>
          <p:nvPr/>
        </p:nvGrpSpPr>
        <p:grpSpPr bwMode="auto">
          <a:xfrm>
            <a:off x="2309814" y="2722563"/>
            <a:ext cx="3252787" cy="920750"/>
            <a:chOff x="857224" y="2722011"/>
            <a:chExt cx="3252812" cy="921303"/>
          </a:xfrm>
        </p:grpSpPr>
        <p:pic>
          <p:nvPicPr>
            <p:cNvPr id="15374" name="Grafik 16" descr="Commarrow.png"/>
            <p:cNvPicPr>
              <a:picLocks noChangeAspect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143108" y="3143248"/>
              <a:ext cx="1966928" cy="5000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75" name="Grafik 15" descr="Community.png"/>
            <p:cNvPicPr>
              <a:picLocks noChangeAspect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857224" y="2722011"/>
              <a:ext cx="1428760" cy="849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uppieren 23"/>
          <p:cNvGrpSpPr>
            <a:grpSpLocks/>
          </p:cNvGrpSpPr>
          <p:nvPr/>
        </p:nvGrpSpPr>
        <p:grpSpPr bwMode="auto">
          <a:xfrm>
            <a:off x="2238375" y="3857626"/>
            <a:ext cx="3143250" cy="739775"/>
            <a:chOff x="714348" y="3857628"/>
            <a:chExt cx="3143272" cy="739014"/>
          </a:xfrm>
        </p:grpSpPr>
        <p:pic>
          <p:nvPicPr>
            <p:cNvPr id="15372" name="Grafik 21" descr="PM.png"/>
            <p:cNvPicPr>
              <a:picLocks noChangeAspect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714348" y="3857628"/>
              <a:ext cx="1785950" cy="7390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73" name="Grafik 22" descr="PMarrow.png"/>
            <p:cNvPicPr>
              <a:picLocks noChangeAspect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2714612" y="3929066"/>
              <a:ext cx="1143008" cy="285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uppieren 27"/>
          <p:cNvGrpSpPr>
            <a:grpSpLocks/>
          </p:cNvGrpSpPr>
          <p:nvPr/>
        </p:nvGrpSpPr>
        <p:grpSpPr bwMode="auto">
          <a:xfrm>
            <a:off x="2274889" y="4500563"/>
            <a:ext cx="3349625" cy="1357312"/>
            <a:chOff x="751620" y="4500570"/>
            <a:chExt cx="3348404" cy="1357322"/>
          </a:xfrm>
        </p:grpSpPr>
        <p:pic>
          <p:nvPicPr>
            <p:cNvPr id="15370" name="Grafik 25" descr="KM.png"/>
            <p:cNvPicPr>
              <a:picLocks noChangeAspect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751620" y="5000636"/>
              <a:ext cx="1677240" cy="857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71" name="Grafik 26" descr="KMarrow.png"/>
            <p:cNvPicPr>
              <a:picLocks noChangeAspect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2428860" y="4500570"/>
              <a:ext cx="1671164" cy="1047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5368" name="Rechteck 28"/>
          <p:cNvSpPr>
            <a:spLocks noChangeArrowheads="1"/>
          </p:cNvSpPr>
          <p:nvPr/>
        </p:nvSpPr>
        <p:spPr bwMode="auto">
          <a:xfrm>
            <a:off x="5953125" y="1285876"/>
            <a:ext cx="4572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003366"/>
                </a:solidFill>
                <a:latin typeface="Calibri" pitchFamily="34" charset="0"/>
              </a:rPr>
              <a:t>Hybrid: combinations of various inputs and/or composition of different mechanism</a:t>
            </a:r>
          </a:p>
        </p:txBody>
      </p:sp>
      <p:sp>
        <p:nvSpPr>
          <p:cNvPr id="20" name="Rechteck 24"/>
          <p:cNvSpPr>
            <a:spLocks noChangeArrowheads="1"/>
          </p:cNvSpPr>
          <p:nvPr/>
        </p:nvSpPr>
        <p:spPr bwMode="auto">
          <a:xfrm>
            <a:off x="5663952" y="5517233"/>
            <a:ext cx="457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dirty="0">
                <a:solidFill>
                  <a:srgbClr val="003366"/>
                </a:solidFill>
                <a:latin typeface="Calibri" pitchFamily="34" charset="0"/>
              </a:rPr>
              <a:t>Knowledge-based: "Tell me what fits based on my needs"</a:t>
            </a:r>
          </a:p>
        </p:txBody>
      </p:sp>
      <p:sp>
        <p:nvSpPr>
          <p:cNvPr id="21" name="Rechteck 19"/>
          <p:cNvSpPr>
            <a:spLocks noChangeArrowheads="1"/>
          </p:cNvSpPr>
          <p:nvPr/>
        </p:nvSpPr>
        <p:spPr bwMode="auto">
          <a:xfrm>
            <a:off x="5663952" y="5013177"/>
            <a:ext cx="45365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3366"/>
                </a:solidFill>
                <a:latin typeface="Calibri" pitchFamily="34" charset="0"/>
              </a:rPr>
              <a:t>Content-based: "Show me more of the same what I've liked</a:t>
            </a:r>
            <a:r>
              <a:rPr lang="en-US" sz="1600" b="0" dirty="0"/>
              <a:t>"</a:t>
            </a:r>
          </a:p>
        </p:txBody>
      </p:sp>
      <p:sp>
        <p:nvSpPr>
          <p:cNvPr id="22" name="Rechteck 8"/>
          <p:cNvSpPr>
            <a:spLocks noChangeArrowheads="1"/>
          </p:cNvSpPr>
          <p:nvPr/>
        </p:nvSpPr>
        <p:spPr bwMode="auto">
          <a:xfrm>
            <a:off x="5663952" y="4509121"/>
            <a:ext cx="457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dirty="0">
                <a:solidFill>
                  <a:srgbClr val="003366"/>
                </a:solidFill>
                <a:latin typeface="Calibri" pitchFamily="34" charset="0"/>
              </a:rPr>
              <a:t>Collaborative: "Tell me what's popular among my peers"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Hybrid recommender systems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/>
              <a:t>All three base techniques are naturally incorporated by a good sales assistant (at different stages of the sales act) but have their shortcomings</a:t>
            </a:r>
          </a:p>
          <a:p>
            <a:pPr lvl="1"/>
            <a:r>
              <a:rPr lang="en-US" sz="1600" dirty="0"/>
              <a:t>For instance, cold start problems  </a:t>
            </a:r>
            <a:br>
              <a:rPr lang="en-US" sz="1600" dirty="0"/>
            </a:br>
            <a:endParaRPr lang="en-US" dirty="0"/>
          </a:p>
          <a:p>
            <a:r>
              <a:rPr lang="en-US" sz="1800" dirty="0"/>
              <a:t>Idea of crossing two (or more) species/implementations</a:t>
            </a:r>
          </a:p>
          <a:p>
            <a:pPr lvl="1"/>
            <a:r>
              <a:rPr lang="en-US" sz="1600" i="1" dirty="0" err="1"/>
              <a:t>hybrida</a:t>
            </a:r>
            <a:r>
              <a:rPr lang="en-US" sz="1600" dirty="0"/>
              <a:t> [lat.]: denotes an object made by combining two different elements</a:t>
            </a:r>
          </a:p>
          <a:p>
            <a:pPr lvl="1"/>
            <a:r>
              <a:rPr lang="en-US" sz="1600" dirty="0"/>
              <a:t>Avoid some of the shortcomings</a:t>
            </a:r>
          </a:p>
          <a:p>
            <a:pPr lvl="1"/>
            <a:r>
              <a:rPr lang="en-US" sz="1600" dirty="0"/>
              <a:t>Reach desirable properties not (or only inconsistently) present in parent individuals</a:t>
            </a:r>
          </a:p>
          <a:p>
            <a:endParaRPr lang="en-US" sz="1800" dirty="0"/>
          </a:p>
          <a:p>
            <a:r>
              <a:rPr lang="en-US" sz="1800" dirty="0"/>
              <a:t>Different hybridization designs </a:t>
            </a:r>
          </a:p>
          <a:p>
            <a:pPr lvl="1"/>
            <a:r>
              <a:rPr lang="en-US" sz="1600" b="1" dirty="0"/>
              <a:t>Parallel use of several systems</a:t>
            </a:r>
          </a:p>
          <a:p>
            <a:pPr lvl="1"/>
            <a:r>
              <a:rPr lang="en-US" sz="1600" b="1" dirty="0"/>
              <a:t>Monolithic exploiting different features</a:t>
            </a:r>
          </a:p>
          <a:p>
            <a:pPr lvl="1"/>
            <a:r>
              <a:rPr lang="en-US" sz="1600" b="1" dirty="0"/>
              <a:t>Pipelined invocation of different systems </a:t>
            </a:r>
          </a:p>
        </p:txBody>
      </p:sp>
    </p:spTree>
    <p:extLst>
      <p:ext uri="{BB962C8B-B14F-4D97-AF65-F5344CB8AC3E}">
        <p14:creationId xmlns:p14="http://schemas.microsoft.com/office/powerpoint/2010/main" val="374017145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Monolithic hybridization design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/>
              <a:t>Only a single recommendation component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sz="1800" dirty="0"/>
              <a:t>Hybridization is "virtual" in the sense that</a:t>
            </a:r>
          </a:p>
          <a:p>
            <a:pPr lvl="1"/>
            <a:r>
              <a:rPr lang="en-US" sz="1600" dirty="0"/>
              <a:t>Features/knowledge sources of different paradigms are combined</a:t>
            </a:r>
          </a:p>
        </p:txBody>
      </p:sp>
      <p:pic>
        <p:nvPicPr>
          <p:cNvPr id="31748" name="Picture 5" descr="Chapter_5_fusioned_hybri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1451" y="2492996"/>
            <a:ext cx="5688806" cy="1656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7354966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Parallelized hybridization design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1828800"/>
          </a:xfrm>
        </p:spPr>
        <p:txBody>
          <a:bodyPr/>
          <a:lstStyle/>
          <a:p>
            <a:r>
              <a:rPr lang="en-US" sz="1800" dirty="0"/>
              <a:t>Output of several existing implementations combined</a:t>
            </a:r>
          </a:p>
          <a:p>
            <a:r>
              <a:rPr lang="en-US" sz="1800" dirty="0"/>
              <a:t>Least invasive design</a:t>
            </a:r>
          </a:p>
          <a:p>
            <a:r>
              <a:rPr lang="en-US" sz="1800" dirty="0"/>
              <a:t>Some weighting or voting scheme</a:t>
            </a:r>
          </a:p>
          <a:p>
            <a:pPr lvl="1"/>
            <a:r>
              <a:rPr lang="en-US" sz="1600" dirty="0"/>
              <a:t>Weights can be learned dynamically</a:t>
            </a:r>
          </a:p>
          <a:p>
            <a:pPr lvl="1"/>
            <a:r>
              <a:rPr lang="en-US" sz="1600" dirty="0"/>
              <a:t>Extreme case of dynamic weighting is switching</a:t>
            </a:r>
          </a:p>
        </p:txBody>
      </p:sp>
      <p:pic>
        <p:nvPicPr>
          <p:cNvPr id="34820" name="Picture 4" descr="Chapter_5_parallel_hybri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63553" y="3747470"/>
            <a:ext cx="5468519" cy="1625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válný bublinový popisek 1"/>
          <p:cNvSpPr/>
          <p:nvPr/>
        </p:nvSpPr>
        <p:spPr bwMode="auto">
          <a:xfrm>
            <a:off x="5515848" y="1988840"/>
            <a:ext cx="3244448" cy="648072"/>
          </a:xfrm>
          <a:prstGeom prst="wedgeEllipseCallout">
            <a:avLst>
              <a:gd name="adj1" fmla="val -75582"/>
              <a:gd name="adj2" fmla="val -995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1100" dirty="0"/>
              <a:t>Simple combination using e.g., weighted average</a:t>
            </a:r>
            <a:endParaRPr lang="en-US" dirty="0"/>
          </a:p>
        </p:txBody>
      </p:sp>
      <p:sp>
        <p:nvSpPr>
          <p:cNvPr id="6" name="Oválný bublinový popisek 1"/>
          <p:cNvSpPr/>
          <p:nvPr/>
        </p:nvSpPr>
        <p:spPr bwMode="auto">
          <a:xfrm>
            <a:off x="7030060" y="5049180"/>
            <a:ext cx="3674452" cy="756084"/>
          </a:xfrm>
          <a:prstGeom prst="wedgeEllipseCallout">
            <a:avLst>
              <a:gd name="adj1" fmla="val -81621"/>
              <a:gd name="adj2" fmla="val -8520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1100" dirty="0"/>
              <a:t>Also suitable for Multiarmed bandits or proportionality preservation algorithms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49612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Pipelined hybridization designs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/>
              <a:t>One recommender system pre-processes some input for the subsequent one</a:t>
            </a:r>
          </a:p>
          <a:p>
            <a:pPr lvl="1"/>
            <a:r>
              <a:rPr lang="en-US" sz="1600" dirty="0"/>
              <a:t>Cascade</a:t>
            </a:r>
          </a:p>
          <a:p>
            <a:pPr lvl="1"/>
            <a:r>
              <a:rPr lang="en-US" sz="1600" dirty="0"/>
              <a:t>Meta-level</a:t>
            </a:r>
          </a:p>
          <a:p>
            <a:r>
              <a:rPr lang="en-US" sz="1800" i="1" dirty="0">
                <a:solidFill>
                  <a:srgbClr val="00B050"/>
                </a:solidFill>
              </a:rPr>
              <a:t>Refinement of recommendation lists (cascade)</a:t>
            </a:r>
          </a:p>
          <a:p>
            <a:r>
              <a:rPr lang="en-US" sz="1800" dirty="0"/>
              <a:t>Learning of model (e.g. collaborative knowledge-based meta-level)</a:t>
            </a:r>
          </a:p>
        </p:txBody>
      </p:sp>
      <p:pic>
        <p:nvPicPr>
          <p:cNvPr id="40964" name="Picture 4" descr="Chapter_5_pipelined_hybri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63750" y="4005065"/>
            <a:ext cx="6552530" cy="1174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3048000" y="5517232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i="1" dirty="0">
                <a:solidFill>
                  <a:srgbClr val="00B050"/>
                </a:solidFill>
              </a:rPr>
              <a:t>Most common case in industry</a:t>
            </a:r>
            <a:endParaRPr lang="en-US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82196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809852" y="2643183"/>
            <a:ext cx="664373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cs-CZ" sz="3600" dirty="0">
                <a:ln>
                  <a:prstDash val="solid"/>
                </a:ln>
                <a:solidFill>
                  <a:srgbClr val="00206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libri" pitchFamily="34" charset="0"/>
              </a:rPr>
              <a:t>Monolithic Hybrids</a:t>
            </a:r>
            <a:endParaRPr lang="en-US" sz="3600" dirty="0">
              <a:ln>
                <a:prstDash val="solid"/>
              </a:ln>
              <a:solidFill>
                <a:srgbClr val="00206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Calibri" pitchFamily="34" charset="0"/>
            </a:endParaRPr>
          </a:p>
        </p:txBody>
      </p:sp>
      <p:pic>
        <p:nvPicPr>
          <p:cNvPr id="3" name="Picture 5" descr="Chapter_5_fusioned_hybri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99656" y="3789040"/>
            <a:ext cx="5688806" cy="1656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407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Monolithic hybridization designs: Feature augmentation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1800" i="1" dirty="0">
                <a:cs typeface="Calibri" panose="020F0502020204030204" pitchFamily="34" charset="0"/>
              </a:rPr>
              <a:t>Hybrid RS, monolithic example #1: </a:t>
            </a:r>
            <a:r>
              <a:rPr lang="en-US" sz="1800" dirty="0"/>
              <a:t>Content-boosted collaborative filtering [</a:t>
            </a:r>
            <a:r>
              <a:rPr lang="en-US" sz="1800" dirty="0" err="1"/>
              <a:t>Prem</a:t>
            </a:r>
            <a:r>
              <a:rPr lang="en-US" sz="1800" dirty="0"/>
              <a:t> Melville et al. 2002]</a:t>
            </a:r>
            <a:r>
              <a:rPr lang="en-US" sz="1800" b="0" dirty="0"/>
              <a:t> </a:t>
            </a:r>
            <a:endParaRPr lang="en-US" sz="1800" dirty="0"/>
          </a:p>
          <a:p>
            <a:pPr lvl="1"/>
            <a:r>
              <a:rPr lang="en-US" sz="1600" dirty="0"/>
              <a:t>Based on content features additional ratings are created</a:t>
            </a:r>
          </a:p>
          <a:p>
            <a:pPr lvl="1"/>
            <a:r>
              <a:rPr lang="en-US" sz="1600" dirty="0"/>
              <a:t>E.g. Alice likes Items 1 and 3 (unary ratings)</a:t>
            </a:r>
          </a:p>
          <a:p>
            <a:pPr lvl="2"/>
            <a:r>
              <a:rPr lang="en-US" sz="1600" dirty="0"/>
              <a:t> Item7 is similar to 1 and 3 by a degree of 0.75</a:t>
            </a:r>
          </a:p>
          <a:p>
            <a:pPr lvl="2"/>
            <a:r>
              <a:rPr lang="en-US" sz="1600" dirty="0"/>
              <a:t>Thus Alice likes Item7 by 0.75</a:t>
            </a:r>
          </a:p>
          <a:p>
            <a:pPr lvl="1"/>
            <a:r>
              <a:rPr lang="en-US" sz="1600" dirty="0"/>
              <a:t>Item matrices become less sparse</a:t>
            </a:r>
          </a:p>
          <a:p>
            <a:pPr lvl="1"/>
            <a:r>
              <a:rPr lang="en-US" sz="1600" dirty="0"/>
              <a:t>Significance weighting and adjustment factors</a:t>
            </a:r>
          </a:p>
          <a:p>
            <a:pPr lvl="2"/>
            <a:r>
              <a:rPr lang="en-US" sz="1600" dirty="0"/>
              <a:t>Peers with more co-rated items are more important</a:t>
            </a:r>
          </a:p>
          <a:p>
            <a:pPr lvl="2"/>
            <a:r>
              <a:rPr lang="en-US" sz="1600" dirty="0"/>
              <a:t>Higher confidence in content-based prediction, if higher number of own ratings</a:t>
            </a:r>
            <a:endParaRPr lang="cs-CZ" sz="1600" dirty="0"/>
          </a:p>
          <a:p>
            <a:endParaRPr lang="cs-CZ" i="1" dirty="0">
              <a:solidFill>
                <a:srgbClr val="00B050"/>
              </a:solidFill>
            </a:endParaRPr>
          </a:p>
        </p:txBody>
      </p:sp>
      <p:sp>
        <p:nvSpPr>
          <p:cNvPr id="2" name="Ovál 1">
            <a:extLst>
              <a:ext uri="{FF2B5EF4-FFF2-40B4-BE49-F238E27FC236}">
                <a16:creationId xmlns:a16="http://schemas.microsoft.com/office/drawing/2014/main" id="{83331AB7-A910-58C0-9B4E-14494B601F0A}"/>
              </a:ext>
            </a:extLst>
          </p:cNvPr>
          <p:cNvSpPr/>
          <p:nvPr/>
        </p:nvSpPr>
        <p:spPr bwMode="auto">
          <a:xfrm>
            <a:off x="479376" y="5013176"/>
            <a:ext cx="4680520" cy="148560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Several more examples on separate slides (Spreading Activation, Hybrid BPR, Visual BPR)</a:t>
            </a:r>
            <a:endParaRPr kumimoji="0" lang="cs-CZ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95422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7_habv">
  <a:themeElements>
    <a:clrScheme name="17_hab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7_habv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7_hab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17_habv</Template>
  <TotalTime>12378</TotalTime>
  <Words>1655</Words>
  <Application>Microsoft Office PowerPoint</Application>
  <PresentationFormat>Širokoúhlá obrazovka</PresentationFormat>
  <Paragraphs>392</Paragraphs>
  <Slides>26</Slides>
  <Notes>23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4" baseType="lpstr">
      <vt:lpstr>Arial</vt:lpstr>
      <vt:lpstr>Calibri</vt:lpstr>
      <vt:lpstr>Cambria Math</vt:lpstr>
      <vt:lpstr>Verdana</vt:lpstr>
      <vt:lpstr>Wingdings</vt:lpstr>
      <vt:lpstr>17_habv</vt:lpstr>
      <vt:lpstr>Benutzerdefiniertes Design</vt:lpstr>
      <vt:lpstr>Formel</vt:lpstr>
      <vt:lpstr>NSWI166 – Introduction to Recommender Systems and User Preferences</vt:lpstr>
      <vt:lpstr>Prezentace aplikace PowerPoint</vt:lpstr>
      <vt:lpstr>Hybrid recommender systems</vt:lpstr>
      <vt:lpstr>Hybrid recommender systems</vt:lpstr>
      <vt:lpstr>Monolithic hybridization design</vt:lpstr>
      <vt:lpstr>Parallelized hybridization design</vt:lpstr>
      <vt:lpstr>Pipelined hybridization designs</vt:lpstr>
      <vt:lpstr>Prezentace aplikace PowerPoint</vt:lpstr>
      <vt:lpstr>Monolithic hybridization designs: Feature augmentation</vt:lpstr>
      <vt:lpstr>Monolithic hybridization designs</vt:lpstr>
      <vt:lpstr>Prezentace aplikace PowerPoint</vt:lpstr>
      <vt:lpstr>Parallelized hybridization design: Weighted</vt:lpstr>
      <vt:lpstr>Parallelized hybridization design: Weighted</vt:lpstr>
      <vt:lpstr>Parallelized hybridization design: Weighted</vt:lpstr>
      <vt:lpstr>Parallelized hybridization design: Weighted</vt:lpstr>
      <vt:lpstr>Parallelized hybridization design: Switching</vt:lpstr>
      <vt:lpstr>Parallelized hybridization design: Mixed</vt:lpstr>
      <vt:lpstr>Parallelized hybridization design: Mixed</vt:lpstr>
      <vt:lpstr>Prezentace aplikace PowerPoint</vt:lpstr>
      <vt:lpstr>Pipelined hybridization designs: Cascade</vt:lpstr>
      <vt:lpstr>Pipelined hybridization designs: Cascade</vt:lpstr>
      <vt:lpstr>Pipelined hybridization designs: Cascade</vt:lpstr>
      <vt:lpstr>Pipelined hybridization designs: Cascade Industry level</vt:lpstr>
      <vt:lpstr>Pipelined hybridization designs: Meta-level</vt:lpstr>
      <vt:lpstr>Limitations of hybridization strategies</vt:lpstr>
      <vt:lpstr>Literature</vt:lpstr>
    </vt:vector>
  </TitlesOfParts>
  <Company>-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Recommender Systems</dc:title>
  <dc:creator>markus</dc:creator>
  <cp:lastModifiedBy>Ladislav Peška</cp:lastModifiedBy>
  <cp:revision>1187</cp:revision>
  <dcterms:created xsi:type="dcterms:W3CDTF">2006-04-22T09:23:14Z</dcterms:created>
  <dcterms:modified xsi:type="dcterms:W3CDTF">2025-04-09T15:54:49Z</dcterms:modified>
</cp:coreProperties>
</file>