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390" r:id="rId3"/>
    <p:sldId id="416" r:id="rId4"/>
    <p:sldId id="418" r:id="rId5"/>
    <p:sldId id="431" r:id="rId6"/>
    <p:sldId id="429" r:id="rId7"/>
    <p:sldId id="421" r:id="rId8"/>
    <p:sldId id="430" r:id="rId9"/>
    <p:sldId id="417" r:id="rId10"/>
    <p:sldId id="426" r:id="rId11"/>
    <p:sldId id="428" r:id="rId12"/>
    <p:sldId id="419" r:id="rId13"/>
    <p:sldId id="427" r:id="rId14"/>
    <p:sldId id="420" r:id="rId15"/>
    <p:sldId id="424" r:id="rId16"/>
    <p:sldId id="425" r:id="rId17"/>
    <p:sldId id="330" r:id="rId18"/>
  </p:sldIdLst>
  <p:sldSz cx="12192000" cy="6858000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ka" initials="p" lastIdx="8" clrIdx="0">
    <p:extLst>
      <p:ext uri="{19B8F6BF-5375-455C-9EA6-DF929625EA0E}">
        <p15:presenceInfo xmlns:p15="http://schemas.microsoft.com/office/powerpoint/2012/main" userId="pe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3DEDE"/>
    <a:srgbClr val="EAEFEF"/>
    <a:srgbClr val="FF9900"/>
    <a:srgbClr val="B6DF89"/>
    <a:srgbClr val="9DBEBD"/>
    <a:srgbClr val="669999"/>
    <a:srgbClr val="097115"/>
    <a:srgbClr val="99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9B948D3F-366D-4779-9E9B-5FD129571018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43E0932F-A163-41A4-A680-CD645F138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12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5406"/>
            <a:ext cx="5438748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F0045C3C-55A3-42CF-AA5A-860C63459C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987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8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143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999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01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610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11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502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6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0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6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27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77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61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94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58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64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099829-2EE0-4C85-871D-3113D3EF93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8B997-3F96-4A55-94F4-0E22D9B25A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C373F-9CEE-4263-A144-B2872E4BE5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5F51-99CB-4B12-8A2D-F73AFEDD58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8D729-4E8C-463E-980F-3F838ACB8E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7ED5B-E987-4949-AEA9-420F796582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EE6B-DCD4-499D-934F-1B5D945327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0957-0EE7-4B4B-9E52-1A0ECA4F61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8F361-4338-4BB7-91FB-5827E43ECD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B47C-9FF4-44D1-A90C-C0676A4521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0992E-8E37-492B-8ED7-5FCB37120F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FB3B-B654-4837-90C1-BAAD88DEA5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fld id="{7BC7641D-59E7-45D2-AE1A-5EA9212BF2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1465" y="115889"/>
            <a:ext cx="8208912" cy="2592387"/>
          </a:xfrm>
        </p:spPr>
        <p:txBody>
          <a:bodyPr/>
          <a:lstStyle/>
          <a:p>
            <a:r>
              <a:rPr lang="en-US" sz="4000" dirty="0"/>
              <a:t>Fuzzy </a:t>
            </a:r>
            <a:r>
              <a:rPr lang="en-US" sz="4000" dirty="0" err="1"/>
              <a:t>D’Hondt’s</a:t>
            </a:r>
            <a:r>
              <a:rPr lang="en-US" sz="4000" dirty="0"/>
              <a:t> Algorithm for On-line</a:t>
            </a:r>
            <a:r>
              <a:rPr lang="cs-CZ" sz="4000" dirty="0"/>
              <a:t> </a:t>
            </a:r>
            <a:r>
              <a:rPr lang="en-US" sz="4000" dirty="0"/>
              <a:t>Recommendations</a:t>
            </a:r>
            <a:r>
              <a:rPr lang="cs-CZ" sz="4000" dirty="0"/>
              <a:t> </a:t>
            </a:r>
            <a:r>
              <a:rPr lang="en-US" sz="4000" dirty="0"/>
              <a:t>Aggregation</a:t>
            </a:r>
            <a:endParaRPr lang="cs-CZ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1089" y="3049588"/>
            <a:ext cx="6270625" cy="3116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u="sng" dirty="0" err="1"/>
              <a:t>Ladislav</a:t>
            </a:r>
            <a:r>
              <a:rPr lang="en-US" sz="2400" u="sng" dirty="0"/>
              <a:t> </a:t>
            </a:r>
            <a:r>
              <a:rPr lang="en-US" sz="2400" u="sng" dirty="0" err="1"/>
              <a:t>Peška</a:t>
            </a:r>
            <a:r>
              <a:rPr lang="cs-CZ" sz="2400" dirty="0"/>
              <a:t> and Štěpán Balcar</a:t>
            </a:r>
            <a:endParaRPr lang="cs-CZ" sz="2200" i="1" baseline="30000" dirty="0"/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cs-CZ" sz="2000" baseline="30000" dirty="0"/>
              <a:t> </a:t>
            </a:r>
            <a:r>
              <a:rPr lang="en-US" sz="2000" dirty="0"/>
              <a:t>Department of Software Engineering, </a:t>
            </a:r>
            <a:endParaRPr lang="cs-CZ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Charles University</a:t>
            </a:r>
            <a:r>
              <a:rPr lang="cs-CZ" sz="2000" dirty="0"/>
              <a:t>, </a:t>
            </a:r>
            <a:r>
              <a:rPr lang="en-US" sz="2000" dirty="0"/>
              <a:t>Prague,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Czech Republic</a:t>
            </a: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839913" y="466725"/>
            <a:ext cx="678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2373313" y="3049588"/>
            <a:ext cx="62484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10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Fuzzy 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Hondt’s</a:t>
            </a:r>
            <a:r>
              <a:rPr lang="en-US" sz="3200" b="1" dirty="0">
                <a:solidFill>
                  <a:schemeClr val="tx2"/>
                </a:solidFill>
              </a:rPr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noFill/>
            </p:spPr>
            <p:txBody>
              <a:bodyPr/>
              <a:lstStyle/>
              <a:p>
                <a:pPr eaLnBrk="1" hangingPunct="1"/>
                <a:r>
                  <a:rPr lang="cs-CZ" sz="21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Parties = RS </a:t>
                </a:r>
                <a:r>
                  <a:rPr lang="cs-CZ" sz="2100" i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strategies</a:t>
                </a:r>
                <a:r>
                  <a:rPr lang="cs-CZ" sz="21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cs-CZ" sz="2100" i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Candidates</a:t>
                </a:r>
                <a:r>
                  <a:rPr lang="cs-CZ" sz="21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= </a:t>
                </a:r>
                <a:r>
                  <a:rPr lang="cs-CZ" sz="2100" i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Items</a:t>
                </a:r>
                <a:endParaRPr lang="cs-CZ" sz="2100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 eaLnBrk="1" hangingPunct="1"/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Item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recommended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by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multiple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RS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with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varying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relevance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score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pPr marL="693737" lvl="2" indent="0" eaLnBrk="1" hangingPunct="1">
                  <a:buNone/>
                </a:pPr>
                <a:r>
                  <a:rPr lang="cs-CZ" sz="1400" i="1" dirty="0">
                    <a:solidFill>
                      <a:schemeClr val="bg1">
                        <a:lumMod val="50000"/>
                      </a:schemeClr>
                    </a:solidFill>
                  </a:rPr>
                  <a:t>(unit </a:t>
                </a:r>
                <a:r>
                  <a:rPr lang="cs-CZ" sz="1400" i="1" dirty="0" err="1">
                    <a:solidFill>
                      <a:schemeClr val="bg1">
                        <a:lumMod val="50000"/>
                      </a:schemeClr>
                    </a:solidFill>
                  </a:rPr>
                  <a:t>vector</a:t>
                </a:r>
                <a:r>
                  <a:rPr lang="cs-CZ" sz="14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400" i="1" dirty="0" err="1">
                    <a:solidFill>
                      <a:schemeClr val="bg1">
                        <a:lumMod val="50000"/>
                      </a:schemeClr>
                    </a:solidFill>
                  </a:rPr>
                  <a:t>normalization</a:t>
                </a:r>
                <a:r>
                  <a:rPr lang="cs-CZ" sz="1400" i="1" dirty="0">
                    <a:solidFill>
                      <a:schemeClr val="bg1">
                        <a:lumMod val="50000"/>
                      </a:schemeClr>
                    </a:solidFill>
                  </a:rPr>
                  <a:t> per RS)</a:t>
                </a:r>
                <a:endParaRPr lang="cs-CZ" sz="13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 eaLnBrk="1" hangingPunct="1"/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Selecting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best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w.r.t.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current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per-party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party-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relevance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score</a:t>
                </a:r>
                <a:endParaRPr lang="cs-CZ" sz="17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4487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𝑏𝑒𝑠𝑡</m:t>
                          </m:r>
                        </m:sub>
                      </m:sSub>
                      <m:r>
                        <a:rPr lang="cs-CZ" sz="17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sSub>
                            <m:sSubPr>
                              <m:ctrlPr>
                                <a:rPr lang="cs-CZ" sz="17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7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sz="17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cs-CZ" sz="17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cs-CZ" sz="17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cs-CZ" sz="17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𝑐𝑢𝑟𝑟</m:t>
                                  </m:r>
                                  <m: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7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cs-CZ" sz="17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7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sz="17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cs-CZ" sz="17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sz="17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cs-CZ" sz="17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 eaLnBrk="1" hangingPunct="1"/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Reduce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per-party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based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party-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relevance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sz="17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7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cs-CZ" sz="17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17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+=</m:t>
                        </m:r>
                        <m:r>
                          <a:rPr lang="cs-CZ" sz="17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17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cs-CZ" sz="17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17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𝑏𝑒𝑠𝑡</m:t>
                        </m:r>
                      </m:sub>
                    </m:sSub>
                  </m:oMath>
                </a14:m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𝑐𝑢𝑟𝑟</m:t>
                        </m:r>
                        <m:r>
                          <a:rPr lang="cs-CZ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1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𝑜𝑟𝑖𝑔</m:t>
                            </m:r>
                            <m:r>
                              <a:rPr lang="cs-CZ" sz="1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1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pPr lvl="1" eaLnBrk="1" hangingPunct="1"/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Iterate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until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desired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volume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selected</a:t>
                </a:r>
                <a:endParaRPr lang="cs-CZ" sz="17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 eaLnBrk="1" hangingPunct="1">
                  <a:buNone/>
                </a:pPr>
                <a:endParaRPr lang="en-US" sz="21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216025" lvl="2" indent="-571500" eaLnBrk="1" hangingPunct="1">
                  <a:buSzPct val="100000"/>
                  <a:buFont typeface="Wingdings" panose="05000000000000000000" pitchFamily="2" charset="2"/>
                  <a:buChar char="ð"/>
                </a:pPr>
                <a:endParaRPr lang="cs-CZ" sz="18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101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blipFill rotWithShape="0">
                <a:blip r:embed="rId3"/>
                <a:stretch>
                  <a:fillRect l="-167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2495600" y="4725144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i="1" dirty="0">
                <a:solidFill>
                  <a:srgbClr val="00B0F0"/>
                </a:solidFill>
              </a:rPr>
              <a:t>But </a:t>
            </a:r>
            <a:r>
              <a:rPr lang="cs-CZ" sz="3600" b="1" i="1" dirty="0" err="1">
                <a:solidFill>
                  <a:srgbClr val="00B0F0"/>
                </a:solidFill>
              </a:rPr>
              <a:t>who</a:t>
            </a:r>
            <a:r>
              <a:rPr lang="cs-CZ" sz="3600" b="1" i="1" dirty="0">
                <a:solidFill>
                  <a:srgbClr val="00B0F0"/>
                </a:solidFill>
              </a:rPr>
              <a:t> </a:t>
            </a:r>
            <a:r>
              <a:rPr lang="cs-CZ" sz="3600" b="1" i="1" dirty="0" err="1">
                <a:solidFill>
                  <a:srgbClr val="00B0F0"/>
                </a:solidFill>
              </a:rPr>
              <a:t>will</a:t>
            </a:r>
            <a:r>
              <a:rPr lang="cs-CZ" sz="3600" b="1" i="1" dirty="0">
                <a:solidFill>
                  <a:srgbClr val="00B0F0"/>
                </a:solidFill>
              </a:rPr>
              <a:t> </a:t>
            </a:r>
            <a:r>
              <a:rPr lang="cs-CZ" sz="3600" b="1" i="1" dirty="0" err="1">
                <a:solidFill>
                  <a:srgbClr val="00B0F0"/>
                </a:solidFill>
              </a:rPr>
              <a:t>assign</a:t>
            </a:r>
            <a:r>
              <a:rPr lang="cs-CZ" sz="3600" b="1" i="1" dirty="0">
                <a:solidFill>
                  <a:srgbClr val="00B0F0"/>
                </a:solidFill>
              </a:rPr>
              <a:t> </a:t>
            </a:r>
            <a:r>
              <a:rPr lang="cs-CZ" sz="3600" b="1" i="1" dirty="0" err="1">
                <a:solidFill>
                  <a:srgbClr val="00B0F0"/>
                </a:solidFill>
              </a:rPr>
              <a:t>the</a:t>
            </a:r>
            <a:r>
              <a:rPr lang="cs-CZ" sz="3600" b="1" i="1" dirty="0">
                <a:solidFill>
                  <a:srgbClr val="00B0F0"/>
                </a:solidFill>
              </a:rPr>
              <a:t> </a:t>
            </a:r>
            <a:r>
              <a:rPr lang="cs-CZ" sz="3600" b="1" i="1" dirty="0" err="1">
                <a:solidFill>
                  <a:srgbClr val="00B0F0"/>
                </a:solidFill>
              </a:rPr>
              <a:t>votes</a:t>
            </a:r>
            <a:r>
              <a:rPr lang="cs-CZ" sz="3600" b="1" i="1" dirty="0">
                <a:solidFill>
                  <a:srgbClr val="00B0F0"/>
                </a:solidFill>
              </a:rPr>
              <a:t>?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sp>
        <p:nvSpPr>
          <p:cNvPr id="21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19250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11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Fuzzy 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Hondt’s</a:t>
            </a:r>
            <a:r>
              <a:rPr lang="en-US" sz="3200" b="1" dirty="0">
                <a:solidFill>
                  <a:schemeClr val="tx2"/>
                </a:solidFill>
              </a:rPr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noFill/>
            </p:spPr>
            <p:txBody>
              <a:bodyPr/>
              <a:lstStyle/>
              <a:p>
                <a:pPr eaLnBrk="1" hangingPunct="1"/>
                <a:r>
                  <a:rPr lang="cs-CZ" sz="21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Parties = RS </a:t>
                </a:r>
                <a:r>
                  <a:rPr lang="cs-CZ" sz="2100" i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strategies</a:t>
                </a:r>
                <a:r>
                  <a:rPr lang="cs-CZ" sz="21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cs-CZ" sz="2100" i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Candidates</a:t>
                </a:r>
                <a:r>
                  <a:rPr lang="cs-CZ" sz="21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= </a:t>
                </a:r>
                <a:r>
                  <a:rPr lang="cs-CZ" sz="2100" i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Items</a:t>
                </a:r>
                <a:endParaRPr lang="cs-CZ" sz="2100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 eaLnBrk="1" hangingPunct="1"/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Item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recommended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by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multiple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RS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with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varying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relevance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score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pPr marL="693737" lvl="2" indent="0" eaLnBrk="1" hangingPunct="1">
                  <a:buNone/>
                </a:pPr>
                <a:r>
                  <a:rPr lang="cs-CZ" sz="1400" i="1" dirty="0">
                    <a:solidFill>
                      <a:schemeClr val="bg1">
                        <a:lumMod val="50000"/>
                      </a:schemeClr>
                    </a:solidFill>
                  </a:rPr>
                  <a:t>(unit </a:t>
                </a:r>
                <a:r>
                  <a:rPr lang="cs-CZ" sz="1400" i="1" dirty="0" err="1">
                    <a:solidFill>
                      <a:schemeClr val="bg1">
                        <a:lumMod val="50000"/>
                      </a:schemeClr>
                    </a:solidFill>
                  </a:rPr>
                  <a:t>vector</a:t>
                </a:r>
                <a:r>
                  <a:rPr lang="cs-CZ" sz="14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400" i="1" dirty="0" err="1">
                    <a:solidFill>
                      <a:schemeClr val="bg1">
                        <a:lumMod val="50000"/>
                      </a:schemeClr>
                    </a:solidFill>
                  </a:rPr>
                  <a:t>normalization</a:t>
                </a:r>
                <a:r>
                  <a:rPr lang="cs-CZ" sz="1400" i="1" dirty="0">
                    <a:solidFill>
                      <a:schemeClr val="bg1">
                        <a:lumMod val="50000"/>
                      </a:schemeClr>
                    </a:solidFill>
                  </a:rPr>
                  <a:t> per RS)</a:t>
                </a:r>
                <a:endParaRPr lang="cs-CZ" sz="13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 eaLnBrk="1" hangingPunct="1"/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Selecting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best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w.r.t.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current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per-party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party-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relevance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score</a:t>
                </a:r>
                <a:endParaRPr lang="cs-CZ" sz="17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4487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𝑏𝑒𝑠𝑡</m:t>
                          </m:r>
                        </m:sub>
                      </m:sSub>
                      <m:r>
                        <a:rPr lang="cs-CZ" sz="17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sSub>
                            <m:sSubPr>
                              <m:ctrlPr>
                                <a:rPr lang="cs-CZ" sz="17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7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sz="17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cs-CZ" sz="17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cs-CZ" sz="17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cs-CZ" sz="17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𝑐𝑢𝑟𝑟</m:t>
                                  </m:r>
                                  <m: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7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cs-CZ" sz="17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7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sz="17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cs-CZ" sz="17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sz="17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cs-CZ" sz="17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 eaLnBrk="1" hangingPunct="1"/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Reduce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per-party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based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party-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relevance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sz="17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7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cs-CZ" sz="17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17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+=</m:t>
                        </m:r>
                        <m:r>
                          <a:rPr lang="cs-CZ" sz="17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17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cs-CZ" sz="17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17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𝑏𝑒𝑠𝑡</m:t>
                        </m:r>
                      </m:sub>
                    </m:sSub>
                  </m:oMath>
                </a14:m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𝑐𝑢𝑟𝑟</m:t>
                        </m:r>
                        <m:r>
                          <a:rPr lang="cs-CZ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1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𝑜𝑟𝑖𝑔</m:t>
                            </m:r>
                            <m:r>
                              <a:rPr lang="cs-CZ" sz="1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1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pPr lvl="1" eaLnBrk="1" hangingPunct="1"/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Iterate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until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desired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volume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selected</a:t>
                </a:r>
                <a:endParaRPr lang="cs-CZ" sz="17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 eaLnBrk="1" hangingPunct="1">
                  <a:buNone/>
                </a:pPr>
                <a:endParaRPr lang="en-US" sz="21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216025" lvl="2" indent="-571500" eaLnBrk="1" hangingPunct="1">
                  <a:buSzPct val="100000"/>
                  <a:buFont typeface="Wingdings" panose="05000000000000000000" pitchFamily="2" charset="2"/>
                  <a:buChar char="ð"/>
                </a:pPr>
                <a:endParaRPr lang="cs-CZ" sz="18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101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blipFill rotWithShape="0">
                <a:blip r:embed="rId3"/>
                <a:stretch>
                  <a:fillRect l="-167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1271464" y="4725144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i="1" dirty="0">
                <a:solidFill>
                  <a:srgbClr val="00B0F0"/>
                </a:solidFill>
              </a:rPr>
              <a:t>Also, where is the „on-line“ from the title?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sp>
        <p:nvSpPr>
          <p:cNvPr id="21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  <p:sp>
        <p:nvSpPr>
          <p:cNvPr id="3" name="Oval Callout 2"/>
          <p:cNvSpPr/>
          <p:nvPr/>
        </p:nvSpPr>
        <p:spPr>
          <a:xfrm>
            <a:off x="4165600" y="2276872"/>
            <a:ext cx="5400600" cy="2232248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/>
              <a:t>This is beyond the hybridization problem... Anyway, we changed the technique recently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858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12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>
                <a:solidFill>
                  <a:schemeClr val="tx2"/>
                </a:solidFill>
              </a:rPr>
              <a:t>Iterative</a:t>
            </a:r>
            <a:r>
              <a:rPr lang="cs-CZ" sz="3200" b="1" dirty="0">
                <a:solidFill>
                  <a:schemeClr val="tx2"/>
                </a:solidFill>
              </a:rPr>
              <a:t> </a:t>
            </a:r>
            <a:r>
              <a:rPr lang="cs-CZ" sz="3200" b="1" dirty="0" err="1">
                <a:solidFill>
                  <a:schemeClr val="tx2"/>
                </a:solidFill>
              </a:rPr>
              <a:t>Votes</a:t>
            </a:r>
            <a:r>
              <a:rPr lang="cs-CZ" sz="3200" b="1" dirty="0">
                <a:solidFill>
                  <a:schemeClr val="tx2"/>
                </a:solidFill>
              </a:rPr>
              <a:t> </a:t>
            </a:r>
            <a:r>
              <a:rPr lang="cs-CZ" sz="3200" b="1" dirty="0" err="1">
                <a:solidFill>
                  <a:schemeClr val="tx2"/>
                </a:solidFill>
              </a:rPr>
              <a:t>Assignments</a:t>
            </a:r>
            <a:endParaRPr lang="en-US" sz="32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noFill/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cs-CZ" sz="2100" i="1" dirty="0">
                    <a:solidFill>
                      <a:schemeClr val="bg1">
                        <a:lumMod val="50000"/>
                      </a:schemeClr>
                    </a:solidFill>
                  </a:rPr>
                  <a:t>Idea: More </a:t>
                </a:r>
                <a:r>
                  <a:rPr lang="cs-CZ" sz="2100" i="1" dirty="0" err="1">
                    <a:solidFill>
                      <a:schemeClr val="bg1">
                        <a:lumMod val="50000"/>
                      </a:schemeClr>
                    </a:solidFill>
                  </a:rPr>
                  <a:t>votes</a:t>
                </a:r>
                <a:r>
                  <a:rPr lang="cs-CZ" sz="21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2100" i="1" dirty="0" err="1">
                    <a:solidFill>
                      <a:schemeClr val="bg1">
                        <a:lumMod val="50000"/>
                      </a:schemeClr>
                    </a:solidFill>
                  </a:rPr>
                  <a:t>for</a:t>
                </a:r>
                <a:r>
                  <a:rPr lang="cs-CZ" sz="21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2100" i="1" dirty="0" err="1">
                    <a:solidFill>
                      <a:schemeClr val="bg1">
                        <a:lumMod val="50000"/>
                      </a:schemeClr>
                    </a:solidFill>
                  </a:rPr>
                  <a:t>methods</a:t>
                </a:r>
                <a:r>
                  <a:rPr lang="cs-CZ" sz="21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2100" i="1" dirty="0" err="1">
                    <a:solidFill>
                      <a:schemeClr val="bg1">
                        <a:lumMod val="50000"/>
                      </a:schemeClr>
                    </a:solidFill>
                  </a:rPr>
                  <a:t>recommending</a:t>
                </a:r>
                <a:r>
                  <a:rPr lang="cs-CZ" sz="21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2100" i="1" dirty="0" err="1">
                    <a:solidFill>
                      <a:schemeClr val="bg1">
                        <a:lumMod val="50000"/>
                      </a:schemeClr>
                    </a:solidFill>
                  </a:rPr>
                  <a:t>successful</a:t>
                </a:r>
                <a:r>
                  <a:rPr lang="cs-CZ" sz="21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2100" i="1" dirty="0" err="1">
                    <a:solidFill>
                      <a:schemeClr val="bg1">
                        <a:lumMod val="50000"/>
                      </a:schemeClr>
                    </a:solidFill>
                  </a:rPr>
                  <a:t>candidates</a:t>
                </a:r>
                <a:r>
                  <a:rPr lang="cs-CZ" sz="2100" i="1" dirty="0">
                    <a:solidFill>
                      <a:schemeClr val="bg1">
                        <a:lumMod val="50000"/>
                      </a:schemeClr>
                    </a:solidFill>
                  </a:rPr>
                  <a:t> and vice versa.</a:t>
                </a:r>
              </a:p>
              <a:p>
                <a:pPr eaLnBrk="1" hangingPunct="1"/>
                <a:r>
                  <a:rPr lang="cs-CZ" sz="2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Optimizing</a:t>
                </a:r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criteria</a:t>
                </a:r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:r>
                  <a:rPr lang="cs-CZ" sz="2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maximize</a:t>
                </a:r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difference</a:t>
                </a:r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for</a:t>
                </a:r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good</a:t>
                </a:r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</a:t>
                </a:r>
                <a:r>
                  <a:rPr lang="cs-CZ" sz="2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bad</a:t>
                </a:r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candidates</a:t>
                </a:r>
                <a:endParaRPr lang="cs-CZ" sz="21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eaLnBrk="1" hangingPunct="1"/>
                <a:endParaRPr lang="cs-CZ" sz="21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eaLnBrk="1" hangingPunct="1"/>
                <a:endParaRPr lang="cs-CZ" sz="21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eaLnBrk="1" hangingPunct="1"/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Single SGD step </a:t>
                </a:r>
                <a:r>
                  <a:rPr lang="cs-CZ" sz="2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upon</a:t>
                </a:r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registering</a:t>
                </a:r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each</a:t>
                </a:r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positive </a:t>
                </a:r>
                <a:r>
                  <a:rPr lang="cs-CZ" sz="2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</a:t>
                </a:r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negative feedback </a:t>
                </a:r>
                <a:r>
                  <a:rPr lang="cs-CZ" sz="2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event</a:t>
                </a:r>
                <a:endParaRPr lang="cs-CZ" sz="21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 eaLnBrk="1" hangingPunct="1"/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Positive: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clicks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recommended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items</a:t>
                </a:r>
                <a:endParaRPr lang="cs-CZ" sz="17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 eaLnBrk="1" hangingPunct="1"/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Negative: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ignoring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items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i="1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cs-CZ" sz="1700" i="1" dirty="0" err="1">
                    <a:solidFill>
                      <a:schemeClr val="bg1">
                        <a:lumMod val="50000"/>
                      </a:schemeClr>
                    </a:solidFill>
                  </a:rPr>
                  <a:t>weak</a:t>
                </a:r>
                <a:r>
                  <a:rPr lang="cs-CZ" sz="1700" i="1" dirty="0">
                    <a:solidFill>
                      <a:schemeClr val="bg1">
                        <a:lumMod val="50000"/>
                      </a:schemeClr>
                    </a:solidFill>
                  </a:rPr>
                  <a:t> feedback, </a:t>
                </a:r>
                <a:r>
                  <a:rPr lang="cs-CZ" sz="1700" i="1" dirty="0" err="1">
                    <a:solidFill>
                      <a:schemeClr val="bg1">
                        <a:lumMod val="50000"/>
                      </a:schemeClr>
                    </a:solidFill>
                  </a:rPr>
                  <a:t>low</a:t>
                </a:r>
                <a:r>
                  <a:rPr lang="cs-CZ" sz="17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17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𝑛𝑒𝑔</m:t>
                        </m:r>
                      </m:sub>
                    </m:sSub>
                  </m:oMath>
                </a14:m>
                <a:r>
                  <a:rPr lang="cs-CZ" sz="1700" i="1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lvl="1" eaLnBrk="1" hangingPunct="1"/>
                <a:r>
                  <a:rPr lang="cs-CZ" sz="1700" i="1" dirty="0">
                    <a:solidFill>
                      <a:schemeClr val="bg1">
                        <a:lumMod val="50000"/>
                      </a:schemeClr>
                    </a:solidFill>
                  </a:rPr>
                  <a:t>Afterwards, normalize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17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sz="17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7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17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17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cs-CZ" sz="17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 eaLnBrk="1" hangingPunct="1"/>
                <a:endParaRPr lang="cs-CZ" sz="17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 eaLnBrk="1" hangingPunct="1"/>
                <a:r>
                  <a:rPr lang="cs-CZ" sz="1700" i="1" dirty="0" err="1"/>
                  <a:t>Adapting</a:t>
                </a:r>
                <a:r>
                  <a:rPr lang="cs-CZ" sz="1700" i="1" dirty="0"/>
                  <a:t> on performance </a:t>
                </a:r>
                <a:r>
                  <a:rPr lang="cs-CZ" sz="1700" i="1" dirty="0" err="1"/>
                  <a:t>changes</a:t>
                </a:r>
                <a:r>
                  <a:rPr lang="cs-CZ" sz="1700" i="1" dirty="0"/>
                  <a:t> </a:t>
                </a:r>
                <a:r>
                  <a:rPr lang="cs-CZ" sz="1700" i="1" dirty="0" err="1"/>
                  <a:t>over</a:t>
                </a:r>
                <a:r>
                  <a:rPr lang="cs-CZ" sz="1700" i="1" dirty="0"/>
                  <a:t> </a:t>
                </a:r>
                <a:r>
                  <a:rPr lang="cs-CZ" sz="1700" i="1" dirty="0" err="1"/>
                  <a:t>time</a:t>
                </a:r>
                <a:endParaRPr lang="cs-CZ" sz="1700" i="1" dirty="0"/>
              </a:p>
              <a:p>
                <a:pPr lvl="1" eaLnBrk="1" hangingPunct="1"/>
                <a:r>
                  <a:rPr lang="cs-CZ" sz="1700" i="1" dirty="0" err="1"/>
                  <a:t>Can</a:t>
                </a:r>
                <a:r>
                  <a:rPr lang="cs-CZ" sz="1700" i="1" dirty="0"/>
                  <a:t> </a:t>
                </a:r>
                <a:r>
                  <a:rPr lang="cs-CZ" sz="1700" i="1" dirty="0" err="1"/>
                  <a:t>be</a:t>
                </a:r>
                <a:r>
                  <a:rPr lang="cs-CZ" sz="1700" i="1" dirty="0"/>
                  <a:t> </a:t>
                </a:r>
                <a:r>
                  <a:rPr lang="cs-CZ" sz="1700" i="1" dirty="0" err="1"/>
                  <a:t>pre</a:t>
                </a:r>
                <a:r>
                  <a:rPr lang="cs-CZ" sz="1700" i="1" dirty="0"/>
                  <a:t>-set </a:t>
                </a:r>
                <a:r>
                  <a:rPr lang="cs-CZ" sz="1700" i="1" dirty="0" err="1"/>
                  <a:t>based</a:t>
                </a:r>
                <a:r>
                  <a:rPr lang="cs-CZ" sz="1700" i="1" dirty="0"/>
                  <a:t> on </a:t>
                </a:r>
                <a:r>
                  <a:rPr lang="cs-CZ" sz="1700" i="1" dirty="0" err="1"/>
                  <a:t>previous</a:t>
                </a:r>
                <a:r>
                  <a:rPr lang="cs-CZ" sz="1700" i="1" dirty="0"/>
                  <a:t> performance</a:t>
                </a:r>
              </a:p>
              <a:p>
                <a:pPr lvl="1" eaLnBrk="1" hangingPunct="1"/>
                <a:r>
                  <a:rPr lang="cs-CZ" sz="1700" i="1" dirty="0" err="1"/>
                  <a:t>Can</a:t>
                </a:r>
                <a:r>
                  <a:rPr lang="cs-CZ" sz="1700" i="1" dirty="0"/>
                  <a:t> </a:t>
                </a:r>
                <a:r>
                  <a:rPr lang="cs-CZ" sz="1700" i="1" dirty="0" err="1"/>
                  <a:t>be</a:t>
                </a:r>
                <a:r>
                  <a:rPr lang="cs-CZ" sz="1700" i="1" dirty="0"/>
                  <a:t> fine-</a:t>
                </a:r>
                <a:r>
                  <a:rPr lang="cs-CZ" sz="1700" i="1" dirty="0" err="1"/>
                  <a:t>tuned</a:t>
                </a:r>
                <a:r>
                  <a:rPr lang="cs-CZ" sz="1700" i="1" dirty="0"/>
                  <a:t> </a:t>
                </a:r>
                <a:r>
                  <a:rPr lang="cs-CZ" sz="1700" i="1" dirty="0" err="1"/>
                  <a:t>for</a:t>
                </a:r>
                <a:r>
                  <a:rPr lang="cs-CZ" sz="1700" i="1" dirty="0"/>
                  <a:t> </a:t>
                </a:r>
                <a:r>
                  <a:rPr lang="cs-CZ" sz="1700" i="1" dirty="0" err="1"/>
                  <a:t>individual</a:t>
                </a:r>
                <a:r>
                  <a:rPr lang="cs-CZ" sz="1700" i="1" dirty="0"/>
                  <a:t> (long-term) </a:t>
                </a:r>
                <a:r>
                  <a:rPr lang="cs-CZ" sz="1700" i="1" dirty="0" err="1"/>
                  <a:t>users</a:t>
                </a:r>
                <a:endParaRPr lang="cs-CZ" sz="1700" i="1" dirty="0"/>
              </a:p>
              <a:p>
                <a:pPr lvl="1" eaLnBrk="1" hangingPunct="1"/>
                <a:endParaRPr lang="cs-CZ" sz="1700" i="1" dirty="0"/>
              </a:p>
              <a:p>
                <a:pPr marL="0" indent="0" eaLnBrk="1" hangingPunct="1">
                  <a:buNone/>
                </a:pPr>
                <a:endParaRPr lang="cs-CZ" sz="21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1216025" lvl="2" indent="-571500" eaLnBrk="1" hangingPunct="1">
                  <a:buSzPct val="100000"/>
                  <a:buFont typeface="Wingdings" panose="05000000000000000000" pitchFamily="2" charset="2"/>
                  <a:buChar char="ð"/>
                </a:pPr>
                <a:endParaRPr lang="cs-CZ" sz="18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101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blipFill>
                <a:blip r:embed="rId3"/>
                <a:stretch>
                  <a:fillRect l="-667" t="-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Skupina 3"/>
          <p:cNvGrpSpPr/>
          <p:nvPr/>
        </p:nvGrpSpPr>
        <p:grpSpPr>
          <a:xfrm>
            <a:off x="2423592" y="2420888"/>
            <a:ext cx="6314008" cy="801780"/>
            <a:chOff x="2495600" y="2461663"/>
            <a:chExt cx="6892776" cy="875274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4"/>
            <a:srcRect l="21256" t="36000" r="29132" b="52800"/>
            <a:stretch/>
          </p:blipFill>
          <p:spPr>
            <a:xfrm>
              <a:off x="2495600" y="2461663"/>
              <a:ext cx="6892776" cy="875274"/>
            </a:xfrm>
            <a:prstGeom prst="rect">
              <a:avLst/>
            </a:prstGeom>
          </p:spPr>
        </p:pic>
        <p:sp>
          <p:nvSpPr>
            <p:cNvPr id="3" name="Obdélník 2"/>
            <p:cNvSpPr/>
            <p:nvPr/>
          </p:nvSpPr>
          <p:spPr>
            <a:xfrm>
              <a:off x="2783632" y="2891433"/>
              <a:ext cx="504056" cy="249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8472264" y="3501008"/>
            <a:ext cx="3552577" cy="1426192"/>
            <a:chOff x="2783632" y="2461663"/>
            <a:chExt cx="3878221" cy="1556922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 rotWithShape="1">
            <a:blip r:embed="rId4"/>
            <a:srcRect l="23198" t="61553" r="50775" b="18524"/>
            <a:stretch/>
          </p:blipFill>
          <p:spPr>
            <a:xfrm>
              <a:off x="3045860" y="2461663"/>
              <a:ext cx="3615993" cy="1556922"/>
            </a:xfrm>
            <a:prstGeom prst="rect">
              <a:avLst/>
            </a:prstGeom>
          </p:spPr>
        </p:pic>
        <p:sp>
          <p:nvSpPr>
            <p:cNvPr id="14" name="Obdélník 13"/>
            <p:cNvSpPr/>
            <p:nvPr/>
          </p:nvSpPr>
          <p:spPr>
            <a:xfrm>
              <a:off x="2783632" y="2891433"/>
              <a:ext cx="504056" cy="249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5522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13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Overview of the Fuzzy 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Hondt’s</a:t>
            </a:r>
            <a:r>
              <a:rPr lang="en-US" sz="3200" b="1" dirty="0">
                <a:solidFill>
                  <a:schemeClr val="tx2"/>
                </a:solidFill>
              </a:rPr>
              <a:t> Aggregations</a:t>
            </a: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09600" y="1622037"/>
            <a:ext cx="10972800" cy="4508888"/>
          </a:xfrm>
          <a:noFill/>
        </p:spPr>
        <p:txBody>
          <a:bodyPr/>
          <a:lstStyle/>
          <a:p>
            <a:pPr marL="0" indent="0" eaLnBrk="1" hangingPunct="1">
              <a:buNone/>
            </a:pPr>
            <a:endParaRPr lang="cs-CZ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endParaRPr lang="cs-CZ" sz="1800" i="1" dirty="0">
              <a:solidFill>
                <a:srgbClr val="00B0F0"/>
              </a:solidFill>
            </a:endParaRPr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  <p:grpSp>
        <p:nvGrpSpPr>
          <p:cNvPr id="4110" name="Group 4109"/>
          <p:cNvGrpSpPr/>
          <p:nvPr/>
        </p:nvGrpSpPr>
        <p:grpSpPr>
          <a:xfrm>
            <a:off x="706455" y="2348880"/>
            <a:ext cx="10779090" cy="3385562"/>
            <a:chOff x="387912" y="2695696"/>
            <a:chExt cx="10779090" cy="338556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/>
            <a:srcRect l="27163" t="9401" r="27950" b="24800"/>
            <a:stretch/>
          </p:blipFill>
          <p:spPr>
            <a:xfrm>
              <a:off x="8812442" y="3703642"/>
              <a:ext cx="2354560" cy="1941479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>
              <a:off x="8789642" y="4756461"/>
              <a:ext cx="713534" cy="927260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64000"/>
              </a:schemeClr>
            </a:solidFill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623392" y="2780928"/>
              <a:ext cx="1080120" cy="1008112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C1: 0.8</a:t>
              </a:r>
              <a:b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C2: 0.6</a:t>
              </a:r>
              <a:b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C4: 0.4</a:t>
              </a:r>
            </a:p>
            <a:p>
              <a:pPr algn="ctr"/>
              <a: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...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44038" y="3927037"/>
              <a:ext cx="1080120" cy="1008112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C3: 0.9</a:t>
              </a:r>
              <a:b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C4: 0.2</a:t>
              </a:r>
              <a:b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C5: 0.1</a:t>
              </a:r>
            </a:p>
            <a:p>
              <a:pPr algn="ctr"/>
              <a: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...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75068" y="5073146"/>
              <a:ext cx="1080120" cy="1008112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C1: 0.7</a:t>
              </a:r>
              <a:b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C5: 0.3</a:t>
              </a:r>
              <a:b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C2: 0.3</a:t>
              </a:r>
            </a:p>
            <a:p>
              <a:pPr algn="ctr"/>
              <a: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...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7912" y="2695696"/>
              <a:ext cx="4488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cs-CZ" dirty="0"/>
                <a:t>RS1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9617" y="3850618"/>
              <a:ext cx="4488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cs-CZ" dirty="0"/>
                <a:t>RS2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0647" y="4969157"/>
              <a:ext cx="4488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cs-CZ" dirty="0"/>
                <a:t>RS3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462312" y="4311334"/>
              <a:ext cx="1919088" cy="72609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bg1"/>
                  </a:solidFill>
                </a:rPr>
                <a:t>FUZZY D</a:t>
              </a:r>
              <a:r>
                <a:rPr lang="en-US" sz="1400" dirty="0">
                  <a:solidFill>
                    <a:schemeClr val="bg1"/>
                  </a:solidFill>
                </a:rPr>
                <a:t>’HONDT’s</a:t>
              </a:r>
              <a:r>
                <a:rPr lang="cs-CZ" sz="1400" dirty="0">
                  <a:solidFill>
                    <a:schemeClr val="bg1"/>
                  </a:solidFill>
                </a:rPr>
                <a:t> AGGREGATION</a:t>
              </a:r>
            </a:p>
          </p:txBody>
        </p:sp>
        <p:cxnSp>
          <p:nvCxnSpPr>
            <p:cNvPr id="5" name="Elbow Connector 4"/>
            <p:cNvCxnSpPr>
              <a:stCxn id="2" idx="3"/>
              <a:endCxn id="15" idx="1"/>
            </p:cNvCxnSpPr>
            <p:nvPr/>
          </p:nvCxnSpPr>
          <p:spPr>
            <a:xfrm>
              <a:off x="1703512" y="3284984"/>
              <a:ext cx="1758800" cy="1389400"/>
            </a:xfrm>
            <a:prstGeom prst="bentConnector3">
              <a:avLst>
                <a:gd name="adj1" fmla="val 53872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>
              <a:stCxn id="9" idx="3"/>
              <a:endCxn id="15" idx="1"/>
            </p:cNvCxnSpPr>
            <p:nvPr/>
          </p:nvCxnSpPr>
          <p:spPr>
            <a:xfrm>
              <a:off x="1824158" y="4431093"/>
              <a:ext cx="1638154" cy="243291"/>
            </a:xfrm>
            <a:prstGeom prst="bentConnector3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0" idx="3"/>
              <a:endCxn id="15" idx="1"/>
            </p:cNvCxnSpPr>
            <p:nvPr/>
          </p:nvCxnSpPr>
          <p:spPr>
            <a:xfrm flipV="1">
              <a:off x="1955188" y="4674384"/>
              <a:ext cx="1507124" cy="902818"/>
            </a:xfrm>
            <a:prstGeom prst="bentConnector3">
              <a:avLst>
                <a:gd name="adj1" fmla="val 46127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240016" y="4483177"/>
              <a:ext cx="1512168" cy="38241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C1,C3,C2, ...</a:t>
              </a:r>
            </a:p>
          </p:txBody>
        </p:sp>
        <p:sp>
          <p:nvSpPr>
            <p:cNvPr id="26" name="Curved Down Arrow 25"/>
            <p:cNvSpPr/>
            <p:nvPr/>
          </p:nvSpPr>
          <p:spPr>
            <a:xfrm rot="10800000">
              <a:off x="3766583" y="5107656"/>
              <a:ext cx="1299329" cy="576064"/>
            </a:xfrm>
            <a:prstGeom prst="curvedDownArrow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33872" y="5709467"/>
              <a:ext cx="2364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Per-party votes updates</a:t>
              </a:r>
            </a:p>
          </p:txBody>
        </p:sp>
        <p:cxnSp>
          <p:nvCxnSpPr>
            <p:cNvPr id="30" name="Straight Arrow Connector 29"/>
            <p:cNvCxnSpPr>
              <a:stCxn id="15" idx="3"/>
              <a:endCxn id="25" idx="1"/>
            </p:cNvCxnSpPr>
            <p:nvPr/>
          </p:nvCxnSpPr>
          <p:spPr>
            <a:xfrm flipV="1">
              <a:off x="5381400" y="4674383"/>
              <a:ext cx="858616" cy="1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8749792" y="475646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C1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079584" y="475646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C3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56416" y="514986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C2</a:t>
              </a:r>
            </a:p>
          </p:txBody>
        </p:sp>
        <p:pic>
          <p:nvPicPr>
            <p:cNvPr id="43" name="Kép 27"/>
            <p:cNvPicPr>
              <a:picLocks noChangeAspect="1"/>
            </p:cNvPicPr>
            <p:nvPr/>
          </p:nvPicPr>
          <p:blipFill rotWithShape="1">
            <a:blip r:embed="rId4" cstate="print"/>
            <a:srcRect l="783" t="8001" r="74805" b="50000"/>
            <a:stretch/>
          </p:blipFill>
          <p:spPr>
            <a:xfrm>
              <a:off x="10160000" y="2783749"/>
              <a:ext cx="629661" cy="609349"/>
            </a:xfrm>
            <a:prstGeom prst="rect">
              <a:avLst/>
            </a:prstGeom>
          </p:spPr>
        </p:pic>
        <p:cxnSp>
          <p:nvCxnSpPr>
            <p:cNvPr id="44" name="Straight Arrow Connector 43"/>
            <p:cNvCxnSpPr>
              <a:stCxn id="25" idx="3"/>
              <a:endCxn id="31" idx="1"/>
            </p:cNvCxnSpPr>
            <p:nvPr/>
          </p:nvCxnSpPr>
          <p:spPr>
            <a:xfrm flipV="1">
              <a:off x="7752184" y="4674382"/>
              <a:ext cx="1060258" cy="1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9146409" y="4756461"/>
              <a:ext cx="356767" cy="3511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5" name="Straight Arrow Connector 44"/>
            <p:cNvCxnSpPr>
              <a:stCxn id="43" idx="2"/>
              <a:endCxn id="41" idx="7"/>
            </p:cNvCxnSpPr>
            <p:nvPr/>
          </p:nvCxnSpPr>
          <p:spPr>
            <a:xfrm flipH="1">
              <a:off x="9450929" y="3393098"/>
              <a:ext cx="1023902" cy="1414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1" idx="1"/>
              <a:endCxn id="53" idx="2"/>
            </p:cNvCxnSpPr>
            <p:nvPr/>
          </p:nvCxnSpPr>
          <p:spPr>
            <a:xfrm flipH="1" flipV="1">
              <a:off x="7955296" y="3396010"/>
              <a:ext cx="1243360" cy="14118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7055196" y="2741422"/>
              <a:ext cx="1800200" cy="6545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Ignored: C1,C2</a:t>
              </a:r>
            </a:p>
            <a:p>
              <a:r>
                <a:rPr lang="cs-CZ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Clicks: C3</a:t>
              </a:r>
            </a:p>
          </p:txBody>
        </p:sp>
        <p:grpSp>
          <p:nvGrpSpPr>
            <p:cNvPr id="4104" name="Group 4103"/>
            <p:cNvGrpSpPr/>
            <p:nvPr/>
          </p:nvGrpSpPr>
          <p:grpSpPr>
            <a:xfrm>
              <a:off x="3170387" y="2738510"/>
              <a:ext cx="3018050" cy="654588"/>
              <a:chOff x="3351637" y="2143903"/>
              <a:chExt cx="3018050" cy="65458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3351637" y="2143903"/>
                <a:ext cx="3018050" cy="6545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Iterative Votes Assignment</a:t>
                </a:r>
              </a:p>
              <a:p>
                <a:r>
                  <a:rPr lang="cs-CZ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RS1   ; RS2   ; RS3    ;</a:t>
                </a: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>
                <a:off x="3935760" y="2525239"/>
                <a:ext cx="108421" cy="203234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V="1">
                <a:off x="4703935" y="2518066"/>
                <a:ext cx="107603" cy="207371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5429633" y="2562568"/>
                <a:ext cx="211450" cy="118366"/>
              </a:xfrm>
              <a:prstGeom prst="straightConnector1">
                <a:avLst/>
              </a:prstGeom>
              <a:ln w="2222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68"/>
            <p:cNvCxnSpPr>
              <a:stCxn id="53" idx="1"/>
              <a:endCxn id="56" idx="3"/>
            </p:cNvCxnSpPr>
            <p:nvPr/>
          </p:nvCxnSpPr>
          <p:spPr>
            <a:xfrm flipH="1" flipV="1">
              <a:off x="6188437" y="3065804"/>
              <a:ext cx="866759" cy="29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56" idx="2"/>
              <a:endCxn id="15" idx="0"/>
            </p:cNvCxnSpPr>
            <p:nvPr/>
          </p:nvCxnSpPr>
          <p:spPr>
            <a:xfrm flipH="1">
              <a:off x="4421856" y="3393098"/>
              <a:ext cx="257556" cy="9182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9" name="TextBox 4108"/>
            <p:cNvSpPr txBox="1"/>
            <p:nvPr/>
          </p:nvSpPr>
          <p:spPr>
            <a:xfrm>
              <a:off x="4630288" y="3664408"/>
              <a:ext cx="761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Votes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1445550" y="4280392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Recommendations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7619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14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>
                <a:solidFill>
                  <a:schemeClr val="tx2"/>
                </a:solidFill>
              </a:rPr>
              <a:t>Evaluation</a:t>
            </a:r>
            <a:r>
              <a:rPr lang="cs-CZ" sz="3200" b="1" dirty="0">
                <a:solidFill>
                  <a:schemeClr val="tx2"/>
                </a:solidFill>
              </a:rPr>
              <a:t> </a:t>
            </a:r>
            <a:r>
              <a:rPr lang="cs-CZ" sz="3200" b="1" dirty="0" err="1">
                <a:solidFill>
                  <a:schemeClr val="tx2"/>
                </a:solidFill>
              </a:rPr>
              <a:t>Procedure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09600" y="1622037"/>
            <a:ext cx="10985770" cy="4508888"/>
          </a:xfrm>
          <a:noFill/>
        </p:spPr>
        <p:txBody>
          <a:bodyPr/>
          <a:lstStyle/>
          <a:p>
            <a:pPr eaLnBrk="1" hangingPunct="1"/>
            <a:r>
              <a:rPr lang="cs-CZ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Travel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agency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website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procedure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our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previous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work</a:t>
            </a:r>
            <a:r>
              <a:rPr lang="cs-CZ" sz="2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[Peska 2018]</a:t>
            </a:r>
          </a:p>
          <a:p>
            <a:pPr eaLnBrk="1" hangingPunct="1"/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Several RS: doc2vec (tours description), CB attributes similarity and CF word2vec </a:t>
            </a:r>
          </a:p>
          <a:p>
            <a:pPr lvl="1" eaLnBrk="1" hangingPunct="1"/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Recommendations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short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sections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’s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histor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  <a:p>
            <a:pPr lvl="1" eaLnBrk="1" hangingPunct="1"/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Selecting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previously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best-performing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algorithms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4 base RS</a:t>
            </a:r>
          </a:p>
          <a:p>
            <a:pPr lvl="1" eaLnBrk="1" hangingPunct="1"/>
            <a:endParaRPr lang="cs-CZ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On-line A/B </a:t>
            </a:r>
            <a:r>
              <a:rPr lang="cs-CZ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testing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800" i="1" dirty="0" err="1">
                <a:solidFill>
                  <a:schemeClr val="bg1">
                    <a:lumMod val="50000"/>
                  </a:schemeClr>
                </a:solidFill>
              </a:rPr>
              <a:t>one</a:t>
            </a:r>
            <a:r>
              <a:rPr lang="cs-CZ" sz="1800" i="1" dirty="0">
                <a:solidFill>
                  <a:schemeClr val="bg1">
                    <a:lumMod val="50000"/>
                  </a:schemeClr>
                </a:solidFill>
              </a:rPr>
              <a:t> RS </a:t>
            </a:r>
            <a:r>
              <a:rPr lang="cs-CZ" sz="1800" i="1" dirty="0" err="1">
                <a:solidFill>
                  <a:schemeClr val="bg1">
                    <a:lumMod val="50000"/>
                  </a:schemeClr>
                </a:solidFill>
              </a:rPr>
              <a:t>strategy</a:t>
            </a:r>
            <a:r>
              <a:rPr lang="cs-CZ" sz="1800" i="1" dirty="0">
                <a:solidFill>
                  <a:schemeClr val="bg1">
                    <a:lumMod val="50000"/>
                  </a:schemeClr>
                </a:solidFill>
              </a:rPr>
              <a:t> per user)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July 2019 </a:t>
            </a:r>
          </a:p>
          <a:p>
            <a:pPr lvl="1" eaLnBrk="1" hangingPunct="1"/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best-performing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individual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RS (Cosine CB, word2vec)</a:t>
            </a:r>
          </a:p>
          <a:p>
            <a:pPr lvl="1" eaLnBrk="1" hangingPunct="1"/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Fuzzy D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Hondt’s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Aggregations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(4 base RS)</a:t>
            </a:r>
          </a:p>
          <a:p>
            <a:pPr lvl="1" eaLnBrk="1" hangingPunct="1"/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BEER(TS, SB):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multiarmed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bandits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Thompson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sampling</a:t>
            </a:r>
            <a:r>
              <a:rPr lang="cs-CZ" sz="1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</a:t>
            </a:r>
            <a:r>
              <a:rPr lang="cs-CZ" sz="1800" baseline="30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Broden</a:t>
            </a:r>
            <a:r>
              <a:rPr lang="cs-CZ" sz="1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2018]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(4 base RS)</a:t>
            </a:r>
          </a:p>
          <a:p>
            <a:pPr eaLnBrk="1" hangingPunct="1"/>
            <a:endParaRPr lang="cs-CZ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r>
              <a:rPr lang="cs-CZ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Click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through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rate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(CTR), </a:t>
            </a:r>
            <a:r>
              <a:rPr lang="cs-CZ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visits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after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recommendation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(VRR)</a:t>
            </a:r>
          </a:p>
          <a:p>
            <a:pPr lvl="1" eaLnBrk="1" hangingPunct="1"/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Aggregated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recommendation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per user</a:t>
            </a:r>
          </a:p>
          <a:p>
            <a:pPr lvl="1" eaLnBrk="1" hangingPunct="1"/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endParaRPr lang="cs-CZ" sz="1800" i="1" dirty="0">
              <a:solidFill>
                <a:srgbClr val="00B0F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75720" y="5986790"/>
            <a:ext cx="83302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[Peska 2018]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100" dirty="0"/>
              <a:t>Peska </a:t>
            </a:r>
            <a:r>
              <a:rPr lang="cs-CZ" sz="1100" dirty="0"/>
              <a:t>&amp; </a:t>
            </a:r>
            <a:r>
              <a:rPr lang="en-US" sz="1100" dirty="0" err="1"/>
              <a:t>Vojtas</a:t>
            </a:r>
            <a:r>
              <a:rPr lang="cs-CZ" sz="1100" dirty="0"/>
              <a:t>, </a:t>
            </a:r>
            <a:r>
              <a:rPr lang="en-US" sz="1100" dirty="0"/>
              <a:t>Off-line vs. On-line Evaluation of Recommender Systems in Small</a:t>
            </a:r>
            <a:r>
              <a:rPr lang="cs-CZ" sz="1100" dirty="0"/>
              <a:t> </a:t>
            </a:r>
            <a:r>
              <a:rPr lang="en-US" sz="1100" dirty="0"/>
              <a:t>E-commerce. </a:t>
            </a:r>
            <a:r>
              <a:rPr lang="cs-CZ" sz="1100" dirty="0"/>
              <a:t>REVEAL (</a:t>
            </a:r>
            <a:r>
              <a:rPr lang="cs-CZ" sz="1100" dirty="0" err="1"/>
              <a:t>RecSys</a:t>
            </a:r>
            <a:r>
              <a:rPr lang="cs-CZ" sz="1100" dirty="0"/>
              <a:t>) 2018</a:t>
            </a:r>
            <a:endParaRPr lang="en-US" sz="1100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  <p:sp>
        <p:nvSpPr>
          <p:cNvPr id="10" name="TextovéPole 12"/>
          <p:cNvSpPr txBox="1"/>
          <p:nvPr/>
        </p:nvSpPr>
        <p:spPr>
          <a:xfrm>
            <a:off x="3177515" y="5801249"/>
            <a:ext cx="8762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cs-CZ" sz="1100" baseline="30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Broden</a:t>
            </a:r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2018]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100" dirty="0"/>
              <a:t>Bjorn  </a:t>
            </a:r>
            <a:r>
              <a:rPr lang="en-US" sz="1100" dirty="0" err="1"/>
              <a:t>Broden</a:t>
            </a:r>
            <a:r>
              <a:rPr lang="cs-CZ" sz="1100" dirty="0"/>
              <a:t> et al</a:t>
            </a:r>
            <a:r>
              <a:rPr lang="en-US" sz="1100" dirty="0"/>
              <a:t>.   Ensemble</a:t>
            </a:r>
            <a:r>
              <a:rPr lang="cs-CZ" sz="1100" dirty="0"/>
              <a:t> </a:t>
            </a:r>
            <a:r>
              <a:rPr lang="en-US" sz="1100" dirty="0"/>
              <a:t>recommendations via </a:t>
            </a:r>
            <a:r>
              <a:rPr lang="en-US" sz="1100" dirty="0" err="1"/>
              <a:t>thompson</a:t>
            </a:r>
            <a:r>
              <a:rPr lang="en-US" sz="1100" dirty="0"/>
              <a:t> sampling:  An experimental study within e-commerce. IUI </a:t>
            </a:r>
            <a:r>
              <a:rPr lang="cs-CZ" sz="1100" dirty="0"/>
              <a:t>201</a:t>
            </a:r>
            <a:r>
              <a:rPr lang="en-US" sz="1100" dirty="0"/>
              <a:t>8 </a:t>
            </a:r>
          </a:p>
        </p:txBody>
      </p:sp>
    </p:spTree>
    <p:extLst>
      <p:ext uri="{BB962C8B-B14F-4D97-AF65-F5344CB8AC3E}">
        <p14:creationId xmlns:p14="http://schemas.microsoft.com/office/powerpoint/2010/main" val="3684612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15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>
                <a:solidFill>
                  <a:schemeClr val="tx2"/>
                </a:solidFill>
              </a:rPr>
              <a:t>Results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09600" y="1622037"/>
            <a:ext cx="10972800" cy="4508888"/>
          </a:xfrm>
          <a:noFill/>
        </p:spPr>
        <p:txBody>
          <a:bodyPr/>
          <a:lstStyle/>
          <a:p>
            <a:pPr eaLnBrk="1" hangingPunct="1"/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total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2 299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78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356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recommended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objects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663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#VRR, 576 #CTR</a:t>
            </a:r>
          </a:p>
          <a:p>
            <a:pPr eaLnBrk="1" hangingPunct="1"/>
            <a:r>
              <a:rPr lang="cs-CZ" sz="2000" dirty="0">
                <a:solidFill>
                  <a:srgbClr val="00B0F0"/>
                </a:solidFill>
              </a:rPr>
              <a:t>Fuzzy D</a:t>
            </a:r>
            <a:r>
              <a:rPr lang="en-US" sz="2000" dirty="0">
                <a:solidFill>
                  <a:srgbClr val="00B0F0"/>
                </a:solidFill>
              </a:rPr>
              <a:t>’</a:t>
            </a:r>
            <a:r>
              <a:rPr lang="en-US" sz="2000" dirty="0" err="1">
                <a:solidFill>
                  <a:srgbClr val="00B0F0"/>
                </a:solidFill>
              </a:rPr>
              <a:t>Hondt’s</a:t>
            </a:r>
            <a:r>
              <a:rPr lang="cs-CZ" sz="2000" dirty="0">
                <a:solidFill>
                  <a:srgbClr val="00B0F0"/>
                </a:solidFill>
              </a:rPr>
              <a:t> achieved best scores in VRR and VRR per user</a:t>
            </a:r>
          </a:p>
          <a:p>
            <a:pPr eaLnBrk="1" hangingPunct="1"/>
            <a:r>
              <a:rPr lang="cs-CZ" sz="2000" dirty="0">
                <a:solidFill>
                  <a:srgbClr val="00B0F0"/>
                </a:solidFill>
              </a:rPr>
              <a:t>The representation of individual base RS in results seems fair considering their final votes and click-through shares</a:t>
            </a:r>
          </a:p>
          <a:p>
            <a:pPr eaLnBrk="1" hangingPunct="1"/>
            <a:r>
              <a:rPr lang="cs-CZ" sz="2000" i="1" dirty="0">
                <a:solidFill>
                  <a:srgbClr val="FFC000"/>
                </a:solidFill>
              </a:rPr>
              <a:t>Fuzzy D</a:t>
            </a:r>
            <a:r>
              <a:rPr lang="en-US" sz="2000" i="1" dirty="0">
                <a:solidFill>
                  <a:srgbClr val="FFC000"/>
                </a:solidFill>
              </a:rPr>
              <a:t>’</a:t>
            </a:r>
            <a:r>
              <a:rPr lang="en-US" sz="2000" i="1" dirty="0" err="1">
                <a:solidFill>
                  <a:srgbClr val="FFC000"/>
                </a:solidFill>
              </a:rPr>
              <a:t>Hondt’s</a:t>
            </a:r>
            <a:r>
              <a:rPr lang="cs-CZ" sz="2000" i="1" dirty="0">
                <a:solidFill>
                  <a:srgbClr val="FFC000"/>
                </a:solidFill>
              </a:rPr>
              <a:t> recommendations are rather static</a:t>
            </a:r>
            <a:br>
              <a:rPr lang="cs-CZ" sz="2000" i="1" dirty="0">
                <a:solidFill>
                  <a:srgbClr val="FFC000"/>
                </a:solidFill>
              </a:rPr>
            </a:br>
            <a:r>
              <a:rPr lang="cs-CZ" sz="2000" i="1" dirty="0">
                <a:solidFill>
                  <a:srgbClr val="FFC000"/>
                </a:solidFill>
              </a:rPr>
              <a:t>-&gt; lower CTR compared to Bandits?</a:t>
            </a:r>
          </a:p>
          <a:p>
            <a:pPr eaLnBrk="1" hangingPunct="1"/>
            <a:endParaRPr lang="cs-CZ" sz="2000" dirty="0">
              <a:solidFill>
                <a:srgbClr val="00B0F0"/>
              </a:solidFill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55313"/>
              </p:ext>
            </p:extLst>
          </p:nvPr>
        </p:nvGraphicFramePr>
        <p:xfrm>
          <a:off x="640421" y="3895220"/>
          <a:ext cx="5976664" cy="190546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27660312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187389715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3287171878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355593432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580769343"/>
                    </a:ext>
                  </a:extLst>
                </a:gridCol>
              </a:tblGrid>
              <a:tr h="357445">
                <a:tc>
                  <a:txBody>
                    <a:bodyPr/>
                    <a:lstStyle/>
                    <a:p>
                      <a:pPr algn="r" fontAlgn="ctr"/>
                      <a:endParaRPr lang="cs-CZ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CTR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VRR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CTR_U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VRR_U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4408284"/>
                  </a:ext>
                </a:extLst>
              </a:tr>
              <a:tr h="357445"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Cosine CB</a:t>
                      </a:r>
                      <a:endParaRPr lang="cs-CZ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b="1" dirty="0">
                          <a:effectLst/>
                        </a:rPr>
                        <a:t>.0086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0.089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0.262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2.707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814692"/>
                  </a:ext>
                </a:extLst>
              </a:tr>
              <a:tr h="357445">
                <a:tc>
                  <a:txBody>
                    <a:bodyPr/>
                    <a:lstStyle/>
                    <a:p>
                      <a:pPr algn="r" fontAlgn="ctr"/>
                      <a:r>
                        <a:rPr lang="cs-CZ">
                          <a:effectLst/>
                        </a:rPr>
                        <a:t>Word2vec</a:t>
                      </a:r>
                      <a:endParaRPr lang="cs-CZ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.0071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0.104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0.220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3.250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5610957"/>
                  </a:ext>
                </a:extLst>
              </a:tr>
              <a:tr h="357445"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BEER(TS,SB)</a:t>
                      </a:r>
                      <a:endParaRPr lang="cs-CZ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.0077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0.078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b="1" dirty="0">
                          <a:effectLst/>
                        </a:rPr>
                        <a:t>0.282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2.861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8245933"/>
                  </a:ext>
                </a:extLst>
              </a:tr>
              <a:tr h="442427"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Fuzzy D'Hondt's</a:t>
                      </a:r>
                      <a:endParaRPr lang="cs-CZ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.0063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b="1" dirty="0">
                          <a:effectLst/>
                        </a:rPr>
                        <a:t>0.118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dirty="0">
                          <a:effectLst/>
                        </a:rPr>
                        <a:t>0.239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b="1" dirty="0">
                          <a:effectLst/>
                        </a:rPr>
                        <a:t>4.504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28172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8448" r="6674" b="4928"/>
          <a:stretch/>
        </p:blipFill>
        <p:spPr>
          <a:xfrm>
            <a:off x="7032104" y="2936610"/>
            <a:ext cx="482453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33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16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>
                <a:solidFill>
                  <a:schemeClr val="tx2"/>
                </a:solidFill>
              </a:rPr>
              <a:t>Conclusions</a:t>
            </a:r>
            <a:r>
              <a:rPr lang="cs-CZ" sz="3200" b="1" dirty="0">
                <a:solidFill>
                  <a:schemeClr val="tx2"/>
                </a:solidFill>
              </a:rPr>
              <a:t> &amp; Outlook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09600" y="1622037"/>
            <a:ext cx="10972800" cy="4508888"/>
          </a:xfrm>
          <a:noFill/>
        </p:spPr>
        <p:txBody>
          <a:bodyPr/>
          <a:lstStyle/>
          <a:p>
            <a:pPr eaLnBrk="1" hangingPunct="1"/>
            <a:r>
              <a:rPr lang="cs-CZ" sz="2100" dirty="0">
                <a:solidFill>
                  <a:srgbClr val="00B0F0"/>
                </a:solidFill>
              </a:rPr>
              <a:t>Fuzzy extension of D</a:t>
            </a:r>
            <a:r>
              <a:rPr lang="en-US" sz="2100" dirty="0">
                <a:solidFill>
                  <a:srgbClr val="00B0F0"/>
                </a:solidFill>
              </a:rPr>
              <a:t>’</a:t>
            </a:r>
            <a:r>
              <a:rPr lang="en-US" sz="2100" dirty="0" err="1">
                <a:solidFill>
                  <a:srgbClr val="00B0F0"/>
                </a:solidFill>
              </a:rPr>
              <a:t>Hondt’s</a:t>
            </a:r>
            <a:r>
              <a:rPr lang="cs-CZ" sz="2100" dirty="0">
                <a:solidFill>
                  <a:srgbClr val="00B0F0"/>
                </a:solidFill>
              </a:rPr>
              <a:t> election algorithm with iterative votes assignment can be used to aggregate multiple RS strategies w.r.t. the principle of proportionality</a:t>
            </a:r>
          </a:p>
          <a:p>
            <a:pPr eaLnBrk="1" hangingPunct="1"/>
            <a:endParaRPr lang="cs-CZ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eaLnBrk="1" hangingPunct="1"/>
            <a:r>
              <a:rPr lang="cs-CZ" sz="2000" dirty="0">
                <a:solidFill>
                  <a:srgbClr val="FF0000"/>
                </a:solidFill>
              </a:rPr>
              <a:t>Only the basic algorithm variant explored</a:t>
            </a:r>
          </a:p>
          <a:p>
            <a:pPr lvl="2" eaLnBrk="1" hangingPunct="1"/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Better definition (learning?) of positive-negative feedback threshold</a:t>
            </a:r>
          </a:p>
          <a:p>
            <a:pPr lvl="2" eaLnBrk="1" hangingPunct="1"/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More refined feedback definition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(e.g., actions after click, negative only if visible) </a:t>
            </a:r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depends on domain</a:t>
            </a:r>
          </a:p>
          <a:p>
            <a:pPr lvl="2" eaLnBrk="1" hangingPunct="1"/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Stochastic candidates selection</a:t>
            </a:r>
          </a:p>
          <a:p>
            <a:pPr lvl="2" eaLnBrk="1" hangingPunct="1"/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Penalize candidates relevance through time</a:t>
            </a:r>
          </a:p>
          <a:p>
            <a:pPr lvl="2" eaLnBrk="1" hangingPunct="1"/>
            <a:endParaRPr lang="cs-CZ" sz="1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eaLnBrk="1" hangingPunct="1"/>
            <a:r>
              <a:rPr lang="cs-CZ" sz="2000" dirty="0">
                <a:solidFill>
                  <a:srgbClr val="FF0000"/>
                </a:solidFill>
              </a:rPr>
              <a:t>More extensive evaluation needed</a:t>
            </a:r>
          </a:p>
          <a:p>
            <a:pPr lvl="2" eaLnBrk="1" hangingPunct="1"/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Additional domains &amp; baselines</a:t>
            </a:r>
          </a:p>
          <a:p>
            <a:pPr lvl="2" eaLnBrk="1" hangingPunct="1"/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Analyze domain parameters (RS diversity etc.)</a:t>
            </a:r>
          </a:p>
          <a:p>
            <a:pPr lvl="2" eaLnBrk="1" hangingPunct="1"/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endParaRPr lang="cs-CZ" sz="1800" i="1" dirty="0">
              <a:solidFill>
                <a:srgbClr val="00B0F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938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81200" y="6248400"/>
            <a:ext cx="2314600" cy="4572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ORSUM 2019, Copenhagen</a:t>
            </a:r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DB47C-9FF4-44D1-A90C-C0676A4521F2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87910" y="2204864"/>
            <a:ext cx="58560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Thank you!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Questions, comments?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2</a:t>
            </a:fld>
            <a:endParaRPr lang="en-GB" altLang="en-US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>
                <a:solidFill>
                  <a:schemeClr val="tx2"/>
                </a:solidFill>
              </a:rPr>
              <a:t>Task</a:t>
            </a:r>
            <a:r>
              <a:rPr lang="cs-CZ" sz="3200" b="1" dirty="0">
                <a:solidFill>
                  <a:schemeClr val="tx2"/>
                </a:solidFill>
              </a:rPr>
              <a:t>, </a:t>
            </a:r>
            <a:r>
              <a:rPr lang="cs-CZ" sz="3200" b="1" dirty="0" err="1">
                <a:solidFill>
                  <a:schemeClr val="tx2"/>
                </a:solidFill>
              </a:rPr>
              <a:t>Motivation</a:t>
            </a:r>
            <a:endParaRPr lang="en-US" sz="32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marL="571500" indent="-571500" eaLnBrk="1" hangingPunct="1"/>
                <a:r>
                  <a:rPr lang="cs-CZ" sz="2400" b="1" dirty="0">
                    <a:solidFill>
                      <a:srgbClr val="92D050"/>
                    </a:solidFill>
                  </a:rPr>
                  <a:t>Fair (proportional) representation of multiple recommending algorithms based on their on-line performance</a:t>
                </a:r>
                <a:endParaRPr lang="cs-CZ" sz="2400" dirty="0"/>
              </a:p>
              <a:p>
                <a:pPr marL="920750" lvl="1" indent="-571500" eaLnBrk="1" hangingPunct="1"/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Aggregate multiple</a:t>
                </a:r>
                <a:r>
                  <a:rPr lang="en-US" sz="20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lists of</a:t>
                </a:r>
                <a:r>
                  <a:rPr lang="en-US" sz="20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recommended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0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corresponding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recommending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strategy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into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 single list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items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based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current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performance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</m:e>
                      <m:sub>
                        <m:r>
                          <a:rPr lang="cs-CZ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cs-CZ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920750" lvl="1" indent="-571500" eaLnBrk="1" hangingPunct="1"/>
                <a:endParaRPr lang="cs-CZ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571500" indent="-571500" eaLnBrk="1" hangingPunct="1"/>
                <a:r>
                  <a:rPr lang="cs-CZ" sz="2400" b="1" dirty="0" err="1">
                    <a:solidFill>
                      <a:srgbClr val="FF0000"/>
                    </a:solidFill>
                  </a:rPr>
                  <a:t>Why</a:t>
                </a:r>
                <a:r>
                  <a:rPr lang="cs-CZ" sz="2400" b="1" dirty="0">
                    <a:solidFill>
                      <a:srgbClr val="FF0000"/>
                    </a:solidFill>
                  </a:rPr>
                  <a:t>?</a:t>
                </a:r>
              </a:p>
              <a:p>
                <a:pPr marL="920750" lvl="1" indent="-571500" eaLnBrk="1" hangingPunct="1"/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Multiple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recommending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strategies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may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both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b="1" i="1" dirty="0" err="1">
                    <a:solidFill>
                      <a:srgbClr val="00B0F0"/>
                    </a:solidFill>
                  </a:rPr>
                  <a:t>relevant</a:t>
                </a:r>
                <a:r>
                  <a:rPr lang="cs-CZ" sz="1800" b="1" dirty="0">
                    <a:solidFill>
                      <a:srgbClr val="00B0F0"/>
                    </a:solidFill>
                  </a:rPr>
                  <a:t> 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(up to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some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extent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 and </a:t>
                </a:r>
                <a:r>
                  <a:rPr lang="cs-CZ" sz="1800" b="1" i="1" dirty="0" err="1">
                    <a:solidFill>
                      <a:srgbClr val="00B0F0"/>
                    </a:solidFill>
                  </a:rPr>
                  <a:t>highly</a:t>
                </a:r>
                <a:r>
                  <a:rPr lang="cs-CZ" sz="1800" b="1" i="1" dirty="0">
                    <a:solidFill>
                      <a:srgbClr val="00B0F0"/>
                    </a:solidFill>
                  </a:rPr>
                  <a:t> diverse</a:t>
                </a:r>
              </a:p>
              <a:p>
                <a:pPr marL="920750" lvl="1" indent="-571500" eaLnBrk="1" hangingPunct="1"/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Multiple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strategies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used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model </a:t>
                </a:r>
                <a:r>
                  <a:rPr lang="cs-CZ" sz="1800" b="1" i="1" dirty="0" err="1">
                    <a:solidFill>
                      <a:srgbClr val="00B0F0"/>
                    </a:solidFill>
                  </a:rPr>
                  <a:t>various</a:t>
                </a:r>
                <a:r>
                  <a:rPr lang="cs-CZ" sz="1800" b="1" i="1" dirty="0">
                    <a:solidFill>
                      <a:srgbClr val="00B0F0"/>
                    </a:solidFill>
                  </a:rPr>
                  <a:t> user</a:t>
                </a:r>
                <a:r>
                  <a:rPr lang="en-US" sz="1800" b="1" i="1" dirty="0">
                    <a:solidFill>
                      <a:srgbClr val="00B0F0"/>
                    </a:solidFill>
                  </a:rPr>
                  <a:t>’s interests</a:t>
                </a:r>
                <a:r>
                  <a:rPr lang="cs-CZ" sz="18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which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should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recommendations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[</a:t>
                </a:r>
                <a:r>
                  <a:rPr lang="cs-CZ" sz="1800" baseline="30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Steck</a:t>
                </a:r>
                <a:r>
                  <a:rPr lang="cs-CZ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2018]</a:t>
                </a:r>
              </a:p>
              <a:p>
                <a:pPr marL="920750" lvl="1" indent="-571500" eaLnBrk="1" hangingPunct="1"/>
                <a:endParaRPr lang="cs-CZ" sz="1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 eaLnBrk="1" hangingPunct="1">
                  <a:buSzPct val="100000"/>
                  <a:buFont typeface="Wingdings" panose="05000000000000000000" pitchFamily="2" charset="2"/>
                  <a:buChar char=""/>
                </a:pP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Fair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aggregation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multiple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base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recommenders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may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provide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relevant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yet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highly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diverse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recommendations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cover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multiple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users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interests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01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222" t="-967" r="-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7320136" y="5986790"/>
            <a:ext cx="4585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cs-CZ" sz="1100" baseline="30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Steck</a:t>
            </a:r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2018]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100" dirty="0"/>
              <a:t>Harald </a:t>
            </a:r>
            <a:r>
              <a:rPr lang="en-US" sz="1100" dirty="0" err="1"/>
              <a:t>Steck</a:t>
            </a:r>
            <a:r>
              <a:rPr lang="cs-CZ" sz="1100" dirty="0"/>
              <a:t>,</a:t>
            </a:r>
            <a:r>
              <a:rPr lang="en-US" sz="1100" dirty="0"/>
              <a:t>  Calibrated recommendations. </a:t>
            </a:r>
            <a:r>
              <a:rPr lang="en-US" sz="1100" dirty="0" err="1"/>
              <a:t>RecSys</a:t>
            </a:r>
            <a:r>
              <a:rPr lang="en-US" sz="1100" dirty="0"/>
              <a:t> </a:t>
            </a:r>
            <a:r>
              <a:rPr lang="cs-CZ" sz="1100" dirty="0"/>
              <a:t>20</a:t>
            </a:r>
            <a:r>
              <a:rPr lang="en-US" sz="1100" dirty="0"/>
              <a:t>18</a:t>
            </a:r>
          </a:p>
        </p:txBody>
      </p:sp>
      <p:sp>
        <p:nvSpPr>
          <p:cNvPr id="10" name="Date Placeholder 5"/>
          <p:cNvSpPr txBox="1">
            <a:spLocks/>
          </p:cNvSpPr>
          <p:nvPr/>
        </p:nvSpPr>
        <p:spPr bwMode="auto">
          <a:xfrm>
            <a:off x="839416" y="6248400"/>
            <a:ext cx="236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8088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3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>
                <a:solidFill>
                  <a:schemeClr val="tx2"/>
                </a:solidFill>
              </a:rPr>
              <a:t>Motivating</a:t>
            </a:r>
            <a:r>
              <a:rPr lang="cs-CZ" sz="3200" b="1" dirty="0">
                <a:solidFill>
                  <a:schemeClr val="tx2"/>
                </a:solidFill>
              </a:rPr>
              <a:t> </a:t>
            </a:r>
            <a:r>
              <a:rPr lang="cs-CZ" sz="3200" b="1" dirty="0" err="1">
                <a:solidFill>
                  <a:schemeClr val="tx2"/>
                </a:solidFill>
              </a:rPr>
              <a:t>Example</a:t>
            </a:r>
            <a:r>
              <a:rPr lang="cs-CZ" sz="3200" b="1" dirty="0">
                <a:solidFill>
                  <a:schemeClr val="tx2"/>
                </a:solidFill>
              </a:rPr>
              <a:t>: </a:t>
            </a:r>
            <a:br>
              <a:rPr lang="cs-CZ" sz="3200" b="1" dirty="0">
                <a:solidFill>
                  <a:schemeClr val="tx2"/>
                </a:solidFill>
              </a:rPr>
            </a:br>
            <a:r>
              <a:rPr lang="cs-CZ" sz="3200" b="1" dirty="0" err="1">
                <a:solidFill>
                  <a:schemeClr val="tx2"/>
                </a:solidFill>
              </a:rPr>
              <a:t>Assembling</a:t>
            </a:r>
            <a:r>
              <a:rPr lang="cs-CZ" sz="3200" b="1" dirty="0">
                <a:solidFill>
                  <a:schemeClr val="tx2"/>
                </a:solidFill>
              </a:rPr>
              <a:t> Police </a:t>
            </a:r>
            <a:r>
              <a:rPr lang="cs-CZ" sz="3200" b="1" dirty="0" err="1">
                <a:solidFill>
                  <a:schemeClr val="tx2"/>
                </a:solidFill>
              </a:rPr>
              <a:t>Photo</a:t>
            </a:r>
            <a:r>
              <a:rPr lang="cs-CZ" sz="3200" b="1" dirty="0">
                <a:solidFill>
                  <a:schemeClr val="tx2"/>
                </a:solidFill>
              </a:rPr>
              <a:t> </a:t>
            </a:r>
            <a:r>
              <a:rPr lang="cs-CZ" sz="3200" b="1" dirty="0" err="1">
                <a:solidFill>
                  <a:schemeClr val="tx2"/>
                </a:solidFill>
              </a:rPr>
              <a:t>Lineups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09600" y="1622037"/>
            <a:ext cx="10972800" cy="4508888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cs-CZ" sz="2000" b="1" dirty="0" err="1">
                <a:solidFill>
                  <a:srgbClr val="92D050"/>
                </a:solidFill>
              </a:rPr>
              <a:t>Recommend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candidates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similar</a:t>
            </a:r>
            <a:r>
              <a:rPr lang="cs-CZ" sz="2000" b="1" dirty="0">
                <a:solidFill>
                  <a:srgbClr val="92D050"/>
                </a:solidFill>
              </a:rPr>
              <a:t> to </a:t>
            </a:r>
            <a:r>
              <a:rPr lang="cs-CZ" sz="2000" b="1" dirty="0" err="1">
                <a:solidFill>
                  <a:srgbClr val="92D050"/>
                </a:solidFill>
              </a:rPr>
              <a:t>the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suspect</a:t>
            </a:r>
            <a:r>
              <a:rPr lang="cs-CZ" sz="2000" b="1" dirty="0">
                <a:solidFill>
                  <a:srgbClr val="92D050"/>
                </a:solidFill>
              </a:rPr>
              <a:t>, so </a:t>
            </a:r>
            <a:r>
              <a:rPr lang="cs-CZ" sz="2000" b="1" dirty="0" err="1">
                <a:solidFill>
                  <a:srgbClr val="92D050"/>
                </a:solidFill>
              </a:rPr>
              <a:t>the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lineup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is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unbiased</a:t>
            </a:r>
            <a:endParaRPr lang="cs-CZ" sz="2000" b="1" dirty="0">
              <a:solidFill>
                <a:srgbClr val="92D050"/>
              </a:solidFill>
            </a:endParaRPr>
          </a:p>
          <a:p>
            <a:pPr marL="920750" lvl="1" indent="-571500" eaLnBrk="1" hangingPunct="1"/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strategies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CB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attribute-based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visual-based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(DCNN)</a:t>
            </a:r>
          </a:p>
          <a:p>
            <a:pPr marL="0" indent="0" eaLnBrk="1" hangingPunct="1">
              <a:buNone/>
            </a:pP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marL="920750" lvl="1" indent="-571500" eaLnBrk="1" hangingPunct="1"/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Visual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RS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better </a:t>
            </a:r>
            <a:r>
              <a:rPr lang="en-US" sz="1800" i="1" dirty="0">
                <a:solidFill>
                  <a:srgbClr val="00B0F0"/>
                </a:solidFill>
              </a:rPr>
              <a:t>(58% vs 37% of selections</a:t>
            </a:r>
            <a:r>
              <a:rPr lang="cs-CZ" sz="1800" i="1" dirty="0">
                <a:solidFill>
                  <a:srgbClr val="00B0F0"/>
                </a:solidFill>
              </a:rPr>
              <a:t>, not so good for rare ethnics</a:t>
            </a:r>
            <a:r>
              <a:rPr lang="en-US" sz="1800" i="1" dirty="0">
                <a:solidFill>
                  <a:srgbClr val="00B0F0"/>
                </a:solidFill>
              </a:rPr>
              <a:t>)</a:t>
            </a:r>
            <a:endParaRPr lang="cs-CZ" sz="1800" i="1" dirty="0">
              <a:solidFill>
                <a:srgbClr val="00B0F0"/>
              </a:solidFill>
            </a:endParaRPr>
          </a:p>
          <a:p>
            <a:pPr marL="920750" lvl="1" indent="-571500" eaLnBrk="1" hangingPunct="1"/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However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very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small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candidates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intersection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i="1" dirty="0">
                <a:solidFill>
                  <a:srgbClr val="00B0F0"/>
                </a:solidFill>
              </a:rPr>
              <a:t>(</a:t>
            </a:r>
            <a:r>
              <a:rPr lang="en-US" sz="1800" i="1" dirty="0">
                <a:solidFill>
                  <a:srgbClr val="00B0F0"/>
                </a:solidFill>
              </a:rPr>
              <a:t>1.8%</a:t>
            </a:r>
            <a:r>
              <a:rPr lang="cs-CZ" sz="1800" i="1" dirty="0">
                <a:solidFill>
                  <a:srgbClr val="00B0F0"/>
                </a:solidFill>
              </a:rPr>
              <a:t> </a:t>
            </a:r>
            <a:r>
              <a:rPr lang="cs-CZ" sz="1800" i="1" dirty="0" err="1">
                <a:solidFill>
                  <a:srgbClr val="00B0F0"/>
                </a:solidFill>
              </a:rPr>
              <a:t>for</a:t>
            </a:r>
            <a:r>
              <a:rPr lang="cs-CZ" sz="1800" i="1" dirty="0">
                <a:solidFill>
                  <a:srgbClr val="00B0F0"/>
                </a:solidFill>
              </a:rPr>
              <a:t> top-20 </a:t>
            </a:r>
            <a:r>
              <a:rPr lang="cs-CZ" sz="1800" i="1" dirty="0" err="1">
                <a:solidFill>
                  <a:srgbClr val="00B0F0"/>
                </a:solidFill>
              </a:rPr>
              <a:t>candidates</a:t>
            </a:r>
            <a:r>
              <a:rPr lang="en-US" sz="1800" i="1" dirty="0">
                <a:solidFill>
                  <a:srgbClr val="00B0F0"/>
                </a:solidFill>
              </a:rPr>
              <a:t>) </a:t>
            </a: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CB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strategy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relevant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up to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some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extent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CB proposed some relevant candidates which Visual could not</a:t>
            </a:r>
            <a:endParaRPr lang="cs-CZ" sz="1800" i="1" dirty="0">
              <a:solidFill>
                <a:schemeClr val="bg1">
                  <a:lumMod val="50000"/>
                </a:schemeClr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endParaRPr lang="cs-CZ" sz="1800" i="1" dirty="0">
              <a:solidFill>
                <a:schemeClr val="bg1">
                  <a:lumMod val="50000"/>
                </a:schemeClr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r>
              <a:rPr lang="cs-CZ" sz="1800" i="1" dirty="0">
                <a:solidFill>
                  <a:srgbClr val="00B050"/>
                </a:solidFill>
              </a:rPr>
              <a:t>Both strategies should be present in final recommendations</a:t>
            </a: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r>
              <a:rPr lang="cs-CZ" sz="1800" i="1" dirty="0" err="1">
                <a:solidFill>
                  <a:srgbClr val="FF0000"/>
                </a:solidFill>
              </a:rPr>
              <a:t>Simple</a:t>
            </a:r>
            <a:r>
              <a:rPr lang="cs-CZ" sz="1800" i="1" dirty="0">
                <a:solidFill>
                  <a:srgbClr val="FF0000"/>
                </a:solidFill>
              </a:rPr>
              <a:t> </a:t>
            </a:r>
            <a:r>
              <a:rPr lang="cs-CZ" sz="1800" i="1" dirty="0" err="1">
                <a:solidFill>
                  <a:srgbClr val="FF0000"/>
                </a:solidFill>
              </a:rPr>
              <a:t>weighted</a:t>
            </a:r>
            <a:r>
              <a:rPr lang="cs-CZ" sz="1800" i="1" dirty="0">
                <a:solidFill>
                  <a:srgbClr val="FF0000"/>
                </a:solidFill>
              </a:rPr>
              <a:t> </a:t>
            </a:r>
            <a:r>
              <a:rPr lang="cs-CZ" sz="1800" i="1" dirty="0" err="1">
                <a:solidFill>
                  <a:srgbClr val="FF0000"/>
                </a:solidFill>
              </a:rPr>
              <a:t>aggregation</a:t>
            </a:r>
            <a:r>
              <a:rPr lang="cs-CZ" sz="1800" i="1" dirty="0">
                <a:solidFill>
                  <a:srgbClr val="FF0000"/>
                </a:solidFill>
              </a:rPr>
              <a:t> </a:t>
            </a:r>
            <a:r>
              <a:rPr lang="cs-CZ" sz="1800" i="1" dirty="0" err="1">
                <a:solidFill>
                  <a:srgbClr val="FF0000"/>
                </a:solidFill>
              </a:rPr>
              <a:t>would</a:t>
            </a:r>
            <a:r>
              <a:rPr lang="cs-CZ" sz="1800" i="1" dirty="0">
                <a:solidFill>
                  <a:srgbClr val="FF0000"/>
                </a:solidFill>
              </a:rPr>
              <a:t> </a:t>
            </a:r>
            <a:r>
              <a:rPr lang="cs-CZ" sz="1800" i="1" dirty="0" err="1">
                <a:solidFill>
                  <a:srgbClr val="FF0000"/>
                </a:solidFill>
              </a:rPr>
              <a:t>over</a:t>
            </a:r>
            <a:r>
              <a:rPr lang="cs-CZ" sz="1800" i="1" dirty="0">
                <a:solidFill>
                  <a:srgbClr val="FF0000"/>
                </a:solidFill>
              </a:rPr>
              <a:t>-sample </a:t>
            </a:r>
            <a:r>
              <a:rPr lang="cs-CZ" sz="1800" i="1" dirty="0" err="1">
                <a:solidFill>
                  <a:srgbClr val="FF0000"/>
                </a:solidFill>
              </a:rPr>
              <a:t>visual</a:t>
            </a:r>
            <a:r>
              <a:rPr lang="cs-CZ" sz="1800" i="1" dirty="0">
                <a:solidFill>
                  <a:srgbClr val="FF0000"/>
                </a:solidFill>
              </a:rPr>
              <a:t> </a:t>
            </a:r>
            <a:r>
              <a:rPr lang="cs-CZ" sz="1800" i="1" dirty="0" err="1">
                <a:solidFill>
                  <a:srgbClr val="FF0000"/>
                </a:solidFill>
              </a:rPr>
              <a:t>strategy</a:t>
            </a:r>
            <a:endParaRPr lang="cs-CZ" sz="1800" i="1" dirty="0">
              <a:solidFill>
                <a:srgbClr val="FF0000"/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r>
              <a:rPr lang="cs-CZ" sz="1800" i="1" dirty="0">
                <a:solidFill>
                  <a:srgbClr val="FF0000"/>
                </a:solidFill>
              </a:rPr>
              <a:t>Thompson sampling MAB </a:t>
            </a:r>
            <a:r>
              <a:rPr lang="cs-CZ" sz="1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[Broden 2018]</a:t>
            </a:r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i="1" dirty="0">
                <a:solidFill>
                  <a:srgbClr val="FF0000"/>
                </a:solidFill>
              </a:rPr>
              <a:t>would probably over-sample best </a:t>
            </a:r>
            <a:br>
              <a:rPr lang="cs-CZ" sz="1800" i="1" dirty="0">
                <a:solidFill>
                  <a:srgbClr val="FF0000"/>
                </a:solidFill>
              </a:rPr>
            </a:br>
            <a:r>
              <a:rPr lang="cs-CZ" sz="1800" i="1" dirty="0">
                <a:solidFill>
                  <a:srgbClr val="FF0000"/>
                </a:solidFill>
              </a:rPr>
              <a:t>method as well</a:t>
            </a:r>
          </a:p>
          <a:p>
            <a:pPr marL="349250" lvl="1" indent="0" eaLnBrk="1" hangingPunct="1">
              <a:buSzPct val="100000"/>
              <a:buNone/>
            </a:pPr>
            <a:r>
              <a:rPr lang="cs-CZ" sz="2100" i="1" dirty="0" err="1">
                <a:solidFill>
                  <a:srgbClr val="00B0F0"/>
                </a:solidFill>
              </a:rPr>
              <a:t>What</a:t>
            </a:r>
            <a:r>
              <a:rPr lang="cs-CZ" sz="2100" i="1" dirty="0">
                <a:solidFill>
                  <a:srgbClr val="00B0F0"/>
                </a:solidFill>
              </a:rPr>
              <a:t> </a:t>
            </a:r>
            <a:r>
              <a:rPr lang="cs-CZ" sz="2100" i="1" dirty="0" err="1">
                <a:solidFill>
                  <a:srgbClr val="00B0F0"/>
                </a:solidFill>
              </a:rPr>
              <a:t>about</a:t>
            </a:r>
            <a:r>
              <a:rPr lang="cs-CZ" sz="2100" i="1" dirty="0">
                <a:solidFill>
                  <a:srgbClr val="00B0F0"/>
                </a:solidFill>
              </a:rPr>
              <a:t> </a:t>
            </a:r>
            <a:r>
              <a:rPr lang="cs-CZ" sz="2100" i="1" dirty="0" err="1">
                <a:solidFill>
                  <a:srgbClr val="00B0F0"/>
                </a:solidFill>
              </a:rPr>
              <a:t>something</a:t>
            </a:r>
            <a:r>
              <a:rPr lang="cs-CZ" sz="2100" i="1" dirty="0">
                <a:solidFill>
                  <a:srgbClr val="00B0F0"/>
                </a:solidFill>
              </a:rPr>
              <a:t> </a:t>
            </a:r>
            <a:r>
              <a:rPr lang="cs-CZ" sz="2100" i="1" dirty="0" err="1">
                <a:solidFill>
                  <a:srgbClr val="00B0F0"/>
                </a:solidFill>
              </a:rPr>
              <a:t>that</a:t>
            </a:r>
            <a:r>
              <a:rPr lang="cs-CZ" sz="2100" i="1" dirty="0">
                <a:solidFill>
                  <a:srgbClr val="00B0F0"/>
                </a:solidFill>
              </a:rPr>
              <a:t> </a:t>
            </a:r>
            <a:r>
              <a:rPr lang="cs-CZ" sz="2100" i="1" dirty="0" err="1">
                <a:solidFill>
                  <a:srgbClr val="00B0F0"/>
                </a:solidFill>
              </a:rPr>
              <a:t>is</a:t>
            </a:r>
            <a:r>
              <a:rPr lang="cs-CZ" sz="2100" i="1" dirty="0">
                <a:solidFill>
                  <a:srgbClr val="00B0F0"/>
                </a:solidFill>
              </a:rPr>
              <a:t> </a:t>
            </a:r>
            <a:r>
              <a:rPr lang="cs-CZ" sz="2100" i="1" dirty="0" err="1">
                <a:solidFill>
                  <a:srgbClr val="00B0F0"/>
                </a:solidFill>
              </a:rPr>
              <a:t>tailored</a:t>
            </a:r>
            <a:r>
              <a:rPr lang="cs-CZ" sz="2100" i="1" dirty="0">
                <a:solidFill>
                  <a:srgbClr val="00B0F0"/>
                </a:solidFill>
              </a:rPr>
              <a:t> to </a:t>
            </a:r>
            <a:r>
              <a:rPr lang="cs-CZ" sz="2100" i="1" dirty="0" err="1">
                <a:solidFill>
                  <a:srgbClr val="00B0F0"/>
                </a:solidFill>
              </a:rPr>
              <a:t>preserve</a:t>
            </a:r>
            <a:r>
              <a:rPr lang="cs-CZ" sz="2100" i="1" dirty="0">
                <a:solidFill>
                  <a:srgbClr val="00B0F0"/>
                </a:solidFill>
              </a:rPr>
              <a:t> fair </a:t>
            </a:r>
            <a:r>
              <a:rPr lang="cs-CZ" sz="2100" i="1" dirty="0" err="1">
                <a:solidFill>
                  <a:srgbClr val="00B0F0"/>
                </a:solidFill>
              </a:rPr>
              <a:t>distribution</a:t>
            </a:r>
            <a:r>
              <a:rPr lang="cs-CZ" sz="2100" i="1" dirty="0">
                <a:solidFill>
                  <a:srgbClr val="00B0F0"/>
                </a:solidFill>
              </a:rPr>
              <a:t>?</a:t>
            </a: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endParaRPr lang="cs-CZ" sz="1800" i="1" dirty="0">
              <a:solidFill>
                <a:srgbClr val="00B0F0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9429103" y="1988840"/>
            <a:ext cx="2568332" cy="1552118"/>
            <a:chOff x="9014068" y="2564904"/>
            <a:chExt cx="2568332" cy="1552118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0" t="3915" r="-333" b="25617"/>
            <a:stretch/>
          </p:blipFill>
          <p:spPr>
            <a:xfrm>
              <a:off x="9048328" y="2564904"/>
              <a:ext cx="2448272" cy="1296144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9014068" y="3840023"/>
              <a:ext cx="25683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err="1"/>
                <a:t>Biased</a:t>
              </a:r>
              <a:r>
                <a:rPr lang="cs-CZ" sz="1200" dirty="0"/>
                <a:t> </a:t>
              </a:r>
              <a:r>
                <a:rPr lang="cs-CZ" sz="1200" dirty="0" err="1"/>
                <a:t>lineup</a:t>
              </a:r>
              <a:r>
                <a:rPr lang="cs-CZ" sz="1200" dirty="0"/>
                <a:t>, </a:t>
              </a:r>
              <a:r>
                <a:rPr lang="cs-CZ" sz="1200" i="1" dirty="0">
                  <a:solidFill>
                    <a:srgbClr val="0070C0"/>
                  </a:solidFill>
                </a:rPr>
                <a:t>floridainnocence.org</a:t>
              </a:r>
              <a:endParaRPr lang="en-US" sz="12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9408368" y="3702257"/>
            <a:ext cx="2467751" cy="2139209"/>
            <a:chOff x="8993333" y="3990289"/>
            <a:chExt cx="2467751" cy="2139209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3333" y="3990289"/>
              <a:ext cx="2467751" cy="1969765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9338984" y="5852499"/>
              <a:ext cx="17764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(</a:t>
              </a:r>
              <a:r>
                <a:rPr lang="cs-CZ" sz="1200" dirty="0" err="1"/>
                <a:t>Fairly</a:t>
              </a:r>
              <a:r>
                <a:rPr lang="cs-CZ" sz="1200" dirty="0"/>
                <a:t>) </a:t>
              </a:r>
              <a:r>
                <a:rPr lang="cs-CZ" sz="1200" dirty="0" err="1"/>
                <a:t>unbiased</a:t>
              </a:r>
              <a:r>
                <a:rPr lang="cs-CZ" sz="1200" dirty="0"/>
                <a:t> </a:t>
              </a:r>
              <a:r>
                <a:rPr lang="cs-CZ" sz="1200" dirty="0" err="1"/>
                <a:t>lineup</a:t>
              </a:r>
              <a:endParaRPr lang="en-US" sz="1200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3143672" y="5986790"/>
            <a:ext cx="8762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cs-CZ" sz="1100" baseline="30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Broden</a:t>
            </a:r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2018]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100" dirty="0"/>
              <a:t>Bjorn  </a:t>
            </a:r>
            <a:r>
              <a:rPr lang="en-US" sz="1100" dirty="0" err="1"/>
              <a:t>Broden</a:t>
            </a:r>
            <a:r>
              <a:rPr lang="cs-CZ" sz="1100" dirty="0"/>
              <a:t> et al</a:t>
            </a:r>
            <a:r>
              <a:rPr lang="en-US" sz="1100" dirty="0"/>
              <a:t>.   Ensemble</a:t>
            </a:r>
            <a:r>
              <a:rPr lang="cs-CZ" sz="1100" dirty="0"/>
              <a:t> </a:t>
            </a:r>
            <a:r>
              <a:rPr lang="en-US" sz="1100" dirty="0"/>
              <a:t>recommendations via </a:t>
            </a:r>
            <a:r>
              <a:rPr lang="en-US" sz="1100" dirty="0" err="1"/>
              <a:t>thompson</a:t>
            </a:r>
            <a:r>
              <a:rPr lang="en-US" sz="1100" dirty="0"/>
              <a:t> sampling:  An experimental study within e-commerce. IUI </a:t>
            </a:r>
            <a:r>
              <a:rPr lang="cs-CZ" sz="1100" dirty="0"/>
              <a:t>201</a:t>
            </a:r>
            <a:r>
              <a:rPr lang="en-US" sz="1100" dirty="0"/>
              <a:t>8 </a:t>
            </a:r>
          </a:p>
        </p:txBody>
      </p:sp>
      <p:sp>
        <p:nvSpPr>
          <p:cNvPr id="14" name="Date Placeholder 5"/>
          <p:cNvSpPr txBox="1">
            <a:spLocks/>
          </p:cNvSpPr>
          <p:nvPr/>
        </p:nvSpPr>
        <p:spPr bwMode="auto">
          <a:xfrm>
            <a:off x="839416" y="6248400"/>
            <a:ext cx="236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6104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4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Hondts</a:t>
            </a:r>
            <a:r>
              <a:rPr lang="en-US" sz="3200" b="1" dirty="0">
                <a:solidFill>
                  <a:schemeClr val="tx2"/>
                </a:solidFill>
              </a:rPr>
              <a:t> Election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noFill/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cs-CZ" sz="2100" i="1" dirty="0">
                    <a:solidFill>
                      <a:srgbClr val="00B0F0"/>
                    </a:solidFill>
                  </a:rPr>
                  <a:t>What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about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something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that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is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tailored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to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preserve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fair</a:t>
                </a:r>
                <a:r>
                  <a:rPr lang="en-US" sz="2100" i="1" dirty="0">
                    <a:solidFill>
                      <a:srgbClr val="00B0F0"/>
                    </a:solidFill>
                  </a:rPr>
                  <a:t>ness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?</a:t>
                </a:r>
                <a:endParaRPr lang="en-US" sz="2100" i="1" dirty="0">
                  <a:solidFill>
                    <a:srgbClr val="00B0F0"/>
                  </a:solidFill>
                </a:endParaRPr>
              </a:p>
              <a:p>
                <a:pPr eaLnBrk="1" hangingPunct="1"/>
                <a:r>
                  <a:rPr lang="en-US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Range of algorithms designed to convert votes to mandates in public elections</a:t>
                </a:r>
              </a:p>
              <a:p>
                <a:pPr lvl="1" eaLnBrk="1" hangingPunct="1"/>
                <a:r>
                  <a:rPr lang="en-US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D’Hondt’s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election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algorithm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[</a:t>
                </a:r>
                <a:r>
                  <a:rPr lang="en-US" sz="1800" baseline="30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D’Hondt</a:t>
                </a:r>
                <a:r>
                  <a:rPr lang="en-US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1882</a:t>
                </a:r>
                <a:r>
                  <a:rPr lang="cs-CZ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]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pPr lvl="2" eaLnBrk="1" hangingPunct="1"/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One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widest-used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method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proportional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election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systems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e.g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., 23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countries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from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Europe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including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Denmark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</a:t>
                </a:r>
              </a:p>
              <a:p>
                <a:pPr lvl="2" eaLnBrk="1" hangingPunct="1"/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Core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principle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</a:p>
              <a:p>
                <a:pPr lvl="3" eaLnBrk="1" hangingPunct="1"/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Party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with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most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current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𝑐𝑢𝑟𝑟</m:t>
                        </m:r>
                      </m:sub>
                    </m:sSub>
                  </m:oMath>
                </a14:m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wins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next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best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winning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selected</a:t>
                </a:r>
                <a:endPara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3" eaLnBrk="1" hangingPunct="1"/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Upon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selection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-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from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this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party),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volume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</a:t>
                </a: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current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reduced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𝑐𝑢𝑟𝑟</m:t>
                        </m:r>
                      </m:sub>
                    </m:sSub>
                    <m:r>
                      <a:rPr lang="cs-CZ" sz="1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𝑜𝑟𝑖𝑔</m:t>
                            </m:r>
                          </m:sub>
                        </m:sSub>
                      </m:num>
                      <m:den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1216025" lvl="2" indent="-571500" eaLnBrk="1" hangingPunct="1">
                  <a:buSzPct val="100000"/>
                  <a:buFont typeface="Wingdings" panose="05000000000000000000" pitchFamily="2" charset="2"/>
                  <a:buChar char="ð"/>
                </a:pPr>
                <a:r>
                  <a:rPr lang="cs-CZ" sz="1800" i="1" dirty="0" err="1">
                    <a:solidFill>
                      <a:srgbClr val="00B050"/>
                    </a:solidFill>
                  </a:rPr>
                  <a:t>Algorithm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outputs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an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ordered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list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of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„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current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best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“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candidates</a:t>
                </a:r>
                <a:endParaRPr lang="cs-CZ" sz="1800" i="1" dirty="0">
                  <a:solidFill>
                    <a:srgbClr val="00B050"/>
                  </a:solidFill>
                </a:endParaRPr>
              </a:p>
              <a:p>
                <a:pPr marL="1216025" lvl="2" indent="-571500" eaLnBrk="1" hangingPunct="1">
                  <a:buSzPct val="100000"/>
                  <a:buFont typeface="Wingdings" panose="05000000000000000000" pitchFamily="2" charset="2"/>
                  <a:buChar char="ð"/>
                </a:pPr>
                <a:r>
                  <a:rPr lang="cs-CZ" sz="1800" i="1" dirty="0">
                    <a:solidFill>
                      <a:srgbClr val="00B050"/>
                    </a:solidFill>
                  </a:rPr>
                  <a:t>Volume of per-party votes corresponds with the volume of per-party candidates</a:t>
                </a:r>
              </a:p>
              <a:p>
                <a:pPr marL="1216025" lvl="2" indent="-571500" eaLnBrk="1" hangingPunct="1">
                  <a:buSzPct val="100000"/>
                  <a:buFont typeface="Wingdings" panose="05000000000000000000" pitchFamily="2" charset="2"/>
                  <a:buChar char="ð"/>
                </a:pPr>
                <a:r>
                  <a:rPr lang="cs-CZ" sz="1800" i="1" dirty="0">
                    <a:solidFill>
                      <a:srgbClr val="00B050"/>
                    </a:solidFill>
                  </a:rPr>
                  <a:t>Minimize the level of over-representation of the most over-represented party</a:t>
                </a:r>
              </a:p>
            </p:txBody>
          </p:sp>
        </mc:Choice>
        <mc:Fallback xmlns="">
          <p:sp>
            <p:nvSpPr>
              <p:cNvPr id="4101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blipFill>
                <a:blip r:embed="rId3"/>
                <a:stretch>
                  <a:fillRect l="-667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4799856" y="5986790"/>
            <a:ext cx="7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en-US" sz="1100" baseline="30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D’Hondt</a:t>
            </a:r>
            <a:r>
              <a:rPr lang="en-US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1882</a:t>
            </a:r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100" dirty="0"/>
              <a:t>Victor D’</a:t>
            </a:r>
            <a:r>
              <a:rPr lang="fr-FR" sz="1100" dirty="0" err="1"/>
              <a:t>Hondt</a:t>
            </a:r>
            <a:r>
              <a:rPr lang="fr-FR" sz="1100" dirty="0"/>
              <a:t>, </a:t>
            </a:r>
            <a:r>
              <a:rPr lang="fr-FR" sz="1100" dirty="0" err="1"/>
              <a:t>Systeme</a:t>
            </a:r>
            <a:r>
              <a:rPr lang="fr-FR" sz="1100" dirty="0"/>
              <a:t> pratique et raisonne de </a:t>
            </a:r>
            <a:r>
              <a:rPr lang="fr-FR" sz="1100" dirty="0" err="1"/>
              <a:t>representation</a:t>
            </a:r>
            <a:r>
              <a:rPr lang="fr-FR" sz="1100" dirty="0"/>
              <a:t> proportionnelle. </a:t>
            </a:r>
            <a:r>
              <a:rPr lang="fr-FR" sz="1100" dirty="0" err="1"/>
              <a:t>C.Muquardt</a:t>
            </a:r>
            <a:r>
              <a:rPr lang="fr-FR" sz="1100" dirty="0"/>
              <a:t>, 1882</a:t>
            </a:r>
            <a:r>
              <a:rPr lang="en-US" sz="1100" dirty="0"/>
              <a:t> </a:t>
            </a:r>
          </a:p>
        </p:txBody>
      </p:sp>
      <p:pic>
        <p:nvPicPr>
          <p:cNvPr id="1026" name="Picture 2" descr="Victor D'Hondt (1841-1901)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491" y="2492896"/>
            <a:ext cx="92581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9" y="4797371"/>
            <a:ext cx="3680829" cy="194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1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5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Hondts</a:t>
            </a:r>
            <a:r>
              <a:rPr lang="en-US" sz="3200" b="1" dirty="0">
                <a:solidFill>
                  <a:schemeClr val="tx2"/>
                </a:solidFill>
              </a:rPr>
              <a:t> Election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noFill/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cs-CZ" sz="2100" i="1" dirty="0">
                    <a:solidFill>
                      <a:srgbClr val="00B0F0"/>
                    </a:solidFill>
                  </a:rPr>
                  <a:t>What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about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something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that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is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tailored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to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preserve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fair</a:t>
                </a:r>
                <a:r>
                  <a:rPr lang="en-US" sz="2100" i="1" dirty="0">
                    <a:solidFill>
                      <a:srgbClr val="00B0F0"/>
                    </a:solidFill>
                  </a:rPr>
                  <a:t>ness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?</a:t>
                </a:r>
                <a:endParaRPr lang="en-US" sz="2100" i="1" dirty="0">
                  <a:solidFill>
                    <a:srgbClr val="00B0F0"/>
                  </a:solidFill>
                </a:endParaRPr>
              </a:p>
              <a:p>
                <a:pPr eaLnBrk="1" hangingPunct="1"/>
                <a:r>
                  <a:rPr lang="en-US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Range of algorithms designed to convert votes to mandates in public elections</a:t>
                </a:r>
              </a:p>
              <a:p>
                <a:pPr lvl="1" eaLnBrk="1" hangingPunct="1"/>
                <a:r>
                  <a:rPr lang="en-US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D’Hondt’s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election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algorithm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[</a:t>
                </a:r>
                <a:r>
                  <a:rPr lang="en-US" sz="1800" baseline="30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D’Hondt</a:t>
                </a:r>
                <a:r>
                  <a:rPr lang="en-US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1882</a:t>
                </a:r>
                <a:r>
                  <a:rPr lang="cs-CZ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]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pPr lvl="2" eaLnBrk="1" hangingPunct="1"/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One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widest-used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method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proportional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election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systems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e.g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., 23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countries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from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Europe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including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Denmark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</a:t>
                </a:r>
              </a:p>
              <a:p>
                <a:pPr lvl="2" eaLnBrk="1" hangingPunct="1"/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Core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principle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</a:p>
              <a:p>
                <a:pPr lvl="3" eaLnBrk="1" hangingPunct="1"/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Party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with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most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current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𝑐𝑢𝑟𝑟</m:t>
                        </m:r>
                      </m:sub>
                    </m:sSub>
                  </m:oMath>
                </a14:m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wins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next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best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winning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selected</a:t>
                </a:r>
                <a:endPara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3" eaLnBrk="1" hangingPunct="1"/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Upon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selection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-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from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this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party),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volume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</a:t>
                </a: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current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reduced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𝑐𝑢𝑟𝑟</m:t>
                        </m:r>
                      </m:sub>
                    </m:sSub>
                    <m:r>
                      <a:rPr lang="cs-CZ" sz="1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𝑜𝑟𝑖𝑔</m:t>
                            </m:r>
                          </m:sub>
                        </m:sSub>
                      </m:num>
                      <m:den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1216025" lvl="2" indent="-571500" eaLnBrk="1" hangingPunct="1">
                  <a:buSzPct val="100000"/>
                  <a:buFont typeface="Wingdings" panose="05000000000000000000" pitchFamily="2" charset="2"/>
                  <a:buChar char="ð"/>
                </a:pPr>
                <a:r>
                  <a:rPr lang="cs-CZ" sz="1800" i="1" dirty="0" err="1">
                    <a:solidFill>
                      <a:srgbClr val="00B050"/>
                    </a:solidFill>
                  </a:rPr>
                  <a:t>Algorithm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outputs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an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ordered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list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of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„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current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best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“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candidates</a:t>
                </a:r>
                <a:endParaRPr lang="cs-CZ" sz="1800" i="1" dirty="0">
                  <a:solidFill>
                    <a:srgbClr val="00B050"/>
                  </a:solidFill>
                </a:endParaRPr>
              </a:p>
              <a:p>
                <a:pPr marL="1216025" lvl="2" indent="-571500" eaLnBrk="1" hangingPunct="1">
                  <a:buSzPct val="100000"/>
                  <a:buFont typeface="Wingdings" panose="05000000000000000000" pitchFamily="2" charset="2"/>
                  <a:buChar char="ð"/>
                </a:pPr>
                <a:r>
                  <a:rPr lang="cs-CZ" sz="1800" i="1" dirty="0">
                    <a:solidFill>
                      <a:srgbClr val="00B050"/>
                    </a:solidFill>
                  </a:rPr>
                  <a:t>Volume of per-party votes corresponds with the volume of per-party candidates</a:t>
                </a:r>
              </a:p>
              <a:p>
                <a:pPr marL="1216025" lvl="2" indent="-571500" eaLnBrk="1" hangingPunct="1">
                  <a:buSzPct val="100000"/>
                  <a:buFont typeface="Wingdings" panose="05000000000000000000" pitchFamily="2" charset="2"/>
                  <a:buChar char="ð"/>
                </a:pPr>
                <a:r>
                  <a:rPr lang="cs-CZ" sz="1800" i="1" dirty="0">
                    <a:solidFill>
                      <a:srgbClr val="00B050"/>
                    </a:solidFill>
                  </a:rPr>
                  <a:t>Minimize the level of over-representation of the most over-represented party</a:t>
                </a:r>
              </a:p>
            </p:txBody>
          </p:sp>
        </mc:Choice>
        <mc:Fallback xmlns="">
          <p:sp>
            <p:nvSpPr>
              <p:cNvPr id="4101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blipFill>
                <a:blip r:embed="rId3"/>
                <a:stretch>
                  <a:fillRect l="-667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4799856" y="5986790"/>
            <a:ext cx="7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en-US" sz="1100" baseline="30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D’Hondt</a:t>
            </a:r>
            <a:r>
              <a:rPr lang="en-US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1882</a:t>
            </a:r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100" dirty="0"/>
              <a:t>Victor D’</a:t>
            </a:r>
            <a:r>
              <a:rPr lang="fr-FR" sz="1100" dirty="0" err="1"/>
              <a:t>Hondt</a:t>
            </a:r>
            <a:r>
              <a:rPr lang="fr-FR" sz="1100" dirty="0"/>
              <a:t>, </a:t>
            </a:r>
            <a:r>
              <a:rPr lang="fr-FR" sz="1100" dirty="0" err="1"/>
              <a:t>Systeme</a:t>
            </a:r>
            <a:r>
              <a:rPr lang="fr-FR" sz="1100" dirty="0"/>
              <a:t> pratique et raisonne de </a:t>
            </a:r>
            <a:r>
              <a:rPr lang="fr-FR" sz="1100" dirty="0" err="1"/>
              <a:t>representation</a:t>
            </a:r>
            <a:r>
              <a:rPr lang="fr-FR" sz="1100" dirty="0"/>
              <a:t> proportionnelle. </a:t>
            </a:r>
            <a:r>
              <a:rPr lang="fr-FR" sz="1100" dirty="0" err="1"/>
              <a:t>C.Muquardt</a:t>
            </a:r>
            <a:r>
              <a:rPr lang="fr-FR" sz="1100" dirty="0"/>
              <a:t>, 1882</a:t>
            </a:r>
            <a:r>
              <a:rPr lang="en-US" sz="1100" dirty="0"/>
              <a:t> </a:t>
            </a:r>
          </a:p>
        </p:txBody>
      </p:sp>
      <p:pic>
        <p:nvPicPr>
          <p:cNvPr id="1026" name="Picture 2" descr="Victor D'Hondt (1841-1901)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491" y="2492896"/>
            <a:ext cx="92581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9" y="4797371"/>
            <a:ext cx="3680829" cy="19432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377213" y="4778854"/>
            <a:ext cx="114375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rgbClr val="00B0F0"/>
                </a:solidFill>
              </a:rPr>
              <a:t>Can be considered as parallel hybridization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93593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6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Hondts</a:t>
            </a:r>
            <a:r>
              <a:rPr lang="en-US" sz="3200" b="1" dirty="0">
                <a:solidFill>
                  <a:schemeClr val="tx2"/>
                </a:solidFill>
              </a:rPr>
              <a:t> Election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noFill/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cs-CZ" sz="2100" i="1" dirty="0">
                    <a:solidFill>
                      <a:srgbClr val="00B0F0"/>
                    </a:solidFill>
                  </a:rPr>
                  <a:t>What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about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something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that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is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tailored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to </a:t>
                </a:r>
                <a:r>
                  <a:rPr lang="cs-CZ" sz="2100" i="1" dirty="0" err="1">
                    <a:solidFill>
                      <a:srgbClr val="00B0F0"/>
                    </a:solidFill>
                  </a:rPr>
                  <a:t>preserve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 fair</a:t>
                </a:r>
                <a:r>
                  <a:rPr lang="en-US" sz="2100" i="1" dirty="0">
                    <a:solidFill>
                      <a:srgbClr val="00B0F0"/>
                    </a:solidFill>
                  </a:rPr>
                  <a:t>ness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?</a:t>
                </a:r>
                <a:endParaRPr lang="en-US" sz="2100" i="1" dirty="0">
                  <a:solidFill>
                    <a:srgbClr val="00B0F0"/>
                  </a:solidFill>
                </a:endParaRPr>
              </a:p>
              <a:p>
                <a:pPr eaLnBrk="1" hangingPunct="1"/>
                <a:r>
                  <a:rPr lang="en-US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Range of algorithms designed to convert votes to mandates in public elections</a:t>
                </a:r>
              </a:p>
              <a:p>
                <a:pPr lvl="1" eaLnBrk="1" hangingPunct="1"/>
                <a:r>
                  <a:rPr lang="en-US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D’Hondt’s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election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algorithm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[</a:t>
                </a:r>
                <a:r>
                  <a:rPr lang="en-US" sz="1800" baseline="30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D’Hondt</a:t>
                </a:r>
                <a:r>
                  <a:rPr lang="en-US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1882</a:t>
                </a:r>
                <a:r>
                  <a:rPr lang="cs-CZ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]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pPr lvl="2" eaLnBrk="1" hangingPunct="1"/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One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widest-used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method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proportional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election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systems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e.g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., 23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countries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from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Europe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including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Denmark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</a:t>
                </a:r>
              </a:p>
              <a:p>
                <a:pPr lvl="2" eaLnBrk="1" hangingPunct="1"/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Core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principle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</a:p>
              <a:p>
                <a:pPr lvl="3" eaLnBrk="1" hangingPunct="1"/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Party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with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most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current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𝑐𝑢𝑟𝑟</m:t>
                        </m:r>
                      </m:sub>
                    </m:sSub>
                  </m:oMath>
                </a14:m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wins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next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best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winning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selected</a:t>
                </a:r>
                <a:endPara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3" eaLnBrk="1" hangingPunct="1"/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Upon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selection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-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from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this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party),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volume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</a:t>
                </a: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current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reduced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𝑐𝑢𝑟𝑟</m:t>
                        </m:r>
                      </m:sub>
                    </m:sSub>
                    <m:r>
                      <a:rPr lang="cs-CZ" sz="1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𝑜𝑟𝑖𝑔</m:t>
                            </m:r>
                          </m:sub>
                        </m:sSub>
                      </m:num>
                      <m:den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1216025" lvl="2" indent="-571500" eaLnBrk="1" hangingPunct="1">
                  <a:buSzPct val="100000"/>
                  <a:buFont typeface="Wingdings" panose="05000000000000000000" pitchFamily="2" charset="2"/>
                  <a:buChar char="ð"/>
                </a:pPr>
                <a:r>
                  <a:rPr lang="cs-CZ" sz="1800" i="1" dirty="0" err="1">
                    <a:solidFill>
                      <a:srgbClr val="00B050"/>
                    </a:solidFill>
                  </a:rPr>
                  <a:t>Algorithm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outputs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an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ordered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list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of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„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current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best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“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candidates</a:t>
                </a:r>
                <a:endParaRPr lang="cs-CZ" sz="1800" i="1" dirty="0">
                  <a:solidFill>
                    <a:srgbClr val="00B050"/>
                  </a:solidFill>
                </a:endParaRPr>
              </a:p>
              <a:p>
                <a:pPr marL="1216025" lvl="2" indent="-571500" eaLnBrk="1" hangingPunct="1">
                  <a:buSzPct val="100000"/>
                  <a:buFont typeface="Wingdings" panose="05000000000000000000" pitchFamily="2" charset="2"/>
                  <a:buChar char="ð"/>
                </a:pPr>
                <a:r>
                  <a:rPr lang="cs-CZ" sz="1800" i="1" dirty="0" err="1">
                    <a:solidFill>
                      <a:srgbClr val="00B050"/>
                    </a:solidFill>
                  </a:rPr>
                  <a:t>Volume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of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per-party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votes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corresponds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with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the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volume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of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per-party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candidates</a:t>
                </a:r>
                <a:endParaRPr lang="cs-CZ" sz="18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01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blipFill rotWithShape="0">
                <a:blip r:embed="rId3"/>
                <a:stretch>
                  <a:fillRect l="-667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4799856" y="5986790"/>
            <a:ext cx="7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en-US" sz="1100" baseline="30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D’Hondt</a:t>
            </a:r>
            <a:r>
              <a:rPr lang="en-US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1882</a:t>
            </a:r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100" dirty="0"/>
              <a:t>Victor D’</a:t>
            </a:r>
            <a:r>
              <a:rPr lang="fr-FR" sz="1100" dirty="0" err="1"/>
              <a:t>Hondt</a:t>
            </a:r>
            <a:r>
              <a:rPr lang="fr-FR" sz="1100" dirty="0"/>
              <a:t>, </a:t>
            </a:r>
            <a:r>
              <a:rPr lang="fr-FR" sz="1100" dirty="0" err="1"/>
              <a:t>Systeme</a:t>
            </a:r>
            <a:r>
              <a:rPr lang="fr-FR" sz="1100" dirty="0"/>
              <a:t> pratique et raisonne de </a:t>
            </a:r>
            <a:r>
              <a:rPr lang="fr-FR" sz="1100" dirty="0" err="1"/>
              <a:t>representation</a:t>
            </a:r>
            <a:r>
              <a:rPr lang="fr-FR" sz="1100" dirty="0"/>
              <a:t> proportionnelle. </a:t>
            </a:r>
            <a:r>
              <a:rPr lang="fr-FR" sz="1100" dirty="0" err="1"/>
              <a:t>C.Muquardt</a:t>
            </a:r>
            <a:r>
              <a:rPr lang="fr-FR" sz="1100" dirty="0"/>
              <a:t>, 1882</a:t>
            </a:r>
            <a:r>
              <a:rPr lang="en-US" sz="1100" dirty="0"/>
              <a:t> </a:t>
            </a:r>
          </a:p>
        </p:txBody>
      </p:sp>
      <p:pic>
        <p:nvPicPr>
          <p:cNvPr id="1026" name="Picture 2" descr="Victor D'Hondt (1841-1901)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491" y="2492896"/>
            <a:ext cx="92581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9" y="4797371"/>
            <a:ext cx="3680829" cy="1943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77213" y="4778854"/>
            <a:ext cx="114375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rgbClr val="00B0F0"/>
                </a:solidFill>
              </a:rPr>
              <a:t>Are RS aggregations and Elections the same problem?</a:t>
            </a:r>
          </a:p>
        </p:txBody>
      </p:sp>
    </p:spTree>
    <p:extLst>
      <p:ext uri="{BB962C8B-B14F-4D97-AF65-F5344CB8AC3E}">
        <p14:creationId xmlns:p14="http://schemas.microsoft.com/office/powerpoint/2010/main" val="241912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7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Hondts</a:t>
            </a:r>
            <a:r>
              <a:rPr lang="en-US" sz="3200" b="1" dirty="0">
                <a:solidFill>
                  <a:schemeClr val="tx2"/>
                </a:solidFill>
              </a:rPr>
              <a:t> Election Algorithm</a:t>
            </a:r>
            <a:r>
              <a:rPr lang="cs-CZ" sz="3200" b="1" dirty="0">
                <a:solidFill>
                  <a:schemeClr val="tx2"/>
                </a:solidFill>
              </a:rPr>
              <a:t> - </a:t>
            </a:r>
            <a:r>
              <a:rPr lang="cs-CZ" sz="3200" b="1" dirty="0" err="1">
                <a:solidFill>
                  <a:schemeClr val="tx2"/>
                </a:solidFill>
              </a:rPr>
              <a:t>Limitations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 bwMode="auto">
          <a:xfrm>
            <a:off x="636566" y="1628800"/>
            <a:ext cx="430730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cs-CZ" sz="2100" kern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Politics</a:t>
            </a:r>
            <a:r>
              <a:rPr lang="cs-CZ" sz="21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lvl="1" eaLnBrk="1" hangingPunct="1"/>
            <a:r>
              <a:rPr lang="cs-CZ" sz="1700" i="1" kern="0" dirty="0" err="1">
                <a:solidFill>
                  <a:schemeClr val="bg1">
                    <a:lumMod val="50000"/>
                  </a:schemeClr>
                </a:solidFill>
              </a:rPr>
              <a:t>Can</a:t>
            </a:r>
            <a:r>
              <a:rPr lang="cs-CZ" sz="1700" i="1" kern="0" dirty="0">
                <a:solidFill>
                  <a:schemeClr val="bg1">
                    <a:lumMod val="50000"/>
                  </a:schemeClr>
                </a:solidFill>
              </a:rPr>
              <a:t> a person </a:t>
            </a:r>
            <a:r>
              <a:rPr lang="cs-CZ" sz="1700" i="1" kern="0" dirty="0" err="1">
                <a:solidFill>
                  <a:schemeClr val="bg1">
                    <a:lumMod val="50000"/>
                  </a:schemeClr>
                </a:solidFill>
              </a:rPr>
              <a:t>join</a:t>
            </a:r>
            <a:r>
              <a:rPr lang="cs-CZ" sz="1700" i="1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700" i="1" kern="0" dirty="0" err="1">
                <a:solidFill>
                  <a:schemeClr val="bg1">
                    <a:lumMod val="50000"/>
                  </a:schemeClr>
                </a:solidFill>
              </a:rPr>
              <a:t>multiple</a:t>
            </a:r>
            <a:r>
              <a:rPr lang="cs-CZ" sz="1700" i="1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700" i="1" kern="0" dirty="0" err="1">
                <a:solidFill>
                  <a:schemeClr val="bg1">
                    <a:lumMod val="50000"/>
                  </a:schemeClr>
                </a:solidFill>
              </a:rPr>
              <a:t>parties</a:t>
            </a:r>
            <a:r>
              <a:rPr lang="cs-CZ" sz="1700" i="1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700" i="1" kern="0" dirty="0" err="1">
                <a:solidFill>
                  <a:schemeClr val="bg1">
                    <a:lumMod val="50000"/>
                  </a:schemeClr>
                </a:solidFill>
              </a:rPr>
              <a:t>simultaneously</a:t>
            </a:r>
            <a:r>
              <a:rPr lang="cs-CZ" sz="17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344487" lvl="1" indent="0" eaLnBrk="1" hangingPunct="1">
              <a:buNone/>
            </a:pPr>
            <a:r>
              <a:rPr lang="cs-CZ" sz="2800" b="1" i="1" kern="0" dirty="0">
                <a:solidFill>
                  <a:srgbClr val="FF0000"/>
                </a:solidFill>
              </a:rPr>
              <a:t>NOPE</a:t>
            </a:r>
          </a:p>
          <a:p>
            <a:pPr lvl="1" eaLnBrk="1" hangingPunct="1"/>
            <a:endParaRPr lang="en-US" sz="17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6"/>
          <p:cNvSpPr txBox="1">
            <a:spLocks noChangeArrowheads="1"/>
          </p:cNvSpPr>
          <p:nvPr/>
        </p:nvSpPr>
        <p:spPr bwMode="auto">
          <a:xfrm>
            <a:off x="5303912" y="1607072"/>
            <a:ext cx="6470502" cy="199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cs-CZ" sz="2100" kern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Recommender</a:t>
            </a:r>
            <a:r>
              <a:rPr lang="cs-CZ" sz="21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100" kern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systems</a:t>
            </a:r>
            <a:r>
              <a:rPr lang="cs-CZ" sz="21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21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eaLnBrk="1" hangingPunct="1"/>
            <a:r>
              <a:rPr lang="cs-CZ" sz="1700" i="1" kern="0" dirty="0">
                <a:solidFill>
                  <a:schemeClr val="bg1">
                    <a:lumMod val="50000"/>
                  </a:schemeClr>
                </a:solidFill>
              </a:rPr>
              <a:t>Can be an item recommended by multiple RS strategies?</a:t>
            </a:r>
          </a:p>
          <a:p>
            <a:pPr marL="344487" lvl="1" indent="0" eaLnBrk="1" hangingPunct="1">
              <a:buNone/>
            </a:pPr>
            <a:r>
              <a:rPr lang="cs-CZ" sz="2800" b="1" i="1" kern="0" dirty="0" err="1">
                <a:solidFill>
                  <a:srgbClr val="00B050"/>
                </a:solidFill>
              </a:rPr>
              <a:t>Sure</a:t>
            </a:r>
            <a:r>
              <a:rPr lang="cs-CZ" sz="2800" b="1" i="1" kern="0" dirty="0">
                <a:solidFill>
                  <a:srgbClr val="00B050"/>
                </a:solidFill>
              </a:rPr>
              <a:t>, </a:t>
            </a:r>
            <a:r>
              <a:rPr lang="cs-CZ" sz="2800" b="1" i="1" kern="0" dirty="0" err="1">
                <a:solidFill>
                  <a:srgbClr val="00B050"/>
                </a:solidFill>
              </a:rPr>
              <a:t>why</a:t>
            </a:r>
            <a:r>
              <a:rPr lang="cs-CZ" sz="2800" b="1" i="1" kern="0" dirty="0">
                <a:solidFill>
                  <a:srgbClr val="00B050"/>
                </a:solidFill>
              </a:rPr>
              <a:t> not</a:t>
            </a:r>
          </a:p>
          <a:p>
            <a:pPr lvl="1" eaLnBrk="1" hangingPunct="1"/>
            <a:r>
              <a:rPr lang="cs-CZ" sz="1700" i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about some bonus for items recommended by multiple RS?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5" y="5077074"/>
            <a:ext cx="2441848" cy="1526155"/>
          </a:xfrm>
          <a:prstGeom prst="rect">
            <a:avLst/>
          </a:prstGeom>
        </p:spPr>
      </p:pic>
      <p:pic>
        <p:nvPicPr>
          <p:cNvPr id="3074" name="Picture 2" descr="https://i0.wp.com/blog.cheaperthandirt.com/wp-content/uploads/2018/04/WTO_protests_in_Seattle_November_30_1999.jpg?fit=1266%2C769&amp;ssl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49" y="5022094"/>
            <a:ext cx="2656371" cy="161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024" y="3108367"/>
            <a:ext cx="3194696" cy="21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6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8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Hondts</a:t>
            </a:r>
            <a:r>
              <a:rPr lang="en-US" sz="3200" b="1" dirty="0">
                <a:solidFill>
                  <a:schemeClr val="tx2"/>
                </a:solidFill>
              </a:rPr>
              <a:t> Election Algorithm</a:t>
            </a:r>
            <a:r>
              <a:rPr lang="cs-CZ" sz="3200" b="1" dirty="0">
                <a:solidFill>
                  <a:schemeClr val="tx2"/>
                </a:solidFill>
              </a:rPr>
              <a:t> - </a:t>
            </a:r>
            <a:r>
              <a:rPr lang="cs-CZ" sz="3200" b="1" dirty="0" err="1">
                <a:solidFill>
                  <a:schemeClr val="tx2"/>
                </a:solidFill>
              </a:rPr>
              <a:t>Limitations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 bwMode="auto">
          <a:xfrm>
            <a:off x="636566" y="1628800"/>
            <a:ext cx="430730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cs-CZ" sz="2100" kern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Politics</a:t>
            </a:r>
            <a:r>
              <a:rPr lang="cs-CZ" sz="21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lvl="1" eaLnBrk="1" hangingPunct="1"/>
            <a:r>
              <a:rPr lang="cs-CZ" sz="1700" i="1" kern="0" dirty="0" err="1">
                <a:solidFill>
                  <a:schemeClr val="bg1">
                    <a:lumMod val="50000"/>
                  </a:schemeClr>
                </a:solidFill>
              </a:rPr>
              <a:t>Can</a:t>
            </a:r>
            <a:r>
              <a:rPr lang="cs-CZ" sz="1700" i="1" kern="0" dirty="0">
                <a:solidFill>
                  <a:schemeClr val="bg1">
                    <a:lumMod val="50000"/>
                  </a:schemeClr>
                </a:solidFill>
              </a:rPr>
              <a:t> a person </a:t>
            </a:r>
            <a:r>
              <a:rPr lang="cs-CZ" sz="1700" i="1" kern="0" dirty="0" err="1">
                <a:solidFill>
                  <a:schemeClr val="bg1">
                    <a:lumMod val="50000"/>
                  </a:schemeClr>
                </a:solidFill>
              </a:rPr>
              <a:t>join</a:t>
            </a:r>
            <a:r>
              <a:rPr lang="cs-CZ" sz="1700" i="1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700" i="1" kern="0" dirty="0" err="1">
                <a:solidFill>
                  <a:schemeClr val="bg1">
                    <a:lumMod val="50000"/>
                  </a:schemeClr>
                </a:solidFill>
              </a:rPr>
              <a:t>multiple</a:t>
            </a:r>
            <a:r>
              <a:rPr lang="cs-CZ" sz="1700" i="1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700" i="1" kern="0" dirty="0" err="1">
                <a:solidFill>
                  <a:schemeClr val="bg1">
                    <a:lumMod val="50000"/>
                  </a:schemeClr>
                </a:solidFill>
              </a:rPr>
              <a:t>parties</a:t>
            </a:r>
            <a:r>
              <a:rPr lang="cs-CZ" sz="1700" i="1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700" i="1" kern="0" dirty="0" err="1">
                <a:solidFill>
                  <a:schemeClr val="bg1">
                    <a:lumMod val="50000"/>
                  </a:schemeClr>
                </a:solidFill>
              </a:rPr>
              <a:t>simultaneously</a:t>
            </a:r>
            <a:r>
              <a:rPr lang="cs-CZ" sz="17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344487" lvl="1" indent="0" eaLnBrk="1" hangingPunct="1">
              <a:buNone/>
            </a:pPr>
            <a:r>
              <a:rPr lang="cs-CZ" sz="2800" b="1" i="1" kern="0" dirty="0">
                <a:solidFill>
                  <a:srgbClr val="FF0000"/>
                </a:solidFill>
              </a:rPr>
              <a:t>NOPE</a:t>
            </a:r>
          </a:p>
          <a:p>
            <a:pPr lvl="1" eaLnBrk="1" hangingPunct="1"/>
            <a:endParaRPr lang="en-US" sz="17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6"/>
          <p:cNvSpPr txBox="1">
            <a:spLocks noChangeArrowheads="1"/>
          </p:cNvSpPr>
          <p:nvPr/>
        </p:nvSpPr>
        <p:spPr bwMode="auto">
          <a:xfrm>
            <a:off x="5303912" y="1607072"/>
            <a:ext cx="6470502" cy="199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cs-CZ" sz="2100" kern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Recommender</a:t>
            </a:r>
            <a:r>
              <a:rPr lang="cs-CZ" sz="21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100" kern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systems</a:t>
            </a:r>
            <a:r>
              <a:rPr lang="cs-CZ" sz="21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21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eaLnBrk="1" hangingPunct="1"/>
            <a:r>
              <a:rPr lang="cs-CZ" sz="1700" i="1" kern="0" dirty="0">
                <a:solidFill>
                  <a:schemeClr val="bg1">
                    <a:lumMod val="50000"/>
                  </a:schemeClr>
                </a:solidFill>
              </a:rPr>
              <a:t>Can be an item recommended by multiple RS strategies?</a:t>
            </a:r>
          </a:p>
          <a:p>
            <a:pPr marL="344487" lvl="1" indent="0" eaLnBrk="1" hangingPunct="1">
              <a:buNone/>
            </a:pPr>
            <a:r>
              <a:rPr lang="cs-CZ" sz="2800" b="1" i="1" kern="0" dirty="0" err="1">
                <a:solidFill>
                  <a:srgbClr val="00B050"/>
                </a:solidFill>
              </a:rPr>
              <a:t>Sure</a:t>
            </a:r>
            <a:r>
              <a:rPr lang="cs-CZ" sz="2800" b="1" i="1" kern="0" dirty="0">
                <a:solidFill>
                  <a:srgbClr val="00B050"/>
                </a:solidFill>
              </a:rPr>
              <a:t>, </a:t>
            </a:r>
            <a:r>
              <a:rPr lang="cs-CZ" sz="2800" b="1" i="1" kern="0" dirty="0" err="1">
                <a:solidFill>
                  <a:srgbClr val="00B050"/>
                </a:solidFill>
              </a:rPr>
              <a:t>why</a:t>
            </a:r>
            <a:r>
              <a:rPr lang="cs-CZ" sz="2800" b="1" i="1" kern="0" dirty="0">
                <a:solidFill>
                  <a:srgbClr val="00B050"/>
                </a:solidFill>
              </a:rPr>
              <a:t> not</a:t>
            </a:r>
          </a:p>
          <a:p>
            <a:pPr lvl="1" eaLnBrk="1" hangingPunct="1"/>
            <a:r>
              <a:rPr lang="cs-CZ" sz="1700" i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 how large is the intersection?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64" y="4147608"/>
            <a:ext cx="2441848" cy="1526155"/>
          </a:xfrm>
          <a:prstGeom prst="rect">
            <a:avLst/>
          </a:prstGeom>
        </p:spPr>
      </p:pic>
      <p:pic>
        <p:nvPicPr>
          <p:cNvPr id="3074" name="Picture 2" descr="https://i0.wp.com/blog.cheaperthandirt.com/wp-content/uploads/2018/04/WTO_protests_in_Seattle_November_30_1999.jpg?fit=1266%2C769&amp;ssl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28" y="4540986"/>
            <a:ext cx="2656371" cy="161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80" y="3036318"/>
            <a:ext cx="3194696" cy="2129797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10338181" y="4188099"/>
            <a:ext cx="1044658" cy="792088"/>
          </a:xfrm>
          <a:prstGeom prst="ellipse">
            <a:avLst/>
          </a:prstGeom>
          <a:solidFill>
            <a:srgbClr val="00B0F0">
              <a:alpha val="3490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ál 16"/>
          <p:cNvSpPr/>
          <p:nvPr/>
        </p:nvSpPr>
        <p:spPr>
          <a:xfrm>
            <a:off x="10536772" y="4240908"/>
            <a:ext cx="1044658" cy="792088"/>
          </a:xfrm>
          <a:prstGeom prst="ellipse">
            <a:avLst/>
          </a:prstGeom>
          <a:solidFill>
            <a:srgbClr val="FF0000">
              <a:alpha val="3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ál 17"/>
          <p:cNvSpPr/>
          <p:nvPr/>
        </p:nvSpPr>
        <p:spPr>
          <a:xfrm>
            <a:off x="10416512" y="4292463"/>
            <a:ext cx="1044658" cy="792088"/>
          </a:xfrm>
          <a:prstGeom prst="ellipse">
            <a:avLst/>
          </a:prstGeom>
          <a:solidFill>
            <a:srgbClr val="FFFF00">
              <a:alpha val="3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ál 18"/>
          <p:cNvSpPr/>
          <p:nvPr/>
        </p:nvSpPr>
        <p:spPr>
          <a:xfrm>
            <a:off x="4836402" y="4187331"/>
            <a:ext cx="1044658" cy="792088"/>
          </a:xfrm>
          <a:prstGeom prst="ellipse">
            <a:avLst/>
          </a:prstGeom>
          <a:solidFill>
            <a:srgbClr val="00B0F0">
              <a:alpha val="3490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ál 19"/>
          <p:cNvSpPr/>
          <p:nvPr/>
        </p:nvSpPr>
        <p:spPr>
          <a:xfrm>
            <a:off x="5951984" y="4187331"/>
            <a:ext cx="1044658" cy="792088"/>
          </a:xfrm>
          <a:prstGeom prst="ellipse">
            <a:avLst/>
          </a:prstGeom>
          <a:solidFill>
            <a:srgbClr val="FF0000">
              <a:alpha val="3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ál 20"/>
          <p:cNvSpPr/>
          <p:nvPr/>
        </p:nvSpPr>
        <p:spPr>
          <a:xfrm>
            <a:off x="5412466" y="4979419"/>
            <a:ext cx="1044658" cy="792088"/>
          </a:xfrm>
          <a:prstGeom prst="ellipse">
            <a:avLst/>
          </a:prstGeom>
          <a:solidFill>
            <a:srgbClr val="FFFF00">
              <a:alpha val="3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ál 21"/>
          <p:cNvSpPr/>
          <p:nvPr/>
        </p:nvSpPr>
        <p:spPr>
          <a:xfrm>
            <a:off x="7673343" y="4184451"/>
            <a:ext cx="1044658" cy="792088"/>
          </a:xfrm>
          <a:prstGeom prst="ellipse">
            <a:avLst/>
          </a:prstGeom>
          <a:solidFill>
            <a:srgbClr val="00B0F0">
              <a:alpha val="3490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ál 22"/>
          <p:cNvSpPr/>
          <p:nvPr/>
        </p:nvSpPr>
        <p:spPr>
          <a:xfrm>
            <a:off x="8356877" y="4184451"/>
            <a:ext cx="1044658" cy="792088"/>
          </a:xfrm>
          <a:prstGeom prst="ellipse">
            <a:avLst/>
          </a:prstGeom>
          <a:solidFill>
            <a:srgbClr val="FF0000">
              <a:alpha val="3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ál 23"/>
          <p:cNvSpPr/>
          <p:nvPr/>
        </p:nvSpPr>
        <p:spPr>
          <a:xfrm>
            <a:off x="8033383" y="4688507"/>
            <a:ext cx="1044658" cy="792088"/>
          </a:xfrm>
          <a:prstGeom prst="ellipse">
            <a:avLst/>
          </a:prstGeom>
          <a:solidFill>
            <a:srgbClr val="FFFF00">
              <a:alpha val="3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4775663" y="3805699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(</a:t>
            </a:r>
            <a:r>
              <a:rPr lang="cs-CZ" sz="1600" dirty="0" err="1"/>
              <a:t>Almost</a:t>
            </a:r>
            <a:r>
              <a:rPr lang="cs-CZ" sz="1600" dirty="0"/>
              <a:t>) no </a:t>
            </a:r>
            <a:r>
              <a:rPr lang="cs-CZ" sz="1600" dirty="0" err="1"/>
              <a:t>intersection</a:t>
            </a:r>
            <a:endParaRPr lang="en-US" sz="16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138810" y="5788300"/>
            <a:ext cx="1476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i="1" dirty="0"/>
              <a:t>D</a:t>
            </a:r>
            <a:r>
              <a:rPr lang="en-US" sz="1400" i="1" dirty="0"/>
              <a:t>’</a:t>
            </a:r>
            <a:r>
              <a:rPr lang="en-US" sz="1400" i="1" dirty="0" err="1"/>
              <a:t>Hondt’s</a:t>
            </a:r>
            <a:r>
              <a:rPr lang="cs-CZ" sz="1400" i="1" dirty="0"/>
              <a:t> </a:t>
            </a:r>
            <a:r>
              <a:rPr lang="cs-CZ" sz="1400" i="1" dirty="0" err="1"/>
              <a:t>is</a:t>
            </a:r>
            <a:r>
              <a:rPr lang="cs-CZ" sz="1400" i="1" dirty="0"/>
              <a:t> fine</a:t>
            </a:r>
            <a:endParaRPr lang="en-US" sz="1400" i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9768440" y="3803420"/>
            <a:ext cx="2351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(</a:t>
            </a:r>
            <a:r>
              <a:rPr lang="cs-CZ" sz="1600" dirty="0" err="1"/>
              <a:t>Almost</a:t>
            </a:r>
            <a:r>
              <a:rPr lang="cs-CZ" sz="1600" dirty="0"/>
              <a:t>) full </a:t>
            </a:r>
            <a:r>
              <a:rPr lang="cs-CZ" sz="1600" dirty="0" err="1"/>
              <a:t>intersection</a:t>
            </a:r>
            <a:endParaRPr lang="en-US" sz="16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9883139" y="5131930"/>
            <a:ext cx="223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/>
              <a:t>Weighted</a:t>
            </a:r>
            <a:r>
              <a:rPr lang="cs-CZ" sz="1400" dirty="0"/>
              <a:t> </a:t>
            </a:r>
            <a:r>
              <a:rPr lang="cs-CZ" sz="1400" dirty="0" err="1"/>
              <a:t>aggregations</a:t>
            </a:r>
            <a:r>
              <a:rPr lang="cs-CZ" sz="1400" dirty="0"/>
              <a:t> </a:t>
            </a:r>
            <a:r>
              <a:rPr lang="cs-CZ" sz="1400" dirty="0" err="1"/>
              <a:t>should</a:t>
            </a:r>
            <a:r>
              <a:rPr lang="cs-CZ" sz="1400" dirty="0"/>
              <a:t> </a:t>
            </a:r>
            <a:r>
              <a:rPr lang="cs-CZ" sz="1400" dirty="0" err="1"/>
              <a:t>be</a:t>
            </a:r>
            <a:r>
              <a:rPr lang="cs-CZ" sz="1400" dirty="0"/>
              <a:t> fine</a:t>
            </a:r>
            <a:endParaRPr lang="en-US" sz="1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642641" y="3812079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Some</a:t>
            </a:r>
            <a:r>
              <a:rPr lang="cs-CZ" sz="1600" dirty="0"/>
              <a:t> </a:t>
            </a:r>
            <a:r>
              <a:rPr lang="cs-CZ" sz="1600" dirty="0" err="1"/>
              <a:t>intersection</a:t>
            </a:r>
            <a:endParaRPr lang="en-US" sz="16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787744" y="5628658"/>
            <a:ext cx="1535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i="1" dirty="0"/>
              <a:t>Fuzzy D</a:t>
            </a:r>
            <a:r>
              <a:rPr lang="en-US" sz="1400" i="1" dirty="0"/>
              <a:t>’</a:t>
            </a:r>
            <a:r>
              <a:rPr lang="en-US" sz="1400" i="1" dirty="0" err="1"/>
              <a:t>Hondt’s</a:t>
            </a:r>
            <a:r>
              <a:rPr lang="cs-CZ" sz="1400" i="1" dirty="0"/>
              <a:t> </a:t>
            </a:r>
          </a:p>
          <a:p>
            <a:pPr algn="ctr"/>
            <a:r>
              <a:rPr lang="cs-CZ" sz="1400" i="1" dirty="0" err="1"/>
              <a:t>aggregations</a:t>
            </a:r>
            <a:endParaRPr lang="en-US" sz="1400" i="1" dirty="0"/>
          </a:p>
        </p:txBody>
      </p:sp>
      <p:sp>
        <p:nvSpPr>
          <p:cNvPr id="32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  <p:sp>
        <p:nvSpPr>
          <p:cNvPr id="29" name="Ovál 1"/>
          <p:cNvSpPr/>
          <p:nvPr/>
        </p:nvSpPr>
        <p:spPr>
          <a:xfrm>
            <a:off x="7176006" y="3482835"/>
            <a:ext cx="2741939" cy="28803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4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9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Fuzzy 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Hondt’s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cs-CZ" sz="3200" b="1" dirty="0">
                <a:solidFill>
                  <a:schemeClr val="tx2"/>
                </a:solidFill>
              </a:rPr>
              <a:t>RS Aggregations</a:t>
            </a:r>
            <a:endParaRPr lang="en-US" sz="32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noFill/>
            </p:spPr>
            <p:txBody>
              <a:bodyPr/>
              <a:lstStyle/>
              <a:p>
                <a:pPr eaLnBrk="1" hangingPunct="1"/>
                <a:r>
                  <a:rPr lang="cs-CZ" sz="21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Parties = RS </a:t>
                </a:r>
                <a:r>
                  <a:rPr lang="cs-CZ" sz="2100" i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strategies</a:t>
                </a:r>
                <a:r>
                  <a:rPr lang="cs-CZ" sz="21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cs-CZ" sz="2100" i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Candidates</a:t>
                </a:r>
                <a:r>
                  <a:rPr lang="cs-CZ" sz="21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= </a:t>
                </a:r>
                <a:r>
                  <a:rPr lang="cs-CZ" sz="2100" i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Items</a:t>
                </a:r>
                <a:endParaRPr lang="cs-CZ" sz="2100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 eaLnBrk="1" hangingPunct="1"/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Item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recommended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by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multiple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RS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with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varying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relevance </a:t>
                </a:r>
                <a:r>
                  <a:rPr lang="cs-CZ" sz="17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score</a:t>
                </a:r>
                <a:r>
                  <a:rPr lang="cs-CZ" sz="17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pPr marL="693737" lvl="2" indent="0" eaLnBrk="1" hangingPunct="1">
                  <a:buNone/>
                </a:pPr>
                <a:r>
                  <a:rPr lang="cs-CZ" sz="1400" i="1" dirty="0">
                    <a:solidFill>
                      <a:schemeClr val="bg1">
                        <a:lumMod val="50000"/>
                      </a:schemeClr>
                    </a:solidFill>
                  </a:rPr>
                  <a:t>(unit </a:t>
                </a:r>
                <a:r>
                  <a:rPr lang="cs-CZ" sz="1400" i="1" dirty="0" err="1">
                    <a:solidFill>
                      <a:schemeClr val="bg1">
                        <a:lumMod val="50000"/>
                      </a:schemeClr>
                    </a:solidFill>
                  </a:rPr>
                  <a:t>vector</a:t>
                </a:r>
                <a:r>
                  <a:rPr lang="cs-CZ" sz="14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400" i="1" dirty="0" err="1">
                    <a:solidFill>
                      <a:schemeClr val="bg1">
                        <a:lumMod val="50000"/>
                      </a:schemeClr>
                    </a:solidFill>
                  </a:rPr>
                  <a:t>normalization</a:t>
                </a:r>
                <a:r>
                  <a:rPr lang="cs-CZ" sz="1400" i="1" dirty="0">
                    <a:solidFill>
                      <a:schemeClr val="bg1">
                        <a:lumMod val="50000"/>
                      </a:schemeClr>
                    </a:solidFill>
                  </a:rPr>
                  <a:t> per RS)</a:t>
                </a:r>
                <a:endParaRPr lang="cs-CZ" sz="13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 eaLnBrk="1" hangingPunct="1"/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Selecting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best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w.r.t.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current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per-party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party-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relevance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score</a:t>
                </a:r>
                <a:endParaRPr lang="cs-CZ" sz="17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4487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𝑏𝑒𝑠𝑡</m:t>
                          </m:r>
                        </m:sub>
                      </m:sSub>
                      <m:r>
                        <a:rPr lang="cs-CZ" sz="17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sSub>
                            <m:sSubPr>
                              <m:ctrlPr>
                                <a:rPr lang="cs-CZ" sz="17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7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sz="17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cs-CZ" sz="17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cs-CZ" sz="17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cs-CZ" sz="17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cs-CZ" sz="17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𝑐𝑢𝑟𝑟</m:t>
                                  </m:r>
                                  <m: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sz="17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7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cs-CZ" sz="17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7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sz="17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cs-CZ" sz="17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sz="17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cs-CZ" sz="17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 eaLnBrk="1" hangingPunct="1"/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Reduce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per-party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based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party-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relevance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sz="17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7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cs-CZ" sz="17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17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+=</m:t>
                        </m:r>
                        <m:r>
                          <a:rPr lang="cs-CZ" sz="17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17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cs-CZ" sz="17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17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𝑏𝑒𝑠𝑡</m:t>
                        </m:r>
                      </m:sub>
                    </m:sSub>
                  </m:oMath>
                </a14:m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𝑐𝑢𝑟𝑟</m:t>
                        </m:r>
                        <m:r>
                          <a:rPr lang="cs-CZ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1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𝑜𝑟𝑖𝑔</m:t>
                            </m:r>
                            <m:r>
                              <a:rPr lang="cs-CZ" sz="1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1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pPr lvl="1" eaLnBrk="1" hangingPunct="1"/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Iterate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until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desired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volume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selected</a:t>
                </a:r>
                <a:endParaRPr lang="cs-CZ" sz="17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 eaLnBrk="1" hangingPunct="1">
                  <a:buNone/>
                </a:pPr>
                <a:endParaRPr lang="en-US" sz="21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216025" lvl="2" indent="-571500" eaLnBrk="1" hangingPunct="1">
                  <a:buSzPct val="100000"/>
                  <a:buFont typeface="Wingdings" panose="05000000000000000000" pitchFamily="2" charset="2"/>
                  <a:buChar char="ð"/>
                </a:pPr>
                <a:endParaRPr lang="cs-CZ" sz="18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101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blipFill rotWithShape="0">
                <a:blip r:embed="rId3"/>
                <a:stretch>
                  <a:fillRect l="-167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7741130"/>
                  </p:ext>
                </p:extLst>
              </p:nvPr>
            </p:nvGraphicFramePr>
            <p:xfrm>
              <a:off x="911425" y="4725144"/>
              <a:ext cx="2304255" cy="104563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61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19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26658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8000" marR="18000" marT="18000" marB="1800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cs-CZ" sz="1400" smtClean="0">
                                        <a:latin typeface="Cambria Math" panose="02040503050406030204" pitchFamily="18" charset="0"/>
                                      </a:rPr>
                                      <m:t>𝒐𝒓𝒊𝒈</m:t>
                                    </m:r>
                                  </m:sub>
                                </m:sSub>
                                <m:r>
                                  <a:rPr lang="cs-CZ" sz="1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400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cs-CZ" sz="1400" smtClean="0">
                                        <a:latin typeface="Cambria Math" panose="02040503050406030204" pitchFamily="18" charset="0"/>
                                      </a:rPr>
                                      <m:t>𝒐𝒓𝒊𝒈</m:t>
                                    </m:r>
                                  </m:sub>
                                </m:sSub>
                                <m:r>
                                  <a:rPr lang="cs-CZ" sz="1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400" b="1" i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cs-CZ" sz="140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18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>
                        <a:lnT w="38100" cmpd="sng">
                          <a:noFill/>
                        </a:lnT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=0.9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=0.1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>
                        <a:lnT w="381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1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=0.8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21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=0.0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=0.9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7741130"/>
                  </p:ext>
                </p:extLst>
              </p:nvPr>
            </p:nvGraphicFramePr>
            <p:xfrm>
              <a:off x="911425" y="4725144"/>
              <a:ext cx="2304255" cy="104563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61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19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69553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8000" marR="18000" marT="18000" marB="1800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636" r="-90173" b="-2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6753" r="-1299" b="-29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869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lnT w="38100" cmpd="sng">
                          <a:noFill/>
                        </a:lnT>
                        <a:blipFill>
                          <a:blip r:embed="rId4"/>
                          <a:stretch>
                            <a:fillRect l="-1923" t="-102326" r="-632692" b="-2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lnT w="38100" cmpd="sng">
                          <a:noFill/>
                        </a:lnT>
                        <a:blipFill>
                          <a:blip r:embed="rId4"/>
                          <a:stretch>
                            <a:fillRect l="-30636" t="-102326" r="-90173" b="-2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lnT w="38100" cmpd="sng">
                          <a:noFill/>
                        </a:lnT>
                        <a:blipFill>
                          <a:blip r:embed="rId4"/>
                          <a:stretch>
                            <a:fillRect l="-146753" t="-102326" r="-1299" b="-20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869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blipFill>
                          <a:blip r:embed="rId4"/>
                          <a:stretch>
                            <a:fillRect l="-1923" t="-207143" r="-632692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blipFill>
                          <a:blip r:embed="rId4"/>
                          <a:stretch>
                            <a:fillRect l="-30636" t="-207143" r="-90173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blipFill>
                          <a:blip r:embed="rId4"/>
                          <a:stretch>
                            <a:fillRect l="-146753" t="-207143" r="-1299" b="-1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869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blipFill>
                          <a:blip r:embed="rId4"/>
                          <a:stretch>
                            <a:fillRect l="-1923" t="-300000" r="-632692" b="-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blipFill>
                          <a:blip r:embed="rId4"/>
                          <a:stretch>
                            <a:fillRect l="-30636" t="-300000" r="-90173" b="-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blipFill>
                          <a:blip r:embed="rId4"/>
                          <a:stretch>
                            <a:fillRect l="-146753" t="-300000" r="-1299" b="-4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Šipka doprava 8"/>
          <p:cNvSpPr/>
          <p:nvPr/>
        </p:nvSpPr>
        <p:spPr>
          <a:xfrm>
            <a:off x="3337485" y="5139951"/>
            <a:ext cx="360040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ulka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1519363"/>
                  </p:ext>
                </p:extLst>
              </p:nvPr>
            </p:nvGraphicFramePr>
            <p:xfrm>
              <a:off x="3815701" y="4732780"/>
              <a:ext cx="316187" cy="1046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61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6156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8000" marR="18000" marT="18000" marB="1800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15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95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15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15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ulka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1519363"/>
                  </p:ext>
                </p:extLst>
              </p:nvPr>
            </p:nvGraphicFramePr>
            <p:xfrm>
              <a:off x="3815701" y="4732780"/>
              <a:ext cx="316187" cy="1046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6187"/>
                  </a:tblGrid>
                  <a:tr h="26156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8000" marR="18000" marT="18000" marB="18000">
                        <a:solidFill>
                          <a:schemeClr val="bg1"/>
                        </a:solidFill>
                      </a:tcPr>
                    </a:tc>
                  </a:tr>
                  <a:tr h="26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000" marR="18000" marT="18000" marB="18000">
                        <a:blipFill rotWithShape="0">
                          <a:blip r:embed="rId5"/>
                          <a:stretch>
                            <a:fillRect l="-1887" t="-100000" r="-7547" b="-200000"/>
                          </a:stretch>
                        </a:blipFill>
                      </a:tcPr>
                    </a:tc>
                  </a:tr>
                  <a:tr h="26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000" marR="18000" marT="18000" marB="18000">
                        <a:blipFill rotWithShape="0">
                          <a:blip r:embed="rId5"/>
                          <a:stretch>
                            <a:fillRect l="-1887" t="-204651" r="-7547" b="-104651"/>
                          </a:stretch>
                        </a:blipFill>
                      </a:tcPr>
                    </a:tc>
                  </a:tr>
                  <a:tr h="26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000" marR="18000" marT="18000" marB="18000">
                        <a:blipFill rotWithShape="0">
                          <a:blip r:embed="rId5"/>
                          <a:stretch>
                            <a:fillRect l="-1887" t="-304651" r="-7547" b="-46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ulka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7876654"/>
                  </p:ext>
                </p:extLst>
              </p:nvPr>
            </p:nvGraphicFramePr>
            <p:xfrm>
              <a:off x="4681486" y="4758096"/>
              <a:ext cx="2566642" cy="10161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61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39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2648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26658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8000" marR="18000" marT="18000" marB="1800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cs-CZ" sz="1400" b="1" i="1" smtClean="0">
                                        <a:latin typeface="Cambria Math" panose="02040503050406030204" pitchFamily="18" charset="0"/>
                                      </a:rPr>
                                      <m:t>𝒄𝒖𝒓𝒓</m:t>
                                    </m:r>
                                  </m:sub>
                                </m:sSub>
                                <m:r>
                                  <a:rPr lang="cs-CZ" sz="1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400" b="1" i="0" smtClean="0">
                                    <a:latin typeface="Cambria Math" panose="02040503050406030204" pitchFamily="18" charset="0"/>
                                  </a:rPr>
                                  <m:t>𝟓𝟐</m:t>
                                </m:r>
                                <m:r>
                                  <a:rPr lang="cs-CZ" sz="1400" b="1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cs-CZ" sz="1400" b="1" i="0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cs-CZ" sz="1400" b="1" i="1" smtClean="0">
                                        <a:latin typeface="Cambria Math" panose="02040503050406030204" pitchFamily="18" charset="0"/>
                                      </a:rPr>
                                      <m:t>𝒄𝒖𝒓𝒓</m:t>
                                    </m:r>
                                  </m:sub>
                                </m:sSub>
                                <m:r>
                                  <a:rPr lang="cs-CZ" sz="1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400" b="1" i="1" smtClean="0"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  <m:r>
                                  <a:rPr lang="cs-CZ" sz="1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cs-CZ" sz="1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18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/>
                        </a:p>
                      </a:txBody>
                      <a:tcPr marL="18000" marR="18000" marT="18000" marB="18000">
                        <a:lnT w="38100" cmpd="sng">
                          <a:noFill/>
                        </a:lnT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8000" marR="18000" marT="18000" marB="18000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/>
                        </a:p>
                      </a:txBody>
                      <a:tcPr marL="18000" marR="18000" marT="18000" marB="18000">
                        <a:lnT w="381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1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=0.8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21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=0.0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=0.9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ulka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7876654"/>
                  </p:ext>
                </p:extLst>
              </p:nvPr>
            </p:nvGraphicFramePr>
            <p:xfrm>
              <a:off x="4681486" y="4758096"/>
              <a:ext cx="2566642" cy="10161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61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39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2648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4936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8000" marR="18000" marT="18000" marB="1800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8649" r="-101622" b="-314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28649" r="-1622" b="-3146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93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/>
                        </a:p>
                      </a:txBody>
                      <a:tcPr marL="18000" marR="18000" marT="18000" marB="18000">
                        <a:lnT w="38100" cmpd="sng">
                          <a:noFill/>
                        </a:lnT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8000" marR="18000" marT="18000" marB="18000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/>
                        </a:p>
                      </a:txBody>
                      <a:tcPr marL="18000" marR="18000" marT="18000" marB="18000">
                        <a:lnT w="381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869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blipFill>
                          <a:blip r:embed="rId6"/>
                          <a:stretch>
                            <a:fillRect l="-1923" t="-190698" r="-717308" b="-1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blipFill>
                          <a:blip r:embed="rId6"/>
                          <a:stretch>
                            <a:fillRect l="-28649" t="-190698" r="-101622" b="-1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blipFill>
                          <a:blip r:embed="rId6"/>
                          <a:stretch>
                            <a:fillRect l="-128649" t="-190698" r="-1622" b="-104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869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blipFill>
                          <a:blip r:embed="rId6"/>
                          <a:stretch>
                            <a:fillRect l="-1923" t="-290698" r="-717308" b="-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blipFill>
                          <a:blip r:embed="rId6"/>
                          <a:stretch>
                            <a:fillRect l="-28649" t="-290698" r="-101622" b="-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18000" marR="18000" marT="18000" marB="18000">
                        <a:blipFill>
                          <a:blip r:embed="rId6"/>
                          <a:stretch>
                            <a:fillRect l="-128649" t="-290698" r="-1622" b="-4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Šipka doprava 19"/>
          <p:cNvSpPr/>
          <p:nvPr/>
        </p:nvSpPr>
        <p:spPr>
          <a:xfrm>
            <a:off x="7365116" y="5115852"/>
            <a:ext cx="360040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Šipka doprava 22"/>
          <p:cNvSpPr/>
          <p:nvPr/>
        </p:nvSpPr>
        <p:spPr>
          <a:xfrm>
            <a:off x="4257773" y="5139951"/>
            <a:ext cx="360040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ál 23"/>
          <p:cNvSpPr/>
          <p:nvPr/>
        </p:nvSpPr>
        <p:spPr>
          <a:xfrm>
            <a:off x="3752028" y="4940130"/>
            <a:ext cx="442072" cy="32180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ulka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6103251"/>
                  </p:ext>
                </p:extLst>
              </p:nvPr>
            </p:nvGraphicFramePr>
            <p:xfrm>
              <a:off x="7842144" y="4755228"/>
              <a:ext cx="316187" cy="105003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61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62509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8000" marR="18000" marT="18000" marB="1800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25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/>
                        </a:p>
                      </a:txBody>
                      <a:tcPr marL="18000" marR="18000" marT="18000" marB="18000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25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63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25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41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8000" marR="18000" marT="18000" marB="18000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ulka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6103251"/>
                  </p:ext>
                </p:extLst>
              </p:nvPr>
            </p:nvGraphicFramePr>
            <p:xfrm>
              <a:off x="7842144" y="4755228"/>
              <a:ext cx="316187" cy="105003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6187"/>
                  </a:tblGrid>
                  <a:tr h="262509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18000" marR="18000" marT="18000" marB="18000">
                        <a:solidFill>
                          <a:schemeClr val="bg1"/>
                        </a:solidFill>
                      </a:tcPr>
                    </a:tc>
                  </a:tr>
                  <a:tr h="2625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/>
                        </a:p>
                      </a:txBody>
                      <a:tcPr marL="18000" marR="18000" marT="18000" marB="18000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2625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000" marR="18000" marT="18000" marB="18000">
                        <a:blipFill rotWithShape="0">
                          <a:blip r:embed="rId7"/>
                          <a:stretch>
                            <a:fillRect l="-1887" t="-204651" r="-7547" b="-104651"/>
                          </a:stretch>
                        </a:blipFill>
                      </a:tcPr>
                    </a:tc>
                  </a:tr>
                  <a:tr h="2625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000" marR="18000" marT="18000" marB="18000">
                        <a:blipFill rotWithShape="0">
                          <a:blip r:embed="rId7"/>
                          <a:stretch>
                            <a:fillRect l="-1887" t="-304651" r="-7547" b="-46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6" name="Ovál 25"/>
          <p:cNvSpPr/>
          <p:nvPr/>
        </p:nvSpPr>
        <p:spPr>
          <a:xfrm>
            <a:off x="7779201" y="5274092"/>
            <a:ext cx="442072" cy="30679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ovéPole 11"/>
          <p:cNvSpPr txBox="1"/>
          <p:nvPr/>
        </p:nvSpPr>
        <p:spPr>
          <a:xfrm>
            <a:off x="8275318" y="475523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…</a:t>
            </a:r>
            <a:endParaRPr lang="en-US" sz="4400" dirty="0"/>
          </a:p>
        </p:txBody>
      </p:sp>
      <p:sp>
        <p:nvSpPr>
          <p:cNvPr id="30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96924005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69651</TotalTime>
  <Words>1993</Words>
  <Application>Microsoft Office PowerPoint</Application>
  <PresentationFormat>Širokoúhlá obrazovka</PresentationFormat>
  <Paragraphs>302</Paragraphs>
  <Slides>17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Wingdings</vt:lpstr>
      <vt:lpstr>Network</vt:lpstr>
      <vt:lpstr>Fuzzy D’Hondt’s Algorithm for On-line Recommendations Aggregation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MFF-UK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preference learning in real systems - from events to processes</dc:title>
  <dc:creator>Alan Eckhardt</dc:creator>
  <cp:lastModifiedBy>Ladislav Peška</cp:lastModifiedBy>
  <cp:revision>535</cp:revision>
  <dcterms:created xsi:type="dcterms:W3CDTF">2011-06-02T09:06:03Z</dcterms:created>
  <dcterms:modified xsi:type="dcterms:W3CDTF">2022-12-06T22:57:42Z</dcterms:modified>
</cp:coreProperties>
</file>