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34" r:id="rId3"/>
  </p:sldMasterIdLst>
  <p:notesMasterIdLst>
    <p:notesMasterId r:id="rId55"/>
  </p:notesMasterIdLst>
  <p:handoutMasterIdLst>
    <p:handoutMasterId r:id="rId56"/>
  </p:handoutMasterIdLst>
  <p:sldIdLst>
    <p:sldId id="256" r:id="rId4"/>
    <p:sldId id="293" r:id="rId5"/>
    <p:sldId id="367" r:id="rId6"/>
    <p:sldId id="413" r:id="rId7"/>
    <p:sldId id="421" r:id="rId8"/>
    <p:sldId id="415" r:id="rId9"/>
    <p:sldId id="417" r:id="rId10"/>
    <p:sldId id="368" r:id="rId11"/>
    <p:sldId id="1105" r:id="rId12"/>
    <p:sldId id="1106" r:id="rId13"/>
    <p:sldId id="1107" r:id="rId14"/>
    <p:sldId id="1108" r:id="rId15"/>
    <p:sldId id="1109" r:id="rId16"/>
    <p:sldId id="1094" r:id="rId17"/>
    <p:sldId id="422" r:id="rId18"/>
    <p:sldId id="418" r:id="rId19"/>
    <p:sldId id="423" r:id="rId20"/>
    <p:sldId id="424" r:id="rId21"/>
    <p:sldId id="1075" r:id="rId22"/>
    <p:sldId id="1073" r:id="rId23"/>
    <p:sldId id="1074" r:id="rId24"/>
    <p:sldId id="1076" r:id="rId25"/>
    <p:sldId id="1077" r:id="rId26"/>
    <p:sldId id="1079" r:id="rId27"/>
    <p:sldId id="1080" r:id="rId28"/>
    <p:sldId id="1081" r:id="rId29"/>
    <p:sldId id="1082" r:id="rId30"/>
    <p:sldId id="1083" r:id="rId31"/>
    <p:sldId id="1084" r:id="rId32"/>
    <p:sldId id="1085" r:id="rId33"/>
    <p:sldId id="1086" r:id="rId34"/>
    <p:sldId id="1087" r:id="rId35"/>
    <p:sldId id="1088" r:id="rId36"/>
    <p:sldId id="1093" r:id="rId37"/>
    <p:sldId id="1089" r:id="rId38"/>
    <p:sldId id="1090" r:id="rId39"/>
    <p:sldId id="1091" r:id="rId40"/>
    <p:sldId id="1092" r:id="rId41"/>
    <p:sldId id="1095" r:id="rId42"/>
    <p:sldId id="1096" r:id="rId43"/>
    <p:sldId id="408" r:id="rId44"/>
    <p:sldId id="409" r:id="rId45"/>
    <p:sldId id="411" r:id="rId46"/>
    <p:sldId id="1098" r:id="rId47"/>
    <p:sldId id="1099" r:id="rId48"/>
    <p:sldId id="1101" r:id="rId49"/>
    <p:sldId id="1102" r:id="rId50"/>
    <p:sldId id="1100" r:id="rId51"/>
    <p:sldId id="1103" r:id="rId52"/>
    <p:sldId id="1104" r:id="rId53"/>
    <p:sldId id="410" r:id="rId54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etmar" initials="D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686" autoAdjust="0"/>
  </p:normalViewPr>
  <p:slideViewPr>
    <p:cSldViewPr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commentAuthors" Target="commentAuthor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03.04.2025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2T16:46:11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24575,'313'12'0,"-70"0"0,1646-3 0,-1136-11 0,-699 5 0,-1 2 0,71 16 0,-21-3 0,47 4 0,279 4 0,-241-24 0,129-7 0,-296 3-273,0-1 0,-1-2 0,0 0 0,23-9 0,-17 4-6553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2T16:46:11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1273 3 24575,'-516'0'0,"496"0"0,1 2 0,0 1 0,0 0 0,0 2 0,0 0 0,1 1 0,-1 0 0,1 2 0,1 0 0,-22 14 0,-16 14 0,-85 73 0,96-73 0,27-20 0,1 0 0,1 0 0,0 1 0,2 1 0,0 1 0,1 0 0,0 0 0,2 1 0,-11 28 0,-6 27 0,-22 98 0,42-146 0,-12 50 0,3 1 0,4 1 0,-4 158 0,14-93 0,7 162 0,-2-277 0,1 1 0,2-1 0,1 0 0,1 0 0,1-1 0,2 0 0,1 0 0,1-1 0,1-1 0,1 0 0,2-1 0,0-1 0,2-1 0,42 42 0,17 12 0,3-3 0,3-4 0,4-4 0,98 57 0,-88-62 0,-56-33 0,2-1 0,62 27 0,-75-41 0,-6-2 0,2 0 0,-1-2 0,1-1 0,28 5 0,-10-6 0,300 54 0,-255-43 0,127 8 0,-2-1 0,-86-7 0,149 0 0,134-20 0,-156-1 0,-31 5 0,238-5 0,-439 2 0,0-2 0,0-1 0,0 0 0,-1-2 0,0-1 0,32-14 0,-21 5 0,-1-1 0,-1-3 0,43-32 0,109-88 0,196-195 0,-371 324 0,0 0 0,0 0 0,-1-1 0,-1 0 0,0 0 0,0-1 0,-2 0 0,6-17 0,4-17 0,7-49 0,-18 77 0,23-179 0,1-1 0,-8 112 0,-5 0 0,7-158 0,-22 237 0,-4-157 0,1 142 0,0 1 0,-2 0 0,0 0 0,-2 0 0,-11-26 0,-10-15 0,-2 1 0,-57-86 0,69 123 0,-1 1 0,-2 0 0,0 2 0,-1 0 0,-1 1 0,-1 1 0,-50-31 0,21 22 0,0 2 0,-2 3 0,-99-30 0,54 28 0,-136-18 0,-5 2 0,117 17 0,-216-13 0,257 32 0,-96-18 0,104 11 0,-128-5 0,-538 20 0,546 14 0,-7 0 0,-73-17-1365,248 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02T16:46:11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2266 2203 24575,'-8'1'0,"1"0"0,0 0 0,0 1 0,-1 0 0,-6 3 0,-31 7 0,-93-2 0,-173-10 0,129-3 0,173 3 0,-66 1 0,1-3 0,0-4 0,-87-17 0,-154-64 0,208 56 0,56 17 0,-62-25 0,58 17 0,-64-30 0,105 46 0,1-2 0,0 0 0,0-1 0,1 0 0,0-1 0,-11-12 0,5-2 0,1 0 0,1-2 0,1 0 0,-22-52 0,3-8 0,-36-145 0,1-137 0,63 297 0,2 0 0,10-109 0,-4 161 0,2 1 0,0 0 0,1 1 0,1-1 0,0 1 0,2 0 0,0 0 0,0 1 0,16-21 0,16-19 0,52-55 0,-92 110 0,18-20 0,0 1 0,1 0 0,2 1 0,0 2 0,0 0 0,2 1 0,0 1 0,0 1 0,41-17 0,-35 18 0,42-24 0,-55 27 0,-1 1 0,2 0 0,-1 2 0,1 0 0,0 0 0,1 2 0,0 0 0,23-3 0,326 6 0,-186 6 0,1638-4 0,-1615-16 0,-28 1 0,805 12 0,-504 6 0,-384-5 0,105 4 0,-167 0 0,1 1 0,-1 2 0,0 2 0,34 10 0,-48-10 0,0 0 0,0 2 0,-1-1 0,0 2 0,-1 0 0,0 1 0,-1 1 0,0 0 0,0 0 0,-2 2 0,1 0 0,-2 0 0,0 1 0,-1 0 0,0 1 0,14 32 0,-11-15 0,-1 0 0,-1 1 0,-2 0 0,-2 1 0,-1 0 0,-1 0 0,-1 67 0,-20 205 0,10-263 0,-2-1 0,-1 0 0,-3 0 0,-33 81 0,40-114 0,-1 0 0,0 0 0,-1 0 0,0-1 0,0 1 0,-1-2 0,0 1 0,-1-1 0,-16 12 0,-6 0 0,-58 29 0,38-22 0,-20 6 0,-1-3 0,-1-3 0,-133 30 0,11-3 0,-199 63 0,278-67 0,81-33 0,-54 19 0,-172 49 0,-202 49 0,368-114 0,-134 11 0,182-26 0,-43 8 0,47-6 0,-70 3 0,-12-13-27,59 0-419,0 3 0,-72 10 0,99-4-6380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083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C6F4D-7ED1-E76B-09CE-8F900C2E2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5BCC938-A607-5C15-8C4F-187BC2B1F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F2F9CF-26DE-D615-3235-881A70150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A8BE4B-5ECF-D195-D06B-E6ED880C4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694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3DB6F-243F-6428-C030-F3258A2D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A4AD138-DBD7-C10A-E7B7-812D580F2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88384C-EE73-6786-88AD-814B6091F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5FF9F2-AA02-A0C0-EC9A-9059113F1F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7638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BF0BE-569F-8FE2-65CB-DCA8D7914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758518B-9B4D-4730-DDF9-E0B06DF91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8DEEE7C-499C-8F5B-6636-688BB223D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CEA34A-E9EB-C9EE-0D39-56928D9DC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97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A04E7-7B9E-8D1C-56E8-2175F083C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4CF1A3A-606E-D412-C393-EDD5EB9BA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E8F3761-F776-6095-C00A-4AD8C52A2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895D64-612D-1DDE-2CEE-5D924F9AF1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1581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94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DA3CD-8BF1-CA53-C1A1-E27841083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AA35BD1-57FA-1AC6-99F4-D15FA92E5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AE8B71-F0CB-F207-03A7-96421984C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8B468-9132-7112-B3BF-E0A76775F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43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BA3E0-616D-1050-20CF-132D49CBC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497FF3C-F7E0-F729-9FA3-ECA12003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48A15E9-744F-1652-D24B-8BFA09AE4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CAA8B9-4D64-ACC0-E823-297B265CE1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26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2F393-A0FD-D843-1FD7-0CAE90436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1C3B19-E3DF-AD43-69BF-4FCB3700B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B5F53AA-9D43-B62E-AAD8-97EF0C624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CA8221-2EC7-B178-2553-10E06B256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230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37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45C3C-55A3-42CF-AA5A-860C63459C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0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139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45C3C-55A3-42CF-AA5A-860C63459C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418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43169-DA2E-6532-5D31-E6E7BF577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3894034-E767-6B8C-38C5-8B2662698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2CB333-5D06-18F6-A380-1B0D245DB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68EBDE-D443-F504-E482-EE1CE0DD8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45C3C-55A3-42CF-AA5A-860C63459C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194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E3826-254C-29F0-2865-A9E778537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35530C8-7D93-CB13-0316-F5109B8A45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97BEDB-B945-6F31-A7C1-564D2BB32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248F5D-CD45-8C0A-12E9-A906B78A1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45C3C-55A3-42CF-AA5A-860C63459C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855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A5152-F14C-3767-8D9F-910C503C2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6F0D862-188C-E25D-63DB-C30DAF45F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4343F0E-67C3-338D-6553-758D0CE47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B3F631-99DD-3DE6-01C5-44DC5EFCE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45C3C-55A3-42CF-AA5A-860C63459C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17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5C3C-55A3-42CF-AA5A-860C63459C3E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84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941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90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AA126-17A5-C8C2-0F08-60D7A9070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831F9E3-98EF-350E-D5FE-1897A27D6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445D853-3C8B-F9EA-DBE7-E061E3D6C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81748A-630B-06FA-0AF6-D63EA566C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84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98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A11710-6318-4617-9CDC-41D645B51453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84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14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AB238-D935-9822-5AE4-328CF439C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324FA2-AB0A-41C7-55A7-EC5DC7BBF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598A2E-6280-53E0-E402-4131746AA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51851E-737B-57C5-22A8-0B670128B6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226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158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25122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30323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791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81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47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479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2039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122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59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914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0686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348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626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45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690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5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‹#›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Tutorial: Introduction to Recommender Systems, ACM SAC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33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03.04.2025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9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roceedings.mlr.press/v48/schnabel16.pdf" TargetMode="External"/><Relationship Id="rId3" Type="http://schemas.openxmlformats.org/officeDocument/2006/relationships/hyperlink" Target="https://dl.acm.org/doi/pdf/10.1145/3460231.3474273" TargetMode="External"/><Relationship Id="rId7" Type="http://schemas.openxmlformats.org/officeDocument/2006/relationships/hyperlink" Target="https://dl.acm.org/doi/10.1145/3109859.310991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708.05031" TargetMode="External"/><Relationship Id="rId5" Type="http://schemas.openxmlformats.org/officeDocument/2006/relationships/hyperlink" Target="https://dl.acm.org/doi/pdf/10.1145/3604915.3608827" TargetMode="External"/><Relationship Id="rId10" Type="http://schemas.openxmlformats.org/officeDocument/2006/relationships/hyperlink" Target="https://arxiv.org/abs/1210.5631" TargetMode="External"/><Relationship Id="rId4" Type="http://schemas.openxmlformats.org/officeDocument/2006/relationships/hyperlink" Target="https://dl.acm.org/doi/abs/10.1145/3523227.3551482" TargetMode="External"/><Relationship Id="rId9" Type="http://schemas.openxmlformats.org/officeDocument/2006/relationships/hyperlink" Target="https://www.researchgate.net/publication/336718297_Fuzzy_D'Hondt's_Algorithm_for_On-line_Recommendations_Aggrega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abs/10.1145/2492189.2492205" TargetMode="External"/><Relationship Id="rId7" Type="http://schemas.openxmlformats.org/officeDocument/2006/relationships/hyperlink" Target="https://dl.acm.org/doi/10.1145/3240323.324037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positorio.uam.es/bitstream/handle/10486/12773/61509_Vargas_Sandoval_Saul.pdf" TargetMode="External"/><Relationship Id="rId5" Type="http://schemas.openxmlformats.org/officeDocument/2006/relationships/hyperlink" Target="https://link.springer.com/chapter/10.1007/978-1-4899-7637-6_26" TargetMode="External"/><Relationship Id="rId4" Type="http://schemas.openxmlformats.org/officeDocument/2006/relationships/hyperlink" Target="https://papers-gamma.link/static/memory/pdfs/153-Kunaver_Diversity_in_Recommender_Systems_2017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l.acm.org/doi/abs/10.1145/3523227.35514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xamat.github.io/pubs/xamatriain_umap09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xamat.github.io/pubs/xamatriain_umap09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tivated_reasoning" TargetMode="External"/><Relationship Id="rId5" Type="http://schemas.openxmlformats.org/officeDocument/2006/relationships/hyperlink" Target="https://start.askwonder.com/insights/want-add-previous-request-made-few-years-ago-want-studies-support-idea-decisions-c22yygpap" TargetMode="Externa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5.png"/><Relationship Id="rId4" Type="http://schemas.openxmlformats.org/officeDocument/2006/relationships/customXml" Target="../ink/ink1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604915.360948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researchgate.net/publication/305495313_IPIget_The_Component_for_Collecting_Implicit_User_Preference_Indicat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645710.264572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://btw2017.informatik.uni-stuttgart.de/slidesandpapers/E3-16/paper_web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researchgate.net/publication/2961924_Search_Engines_that_Learn_from_Implicit_Feedback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ylongqi.com/paper/YangCXWBE18.pdf" TargetMode="Externa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2.08495" TargetMode="External"/><Relationship Id="rId2" Type="http://schemas.openxmlformats.org/officeDocument/2006/relationships/hyperlink" Target="https://link.springer.com/article/10.1007/s11257-021-09311-w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link.springer.com/article/10.1007/s13740-016-0061-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3740-016-0061-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240323.324037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pers-gamma.link/static/memory/pdfs/153-Kunaver_Diversity_in_Recommender_Systems_2017.pdf" TargetMode="External"/><Relationship Id="rId5" Type="http://schemas.openxmlformats.org/officeDocument/2006/relationships/hyperlink" Target="https://dl.acm.org/doi/pdf/10.1145/3460231.3474234" TargetMode="External"/><Relationship Id="rId4" Type="http://schemas.openxmlformats.org/officeDocument/2006/relationships/hyperlink" Target="https://dl.acm.org/doi/abs/10.1145/2492189.24922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609/aimag.v41i4.531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10.1145/3604915.3609488" TargetMode="External"/><Relationship Id="rId5" Type="http://schemas.openxmlformats.org/officeDocument/2006/relationships/hyperlink" Target="https://dl.acm.org/doi/pdf/10.1145/3240323.3240350" TargetMode="External"/><Relationship Id="rId4" Type="http://schemas.openxmlformats.org/officeDocument/2006/relationships/hyperlink" Target="https://dl.acm.org/doi/10.1145/3460231.347424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dislav.peska@matfyz.cuni.c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09852" y="2643182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360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Explicit and </a:t>
            </a:r>
            <a:r>
              <a:rPr lang="cs-CZ" sz="3600" dirty="0" err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Implicit</a:t>
            </a:r>
            <a:r>
              <a:rPr lang="cs-CZ" sz="360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libri" pitchFamily="34" charset="0"/>
              </a:rPr>
              <a:t> Feedback</a:t>
            </a:r>
          </a:p>
          <a:p>
            <a:pPr algn="ctr"/>
            <a:endParaRPr lang="cs-CZ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endParaRPr lang="en-US" sz="360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21157" y="3933057"/>
            <a:ext cx="34211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cs-CZ" sz="4800" b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libri" pitchFamily="34" charset="0"/>
            </a:endParaRPr>
          </a:p>
          <a:p>
            <a:pPr algn="ctr"/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How do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we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know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what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users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 </a:t>
            </a:r>
            <a:r>
              <a:rPr lang="cs-CZ" altLang="cs-CZ" b="0" i="1" dirty="0" err="1">
                <a:solidFill>
                  <a:srgbClr val="00B0F0"/>
                </a:solidFill>
                <a:latin typeface="Berlin Sans FB" panose="020E0602020502020306" pitchFamily="34" charset="0"/>
              </a:rPr>
              <a:t>like</a:t>
            </a:r>
            <a:r>
              <a:rPr lang="cs-CZ" altLang="cs-CZ" b="0" i="1" dirty="0">
                <a:solidFill>
                  <a:srgbClr val="00B0F0"/>
                </a:solidFill>
                <a:latin typeface="Berlin Sans FB" panose="020E0602020502020306" pitchFamily="34" charset="0"/>
              </a:rPr>
              <a:t>?</a:t>
            </a:r>
            <a:endParaRPr lang="cs-CZ" b="0" i="1" dirty="0">
              <a:solidFill>
                <a:srgbClr val="00B0F0"/>
              </a:solidFill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763000" y="5638800"/>
            <a:ext cx="3155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1" dirty="0"/>
              <a:t>https://www.ksi.mff.cuni.cz/</a:t>
            </a:r>
          </a:p>
        </p:txBody>
      </p:sp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14" y="204531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41541" y="61656"/>
            <a:ext cx="296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6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EAD58-1881-2ACA-B995-5D7F42C68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8C1ABEA9-B4EA-F961-AD43-5E339C35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Semestral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- </a:t>
            </a:r>
            <a:r>
              <a:rPr lang="cs-CZ" dirty="0" err="1"/>
              <a:t>details</a:t>
            </a:r>
            <a:endParaRPr lang="en-US" dirty="0"/>
          </a:p>
        </p:txBody>
      </p: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67CBD766-4534-5636-52E6-63B8F30EE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Part B:</a:t>
            </a:r>
          </a:p>
          <a:p>
            <a:pPr lvl="1" eaLnBrk="1" hangingPunct="1"/>
            <a:r>
              <a:rPr lang="cs-CZ" b="1" dirty="0"/>
              <a:t>Try </a:t>
            </a:r>
            <a:r>
              <a:rPr lang="cs-CZ" b="1" dirty="0" err="1"/>
              <a:t>something</a:t>
            </a:r>
            <a:r>
              <a:rPr lang="cs-CZ" b="1" dirty="0"/>
              <a:t> </a:t>
            </a:r>
            <a:r>
              <a:rPr lang="cs-CZ" b="1" dirty="0" err="1"/>
              <a:t>sufficiently</a:t>
            </a:r>
            <a:r>
              <a:rPr lang="cs-CZ" b="1" dirty="0"/>
              <a:t> non-</a:t>
            </a:r>
            <a:r>
              <a:rPr lang="cs-CZ" b="1" dirty="0" err="1"/>
              <a:t>trivial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goes</a:t>
            </a:r>
            <a:r>
              <a:rPr lang="cs-CZ" b="1" dirty="0"/>
              <a:t> </a:t>
            </a:r>
            <a:r>
              <a:rPr lang="cs-CZ" b="1" dirty="0" err="1"/>
              <a:t>beyond</a:t>
            </a:r>
            <a:r>
              <a:rPr lang="cs-CZ" b="1" dirty="0"/>
              <a:t> </a:t>
            </a: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tackled</a:t>
            </a:r>
            <a:r>
              <a:rPr lang="cs-CZ" b="1" dirty="0"/>
              <a:t> </a:t>
            </a:r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labs</a:t>
            </a:r>
            <a:endParaRPr lang="cs-CZ" b="1" dirty="0"/>
          </a:p>
          <a:p>
            <a:pPr eaLnBrk="1" hangingPunct="1"/>
            <a:r>
              <a:rPr lang="cs-CZ" dirty="0" err="1"/>
              <a:t>Suggestions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algorithms</a:t>
            </a:r>
            <a:r>
              <a:rPr lang="cs-CZ" dirty="0"/>
              <a:t>: </a:t>
            </a:r>
          </a:p>
          <a:p>
            <a:pPr lvl="1" eaLnBrk="1" hangingPunct="1"/>
            <a:r>
              <a:rPr lang="en-US" dirty="0"/>
              <a:t>Higher-order EASE, ELSA, SANSA</a:t>
            </a:r>
            <a:r>
              <a:rPr lang="cs-CZ" dirty="0"/>
              <a:t>, </a:t>
            </a:r>
            <a:r>
              <a:rPr lang="cs-CZ" dirty="0" err="1"/>
              <a:t>MultVAE</a:t>
            </a:r>
            <a:r>
              <a:rPr lang="en-US" dirty="0"/>
              <a:t> or similar</a:t>
            </a:r>
            <a:endParaRPr lang="cs-CZ" dirty="0"/>
          </a:p>
          <a:p>
            <a:pPr lvl="2" eaLnBrk="1" hangingPunct="1"/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3"/>
              </a:rPr>
              <a:t>https://dl.acm.org/</a:t>
            </a:r>
            <a:r>
              <a:rPr lang="cs-CZ" sz="1000" b="0" i="0" u="sng" strike="noStrike" dirty="0" err="1">
                <a:solidFill>
                  <a:srgbClr val="0000FF"/>
                </a:solidFill>
                <a:effectLst/>
                <a:latin typeface="Helvetica Neue"/>
                <a:hlinkClick r:id="rId3"/>
              </a:rPr>
              <a:t>doi</a:t>
            </a:r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3"/>
              </a:rPr>
              <a:t>/</a:t>
            </a:r>
            <a:r>
              <a:rPr lang="cs-CZ" sz="1000" b="0" i="0" u="sng" strike="noStrike" dirty="0" err="1">
                <a:solidFill>
                  <a:srgbClr val="0000FF"/>
                </a:solidFill>
                <a:effectLst/>
                <a:latin typeface="Helvetica Neue"/>
                <a:hlinkClick r:id="rId3"/>
              </a:rPr>
              <a:t>pdf</a:t>
            </a:r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3"/>
              </a:rPr>
              <a:t>/10.1145/3460231.3474273,</a:t>
            </a:r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</a:rPr>
              <a:t> </a:t>
            </a:r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4"/>
              </a:rPr>
              <a:t>https://dl.acm.org/</a:t>
            </a:r>
            <a:r>
              <a:rPr lang="cs-CZ" sz="1000" b="0" i="0" u="sng" strike="noStrike" dirty="0" err="1">
                <a:solidFill>
                  <a:srgbClr val="0000FF"/>
                </a:solidFill>
                <a:effectLst/>
                <a:latin typeface="Helvetica Neue"/>
                <a:hlinkClick r:id="rId4"/>
              </a:rPr>
              <a:t>doi</a:t>
            </a:r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4"/>
              </a:rPr>
              <a:t>/</a:t>
            </a:r>
            <a:r>
              <a:rPr lang="cs-CZ" sz="1000" b="0" i="0" u="sng" strike="noStrike" dirty="0" err="1">
                <a:solidFill>
                  <a:srgbClr val="0000FF"/>
                </a:solidFill>
                <a:effectLst/>
                <a:latin typeface="Helvetica Neue"/>
                <a:hlinkClick r:id="rId4"/>
              </a:rPr>
              <a:t>abs</a:t>
            </a:r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4"/>
              </a:rPr>
              <a:t>/10.1145/3523227.3551482,</a:t>
            </a:r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</a:rPr>
              <a:t> </a:t>
            </a:r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5"/>
              </a:rPr>
              <a:t>https://dl.acm.org/doi/pdf/10.1145/3604915.3608827</a:t>
            </a: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endParaRPr lang="cs-CZ" dirty="0"/>
          </a:p>
          <a:p>
            <a:pPr lvl="1" eaLnBrk="1" hangingPunct="1"/>
            <a:r>
              <a:rPr lang="en-US" dirty="0"/>
              <a:t>Any reasonable deep-learning based algorithm</a:t>
            </a:r>
            <a:endParaRPr lang="cs-CZ" dirty="0"/>
          </a:p>
          <a:p>
            <a:pPr lvl="2" eaLnBrk="1" hangingPunct="1"/>
            <a:r>
              <a:rPr lang="cs-CZ" sz="1000" b="0" i="0" u="sng" strike="noStrike" dirty="0">
                <a:solidFill>
                  <a:srgbClr val="0000FF"/>
                </a:solidFill>
                <a:effectLst/>
                <a:latin typeface="Helvetica Neue"/>
                <a:hlinkClick r:id="rId6"/>
              </a:rPr>
              <a:t>https://arxiv.org/abs/1708.05031</a:t>
            </a: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</a:p>
          <a:p>
            <a:pPr lvl="1" eaLnBrk="1" hangingPunct="1"/>
            <a:r>
              <a:rPr lang="cs-CZ" dirty="0"/>
              <a:t>Any </a:t>
            </a:r>
            <a:r>
              <a:rPr lang="cs-CZ" dirty="0" err="1"/>
              <a:t>actively</a:t>
            </a:r>
            <a:r>
              <a:rPr lang="cs-CZ" dirty="0"/>
              <a:t> de-</a:t>
            </a:r>
            <a:r>
              <a:rPr lang="cs-CZ" dirty="0" err="1"/>
              <a:t>biasing</a:t>
            </a:r>
            <a:r>
              <a:rPr lang="cs-CZ" dirty="0"/>
              <a:t> </a:t>
            </a:r>
            <a:r>
              <a:rPr lang="cs-CZ" dirty="0" err="1"/>
              <a:t>algorithms</a:t>
            </a:r>
            <a:endParaRPr lang="cs-CZ" dirty="0"/>
          </a:p>
          <a:p>
            <a:pPr lvl="2" eaLnBrk="1" hangingPunct="1"/>
            <a:r>
              <a:rPr lang="cs-CZ" sz="1000" dirty="0">
                <a:hlinkClick r:id="rId7"/>
              </a:rPr>
              <a:t>https://dl.acm.org/doi/10.1145/3109859.3109912</a:t>
            </a:r>
            <a:r>
              <a:rPr lang="cs-CZ" sz="1000" dirty="0"/>
              <a:t>, </a:t>
            </a:r>
            <a:r>
              <a:rPr lang="cs-CZ" sz="1000" dirty="0">
                <a:hlinkClick r:id="rId8"/>
              </a:rPr>
              <a:t>https://proceedings.mlr.press/v48/schnabel16.pdf</a:t>
            </a:r>
            <a:r>
              <a:rPr lang="cs-CZ" sz="1000" dirty="0"/>
              <a:t> </a:t>
            </a:r>
          </a:p>
          <a:p>
            <a:pPr lvl="1" eaLnBrk="1" hangingPunct="1"/>
            <a:r>
              <a:rPr lang="en-US" dirty="0"/>
              <a:t>Hybrid recommendations combining CF and CB</a:t>
            </a:r>
            <a:endParaRPr lang="cs-CZ" dirty="0"/>
          </a:p>
          <a:p>
            <a:pPr lvl="2" eaLnBrk="1" hangingPunct="1"/>
            <a:r>
              <a:rPr lang="en-US" sz="1000" dirty="0"/>
              <a:t>See active reading #2</a:t>
            </a:r>
            <a:r>
              <a:rPr lang="cs-CZ" sz="1000" dirty="0"/>
              <a:t>, </a:t>
            </a:r>
            <a:r>
              <a:rPr lang="en-US" sz="1000" dirty="0">
                <a:hlinkClick r:id="rId9"/>
              </a:rPr>
              <a:t>https://www.researchgate.net/publication/336718297_Fuzzy_D'Hondt's_Algorithm_for_On-line_Recommendations_Aggregation</a:t>
            </a:r>
            <a:r>
              <a:rPr lang="cs-CZ" sz="1000" dirty="0"/>
              <a:t>, </a:t>
            </a:r>
            <a:r>
              <a:rPr lang="en-US" sz="1000" dirty="0">
                <a:hlinkClick r:id="rId10"/>
              </a:rPr>
              <a:t>https://arxiv.org/abs/1210.5631</a:t>
            </a:r>
            <a:r>
              <a:rPr lang="cs-CZ" sz="1000" dirty="0"/>
              <a:t> </a:t>
            </a:r>
          </a:p>
          <a:p>
            <a:pPr lvl="1" eaLnBrk="1" hangingPunct="1"/>
            <a:endParaRPr lang="cs-CZ" dirty="0"/>
          </a:p>
          <a:p>
            <a:pPr lvl="1" eaLnBrk="1" hangingPunct="1"/>
            <a:r>
              <a:rPr lang="cs-CZ" dirty="0" err="1"/>
              <a:t>Bridge</a:t>
            </a:r>
            <a:r>
              <a:rPr lang="cs-CZ" dirty="0"/>
              <a:t> to any </a:t>
            </a:r>
            <a:r>
              <a:rPr lang="cs-CZ" dirty="0" err="1"/>
              <a:t>reasonable</a:t>
            </a:r>
            <a:r>
              <a:rPr lang="cs-CZ" dirty="0"/>
              <a:t> </a:t>
            </a:r>
            <a:r>
              <a:rPr lang="cs-CZ" dirty="0" err="1"/>
              <a:t>RecSys</a:t>
            </a:r>
            <a:r>
              <a:rPr lang="cs-CZ" dirty="0"/>
              <a:t> </a:t>
            </a:r>
            <a:r>
              <a:rPr lang="cs-CZ" dirty="0" err="1"/>
              <a:t>frameworks</a:t>
            </a:r>
            <a:r>
              <a:rPr lang="cs-CZ" dirty="0"/>
              <a:t> (</a:t>
            </a:r>
            <a:r>
              <a:rPr lang="cs-CZ" dirty="0" err="1"/>
              <a:t>Cormac</a:t>
            </a:r>
            <a:r>
              <a:rPr lang="cs-CZ" dirty="0"/>
              <a:t>, </a:t>
            </a:r>
            <a:r>
              <a:rPr lang="cs-CZ" dirty="0" err="1"/>
              <a:t>RecPack</a:t>
            </a:r>
            <a:r>
              <a:rPr lang="cs-CZ" dirty="0"/>
              <a:t>,…)</a:t>
            </a:r>
            <a:r>
              <a:rPr lang="en-US" sz="1100" dirty="0"/>
              <a:t> </a:t>
            </a:r>
            <a:r>
              <a:rPr lang="cs-CZ" sz="1100" dirty="0"/>
              <a:t> </a:t>
            </a:r>
          </a:p>
          <a:p>
            <a:pPr marL="914400" lvl="2" indent="0" eaLnBrk="1" hangingPunct="1">
              <a:buNone/>
            </a:pP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935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4B0B2-587C-5800-229F-EE8D7AA8A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6FB067B1-2966-D6F9-7D6B-2636F7F8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Semestral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- </a:t>
            </a:r>
            <a:r>
              <a:rPr lang="cs-CZ" dirty="0" err="1"/>
              <a:t>details</a:t>
            </a:r>
            <a:endParaRPr lang="en-US" dirty="0"/>
          </a:p>
        </p:txBody>
      </p: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2D144C38-5954-8A0C-9920-93B95DB63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Part B:</a:t>
            </a:r>
          </a:p>
          <a:p>
            <a:pPr lvl="1" eaLnBrk="1" hangingPunct="1"/>
            <a:r>
              <a:rPr lang="cs-CZ" b="1" dirty="0"/>
              <a:t>Try </a:t>
            </a:r>
            <a:r>
              <a:rPr lang="cs-CZ" b="1" dirty="0" err="1"/>
              <a:t>something</a:t>
            </a:r>
            <a:r>
              <a:rPr lang="cs-CZ" b="1" dirty="0"/>
              <a:t> </a:t>
            </a:r>
            <a:r>
              <a:rPr lang="cs-CZ" b="1" dirty="0" err="1"/>
              <a:t>sufficiently</a:t>
            </a:r>
            <a:r>
              <a:rPr lang="cs-CZ" b="1" dirty="0"/>
              <a:t> non-</a:t>
            </a:r>
            <a:r>
              <a:rPr lang="cs-CZ" b="1" dirty="0" err="1"/>
              <a:t>trivial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goes</a:t>
            </a:r>
            <a:r>
              <a:rPr lang="cs-CZ" b="1" dirty="0"/>
              <a:t> </a:t>
            </a:r>
            <a:r>
              <a:rPr lang="cs-CZ" b="1" dirty="0" err="1"/>
              <a:t>beyond</a:t>
            </a:r>
            <a:r>
              <a:rPr lang="cs-CZ" b="1" dirty="0"/>
              <a:t> </a:t>
            </a: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tackled</a:t>
            </a:r>
            <a:r>
              <a:rPr lang="cs-CZ" b="1" dirty="0"/>
              <a:t> </a:t>
            </a:r>
            <a:r>
              <a:rPr lang="cs-CZ" b="1" dirty="0" err="1"/>
              <a:t>during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labs</a:t>
            </a:r>
            <a:endParaRPr lang="cs-CZ" b="1" dirty="0"/>
          </a:p>
          <a:p>
            <a:pPr eaLnBrk="1" hangingPunct="1"/>
            <a:r>
              <a:rPr lang="cs-CZ" dirty="0" err="1"/>
              <a:t>Suggestions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post-</a:t>
            </a:r>
            <a:r>
              <a:rPr lang="cs-CZ" dirty="0" err="1"/>
              <a:t>processing</a:t>
            </a:r>
            <a:r>
              <a:rPr lang="cs-CZ" dirty="0"/>
              <a:t>: </a:t>
            </a:r>
          </a:p>
          <a:p>
            <a:pPr lvl="1" eaLnBrk="1" hangingPunct="1"/>
            <a:r>
              <a:rPr lang="en-US" dirty="0"/>
              <a:t>Novelty and Diversity</a:t>
            </a:r>
          </a:p>
          <a:p>
            <a:pPr lvl="2" eaLnBrk="1" hangingPunct="1"/>
            <a:r>
              <a:rPr lang="en-US" sz="1100" dirty="0">
                <a:hlinkClick r:id="rId3"/>
              </a:rPr>
              <a:t>https://dl.acm.org/doi/abs/10.1145/2492189.2492205</a:t>
            </a:r>
            <a:r>
              <a:rPr lang="cs-CZ" sz="1100" dirty="0"/>
              <a:t> </a:t>
            </a:r>
            <a:endParaRPr lang="en-US" sz="1100" dirty="0"/>
          </a:p>
          <a:p>
            <a:pPr lvl="2" eaLnBrk="1" hangingPunct="1"/>
            <a:r>
              <a:rPr lang="en-US" sz="1100" dirty="0">
                <a:hlinkClick r:id="rId4"/>
              </a:rPr>
              <a:t>https://papers-gamma.link/static/memory/pdfs/153-Kunaver_Diversity_in_Recommender_Systems_2017.pdf</a:t>
            </a:r>
            <a:r>
              <a:rPr lang="cs-CZ" sz="1100" dirty="0"/>
              <a:t> </a:t>
            </a:r>
            <a:r>
              <a:rPr lang="en-US" sz="1100" dirty="0"/>
              <a:t> </a:t>
            </a:r>
          </a:p>
          <a:p>
            <a:pPr lvl="2" eaLnBrk="1" hangingPunct="1"/>
            <a:r>
              <a:rPr lang="en-US" sz="1100" dirty="0">
                <a:hlinkClick r:id="rId5"/>
              </a:rPr>
              <a:t>https://link.springer.com/chapter/10.1007/978-1-4899-7637-6_26</a:t>
            </a:r>
            <a:r>
              <a:rPr lang="cs-CZ" sz="1100" dirty="0"/>
              <a:t> </a:t>
            </a:r>
            <a:r>
              <a:rPr lang="en-US" sz="1100" dirty="0"/>
              <a:t> </a:t>
            </a:r>
          </a:p>
          <a:p>
            <a:pPr lvl="1" eaLnBrk="1" hangingPunct="1"/>
            <a:r>
              <a:rPr lang="en-US" dirty="0"/>
              <a:t>Business Value</a:t>
            </a:r>
          </a:p>
          <a:p>
            <a:pPr lvl="2" eaLnBrk="1" hangingPunct="1"/>
            <a:r>
              <a:rPr lang="en-US" dirty="0"/>
              <a:t>Adjustment towards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reasonable</a:t>
            </a:r>
            <a:r>
              <a:rPr lang="cs-CZ" dirty="0"/>
              <a:t> </a:t>
            </a:r>
            <a:r>
              <a:rPr lang="cs-CZ" dirty="0" err="1"/>
              <a:t>requirements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provider (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utilize</a:t>
            </a:r>
            <a:r>
              <a:rPr lang="cs-CZ" dirty="0"/>
              <a:t> </a:t>
            </a:r>
            <a:r>
              <a:rPr lang="en-US" dirty="0"/>
              <a:t>artificially created </a:t>
            </a:r>
            <a:r>
              <a:rPr lang="cs-CZ" dirty="0"/>
              <a:t>data)</a:t>
            </a:r>
            <a:endParaRPr lang="en-US" dirty="0"/>
          </a:p>
          <a:p>
            <a:pPr marL="800100" lvl="1" eaLnBrk="1" hangingPunct="1"/>
            <a:r>
              <a:rPr lang="en-US" dirty="0"/>
              <a:t>Exploration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., </a:t>
            </a:r>
            <a:r>
              <a:rPr lang="en-US" dirty="0"/>
              <a:t>diversity w.r.t. existing user profile</a:t>
            </a:r>
            <a:r>
              <a:rPr lang="cs-CZ" dirty="0"/>
              <a:t>)</a:t>
            </a:r>
          </a:p>
          <a:p>
            <a:pPr marL="800100" lvl="1" eaLnBrk="1" hangingPunct="1"/>
            <a:r>
              <a:rPr lang="cs-CZ" dirty="0"/>
              <a:t>Popularity/</a:t>
            </a:r>
            <a:r>
              <a:rPr lang="cs-CZ" dirty="0" err="1"/>
              <a:t>novelty</a:t>
            </a:r>
            <a:r>
              <a:rPr lang="cs-CZ" dirty="0"/>
              <a:t> </a:t>
            </a:r>
            <a:r>
              <a:rPr lang="cs-CZ" sz="1200" dirty="0"/>
              <a:t>(</a:t>
            </a:r>
            <a:r>
              <a:rPr lang="cs-CZ" sz="1200" dirty="0" err="1"/>
              <a:t>e.g</a:t>
            </a:r>
            <a:r>
              <a:rPr lang="cs-CZ" sz="1200" dirty="0"/>
              <a:t>., </a:t>
            </a:r>
            <a:r>
              <a:rPr lang="cs-CZ" sz="1200" dirty="0">
                <a:hlinkClick r:id="rId6"/>
              </a:rPr>
              <a:t>https://repositorio.uam.es/</a:t>
            </a:r>
            <a:r>
              <a:rPr lang="cs-CZ" sz="1200" dirty="0" err="1">
                <a:hlinkClick r:id="rId6"/>
              </a:rPr>
              <a:t>bitstream</a:t>
            </a:r>
            <a:r>
              <a:rPr lang="cs-CZ" sz="1200" dirty="0">
                <a:hlinkClick r:id="rId6"/>
              </a:rPr>
              <a:t>/handle/10486/12773/61509_Vargas_Sandoval_Saul.pdf</a:t>
            </a:r>
            <a:r>
              <a:rPr lang="cs-CZ" sz="1200" dirty="0"/>
              <a:t>)</a:t>
            </a:r>
            <a:endParaRPr lang="en-US" sz="1200" dirty="0"/>
          </a:p>
          <a:p>
            <a:pPr marL="800100" lvl="1" eaLnBrk="1" hangingPunct="1"/>
            <a:r>
              <a:rPr lang="en-US" dirty="0"/>
              <a:t>Calibration</a:t>
            </a:r>
          </a:p>
          <a:p>
            <a:pPr lvl="2" eaLnBrk="1" hangingPunct="1"/>
            <a:r>
              <a:rPr lang="en-US" sz="1100" dirty="0">
                <a:hlinkClick r:id="rId7"/>
              </a:rPr>
              <a:t>https://dl.acm.org/doi/10.1145/3240323.3240372</a:t>
            </a:r>
            <a:r>
              <a:rPr lang="cs-CZ" sz="1100" dirty="0"/>
              <a:t> </a:t>
            </a:r>
            <a:r>
              <a:rPr lang="en-US" sz="1100" dirty="0"/>
              <a:t> </a:t>
            </a:r>
            <a:endParaRPr lang="cs-CZ" sz="1100" dirty="0"/>
          </a:p>
          <a:p>
            <a:pPr marL="514350" lvl="1" indent="0" eaLnBrk="1" hangingPunct="1">
              <a:buNone/>
            </a:pP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comparison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effectivity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post-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aiming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objective</a:t>
            </a:r>
            <a:endParaRPr lang="cs-CZ" sz="2000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202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D2BB-724C-FD4A-105F-146F78D56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91D38198-76C2-C43A-B9F7-CC81EA04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Semestral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- </a:t>
            </a:r>
            <a:r>
              <a:rPr lang="cs-CZ" dirty="0" err="1"/>
              <a:t>details</a:t>
            </a:r>
            <a:endParaRPr lang="en-US" dirty="0"/>
          </a:p>
        </p:txBody>
      </p: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8FA794BB-A6B2-3706-CE9B-29E1A03C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Part D:</a:t>
            </a:r>
          </a:p>
          <a:p>
            <a:pPr lvl="1" eaLnBrk="1" hangingPunct="1"/>
            <a:r>
              <a:rPr lang="cs-CZ" b="1" dirty="0" err="1"/>
              <a:t>Implement</a:t>
            </a:r>
            <a:r>
              <a:rPr lang="cs-CZ" b="1" dirty="0"/>
              <a:t> and </a:t>
            </a:r>
            <a:r>
              <a:rPr lang="cs-CZ" b="1" dirty="0" err="1"/>
              <a:t>evaluate</a:t>
            </a:r>
            <a:r>
              <a:rPr lang="cs-CZ" b="1" dirty="0"/>
              <a:t> such </a:t>
            </a:r>
            <a:r>
              <a:rPr lang="cs-CZ" b="1" dirty="0" err="1"/>
              <a:t>metrics</a:t>
            </a:r>
            <a:r>
              <a:rPr lang="cs-CZ" b="1" dirty="0"/>
              <a:t> </a:t>
            </a:r>
            <a:r>
              <a:rPr lang="cs-CZ" b="1" dirty="0" err="1"/>
              <a:t>that</a:t>
            </a:r>
            <a:r>
              <a:rPr lang="cs-CZ" b="1" dirty="0"/>
              <a:t> </a:t>
            </a:r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</a:t>
            </a:r>
            <a:r>
              <a:rPr lang="cs-CZ" b="1" dirty="0" err="1"/>
              <a:t>answer</a:t>
            </a:r>
            <a:r>
              <a:rPr lang="cs-CZ" b="1" dirty="0"/>
              <a:t>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research</a:t>
            </a:r>
            <a:r>
              <a:rPr lang="cs-CZ" b="1" dirty="0"/>
              <a:t> </a:t>
            </a:r>
            <a:r>
              <a:rPr lang="cs-CZ" b="1" dirty="0" err="1"/>
              <a:t>questions</a:t>
            </a:r>
            <a:endParaRPr lang="cs-CZ" b="1" dirty="0"/>
          </a:p>
          <a:p>
            <a:pPr lvl="2" eaLnBrk="1" hangingPunct="1"/>
            <a:r>
              <a:rPr lang="cs-CZ" b="1" dirty="0"/>
              <a:t>Default </a:t>
            </a:r>
            <a:r>
              <a:rPr lang="cs-CZ" b="1" dirty="0" err="1"/>
              <a:t>solution</a:t>
            </a:r>
            <a:r>
              <a:rPr lang="cs-CZ" b="1" dirty="0"/>
              <a:t>: </a:t>
            </a:r>
            <a:r>
              <a:rPr lang="cs-CZ" dirty="0" err="1"/>
              <a:t>Jupyter</a:t>
            </a:r>
            <a:r>
              <a:rPr lang="cs-CZ" dirty="0"/>
              <a:t> notebook </a:t>
            </a:r>
            <a:r>
              <a:rPr lang="cs-CZ" dirty="0" err="1"/>
              <a:t>with</a:t>
            </a:r>
            <a:r>
              <a:rPr lang="cs-CZ" dirty="0"/>
              <a:t> overal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to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gonna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labs</a:t>
            </a:r>
            <a:r>
              <a:rPr lang="cs-CZ" dirty="0"/>
              <a:t> 4</a:t>
            </a:r>
          </a:p>
          <a:p>
            <a:pPr lvl="3" eaLnBrk="1" hangingPunct="1"/>
            <a:r>
              <a:rPr lang="cs-CZ" dirty="0"/>
              <a:t>Make </a:t>
            </a:r>
            <a:r>
              <a:rPr lang="cs-CZ" dirty="0" err="1"/>
              <a:t>the</a:t>
            </a:r>
            <a:r>
              <a:rPr lang="cs-CZ" dirty="0"/>
              <a:t> notebook such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once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data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collected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to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questions</a:t>
            </a:r>
            <a:endParaRPr lang="cs-CZ" dirty="0"/>
          </a:p>
          <a:p>
            <a:pPr lvl="3" eaLnBrk="1" hangingPunct="1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impression</a:t>
            </a:r>
            <a:r>
              <a:rPr lang="cs-CZ" dirty="0"/>
              <a:t> on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hypotheses</a:t>
            </a:r>
            <a:r>
              <a:rPr lang="cs-CZ" dirty="0"/>
              <a:t> </a:t>
            </a:r>
            <a:r>
              <a:rPr lang="cs-CZ" dirty="0" err="1"/>
              <a:t>unfolded</a:t>
            </a:r>
            <a:endParaRPr lang="cs-CZ" dirty="0"/>
          </a:p>
          <a:p>
            <a:pPr lvl="2" eaLnBrk="1" hangingPunct="1"/>
            <a:r>
              <a:rPr lang="cs-CZ" b="1" dirty="0" err="1"/>
              <a:t>Possible</a:t>
            </a:r>
            <a:r>
              <a:rPr lang="cs-CZ" b="1" dirty="0"/>
              <a:t> </a:t>
            </a:r>
            <a:r>
              <a:rPr lang="cs-CZ" b="1" dirty="0" err="1"/>
              <a:t>alternative</a:t>
            </a:r>
            <a:r>
              <a:rPr lang="cs-CZ" b="1" dirty="0"/>
              <a:t>: </a:t>
            </a:r>
            <a:r>
              <a:rPr lang="en-US" dirty="0"/>
              <a:t>Display individual results to the user once the study is completed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313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D7295-41BB-0B59-4E24-10FB14AC8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82798BE0-1C9F-1A4F-1D6D-0E6E2CD9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Semestral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- </a:t>
            </a:r>
            <a:r>
              <a:rPr lang="cs-CZ" dirty="0" err="1"/>
              <a:t>details</a:t>
            </a:r>
            <a:endParaRPr lang="en-US" dirty="0"/>
          </a:p>
        </p:txBody>
      </p: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BB08996E-88A0-C4E2-EE27-6CF79BE8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Timeline</a:t>
            </a:r>
            <a:r>
              <a:rPr lang="cs-CZ" dirty="0"/>
              <a:t> and </a:t>
            </a:r>
            <a:r>
              <a:rPr lang="cs-CZ" dirty="0" err="1"/>
              <a:t>evaluation</a:t>
            </a:r>
            <a:r>
              <a:rPr lang="cs-CZ" dirty="0"/>
              <a:t>:</a:t>
            </a:r>
          </a:p>
          <a:p>
            <a:pPr lvl="1" eaLnBrk="1" hangingPunct="1"/>
            <a:r>
              <a:rPr lang="cs-CZ" b="1" dirty="0"/>
              <a:t>30.4. 2025: </a:t>
            </a:r>
            <a:r>
              <a:rPr lang="cs-CZ" b="1" dirty="0" err="1"/>
              <a:t>deadline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dirty="0" err="1"/>
              <a:t>initial</a:t>
            </a:r>
            <a:r>
              <a:rPr lang="cs-CZ" b="1" dirty="0"/>
              <a:t> </a:t>
            </a:r>
            <a:r>
              <a:rPr lang="cs-CZ" b="1" dirty="0" err="1"/>
              <a:t>proposal</a:t>
            </a:r>
            <a:r>
              <a:rPr lang="cs-CZ" b="1" dirty="0"/>
              <a:t> </a:t>
            </a:r>
            <a:r>
              <a:rPr lang="cs-CZ" b="1" dirty="0" err="1"/>
              <a:t>submission</a:t>
            </a:r>
            <a:endParaRPr lang="cs-CZ" b="1" dirty="0"/>
          </a:p>
          <a:p>
            <a:pPr lvl="2" eaLnBrk="1" hangingPunct="1"/>
            <a:r>
              <a:rPr lang="cs-CZ" dirty="0" err="1"/>
              <a:t>Possible</a:t>
            </a:r>
            <a:r>
              <a:rPr lang="cs-CZ" dirty="0"/>
              <a:t> feedback </a:t>
            </a:r>
            <a:r>
              <a:rPr lang="cs-CZ" dirty="0" err="1"/>
              <a:t>include</a:t>
            </a:r>
            <a:r>
              <a:rPr lang="cs-CZ" dirty="0"/>
              <a:t> </a:t>
            </a:r>
            <a:r>
              <a:rPr lang="cs-CZ" i="1" dirty="0"/>
              <a:t>„</a:t>
            </a:r>
            <a:r>
              <a:rPr lang="cs-CZ" i="1" dirty="0" err="1"/>
              <a:t>challenging</a:t>
            </a:r>
            <a:r>
              <a:rPr lang="cs-CZ" i="1" dirty="0"/>
              <a:t>“,</a:t>
            </a:r>
            <a:r>
              <a:rPr lang="cs-CZ" dirty="0"/>
              <a:t> </a:t>
            </a:r>
            <a:r>
              <a:rPr lang="cs-CZ" i="1" dirty="0"/>
              <a:t>„just </a:t>
            </a:r>
            <a:r>
              <a:rPr lang="cs-CZ" i="1" dirty="0" err="1"/>
              <a:t>right</a:t>
            </a:r>
            <a:r>
              <a:rPr lang="cs-CZ" i="1" dirty="0"/>
              <a:t>“, „</a:t>
            </a:r>
            <a:r>
              <a:rPr lang="cs-CZ" i="1" dirty="0" err="1"/>
              <a:t>minimal-passable-solution</a:t>
            </a:r>
            <a:r>
              <a:rPr lang="cs-CZ" i="1" dirty="0"/>
              <a:t>“, </a:t>
            </a:r>
            <a:r>
              <a:rPr lang="cs-CZ" dirty="0"/>
              <a:t>… „</a:t>
            </a:r>
            <a:r>
              <a:rPr lang="cs-CZ" dirty="0" err="1"/>
              <a:t>serendipitous</a:t>
            </a:r>
            <a:r>
              <a:rPr lang="cs-CZ" dirty="0"/>
              <a:t>“ (</a:t>
            </a:r>
            <a:r>
              <a:rPr lang="cs-CZ" dirty="0" err="1"/>
              <a:t>i.e</a:t>
            </a:r>
            <a:r>
              <a:rPr lang="cs-CZ" dirty="0"/>
              <a:t>., </a:t>
            </a:r>
            <a:r>
              <a:rPr lang="cs-CZ" dirty="0" err="1"/>
              <a:t>interesting</a:t>
            </a:r>
            <a:r>
              <a:rPr lang="cs-CZ" dirty="0"/>
              <a:t> &amp; I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thought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).</a:t>
            </a:r>
          </a:p>
          <a:p>
            <a:pPr lvl="3" eaLnBrk="1" hangingPunct="1"/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completed</a:t>
            </a:r>
            <a:r>
              <a:rPr lang="cs-CZ" dirty="0"/>
              <a:t> </a:t>
            </a:r>
            <a:r>
              <a:rPr lang="cs-CZ" dirty="0" err="1"/>
              <a:t>successfully</a:t>
            </a:r>
            <a:r>
              <a:rPr lang="cs-CZ" dirty="0"/>
              <a:t>, </a:t>
            </a:r>
            <a:r>
              <a:rPr lang="cs-CZ" i="1" dirty="0" err="1"/>
              <a:t>challenging</a:t>
            </a:r>
            <a:r>
              <a:rPr lang="cs-CZ" dirty="0"/>
              <a:t> and </a:t>
            </a:r>
            <a:r>
              <a:rPr lang="cs-CZ" i="1" dirty="0" err="1"/>
              <a:t>serendipitous</a:t>
            </a:r>
            <a:r>
              <a:rPr lang="cs-CZ" dirty="0"/>
              <a:t> </a:t>
            </a:r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receive</a:t>
            </a:r>
            <a:r>
              <a:rPr lang="cs-CZ" dirty="0"/>
              <a:t> bonus to </a:t>
            </a:r>
            <a:r>
              <a:rPr lang="cs-CZ" dirty="0" err="1"/>
              <a:t>exams</a:t>
            </a:r>
            <a:endParaRPr lang="cs-CZ" dirty="0"/>
          </a:p>
          <a:p>
            <a:pPr lvl="3" eaLnBrk="1" hangingPunct="1"/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completed</a:t>
            </a:r>
            <a:r>
              <a:rPr lang="cs-CZ" dirty="0"/>
              <a:t>, </a:t>
            </a:r>
            <a:r>
              <a:rPr lang="cs-CZ" i="1" dirty="0" err="1"/>
              <a:t>minimal-passable-solution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in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penalization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exams</a:t>
            </a:r>
            <a:endParaRPr lang="cs-CZ" dirty="0"/>
          </a:p>
          <a:p>
            <a:pPr lvl="1" eaLnBrk="1" hangingPunct="1"/>
            <a:endParaRPr lang="cs-CZ" b="1" dirty="0"/>
          </a:p>
          <a:p>
            <a:pPr lvl="1" eaLnBrk="1" hangingPunct="1"/>
            <a:r>
              <a:rPr lang="cs-CZ" b="1" dirty="0"/>
              <a:t>30.6. 2025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exam</a:t>
            </a:r>
            <a:r>
              <a:rPr lang="cs-CZ" b="1" dirty="0"/>
              <a:t> </a:t>
            </a:r>
            <a:r>
              <a:rPr lang="cs-CZ" b="1" dirty="0" err="1"/>
              <a:t>date</a:t>
            </a:r>
            <a:r>
              <a:rPr lang="cs-CZ" dirty="0"/>
              <a:t> (</a:t>
            </a:r>
            <a:r>
              <a:rPr lang="cs-CZ" dirty="0" err="1"/>
              <a:t>whichever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): </a:t>
            </a:r>
            <a:r>
              <a:rPr lang="cs-CZ" dirty="0" err="1"/>
              <a:t>deadline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study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bonification</a:t>
            </a:r>
            <a:endParaRPr lang="cs-CZ" dirty="0"/>
          </a:p>
          <a:p>
            <a:pPr lvl="2" eaLnBrk="1" hangingPunct="1"/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running</a:t>
            </a:r>
            <a:r>
              <a:rPr lang="cs-CZ" dirty="0"/>
              <a:t> instance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exam</a:t>
            </a:r>
            <a:r>
              <a:rPr lang="cs-CZ" dirty="0"/>
              <a:t> –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afterwards</a:t>
            </a:r>
            <a:endParaRPr lang="cs-CZ" dirty="0"/>
          </a:p>
          <a:p>
            <a:pPr lvl="2" eaLnBrk="1" hangingPunct="1"/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variants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needed</a:t>
            </a:r>
            <a:endParaRPr lang="cs-CZ" dirty="0"/>
          </a:p>
          <a:p>
            <a:pPr lvl="2" eaLnBrk="1" hangingPunct="1"/>
            <a:endParaRPr lang="cs-CZ" dirty="0"/>
          </a:p>
          <a:p>
            <a:pPr lvl="1" eaLnBrk="1" hangingPunct="1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(</a:t>
            </a:r>
            <a:r>
              <a:rPr lang="cs-CZ" dirty="0" err="1"/>
              <a:t>until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September</a:t>
            </a:r>
            <a:r>
              <a:rPr lang="cs-CZ" dirty="0"/>
              <a:t>), but </a:t>
            </a:r>
            <a:r>
              <a:rPr lang="cs-CZ" dirty="0" err="1"/>
              <a:t>with</a:t>
            </a:r>
            <a:r>
              <a:rPr lang="cs-CZ" dirty="0"/>
              <a:t> no </a:t>
            </a:r>
            <a:r>
              <a:rPr lang="cs-CZ" dirty="0" err="1"/>
              <a:t>bonuses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exams</a:t>
            </a:r>
            <a:r>
              <a:rPr lang="cs-CZ" dirty="0"/>
              <a:t>.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33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21EBF-3274-A478-C5DD-6ED639D75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449BFA15-FDBC-E616-99F6-CF62530CE98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" y="4"/>
            <a:ext cx="6228587" cy="6857996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E919FE2E-0750-EC55-166D-3B928ACD68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76108" y="3145626"/>
            <a:ext cx="3160452" cy="690574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60" dirty="0"/>
              <a:t>Questions</a:t>
            </a:r>
            <a:r>
              <a:rPr sz="4000" spc="-60" dirty="0"/>
              <a:t>?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9961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User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tools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have</a:t>
            </a: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3AAC8EC7-8EA6-443B-BC6D-6D45993440F1}"/>
              </a:ext>
            </a:extLst>
          </p:cNvPr>
          <p:cNvSpPr txBox="1">
            <a:spLocks/>
          </p:cNvSpPr>
          <p:nvPr/>
        </p:nvSpPr>
        <p:spPr>
          <a:xfrm>
            <a:off x="680508" y="1821122"/>
            <a:ext cx="3537811" cy="823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Explicit feedback</a:t>
            </a:r>
            <a:endParaRPr lang="cs-CZ" dirty="0"/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92BD67F7-55C0-4E44-BD4F-5823118B15AE}"/>
              </a:ext>
            </a:extLst>
          </p:cNvPr>
          <p:cNvSpPr txBox="1">
            <a:spLocks/>
          </p:cNvSpPr>
          <p:nvPr/>
        </p:nvSpPr>
        <p:spPr>
          <a:xfrm>
            <a:off x="4781280" y="1821122"/>
            <a:ext cx="5183188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Implicit feednack</a:t>
            </a:r>
            <a:endParaRPr lang="cs-CZ" dirty="0"/>
          </a:p>
        </p:txBody>
      </p:sp>
      <p:pic>
        <p:nvPicPr>
          <p:cNvPr id="8" name="Picture 6" descr="Connecting Across Differences …Kommen Sie Mit! | Work Collaboratively">
            <a:extLst>
              <a:ext uri="{FF2B5EF4-FFF2-40B4-BE49-F238E27FC236}">
                <a16:creationId xmlns:a16="http://schemas.microsoft.com/office/drawing/2014/main" id="{1DA31D0F-C2AA-4154-AAFA-0ED26E0AF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8"/>
          <a:stretch/>
        </p:blipFill>
        <p:spPr bwMode="auto">
          <a:xfrm>
            <a:off x="651369" y="2492896"/>
            <a:ext cx="3596088" cy="25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eeding your baby solids early may help them sleep, study suggests |  Parents and parenting | The Guardian">
            <a:extLst>
              <a:ext uri="{FF2B5EF4-FFF2-40B4-BE49-F238E27FC236}">
                <a16:creationId xmlns:a16="http://schemas.microsoft.com/office/drawing/2014/main" id="{9018D376-AC44-4F73-B370-55968D7F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38" y="2492896"/>
            <a:ext cx="2624836" cy="26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C3C6CD62-FAAA-4457-9077-ADF9A804CDA1}"/>
              </a:ext>
            </a:extLst>
          </p:cNvPr>
          <p:cNvSpPr txBox="1">
            <a:spLocks/>
          </p:cNvSpPr>
          <p:nvPr/>
        </p:nvSpPr>
        <p:spPr>
          <a:xfrm>
            <a:off x="7862018" y="1816629"/>
            <a:ext cx="3283676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endParaRPr lang="cs-CZ" dirty="0"/>
          </a:p>
        </p:txBody>
      </p:sp>
      <p:pic>
        <p:nvPicPr>
          <p:cNvPr id="1026" name="Picture 2" descr="Research on babies and pointing reveals the action&amp;#39;s importance.">
            <a:extLst>
              <a:ext uri="{FF2B5EF4-FFF2-40B4-BE49-F238E27FC236}">
                <a16:creationId xmlns:a16="http://schemas.microsoft.com/office/drawing/2014/main" id="{CDB53BB4-8988-4D72-910B-7530CB052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r="16850"/>
          <a:stretch/>
        </p:blipFill>
        <p:spPr bwMode="auto">
          <a:xfrm>
            <a:off x="7987400" y="2492896"/>
            <a:ext cx="2624836" cy="26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307A5F16-446D-482F-9C39-721F95CF8454}"/>
              </a:ext>
            </a:extLst>
          </p:cNvPr>
          <p:cNvSpPr txBox="1">
            <a:spLocks/>
          </p:cNvSpPr>
          <p:nvPr/>
        </p:nvSpPr>
        <p:spPr>
          <a:xfrm>
            <a:off x="839416" y="5394959"/>
            <a:ext cx="9534892" cy="1130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67500" lnSpcReduction="20000"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Why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doing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user preference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research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feels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like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being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a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parent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? </a:t>
            </a:r>
            <a:r>
              <a:rPr lang="cs-CZ" dirty="0">
                <a:solidFill>
                  <a:srgbClr val="0070C0"/>
                </a:solidFill>
                <a:latin typeface="Arial" pitchFamily="34"/>
                <a:sym typeface="Wingdings" panose="05000000000000000000" pitchFamily="2" charset="2"/>
              </a:rPr>
              <a:t></a:t>
            </a:r>
            <a:br>
              <a:rPr lang="cs-CZ" dirty="0">
                <a:solidFill>
                  <a:srgbClr val="0070C0"/>
                </a:solidFill>
                <a:latin typeface="Arial" pitchFamily="34"/>
                <a:sym typeface="Wingdings" panose="05000000000000000000" pitchFamily="2" charset="2"/>
              </a:rPr>
            </a:br>
            <a:endParaRPr lang="cs-CZ" sz="1800" dirty="0">
              <a:solidFill>
                <a:srgbClr val="0070C0"/>
              </a:solidFill>
              <a:latin typeface="Arial" pitchFamily="34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A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substantial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part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of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our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job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is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trying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to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understand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our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kids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/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users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with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only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a limited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knowledge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Arial" pitchFamily="34"/>
              <a:sym typeface="Wingdings" panose="05000000000000000000" pitchFamily="2" charset="2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0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Explicit feedback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given</a:t>
            </a:r>
            <a:r>
              <a:rPr lang="cs-CZ" dirty="0"/>
              <a:t> </a:t>
            </a:r>
            <a:r>
              <a:rPr lang="cs-CZ" dirty="0" err="1"/>
              <a:t>consciously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user to express his/her preference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Via </a:t>
            </a:r>
            <a:r>
              <a:rPr lang="cs-CZ" dirty="0" err="1"/>
              <a:t>dedicated</a:t>
            </a:r>
            <a:r>
              <a:rPr lang="cs-CZ" dirty="0"/>
              <a:t> GUI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Rating (</a:t>
            </a:r>
            <a:r>
              <a:rPr lang="cs-CZ" dirty="0" err="1"/>
              <a:t>likert</a:t>
            </a:r>
            <a:r>
              <a:rPr lang="cs-CZ" dirty="0"/>
              <a:t> </a:t>
            </a:r>
            <a:r>
              <a:rPr lang="cs-CZ" dirty="0" err="1"/>
              <a:t>scale</a:t>
            </a:r>
            <a:r>
              <a:rPr lang="cs-CZ" dirty="0"/>
              <a:t>)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N-ary preference (5 / 10 </a:t>
            </a:r>
            <a:r>
              <a:rPr lang="cs-CZ" dirty="0" err="1"/>
              <a:t>degrees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preference most </a:t>
            </a:r>
            <a:r>
              <a:rPr lang="cs-CZ" dirty="0" err="1"/>
              <a:t>common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Binary preference (</a:t>
            </a:r>
            <a:r>
              <a:rPr lang="cs-CZ" dirty="0" err="1"/>
              <a:t>likes</a:t>
            </a:r>
            <a:r>
              <a:rPr lang="cs-CZ" dirty="0"/>
              <a:t> – </a:t>
            </a:r>
            <a:r>
              <a:rPr lang="cs-CZ" dirty="0" err="1"/>
              <a:t>dislikes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Unary</a:t>
            </a:r>
            <a:r>
              <a:rPr lang="cs-CZ" dirty="0"/>
              <a:t> preference (</a:t>
            </a:r>
            <a:r>
              <a:rPr lang="cs-CZ" dirty="0" err="1"/>
              <a:t>likes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)</a:t>
            </a:r>
          </a:p>
          <a:p>
            <a:pPr lvl="1"/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Figure">
            <a:extLst>
              <a:ext uri="{FF2B5EF4-FFF2-40B4-BE49-F238E27FC236}">
                <a16:creationId xmlns:a16="http://schemas.microsoft.com/office/drawing/2014/main" id="{7EBA55EE-A3D4-90ED-D828-3518A6A9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428" y="2564904"/>
            <a:ext cx="3195972" cy="28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70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E7BC3-1B03-EE80-5C6B-E44F682C4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0C8D0-EAA8-1873-6A17-C8B4D076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Explicit feedback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DA1374-8F67-E20D-F9A0-86CD525A6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beliefs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Easier</a:t>
            </a:r>
            <a:r>
              <a:rPr lang="cs-CZ" dirty="0"/>
              <a:t> to interpret (direct </a:t>
            </a:r>
            <a:r>
              <a:rPr lang="cs-CZ" dirty="0" err="1"/>
              <a:t>indication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preference)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More </a:t>
            </a:r>
            <a:r>
              <a:rPr lang="cs-CZ" dirty="0" err="1"/>
              <a:t>reliable</a:t>
            </a:r>
            <a:r>
              <a:rPr lang="cs-CZ" dirty="0"/>
              <a:t> (free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noises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implicit</a:t>
            </a:r>
            <a:r>
              <a:rPr lang="cs-CZ" dirty="0"/>
              <a:t> feedback)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Harder</a:t>
            </a:r>
            <a:r>
              <a:rPr lang="cs-CZ" dirty="0"/>
              <a:t> to </a:t>
            </a:r>
            <a:r>
              <a:rPr lang="cs-CZ" dirty="0" err="1"/>
              <a:t>obtain</a:t>
            </a:r>
            <a:r>
              <a:rPr lang="cs-CZ" dirty="0"/>
              <a:t> (</a:t>
            </a:r>
            <a:r>
              <a:rPr lang="cs-CZ" dirty="0" err="1"/>
              <a:t>willing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Unknowns</a:t>
            </a:r>
            <a:r>
              <a:rPr lang="cs-CZ" dirty="0"/>
              <a:t> &amp;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directions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Ideal</a:t>
            </a:r>
            <a:r>
              <a:rPr lang="cs-CZ" dirty="0"/>
              <a:t> feedback </a:t>
            </a:r>
            <a:r>
              <a:rPr lang="cs-CZ" dirty="0" err="1"/>
              <a:t>granularity</a:t>
            </a:r>
            <a:r>
              <a:rPr lang="cs-CZ" dirty="0"/>
              <a:t> (</a:t>
            </a:r>
            <a:r>
              <a:rPr lang="cs-CZ" dirty="0" err="1"/>
              <a:t>maximize</a:t>
            </a:r>
            <a:r>
              <a:rPr lang="cs-CZ" dirty="0"/>
              <a:t> </a:t>
            </a:r>
            <a:r>
              <a:rPr lang="cs-CZ" dirty="0" err="1"/>
              <a:t>received</a:t>
            </a:r>
            <a:r>
              <a:rPr lang="cs-CZ" dirty="0"/>
              <a:t> </a:t>
            </a:r>
            <a:r>
              <a:rPr lang="cs-CZ" dirty="0" err="1"/>
              <a:t>volumes</a:t>
            </a:r>
            <a:r>
              <a:rPr lang="cs-CZ" dirty="0"/>
              <a:t> &amp;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provided</a:t>
            </a:r>
            <a:r>
              <a:rPr lang="cs-CZ" dirty="0"/>
              <a:t> feedback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How GUI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received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?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consider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entities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feedback on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?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numeric</a:t>
            </a:r>
            <a:r>
              <a:rPr lang="cs-CZ" dirty="0"/>
              <a:t> feedback? (</a:t>
            </a:r>
            <a:r>
              <a:rPr lang="cs-CZ" dirty="0" err="1"/>
              <a:t>reviews</a:t>
            </a:r>
            <a:r>
              <a:rPr lang="cs-CZ" dirty="0"/>
              <a:t>)</a:t>
            </a:r>
          </a:p>
          <a:p>
            <a:pPr lvl="1"/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7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B4D3C-1027-EAD3-7243-FE2A5AF73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37DBD-5D49-A701-AC15-6E29147A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Ideal</a:t>
            </a:r>
            <a:r>
              <a:rPr lang="cs-CZ" dirty="0"/>
              <a:t> explicit feedback </a:t>
            </a:r>
            <a:r>
              <a:rPr lang="cs-CZ" dirty="0" err="1"/>
              <a:t>granularity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E4A084-21BA-5A7C-47A9-81FFDF40C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explicit feedback </a:t>
            </a:r>
            <a:r>
              <a:rPr lang="cs-CZ" dirty="0" err="1"/>
              <a:t>GUIs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?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granularity</a:t>
            </a:r>
            <a:r>
              <a:rPr lang="cs-CZ" dirty="0"/>
              <a:t>?</a:t>
            </a:r>
          </a:p>
          <a:p>
            <a:pPr lvl="1"/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C0CB3-FEC3-15FF-D977-E4BD2A4CB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F112A-1B81-0B9D-0E2A-E337EAC5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Ideal</a:t>
            </a:r>
            <a:r>
              <a:rPr lang="cs-CZ" dirty="0"/>
              <a:t> explicit feedback </a:t>
            </a:r>
            <a:r>
              <a:rPr lang="cs-CZ" dirty="0" err="1"/>
              <a:t>granularity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6576A-30A8-682D-F57A-49EA7E93B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1-to-5 </a:t>
            </a:r>
            <a:r>
              <a:rPr lang="cs-CZ" dirty="0" err="1"/>
              <a:t>stars</a:t>
            </a:r>
            <a:r>
              <a:rPr lang="cs-CZ" dirty="0"/>
              <a:t> (</a:t>
            </a:r>
            <a:r>
              <a:rPr lang="cs-CZ" dirty="0" err="1"/>
              <a:t>sometimes</a:t>
            </a:r>
            <a:r>
              <a:rPr lang="cs-CZ" dirty="0"/>
              <a:t> more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Likes</a:t>
            </a:r>
            <a:r>
              <a:rPr lang="cs-CZ" dirty="0"/>
              <a:t> / </a:t>
            </a:r>
            <a:r>
              <a:rPr lang="cs-CZ" dirty="0" err="1"/>
              <a:t>dislikes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Loves</a:t>
            </a:r>
            <a:r>
              <a:rPr lang="cs-CZ" dirty="0"/>
              <a:t> / </a:t>
            </a:r>
            <a:r>
              <a:rPr lang="cs-CZ" dirty="0" err="1"/>
              <a:t>likes</a:t>
            </a:r>
            <a:r>
              <a:rPr lang="cs-CZ" dirty="0"/>
              <a:t> / </a:t>
            </a:r>
            <a:r>
              <a:rPr lang="cs-CZ" dirty="0" err="1"/>
              <a:t>dislikes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Likes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flavors</a:t>
            </a:r>
            <a:r>
              <a:rPr lang="cs-CZ" dirty="0"/>
              <a:t> / </a:t>
            </a:r>
            <a:r>
              <a:rPr lang="cs-CZ" dirty="0" err="1"/>
              <a:t>emoticon</a:t>
            </a:r>
            <a:r>
              <a:rPr lang="cs-CZ" dirty="0"/>
              <a:t> </a:t>
            </a:r>
            <a:r>
              <a:rPr lang="cs-CZ" dirty="0" err="1"/>
              <a:t>reactions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Percentage</a:t>
            </a:r>
            <a:r>
              <a:rPr lang="cs-CZ" dirty="0"/>
              <a:t> in </a:t>
            </a:r>
            <a:r>
              <a:rPr lang="cs-CZ" dirty="0" err="1"/>
              <a:t>reviews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 lvl="1"/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Picture 2" descr="Figure">
            <a:extLst>
              <a:ext uri="{FF2B5EF4-FFF2-40B4-BE49-F238E27FC236}">
                <a16:creationId xmlns:a16="http://schemas.microsoft.com/office/drawing/2014/main" id="{658F86A5-7842-FE90-3ED5-78854939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412776"/>
            <a:ext cx="3195972" cy="28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6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Today’s</a:t>
            </a:r>
            <a:r>
              <a:rPr lang="cs-CZ" dirty="0"/>
              <a:t> Content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Organization + </a:t>
            </a:r>
            <a:r>
              <a:rPr lang="cs-CZ" dirty="0" err="1"/>
              <a:t>Recap</a:t>
            </a:r>
            <a:endParaRPr lang="cs-CZ" dirty="0"/>
          </a:p>
          <a:p>
            <a:pPr eaLnBrk="1" hangingPunct="1"/>
            <a:r>
              <a:rPr lang="cs-CZ" dirty="0" err="1"/>
              <a:t>Semestral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definition</a:t>
            </a:r>
            <a:endParaRPr lang="en-US" dirty="0"/>
          </a:p>
          <a:p>
            <a:pPr eaLnBrk="1" hangingPunct="1"/>
            <a:r>
              <a:rPr lang="cs-CZ" dirty="0"/>
              <a:t>Explicit Feedback</a:t>
            </a:r>
            <a:endParaRPr lang="en-US" dirty="0"/>
          </a:p>
          <a:p>
            <a:pPr lvl="1" eaLnBrk="1" hangingPunct="1"/>
            <a:r>
              <a:rPr lang="cs-CZ" dirty="0" err="1"/>
              <a:t>Variants</a:t>
            </a:r>
            <a:r>
              <a:rPr lang="cs-CZ" dirty="0"/>
              <a:t>, </a:t>
            </a:r>
            <a:r>
              <a:rPr lang="cs-CZ" dirty="0" err="1"/>
              <a:t>benefits</a:t>
            </a:r>
            <a:r>
              <a:rPr lang="cs-CZ" dirty="0"/>
              <a:t>, </a:t>
            </a:r>
            <a:r>
              <a:rPr lang="cs-CZ" dirty="0" err="1"/>
              <a:t>issues</a:t>
            </a:r>
            <a:endParaRPr lang="cs-CZ" dirty="0"/>
          </a:p>
          <a:p>
            <a:pPr eaLnBrk="1" hangingPunct="1"/>
            <a:r>
              <a:rPr lang="cs-CZ" dirty="0" err="1"/>
              <a:t>Implicit</a:t>
            </a:r>
            <a:r>
              <a:rPr lang="cs-CZ" dirty="0"/>
              <a:t> Feedback</a:t>
            </a:r>
            <a:endParaRPr lang="en-US" dirty="0"/>
          </a:p>
          <a:p>
            <a:pPr lvl="1" eaLnBrk="1" hangingPunct="1"/>
            <a:r>
              <a:rPr lang="cs-CZ" dirty="0" err="1"/>
              <a:t>Variants</a:t>
            </a:r>
            <a:r>
              <a:rPr lang="cs-CZ" dirty="0"/>
              <a:t>, </a:t>
            </a:r>
            <a:r>
              <a:rPr lang="cs-CZ" dirty="0" err="1"/>
              <a:t>benefits</a:t>
            </a:r>
            <a:r>
              <a:rPr lang="cs-CZ" dirty="0"/>
              <a:t>, </a:t>
            </a:r>
            <a:r>
              <a:rPr lang="cs-CZ" dirty="0" err="1"/>
              <a:t>issues</a:t>
            </a:r>
            <a:endParaRPr lang="cs-CZ" dirty="0"/>
          </a:p>
          <a:p>
            <a:pPr marL="914400" lvl="2" indent="0" eaLnBrk="1" hangingPunct="1">
              <a:buNone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086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A0ADF-82B7-4167-19DD-5C460745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039EB-6698-A291-6739-C81CCDD205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does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helps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65746-2F1F-6515-78E7-AAC0F0AF03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Common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belief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sz="1800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cs-CZ" sz="1800" dirty="0">
                <a:cs typeface="Calibri" panose="020F0502020204030204" pitchFamily="34" charset="0"/>
              </a:rPr>
              <a:t>Feedback </a:t>
            </a:r>
            <a:r>
              <a:rPr lang="cs-CZ" sz="1800" dirty="0" err="1">
                <a:cs typeface="Calibri" panose="020F0502020204030204" pitchFamily="34" charset="0"/>
              </a:rPr>
              <a:t>granularity</a:t>
            </a:r>
            <a:r>
              <a:rPr lang="cs-CZ" sz="1800" dirty="0">
                <a:cs typeface="Calibri" panose="020F0502020204030204" pitchFamily="34" charset="0"/>
              </a:rPr>
              <a:t> 	=&gt; </a:t>
            </a:r>
            <a:r>
              <a:rPr lang="cs-CZ" sz="1800" dirty="0">
                <a:solidFill>
                  <a:srgbClr val="00B05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</a:t>
            </a:r>
            <a:r>
              <a:rPr lang="cs-CZ" sz="1800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1800" dirty="0">
                <a:cs typeface="Calibri" panose="020F0502020204030204" pitchFamily="34" charset="0"/>
              </a:rPr>
              <a:t>preference </a:t>
            </a:r>
            <a:r>
              <a:rPr lang="cs-CZ" sz="1800" dirty="0" err="1">
                <a:cs typeface="Calibri" panose="020F0502020204030204" pitchFamily="34" charset="0"/>
              </a:rPr>
              <a:t>understanding</a:t>
            </a:r>
            <a:r>
              <a:rPr lang="cs-CZ" sz="1800" dirty="0">
                <a:cs typeface="Calibri" panose="020F0502020204030204" pitchFamily="34" charset="0"/>
              </a:rPr>
              <a:t> =&gt; </a:t>
            </a:r>
            <a:r>
              <a:rPr lang="cs-CZ" sz="1800" dirty="0">
                <a:solidFill>
                  <a:srgbClr val="00B05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</a:t>
            </a:r>
            <a:r>
              <a:rPr lang="cs-CZ" sz="1800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1800" dirty="0" err="1">
                <a:cs typeface="Calibri" panose="020F0502020204030204" pitchFamily="34" charset="0"/>
              </a:rPr>
              <a:t>recommendations</a:t>
            </a:r>
            <a:r>
              <a:rPr lang="cs-CZ" sz="1800" dirty="0">
                <a:cs typeface="Calibri" panose="020F0502020204030204" pitchFamily="34" charset="0"/>
              </a:rPr>
              <a:t/>
            </a:r>
            <a:br>
              <a:rPr lang="cs-CZ" sz="1800" dirty="0">
                <a:cs typeface="Calibri" panose="020F0502020204030204" pitchFamily="34" charset="0"/>
              </a:rPr>
            </a:br>
            <a:r>
              <a:rPr lang="cs-CZ" sz="1800" dirty="0">
                <a:cs typeface="Calibri" panose="020F0502020204030204" pitchFamily="34" charset="0"/>
              </a:rPr>
              <a:t>			=&gt;</a:t>
            </a:r>
            <a:r>
              <a:rPr lang="cs-CZ" sz="1800" dirty="0">
                <a:solidFill>
                  <a:srgbClr val="00B05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1800" dirty="0">
                <a:solidFill>
                  <a:srgbClr val="FF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</a:t>
            </a:r>
            <a:r>
              <a:rPr lang="cs-CZ" sz="1800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1800" dirty="0" err="1">
                <a:cs typeface="Calibri" panose="020F0502020204030204" pitchFamily="34" charset="0"/>
              </a:rPr>
              <a:t>task</a:t>
            </a:r>
            <a:r>
              <a:rPr lang="cs-CZ" sz="1800" dirty="0">
                <a:cs typeface="Calibri" panose="020F0502020204030204" pitchFamily="34" charset="0"/>
              </a:rPr>
              <a:t> </a:t>
            </a:r>
            <a:r>
              <a:rPr lang="cs-CZ" sz="1800" dirty="0" err="1">
                <a:cs typeface="Calibri" panose="020F0502020204030204" pitchFamily="34" charset="0"/>
              </a:rPr>
              <a:t>complexity</a:t>
            </a:r>
            <a:r>
              <a:rPr lang="cs-CZ" sz="1800" dirty="0">
                <a:cs typeface="Calibri" panose="020F0502020204030204" pitchFamily="34" charset="0"/>
              </a:rPr>
              <a:t> =&gt; </a:t>
            </a:r>
            <a:r>
              <a:rPr lang="cs-CZ" sz="1800" dirty="0">
                <a:solidFill>
                  <a:srgbClr val="FF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 </a:t>
            </a:r>
            <a:r>
              <a:rPr lang="cs-CZ" sz="1800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feedback </a:t>
            </a:r>
            <a:r>
              <a:rPr lang="cs-CZ" sz="1800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volume</a:t>
            </a:r>
            <a:r>
              <a:rPr lang="cs-CZ" sz="1800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=&gt; </a:t>
            </a:r>
            <a:r>
              <a:rPr lang="cs-CZ" sz="1800" dirty="0">
                <a:solidFill>
                  <a:srgbClr val="FF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</a:t>
            </a:r>
            <a:r>
              <a:rPr lang="cs-CZ" sz="1800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sz="1800" dirty="0" err="1">
                <a:cs typeface="Calibri" panose="020F0502020204030204" pitchFamily="34" charset="0"/>
              </a:rPr>
              <a:t>recommendations</a:t>
            </a:r>
            <a:endParaRPr lang="cs-CZ" sz="1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Which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phenomenon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will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have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a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higher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impact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Understanding the Temporal Dynamics of Recommendations across Different Rating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Scales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b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cs-CZ" sz="1100" i="1" dirty="0">
                <a:solidFill>
                  <a:srgbClr val="0070C0"/>
                </a:solidFill>
                <a:cs typeface="Calibri" panose="020F0502020204030204" pitchFamily="34" charset="0"/>
              </a:rPr>
              <a:t>(https://ceur-ws.org/Vol-997/umap2013_lbr_7.pdf)</a:t>
            </a:r>
            <a:endParaRPr lang="en-US" sz="1800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Comparing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1-5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star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rating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scheme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with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positive-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neutral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-negative (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with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explicit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conversions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Utilizing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User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kNN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algorithm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book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dataset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rating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prediction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task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(MAE)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3-valued feedback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result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lower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MAE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than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5-valued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one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surprising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766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D88FE-D613-A99F-32B7-FFA0B2AC5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19B4F-73CE-7E85-C78E-00E0C4BA88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does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helps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A6D157-0A49-B382-38AA-D7D881030D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>
                <a:cs typeface="Calibri" panose="020F0502020204030204" pitchFamily="34" charset="0"/>
              </a:rPr>
              <a:t>Feedback </a:t>
            </a:r>
            <a:r>
              <a:rPr lang="cs-CZ" dirty="0" err="1">
                <a:cs typeface="Calibri" panose="020F0502020204030204" pitchFamily="34" charset="0"/>
              </a:rPr>
              <a:t>granularity</a:t>
            </a:r>
            <a:r>
              <a:rPr lang="cs-CZ" dirty="0">
                <a:cs typeface="Calibri" panose="020F0502020204030204" pitchFamily="34" charset="0"/>
              </a:rPr>
              <a:t> 	=&gt; </a:t>
            </a:r>
            <a:r>
              <a:rPr lang="cs-CZ" dirty="0">
                <a:solidFill>
                  <a:srgbClr val="00B05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</a:t>
            </a:r>
            <a:r>
              <a:rPr lang="cs-CZ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>
                <a:cs typeface="Calibri" panose="020F0502020204030204" pitchFamily="34" charset="0"/>
              </a:rPr>
              <a:t>preference </a:t>
            </a:r>
            <a:r>
              <a:rPr lang="cs-CZ" dirty="0" err="1">
                <a:cs typeface="Calibri" panose="020F0502020204030204" pitchFamily="34" charset="0"/>
              </a:rPr>
              <a:t>understanding</a:t>
            </a:r>
            <a:r>
              <a:rPr lang="cs-CZ" dirty="0">
                <a:cs typeface="Calibri" panose="020F0502020204030204" pitchFamily="34" charset="0"/>
              </a:rPr>
              <a:t> =&gt; </a:t>
            </a:r>
            <a:r>
              <a:rPr lang="cs-CZ" dirty="0">
                <a:solidFill>
                  <a:srgbClr val="00B05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</a:t>
            </a:r>
            <a:r>
              <a:rPr lang="cs-CZ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 err="1">
                <a:cs typeface="Calibri" panose="020F0502020204030204" pitchFamily="34" charset="0"/>
              </a:rPr>
              <a:t>recommendations</a:t>
            </a:r>
            <a:r>
              <a:rPr lang="cs-CZ" dirty="0">
                <a:cs typeface="Calibri" panose="020F0502020204030204" pitchFamily="34" charset="0"/>
              </a:rPr>
              <a:t/>
            </a:r>
            <a:br>
              <a:rPr lang="cs-CZ" dirty="0">
                <a:cs typeface="Calibri" panose="020F0502020204030204" pitchFamily="34" charset="0"/>
              </a:rPr>
            </a:br>
            <a:r>
              <a:rPr lang="cs-CZ" dirty="0">
                <a:cs typeface="Calibri" panose="020F0502020204030204" pitchFamily="34" charset="0"/>
              </a:rPr>
              <a:t>			=&gt;</a:t>
            </a:r>
            <a:r>
              <a:rPr lang="cs-CZ" dirty="0">
                <a:solidFill>
                  <a:srgbClr val="00B05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rgbClr val="FF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</a:t>
            </a:r>
            <a:r>
              <a:rPr lang="cs-CZ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 err="1">
                <a:cs typeface="Calibri" panose="020F0502020204030204" pitchFamily="34" charset="0"/>
              </a:rPr>
              <a:t>task</a:t>
            </a:r>
            <a:r>
              <a:rPr lang="cs-CZ" dirty="0">
                <a:cs typeface="Calibri" panose="020F0502020204030204" pitchFamily="34" charset="0"/>
              </a:rPr>
              <a:t> </a:t>
            </a:r>
            <a:r>
              <a:rPr lang="cs-CZ" dirty="0" err="1">
                <a:cs typeface="Calibri" panose="020F0502020204030204" pitchFamily="34" charset="0"/>
              </a:rPr>
              <a:t>complexity</a:t>
            </a:r>
            <a:r>
              <a:rPr lang="cs-CZ" dirty="0">
                <a:cs typeface="Calibri" panose="020F0502020204030204" pitchFamily="34" charset="0"/>
              </a:rPr>
              <a:t> =&gt; </a:t>
            </a:r>
            <a:r>
              <a:rPr lang="cs-CZ" dirty="0">
                <a:solidFill>
                  <a:srgbClr val="FF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 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feedback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volume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=&gt; </a:t>
            </a:r>
            <a:r>
              <a:rPr lang="cs-CZ" dirty="0">
                <a:solidFill>
                  <a:srgbClr val="FF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</a:t>
            </a:r>
            <a:r>
              <a:rPr lang="cs-CZ" dirty="0"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 err="1">
                <a:cs typeface="Calibri" panose="020F0502020204030204" pitchFamily="34" charset="0"/>
              </a:rPr>
              <a:t>recommendations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Which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phenomenon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will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have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a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higher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impact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The Effect of Feedback Granularity on Recommender Systems 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Performance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1100" i="1" dirty="0">
                <a:solidFill>
                  <a:srgbClr val="0070C0"/>
                </a:solidFill>
                <a:cs typeface="Calibri" panose="020F0502020204030204" pitchFamily="34" charset="0"/>
              </a:rPr>
              <a:t>(</a:t>
            </a:r>
            <a:r>
              <a:rPr lang="cs-CZ" sz="1100" i="1" dirty="0">
                <a:solidFill>
                  <a:srgbClr val="0070C0"/>
                </a:solidFill>
                <a:cs typeface="Calibri" panose="020F0502020204030204" pitchFamily="34" charset="0"/>
                <a:hlinkClick r:id="rId2"/>
              </a:rPr>
              <a:t>https://dl.acm.org/doi/abs/10.1145/3523227.3551479</a:t>
            </a:r>
            <a:r>
              <a:rPr lang="cs-CZ" sz="1100" i="1" dirty="0">
                <a:solidFill>
                  <a:srgbClr val="0070C0"/>
                </a:solidFill>
                <a:cs typeface="Calibri" panose="020F0502020204030204" pitchFamily="34" charset="0"/>
              </a:rPr>
              <a:t>) </a:t>
            </a:r>
            <a:r>
              <a:rPr lang="cs-CZ" sz="1200" dirty="0">
                <a:solidFill>
                  <a:schemeClr val="tx1"/>
                </a:solidFill>
                <a:cs typeface="Calibri" panose="020F0502020204030204" pitchFamily="34" charset="0"/>
              </a:rPr>
              <a:t>[</a:t>
            </a:r>
            <a:r>
              <a:rPr lang="cs-CZ" sz="1200" dirty="0" err="1">
                <a:solidFill>
                  <a:schemeClr val="tx1"/>
                </a:solidFill>
                <a:cs typeface="Calibri" panose="020F0502020204030204" pitchFamily="34" charset="0"/>
              </a:rPr>
              <a:t>our</a:t>
            </a:r>
            <a:r>
              <a:rPr lang="cs-CZ" sz="12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tx1"/>
                </a:solidFill>
                <a:cs typeface="Calibri" panose="020F0502020204030204" pitchFamily="34" charset="0"/>
              </a:rPr>
              <a:t>work</a:t>
            </a:r>
            <a:r>
              <a:rPr lang="cs-CZ" sz="1200" dirty="0">
                <a:solidFill>
                  <a:schemeClr val="tx1"/>
                </a:solidFill>
                <a:cs typeface="Calibri" panose="020F0502020204030204" pitchFamily="34" charset="0"/>
              </a:rPr>
              <a:t>] </a:t>
            </a:r>
            <a:endParaRPr lang="cs-CZ" sz="1100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Movies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and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books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data, more rating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granularity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(1,2,3,5,7,10) and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explicitly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model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feedback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volume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decrease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3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More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granular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data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improve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results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some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algorithms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– but not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all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3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Even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slightest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decrease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in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feedback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volume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b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has much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stronger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impact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on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results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While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some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algorithms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benefit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from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more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details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</a:t>
            </a:r>
            <a:b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you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should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optimize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for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getting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more data 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That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data reliability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remain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constant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Nowadays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many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algorithms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consider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binary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feedback by design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8AFDF6-17FC-E00D-9B07-BEB979FEF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14" y="3655982"/>
            <a:ext cx="2660832" cy="32020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469219-4579-5B06-A958-0D59417A0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837" y="3655983"/>
            <a:ext cx="2448163" cy="32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1B83F-2747-7B97-A149-C8B094A42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6067F-A67D-E327-0245-C3FF7C624B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stability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6E1B90-D0CA-AE7E-E40F-D4B59EA7DB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If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you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positively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rated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an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item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a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week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ago,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would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you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still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like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it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today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Are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rating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values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stable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i.e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.,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can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rely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on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?)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Test-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retest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scenarios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  <a:hlinkClick r:id="rId2"/>
              </a:rPr>
              <a:t>https://xamat.github.io/pubs/xamatriain_umap09.pdf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Netflix dataset, both popular &amp; unpopular movies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Three trials, 5-scale rating + unseen of 100 movies: 1-&gt;2 at least one day apart, 2-&gt;3 at least 14 days apart, different ordering of items (random -&gt; popular -&gt; random)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</a:b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15A8C60-A11F-C3A8-6C61-0D8E62D5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85" y="3374362"/>
            <a:ext cx="7656363" cy="3483638"/>
          </a:xfrm>
          <a:prstGeom prst="rect">
            <a:avLst/>
          </a:prstGeom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C2E000BF-2602-076D-0BDE-3A5C18825074}"/>
              </a:ext>
            </a:extLst>
          </p:cNvPr>
          <p:cNvSpPr/>
          <p:nvPr/>
        </p:nvSpPr>
        <p:spPr>
          <a:xfrm flipH="1">
            <a:off x="8040215" y="3726919"/>
            <a:ext cx="3456099" cy="1772652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Usually, rating differs just by one point; mediocre movies more unstable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27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26AE-E0B8-A5B6-5132-E6AE103B8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21B1B-5B33-C772-1F08-388C6BE549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stability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A13ABD-ED4B-034F-89C8-92E97DCFA5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If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you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positively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rated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an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item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a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week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ago,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would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you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still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like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it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today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Are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rating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values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stable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i.e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.,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can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rely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on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?)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Test-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retest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scenarios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  <a:hlinkClick r:id="rId2"/>
              </a:rPr>
              <a:t>https://xamat.github.io/pubs/xamatriain_umap09.pdf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Netflix dataset, both popular &amp; unpopular movies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Three trials, 5-scale rating + unseen of 100 movies: 1-&gt;2 at least one day apart, 2-&gt;3 at least 14 days apart, different ordering of items (random -&gt; popular -&gt; random)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/>
            </a:r>
            <a:b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</a:b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F6ABCAF-63E3-45BE-EBCE-13704299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76" y="3382632"/>
            <a:ext cx="8093047" cy="3319125"/>
          </a:xfrm>
          <a:prstGeom prst="rect">
            <a:avLst/>
          </a:prstGeom>
        </p:spPr>
      </p:pic>
      <p:sp>
        <p:nvSpPr>
          <p:cNvPr id="7" name="Flowchart: Sequential Access Storage 6">
            <a:extLst>
              <a:ext uri="{FF2B5EF4-FFF2-40B4-BE49-F238E27FC236}">
                <a16:creationId xmlns:a16="http://schemas.microsoft.com/office/drawing/2014/main" id="{317CA675-481A-B0AC-CBDE-A31EEFC2693F}"/>
              </a:ext>
            </a:extLst>
          </p:cNvPr>
          <p:cNvSpPr/>
          <p:nvPr/>
        </p:nvSpPr>
        <p:spPr>
          <a:xfrm flipH="1">
            <a:off x="8688288" y="3784440"/>
            <a:ext cx="3094638" cy="1772652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Inconsitencies are more frequent in less popular (less known?) items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013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ED461-6237-9533-F138-0AC0ACD2C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A7C721-D49E-D9EF-6EE7-67BDBF0587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1079C6-26E7-EE6A-C907-1BB159FC4B0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Default: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provide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one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feedback per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item</a:t>
            </a: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However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,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there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may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be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well-justified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exceptions</a:t>
            </a: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Rating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multiple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different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aspects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item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separately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Theoretically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this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map 1:1 to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some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item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features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Rating a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collection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items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together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2" descr="The orange fruit and its products | Orange Book">
            <a:extLst>
              <a:ext uri="{FF2B5EF4-FFF2-40B4-BE49-F238E27FC236}">
                <a16:creationId xmlns:a16="http://schemas.microsoft.com/office/drawing/2014/main" id="{C2BD1DA0-6DE6-9BC0-9EFC-EA28BD27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482" y="2374263"/>
            <a:ext cx="2298488" cy="19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uy Fresh Seedless Oranges Online | Walmart Canada">
            <a:extLst>
              <a:ext uri="{FF2B5EF4-FFF2-40B4-BE49-F238E27FC236}">
                <a16:creationId xmlns:a16="http://schemas.microsoft.com/office/drawing/2014/main" id="{F92B96EE-0702-E16A-DBC6-391DB782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53" y="2071254"/>
            <a:ext cx="2298488" cy="22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 We Need Fruit Antioxidants? - Diagnosis Diet">
            <a:extLst>
              <a:ext uri="{FF2B5EF4-FFF2-40B4-BE49-F238E27FC236}">
                <a16:creationId xmlns:a16="http://schemas.microsoft.com/office/drawing/2014/main" id="{22ACF7D5-5133-4AEA-E6D6-64EC6CC0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204864"/>
            <a:ext cx="3955021" cy="207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5">
            <a:extLst>
              <a:ext uri="{FF2B5EF4-FFF2-40B4-BE49-F238E27FC236}">
                <a16:creationId xmlns:a16="http://schemas.microsoft.com/office/drawing/2014/main" id="{95CFD1C8-B838-CE6B-D78D-C7F97AC6D2D4}"/>
              </a:ext>
            </a:extLst>
          </p:cNvPr>
          <p:cNvSpPr txBox="1"/>
          <p:nvPr/>
        </p:nvSpPr>
        <p:spPr>
          <a:xfrm>
            <a:off x="5082469" y="2892390"/>
            <a:ext cx="4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Vs.</a:t>
            </a:r>
          </a:p>
        </p:txBody>
      </p:sp>
      <p:sp>
        <p:nvSpPr>
          <p:cNvPr id="8" name="TextovéPole 6">
            <a:extLst>
              <a:ext uri="{FF2B5EF4-FFF2-40B4-BE49-F238E27FC236}">
                <a16:creationId xmlns:a16="http://schemas.microsoft.com/office/drawing/2014/main" id="{954661BD-D2B7-0F83-6795-4C436685806F}"/>
              </a:ext>
            </a:extLst>
          </p:cNvPr>
          <p:cNvSpPr txBox="1"/>
          <p:nvPr/>
        </p:nvSpPr>
        <p:spPr>
          <a:xfrm>
            <a:off x="8037883" y="2955130"/>
            <a:ext cx="4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592158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37A82-EA28-8997-768B-3B08AC30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5607F-BE36-4D22-FF19-DA99442DA0F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6A426F-998D-02F1-1A30-0161C769B4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cs typeface="Calibri" panose="020F0502020204030204" pitchFamily="34" charset="0"/>
              </a:rPr>
              <a:t>Rating multiple different aspects of the item separately</a:t>
            </a: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Theoretically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this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map 1:1 to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some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item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features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But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usually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,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thats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not a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good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idea!</a:t>
            </a:r>
            <a:endParaRPr lang="en-US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/>
        </p:nvSpPr>
        <p:spPr>
          <a:xfrm>
            <a:off x="1271464" y="2411760"/>
            <a:ext cx="8933011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Lord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panna </a:t>
            </a:r>
            <a:r>
              <a:rPr lang="cs-CZ" dirty="0" err="1"/>
              <a:t>cotta</a:t>
            </a:r>
            <a:r>
              <a:rPr lang="cs-CZ" dirty="0"/>
              <a:t> so </a:t>
            </a:r>
            <a:r>
              <a:rPr lang="cs-CZ" dirty="0" err="1"/>
              <a:t>delicious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good</a:t>
            </a:r>
            <a:r>
              <a:rPr lang="cs-CZ" dirty="0"/>
              <a:t> on [</a:t>
            </a:r>
            <a:r>
              <a:rPr lang="cs-CZ" dirty="0" err="1"/>
              <a:t>your</a:t>
            </a:r>
            <a:r>
              <a:rPr lang="cs-CZ" dirty="0"/>
              <a:t> favorite </a:t>
            </a:r>
            <a:r>
              <a:rPr lang="cs-CZ" dirty="0" err="1"/>
              <a:t>artists</a:t>
            </a:r>
            <a:r>
              <a:rPr lang="cs-CZ" dirty="0"/>
              <a:t>] </a:t>
            </a:r>
            <a:r>
              <a:rPr lang="cs-CZ" dirty="0" err="1"/>
              <a:t>songs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10" name="Picture 2" descr="Buy The Lord of the Rings: Gollum Steam">
            <a:extLst>
              <a:ext uri="{FF2B5EF4-FFF2-40B4-BE49-F238E27FC236}">
                <a16:creationId xmlns:a16="http://schemas.microsoft.com/office/drawing/2014/main" id="{4583B819-F05D-4E8B-93AB-F2BC5D4DC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5" b="34372"/>
          <a:stretch/>
        </p:blipFill>
        <p:spPr bwMode="auto">
          <a:xfrm>
            <a:off x="9243896" y="2310173"/>
            <a:ext cx="1238482" cy="7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Jednoduchá, ovocná a chutná panna cotta - Prostřeno.cz">
            <a:extLst>
              <a:ext uri="{FF2B5EF4-FFF2-40B4-BE49-F238E27FC236}">
                <a16:creationId xmlns:a16="http://schemas.microsoft.com/office/drawing/2014/main" id="{5C343368-8EA9-404E-B142-66931E3B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890" y="3428219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nimals (Pink Floyd album) - Wikipedia">
            <a:extLst>
              <a:ext uri="{FF2B5EF4-FFF2-40B4-BE49-F238E27FC236}">
                <a16:creationId xmlns:a16="http://schemas.microsoft.com/office/drawing/2014/main" id="{C84ADC8E-192E-4A42-B53C-A5650CC0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96" y="4711907"/>
            <a:ext cx="1237536" cy="12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492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E9C98-779A-90D6-F914-CA4C9F900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646E0-9921-F6EB-3D59-2F63F16C8F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6569F2-2DFA-407C-F686-69EFCDE128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cs typeface="Calibri" panose="020F0502020204030204" pitchFamily="34" charset="0"/>
              </a:rPr>
              <a:t>Rating multiple different aspects of the item separately</a:t>
            </a: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Theoretically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this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map 1:1 to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some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item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features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But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usually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,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thats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not a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good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idea!</a:t>
            </a:r>
            <a:endParaRPr lang="en-US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2" descr="Buy The Lord of the Rings: Gollum Steam">
            <a:extLst>
              <a:ext uri="{FF2B5EF4-FFF2-40B4-BE49-F238E27FC236}">
                <a16:creationId xmlns:a16="http://schemas.microsoft.com/office/drawing/2014/main" id="{67BD1E60-2B9B-8D77-AAA3-A68F2C494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5" b="34372"/>
          <a:stretch/>
        </p:blipFill>
        <p:spPr bwMode="auto">
          <a:xfrm>
            <a:off x="10848528" y="1268760"/>
            <a:ext cx="1238482" cy="7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Jednoduchá, ovocná a chutná panna cotta - Prostřeno.cz">
            <a:extLst>
              <a:ext uri="{FF2B5EF4-FFF2-40B4-BE49-F238E27FC236}">
                <a16:creationId xmlns:a16="http://schemas.microsoft.com/office/drawing/2014/main" id="{592145B7-9537-F7BB-0DE6-EB5C6800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2110047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nimals (Pink Floyd album) - Wikipedia">
            <a:extLst>
              <a:ext uri="{FF2B5EF4-FFF2-40B4-BE49-F238E27FC236}">
                <a16:creationId xmlns:a16="http://schemas.microsoft.com/office/drawing/2014/main" id="{484CC247-9BD8-009F-9ED3-67C37292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3159571"/>
            <a:ext cx="1237536" cy="12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1B0FFA8-6C17-62DC-34C0-5962EDE82F01}"/>
              </a:ext>
            </a:extLst>
          </p:cNvPr>
          <p:cNvSpPr txBox="1">
            <a:spLocks/>
          </p:cNvSpPr>
          <p:nvPr/>
        </p:nvSpPr>
        <p:spPr bwMode="auto">
          <a:xfrm>
            <a:off x="983432" y="2492896"/>
            <a:ext cx="8933011" cy="35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do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you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like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Lord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Rings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movie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makes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Panna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cotta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so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delicious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so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good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on [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favorite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artists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]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songs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cs-CZ" i="1" kern="0" dirty="0" err="1">
                <a:solidFill>
                  <a:schemeClr val="tx1"/>
                </a:solidFill>
              </a:rPr>
              <a:t>Is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the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description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discriminative</a:t>
            </a:r>
            <a:r>
              <a:rPr lang="cs-CZ" i="1" kern="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cs-CZ" b="0" i="1" kern="0" dirty="0" err="1">
                <a:solidFill>
                  <a:schemeClr val="tx1"/>
                </a:solidFill>
              </a:rPr>
              <a:t>Can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it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be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generalized</a:t>
            </a:r>
            <a:r>
              <a:rPr lang="cs-CZ" b="0" i="1" kern="0" dirty="0">
                <a:solidFill>
                  <a:schemeClr val="tx1"/>
                </a:solidFill>
              </a:rPr>
              <a:t> to </a:t>
            </a:r>
            <a:r>
              <a:rPr lang="cs-CZ" b="0" i="1" kern="0" dirty="0" err="1">
                <a:solidFill>
                  <a:schemeClr val="tx1"/>
                </a:solidFill>
              </a:rPr>
              <a:t>all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other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objects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sharing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the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same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feature</a:t>
            </a:r>
            <a:r>
              <a:rPr lang="cs-CZ" b="0" i="1" kern="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cs-CZ" b="0" i="1" kern="0" dirty="0">
                <a:solidFill>
                  <a:schemeClr val="tx1"/>
                </a:solidFill>
              </a:rPr>
              <a:t>How much </a:t>
            </a:r>
            <a:r>
              <a:rPr lang="cs-CZ" b="0" i="1" kern="0" dirty="0" err="1">
                <a:solidFill>
                  <a:schemeClr val="tx1"/>
                </a:solidFill>
              </a:rPr>
              <a:t>is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missing</a:t>
            </a:r>
            <a:r>
              <a:rPr lang="cs-CZ" b="0" i="1" kern="0" dirty="0">
                <a:solidFill>
                  <a:schemeClr val="tx1"/>
                </a:solidFill>
              </a:rPr>
              <a:t> in </a:t>
            </a:r>
            <a:r>
              <a:rPr lang="cs-CZ" b="0" i="1" kern="0" dirty="0" err="1">
                <a:solidFill>
                  <a:schemeClr val="tx1"/>
                </a:solidFill>
              </a:rPr>
              <a:t>the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picture</a:t>
            </a:r>
            <a:r>
              <a:rPr lang="cs-CZ" b="0" i="1" kern="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cs-CZ" b="0" i="1" kern="0" dirty="0">
                <a:solidFill>
                  <a:schemeClr val="tx1"/>
                </a:solidFill>
              </a:rPr>
              <a:t>How much </a:t>
            </a:r>
            <a:r>
              <a:rPr lang="cs-CZ" b="0" i="1" kern="0" dirty="0" err="1">
                <a:solidFill>
                  <a:schemeClr val="tx1"/>
                </a:solidFill>
              </a:rPr>
              <a:t>effort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did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you</a:t>
            </a:r>
            <a:r>
              <a:rPr lang="cs-CZ" b="0" i="1" kern="0" dirty="0">
                <a:solidFill>
                  <a:schemeClr val="tx1"/>
                </a:solidFill>
              </a:rPr>
              <a:t> use? </a:t>
            </a:r>
            <a:r>
              <a:rPr lang="cs-CZ" b="0" i="1" kern="0" dirty="0" err="1">
                <a:solidFill>
                  <a:schemeClr val="tx1"/>
                </a:solidFill>
              </a:rPr>
              <a:t>Would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you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be</a:t>
            </a:r>
            <a:r>
              <a:rPr lang="cs-CZ" b="0" i="1" kern="0" dirty="0">
                <a:solidFill>
                  <a:schemeClr val="tx1"/>
                </a:solidFill>
              </a:rPr>
              <a:t> </a:t>
            </a:r>
            <a:r>
              <a:rPr lang="cs-CZ" b="0" i="1" kern="0" dirty="0" err="1">
                <a:solidFill>
                  <a:schemeClr val="tx1"/>
                </a:solidFill>
              </a:rPr>
              <a:t>willing</a:t>
            </a:r>
            <a:r>
              <a:rPr lang="cs-CZ" b="0" i="1" kern="0" dirty="0">
                <a:solidFill>
                  <a:schemeClr val="tx1"/>
                </a:solidFill>
              </a:rPr>
              <a:t> to do </a:t>
            </a:r>
            <a:r>
              <a:rPr lang="cs-CZ" b="0" i="1" kern="0" dirty="0" err="1">
                <a:solidFill>
                  <a:schemeClr val="tx1"/>
                </a:solidFill>
              </a:rPr>
              <a:t>it</a:t>
            </a:r>
            <a:r>
              <a:rPr lang="cs-CZ" b="0" i="1" kern="0" dirty="0">
                <a:solidFill>
                  <a:schemeClr val="tx1"/>
                </a:solidFill>
              </a:rPr>
              <a:t> „</a:t>
            </a:r>
            <a:r>
              <a:rPr lang="cs-CZ" b="0" i="1" kern="0" dirty="0" err="1">
                <a:solidFill>
                  <a:schemeClr val="tx1"/>
                </a:solidFill>
              </a:rPr>
              <a:t>normally</a:t>
            </a:r>
            <a:r>
              <a:rPr lang="cs-CZ" b="0" i="1" kern="0" dirty="0">
                <a:solidFill>
                  <a:schemeClr val="tx1"/>
                </a:solidFill>
              </a:rPr>
              <a:t>“?</a:t>
            </a:r>
          </a:p>
          <a:p>
            <a:r>
              <a:rPr lang="cs-CZ" i="1" kern="0" dirty="0" err="1">
                <a:solidFill>
                  <a:schemeClr val="tx1"/>
                </a:solidFill>
              </a:rPr>
              <a:t>If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you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mentioned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multiple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features</a:t>
            </a:r>
            <a:r>
              <a:rPr lang="cs-CZ" i="1" kern="0" dirty="0">
                <a:solidFill>
                  <a:schemeClr val="tx1"/>
                </a:solidFill>
              </a:rPr>
              <a:t>, </a:t>
            </a:r>
            <a:r>
              <a:rPr lang="cs-CZ" i="1" kern="0" dirty="0" err="1">
                <a:solidFill>
                  <a:schemeClr val="tx1"/>
                </a:solidFill>
              </a:rPr>
              <a:t>what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is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their</a:t>
            </a:r>
            <a:r>
              <a:rPr lang="cs-CZ" i="1" kern="0" dirty="0">
                <a:solidFill>
                  <a:schemeClr val="tx1"/>
                </a:solidFill>
              </a:rPr>
              <a:t> </a:t>
            </a:r>
            <a:r>
              <a:rPr lang="cs-CZ" i="1" kern="0" dirty="0" err="1">
                <a:solidFill>
                  <a:schemeClr val="tx1"/>
                </a:solidFill>
              </a:rPr>
              <a:t>interplay</a:t>
            </a:r>
            <a:r>
              <a:rPr lang="cs-CZ" i="1" kern="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cs-CZ" b="0" i="1" kern="0" dirty="0">
                <a:solidFill>
                  <a:srgbClr val="0070C0"/>
                </a:solidFill>
              </a:rPr>
              <a:t>And-</a:t>
            </a:r>
            <a:r>
              <a:rPr lang="cs-CZ" b="0" i="1" kern="0" dirty="0" err="1">
                <a:solidFill>
                  <a:srgbClr val="0070C0"/>
                </a:solidFill>
              </a:rPr>
              <a:t>like</a:t>
            </a:r>
            <a:r>
              <a:rPr lang="cs-CZ" b="0" i="1" kern="0" dirty="0">
                <a:solidFill>
                  <a:srgbClr val="0070C0"/>
                </a:solidFill>
              </a:rPr>
              <a:t> / </a:t>
            </a:r>
            <a:r>
              <a:rPr lang="cs-CZ" b="0" i="1" kern="0" dirty="0" err="1">
                <a:solidFill>
                  <a:srgbClr val="0070C0"/>
                </a:solidFill>
              </a:rPr>
              <a:t>or-like</a:t>
            </a:r>
            <a:r>
              <a:rPr lang="cs-CZ" b="0" i="1" kern="0" dirty="0">
                <a:solidFill>
                  <a:srgbClr val="0070C0"/>
                </a:solidFill>
              </a:rPr>
              <a:t> / </a:t>
            </a:r>
            <a:r>
              <a:rPr lang="cs-CZ" b="0" i="1" kern="0" dirty="0" err="1">
                <a:solidFill>
                  <a:srgbClr val="0070C0"/>
                </a:solidFill>
              </a:rPr>
              <a:t>additive</a:t>
            </a:r>
            <a:r>
              <a:rPr lang="cs-CZ" b="0" i="1" kern="0" dirty="0">
                <a:solidFill>
                  <a:srgbClr val="0070C0"/>
                </a:solidFill>
              </a:rPr>
              <a:t> / </a:t>
            </a:r>
            <a:r>
              <a:rPr lang="cs-CZ" b="0" i="1" kern="0" dirty="0" err="1">
                <a:solidFill>
                  <a:srgbClr val="0070C0"/>
                </a:solidFill>
              </a:rPr>
              <a:t>amplifying</a:t>
            </a:r>
            <a:r>
              <a:rPr lang="cs-CZ" b="0" i="1" kern="0" dirty="0">
                <a:solidFill>
                  <a:srgbClr val="0070C0"/>
                </a:solidFill>
              </a:rPr>
              <a:t>…</a:t>
            </a:r>
          </a:p>
          <a:p>
            <a:pPr lvl="1"/>
            <a:endParaRPr lang="cs-CZ" b="0" i="1" kern="0" dirty="0">
              <a:solidFill>
                <a:srgbClr val="0070C0"/>
              </a:solidFill>
            </a:endParaRPr>
          </a:p>
          <a:p>
            <a:endParaRPr lang="cs-CZ" kern="0" dirty="0"/>
          </a:p>
          <a:p>
            <a:pPr lvl="1"/>
            <a:endParaRPr lang="cs-CZ" b="0" kern="0" dirty="0"/>
          </a:p>
          <a:p>
            <a:pPr marL="0" indent="0">
              <a:buFont typeface="Wingdings" pitchFamily="2" charset="2"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017002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BFA4F-2514-9C88-0C58-9C9AD17B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55B77-94AB-0645-78FA-2CE52ADF44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1FB59-E734-322C-1148-DCFFCEC1287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cs typeface="Calibri" panose="020F0502020204030204" pitchFamily="34" charset="0"/>
              </a:rPr>
              <a:t>Rating multiple different aspects of the item separately</a:t>
            </a: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Theoretically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this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map 1:1 to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some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item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features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But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usually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,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thats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not a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good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idea!</a:t>
            </a:r>
            <a:endParaRPr lang="en-US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2" descr="Buy The Lord of the Rings: Gollum Steam">
            <a:extLst>
              <a:ext uri="{FF2B5EF4-FFF2-40B4-BE49-F238E27FC236}">
                <a16:creationId xmlns:a16="http://schemas.microsoft.com/office/drawing/2014/main" id="{6542C7A5-E539-E287-F531-E2B47273F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5" b="34372"/>
          <a:stretch/>
        </p:blipFill>
        <p:spPr bwMode="auto">
          <a:xfrm>
            <a:off x="10848528" y="1268760"/>
            <a:ext cx="1238482" cy="7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Jednoduchá, ovocná a chutná panna cotta - Prostřeno.cz">
            <a:extLst>
              <a:ext uri="{FF2B5EF4-FFF2-40B4-BE49-F238E27FC236}">
                <a16:creationId xmlns:a16="http://schemas.microsoft.com/office/drawing/2014/main" id="{2706C2A4-7D32-A031-97F0-812E1125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2110047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nimals (Pink Floyd album) - Wikipedia">
            <a:extLst>
              <a:ext uri="{FF2B5EF4-FFF2-40B4-BE49-F238E27FC236}">
                <a16:creationId xmlns:a16="http://schemas.microsoft.com/office/drawing/2014/main" id="{22500A1F-B53E-BE90-FF94-9C938C496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3159571"/>
            <a:ext cx="1237536" cy="12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F2E8495-C4DD-E3BE-BC66-107F6D2EADDE}"/>
              </a:ext>
            </a:extLst>
          </p:cNvPr>
          <p:cNvSpPr txBox="1">
            <a:spLocks/>
          </p:cNvSpPr>
          <p:nvPr/>
        </p:nvSpPr>
        <p:spPr bwMode="auto">
          <a:xfrm>
            <a:off x="983432" y="2492896"/>
            <a:ext cx="8933011" cy="35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do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you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like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Lord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Rings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movie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makes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Panna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cotta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so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delicious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so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good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on [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 favorite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artists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] </a:t>
            </a:r>
            <a:r>
              <a:rPr lang="cs-CZ" sz="1400" b="0" i="1" kern="0" dirty="0" err="1">
                <a:solidFill>
                  <a:schemeClr val="bg1">
                    <a:lumMod val="65000"/>
                  </a:schemeClr>
                </a:solidFill>
              </a:rPr>
              <a:t>songs</a:t>
            </a:r>
            <a:r>
              <a:rPr lang="cs-CZ" sz="1400" b="0" i="1" kern="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r>
              <a:rPr lang="en-US" sz="2300" i="1" kern="0" dirty="0">
                <a:solidFill>
                  <a:schemeClr val="tx1"/>
                </a:solidFill>
              </a:rPr>
              <a:t>Also, are </a:t>
            </a:r>
            <a:r>
              <a:rPr lang="en-US" sz="2300" i="1" kern="0" dirty="0" err="1" smtClean="0">
                <a:solidFill>
                  <a:schemeClr val="tx1"/>
                </a:solidFill>
              </a:rPr>
              <a:t>th</a:t>
            </a:r>
            <a:r>
              <a:rPr lang="cs-CZ" sz="2300" i="1" kern="0" dirty="0" smtClean="0">
                <a:solidFill>
                  <a:schemeClr val="tx1"/>
                </a:solidFill>
              </a:rPr>
              <a:t>e</a:t>
            </a:r>
            <a:r>
              <a:rPr lang="en-US" sz="2300" i="1" kern="0" dirty="0" smtClean="0">
                <a:solidFill>
                  <a:schemeClr val="tx1"/>
                </a:solidFill>
              </a:rPr>
              <a:t>s</a:t>
            </a:r>
            <a:r>
              <a:rPr lang="cs-CZ" sz="2300" i="1" kern="0" dirty="0" smtClean="0">
                <a:solidFill>
                  <a:schemeClr val="tx1"/>
                </a:solidFill>
              </a:rPr>
              <a:t>e</a:t>
            </a:r>
            <a:r>
              <a:rPr lang="en-US" sz="2300" i="1" kern="0" dirty="0" smtClean="0">
                <a:solidFill>
                  <a:schemeClr val="tx1"/>
                </a:solidFill>
              </a:rPr>
              <a:t> </a:t>
            </a:r>
            <a:r>
              <a:rPr lang="en-US" sz="2300" i="1" kern="0" dirty="0">
                <a:solidFill>
                  <a:schemeClr val="tx1"/>
                </a:solidFill>
              </a:rPr>
              <a:t>the actual reasons, or just you justifying your emotions?</a:t>
            </a:r>
          </a:p>
          <a:p>
            <a:pPr lvl="1"/>
            <a:r>
              <a:rPr lang="en-US" sz="1000" b="0" i="1" kern="0" dirty="0">
                <a:solidFill>
                  <a:srgbClr val="0070C0"/>
                </a:solidFill>
                <a:hlinkClick r:id="rId5"/>
              </a:rPr>
              <a:t>https://start.askwonder.com/insights/want-add-previous-request-made-few-years-ago-want-studies-support-idea-decisions-c22yygpap</a:t>
            </a:r>
            <a:r>
              <a:rPr lang="cs-CZ" sz="1000" b="0" i="1" kern="0" dirty="0">
                <a:solidFill>
                  <a:srgbClr val="0070C0"/>
                </a:solidFill>
              </a:rPr>
              <a:t> </a:t>
            </a:r>
            <a:endParaRPr lang="en-US" sz="1000" b="0" i="1" kern="0" dirty="0">
              <a:solidFill>
                <a:srgbClr val="0070C0"/>
              </a:solidFill>
            </a:endParaRPr>
          </a:p>
          <a:p>
            <a:pPr lvl="1"/>
            <a:r>
              <a:rPr lang="en-US" sz="1000" b="0" i="1" kern="0" dirty="0">
                <a:solidFill>
                  <a:srgbClr val="0070C0"/>
                </a:solidFill>
                <a:hlinkClick r:id="rId6"/>
              </a:rPr>
              <a:t>https://en.wikipedia.org/wiki/Motivated_reasoning</a:t>
            </a:r>
            <a:r>
              <a:rPr lang="cs-CZ" sz="1000" b="0" i="1" kern="0" dirty="0">
                <a:solidFill>
                  <a:srgbClr val="0070C0"/>
                </a:solidFill>
              </a:rPr>
              <a:t> </a:t>
            </a:r>
            <a:endParaRPr lang="en-US" sz="1000" b="0" i="1" kern="0" dirty="0">
              <a:solidFill>
                <a:srgbClr val="0070C0"/>
              </a:solidFill>
            </a:endParaRPr>
          </a:p>
          <a:p>
            <a:pPr lvl="1"/>
            <a:r>
              <a:rPr lang="en-US" sz="1700" b="0" i="1" kern="0" dirty="0">
                <a:solidFill>
                  <a:srgbClr val="0070C0"/>
                </a:solidFill>
              </a:rPr>
              <a:t> </a:t>
            </a:r>
            <a:r>
              <a:rPr lang="cs-CZ" sz="1700" b="0" i="1" kern="0" dirty="0">
                <a:solidFill>
                  <a:srgbClr val="0070C0"/>
                </a:solidFill>
              </a:rPr>
              <a:t>“</a:t>
            </a:r>
            <a:r>
              <a:rPr lang="en-US" sz="1700" b="0" i="1" kern="0" dirty="0">
                <a:solidFill>
                  <a:srgbClr val="0070C0"/>
                </a:solidFill>
              </a:rPr>
              <a:t>Ninety percent of human decisions are made based on emotions. Humans use logic to justify their actions to themselves and others</a:t>
            </a:r>
            <a:r>
              <a:rPr lang="cs-CZ" sz="1700" b="0" i="1" kern="0" dirty="0">
                <a:solidFill>
                  <a:srgbClr val="0070C0"/>
                </a:solidFill>
              </a:rPr>
              <a:t>“</a:t>
            </a:r>
            <a:endParaRPr lang="en-US" sz="1700" b="0" i="1" kern="0" dirty="0">
              <a:solidFill>
                <a:srgbClr val="0070C0"/>
              </a:solidFill>
            </a:endParaRPr>
          </a:p>
          <a:p>
            <a:pPr lvl="1"/>
            <a:r>
              <a:rPr lang="en-US" sz="1700" b="0" i="1" kern="0" dirty="0">
                <a:solidFill>
                  <a:srgbClr val="0070C0"/>
                </a:solidFill>
              </a:rPr>
              <a:t>"Common emotional decisions may use some logic, but the main driving force is emotion, which either overrides logic or uses a pseudo-logic to support emotional choices (this is extremely common). Another common use of emotion in the decision is to start with logic and then use emotion in the final choice."</a:t>
            </a:r>
          </a:p>
          <a:p>
            <a:endParaRPr lang="cs-CZ" b="0" i="1" kern="0" dirty="0">
              <a:solidFill>
                <a:srgbClr val="0070C0"/>
              </a:solidFill>
            </a:endParaRPr>
          </a:p>
          <a:p>
            <a:endParaRPr lang="cs-CZ" kern="0" dirty="0"/>
          </a:p>
          <a:p>
            <a:pPr lvl="1"/>
            <a:endParaRPr lang="cs-CZ" b="0" kern="0" dirty="0"/>
          </a:p>
          <a:p>
            <a:pPr marL="0" indent="0">
              <a:buFont typeface="Wingdings" pitchFamily="2" charset="2"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805813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9579C-4CA7-57F4-34AC-65FB10309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57805-05BA-C14A-CF90-7E370E7BA0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99BDF-C458-A54E-CDDD-08437C8B37B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cs typeface="Calibri" panose="020F0502020204030204" pitchFamily="34" charset="0"/>
              </a:rPr>
              <a:t>Rating multiple different aspects of the item separately</a:t>
            </a: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In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practical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situations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some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well-defined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b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</a:b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aspects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items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work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No direct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mapping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to any meta-data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Disentangled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concepts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High value for users </a:t>
            </a:r>
            <a:r>
              <a:rPr lang="cs-CZ" dirty="0" smtClean="0">
                <a:solidFill>
                  <a:schemeClr val="tx1"/>
                </a:solidFill>
                <a:cs typeface="Calibri" panose="020F0502020204030204" pitchFamily="34" charset="0"/>
              </a:rPr>
              <a:t>(paying the depth to society)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FCAAD90-ECA3-8718-B709-CEE2D2870594}"/>
              </a:ext>
            </a:extLst>
          </p:cNvPr>
          <p:cNvSpPr txBox="1">
            <a:spLocks/>
          </p:cNvSpPr>
          <p:nvPr/>
        </p:nvSpPr>
        <p:spPr bwMode="auto">
          <a:xfrm>
            <a:off x="843239" y="2436626"/>
            <a:ext cx="8767104" cy="363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endParaRPr lang="cs-CZ" kern="0"/>
          </a:p>
          <a:p>
            <a:pPr lvl="1"/>
            <a:endParaRPr lang="cs-CZ" b="0" kern="0"/>
          </a:p>
          <a:p>
            <a:pPr marL="0" indent="0">
              <a:buFont typeface="Wingdings" pitchFamily="2" charset="2"/>
              <a:buNone/>
            </a:pPr>
            <a:endParaRPr lang="cs-CZ" kern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1FAEC9-6DF7-8853-4514-D1727BE6C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750" y="1728167"/>
            <a:ext cx="5400600" cy="28828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E4CCE7A-985A-C51E-2B4C-306951A16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793" y="4578694"/>
            <a:ext cx="8420594" cy="1999891"/>
          </a:xfrm>
          <a:prstGeom prst="rect">
            <a:avLst/>
          </a:prstGeom>
        </p:spPr>
      </p:pic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DA98A37B-37F2-8E8B-03A2-9B6AA2047EB2}"/>
              </a:ext>
            </a:extLst>
          </p:cNvPr>
          <p:cNvSpPr/>
          <p:nvPr/>
        </p:nvSpPr>
        <p:spPr>
          <a:xfrm>
            <a:off x="10846919" y="2251144"/>
            <a:ext cx="965410" cy="510133"/>
          </a:xfrm>
          <a:custGeom>
            <a:avLst/>
            <a:gdLst>
              <a:gd name="connsiteX0" fmla="*/ 787030 w 983679"/>
              <a:gd name="connsiteY0" fmla="*/ 581114 h 581114"/>
              <a:gd name="connsiteX1" fmla="*/ 428107 w 983679"/>
              <a:gd name="connsiteY1" fmla="*/ 487111 h 581114"/>
              <a:gd name="connsiteX2" fmla="*/ 257191 w 983679"/>
              <a:gd name="connsiteY2" fmla="*/ 427290 h 581114"/>
              <a:gd name="connsiteX3" fmla="*/ 146096 w 983679"/>
              <a:gd name="connsiteY3" fmla="*/ 393107 h 581114"/>
              <a:gd name="connsiteX4" fmla="*/ 26455 w 983679"/>
              <a:gd name="connsiteY4" fmla="*/ 333286 h 581114"/>
              <a:gd name="connsiteX5" fmla="*/ 817 w 983679"/>
              <a:gd name="connsiteY5" fmla="*/ 282011 h 581114"/>
              <a:gd name="connsiteX6" fmla="*/ 17909 w 983679"/>
              <a:gd name="connsiteY6" fmla="*/ 145279 h 581114"/>
              <a:gd name="connsiteX7" fmla="*/ 94821 w 983679"/>
              <a:gd name="connsiteY7" fmla="*/ 68367 h 581114"/>
              <a:gd name="connsiteX8" fmla="*/ 359741 w 983679"/>
              <a:gd name="connsiteY8" fmla="*/ 0 h 581114"/>
              <a:gd name="connsiteX9" fmla="*/ 761393 w 983679"/>
              <a:gd name="connsiteY9" fmla="*/ 42729 h 581114"/>
              <a:gd name="connsiteX10" fmla="*/ 812668 w 983679"/>
              <a:gd name="connsiteY10" fmla="*/ 59821 h 581114"/>
              <a:gd name="connsiteX11" fmla="*/ 889580 w 983679"/>
              <a:gd name="connsiteY11" fmla="*/ 111096 h 581114"/>
              <a:gd name="connsiteX12" fmla="*/ 966492 w 983679"/>
              <a:gd name="connsiteY12" fmla="*/ 247828 h 581114"/>
              <a:gd name="connsiteX13" fmla="*/ 983584 w 983679"/>
              <a:gd name="connsiteY13" fmla="*/ 376015 h 581114"/>
              <a:gd name="connsiteX14" fmla="*/ 966492 w 983679"/>
              <a:gd name="connsiteY14" fmla="*/ 444382 h 581114"/>
              <a:gd name="connsiteX15" fmla="*/ 915217 w 983679"/>
              <a:gd name="connsiteY15" fmla="*/ 495656 h 581114"/>
              <a:gd name="connsiteX16" fmla="*/ 752847 w 983679"/>
              <a:gd name="connsiteY16" fmla="*/ 555477 h 581114"/>
              <a:gd name="connsiteX17" fmla="*/ 667389 w 983679"/>
              <a:gd name="connsiteY17" fmla="*/ 564023 h 581114"/>
              <a:gd name="connsiteX18" fmla="*/ 513565 w 983679"/>
              <a:gd name="connsiteY18" fmla="*/ 538385 h 581114"/>
              <a:gd name="connsiteX19" fmla="*/ 453744 w 983679"/>
              <a:gd name="connsiteY19" fmla="*/ 521294 h 58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3679" h="581114">
                <a:moveTo>
                  <a:pt x="787030" y="581114"/>
                </a:moveTo>
                <a:cubicBezTo>
                  <a:pt x="660595" y="555826"/>
                  <a:pt x="582789" y="541250"/>
                  <a:pt x="428107" y="487111"/>
                </a:cubicBezTo>
                <a:lnTo>
                  <a:pt x="257191" y="427290"/>
                </a:lnTo>
                <a:cubicBezTo>
                  <a:pt x="220434" y="415038"/>
                  <a:pt x="181502" y="408843"/>
                  <a:pt x="146096" y="393107"/>
                </a:cubicBezTo>
                <a:cubicBezTo>
                  <a:pt x="54005" y="352178"/>
                  <a:pt x="93241" y="373359"/>
                  <a:pt x="26455" y="333286"/>
                </a:cubicBezTo>
                <a:cubicBezTo>
                  <a:pt x="17909" y="316194"/>
                  <a:pt x="1685" y="301100"/>
                  <a:pt x="817" y="282011"/>
                </a:cubicBezTo>
                <a:cubicBezTo>
                  <a:pt x="-1269" y="236126"/>
                  <a:pt x="-590" y="187321"/>
                  <a:pt x="17909" y="145279"/>
                </a:cubicBezTo>
                <a:cubicBezTo>
                  <a:pt x="32511" y="112093"/>
                  <a:pt x="63731" y="87021"/>
                  <a:pt x="94821" y="68367"/>
                </a:cubicBezTo>
                <a:cubicBezTo>
                  <a:pt x="186531" y="13341"/>
                  <a:pt x="258919" y="13443"/>
                  <a:pt x="359741" y="0"/>
                </a:cubicBezTo>
                <a:cubicBezTo>
                  <a:pt x="763360" y="20699"/>
                  <a:pt x="578798" y="-22484"/>
                  <a:pt x="761393" y="42729"/>
                </a:cubicBezTo>
                <a:cubicBezTo>
                  <a:pt x="778360" y="48789"/>
                  <a:pt x="795940" y="53130"/>
                  <a:pt x="812668" y="59821"/>
                </a:cubicBezTo>
                <a:cubicBezTo>
                  <a:pt x="840186" y="70828"/>
                  <a:pt x="869805" y="89344"/>
                  <a:pt x="889580" y="111096"/>
                </a:cubicBezTo>
                <a:cubicBezTo>
                  <a:pt x="933216" y="159096"/>
                  <a:pt x="939988" y="188194"/>
                  <a:pt x="966492" y="247828"/>
                </a:cubicBezTo>
                <a:cubicBezTo>
                  <a:pt x="971336" y="276893"/>
                  <a:pt x="984948" y="352823"/>
                  <a:pt x="983584" y="376015"/>
                </a:cubicBezTo>
                <a:cubicBezTo>
                  <a:pt x="982205" y="399465"/>
                  <a:pt x="978147" y="423987"/>
                  <a:pt x="966492" y="444382"/>
                </a:cubicBezTo>
                <a:cubicBezTo>
                  <a:pt x="954500" y="465368"/>
                  <a:pt x="934886" y="481607"/>
                  <a:pt x="915217" y="495656"/>
                </a:cubicBezTo>
                <a:cubicBezTo>
                  <a:pt x="872257" y="526342"/>
                  <a:pt x="802014" y="546112"/>
                  <a:pt x="752847" y="555477"/>
                </a:cubicBezTo>
                <a:cubicBezTo>
                  <a:pt x="724725" y="560834"/>
                  <a:pt x="695875" y="561174"/>
                  <a:pt x="667389" y="564023"/>
                </a:cubicBezTo>
                <a:cubicBezTo>
                  <a:pt x="616114" y="555477"/>
                  <a:pt x="564538" y="548580"/>
                  <a:pt x="513565" y="538385"/>
                </a:cubicBezTo>
                <a:cubicBezTo>
                  <a:pt x="493230" y="534318"/>
                  <a:pt x="453744" y="521294"/>
                  <a:pt x="453744" y="5212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: obrazec 8">
            <a:extLst>
              <a:ext uri="{FF2B5EF4-FFF2-40B4-BE49-F238E27FC236}">
                <a16:creationId xmlns:a16="http://schemas.microsoft.com/office/drawing/2014/main" id="{B9ED96CB-0583-A0AF-9FEA-2ED6575D279C}"/>
              </a:ext>
            </a:extLst>
          </p:cNvPr>
          <p:cNvSpPr/>
          <p:nvPr/>
        </p:nvSpPr>
        <p:spPr>
          <a:xfrm>
            <a:off x="10009650" y="2832397"/>
            <a:ext cx="1644225" cy="2565667"/>
          </a:xfrm>
          <a:custGeom>
            <a:avLst/>
            <a:gdLst>
              <a:gd name="connsiteX0" fmla="*/ 1375873 w 1675340"/>
              <a:gd name="connsiteY0" fmla="*/ 0 h 2922662"/>
              <a:gd name="connsiteX1" fmla="*/ 1563880 w 1675340"/>
              <a:gd name="connsiteY1" fmla="*/ 256374 h 2922662"/>
              <a:gd name="connsiteX2" fmla="*/ 1640792 w 1675340"/>
              <a:gd name="connsiteY2" fmla="*/ 367470 h 2922662"/>
              <a:gd name="connsiteX3" fmla="*/ 1666430 w 1675340"/>
              <a:gd name="connsiteY3" fmla="*/ 478565 h 2922662"/>
              <a:gd name="connsiteX4" fmla="*/ 1666430 w 1675340"/>
              <a:gd name="connsiteY4" fmla="*/ 948584 h 2922662"/>
              <a:gd name="connsiteX5" fmla="*/ 1546789 w 1675340"/>
              <a:gd name="connsiteY5" fmla="*/ 1333144 h 2922662"/>
              <a:gd name="connsiteX6" fmla="*/ 1358781 w 1675340"/>
              <a:gd name="connsiteY6" fmla="*/ 1649339 h 2922662"/>
              <a:gd name="connsiteX7" fmla="*/ 1298960 w 1675340"/>
              <a:gd name="connsiteY7" fmla="*/ 1743342 h 2922662"/>
              <a:gd name="connsiteX8" fmla="*/ 1204957 w 1675340"/>
              <a:gd name="connsiteY8" fmla="*/ 1931350 h 2922662"/>
              <a:gd name="connsiteX9" fmla="*/ 1068224 w 1675340"/>
              <a:gd name="connsiteY9" fmla="*/ 2170632 h 2922662"/>
              <a:gd name="connsiteX10" fmla="*/ 957129 w 1675340"/>
              <a:gd name="connsiteY10" fmla="*/ 2298819 h 2922662"/>
              <a:gd name="connsiteX11" fmla="*/ 897308 w 1675340"/>
              <a:gd name="connsiteY11" fmla="*/ 2341548 h 2922662"/>
              <a:gd name="connsiteX12" fmla="*/ 606751 w 1675340"/>
              <a:gd name="connsiteY12" fmla="*/ 2512464 h 2922662"/>
              <a:gd name="connsiteX13" fmla="*/ 504202 w 1675340"/>
              <a:gd name="connsiteY13" fmla="*/ 2563739 h 2922662"/>
              <a:gd name="connsiteX14" fmla="*/ 273465 w 1675340"/>
              <a:gd name="connsiteY14" fmla="*/ 2734655 h 2922662"/>
              <a:gd name="connsiteX15" fmla="*/ 230736 w 1675340"/>
              <a:gd name="connsiteY15" fmla="*/ 2768838 h 2922662"/>
              <a:gd name="connsiteX16" fmla="*/ 196553 w 1675340"/>
              <a:gd name="connsiteY16" fmla="*/ 2803021 h 2922662"/>
              <a:gd name="connsiteX17" fmla="*/ 162370 w 1675340"/>
              <a:gd name="connsiteY17" fmla="*/ 2820113 h 2922662"/>
              <a:gd name="connsiteX18" fmla="*/ 111095 w 1675340"/>
              <a:gd name="connsiteY18" fmla="*/ 2854296 h 2922662"/>
              <a:gd name="connsiteX19" fmla="*/ 25637 w 1675340"/>
              <a:gd name="connsiteY19" fmla="*/ 2905571 h 2922662"/>
              <a:gd name="connsiteX20" fmla="*/ 0 w 1675340"/>
              <a:gd name="connsiteY20" fmla="*/ 2922662 h 29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75340" h="2922662">
                <a:moveTo>
                  <a:pt x="1375873" y="0"/>
                </a:moveTo>
                <a:cubicBezTo>
                  <a:pt x="1465155" y="160708"/>
                  <a:pt x="1376070" y="10775"/>
                  <a:pt x="1563880" y="256374"/>
                </a:cubicBezTo>
                <a:cubicBezTo>
                  <a:pt x="1591240" y="292152"/>
                  <a:pt x="1615155" y="330438"/>
                  <a:pt x="1640792" y="367470"/>
                </a:cubicBezTo>
                <a:cubicBezTo>
                  <a:pt x="1649338" y="404502"/>
                  <a:pt x="1661716" y="440853"/>
                  <a:pt x="1666430" y="478565"/>
                </a:cubicBezTo>
                <a:cubicBezTo>
                  <a:pt x="1680998" y="595109"/>
                  <a:pt x="1675284" y="867417"/>
                  <a:pt x="1666430" y="948584"/>
                </a:cubicBezTo>
                <a:cubicBezTo>
                  <a:pt x="1658235" y="1023710"/>
                  <a:pt x="1565715" y="1286386"/>
                  <a:pt x="1546789" y="1333144"/>
                </a:cubicBezTo>
                <a:cubicBezTo>
                  <a:pt x="1493597" y="1464559"/>
                  <a:pt x="1439914" y="1525709"/>
                  <a:pt x="1358781" y="1649339"/>
                </a:cubicBezTo>
                <a:cubicBezTo>
                  <a:pt x="1338403" y="1680391"/>
                  <a:pt x="1315570" y="1710122"/>
                  <a:pt x="1298960" y="1743342"/>
                </a:cubicBezTo>
                <a:lnTo>
                  <a:pt x="1204957" y="1931350"/>
                </a:lnTo>
                <a:cubicBezTo>
                  <a:pt x="1162002" y="2017261"/>
                  <a:pt x="1128558" y="2090187"/>
                  <a:pt x="1068224" y="2170632"/>
                </a:cubicBezTo>
                <a:cubicBezTo>
                  <a:pt x="1024262" y="2229248"/>
                  <a:pt x="1013103" y="2250842"/>
                  <a:pt x="957129" y="2298819"/>
                </a:cubicBezTo>
                <a:cubicBezTo>
                  <a:pt x="938524" y="2314766"/>
                  <a:pt x="918010" y="2328437"/>
                  <a:pt x="897308" y="2341548"/>
                </a:cubicBezTo>
                <a:cubicBezTo>
                  <a:pt x="794067" y="2406934"/>
                  <a:pt x="710479" y="2458345"/>
                  <a:pt x="606751" y="2512464"/>
                </a:cubicBezTo>
                <a:cubicBezTo>
                  <a:pt x="572868" y="2530142"/>
                  <a:pt x="535511" y="2541823"/>
                  <a:pt x="504202" y="2563739"/>
                </a:cubicBezTo>
                <a:cubicBezTo>
                  <a:pt x="379675" y="2650907"/>
                  <a:pt x="427301" y="2615782"/>
                  <a:pt x="273465" y="2734655"/>
                </a:cubicBezTo>
                <a:cubicBezTo>
                  <a:pt x="259032" y="2745808"/>
                  <a:pt x="243634" y="2755940"/>
                  <a:pt x="230736" y="2768838"/>
                </a:cubicBezTo>
                <a:cubicBezTo>
                  <a:pt x="219342" y="2780232"/>
                  <a:pt x="209444" y="2793353"/>
                  <a:pt x="196553" y="2803021"/>
                </a:cubicBezTo>
                <a:cubicBezTo>
                  <a:pt x="186362" y="2810665"/>
                  <a:pt x="173294" y="2813559"/>
                  <a:pt x="162370" y="2820113"/>
                </a:cubicBezTo>
                <a:cubicBezTo>
                  <a:pt x="144756" y="2830682"/>
                  <a:pt x="128514" y="2843409"/>
                  <a:pt x="111095" y="2854296"/>
                </a:cubicBezTo>
                <a:cubicBezTo>
                  <a:pt x="82924" y="2871903"/>
                  <a:pt x="53278" y="2887144"/>
                  <a:pt x="25637" y="2905571"/>
                </a:cubicBezTo>
                <a:lnTo>
                  <a:pt x="0" y="292266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434E4EFA-6E83-FBA4-41B7-7408D1331A5B}"/>
              </a:ext>
            </a:extLst>
          </p:cNvPr>
          <p:cNvSpPr/>
          <p:nvPr/>
        </p:nvSpPr>
        <p:spPr>
          <a:xfrm>
            <a:off x="9899355" y="5070250"/>
            <a:ext cx="478064" cy="443601"/>
          </a:xfrm>
          <a:custGeom>
            <a:avLst/>
            <a:gdLst>
              <a:gd name="connsiteX0" fmla="*/ 102550 w 487111"/>
              <a:gd name="connsiteY0" fmla="*/ 0 h 505325"/>
              <a:gd name="connsiteX1" fmla="*/ 85458 w 487111"/>
              <a:gd name="connsiteY1" fmla="*/ 85458 h 505325"/>
              <a:gd name="connsiteX2" fmla="*/ 59821 w 487111"/>
              <a:gd name="connsiteY2" fmla="*/ 222190 h 505325"/>
              <a:gd name="connsiteX3" fmla="*/ 51275 w 487111"/>
              <a:gd name="connsiteY3" fmla="*/ 264919 h 505325"/>
              <a:gd name="connsiteX4" fmla="*/ 42729 w 487111"/>
              <a:gd name="connsiteY4" fmla="*/ 316194 h 505325"/>
              <a:gd name="connsiteX5" fmla="*/ 25638 w 487111"/>
              <a:gd name="connsiteY5" fmla="*/ 358923 h 505325"/>
              <a:gd name="connsiteX6" fmla="*/ 0 w 487111"/>
              <a:gd name="connsiteY6" fmla="*/ 461473 h 505325"/>
              <a:gd name="connsiteX7" fmla="*/ 8546 w 487111"/>
              <a:gd name="connsiteY7" fmla="*/ 487110 h 505325"/>
              <a:gd name="connsiteX8" fmla="*/ 179462 w 487111"/>
              <a:gd name="connsiteY8" fmla="*/ 495656 h 505325"/>
              <a:gd name="connsiteX9" fmla="*/ 213645 w 487111"/>
              <a:gd name="connsiteY9" fmla="*/ 504201 h 505325"/>
              <a:gd name="connsiteX10" fmla="*/ 487111 w 487111"/>
              <a:gd name="connsiteY10" fmla="*/ 504201 h 50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111" h="505325">
                <a:moveTo>
                  <a:pt x="102550" y="0"/>
                </a:moveTo>
                <a:cubicBezTo>
                  <a:pt x="96853" y="28486"/>
                  <a:pt x="90234" y="56803"/>
                  <a:pt x="85458" y="85458"/>
                </a:cubicBezTo>
                <a:cubicBezTo>
                  <a:pt x="72137" y="165380"/>
                  <a:pt x="80308" y="119753"/>
                  <a:pt x="59821" y="222190"/>
                </a:cubicBezTo>
                <a:cubicBezTo>
                  <a:pt x="56972" y="236433"/>
                  <a:pt x="53663" y="250592"/>
                  <a:pt x="51275" y="264919"/>
                </a:cubicBezTo>
                <a:cubicBezTo>
                  <a:pt x="48426" y="282011"/>
                  <a:pt x="47288" y="299477"/>
                  <a:pt x="42729" y="316194"/>
                </a:cubicBezTo>
                <a:cubicBezTo>
                  <a:pt x="38693" y="330994"/>
                  <a:pt x="30489" y="344370"/>
                  <a:pt x="25638" y="358923"/>
                </a:cubicBezTo>
                <a:cubicBezTo>
                  <a:pt x="9826" y="406360"/>
                  <a:pt x="8922" y="416864"/>
                  <a:pt x="0" y="461473"/>
                </a:cubicBezTo>
                <a:cubicBezTo>
                  <a:pt x="2849" y="470019"/>
                  <a:pt x="-303" y="485425"/>
                  <a:pt x="8546" y="487110"/>
                </a:cubicBezTo>
                <a:cubicBezTo>
                  <a:pt x="64582" y="497783"/>
                  <a:pt x="122616" y="490919"/>
                  <a:pt x="179462" y="495656"/>
                </a:cubicBezTo>
                <a:cubicBezTo>
                  <a:pt x="191166" y="496631"/>
                  <a:pt x="201905" y="503875"/>
                  <a:pt x="213645" y="504201"/>
                </a:cubicBezTo>
                <a:cubicBezTo>
                  <a:pt x="304765" y="506732"/>
                  <a:pt x="395956" y="504201"/>
                  <a:pt x="487111" y="50420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5F8F9A06-829A-0DD0-E858-DC58D1E693A8}"/>
              </a:ext>
            </a:extLst>
          </p:cNvPr>
          <p:cNvSpPr/>
          <p:nvPr/>
        </p:nvSpPr>
        <p:spPr>
          <a:xfrm>
            <a:off x="8219765" y="6389548"/>
            <a:ext cx="1803221" cy="52513"/>
          </a:xfrm>
          <a:custGeom>
            <a:avLst/>
            <a:gdLst>
              <a:gd name="connsiteX0" fmla="*/ 0 w 1837345"/>
              <a:gd name="connsiteY0" fmla="*/ 0 h 59820"/>
              <a:gd name="connsiteX1" fmla="*/ 145278 w 1837345"/>
              <a:gd name="connsiteY1" fmla="*/ 42729 h 59820"/>
              <a:gd name="connsiteX2" fmla="*/ 230736 w 1837345"/>
              <a:gd name="connsiteY2" fmla="*/ 51275 h 59820"/>
              <a:gd name="connsiteX3" fmla="*/ 290557 w 1837345"/>
              <a:gd name="connsiteY3" fmla="*/ 59820 h 59820"/>
              <a:gd name="connsiteX4" fmla="*/ 1837345 w 1837345"/>
              <a:gd name="connsiteY4" fmla="*/ 59820 h 5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345" h="59820">
                <a:moveTo>
                  <a:pt x="0" y="0"/>
                </a:moveTo>
                <a:cubicBezTo>
                  <a:pt x="59465" y="23785"/>
                  <a:pt x="64549" y="28051"/>
                  <a:pt x="145278" y="42729"/>
                </a:cubicBezTo>
                <a:cubicBezTo>
                  <a:pt x="173444" y="47850"/>
                  <a:pt x="202304" y="47930"/>
                  <a:pt x="230736" y="51275"/>
                </a:cubicBezTo>
                <a:cubicBezTo>
                  <a:pt x="250741" y="53628"/>
                  <a:pt x="270415" y="59713"/>
                  <a:pt x="290557" y="59820"/>
                </a:cubicBezTo>
                <a:lnTo>
                  <a:pt x="1837345" y="5982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083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D3E94-63A1-D309-61D4-CDE9F9B4E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98942-1C68-BA78-8039-CB1B3E3061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F619B-5C28-81DF-A50D-C6724815E2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cs typeface="Calibri" panose="020F0502020204030204" pitchFamily="34" charset="0"/>
              </a:rPr>
              <a:t>Rating multiple different aspects of the item separately</a:t>
            </a: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In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practical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situations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some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well-defined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aspects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items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work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No direct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mapping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to any meta-data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Disentangled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concepts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cs-CZ" dirty="0" smtClean="0">
                <a:solidFill>
                  <a:schemeClr val="tx1"/>
                </a:solidFill>
                <a:cs typeface="Calibri" panose="020F0502020204030204" pitchFamily="34" charset="0"/>
              </a:rPr>
              <a:t>Focus on concepts beyond what is perceiveable online</a:t>
            </a: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5299141-4E6B-894B-EFE0-A24219BCF73B}"/>
              </a:ext>
            </a:extLst>
          </p:cNvPr>
          <p:cNvSpPr txBox="1">
            <a:spLocks/>
          </p:cNvSpPr>
          <p:nvPr/>
        </p:nvSpPr>
        <p:spPr bwMode="auto">
          <a:xfrm>
            <a:off x="843239" y="2436626"/>
            <a:ext cx="8767104" cy="363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endParaRPr lang="cs-CZ" kern="0"/>
          </a:p>
          <a:p>
            <a:pPr lvl="1"/>
            <a:endParaRPr lang="cs-CZ" b="0" kern="0"/>
          </a:p>
          <a:p>
            <a:pPr marL="0" indent="0">
              <a:buFont typeface="Wingdings" pitchFamily="2" charset="2"/>
              <a:buNone/>
            </a:pPr>
            <a:endParaRPr lang="cs-CZ" kern="0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42D6BAE-6AB9-9346-8DFA-5458FE577D32}"/>
              </a:ext>
            </a:extLst>
          </p:cNvPr>
          <p:cNvSpPr txBox="1">
            <a:spLocks/>
          </p:cNvSpPr>
          <p:nvPr/>
        </p:nvSpPr>
        <p:spPr bwMode="auto">
          <a:xfrm>
            <a:off x="2718250" y="2193077"/>
            <a:ext cx="8933011" cy="41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endParaRPr lang="cs-CZ" kern="0" dirty="0"/>
          </a:p>
          <a:p>
            <a:pPr lvl="1"/>
            <a:endParaRPr lang="cs-CZ" b="0" kern="0" dirty="0"/>
          </a:p>
          <a:p>
            <a:pPr marL="0" indent="0">
              <a:buFont typeface="Wingdings" pitchFamily="2" charset="2"/>
              <a:buNone/>
            </a:pPr>
            <a:endParaRPr lang="cs-CZ" kern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DEE7A38-F2C4-2FFC-EE05-92A83DDD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53" y="3284984"/>
            <a:ext cx="8573696" cy="26197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80399F0-7685-FCD5-B897-AAE2F8BA5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178" y="3101907"/>
            <a:ext cx="6526949" cy="12383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8237F451-E174-6B76-6B51-1857D3B3EC79}"/>
                  </a:ext>
                </a:extLst>
              </p14:cNvPr>
              <p14:cNvContentPartPr/>
              <p14:nvPr/>
            </p14:nvContentPartPr>
            <p14:xfrm>
              <a:off x="2118788" y="4317239"/>
              <a:ext cx="1716480" cy="460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8237F451-E174-6B76-6B51-1857D3B3EC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788" y="4308309"/>
                <a:ext cx="1734120" cy="63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8428533B-65A8-E40B-8AC1-4880A5D16BFA}"/>
                  </a:ext>
                </a:extLst>
              </p14:cNvPr>
              <p14:cNvContentPartPr/>
              <p14:nvPr/>
            </p14:nvContentPartPr>
            <p14:xfrm>
              <a:off x="1939508" y="4862639"/>
              <a:ext cx="1819800" cy="105120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8428533B-65A8-E40B-8AC1-4880A5D16B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0508" y="4853639"/>
                <a:ext cx="183744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EC0C6F4C-6649-7B81-0E3E-B88903F3084C}"/>
                  </a:ext>
                </a:extLst>
              </p14:cNvPr>
              <p14:cNvContentPartPr/>
              <p14:nvPr/>
            </p14:nvContentPartPr>
            <p14:xfrm>
              <a:off x="6276788" y="4884599"/>
              <a:ext cx="2066040" cy="80532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EC0C6F4C-6649-7B81-0E3E-B88903F308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7788" y="4875599"/>
                <a:ext cx="2083680" cy="8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22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Recap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random</a:t>
            </a:r>
            <a:r>
              <a:rPr lang="cs-CZ" dirty="0"/>
              <a:t> </a:t>
            </a:r>
            <a:r>
              <a:rPr lang="cs-CZ" dirty="0" err="1"/>
              <a:t>train</a:t>
            </a:r>
            <a:r>
              <a:rPr lang="cs-CZ" dirty="0"/>
              <a:t>-test </a:t>
            </a:r>
            <a:r>
              <a:rPr lang="cs-CZ" dirty="0" err="1"/>
              <a:t>splits</a:t>
            </a:r>
            <a:r>
              <a:rPr lang="cs-CZ" dirty="0"/>
              <a:t>?</a:t>
            </a:r>
          </a:p>
          <a:p>
            <a:pPr eaLnBrk="1" hangingPunct="1"/>
            <a:endParaRPr lang="cs-CZ" dirty="0"/>
          </a:p>
          <a:p>
            <a:pPr marL="0" indent="0" eaLnBrk="1" hangingPunct="1">
              <a:buNone/>
            </a:pPr>
            <a:endParaRPr lang="cs-CZ" dirty="0"/>
          </a:p>
          <a:p>
            <a:pPr eaLnBrk="1" hangingPunct="1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„ILD“ </a:t>
            </a:r>
            <a:r>
              <a:rPr lang="cs-CZ" dirty="0" err="1"/>
              <a:t>stands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?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What </a:t>
            </a:r>
            <a:r>
              <a:rPr lang="cs-CZ" dirty="0" err="1"/>
              <a:t>metrics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en-US" dirty="0"/>
              <a:t>’s </a:t>
            </a:r>
            <a:r>
              <a:rPr lang="en-US" dirty="0" err="1"/>
              <a:t>accurac</a:t>
            </a:r>
            <a:r>
              <a:rPr lang="cs-CZ" dirty="0"/>
              <a:t>y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en-US" dirty="0"/>
              <a:t>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9DB1109-2FE1-915B-480B-417E63503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358345"/>
            <a:ext cx="1400944" cy="1400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06BED17-3905-EBDD-14A0-6CBD6E724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1358345"/>
            <a:ext cx="1440160" cy="144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Šipka doprava 8">
            <a:extLst>
              <a:ext uri="{FF2B5EF4-FFF2-40B4-BE49-F238E27FC236}">
                <a16:creationId xmlns:a16="http://schemas.microsoft.com/office/drawing/2014/main" id="{9A1A9F0C-74F7-573F-BBAA-66A7893E45AC}"/>
              </a:ext>
            </a:extLst>
          </p:cNvPr>
          <p:cNvSpPr/>
          <p:nvPr/>
        </p:nvSpPr>
        <p:spPr bwMode="auto">
          <a:xfrm>
            <a:off x="8884704" y="1430353"/>
            <a:ext cx="595672" cy="72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3787EC7-19FA-37A2-998D-995DCE0DA17A}"/>
              </a:ext>
            </a:extLst>
          </p:cNvPr>
          <p:cNvCxnSpPr/>
          <p:nvPr/>
        </p:nvCxnSpPr>
        <p:spPr bwMode="auto">
          <a:xfrm flipH="1">
            <a:off x="8884704" y="2294449"/>
            <a:ext cx="59567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</p:spPr>
      </p:cxnSp>
      <p:pic>
        <p:nvPicPr>
          <p:cNvPr id="8" name="Picture 2" descr="Getting Ready For The Outdoors: Arrow Selection - Wales Archery">
            <a:extLst>
              <a:ext uri="{FF2B5EF4-FFF2-40B4-BE49-F238E27FC236}">
                <a16:creationId xmlns:a16="http://schemas.microsoft.com/office/drawing/2014/main" id="{0F474643-5481-2B43-DDEA-742CCE1F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569" y="4293096"/>
            <a:ext cx="2412269" cy="16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1755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53DB-678D-FBEA-F724-C0757B85C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30502-F1F0-6F82-BE05-0F9D2B1CAE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E7405-EE41-8573-16A5-5F370580C9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How to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work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with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multi-aspect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feedback?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Hard to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know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very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niche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topic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highly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domain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specific</a:t>
            </a: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No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related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works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to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best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my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knowledge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:-/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Maybe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, relevance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individual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aspects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for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users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and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then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post-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processing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00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32B59-7C36-D881-25FF-0C41EB51F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4D83C-A0AA-A752-160F-062F3B43F1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8EBD9F-88FE-0A59-E491-A5B05B52F47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cs typeface="Calibri" panose="020F0502020204030204" pitchFamily="34" charset="0"/>
              </a:rPr>
              <a:t>Rating a collection of items together</a:t>
            </a: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What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natural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collections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items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do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you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know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3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33175-E056-5458-4514-C410122CB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F728A-5553-73F1-3D1B-CD5FD8931A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987D5-40C5-099E-BE61-C0673B4EAD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cs typeface="Calibri" panose="020F0502020204030204" pitchFamily="34" charset="0"/>
              </a:rPr>
              <a:t>Rating a collection of items together</a:t>
            </a: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What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natural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collections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items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do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you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know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Those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that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are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represented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by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some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independent entity</a:t>
            </a:r>
          </a:p>
          <a:p>
            <a:pPr lvl="2">
              <a:lnSpc>
                <a:spcPct val="90000"/>
              </a:lnSpc>
            </a:pP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Artist</a:t>
            </a: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Album</a:t>
            </a:r>
          </a:p>
          <a:p>
            <a:pPr lvl="2">
              <a:lnSpc>
                <a:spcPct val="90000"/>
              </a:lnSpc>
            </a:pP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Movie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/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book</a:t>
            </a: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cs typeface="Calibri" panose="020F0502020204030204" pitchFamily="34" charset="0"/>
              </a:rPr>
              <a:t>series</a:t>
            </a: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2">
              <a:lnSpc>
                <a:spcPct val="90000"/>
              </a:lnSpc>
            </a:pPr>
            <a:r>
              <a:rPr lang="cs-CZ" i="1" dirty="0">
                <a:solidFill>
                  <a:schemeClr val="tx1"/>
                </a:solidFill>
                <a:cs typeface="Calibri" panose="020F0502020204030204" pitchFamily="34" charset="0"/>
              </a:rPr>
              <a:t>…</a:t>
            </a:r>
          </a:p>
          <a:p>
            <a:pPr lvl="2">
              <a:lnSpc>
                <a:spcPct val="90000"/>
              </a:lnSpc>
            </a:pPr>
            <a:r>
              <a:rPr lang="cs-CZ" b="1" i="1" dirty="0" err="1">
                <a:solidFill>
                  <a:schemeClr val="tx1"/>
                </a:solidFill>
                <a:cs typeface="Calibri" panose="020F0502020204030204" pitchFamily="34" charset="0"/>
              </a:rPr>
              <a:t>People</a:t>
            </a:r>
            <a:r>
              <a:rPr lang="cs-CZ" b="1" i="1" dirty="0">
                <a:solidFill>
                  <a:schemeClr val="tx1"/>
                </a:solidFill>
                <a:cs typeface="Calibri" panose="020F0502020204030204" pitchFamily="34" charset="0"/>
              </a:rPr>
              <a:t> are </a:t>
            </a:r>
            <a:r>
              <a:rPr lang="cs-CZ" b="1" i="1" dirty="0" err="1">
                <a:solidFill>
                  <a:schemeClr val="tx1"/>
                </a:solidFill>
                <a:cs typeface="Calibri" panose="020F0502020204030204" pitchFamily="34" charset="0"/>
              </a:rPr>
              <a:t>able</a:t>
            </a:r>
            <a:r>
              <a:rPr lang="cs-CZ" b="1" i="1" dirty="0">
                <a:solidFill>
                  <a:schemeClr val="tx1"/>
                </a:solidFill>
                <a:cs typeface="Calibri" panose="020F0502020204030204" pitchFamily="34" charset="0"/>
              </a:rPr>
              <a:t> to express </a:t>
            </a:r>
            <a:r>
              <a:rPr lang="cs-CZ" b="1" i="1" dirty="0" err="1">
                <a:solidFill>
                  <a:schemeClr val="tx1"/>
                </a:solidFill>
                <a:cs typeface="Calibri" panose="020F0502020204030204" pitchFamily="34" charset="0"/>
              </a:rPr>
              <a:t>their</a:t>
            </a:r>
            <a:r>
              <a:rPr lang="cs-CZ" b="1" i="1" dirty="0">
                <a:solidFill>
                  <a:schemeClr val="tx1"/>
                </a:solidFill>
                <a:cs typeface="Calibri" panose="020F0502020204030204" pitchFamily="34" charset="0"/>
              </a:rPr>
              <a:t> preference </a:t>
            </a:r>
            <a:r>
              <a:rPr lang="cs-CZ" b="1" i="1" dirty="0" err="1">
                <a:solidFill>
                  <a:schemeClr val="tx1"/>
                </a:solidFill>
                <a:cs typeface="Calibri" panose="020F0502020204030204" pitchFamily="34" charset="0"/>
              </a:rPr>
              <a:t>towards</a:t>
            </a:r>
            <a:r>
              <a:rPr lang="cs-CZ" b="1" i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b="1" i="1" dirty="0" err="1">
                <a:solidFill>
                  <a:schemeClr val="tx1"/>
                </a:solidFill>
                <a:cs typeface="Calibri" panose="020F0502020204030204" pitchFamily="34" charset="0"/>
              </a:rPr>
              <a:t>that</a:t>
            </a:r>
            <a:r>
              <a:rPr lang="cs-CZ" b="1" i="1" dirty="0">
                <a:solidFill>
                  <a:schemeClr val="tx1"/>
                </a:solidFill>
                <a:cs typeface="Calibri" panose="020F0502020204030204" pitchFamily="34" charset="0"/>
              </a:rPr>
              <a:t> entity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DE580F-5C79-FB41-BE8A-217408B6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1277888"/>
            <a:ext cx="2258456" cy="237373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0EAF771-EFBD-2365-CF2A-32F66CF38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650" y="3861048"/>
            <a:ext cx="4645150" cy="198297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D13B7CC-0439-4252-19B7-3AB2D5A73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49" y="3726919"/>
            <a:ext cx="3984524" cy="2403145"/>
          </a:xfrm>
          <a:prstGeom prst="rect">
            <a:avLst/>
          </a:prstGeom>
        </p:spPr>
      </p:pic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AE093790-D730-4597-ABC7-B325AFBE3FE5}"/>
              </a:ext>
            </a:extLst>
          </p:cNvPr>
          <p:cNvSpPr/>
          <p:nvPr/>
        </p:nvSpPr>
        <p:spPr bwMode="auto">
          <a:xfrm>
            <a:off x="1730319" y="5624052"/>
            <a:ext cx="590717" cy="491613"/>
          </a:xfrm>
          <a:custGeom>
            <a:avLst/>
            <a:gdLst>
              <a:gd name="connsiteX0" fmla="*/ 49320 w 590717"/>
              <a:gd name="connsiteY0" fmla="*/ 412954 h 491613"/>
              <a:gd name="connsiteX1" fmla="*/ 9991 w 590717"/>
              <a:gd name="connsiteY1" fmla="*/ 363793 h 491613"/>
              <a:gd name="connsiteX2" fmla="*/ 158 w 590717"/>
              <a:gd name="connsiteY2" fmla="*/ 294967 h 491613"/>
              <a:gd name="connsiteX3" fmla="*/ 19823 w 590717"/>
              <a:gd name="connsiteY3" fmla="*/ 58993 h 491613"/>
              <a:gd name="connsiteX4" fmla="*/ 157475 w 590717"/>
              <a:gd name="connsiteY4" fmla="*/ 0 h 491613"/>
              <a:gd name="connsiteX5" fmla="*/ 422946 w 590717"/>
              <a:gd name="connsiteY5" fmla="*/ 68825 h 491613"/>
              <a:gd name="connsiteX6" fmla="*/ 580262 w 590717"/>
              <a:gd name="connsiteY6" fmla="*/ 137651 h 491613"/>
              <a:gd name="connsiteX7" fmla="*/ 590094 w 590717"/>
              <a:gd name="connsiteY7" fmla="*/ 176980 h 491613"/>
              <a:gd name="connsiteX8" fmla="*/ 580262 w 590717"/>
              <a:gd name="connsiteY8" fmla="*/ 275303 h 491613"/>
              <a:gd name="connsiteX9" fmla="*/ 363952 w 590717"/>
              <a:gd name="connsiteY9" fmla="*/ 442451 h 491613"/>
              <a:gd name="connsiteX10" fmla="*/ 137810 w 590717"/>
              <a:gd name="connsiteY10" fmla="*/ 491613 h 491613"/>
              <a:gd name="connsiteX11" fmla="*/ 49320 w 590717"/>
              <a:gd name="connsiteY11" fmla="*/ 412954 h 49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0717" h="491613">
                <a:moveTo>
                  <a:pt x="49320" y="412954"/>
                </a:moveTo>
                <a:cubicBezTo>
                  <a:pt x="28017" y="391651"/>
                  <a:pt x="18063" y="383164"/>
                  <a:pt x="9991" y="363793"/>
                </a:cubicBezTo>
                <a:cubicBezTo>
                  <a:pt x="1077" y="342401"/>
                  <a:pt x="-589" y="318130"/>
                  <a:pt x="158" y="294967"/>
                </a:cubicBezTo>
                <a:cubicBezTo>
                  <a:pt x="2703" y="216077"/>
                  <a:pt x="-1861" y="134887"/>
                  <a:pt x="19823" y="58993"/>
                </a:cubicBezTo>
                <a:cubicBezTo>
                  <a:pt x="30270" y="22430"/>
                  <a:pt x="137120" y="5089"/>
                  <a:pt x="157475" y="0"/>
                </a:cubicBezTo>
                <a:cubicBezTo>
                  <a:pt x="301794" y="13120"/>
                  <a:pt x="262073" y="-120"/>
                  <a:pt x="422946" y="68825"/>
                </a:cubicBezTo>
                <a:cubicBezTo>
                  <a:pt x="605052" y="146870"/>
                  <a:pt x="482284" y="113157"/>
                  <a:pt x="580262" y="137651"/>
                </a:cubicBezTo>
                <a:cubicBezTo>
                  <a:pt x="583539" y="150761"/>
                  <a:pt x="590094" y="163467"/>
                  <a:pt x="590094" y="176980"/>
                </a:cubicBezTo>
                <a:cubicBezTo>
                  <a:pt x="590094" y="209918"/>
                  <a:pt x="594423" y="245565"/>
                  <a:pt x="580262" y="275303"/>
                </a:cubicBezTo>
                <a:cubicBezTo>
                  <a:pt x="531542" y="377615"/>
                  <a:pt x="464066" y="406410"/>
                  <a:pt x="363952" y="442451"/>
                </a:cubicBezTo>
                <a:cubicBezTo>
                  <a:pt x="305201" y="463601"/>
                  <a:pt x="200176" y="480273"/>
                  <a:pt x="137810" y="491613"/>
                </a:cubicBezTo>
                <a:cubicBezTo>
                  <a:pt x="30358" y="448631"/>
                  <a:pt x="70623" y="434257"/>
                  <a:pt x="49320" y="412954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143ADA29-6FB5-86D2-F078-8E3ECAD8B483}"/>
              </a:ext>
            </a:extLst>
          </p:cNvPr>
          <p:cNvSpPr/>
          <p:nvPr/>
        </p:nvSpPr>
        <p:spPr bwMode="auto">
          <a:xfrm>
            <a:off x="8007409" y="5691411"/>
            <a:ext cx="820397" cy="77000"/>
          </a:xfrm>
          <a:custGeom>
            <a:avLst/>
            <a:gdLst>
              <a:gd name="connsiteX0" fmla="*/ 0 w 820397"/>
              <a:gd name="connsiteY0" fmla="*/ 59909 h 77000"/>
              <a:gd name="connsiteX1" fmla="*/ 145279 w 820397"/>
              <a:gd name="connsiteY1" fmla="*/ 68454 h 77000"/>
              <a:gd name="connsiteX2" fmla="*/ 205099 w 820397"/>
              <a:gd name="connsiteY2" fmla="*/ 77000 h 77000"/>
              <a:gd name="connsiteX3" fmla="*/ 435836 w 820397"/>
              <a:gd name="connsiteY3" fmla="*/ 68454 h 77000"/>
              <a:gd name="connsiteX4" fmla="*/ 504202 w 820397"/>
              <a:gd name="connsiteY4" fmla="*/ 59909 h 77000"/>
              <a:gd name="connsiteX5" fmla="*/ 649481 w 820397"/>
              <a:gd name="connsiteY5" fmla="*/ 34271 h 77000"/>
              <a:gd name="connsiteX6" fmla="*/ 675118 w 820397"/>
              <a:gd name="connsiteY6" fmla="*/ 17180 h 77000"/>
              <a:gd name="connsiteX7" fmla="*/ 700755 w 820397"/>
              <a:gd name="connsiteY7" fmla="*/ 8634 h 77000"/>
              <a:gd name="connsiteX8" fmla="*/ 820397 w 820397"/>
              <a:gd name="connsiteY8" fmla="*/ 88 h 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0397" h="77000">
                <a:moveTo>
                  <a:pt x="0" y="59909"/>
                </a:moveTo>
                <a:cubicBezTo>
                  <a:pt x="48426" y="62757"/>
                  <a:pt x="96937" y="64426"/>
                  <a:pt x="145279" y="68454"/>
                </a:cubicBezTo>
                <a:cubicBezTo>
                  <a:pt x="165352" y="70127"/>
                  <a:pt x="184957" y="77000"/>
                  <a:pt x="205099" y="77000"/>
                </a:cubicBezTo>
                <a:cubicBezTo>
                  <a:pt x="282064" y="77000"/>
                  <a:pt x="358924" y="71303"/>
                  <a:pt x="435836" y="68454"/>
                </a:cubicBezTo>
                <a:cubicBezTo>
                  <a:pt x="458625" y="65606"/>
                  <a:pt x="481490" y="63316"/>
                  <a:pt x="504202" y="59909"/>
                </a:cubicBezTo>
                <a:cubicBezTo>
                  <a:pt x="582113" y="48223"/>
                  <a:pt x="589102" y="46347"/>
                  <a:pt x="649481" y="34271"/>
                </a:cubicBezTo>
                <a:cubicBezTo>
                  <a:pt x="658027" y="28574"/>
                  <a:pt x="665932" y="21773"/>
                  <a:pt x="675118" y="17180"/>
                </a:cubicBezTo>
                <a:cubicBezTo>
                  <a:pt x="683175" y="13152"/>
                  <a:pt x="691870" y="10115"/>
                  <a:pt x="700755" y="8634"/>
                </a:cubicBezTo>
                <a:cubicBezTo>
                  <a:pt x="761467" y="-1485"/>
                  <a:pt x="768634" y="88"/>
                  <a:pt x="820397" y="88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46F4D434-0EB6-B6B7-7D80-818B5150E013}"/>
              </a:ext>
            </a:extLst>
          </p:cNvPr>
          <p:cNvSpPr/>
          <p:nvPr/>
        </p:nvSpPr>
        <p:spPr bwMode="auto">
          <a:xfrm>
            <a:off x="9339870" y="2785929"/>
            <a:ext cx="2060714" cy="521581"/>
          </a:xfrm>
          <a:custGeom>
            <a:avLst/>
            <a:gdLst>
              <a:gd name="connsiteX0" fmla="*/ 359607 w 2060714"/>
              <a:gd name="connsiteY0" fmla="*/ 470019 h 521581"/>
              <a:gd name="connsiteX1" fmla="*/ 239966 w 2060714"/>
              <a:gd name="connsiteY1" fmla="*/ 461473 h 521581"/>
              <a:gd name="connsiteX2" fmla="*/ 26321 w 2060714"/>
              <a:gd name="connsiteY2" fmla="*/ 264920 h 521581"/>
              <a:gd name="connsiteX3" fmla="*/ 683 w 2060714"/>
              <a:gd name="connsiteY3" fmla="*/ 145278 h 521581"/>
              <a:gd name="connsiteX4" fmla="*/ 137416 w 2060714"/>
              <a:gd name="connsiteY4" fmla="*/ 42729 h 521581"/>
              <a:gd name="connsiteX5" fmla="*/ 513431 w 2060714"/>
              <a:gd name="connsiteY5" fmla="*/ 0 h 521581"/>
              <a:gd name="connsiteX6" fmla="*/ 1017633 w 2060714"/>
              <a:gd name="connsiteY6" fmla="*/ 8546 h 521581"/>
              <a:gd name="connsiteX7" fmla="*/ 1897850 w 2060714"/>
              <a:gd name="connsiteY7" fmla="*/ 25637 h 521581"/>
              <a:gd name="connsiteX8" fmla="*/ 2008945 w 2060714"/>
              <a:gd name="connsiteY8" fmla="*/ 102550 h 521581"/>
              <a:gd name="connsiteX9" fmla="*/ 2043128 w 2060714"/>
              <a:gd name="connsiteY9" fmla="*/ 162370 h 521581"/>
              <a:gd name="connsiteX10" fmla="*/ 2060220 w 2060714"/>
              <a:gd name="connsiteY10" fmla="*/ 230736 h 521581"/>
              <a:gd name="connsiteX11" fmla="*/ 2051674 w 2060714"/>
              <a:gd name="connsiteY11" fmla="*/ 282011 h 521581"/>
              <a:gd name="connsiteX12" fmla="*/ 1880758 w 2060714"/>
              <a:gd name="connsiteY12" fmla="*/ 367469 h 521581"/>
              <a:gd name="connsiteX13" fmla="*/ 1718388 w 2060714"/>
              <a:gd name="connsiteY13" fmla="*/ 393107 h 521581"/>
              <a:gd name="connsiteX14" fmla="*/ 1248369 w 2060714"/>
              <a:gd name="connsiteY14" fmla="*/ 418744 h 521581"/>
              <a:gd name="connsiteX15" fmla="*/ 1017633 w 2060714"/>
              <a:gd name="connsiteY15" fmla="*/ 435835 h 521581"/>
              <a:gd name="connsiteX16" fmla="*/ 641618 w 2060714"/>
              <a:gd name="connsiteY16" fmla="*/ 495656 h 521581"/>
              <a:gd name="connsiteX17" fmla="*/ 504885 w 2060714"/>
              <a:gd name="connsiteY17" fmla="*/ 504202 h 521581"/>
              <a:gd name="connsiteX18" fmla="*/ 402336 w 2060714"/>
              <a:gd name="connsiteY18" fmla="*/ 521293 h 52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60714" h="521581">
                <a:moveTo>
                  <a:pt x="359607" y="470019"/>
                </a:moveTo>
                <a:cubicBezTo>
                  <a:pt x="319727" y="467170"/>
                  <a:pt x="276652" y="477370"/>
                  <a:pt x="239966" y="461473"/>
                </a:cubicBezTo>
                <a:cubicBezTo>
                  <a:pt x="138732" y="417605"/>
                  <a:pt x="91067" y="344054"/>
                  <a:pt x="26321" y="264920"/>
                </a:cubicBezTo>
                <a:cubicBezTo>
                  <a:pt x="20794" y="245576"/>
                  <a:pt x="-4446" y="167503"/>
                  <a:pt x="683" y="145278"/>
                </a:cubicBezTo>
                <a:cubicBezTo>
                  <a:pt x="14128" y="87016"/>
                  <a:pt x="94521" y="57027"/>
                  <a:pt x="137416" y="42729"/>
                </a:cubicBezTo>
                <a:cubicBezTo>
                  <a:pt x="278366" y="-4254"/>
                  <a:pt x="359017" y="5939"/>
                  <a:pt x="513431" y="0"/>
                </a:cubicBezTo>
                <a:lnTo>
                  <a:pt x="1017633" y="8546"/>
                </a:lnTo>
                <a:cubicBezTo>
                  <a:pt x="1311044" y="13979"/>
                  <a:pt x="1604817" y="9797"/>
                  <a:pt x="1897850" y="25637"/>
                </a:cubicBezTo>
                <a:cubicBezTo>
                  <a:pt x="1934098" y="27596"/>
                  <a:pt x="1987834" y="74402"/>
                  <a:pt x="2008945" y="102550"/>
                </a:cubicBezTo>
                <a:cubicBezTo>
                  <a:pt x="2022725" y="120923"/>
                  <a:pt x="2031734" y="142430"/>
                  <a:pt x="2043128" y="162370"/>
                </a:cubicBezTo>
                <a:cubicBezTo>
                  <a:pt x="2048825" y="185159"/>
                  <a:pt x="2058546" y="207306"/>
                  <a:pt x="2060220" y="230736"/>
                </a:cubicBezTo>
                <a:cubicBezTo>
                  <a:pt x="2061455" y="248019"/>
                  <a:pt x="2060977" y="267393"/>
                  <a:pt x="2051674" y="282011"/>
                </a:cubicBezTo>
                <a:cubicBezTo>
                  <a:pt x="2020787" y="330547"/>
                  <a:pt x="1920623" y="357805"/>
                  <a:pt x="1880758" y="367469"/>
                </a:cubicBezTo>
                <a:cubicBezTo>
                  <a:pt x="1827507" y="380379"/>
                  <a:pt x="1772831" y="386920"/>
                  <a:pt x="1718388" y="393107"/>
                </a:cubicBezTo>
                <a:cubicBezTo>
                  <a:pt x="1544712" y="412843"/>
                  <a:pt x="1426298" y="412813"/>
                  <a:pt x="1248369" y="418744"/>
                </a:cubicBezTo>
                <a:cubicBezTo>
                  <a:pt x="1171457" y="424441"/>
                  <a:pt x="1094341" y="427845"/>
                  <a:pt x="1017633" y="435835"/>
                </a:cubicBezTo>
                <a:cubicBezTo>
                  <a:pt x="724716" y="466347"/>
                  <a:pt x="950114" y="456105"/>
                  <a:pt x="641618" y="495656"/>
                </a:cubicBezTo>
                <a:cubicBezTo>
                  <a:pt x="596322" y="501463"/>
                  <a:pt x="550463" y="501353"/>
                  <a:pt x="504885" y="504202"/>
                </a:cubicBezTo>
                <a:cubicBezTo>
                  <a:pt x="431370" y="525206"/>
                  <a:pt x="465803" y="521293"/>
                  <a:pt x="402336" y="52129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29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740EB-089E-BBE3-3FF0-FDDD8CF8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A1129-186C-4B49-96D1-D9BE1A0BA3F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target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28D00-7436-C445-183A-92FF170BDA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How to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process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cs-CZ" i="1" dirty="0" err="1">
                <a:solidFill>
                  <a:srgbClr val="0070C0"/>
                </a:solidFill>
                <a:cs typeface="Calibri" panose="020F0502020204030204" pitchFamily="34" charset="0"/>
              </a:rPr>
              <a:t>collection-wise</a:t>
            </a:r>
            <a:r>
              <a:rPr lang="cs-CZ" i="1" dirty="0">
                <a:solidFill>
                  <a:srgbClr val="0070C0"/>
                </a:solidFill>
                <a:cs typeface="Calibri" panose="020F0502020204030204" pitchFamily="34" charset="0"/>
              </a:rPr>
              <a:t> feedback?</a:t>
            </a:r>
            <a:endParaRPr lang="en-US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Who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</a:rPr>
              <a:t>knows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 (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same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issues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as 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with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sub-</a:t>
            </a:r>
            <a:r>
              <a:rPr lang="cs-CZ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item</a:t>
            </a:r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feedback)</a:t>
            </a:r>
          </a:p>
          <a:p>
            <a:pPr lvl="2">
              <a:lnSpc>
                <a:spcPct val="90000"/>
              </a:lnSpc>
            </a:pP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Option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#1: 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translate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to 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item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-level feedback (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lower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weights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Option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#2: make 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the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collections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recommendable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entities</a:t>
            </a:r>
            <a:endParaRPr lang="cs-CZ" b="1" dirty="0">
              <a:solidFill>
                <a:schemeClr val="tx1"/>
              </a:solidFill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>
              <a:lnSpc>
                <a:spcPct val="90000"/>
              </a:lnSpc>
            </a:pP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Option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#3: non-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linear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 joint modeling</a:t>
            </a:r>
            <a:endParaRPr lang="cs-CZ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03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8EFE5-FA65-0122-3E49-F770417B3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A917BC15-8B9D-AD01-11CC-1540B4ACCB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" y="4"/>
            <a:ext cx="6228587" cy="6857996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85771450-F21E-C033-23C4-F4220D4B15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76108" y="3145626"/>
            <a:ext cx="3160452" cy="690574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60" dirty="0"/>
              <a:t>Questions</a:t>
            </a:r>
            <a:r>
              <a:rPr sz="4000" spc="-60" dirty="0"/>
              <a:t>?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4274899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B0793-8623-B247-D67C-E0B5A425B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C8EF19-80A9-B7EB-0A28-A03217924F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F817A8-07AB-F54C-C7C9-6B846EAB544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4" name="Picture 8" descr="Feeding your baby solids early may help them sleep, study suggests |  Parents and parenting | The Guardian">
            <a:extLst>
              <a:ext uri="{FF2B5EF4-FFF2-40B4-BE49-F238E27FC236}">
                <a16:creationId xmlns:a16="http://schemas.microsoft.com/office/drawing/2014/main" id="{9771BA16-A103-13ED-0F05-35E1A8996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429000"/>
            <a:ext cx="2624836" cy="26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1CF572C8-4ACB-2FA5-3623-474F444F3E4F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kern="0" dirty="0" err="1"/>
              <a:t>Information</a:t>
            </a:r>
            <a:r>
              <a:rPr lang="cs-CZ" kern="0" dirty="0"/>
              <a:t> </a:t>
            </a:r>
            <a:r>
              <a:rPr lang="cs-CZ" kern="0" dirty="0" err="1"/>
              <a:t>received</a:t>
            </a:r>
            <a:r>
              <a:rPr lang="cs-CZ" kern="0" dirty="0"/>
              <a:t> </a:t>
            </a:r>
            <a:r>
              <a:rPr lang="cs-CZ" kern="0" dirty="0" err="1"/>
              <a:t>unconsciously</a:t>
            </a:r>
            <a:r>
              <a:rPr lang="cs-CZ" kern="0" dirty="0"/>
              <a:t> by </a:t>
            </a:r>
            <a:r>
              <a:rPr lang="cs-CZ" kern="0" dirty="0" err="1"/>
              <a:t>simply</a:t>
            </a:r>
            <a:r>
              <a:rPr lang="cs-CZ" kern="0" dirty="0"/>
              <a:t> </a:t>
            </a:r>
            <a:r>
              <a:rPr lang="cs-CZ" kern="0" dirty="0" err="1"/>
              <a:t>observing</a:t>
            </a:r>
            <a:r>
              <a:rPr lang="cs-CZ" kern="0" dirty="0"/>
              <a:t> </a:t>
            </a:r>
            <a:r>
              <a:rPr lang="cs-CZ" kern="0" dirty="0" err="1"/>
              <a:t>what</a:t>
            </a:r>
            <a:r>
              <a:rPr lang="cs-CZ" kern="0" dirty="0"/>
              <a:t> </a:t>
            </a:r>
            <a:r>
              <a:rPr lang="cs-CZ" kern="0" dirty="0" err="1"/>
              <a:t>the</a:t>
            </a:r>
            <a:r>
              <a:rPr lang="cs-CZ" kern="0" dirty="0"/>
              <a:t> user do</a:t>
            </a:r>
          </a:p>
          <a:p>
            <a:pPr lvl="1">
              <a:lnSpc>
                <a:spcPct val="90000"/>
              </a:lnSpc>
            </a:pPr>
            <a:r>
              <a:rPr lang="cs-CZ" b="0" kern="0" dirty="0"/>
              <a:t>Event </a:t>
            </a:r>
            <a:r>
              <a:rPr lang="cs-CZ" b="0" kern="0" dirty="0" err="1"/>
              <a:t>triggers</a:t>
            </a:r>
            <a:r>
              <a:rPr lang="cs-CZ" b="0" kern="0" dirty="0"/>
              <a:t> </a:t>
            </a:r>
            <a:r>
              <a:rPr lang="cs-CZ" b="0" kern="0" dirty="0" err="1"/>
              <a:t>either</a:t>
            </a:r>
            <a:r>
              <a:rPr lang="cs-CZ" b="0" kern="0" dirty="0"/>
              <a:t> on server-</a:t>
            </a:r>
            <a:r>
              <a:rPr lang="cs-CZ" b="0" kern="0" dirty="0" err="1"/>
              <a:t>side</a:t>
            </a:r>
            <a:r>
              <a:rPr lang="cs-CZ" b="0" kern="0" dirty="0"/>
              <a:t>, </a:t>
            </a:r>
            <a:r>
              <a:rPr lang="cs-CZ" b="0" kern="0" dirty="0" err="1"/>
              <a:t>or</a:t>
            </a:r>
            <a:r>
              <a:rPr lang="cs-CZ" b="0" kern="0" dirty="0"/>
              <a:t>, </a:t>
            </a:r>
            <a:r>
              <a:rPr lang="cs-CZ" b="0" kern="0" dirty="0" err="1"/>
              <a:t>e.g</a:t>
            </a:r>
            <a:r>
              <a:rPr lang="cs-CZ" b="0" kern="0" dirty="0"/>
              <a:t>., on DOM </a:t>
            </a:r>
            <a:r>
              <a:rPr lang="cs-CZ" b="0" kern="0" dirty="0" err="1"/>
              <a:t>tree</a:t>
            </a:r>
            <a:r>
              <a:rPr lang="cs-CZ" b="0" kern="0" dirty="0"/>
              <a:t> (on </a:t>
            </a:r>
            <a:r>
              <a:rPr lang="cs-CZ" b="0" kern="0" dirty="0" err="1"/>
              <a:t>click</a:t>
            </a:r>
            <a:r>
              <a:rPr lang="cs-CZ" b="0" kern="0" dirty="0"/>
              <a:t>, on </a:t>
            </a:r>
            <a:r>
              <a:rPr lang="cs-CZ" b="0" kern="0" dirty="0" err="1"/>
              <a:t>scroll</a:t>
            </a:r>
            <a:r>
              <a:rPr lang="cs-CZ" b="0" kern="0" dirty="0"/>
              <a:t>, on </a:t>
            </a:r>
            <a:r>
              <a:rPr lang="cs-CZ" b="0" kern="0" dirty="0" err="1"/>
              <a:t>load</a:t>
            </a:r>
            <a:r>
              <a:rPr lang="cs-CZ" b="0" kern="0" dirty="0"/>
              <a:t>,…)</a:t>
            </a:r>
          </a:p>
          <a:p>
            <a:pPr marL="457200" lvl="1" indent="0">
              <a:lnSpc>
                <a:spcPct val="90000"/>
              </a:lnSpc>
              <a:buFontTx/>
              <a:buNone/>
            </a:pPr>
            <a:endParaRPr lang="cs-CZ" b="0" kern="0" dirty="0"/>
          </a:p>
          <a:p>
            <a:pPr>
              <a:lnSpc>
                <a:spcPct val="90000"/>
              </a:lnSpc>
            </a:pPr>
            <a:r>
              <a:rPr lang="cs-CZ" kern="0" dirty="0" err="1"/>
              <a:t>Common</a:t>
            </a:r>
            <a:r>
              <a:rPr lang="cs-CZ" kern="0" dirty="0"/>
              <a:t> </a:t>
            </a:r>
            <a:r>
              <a:rPr lang="cs-CZ" kern="0" dirty="0" err="1"/>
              <a:t>beliefs</a:t>
            </a:r>
            <a:endParaRPr lang="cs-CZ" kern="0" dirty="0"/>
          </a:p>
          <a:p>
            <a:pPr lvl="1">
              <a:lnSpc>
                <a:spcPct val="90000"/>
              </a:lnSpc>
            </a:pPr>
            <a:r>
              <a:rPr lang="cs-CZ" b="0" kern="0" dirty="0" err="1"/>
              <a:t>Often</a:t>
            </a:r>
            <a:r>
              <a:rPr lang="cs-CZ" b="0" kern="0" dirty="0"/>
              <a:t>, </a:t>
            </a:r>
            <a:r>
              <a:rPr lang="cs-CZ" b="0" kern="0" dirty="0" err="1"/>
              <a:t>implicit</a:t>
            </a:r>
            <a:r>
              <a:rPr lang="cs-CZ" b="0" kern="0" dirty="0"/>
              <a:t> feedback </a:t>
            </a:r>
            <a:r>
              <a:rPr lang="cs-CZ" b="0" kern="0" dirty="0" err="1"/>
              <a:t>is</a:t>
            </a:r>
            <a:r>
              <a:rPr lang="cs-CZ" b="0" kern="0" dirty="0"/>
              <a:t> </a:t>
            </a:r>
            <a:r>
              <a:rPr lang="cs-CZ" b="0" kern="0" dirty="0" err="1"/>
              <a:t>considered</a:t>
            </a:r>
            <a:r>
              <a:rPr lang="cs-CZ" b="0" kern="0" dirty="0"/>
              <a:t> as </a:t>
            </a:r>
            <a:r>
              <a:rPr lang="cs-CZ" b="0" kern="0" dirty="0" err="1"/>
              <a:t>unary</a:t>
            </a:r>
            <a:r>
              <a:rPr lang="cs-CZ" b="0" kern="0" dirty="0"/>
              <a:t> </a:t>
            </a:r>
            <a:r>
              <a:rPr lang="cs-CZ" b="0" kern="0" dirty="0" err="1"/>
              <a:t>or</a:t>
            </a:r>
            <a:r>
              <a:rPr lang="cs-CZ" b="0" kern="0" dirty="0"/>
              <a:t> </a:t>
            </a:r>
            <a:r>
              <a:rPr lang="cs-CZ" b="0" kern="0" dirty="0" err="1"/>
              <a:t>binary</a:t>
            </a:r>
            <a:endParaRPr lang="cs-CZ" b="0" kern="0" dirty="0"/>
          </a:p>
          <a:p>
            <a:pPr lvl="1">
              <a:lnSpc>
                <a:spcPct val="90000"/>
              </a:lnSpc>
            </a:pPr>
            <a:r>
              <a:rPr lang="cs-CZ" b="0" kern="0" dirty="0" err="1"/>
              <a:t>Even</a:t>
            </a:r>
            <a:r>
              <a:rPr lang="cs-CZ" b="0" kern="0" dirty="0"/>
              <a:t> </a:t>
            </a:r>
            <a:r>
              <a:rPr lang="cs-CZ" b="0" kern="0" dirty="0" err="1"/>
              <a:t>binary</a:t>
            </a:r>
            <a:r>
              <a:rPr lang="cs-CZ" b="0" kern="0" dirty="0"/>
              <a:t> feedback </a:t>
            </a:r>
            <a:r>
              <a:rPr lang="cs-CZ" b="0" kern="0" dirty="0" err="1"/>
              <a:t>is</a:t>
            </a:r>
            <a:r>
              <a:rPr lang="cs-CZ" b="0" kern="0" dirty="0"/>
              <a:t> </a:t>
            </a:r>
            <a:r>
              <a:rPr lang="cs-CZ" b="0" kern="0" dirty="0" err="1"/>
              <a:t>rather</a:t>
            </a:r>
            <a:r>
              <a:rPr lang="cs-CZ" b="0" kern="0" dirty="0"/>
              <a:t> </a:t>
            </a:r>
            <a:r>
              <a:rPr lang="cs-CZ" b="0" kern="0" dirty="0" err="1"/>
              <a:t>noisy</a:t>
            </a:r>
            <a:r>
              <a:rPr lang="cs-CZ" b="0" kern="0" dirty="0"/>
              <a:t> (</a:t>
            </a:r>
            <a:r>
              <a:rPr lang="cs-CZ" b="0" kern="0" dirty="0" err="1"/>
              <a:t>accidental</a:t>
            </a:r>
            <a:r>
              <a:rPr lang="cs-CZ" b="0" kern="0" dirty="0"/>
              <a:t> </a:t>
            </a:r>
            <a:r>
              <a:rPr lang="cs-CZ" b="0" kern="0" dirty="0" err="1"/>
              <a:t>clicks</a:t>
            </a:r>
            <a:r>
              <a:rPr lang="cs-CZ" b="0" kern="0" dirty="0"/>
              <a:t> </a:t>
            </a:r>
            <a:r>
              <a:rPr lang="cs-CZ" b="0" kern="0" dirty="0" err="1"/>
              <a:t>etc</a:t>
            </a:r>
            <a:r>
              <a:rPr lang="cs-CZ" b="0" kern="0" dirty="0"/>
              <a:t>.)</a:t>
            </a:r>
          </a:p>
          <a:p>
            <a:pPr lvl="1">
              <a:lnSpc>
                <a:spcPct val="90000"/>
              </a:lnSpc>
            </a:pPr>
            <a:r>
              <a:rPr lang="cs-CZ" b="0" kern="0" dirty="0"/>
              <a:t>It </a:t>
            </a:r>
            <a:r>
              <a:rPr lang="cs-CZ" b="0" kern="0" dirty="0" err="1"/>
              <a:t>is</a:t>
            </a:r>
            <a:r>
              <a:rPr lang="cs-CZ" b="0" kern="0" dirty="0"/>
              <a:t> hard to interpret more </a:t>
            </a:r>
            <a:r>
              <a:rPr lang="cs-CZ" b="0" kern="0" dirty="0" err="1"/>
              <a:t>refined</a:t>
            </a:r>
            <a:r>
              <a:rPr lang="cs-CZ" b="0" kern="0" dirty="0"/>
              <a:t> </a:t>
            </a:r>
            <a:r>
              <a:rPr lang="cs-CZ" b="0" kern="0" dirty="0" err="1"/>
              <a:t>information</a:t>
            </a:r>
            <a:endParaRPr lang="cs-CZ" b="0" kern="0" dirty="0"/>
          </a:p>
          <a:p>
            <a:pPr lvl="1">
              <a:lnSpc>
                <a:spcPct val="90000"/>
              </a:lnSpc>
            </a:pPr>
            <a:r>
              <a:rPr lang="cs-CZ" b="0" kern="0" dirty="0" err="1"/>
              <a:t>We</a:t>
            </a:r>
            <a:r>
              <a:rPr lang="cs-CZ" b="0" kern="0" dirty="0"/>
              <a:t> </a:t>
            </a:r>
            <a:r>
              <a:rPr lang="cs-CZ" b="0" kern="0" dirty="0" err="1"/>
              <a:t>can</a:t>
            </a:r>
            <a:r>
              <a:rPr lang="cs-CZ" b="0" kern="0" dirty="0"/>
              <a:t> </a:t>
            </a:r>
            <a:r>
              <a:rPr lang="cs-CZ" b="0" kern="0" dirty="0" err="1"/>
              <a:t>receive</a:t>
            </a:r>
            <a:r>
              <a:rPr lang="cs-CZ" b="0" kern="0" dirty="0"/>
              <a:t> </a:t>
            </a:r>
            <a:r>
              <a:rPr lang="cs-CZ" b="0" kern="0" dirty="0" err="1"/>
              <a:t>it</a:t>
            </a:r>
            <a:r>
              <a:rPr lang="cs-CZ" b="0" kern="0" dirty="0"/>
              <a:t> in </a:t>
            </a:r>
            <a:r>
              <a:rPr lang="cs-CZ" b="0" kern="0" dirty="0" err="1"/>
              <a:t>abundant</a:t>
            </a:r>
            <a:r>
              <a:rPr lang="cs-CZ" b="0" kern="0" dirty="0"/>
              <a:t> </a:t>
            </a:r>
            <a:r>
              <a:rPr lang="cs-CZ" b="0" kern="0" dirty="0" err="1"/>
              <a:t>volumes</a:t>
            </a:r>
            <a:endParaRPr lang="cs-CZ" b="0" kern="0" dirty="0"/>
          </a:p>
          <a:p>
            <a:pPr lvl="2">
              <a:lnSpc>
                <a:spcPct val="90000"/>
              </a:lnSpc>
            </a:pPr>
            <a:r>
              <a:rPr lang="cs-CZ" b="0" kern="0" dirty="0"/>
              <a:t>Non-</a:t>
            </a:r>
            <a:r>
              <a:rPr lang="cs-CZ" b="0" kern="0" dirty="0" err="1"/>
              <a:t>intrusive</a:t>
            </a:r>
            <a:r>
              <a:rPr lang="cs-CZ" b="0" kern="0" dirty="0"/>
              <a:t> design</a:t>
            </a:r>
          </a:p>
          <a:p>
            <a:pPr lvl="1"/>
            <a:endParaRPr lang="cs-CZ" sz="1600" b="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92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5A86C-D989-5A9A-D7D0-87109AEB3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D67FD-1331-AD4C-7A34-D66455D824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DFA8F-7C38-A1DF-7E68-985A34A8EE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C5060A6-5992-FC81-EA49-017C549D807F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1"/>
            <a:ext cx="105989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kern="0" dirty="0" err="1"/>
              <a:t>If</a:t>
            </a:r>
            <a:r>
              <a:rPr lang="cs-CZ" kern="0" dirty="0"/>
              <a:t> </a:t>
            </a:r>
            <a:r>
              <a:rPr lang="cs-CZ" kern="0" dirty="0" err="1"/>
              <a:t>you</a:t>
            </a:r>
            <a:r>
              <a:rPr lang="cs-CZ" kern="0" dirty="0"/>
              <a:t> </a:t>
            </a:r>
            <a:r>
              <a:rPr lang="cs-CZ" kern="0" dirty="0" err="1"/>
              <a:t>have</a:t>
            </a:r>
            <a:r>
              <a:rPr lang="cs-CZ" kern="0" dirty="0"/>
              <a:t> to </a:t>
            </a:r>
            <a:r>
              <a:rPr lang="cs-CZ" kern="0" dirty="0" err="1"/>
              <a:t>choose</a:t>
            </a:r>
            <a:r>
              <a:rPr lang="cs-CZ" kern="0" dirty="0"/>
              <a:t> </a:t>
            </a:r>
            <a:r>
              <a:rPr lang="cs-CZ" kern="0" dirty="0" err="1"/>
              <a:t>between</a:t>
            </a:r>
            <a:r>
              <a:rPr lang="cs-CZ" kern="0" dirty="0"/>
              <a:t> explicit and </a:t>
            </a:r>
            <a:r>
              <a:rPr lang="cs-CZ" kern="0" dirty="0" err="1"/>
              <a:t>implicit</a:t>
            </a:r>
            <a:r>
              <a:rPr lang="cs-CZ" kern="0" dirty="0"/>
              <a:t> feedback to </a:t>
            </a:r>
            <a:r>
              <a:rPr lang="cs-CZ" kern="0" dirty="0" err="1"/>
              <a:t>power</a:t>
            </a:r>
            <a:r>
              <a:rPr lang="cs-CZ" kern="0" dirty="0"/>
              <a:t> </a:t>
            </a:r>
            <a:r>
              <a:rPr lang="cs-CZ" kern="0" dirty="0" err="1"/>
              <a:t>your</a:t>
            </a:r>
            <a:r>
              <a:rPr lang="cs-CZ" kern="0" dirty="0"/>
              <a:t> RS</a:t>
            </a:r>
            <a:endParaRPr lang="cs-CZ" b="0" kern="0" dirty="0"/>
          </a:p>
          <a:p>
            <a:pPr marL="457200" lvl="1" indent="0">
              <a:buNone/>
            </a:pPr>
            <a:endParaRPr lang="cs-CZ" sz="1600" b="0" kern="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600" b="0" kern="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8000" b="0" kern="0" dirty="0">
                <a:solidFill>
                  <a:srgbClr val="FF0000"/>
                </a:solidFill>
              </a:rPr>
              <a:t>		</a:t>
            </a:r>
            <a:r>
              <a:rPr lang="cs-CZ" sz="8000" b="0" kern="0" dirty="0" err="1">
                <a:solidFill>
                  <a:srgbClr val="FF0000"/>
                </a:solidFill>
              </a:rPr>
              <a:t>What</a:t>
            </a:r>
            <a:r>
              <a:rPr lang="cs-CZ" sz="8000" b="0" kern="0" dirty="0">
                <a:solidFill>
                  <a:srgbClr val="FF0000"/>
                </a:solidFill>
              </a:rPr>
              <a:t> </a:t>
            </a:r>
            <a:r>
              <a:rPr lang="cs-CZ" sz="8000" b="0" kern="0" dirty="0" err="1">
                <a:solidFill>
                  <a:srgbClr val="FF0000"/>
                </a:solidFill>
              </a:rPr>
              <a:t>would</a:t>
            </a:r>
            <a:r>
              <a:rPr lang="cs-CZ" sz="8000" b="0" kern="0" dirty="0">
                <a:solidFill>
                  <a:srgbClr val="FF0000"/>
                </a:solidFill>
              </a:rPr>
              <a:t> </a:t>
            </a:r>
            <a:r>
              <a:rPr lang="cs-CZ" sz="8000" b="0" kern="0" dirty="0" err="1">
                <a:solidFill>
                  <a:srgbClr val="FF0000"/>
                </a:solidFill>
              </a:rPr>
              <a:t>it</a:t>
            </a:r>
            <a:r>
              <a:rPr lang="cs-CZ" sz="8000" b="0" kern="0" dirty="0">
                <a:solidFill>
                  <a:srgbClr val="FF0000"/>
                </a:solidFill>
              </a:rPr>
              <a:t> </a:t>
            </a:r>
            <a:r>
              <a:rPr lang="cs-CZ" sz="8000" b="0" kern="0" dirty="0" err="1">
                <a:solidFill>
                  <a:srgbClr val="FF0000"/>
                </a:solidFill>
              </a:rPr>
              <a:t>be</a:t>
            </a:r>
            <a:r>
              <a:rPr lang="cs-CZ" sz="8000" b="0" kern="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7352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FC66E-8BAC-822C-6DB4-6262A3AF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9DD55-9EBB-E845-82AC-0DA0F573460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E728-7E97-1ACE-A400-9ACE5881C2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BF89CAF-C3B8-6976-4EC3-D5368A06BF75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1"/>
            <a:ext cx="105989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kern="0" dirty="0" err="1"/>
              <a:t>If</a:t>
            </a:r>
            <a:r>
              <a:rPr lang="cs-CZ" kern="0" dirty="0"/>
              <a:t> </a:t>
            </a:r>
            <a:r>
              <a:rPr lang="cs-CZ" kern="0" dirty="0" err="1"/>
              <a:t>you</a:t>
            </a:r>
            <a:r>
              <a:rPr lang="cs-CZ" kern="0" dirty="0"/>
              <a:t> </a:t>
            </a:r>
            <a:r>
              <a:rPr lang="cs-CZ" kern="0" dirty="0" err="1"/>
              <a:t>have</a:t>
            </a:r>
            <a:r>
              <a:rPr lang="cs-CZ" kern="0" dirty="0"/>
              <a:t> to </a:t>
            </a:r>
            <a:r>
              <a:rPr lang="cs-CZ" kern="0" dirty="0" err="1"/>
              <a:t>choose</a:t>
            </a:r>
            <a:r>
              <a:rPr lang="cs-CZ" kern="0" dirty="0"/>
              <a:t> </a:t>
            </a:r>
            <a:r>
              <a:rPr lang="cs-CZ" kern="0" dirty="0" err="1"/>
              <a:t>between</a:t>
            </a:r>
            <a:r>
              <a:rPr lang="cs-CZ" kern="0" dirty="0"/>
              <a:t> explicit and </a:t>
            </a:r>
            <a:r>
              <a:rPr lang="cs-CZ" kern="0" dirty="0" err="1"/>
              <a:t>implicit</a:t>
            </a:r>
            <a:r>
              <a:rPr lang="cs-CZ" kern="0" dirty="0"/>
              <a:t> feedback to </a:t>
            </a:r>
            <a:r>
              <a:rPr lang="cs-CZ" kern="0" dirty="0" err="1"/>
              <a:t>power</a:t>
            </a:r>
            <a:r>
              <a:rPr lang="cs-CZ" kern="0" dirty="0"/>
              <a:t> </a:t>
            </a:r>
            <a:r>
              <a:rPr lang="cs-CZ" kern="0" dirty="0" err="1"/>
              <a:t>your</a:t>
            </a:r>
            <a:r>
              <a:rPr lang="cs-CZ" kern="0" dirty="0"/>
              <a:t> RS</a:t>
            </a:r>
          </a:p>
          <a:p>
            <a:pPr marL="457200" lvl="1" indent="0">
              <a:buNone/>
            </a:pPr>
            <a:endParaRPr lang="cs-CZ" sz="1600" b="0" kern="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600" b="0" kern="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8000" kern="0" dirty="0" err="1">
                <a:solidFill>
                  <a:srgbClr val="00B050"/>
                </a:solidFill>
              </a:rPr>
              <a:t>Implicit</a:t>
            </a:r>
            <a:r>
              <a:rPr lang="cs-CZ" sz="8000" kern="0" dirty="0">
                <a:solidFill>
                  <a:srgbClr val="00B050"/>
                </a:solidFill>
              </a:rPr>
              <a:t> feedback!</a:t>
            </a:r>
          </a:p>
          <a:p>
            <a:pPr lvl="1"/>
            <a:r>
              <a:rPr lang="cs-CZ" sz="2000" kern="0" dirty="0"/>
              <a:t>Data </a:t>
            </a:r>
            <a:r>
              <a:rPr lang="cs-CZ" sz="2000" kern="0" dirty="0" err="1"/>
              <a:t>volume</a:t>
            </a:r>
            <a:r>
              <a:rPr lang="cs-CZ" sz="2000" kern="0" dirty="0"/>
              <a:t> </a:t>
            </a:r>
            <a:r>
              <a:rPr lang="cs-CZ" sz="2000" kern="0" dirty="0" err="1"/>
              <a:t>usually</a:t>
            </a:r>
            <a:r>
              <a:rPr lang="cs-CZ" sz="2000" kern="0" dirty="0"/>
              <a:t> </a:t>
            </a:r>
            <a:r>
              <a:rPr lang="cs-CZ" sz="2000" kern="0" dirty="0" err="1"/>
              <a:t>wins</a:t>
            </a:r>
            <a:endParaRPr lang="cs-CZ" sz="2000" kern="0" dirty="0"/>
          </a:p>
          <a:p>
            <a:pPr lvl="2">
              <a:buFont typeface="Symbol" panose="05050102010706020507" pitchFamily="18" charset="2"/>
              <a:buChar char="Þ"/>
            </a:pPr>
            <a:r>
              <a:rPr lang="cs-CZ" sz="1900" b="0" kern="0" dirty="0" err="1"/>
              <a:t>while</a:t>
            </a:r>
            <a:r>
              <a:rPr lang="cs-CZ" sz="1900" b="0" kern="0" dirty="0"/>
              <a:t> </a:t>
            </a:r>
            <a:r>
              <a:rPr lang="cs-CZ" sz="1900" b="0" kern="0" dirty="0" err="1"/>
              <a:t>some</a:t>
            </a:r>
            <a:r>
              <a:rPr lang="cs-CZ" sz="1900" b="0" kern="0" dirty="0"/>
              <a:t> </a:t>
            </a:r>
            <a:r>
              <a:rPr lang="cs-CZ" sz="1900" b="0" kern="0" dirty="0" err="1"/>
              <a:t>events</a:t>
            </a:r>
            <a:r>
              <a:rPr lang="cs-CZ" sz="1900" b="0" kern="0" dirty="0"/>
              <a:t> </a:t>
            </a:r>
            <a:r>
              <a:rPr lang="cs-CZ" sz="1900" b="0" kern="0" dirty="0" err="1"/>
              <a:t>may</a:t>
            </a:r>
            <a:r>
              <a:rPr lang="cs-CZ" sz="1900" b="0" kern="0" dirty="0"/>
              <a:t> </a:t>
            </a:r>
            <a:r>
              <a:rPr lang="cs-CZ" sz="1900" b="0" kern="0" dirty="0" err="1"/>
              <a:t>provide</a:t>
            </a:r>
            <a:r>
              <a:rPr lang="cs-CZ" sz="1900" b="0" kern="0" dirty="0"/>
              <a:t> more </a:t>
            </a:r>
            <a:r>
              <a:rPr lang="cs-CZ" sz="1900" b="0" kern="0" dirty="0" err="1"/>
              <a:t>value</a:t>
            </a:r>
            <a:r>
              <a:rPr lang="cs-CZ" sz="1900" b="0" kern="0" dirty="0"/>
              <a:t>, do not </a:t>
            </a:r>
            <a:r>
              <a:rPr lang="cs-CZ" sz="1900" b="0" kern="0" dirty="0" err="1"/>
              <a:t>forget</a:t>
            </a:r>
            <a:r>
              <a:rPr lang="cs-CZ" sz="1900" b="0" kern="0" dirty="0"/>
              <a:t> </a:t>
            </a:r>
            <a:r>
              <a:rPr lang="cs-CZ" sz="1900" b="0" kern="0" dirty="0" err="1"/>
              <a:t>abhore</a:t>
            </a:r>
            <a:r>
              <a:rPr lang="cs-CZ" sz="1900" b="0" kern="0" dirty="0"/>
              <a:t> more-</a:t>
            </a:r>
            <a:r>
              <a:rPr lang="cs-CZ" sz="1900" b="0" kern="0" dirty="0" err="1"/>
              <a:t>frequent</a:t>
            </a:r>
            <a:r>
              <a:rPr lang="cs-CZ" sz="1900" b="0" kern="0" dirty="0"/>
              <a:t>-</a:t>
            </a:r>
            <a:r>
              <a:rPr lang="cs-CZ" sz="1900" b="0" kern="0" dirty="0" err="1"/>
              <a:t>less-value</a:t>
            </a:r>
            <a:endParaRPr lang="cs-CZ" sz="1900" b="0" kern="0" dirty="0"/>
          </a:p>
          <a:p>
            <a:pPr marL="914400" lvl="2" indent="0">
              <a:buNone/>
            </a:pPr>
            <a:r>
              <a:rPr lang="cs-CZ" sz="1900" b="0" kern="0" dirty="0" err="1"/>
              <a:t>Purchases</a:t>
            </a:r>
            <a:r>
              <a:rPr lang="cs-CZ" sz="1900" b="0" kern="0" dirty="0"/>
              <a:t> vs. </a:t>
            </a:r>
            <a:r>
              <a:rPr lang="cs-CZ" sz="1900" b="0" kern="0" dirty="0" err="1"/>
              <a:t>clicks</a:t>
            </a:r>
            <a:endParaRPr lang="cs-CZ" sz="1900" b="0" kern="0" dirty="0"/>
          </a:p>
          <a:p>
            <a:pPr marL="457200" lvl="1" indent="0">
              <a:buNone/>
            </a:pPr>
            <a:endParaRPr lang="cs-CZ" sz="80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69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30F73-25C2-AD03-12C1-9FF42F030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1E911-0774-2DD0-B124-324FC61851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6C219A-5D6E-5DF5-BBCE-C267007284E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B5170E7-F93C-D857-F468-CFDFEAE50614}"/>
              </a:ext>
            </a:extLst>
          </p:cNvPr>
          <p:cNvSpPr txBox="1">
            <a:spLocks/>
          </p:cNvSpPr>
          <p:nvPr/>
        </p:nvSpPr>
        <p:spPr bwMode="auto">
          <a:xfrm>
            <a:off x="609600" y="1600201"/>
            <a:ext cx="106709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kern="0" dirty="0" err="1"/>
              <a:t>Research</a:t>
            </a:r>
            <a:r>
              <a:rPr lang="cs-CZ" kern="0" dirty="0"/>
              <a:t> </a:t>
            </a:r>
            <a:r>
              <a:rPr lang="cs-CZ" kern="0" dirty="0" err="1"/>
              <a:t>directions</a:t>
            </a:r>
            <a:endParaRPr lang="cs-CZ" kern="0" dirty="0"/>
          </a:p>
          <a:p>
            <a:pPr lvl="1">
              <a:lnSpc>
                <a:spcPct val="90000"/>
              </a:lnSpc>
            </a:pPr>
            <a:r>
              <a:rPr lang="cs-CZ" b="0" kern="0" dirty="0"/>
              <a:t>How to </a:t>
            </a:r>
            <a:r>
              <a:rPr lang="cs-CZ" b="0" kern="0" dirty="0" err="1"/>
              <a:t>incorporate</a:t>
            </a:r>
            <a:r>
              <a:rPr lang="cs-CZ" b="0" kern="0" dirty="0"/>
              <a:t> </a:t>
            </a:r>
            <a:r>
              <a:rPr lang="cs-CZ" b="0" kern="0" dirty="0" err="1"/>
              <a:t>finer-grained</a:t>
            </a:r>
            <a:r>
              <a:rPr lang="cs-CZ" b="0" kern="0" dirty="0"/>
              <a:t> feedback?</a:t>
            </a:r>
          </a:p>
          <a:p>
            <a:pPr lvl="1">
              <a:lnSpc>
                <a:spcPct val="90000"/>
              </a:lnSpc>
            </a:pPr>
            <a:r>
              <a:rPr lang="cs-CZ" b="0" kern="0" dirty="0" err="1"/>
              <a:t>Context</a:t>
            </a:r>
            <a:r>
              <a:rPr lang="cs-CZ" b="0" kern="0" dirty="0"/>
              <a:t> </a:t>
            </a:r>
            <a:r>
              <a:rPr lang="cs-CZ" b="0" kern="0" dirty="0" err="1"/>
              <a:t>of</a:t>
            </a:r>
            <a:r>
              <a:rPr lang="cs-CZ" b="0" kern="0" dirty="0"/>
              <a:t> user feedback.</a:t>
            </a:r>
          </a:p>
          <a:p>
            <a:pPr lvl="1">
              <a:lnSpc>
                <a:spcPct val="90000"/>
              </a:lnSpc>
            </a:pPr>
            <a:r>
              <a:rPr lang="cs-CZ" b="0" kern="0" dirty="0" err="1"/>
              <a:t>Biases</a:t>
            </a:r>
            <a:r>
              <a:rPr lang="cs-CZ" b="0" kern="0" dirty="0"/>
              <a:t> in feedback data.</a:t>
            </a:r>
          </a:p>
          <a:p>
            <a:pPr lvl="1">
              <a:lnSpc>
                <a:spcPct val="90000"/>
              </a:lnSpc>
            </a:pPr>
            <a:r>
              <a:rPr lang="cs-CZ" b="0" kern="0" dirty="0" err="1"/>
              <a:t>Impressions</a:t>
            </a:r>
            <a:r>
              <a:rPr lang="cs-CZ" b="0" kern="0" dirty="0"/>
              <a:t> &amp; </a:t>
            </a:r>
            <a:r>
              <a:rPr lang="cs-CZ" b="0" kern="0" dirty="0" err="1"/>
              <a:t>their</a:t>
            </a:r>
            <a:r>
              <a:rPr lang="cs-CZ" b="0" kern="0" dirty="0"/>
              <a:t> </a:t>
            </a:r>
            <a:r>
              <a:rPr lang="cs-CZ" b="0" kern="0" dirty="0" err="1"/>
              <a:t>usage</a:t>
            </a:r>
            <a:r>
              <a:rPr lang="cs-CZ" b="0" kern="0" dirty="0"/>
              <a:t> in </a:t>
            </a:r>
            <a:r>
              <a:rPr lang="cs-CZ" b="0" kern="0" dirty="0" err="1"/>
              <a:t>recommendations</a:t>
            </a:r>
            <a:r>
              <a:rPr lang="cs-CZ" b="0" kern="0" dirty="0"/>
              <a:t>.</a:t>
            </a:r>
          </a:p>
          <a:p>
            <a:pPr lvl="1">
              <a:lnSpc>
                <a:spcPct val="90000"/>
              </a:lnSpc>
            </a:pPr>
            <a:endParaRPr lang="cs-CZ" b="0" kern="0" dirty="0"/>
          </a:p>
        </p:txBody>
      </p:sp>
    </p:spTree>
    <p:extLst>
      <p:ext uri="{BB962C8B-B14F-4D97-AF65-F5344CB8AC3E}">
        <p14:creationId xmlns:p14="http://schemas.microsoft.com/office/powerpoint/2010/main" val="2442094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EEFA2-E757-815D-7428-901ADCB1F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24EE9-2208-46AE-F590-0927556B68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333333"/>
                </a:solidFill>
                <a:latin typeface="Arial" pitchFamily="34"/>
              </a:rPr>
              <a:t>How to incorporate finer-grained feedback?</a:t>
            </a:r>
            <a:br>
              <a:rPr lang="en-US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34C6EE-AF21-970F-93EA-9744A7A795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D3FC054-ED14-6DFA-1FB7-8D2FC05A94E8}"/>
              </a:ext>
            </a:extLst>
          </p:cNvPr>
          <p:cNvSpPr txBox="1">
            <a:spLocks/>
          </p:cNvSpPr>
          <p:nvPr/>
        </p:nvSpPr>
        <p:spPr bwMode="auto">
          <a:xfrm>
            <a:off x="760512" y="1515357"/>
            <a:ext cx="106709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kern="0" dirty="0" err="1"/>
              <a:t>What</a:t>
            </a:r>
            <a:r>
              <a:rPr lang="cs-CZ" kern="0" dirty="0"/>
              <a:t> to </a:t>
            </a:r>
            <a:r>
              <a:rPr lang="cs-CZ" kern="0" dirty="0" err="1"/>
              <a:t>incorporate</a:t>
            </a:r>
            <a:r>
              <a:rPr lang="cs-CZ" kern="0" dirty="0"/>
              <a:t> as feedback?</a:t>
            </a:r>
          </a:p>
          <a:p>
            <a:pPr lvl="1">
              <a:lnSpc>
                <a:spcPct val="90000"/>
              </a:lnSpc>
            </a:pPr>
            <a:r>
              <a:rPr lang="cs-CZ" b="0" kern="0" dirty="0" err="1"/>
              <a:t>Domain</a:t>
            </a:r>
            <a:r>
              <a:rPr lang="cs-CZ" b="0" kern="0" dirty="0"/>
              <a:t> </a:t>
            </a:r>
            <a:r>
              <a:rPr lang="cs-CZ" b="0" kern="0" dirty="0" err="1"/>
              <a:t>specific</a:t>
            </a:r>
            <a:r>
              <a:rPr lang="cs-CZ" b="0" kern="0" dirty="0"/>
              <a:t> (</a:t>
            </a:r>
            <a:r>
              <a:rPr lang="cs-CZ" b="0" kern="0" dirty="0" err="1"/>
              <a:t>how</a:t>
            </a:r>
            <a:r>
              <a:rPr lang="cs-CZ" b="0" kern="0" dirty="0"/>
              <a:t> </a:t>
            </a:r>
            <a:r>
              <a:rPr lang="cs-CZ" b="0" kern="0" dirty="0" err="1"/>
              <a:t>surprising</a:t>
            </a:r>
            <a:r>
              <a:rPr lang="cs-CZ" b="0" kern="0" dirty="0">
                <a:sym typeface="Wingdings" panose="05000000000000000000" pitchFamily="2" charset="2"/>
              </a:rPr>
              <a:t>)</a:t>
            </a:r>
          </a:p>
          <a:p>
            <a:pPr lvl="1">
              <a:lnSpc>
                <a:spcPct val="90000"/>
              </a:lnSpc>
            </a:pPr>
            <a:r>
              <a:rPr lang="cs-CZ" b="0" kern="0" dirty="0">
                <a:sym typeface="Wingdings" panose="05000000000000000000" pitchFamily="2" charset="2"/>
              </a:rPr>
              <a:t>Not much </a:t>
            </a:r>
            <a:r>
              <a:rPr lang="cs-CZ" b="0" kern="0" dirty="0" err="1">
                <a:sym typeface="Wingdings" panose="05000000000000000000" pitchFamily="2" charset="2"/>
              </a:rPr>
              <a:t>guidance</a:t>
            </a:r>
            <a:r>
              <a:rPr lang="cs-CZ" b="0" kern="0" dirty="0">
                <a:sym typeface="Wingdings" panose="05000000000000000000" pitchFamily="2" charset="2"/>
              </a:rPr>
              <a:t> </a:t>
            </a:r>
            <a:r>
              <a:rPr lang="cs-CZ" b="0" kern="0" dirty="0" err="1">
                <a:sym typeface="Wingdings" panose="05000000000000000000" pitchFamily="2" charset="2"/>
              </a:rPr>
              <a:t>from</a:t>
            </a:r>
            <a:r>
              <a:rPr lang="cs-CZ" b="0" kern="0" dirty="0">
                <a:sym typeface="Wingdings" panose="05000000000000000000" pitchFamily="2" charset="2"/>
              </a:rPr>
              <a:t> </a:t>
            </a:r>
            <a:r>
              <a:rPr lang="cs-CZ" b="0" kern="0" dirty="0" err="1">
                <a:sym typeface="Wingdings" panose="05000000000000000000" pitchFamily="2" charset="2"/>
              </a:rPr>
              <a:t>related</a:t>
            </a:r>
            <a:r>
              <a:rPr lang="cs-CZ" b="0" kern="0" dirty="0">
                <a:sym typeface="Wingdings" panose="05000000000000000000" pitchFamily="2" charset="2"/>
              </a:rPr>
              <a:t> </a:t>
            </a:r>
            <a:r>
              <a:rPr lang="cs-CZ" b="0" kern="0" dirty="0" err="1">
                <a:sym typeface="Wingdings" panose="05000000000000000000" pitchFamily="2" charset="2"/>
              </a:rPr>
              <a:t>research</a:t>
            </a:r>
            <a:endParaRPr lang="cs-CZ" b="0" kern="0" dirty="0">
              <a:sym typeface="Wingdings" panose="05000000000000000000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b="0" kern="0" dirty="0"/>
              <a:t>Tune the algorithms on what is available in the data</a:t>
            </a:r>
          </a:p>
          <a:p>
            <a:pPr lvl="2">
              <a:lnSpc>
                <a:spcPct val="90000"/>
              </a:lnSpc>
            </a:pPr>
            <a:r>
              <a:rPr lang="en-US" b="0" i="1" kern="0" dirty="0">
                <a:solidFill>
                  <a:schemeClr val="bg1">
                    <a:lumMod val="50000"/>
                  </a:schemeClr>
                </a:solidFill>
              </a:rPr>
              <a:t>„The decision on what to collect has already been made“</a:t>
            </a:r>
          </a:p>
          <a:p>
            <a:pPr lvl="2">
              <a:lnSpc>
                <a:spcPct val="90000"/>
              </a:lnSpc>
            </a:pPr>
            <a:r>
              <a:rPr lang="en-US" b="0" kern="0" dirty="0">
                <a:solidFill>
                  <a:schemeClr val="bg1">
                    <a:lumMod val="50000"/>
                  </a:schemeClr>
                </a:solidFill>
              </a:rPr>
              <a:t>Not much work done on how to deal with heterogeneous feedback signals</a:t>
            </a:r>
            <a:endParaRPr lang="cs-CZ" b="0" kern="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Industry-based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papers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often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do not </a:t>
            </a: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offer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feedback </a:t>
            </a: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details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b="0" i="1" kern="0" dirty="0">
                <a:solidFill>
                  <a:schemeClr val="bg1">
                    <a:lumMod val="50000"/>
                  </a:schemeClr>
                </a:solidFill>
              </a:rPr>
              <a:t>(part </a:t>
            </a:r>
            <a:r>
              <a:rPr lang="cs-CZ" b="0" i="1" kern="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b="0" i="1" kern="0" dirty="0">
                <a:solidFill>
                  <a:schemeClr val="bg1">
                    <a:lumMod val="50000"/>
                  </a:schemeClr>
                </a:solidFill>
              </a:rPr>
              <a:t> know-how)</a:t>
            </a:r>
            <a:endParaRPr lang="en-US" b="0" i="1" kern="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cs-CZ" b="0" kern="0" dirty="0"/>
          </a:p>
        </p:txBody>
      </p:sp>
    </p:spTree>
    <p:extLst>
      <p:ext uri="{BB962C8B-B14F-4D97-AF65-F5344CB8AC3E}">
        <p14:creationId xmlns:p14="http://schemas.microsoft.com/office/powerpoint/2010/main" val="34467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Organization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9590856" cy="4525963"/>
          </a:xfrm>
        </p:spPr>
        <p:txBody>
          <a:bodyPr/>
          <a:lstStyle/>
          <a:p>
            <a:pPr eaLnBrk="1" hangingPunct="1"/>
            <a:r>
              <a:rPr lang="cs-CZ" dirty="0"/>
              <a:t>Active Reading #2</a:t>
            </a:r>
          </a:p>
          <a:p>
            <a:pPr lvl="1" eaLnBrk="1" hangingPunct="1"/>
            <a:r>
              <a:rPr lang="cs-CZ" dirty="0"/>
              <a:t>Knowledge graphs: 8</a:t>
            </a:r>
          </a:p>
          <a:p>
            <a:pPr lvl="2" eaLnBrk="1" hangingPunct="1"/>
            <a:r>
              <a:rPr lang="cs-CZ" dirty="0"/>
              <a:t>KG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exist</a:t>
            </a:r>
            <a:r>
              <a:rPr lang="cs-CZ" dirty="0"/>
              <a:t> in </a:t>
            </a:r>
            <a:r>
              <a:rPr lang="cs-CZ" dirty="0" err="1"/>
              <a:t>particular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, </a:t>
            </a:r>
            <a:r>
              <a:rPr lang="cs-CZ" dirty="0" err="1"/>
              <a:t>Tuning</a:t>
            </a:r>
            <a:r>
              <a:rPr lang="cs-CZ" dirty="0"/>
              <a:t> and computational complexity</a:t>
            </a:r>
          </a:p>
          <a:p>
            <a:pPr lvl="2" eaLnBrk="1" hangingPunct="1"/>
            <a:r>
              <a:rPr lang="cs-CZ" dirty="0"/>
              <a:t>Unclear hyperparam settings for other methods </a:t>
            </a:r>
            <a:br>
              <a:rPr lang="cs-CZ" dirty="0"/>
            </a:b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(Everyone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’s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 a Winner paper @RecSys23, 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https://dl.acm.org/doi/10.1145/3604915.3609488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 eaLnBrk="1" hangingPunct="1"/>
            <a:r>
              <a:rPr lang="cs-CZ" sz="1800" dirty="0">
                <a:solidFill>
                  <a:srgbClr val="002060"/>
                </a:solidFill>
              </a:rPr>
              <a:t>Is 1% improvement „</a:t>
            </a:r>
            <a:r>
              <a:rPr lang="cs-CZ" sz="1800" dirty="0" err="1">
                <a:solidFill>
                  <a:srgbClr val="002060"/>
                </a:solidFill>
              </a:rPr>
              <a:t>notable</a:t>
            </a:r>
            <a:r>
              <a:rPr lang="cs-CZ" sz="1800" dirty="0">
                <a:solidFill>
                  <a:srgbClr val="002060"/>
                </a:solidFill>
              </a:rPr>
              <a:t>“ (</a:t>
            </a:r>
            <a:r>
              <a:rPr lang="cs-CZ" sz="1800" dirty="0" err="1">
                <a:solidFill>
                  <a:srgbClr val="002060"/>
                </a:solidFill>
              </a:rPr>
              <a:t>overstated</a:t>
            </a:r>
            <a:r>
              <a:rPr lang="cs-CZ" sz="1800" dirty="0">
                <a:solidFill>
                  <a:srgbClr val="002060"/>
                </a:solidFill>
              </a:rPr>
              <a:t> </a:t>
            </a:r>
            <a:r>
              <a:rPr lang="cs-CZ" sz="1800" dirty="0" err="1">
                <a:solidFill>
                  <a:srgbClr val="002060"/>
                </a:solidFill>
              </a:rPr>
              <a:t>conclusions</a:t>
            </a:r>
            <a:r>
              <a:rPr lang="cs-CZ" sz="1800" dirty="0">
                <a:solidFill>
                  <a:srgbClr val="002060"/>
                </a:solidFill>
              </a:rPr>
              <a:t>)?</a:t>
            </a:r>
            <a:endParaRPr lang="cs-CZ" sz="2000" dirty="0">
              <a:solidFill>
                <a:srgbClr val="002060"/>
              </a:solidFill>
            </a:endParaRPr>
          </a:p>
          <a:p>
            <a:pPr lvl="1" eaLnBrk="1" hangingPunct="1"/>
            <a:r>
              <a:rPr lang="cs-CZ" dirty="0"/>
              <a:t>Visual BPR: 12</a:t>
            </a:r>
          </a:p>
          <a:p>
            <a:pPr lvl="2" eaLnBrk="1" hangingPunct="1"/>
            <a:r>
              <a:rPr lang="cs-CZ" dirty="0"/>
              <a:t>Only handle item cold start, only implicit feedback, only quantitative evaluation</a:t>
            </a:r>
          </a:p>
          <a:p>
            <a:pPr lvl="2" eaLnBrk="1" hangingPunct="1"/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visual</a:t>
            </a:r>
            <a:r>
              <a:rPr lang="cs-CZ" dirty="0"/>
              <a:t> data </a:t>
            </a:r>
            <a:r>
              <a:rPr lang="cs-CZ" dirty="0" err="1"/>
              <a:t>importance</a:t>
            </a:r>
            <a:r>
              <a:rPr lang="cs-CZ" dirty="0"/>
              <a:t> in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domains</a:t>
            </a:r>
            <a:endParaRPr lang="cs-CZ" dirty="0"/>
          </a:p>
          <a:p>
            <a:pPr lvl="2" eaLnBrk="1" hangingPunct="1"/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image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represented</a:t>
            </a:r>
            <a:r>
              <a:rPr lang="cs-CZ" dirty="0"/>
              <a:t>,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insufficient</a:t>
            </a:r>
            <a:r>
              <a:rPr lang="cs-CZ" dirty="0"/>
              <a:t> in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cases</a:t>
            </a:r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r>
              <a:rPr lang="cs-CZ" sz="1700" dirty="0" err="1">
                <a:solidFill>
                  <a:schemeClr val="accent6">
                    <a:lumMod val="75000"/>
                  </a:schemeClr>
                </a:solidFill>
              </a:rPr>
              <a:t>beeFormer</a:t>
            </a:r>
            <a:r>
              <a:rPr lang="cs-CZ" sz="1700" dirty="0">
                <a:solidFill>
                  <a:schemeClr val="accent6">
                    <a:lumMod val="75000"/>
                  </a:schemeClr>
                </a:solidFill>
              </a:rPr>
              <a:t>: 4</a:t>
            </a:r>
          </a:p>
          <a:p>
            <a:pPr lvl="2" eaLnBrk="1" hangingPunct="1"/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Incorporate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text-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data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still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text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almost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everywhere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possible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bias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pre-trained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cs-CZ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2" eaLnBrk="1" hangingPunct="1"/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Posible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bias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LLM-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generated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descriptions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privacy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issues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worked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real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data as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2" eaLnBrk="1" hangingPunct="1"/>
            <a:r>
              <a:rPr lang="cs-CZ" sz="1600" dirty="0" err="1">
                <a:solidFill>
                  <a:srgbClr val="002060"/>
                </a:solidFill>
              </a:rPr>
              <a:t>Loss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  <a:r>
              <a:rPr lang="cs-CZ" sz="1600" dirty="0" err="1">
                <a:solidFill>
                  <a:srgbClr val="002060"/>
                </a:solidFill>
              </a:rPr>
              <a:t>of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  <a:r>
              <a:rPr lang="cs-CZ" sz="1600" dirty="0" err="1">
                <a:solidFill>
                  <a:srgbClr val="002060"/>
                </a:solidFill>
              </a:rPr>
              <a:t>sequential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  <a:r>
              <a:rPr lang="cs-CZ" sz="1600" dirty="0" err="1">
                <a:solidFill>
                  <a:srgbClr val="002060"/>
                </a:solidFill>
              </a:rPr>
              <a:t>information</a:t>
            </a:r>
            <a:endParaRPr lang="cs-CZ" sz="1600" dirty="0">
              <a:solidFill>
                <a:srgbClr val="002060"/>
              </a:solidFill>
            </a:endParaRPr>
          </a:p>
          <a:p>
            <a:pPr lvl="2" eaLnBrk="1" hangingPunct="1"/>
            <a:endParaRPr lang="cs-CZ" sz="1600" dirty="0">
              <a:solidFill>
                <a:srgbClr val="002060"/>
              </a:solidFill>
            </a:endParaRPr>
          </a:p>
          <a:p>
            <a:pPr lvl="2" eaLnBrk="1" hangingPunct="1"/>
            <a:r>
              <a:rPr lang="cs-CZ" sz="1600" i="1" dirty="0">
                <a:solidFill>
                  <a:schemeClr val="bg1">
                    <a:lumMod val="65000"/>
                  </a:schemeClr>
                </a:solidFill>
              </a:rPr>
              <a:t>Ladislav Peska not </a:t>
            </a:r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</a:rPr>
              <a:t>among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</a:rPr>
              <a:t>authors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</a:rPr>
              <a:t>while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</a:rPr>
              <a:t> Milan Straka </a:t>
            </a:r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16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2768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B3B4-CC55-3861-A2C1-D162D4D5E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B811F-0DF5-969F-7BE3-4F9E7C4CEC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333333"/>
                </a:solidFill>
                <a:latin typeface="Arial" pitchFamily="34"/>
              </a:rPr>
              <a:t>How to incorporate finer-grained feedback?</a:t>
            </a:r>
            <a:br>
              <a:rPr lang="en-US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6C854-AB32-FDE6-9C57-50DF74EB68C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268760"/>
            <a:ext cx="10972800" cy="491631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endParaRPr lang="cs-CZ" i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i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80DC3DC-967F-5508-1C1B-5875378D2D32}"/>
              </a:ext>
            </a:extLst>
          </p:cNvPr>
          <p:cNvSpPr txBox="1">
            <a:spLocks/>
          </p:cNvSpPr>
          <p:nvPr/>
        </p:nvSpPr>
        <p:spPr bwMode="auto">
          <a:xfrm>
            <a:off x="760512" y="1515357"/>
            <a:ext cx="106709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kern="0" dirty="0" err="1"/>
              <a:t>What</a:t>
            </a:r>
            <a:r>
              <a:rPr lang="cs-CZ" kern="0" dirty="0"/>
              <a:t> to </a:t>
            </a:r>
            <a:r>
              <a:rPr lang="cs-CZ" kern="0" dirty="0" err="1"/>
              <a:t>incorporate</a:t>
            </a:r>
            <a:r>
              <a:rPr lang="cs-CZ" kern="0" dirty="0"/>
              <a:t> as feedback?</a:t>
            </a:r>
          </a:p>
          <a:p>
            <a:pPr lvl="1">
              <a:lnSpc>
                <a:spcPct val="90000"/>
              </a:lnSpc>
            </a:pPr>
            <a:r>
              <a:rPr lang="cs-CZ" b="0" kern="0" dirty="0" err="1"/>
              <a:t>Domain</a:t>
            </a:r>
            <a:r>
              <a:rPr lang="cs-CZ" b="0" kern="0" dirty="0"/>
              <a:t> </a:t>
            </a:r>
            <a:r>
              <a:rPr lang="cs-CZ" b="0" kern="0" dirty="0" err="1"/>
              <a:t>specific</a:t>
            </a:r>
            <a:r>
              <a:rPr lang="cs-CZ" b="0" kern="0" dirty="0"/>
              <a:t> (</a:t>
            </a:r>
            <a:r>
              <a:rPr lang="cs-CZ" b="0" kern="0" dirty="0" err="1"/>
              <a:t>how</a:t>
            </a:r>
            <a:r>
              <a:rPr lang="cs-CZ" b="0" kern="0" dirty="0"/>
              <a:t> </a:t>
            </a:r>
            <a:r>
              <a:rPr lang="cs-CZ" b="0" kern="0" dirty="0" err="1"/>
              <a:t>surprising</a:t>
            </a:r>
            <a:r>
              <a:rPr lang="cs-CZ" b="0" kern="0" dirty="0">
                <a:sym typeface="Wingdings" panose="05000000000000000000" pitchFamily="2" charset="2"/>
              </a:rPr>
              <a:t>)</a:t>
            </a:r>
          </a:p>
          <a:p>
            <a:pPr lvl="1">
              <a:lnSpc>
                <a:spcPct val="90000"/>
              </a:lnSpc>
            </a:pPr>
            <a:r>
              <a:rPr lang="cs-CZ" b="0" kern="0" dirty="0">
                <a:sym typeface="Wingdings" panose="05000000000000000000" pitchFamily="2" charset="2"/>
              </a:rPr>
              <a:t>Not much </a:t>
            </a:r>
            <a:r>
              <a:rPr lang="cs-CZ" b="0" kern="0" dirty="0" err="1">
                <a:sym typeface="Wingdings" panose="05000000000000000000" pitchFamily="2" charset="2"/>
              </a:rPr>
              <a:t>guidance</a:t>
            </a:r>
            <a:r>
              <a:rPr lang="cs-CZ" b="0" kern="0" dirty="0">
                <a:sym typeface="Wingdings" panose="05000000000000000000" pitchFamily="2" charset="2"/>
              </a:rPr>
              <a:t> </a:t>
            </a:r>
            <a:r>
              <a:rPr lang="cs-CZ" b="0" kern="0" dirty="0" err="1">
                <a:sym typeface="Wingdings" panose="05000000000000000000" pitchFamily="2" charset="2"/>
              </a:rPr>
              <a:t>from</a:t>
            </a:r>
            <a:r>
              <a:rPr lang="cs-CZ" b="0" kern="0" dirty="0">
                <a:sym typeface="Wingdings" panose="05000000000000000000" pitchFamily="2" charset="2"/>
              </a:rPr>
              <a:t> </a:t>
            </a:r>
            <a:r>
              <a:rPr lang="cs-CZ" b="0" kern="0" dirty="0" err="1">
                <a:sym typeface="Wingdings" panose="05000000000000000000" pitchFamily="2" charset="2"/>
              </a:rPr>
              <a:t>related</a:t>
            </a:r>
            <a:r>
              <a:rPr lang="cs-CZ" b="0" kern="0" dirty="0">
                <a:sym typeface="Wingdings" panose="05000000000000000000" pitchFamily="2" charset="2"/>
              </a:rPr>
              <a:t> </a:t>
            </a:r>
            <a:r>
              <a:rPr lang="cs-CZ" b="0" kern="0" dirty="0" err="1">
                <a:sym typeface="Wingdings" panose="05000000000000000000" pitchFamily="2" charset="2"/>
              </a:rPr>
              <a:t>research</a:t>
            </a:r>
            <a:endParaRPr lang="cs-CZ" b="0" kern="0" dirty="0">
              <a:sym typeface="Wingdings" panose="05000000000000000000" pitchFamily="2" charset="2"/>
            </a:endParaRPr>
          </a:p>
          <a:p>
            <a:pPr lvl="2">
              <a:lnSpc>
                <a:spcPct val="90000"/>
              </a:lnSpc>
            </a:pPr>
            <a:r>
              <a:rPr lang="en-US" b="0" kern="0" dirty="0"/>
              <a:t>Tune the algorithms on what is available in the data</a:t>
            </a:r>
          </a:p>
          <a:p>
            <a:pPr lvl="2">
              <a:lnSpc>
                <a:spcPct val="90000"/>
              </a:lnSpc>
            </a:pPr>
            <a:r>
              <a:rPr lang="en-US" b="0" i="1" kern="0" dirty="0">
                <a:solidFill>
                  <a:schemeClr val="bg1">
                    <a:lumMod val="50000"/>
                  </a:schemeClr>
                </a:solidFill>
              </a:rPr>
              <a:t>„The decision on what to collect has already been made“</a:t>
            </a:r>
          </a:p>
          <a:p>
            <a:pPr lvl="2">
              <a:lnSpc>
                <a:spcPct val="90000"/>
              </a:lnSpc>
            </a:pPr>
            <a:r>
              <a:rPr lang="en-US" b="0" kern="0" dirty="0">
                <a:solidFill>
                  <a:schemeClr val="bg1">
                    <a:lumMod val="50000"/>
                  </a:schemeClr>
                </a:solidFill>
              </a:rPr>
              <a:t>Not much work done on how to deal with heterogeneous feedback signals</a:t>
            </a:r>
            <a:endParaRPr lang="cs-CZ" b="0" kern="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Industry-based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papers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often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do not </a:t>
            </a: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offer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feedback </a:t>
            </a:r>
            <a:r>
              <a:rPr lang="cs-CZ" b="0" kern="0" dirty="0" err="1">
                <a:solidFill>
                  <a:schemeClr val="bg1">
                    <a:lumMod val="50000"/>
                  </a:schemeClr>
                </a:solidFill>
              </a:rPr>
              <a:t>details</a:t>
            </a:r>
            <a:r>
              <a:rPr lang="cs-CZ" b="0" kern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b="0" i="1" kern="0" dirty="0">
                <a:solidFill>
                  <a:schemeClr val="bg1">
                    <a:lumMod val="50000"/>
                  </a:schemeClr>
                </a:solidFill>
              </a:rPr>
              <a:t>(part </a:t>
            </a:r>
            <a:r>
              <a:rPr lang="cs-CZ" b="0" i="1" kern="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b="0" i="1" kern="0" dirty="0">
                <a:solidFill>
                  <a:schemeClr val="bg1">
                    <a:lumMod val="50000"/>
                  </a:schemeClr>
                </a:solidFill>
              </a:rPr>
              <a:t> know-how)</a:t>
            </a:r>
          </a:p>
          <a:p>
            <a:pPr lvl="2">
              <a:lnSpc>
                <a:spcPct val="90000"/>
              </a:lnSpc>
            </a:pPr>
            <a:endParaRPr lang="cs-CZ" b="0" i="1" kern="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i="1" kern="0" dirty="0" err="1">
                <a:solidFill>
                  <a:srgbClr val="00B050"/>
                </a:solidFill>
              </a:rPr>
              <a:t>However</a:t>
            </a:r>
            <a:r>
              <a:rPr lang="cs-CZ" i="1" kern="0" dirty="0">
                <a:solidFill>
                  <a:srgbClr val="00B050"/>
                </a:solidFill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cs-CZ" i="1" kern="0" dirty="0">
                <a:solidFill>
                  <a:srgbClr val="00B050"/>
                </a:solidFill>
              </a:rPr>
              <a:t>Time </a:t>
            </a:r>
            <a:r>
              <a:rPr lang="cs-CZ" i="1" kern="0" dirty="0" err="1">
                <a:solidFill>
                  <a:srgbClr val="00B050"/>
                </a:solidFill>
              </a:rPr>
              <a:t>the</a:t>
            </a:r>
            <a:r>
              <a:rPr lang="cs-CZ" i="1" kern="0" dirty="0">
                <a:solidFill>
                  <a:srgbClr val="00B050"/>
                </a:solidFill>
              </a:rPr>
              <a:t> user </a:t>
            </a:r>
            <a:r>
              <a:rPr lang="cs-CZ" i="1" kern="0" dirty="0" err="1">
                <a:solidFill>
                  <a:srgbClr val="00B050"/>
                </a:solidFill>
              </a:rPr>
              <a:t>spent</a:t>
            </a:r>
            <a:r>
              <a:rPr lang="cs-CZ" i="1" kern="0" dirty="0">
                <a:solidFill>
                  <a:srgbClr val="00B050"/>
                </a:solidFill>
              </a:rPr>
              <a:t> (</a:t>
            </a:r>
            <a:r>
              <a:rPr lang="cs-CZ" i="1" kern="0" dirty="0" err="1">
                <a:solidFill>
                  <a:srgbClr val="00B050"/>
                </a:solidFill>
              </a:rPr>
              <a:t>doing</a:t>
            </a:r>
            <a:r>
              <a:rPr lang="cs-CZ" i="1" kern="0" dirty="0">
                <a:solidFill>
                  <a:srgbClr val="00B050"/>
                </a:solidFill>
              </a:rPr>
              <a:t> </a:t>
            </a:r>
            <a:r>
              <a:rPr lang="cs-CZ" i="1" kern="0" dirty="0" err="1">
                <a:solidFill>
                  <a:srgbClr val="00B050"/>
                </a:solidFill>
              </a:rPr>
              <a:t>something</a:t>
            </a:r>
            <a:r>
              <a:rPr lang="cs-CZ" i="1" kern="0" dirty="0">
                <a:solidFill>
                  <a:srgbClr val="00B050"/>
                </a:solidFill>
              </a:rPr>
              <a:t> </a:t>
            </a:r>
            <a:r>
              <a:rPr lang="cs-CZ" i="1" kern="0" dirty="0" err="1">
                <a:solidFill>
                  <a:srgbClr val="00B050"/>
                </a:solidFill>
              </a:rPr>
              <a:t>productive</a:t>
            </a:r>
            <a:r>
              <a:rPr lang="cs-CZ" i="1" kern="0" dirty="0">
                <a:solidFill>
                  <a:srgbClr val="00B050"/>
                </a:solidFill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i="1" kern="0" dirty="0" err="1">
                <a:solidFill>
                  <a:srgbClr val="00B050"/>
                </a:solidFill>
              </a:rPr>
              <a:t>Activation</a:t>
            </a:r>
            <a:r>
              <a:rPr lang="cs-CZ" i="1" kern="0" dirty="0">
                <a:solidFill>
                  <a:srgbClr val="00B050"/>
                </a:solidFill>
              </a:rPr>
              <a:t> </a:t>
            </a:r>
            <a:r>
              <a:rPr lang="cs-CZ" i="1" kern="0" dirty="0" err="1">
                <a:solidFill>
                  <a:srgbClr val="00B050"/>
                </a:solidFill>
              </a:rPr>
              <a:t>of</a:t>
            </a:r>
            <a:r>
              <a:rPr lang="cs-CZ" i="1" kern="0" dirty="0">
                <a:solidFill>
                  <a:srgbClr val="00B050"/>
                </a:solidFill>
              </a:rPr>
              <a:t> </a:t>
            </a:r>
            <a:r>
              <a:rPr lang="cs-CZ" i="1" kern="0" dirty="0" err="1">
                <a:solidFill>
                  <a:srgbClr val="00B050"/>
                </a:solidFill>
              </a:rPr>
              <a:t>relevant</a:t>
            </a:r>
            <a:r>
              <a:rPr lang="cs-CZ" i="1" kern="0" dirty="0">
                <a:solidFill>
                  <a:srgbClr val="00B050"/>
                </a:solidFill>
              </a:rPr>
              <a:t> GUI </a:t>
            </a:r>
            <a:r>
              <a:rPr lang="cs-CZ" i="1" kern="0" dirty="0" err="1">
                <a:solidFill>
                  <a:srgbClr val="00B050"/>
                </a:solidFill>
              </a:rPr>
              <a:t>elements</a:t>
            </a:r>
            <a:endParaRPr lang="cs-CZ" i="1" kern="0" dirty="0">
              <a:solidFill>
                <a:srgbClr val="00B050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i="1" kern="0" dirty="0" err="1">
                <a:solidFill>
                  <a:srgbClr val="00B050"/>
                </a:solidFill>
              </a:rPr>
              <a:t>Navigating</a:t>
            </a:r>
            <a:r>
              <a:rPr lang="cs-CZ" i="1" kern="0" dirty="0">
                <a:solidFill>
                  <a:srgbClr val="00B050"/>
                </a:solidFill>
              </a:rPr>
              <a:t> </a:t>
            </a:r>
            <a:r>
              <a:rPr lang="cs-CZ" i="1" kern="0" dirty="0" err="1">
                <a:solidFill>
                  <a:srgbClr val="00B050"/>
                </a:solidFill>
              </a:rPr>
              <a:t>within</a:t>
            </a:r>
            <a:r>
              <a:rPr lang="cs-CZ" i="1" kern="0" dirty="0">
                <a:solidFill>
                  <a:srgbClr val="00B050"/>
                </a:solidFill>
              </a:rPr>
              <a:t> </a:t>
            </a:r>
            <a:r>
              <a:rPr lang="cs-CZ" i="1" kern="0" dirty="0" err="1">
                <a:solidFill>
                  <a:srgbClr val="00B050"/>
                </a:solidFill>
              </a:rPr>
              <a:t>the</a:t>
            </a:r>
            <a:r>
              <a:rPr lang="cs-CZ" i="1" kern="0" dirty="0">
                <a:solidFill>
                  <a:srgbClr val="00B050"/>
                </a:solidFill>
              </a:rPr>
              <a:t> </a:t>
            </a:r>
            <a:r>
              <a:rPr lang="cs-CZ" i="1" kern="0" dirty="0" err="1">
                <a:solidFill>
                  <a:srgbClr val="00B050"/>
                </a:solidFill>
              </a:rPr>
              <a:t>page</a:t>
            </a:r>
            <a:r>
              <a:rPr lang="cs-CZ" i="1" kern="0" dirty="0">
                <a:solidFill>
                  <a:srgbClr val="00B050"/>
                </a:solidFill>
              </a:rPr>
              <a:t> (</a:t>
            </a:r>
            <a:r>
              <a:rPr lang="cs-CZ" i="1" kern="0" dirty="0" err="1">
                <a:solidFill>
                  <a:srgbClr val="00B050"/>
                </a:solidFill>
              </a:rPr>
              <a:t>e.g</a:t>
            </a:r>
            <a:r>
              <a:rPr lang="cs-CZ" i="1" kern="0" dirty="0">
                <a:solidFill>
                  <a:srgbClr val="00B050"/>
                </a:solidFill>
              </a:rPr>
              <a:t>., </a:t>
            </a:r>
            <a:r>
              <a:rPr lang="cs-CZ" i="1" kern="0" dirty="0" err="1">
                <a:solidFill>
                  <a:srgbClr val="00B050"/>
                </a:solidFill>
              </a:rPr>
              <a:t>scrolling</a:t>
            </a:r>
            <a:r>
              <a:rPr lang="cs-CZ" i="1" kern="0" dirty="0">
                <a:solidFill>
                  <a:srgbClr val="00B050"/>
                </a:solidFill>
              </a:rPr>
              <a:t>)</a:t>
            </a:r>
            <a:endParaRPr lang="en-US" i="1" kern="0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endParaRPr lang="cs-CZ" b="0" kern="0" dirty="0"/>
          </a:p>
        </p:txBody>
      </p:sp>
    </p:spTree>
    <p:extLst>
      <p:ext uri="{BB962C8B-B14F-4D97-AF65-F5344CB8AC3E}">
        <p14:creationId xmlns:p14="http://schemas.microsoft.com/office/powerpoint/2010/main" val="1691648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as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99592"/>
            <a:ext cx="8596667" cy="464176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ka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IPIget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: The Component for Collecting Implicit User Preference Indicators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1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https://www.researchgate.net/publication/305495313_IPIget_The_Component_for_Collecting_Implicit_User_Preference_Indicators</a:t>
            </a:r>
            <a:r>
              <a:rPr lang="cs-CZ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cs-CZ" sz="1600" dirty="0" err="1"/>
              <a:t>Main</a:t>
            </a:r>
            <a:r>
              <a:rPr lang="cs-CZ" sz="1600" dirty="0"/>
              <a:t> </a:t>
            </a:r>
            <a:r>
              <a:rPr lang="cs-CZ" sz="1600" dirty="0" err="1"/>
              <a:t>target</a:t>
            </a:r>
            <a:r>
              <a:rPr lang="cs-CZ" sz="1600" dirty="0"/>
              <a:t>: </a:t>
            </a:r>
            <a:r>
              <a:rPr lang="cs-CZ" sz="1600" dirty="0" err="1"/>
              <a:t>small</a:t>
            </a:r>
            <a:r>
              <a:rPr lang="cs-CZ" sz="1600" dirty="0"/>
              <a:t> e-</a:t>
            </a:r>
            <a:r>
              <a:rPr lang="cs-CZ" sz="1600" dirty="0" err="1"/>
              <a:t>commerce</a:t>
            </a:r>
            <a:r>
              <a:rPr lang="cs-CZ" sz="1600" dirty="0"/>
              <a:t> </a:t>
            </a:r>
            <a:r>
              <a:rPr lang="cs-CZ" sz="1600" dirty="0" err="1"/>
              <a:t>vendors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600" dirty="0" err="1"/>
              <a:t>Previously</a:t>
            </a:r>
            <a:r>
              <a:rPr lang="cs-CZ" sz="1600" dirty="0"/>
              <a:t> </a:t>
            </a:r>
            <a:r>
              <a:rPr lang="cs-CZ" sz="1600" dirty="0" err="1"/>
              <a:t>mentioned</a:t>
            </a:r>
            <a:r>
              <a:rPr lang="cs-CZ" sz="1600" dirty="0"/>
              <a:t> </a:t>
            </a:r>
            <a:r>
              <a:rPr lang="cs-CZ" sz="1600" dirty="0" err="1"/>
              <a:t>events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aggregated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events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print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search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, copy, text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selection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(not much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usable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sz="1600" dirty="0"/>
              <a:t>Non-</a:t>
            </a:r>
            <a:r>
              <a:rPr lang="cs-CZ" sz="1600" dirty="0" err="1"/>
              <a:t>numeric</a:t>
            </a:r>
            <a:r>
              <a:rPr lang="cs-CZ" sz="1600" dirty="0"/>
              <a:t> data (</a:t>
            </a:r>
            <a:r>
              <a:rPr lang="cs-CZ" sz="1600" dirty="0" err="1"/>
              <a:t>searched</a:t>
            </a:r>
            <a:r>
              <a:rPr lang="cs-CZ" sz="1600" dirty="0"/>
              <a:t> text, </a:t>
            </a:r>
            <a:r>
              <a:rPr lang="cs-CZ" sz="1600" dirty="0" err="1"/>
              <a:t>selected</a:t>
            </a:r>
            <a:r>
              <a:rPr lang="cs-CZ" sz="1600" dirty="0"/>
              <a:t> text,…)</a:t>
            </a:r>
          </a:p>
          <a:p>
            <a:pPr lvl="1">
              <a:lnSpc>
                <a:spcPct val="90000"/>
              </a:lnSpc>
            </a:pP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600" dirty="0" err="1"/>
              <a:t>Context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events</a:t>
            </a:r>
            <a:endParaRPr lang="cs-CZ" sz="1600" dirty="0"/>
          </a:p>
          <a:p>
            <a:pPr lvl="2">
              <a:lnSpc>
                <a:spcPct val="90000"/>
              </a:lnSpc>
            </a:pPr>
            <a:r>
              <a:rPr lang="cs-CZ" sz="1400" dirty="0" err="1"/>
              <a:t>Scrolling</a:t>
            </a:r>
            <a:r>
              <a:rPr lang="cs-CZ" sz="1400" dirty="0"/>
              <a:t> to </a:t>
            </a:r>
            <a:r>
              <a:rPr lang="cs-CZ" sz="1400" dirty="0" err="1"/>
              <a:t>coordinates</a:t>
            </a:r>
            <a:endParaRPr lang="cs-CZ" sz="1400" dirty="0"/>
          </a:p>
          <a:p>
            <a:pPr lvl="2">
              <a:lnSpc>
                <a:spcPct val="90000"/>
              </a:lnSpc>
            </a:pPr>
            <a:r>
              <a:rPr lang="cs-CZ" sz="1400" dirty="0"/>
              <a:t>Mouse </a:t>
            </a:r>
            <a:r>
              <a:rPr lang="cs-CZ" sz="1400" dirty="0" err="1"/>
              <a:t>position</a:t>
            </a:r>
            <a:r>
              <a:rPr lang="cs-CZ" sz="1400" dirty="0"/>
              <a:t> </a:t>
            </a:r>
            <a:r>
              <a:rPr lang="cs-CZ" sz="1400" dirty="0" err="1"/>
              <a:t>sampling</a:t>
            </a:r>
            <a:endParaRPr lang="cs-CZ" sz="1400" dirty="0"/>
          </a:p>
          <a:p>
            <a:pPr lvl="2">
              <a:lnSpc>
                <a:spcPct val="90000"/>
              </a:lnSpc>
            </a:pPr>
            <a:r>
              <a:rPr lang="cs-CZ" sz="1400" dirty="0"/>
              <a:t>Mouse </a:t>
            </a:r>
            <a:r>
              <a:rPr lang="cs-CZ" sz="1400" dirty="0" err="1"/>
              <a:t>over</a:t>
            </a:r>
            <a:r>
              <a:rPr lang="cs-CZ" sz="1400" dirty="0"/>
              <a:t> </a:t>
            </a:r>
            <a:r>
              <a:rPr lang="cs-CZ" sz="1400" dirty="0" err="1"/>
              <a:t>pre-defined</a:t>
            </a:r>
            <a:r>
              <a:rPr lang="cs-CZ" sz="1400" dirty="0"/>
              <a:t> </a:t>
            </a:r>
            <a:r>
              <a:rPr lang="cs-CZ" sz="1400" dirty="0" err="1"/>
              <a:t>elements</a:t>
            </a:r>
            <a:endParaRPr lang="cs-CZ" sz="1400" dirty="0"/>
          </a:p>
          <a:p>
            <a:pPr lvl="2">
              <a:lnSpc>
                <a:spcPct val="90000"/>
              </a:lnSpc>
            </a:pPr>
            <a:endParaRPr lang="cs-CZ" sz="1400" dirty="0"/>
          </a:p>
          <a:p>
            <a:pPr lvl="1">
              <a:lnSpc>
                <a:spcPct val="90000"/>
              </a:lnSpc>
            </a:pPr>
            <a:r>
              <a:rPr lang="cs-CZ" sz="1600" dirty="0"/>
              <a:t>Basic </a:t>
            </a:r>
            <a:r>
              <a:rPr lang="cs-CZ" sz="1600" dirty="0" err="1"/>
              <a:t>page</a:t>
            </a:r>
            <a:r>
              <a:rPr lang="cs-CZ" sz="1600" dirty="0"/>
              <a:t> </a:t>
            </a:r>
            <a:r>
              <a:rPr lang="cs-CZ" sz="1600" dirty="0" err="1"/>
              <a:t>statistics</a:t>
            </a:r>
            <a:endParaRPr lang="cs-CZ" sz="1600" dirty="0"/>
          </a:p>
          <a:p>
            <a:pPr lvl="2">
              <a:lnSpc>
                <a:spcPct val="90000"/>
              </a:lnSpc>
            </a:pPr>
            <a:r>
              <a:rPr lang="cs-CZ" sz="1400" dirty="0" err="1"/>
              <a:t>Volume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text, </a:t>
            </a:r>
            <a:r>
              <a:rPr lang="cs-CZ" sz="1400" dirty="0" err="1"/>
              <a:t>images</a:t>
            </a:r>
            <a:r>
              <a:rPr lang="cs-CZ" sz="1400" dirty="0"/>
              <a:t>, </a:t>
            </a:r>
            <a:r>
              <a:rPr lang="cs-CZ" sz="1400" dirty="0" err="1"/>
              <a:t>links</a:t>
            </a:r>
            <a:r>
              <a:rPr lang="cs-CZ" sz="1400" dirty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1400" dirty="0" err="1"/>
              <a:t>page</a:t>
            </a:r>
            <a:r>
              <a:rPr lang="cs-CZ" sz="1400" dirty="0"/>
              <a:t> </a:t>
            </a:r>
            <a:r>
              <a:rPr lang="cs-CZ" sz="1400" dirty="0" err="1"/>
              <a:t>dimensions</a:t>
            </a:r>
            <a:r>
              <a:rPr lang="cs-CZ" sz="1400" dirty="0"/>
              <a:t>, </a:t>
            </a:r>
            <a:r>
              <a:rPr lang="cs-CZ" sz="1400" dirty="0" err="1"/>
              <a:t>window</a:t>
            </a:r>
            <a:r>
              <a:rPr lang="cs-CZ" sz="1400" dirty="0"/>
              <a:t> </a:t>
            </a:r>
            <a:r>
              <a:rPr lang="cs-CZ" sz="1400" dirty="0" err="1"/>
              <a:t>dimensions</a:t>
            </a:r>
            <a:endParaRPr lang="cs-CZ" sz="1400" dirty="0"/>
          </a:p>
          <a:p>
            <a:pPr lvl="2">
              <a:lnSpc>
                <a:spcPct val="90000"/>
              </a:lnSpc>
            </a:pPr>
            <a:r>
              <a:rPr lang="cs-CZ" sz="1400" dirty="0" err="1"/>
              <a:t>position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elements</a:t>
            </a:r>
            <a:endParaRPr lang="cs-CZ" sz="1400" dirty="0"/>
          </a:p>
          <a:p>
            <a:pPr lvl="2">
              <a:lnSpc>
                <a:spcPct val="90000"/>
              </a:lnSpc>
            </a:pPr>
            <a:r>
              <a:rPr lang="cs-CZ" sz="1400" dirty="0" err="1"/>
              <a:t>Page</a:t>
            </a:r>
            <a:r>
              <a:rPr lang="cs-CZ" sz="1400" dirty="0"/>
              <a:t> </a:t>
            </a:r>
            <a:r>
              <a:rPr lang="cs-CZ" sz="1400" dirty="0" err="1"/>
              <a:t>params</a:t>
            </a:r>
            <a:r>
              <a:rPr lang="cs-CZ" sz="1400" dirty="0"/>
              <a:t> (</a:t>
            </a:r>
            <a:r>
              <a:rPr lang="cs-CZ" sz="1400" dirty="0" err="1"/>
              <a:t>e.g</a:t>
            </a:r>
            <a:r>
              <a:rPr lang="cs-CZ" sz="1400" dirty="0"/>
              <a:t>. </a:t>
            </a:r>
            <a:r>
              <a:rPr lang="cs-CZ" sz="1400" dirty="0" err="1"/>
              <a:t>Catalogue</a:t>
            </a:r>
            <a:r>
              <a:rPr lang="cs-CZ" sz="1400" dirty="0"/>
              <a:t> -&gt; </a:t>
            </a:r>
            <a:r>
              <a:rPr lang="cs-CZ" sz="1400" dirty="0" err="1"/>
              <a:t>menswear</a:t>
            </a:r>
            <a:r>
              <a:rPr lang="cs-CZ" sz="1400" dirty="0"/>
              <a:t> -&gt; </a:t>
            </a:r>
            <a:r>
              <a:rPr lang="cs-CZ" sz="1400" dirty="0" err="1"/>
              <a:t>Trousers</a:t>
            </a:r>
            <a:r>
              <a:rPr lang="cs-CZ" sz="1400" dirty="0"/>
              <a:t>…)</a:t>
            </a:r>
          </a:p>
          <a:p>
            <a:pPr lvl="1">
              <a:lnSpc>
                <a:spcPct val="90000"/>
              </a:lnSpc>
            </a:pPr>
            <a:endParaRPr lang="cs-CZ" sz="14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9CA46B-4986-4A89-96B9-2F6DFB8FE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638800"/>
            <a:ext cx="6096000" cy="1219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5CB0C0-6D14-496F-A909-B23D1C50A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617" y="0"/>
            <a:ext cx="287738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42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as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br>
              <a:rPr lang="cs-CZ" sz="4000" dirty="0">
                <a:solidFill>
                  <a:srgbClr val="333333"/>
                </a:solidFill>
                <a:latin typeface="Arial" pitchFamily="34"/>
              </a:rPr>
            </a:b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677332" y="1876135"/>
            <a:ext cx="9451116" cy="4250029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200" dirty="0"/>
          </a:p>
          <a:p>
            <a:endParaRPr lang="cs-CZ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Peska, Vojtas: Towards Complex User Feedback and Presentation Context in Recommender Systems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07B0957-0EE7-4B4B-9E52-1A0ECA4F619A}" type="slidenum">
              <a:rPr lang="en-GB" altLang="en-US" smtClean="0"/>
              <a:pPr>
                <a:defRPr/>
              </a:pPr>
              <a:t>42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2" name="Obrázek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5"/>
          <a:stretch/>
        </p:blipFill>
        <p:spPr>
          <a:xfrm>
            <a:off x="1747256" y="1425381"/>
            <a:ext cx="8011688" cy="418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1"/>
            <a:ext cx="9260752" cy="1930398"/>
          </a:xfrm>
        </p:spPr>
        <p:txBody>
          <a:bodyPr/>
          <a:lstStyle/>
          <a:p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interpret numeric implicit feedback?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380245"/>
            <a:ext cx="10729192" cy="4483146"/>
          </a:xfrm>
        </p:spPr>
        <p:txBody>
          <a:bodyPr>
            <a:normAutofit/>
          </a:bodyPr>
          <a:lstStyle/>
          <a:p>
            <a:r>
              <a:rPr lang="cs-CZ" sz="1800" b="1" i="1" dirty="0" err="1">
                <a:solidFill>
                  <a:srgbClr val="00B0F0"/>
                </a:solidFill>
                <a:cs typeface="Calibri" panose="020F0502020204030204" pitchFamily="34" charset="0"/>
              </a:rPr>
              <a:t>Assumption</a:t>
            </a:r>
            <a:r>
              <a:rPr lang="cs-CZ" sz="1800" b="1" i="1" dirty="0">
                <a:solidFill>
                  <a:srgbClr val="00B0F0"/>
                </a:solidFill>
                <a:cs typeface="Calibri" panose="020F0502020204030204" pitchFamily="34" charset="0"/>
              </a:rPr>
              <a:t>: 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most RS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algorithms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are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tailored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to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utilize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binary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/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unary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feedback</a:t>
            </a:r>
          </a:p>
          <a:p>
            <a:pPr lvl="1"/>
            <a:r>
              <a:rPr lang="cs-CZ" dirty="0">
                <a:cs typeface="Calibri" panose="020F0502020204030204" pitchFamily="34" charset="0"/>
              </a:rPr>
              <a:t>BPR, EASE, most </a:t>
            </a:r>
            <a:r>
              <a:rPr lang="cs-CZ" dirty="0" err="1">
                <a:cs typeface="Calibri" panose="020F0502020204030204" pitchFamily="34" charset="0"/>
              </a:rPr>
              <a:t>sequence-aware</a:t>
            </a:r>
            <a:r>
              <a:rPr lang="cs-CZ" dirty="0">
                <a:cs typeface="Calibri" panose="020F0502020204030204" pitchFamily="34" charset="0"/>
              </a:rPr>
              <a:t> </a:t>
            </a:r>
            <a:r>
              <a:rPr lang="cs-CZ" dirty="0" err="1">
                <a:cs typeface="Calibri" panose="020F0502020204030204" pitchFamily="34" charset="0"/>
              </a:rPr>
              <a:t>algorithms</a:t>
            </a:r>
            <a:r>
              <a:rPr lang="cs-CZ" dirty="0">
                <a:cs typeface="Calibri" panose="020F0502020204030204" pitchFamily="34" charset="0"/>
              </a:rPr>
              <a:t>…</a:t>
            </a:r>
          </a:p>
          <a:p>
            <a:pPr lvl="1"/>
            <a:r>
              <a:rPr lang="cs-CZ" b="1" i="1" dirty="0" err="1">
                <a:cs typeface="Calibri" panose="020F0502020204030204" pitchFamily="34" charset="0"/>
              </a:rPr>
              <a:t>Why</a:t>
            </a:r>
            <a:r>
              <a:rPr lang="cs-CZ" b="1" i="1" dirty="0">
                <a:cs typeface="Calibri" panose="020F0502020204030204" pitchFamily="34" charset="0"/>
              </a:rPr>
              <a:t> not to </a:t>
            </a:r>
            <a:r>
              <a:rPr lang="cs-CZ" b="1" i="1" dirty="0" err="1">
                <a:cs typeface="Calibri" panose="020F0502020204030204" pitchFamily="34" charset="0"/>
              </a:rPr>
              <a:t>binarize</a:t>
            </a:r>
            <a:r>
              <a:rPr lang="cs-CZ" b="1" i="1" dirty="0">
                <a:cs typeface="Calibri" panose="020F0502020204030204" pitchFamily="34" charset="0"/>
              </a:rPr>
              <a:t> </a:t>
            </a:r>
            <a:r>
              <a:rPr lang="cs-CZ" b="1" i="1" dirty="0" err="1">
                <a:cs typeface="Calibri" panose="020F0502020204030204" pitchFamily="34" charset="0"/>
              </a:rPr>
              <a:t>the</a:t>
            </a:r>
            <a:r>
              <a:rPr lang="cs-CZ" b="1" i="1" dirty="0">
                <a:cs typeface="Calibri" panose="020F0502020204030204" pitchFamily="34" charset="0"/>
              </a:rPr>
              <a:t> feedback?</a:t>
            </a:r>
            <a:endParaRPr lang="cs-CZ" b="1" i="1" dirty="0">
              <a:solidFill>
                <a:srgbClr val="92D050"/>
              </a:solidFill>
              <a:cs typeface="Calibri" panose="020F0502020204030204" pitchFamily="34" charset="0"/>
            </a:endParaRPr>
          </a:p>
          <a:p>
            <a:pPr lvl="1"/>
            <a:r>
              <a:rPr lang="cs-CZ" b="1" i="1" dirty="0">
                <a:solidFill>
                  <a:srgbClr val="FF0000"/>
                </a:solidFill>
                <a:cs typeface="Calibri" panose="020F0502020204030204" pitchFamily="34" charset="0"/>
              </a:rPr>
              <a:t>Downside: we might be loosing too much by relying on coarse-grained + sparse information</a:t>
            </a:r>
          </a:p>
          <a:p>
            <a:pPr>
              <a:lnSpc>
                <a:spcPct val="90000"/>
              </a:lnSpc>
            </a:pPr>
            <a:r>
              <a:rPr lang="cs-CZ" sz="1800" b="1" i="1" dirty="0" err="1">
                <a:solidFill>
                  <a:srgbClr val="00B0F0"/>
                </a:solidFill>
                <a:cs typeface="Calibri" panose="020F0502020204030204" pitchFamily="34" charset="0"/>
              </a:rPr>
              <a:t>Assumption</a:t>
            </a:r>
            <a:r>
              <a:rPr lang="cs-CZ" sz="1800" b="1" i="1" dirty="0">
                <a:solidFill>
                  <a:srgbClr val="00B0F0"/>
                </a:solidFill>
                <a:cs typeface="Calibri" panose="020F0502020204030204" pitchFamily="34" charset="0"/>
              </a:rPr>
              <a:t>: 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many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algorithms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are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tailored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to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utilize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explicit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numerical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feedback</a:t>
            </a:r>
          </a:p>
          <a:p>
            <a:pPr lvl="1">
              <a:lnSpc>
                <a:spcPct val="90000"/>
              </a:lnSpc>
            </a:pPr>
            <a:r>
              <a:rPr lang="cs-CZ" dirty="0">
                <a:cs typeface="Calibri" panose="020F0502020204030204" pitchFamily="34" charset="0"/>
              </a:rPr>
              <a:t>SVD, </a:t>
            </a:r>
            <a:r>
              <a:rPr lang="cs-CZ" dirty="0" err="1">
                <a:cs typeface="Calibri" panose="020F0502020204030204" pitchFamily="34" charset="0"/>
              </a:rPr>
              <a:t>variants</a:t>
            </a:r>
            <a:r>
              <a:rPr lang="cs-CZ" dirty="0">
                <a:cs typeface="Calibri" panose="020F0502020204030204" pitchFamily="34" charset="0"/>
              </a:rPr>
              <a:t> </a:t>
            </a:r>
            <a:r>
              <a:rPr lang="cs-CZ" dirty="0" err="1">
                <a:cs typeface="Calibri" panose="020F0502020204030204" pitchFamily="34" charset="0"/>
              </a:rPr>
              <a:t>of</a:t>
            </a:r>
            <a:r>
              <a:rPr lang="cs-CZ" dirty="0">
                <a:cs typeface="Calibri" panose="020F0502020204030204" pitchFamily="34" charset="0"/>
              </a:rPr>
              <a:t> KNN,… 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cs typeface="Calibri" panose="020F0502020204030204" pitchFamily="34" charset="0"/>
              </a:rPr>
              <a:t>Historically</a:t>
            </a:r>
            <a:r>
              <a:rPr lang="cs-CZ" dirty="0">
                <a:cs typeface="Calibri" panose="020F0502020204030204" pitchFamily="34" charset="0"/>
              </a:rPr>
              <a:t>, much </a:t>
            </a:r>
            <a:r>
              <a:rPr lang="cs-CZ" dirty="0" err="1">
                <a:cs typeface="Calibri" panose="020F0502020204030204" pitchFamily="34" charset="0"/>
              </a:rPr>
              <a:t>higher</a:t>
            </a:r>
            <a:r>
              <a:rPr lang="cs-CZ" dirty="0">
                <a:cs typeface="Calibri" panose="020F0502020204030204" pitchFamily="34" charset="0"/>
              </a:rPr>
              <a:t> </a:t>
            </a:r>
            <a:r>
              <a:rPr lang="cs-CZ" dirty="0" err="1">
                <a:cs typeface="Calibri" panose="020F0502020204030204" pitchFamily="34" charset="0"/>
              </a:rPr>
              <a:t>coverage</a:t>
            </a:r>
            <a:r>
              <a:rPr lang="cs-CZ" dirty="0">
                <a:cs typeface="Calibri" panose="020F0502020204030204" pitchFamily="34" charset="0"/>
              </a:rPr>
              <a:t> </a:t>
            </a:r>
            <a:r>
              <a:rPr lang="cs-CZ" dirty="0" err="1">
                <a:cs typeface="Calibri" panose="020F0502020204030204" pitchFamily="34" charset="0"/>
              </a:rPr>
              <a:t>due</a:t>
            </a:r>
            <a:r>
              <a:rPr lang="cs-CZ" dirty="0">
                <a:cs typeface="Calibri" panose="020F0502020204030204" pitchFamily="34" charset="0"/>
              </a:rPr>
              <a:t> to </a:t>
            </a:r>
            <a:r>
              <a:rPr lang="cs-CZ" dirty="0" err="1">
                <a:cs typeface="Calibri" panose="020F0502020204030204" pitchFamily="34" charset="0"/>
              </a:rPr>
              <a:t>MovieLens</a:t>
            </a:r>
            <a:r>
              <a:rPr lang="cs-CZ" dirty="0">
                <a:cs typeface="Calibri" panose="020F0502020204030204" pitchFamily="34" charset="0"/>
              </a:rPr>
              <a:t> and </a:t>
            </a:r>
            <a:r>
              <a:rPr lang="cs-CZ" dirty="0" err="1">
                <a:cs typeface="Calibri" panose="020F0502020204030204" pitchFamily="34" charset="0"/>
              </a:rPr>
              <a:t>similar</a:t>
            </a:r>
            <a:r>
              <a:rPr lang="cs-CZ" dirty="0">
                <a:cs typeface="Calibri" panose="020F0502020204030204" pitchFamily="34" charset="0"/>
              </a:rPr>
              <a:t> </a:t>
            </a:r>
            <a:r>
              <a:rPr lang="cs-CZ" dirty="0" err="1">
                <a:cs typeface="Calibri" panose="020F0502020204030204" pitchFamily="34" charset="0"/>
              </a:rPr>
              <a:t>datasets</a:t>
            </a:r>
            <a:endParaRPr lang="cs-CZ" dirty="0"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b="1" i="1" dirty="0" err="1">
                <a:cs typeface="Calibri" panose="020F0502020204030204" pitchFamily="34" charset="0"/>
              </a:rPr>
              <a:t>Translate</a:t>
            </a:r>
            <a:r>
              <a:rPr lang="cs-CZ" b="1" i="1" dirty="0">
                <a:cs typeface="Calibri" panose="020F0502020204030204" pitchFamily="34" charset="0"/>
              </a:rPr>
              <a:t> </a:t>
            </a:r>
            <a:r>
              <a:rPr lang="cs-CZ" b="1" i="1" dirty="0" err="1">
                <a:cs typeface="Calibri" panose="020F0502020204030204" pitchFamily="34" charset="0"/>
              </a:rPr>
              <a:t>the</a:t>
            </a:r>
            <a:r>
              <a:rPr lang="cs-CZ" b="1" i="1" dirty="0">
                <a:cs typeface="Calibri" panose="020F0502020204030204" pitchFamily="34" charset="0"/>
              </a:rPr>
              <a:t> </a:t>
            </a:r>
            <a:r>
              <a:rPr lang="cs-CZ" b="1" i="1" dirty="0" err="1">
                <a:cs typeface="Calibri" panose="020F0502020204030204" pitchFamily="34" charset="0"/>
              </a:rPr>
              <a:t>multimodal</a:t>
            </a:r>
            <a:r>
              <a:rPr lang="cs-CZ" b="1" i="1" dirty="0">
                <a:cs typeface="Calibri" panose="020F0502020204030204" pitchFamily="34" charset="0"/>
              </a:rPr>
              <a:t> </a:t>
            </a:r>
            <a:r>
              <a:rPr lang="cs-CZ" b="1" i="1" dirty="0" err="1">
                <a:cs typeface="Calibri" panose="020F0502020204030204" pitchFamily="34" charset="0"/>
              </a:rPr>
              <a:t>implicit</a:t>
            </a:r>
            <a:r>
              <a:rPr lang="cs-CZ" b="1" i="1" dirty="0">
                <a:cs typeface="Calibri" panose="020F0502020204030204" pitchFamily="34" charset="0"/>
              </a:rPr>
              <a:t> feedback </a:t>
            </a:r>
            <a:r>
              <a:rPr lang="cs-CZ" b="1" i="1" dirty="0" err="1">
                <a:cs typeface="Calibri" panose="020F0502020204030204" pitchFamily="34" charset="0"/>
              </a:rPr>
              <a:t>signal</a:t>
            </a:r>
            <a:r>
              <a:rPr lang="cs-CZ" b="1" i="1" dirty="0">
                <a:cs typeface="Calibri" panose="020F0502020204030204" pitchFamily="34" charset="0"/>
              </a:rPr>
              <a:t> to </a:t>
            </a:r>
            <a:r>
              <a:rPr lang="cs-CZ" b="1" i="1" dirty="0" err="1">
                <a:cs typeface="Calibri" panose="020F0502020204030204" pitchFamily="34" charset="0"/>
              </a:rPr>
              <a:t>what</a:t>
            </a:r>
            <a:r>
              <a:rPr lang="cs-CZ" b="1" i="1" dirty="0">
                <a:cs typeface="Calibri" panose="020F0502020204030204" pitchFamily="34" charset="0"/>
              </a:rPr>
              <a:t> </a:t>
            </a:r>
            <a:r>
              <a:rPr lang="cs-CZ" b="1" i="1" dirty="0" err="1">
                <a:cs typeface="Calibri" panose="020F0502020204030204" pitchFamily="34" charset="0"/>
              </a:rPr>
              <a:t>can</a:t>
            </a:r>
            <a:r>
              <a:rPr lang="cs-CZ" b="1" i="1" dirty="0">
                <a:cs typeface="Calibri" panose="020F0502020204030204" pitchFamily="34" charset="0"/>
              </a:rPr>
              <a:t> </a:t>
            </a:r>
            <a:r>
              <a:rPr lang="cs-CZ" b="1" i="1" dirty="0" err="1">
                <a:cs typeface="Calibri" panose="020F0502020204030204" pitchFamily="34" charset="0"/>
              </a:rPr>
              <a:t>be</a:t>
            </a:r>
            <a:r>
              <a:rPr lang="cs-CZ" b="1" i="1" dirty="0">
                <a:cs typeface="Calibri" panose="020F0502020204030204" pitchFamily="34" charset="0"/>
              </a:rPr>
              <a:t> </a:t>
            </a:r>
            <a:r>
              <a:rPr lang="cs-CZ" b="1" i="1" dirty="0" err="1">
                <a:cs typeface="Calibri" panose="020F0502020204030204" pitchFamily="34" charset="0"/>
              </a:rPr>
              <a:t>understood</a:t>
            </a:r>
            <a:r>
              <a:rPr lang="cs-CZ" b="1" i="1" dirty="0">
                <a:cs typeface="Calibri" panose="020F0502020204030204" pitchFamily="34" charset="0"/>
              </a:rPr>
              <a:t> as rating. </a:t>
            </a:r>
            <a:r>
              <a:rPr lang="cs-CZ" b="1" i="1" dirty="0" err="1">
                <a:cs typeface="Calibri" panose="020F0502020204030204" pitchFamily="34" charset="0"/>
              </a:rPr>
              <a:t>Than</a:t>
            </a:r>
            <a:r>
              <a:rPr lang="cs-CZ" b="1" i="1" dirty="0">
                <a:cs typeface="Calibri" panose="020F0502020204030204" pitchFamily="34" charset="0"/>
              </a:rPr>
              <a:t> use </a:t>
            </a:r>
            <a:r>
              <a:rPr lang="cs-CZ" b="1" i="1" dirty="0" err="1">
                <a:cs typeface="Calibri" panose="020F0502020204030204" pitchFamily="34" charset="0"/>
              </a:rPr>
              <a:t>algorithms</a:t>
            </a:r>
            <a:r>
              <a:rPr lang="cs-CZ" b="1" i="1" dirty="0">
                <a:cs typeface="Calibri" panose="020F0502020204030204" pitchFamily="34" charset="0"/>
              </a:rPr>
              <a:t> </a:t>
            </a:r>
            <a:r>
              <a:rPr lang="cs-CZ" b="1" i="1" dirty="0" err="1">
                <a:cs typeface="Calibri" panose="020F0502020204030204" pitchFamily="34" charset="0"/>
              </a:rPr>
              <a:t>capable</a:t>
            </a:r>
            <a:r>
              <a:rPr lang="cs-CZ" b="1" i="1" dirty="0">
                <a:cs typeface="Calibri" panose="020F0502020204030204" pitchFamily="34" charset="0"/>
              </a:rPr>
              <a:t> to digest </a:t>
            </a:r>
            <a:r>
              <a:rPr lang="cs-CZ" b="1" i="1" dirty="0" err="1">
                <a:cs typeface="Calibri" panose="020F0502020204030204" pitchFamily="34" charset="0"/>
              </a:rPr>
              <a:t>graded</a:t>
            </a:r>
            <a:r>
              <a:rPr lang="cs-CZ" b="1" i="1" dirty="0">
                <a:cs typeface="Calibri" panose="020F0502020204030204" pitchFamily="34" charset="0"/>
              </a:rPr>
              <a:t> feedback.</a:t>
            </a:r>
          </a:p>
          <a:p>
            <a:pPr>
              <a:lnSpc>
                <a:spcPct val="90000"/>
              </a:lnSpc>
            </a:pPr>
            <a:r>
              <a:rPr lang="cs-CZ" sz="1800" b="1" i="1" dirty="0" err="1">
                <a:solidFill>
                  <a:srgbClr val="00B0F0"/>
                </a:solidFill>
                <a:cs typeface="Calibri" panose="020F0502020204030204" pitchFamily="34" charset="0"/>
              </a:rPr>
              <a:t>Assumption</a:t>
            </a:r>
            <a:r>
              <a:rPr lang="cs-CZ" sz="1800" b="1" i="1" dirty="0">
                <a:solidFill>
                  <a:srgbClr val="00B0F0"/>
                </a:solidFill>
                <a:cs typeface="Calibri" panose="020F0502020204030204" pitchFamily="34" charset="0"/>
              </a:rPr>
              <a:t>: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multiple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feedback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modalities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cover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different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/>
            </a:r>
            <a:b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</a:b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objective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aspects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,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lets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jointly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predict</a:t>
            </a:r>
            <a:r>
              <a:rPr lang="cs-CZ" sz="1800" i="1" dirty="0">
                <a:solidFill>
                  <a:srgbClr val="00B0F0"/>
                </a:solidFill>
                <a:cs typeface="Calibri" panose="020F0502020204030204" pitchFamily="34" charset="0"/>
              </a:rPr>
              <a:t> </a:t>
            </a:r>
            <a:r>
              <a:rPr lang="cs-CZ" sz="1800" i="1" dirty="0" err="1">
                <a:solidFill>
                  <a:srgbClr val="00B0F0"/>
                </a:solidFill>
                <a:cs typeface="Calibri" panose="020F0502020204030204" pitchFamily="34" charset="0"/>
              </a:rPr>
              <a:t>them</a:t>
            </a:r>
            <a:endParaRPr lang="cs-CZ" sz="1800" i="1" dirty="0">
              <a:solidFill>
                <a:srgbClr val="00B0F0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1400" dirty="0" err="1">
                <a:solidFill>
                  <a:schemeClr val="tx1"/>
                </a:solidFill>
                <a:cs typeface="Calibri" panose="020F0502020204030204" pitchFamily="34" charset="0"/>
              </a:rPr>
              <a:t>Click-through</a:t>
            </a:r>
            <a:r>
              <a:rPr lang="cs-CZ" sz="1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cs typeface="Calibri" panose="020F0502020204030204" pitchFamily="34" charset="0"/>
              </a:rPr>
              <a:t>rate</a:t>
            </a:r>
            <a:r>
              <a:rPr lang="cs-CZ" sz="1400" dirty="0">
                <a:solidFill>
                  <a:schemeClr val="tx1"/>
                </a:solidFill>
                <a:cs typeface="Calibri" panose="020F0502020204030204" pitchFamily="34" charset="0"/>
              </a:rPr>
              <a:t> &amp; post-</a:t>
            </a:r>
            <a:r>
              <a:rPr lang="cs-CZ" sz="1400" dirty="0" err="1">
                <a:solidFill>
                  <a:schemeClr val="tx1"/>
                </a:solidFill>
                <a:cs typeface="Calibri" panose="020F0502020204030204" pitchFamily="34" charset="0"/>
              </a:rPr>
              <a:t>click</a:t>
            </a:r>
            <a:r>
              <a:rPr lang="cs-CZ" sz="1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cs typeface="Calibri" panose="020F0502020204030204" pitchFamily="34" charset="0"/>
              </a:rPr>
              <a:t>conversion</a:t>
            </a:r>
            <a:r>
              <a:rPr lang="cs-CZ" sz="1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cs typeface="Calibri" panose="020F0502020204030204" pitchFamily="34" charset="0"/>
              </a:rPr>
              <a:t>rate</a:t>
            </a:r>
            <a:endParaRPr lang="cs-CZ" sz="14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1400" dirty="0" err="1">
                <a:solidFill>
                  <a:schemeClr val="tx1"/>
                </a:solidFill>
                <a:cs typeface="Calibri" panose="020F0502020204030204" pitchFamily="34" charset="0"/>
              </a:rPr>
              <a:t>Two-tower</a:t>
            </a:r>
            <a:r>
              <a:rPr lang="cs-CZ" sz="1400" dirty="0">
                <a:solidFill>
                  <a:schemeClr val="tx1"/>
                </a:solidFill>
                <a:cs typeface="Calibri" panose="020F0502020204030204" pitchFamily="34" charset="0"/>
              </a:rPr>
              <a:t> design </a:t>
            </a:r>
            <a:r>
              <a:rPr lang="cs-CZ" sz="1400" dirty="0" err="1">
                <a:solidFill>
                  <a:schemeClr val="tx1"/>
                </a:solidFill>
                <a:cs typeface="Calibri" panose="020F0502020204030204" pitchFamily="34" charset="0"/>
              </a:rPr>
              <a:t>of</a:t>
            </a:r>
            <a:r>
              <a:rPr lang="cs-CZ" sz="1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cs typeface="Calibri" panose="020F0502020204030204" pitchFamily="34" charset="0"/>
              </a:rPr>
              <a:t>the</a:t>
            </a:r>
            <a:r>
              <a:rPr lang="cs-CZ" sz="14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cs typeface="Calibri" panose="020F0502020204030204" pitchFamily="34" charset="0"/>
              </a:rPr>
              <a:t>multi-task</a:t>
            </a:r>
            <a:r>
              <a:rPr lang="cs-CZ" sz="1400" dirty="0">
                <a:solidFill>
                  <a:schemeClr val="tx1"/>
                </a:solidFill>
                <a:cs typeface="Calibri" panose="020F0502020204030204" pitchFamily="34" charset="0"/>
              </a:rPr>
              <a:t> learning model</a:t>
            </a:r>
          </a:p>
          <a:p>
            <a:pPr lvl="1">
              <a:lnSpc>
                <a:spcPct val="90000"/>
              </a:lnSpc>
            </a:pPr>
            <a:endParaRPr lang="cs-CZ" sz="1400" dirty="0"/>
          </a:p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80E32C-FF15-BAE1-5A5C-8BF01BCA7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906" y="5503537"/>
            <a:ext cx="3572374" cy="47631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8FCC4EB-048B-16CF-4ABA-BC631BDE1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456" y="4349809"/>
            <a:ext cx="4842546" cy="25081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A5D954-F4FF-BE9F-4F0F-92EC901F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8397"/>
          <a:stretch/>
        </p:blipFill>
        <p:spPr>
          <a:xfrm>
            <a:off x="1415480" y="5707142"/>
            <a:ext cx="5630061" cy="7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91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>
          <a:xfrm>
            <a:off x="677332" y="609603"/>
            <a:ext cx="1048977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feedback: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context</a:t>
            </a:r>
            <a:endParaRPr lang="hu-HU" dirty="0"/>
          </a:p>
        </p:txBody>
      </p:sp>
      <p:sp>
        <p:nvSpPr>
          <p:cNvPr id="17" name="Tartalom helye 16"/>
          <p:cNvSpPr>
            <a:spLocks noGrp="1"/>
          </p:cNvSpPr>
          <p:nvPr>
            <p:ph sz="quarter" idx="4"/>
          </p:nvPr>
        </p:nvSpPr>
        <p:spPr>
          <a:xfrm>
            <a:off x="834390" y="1628801"/>
            <a:ext cx="9376411" cy="4497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Beyond Clicks: Dwell Time for Personalization</a:t>
            </a:r>
            <a:r>
              <a:rPr lang="cs-CZ" dirty="0">
                <a:latin typeface="+mn-lt"/>
              </a:rPr>
              <a:t>, </a:t>
            </a:r>
            <a:r>
              <a:rPr lang="cs-CZ" sz="1200" dirty="0">
                <a:latin typeface="+mn-lt"/>
                <a:hlinkClick r:id="rId3"/>
              </a:rPr>
              <a:t>https://dl.acm.org/doi/10.1145/2645710.2645724</a:t>
            </a:r>
            <a:r>
              <a:rPr lang="cs-CZ" sz="1200" dirty="0">
                <a:latin typeface="+mn-lt"/>
              </a:rPr>
              <a:t> </a:t>
            </a:r>
            <a:r>
              <a:rPr lang="cs-CZ" sz="1200" b="1" dirty="0">
                <a:latin typeface="+mn-lt"/>
              </a:rPr>
              <a:t>[RecSys2014 </a:t>
            </a:r>
            <a:r>
              <a:rPr lang="cs-CZ" sz="1200" b="1" dirty="0" err="1">
                <a:latin typeface="+mn-lt"/>
              </a:rPr>
              <a:t>best</a:t>
            </a:r>
            <a:r>
              <a:rPr lang="cs-CZ" sz="1200" b="1" dirty="0">
                <a:latin typeface="+mn-lt"/>
              </a:rPr>
              <a:t> </a:t>
            </a:r>
            <a:r>
              <a:rPr lang="cs-CZ" sz="1200" b="1" dirty="0" err="1">
                <a:latin typeface="+mn-lt"/>
              </a:rPr>
              <a:t>paper</a:t>
            </a:r>
            <a:r>
              <a:rPr lang="cs-CZ" sz="1200" b="1" dirty="0">
                <a:latin typeface="+mn-lt"/>
              </a:rPr>
              <a:t>]</a:t>
            </a:r>
            <a:endParaRPr lang="cs-CZ" b="1" dirty="0">
              <a:latin typeface="+mn-lt"/>
            </a:endParaRPr>
          </a:p>
          <a:p>
            <a:r>
              <a:rPr lang="cs-CZ" dirty="0" err="1">
                <a:latin typeface="+mn-lt"/>
              </a:rPr>
              <a:t>Pages</a:t>
            </a:r>
            <a:r>
              <a:rPr lang="cs-CZ" dirty="0">
                <a:latin typeface="+mn-lt"/>
              </a:rPr>
              <a:t> may substantially vary in length, amount of content etc.</a:t>
            </a:r>
          </a:p>
          <a:p>
            <a:pPr lvl="1"/>
            <a:r>
              <a:rPr lang="cs-CZ" sz="1400" dirty="0">
                <a:latin typeface="+mn-lt"/>
              </a:rPr>
              <a:t>This could affect perceived implicit feedback features</a:t>
            </a:r>
          </a:p>
          <a:p>
            <a:pPr lvl="1"/>
            <a:r>
              <a:rPr lang="cs-CZ" sz="1400" dirty="0">
                <a:latin typeface="+mn-lt"/>
              </a:rPr>
              <a:t>Leveraging context could </a:t>
            </a:r>
            <a:r>
              <a:rPr lang="cs-CZ" sz="1400" dirty="0" err="1">
                <a:latin typeface="+mn-lt"/>
              </a:rPr>
              <a:t>be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important</a:t>
            </a:r>
            <a:endParaRPr lang="cs-CZ" sz="1400" dirty="0">
              <a:latin typeface="+mn-lt"/>
            </a:endParaRPr>
          </a:p>
          <a:p>
            <a:r>
              <a:rPr lang="cs-CZ" dirty="0" err="1">
                <a:latin typeface="+mn-lt"/>
              </a:rPr>
              <a:t>Consumption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statistics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significantly</a:t>
            </a:r>
            <a:r>
              <a:rPr lang="cs-CZ" dirty="0">
                <a:latin typeface="+mn-lt"/>
              </a:rPr>
              <a:t> vary </a:t>
            </a:r>
            <a:r>
              <a:rPr lang="cs-CZ" dirty="0" err="1">
                <a:latin typeface="+mn-lt"/>
              </a:rPr>
              <a:t>also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different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device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types</a:t>
            </a:r>
            <a:endParaRPr lang="cs-CZ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PPI 2017, Stuttgart, Germany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Peska, Vojtas: Towards Complex User Feedback and Presentation Context in Recommender Systems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7B0957-0EE7-4B4B-9E52-1A0ECA4F619A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A51A83-D285-4A8D-86E4-9C78498AC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134" y="3429000"/>
            <a:ext cx="83591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60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Peska,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Vojtas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Towards Complex User Feedback and Presentation Context in Recommender Systems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58D729-4E8C-463E-980F-3F838ACB8E24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PPI 2017, Stuttgart, Germany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7D4A3D3C-BFC6-467F-A337-94D8F011CA93}"/>
              </a:ext>
            </a:extLst>
          </p:cNvPr>
          <p:cNvGrpSpPr/>
          <p:nvPr/>
        </p:nvGrpSpPr>
        <p:grpSpPr>
          <a:xfrm>
            <a:off x="7564814" y="1930398"/>
            <a:ext cx="2825181" cy="2518799"/>
            <a:chOff x="7761053" y="2560739"/>
            <a:chExt cx="2825181" cy="2518799"/>
          </a:xfrm>
        </p:grpSpPr>
        <p:pic>
          <p:nvPicPr>
            <p:cNvPr id="23" name="Obrázek 1"/>
            <p:cNvPicPr>
              <a:picLocks noChangeAspect="1"/>
            </p:cNvPicPr>
            <p:nvPr/>
          </p:nvPicPr>
          <p:blipFill rotWithShape="1">
            <a:blip r:embed="rId3" cstate="print"/>
            <a:srcRect l="16409" t="5478" r="17853" b="25323"/>
            <a:stretch/>
          </p:blipFill>
          <p:spPr>
            <a:xfrm>
              <a:off x="7824192" y="2636912"/>
              <a:ext cx="1368152" cy="1080120"/>
            </a:xfrm>
            <a:prstGeom prst="rect">
              <a:avLst/>
            </a:prstGeom>
          </p:spPr>
        </p:pic>
        <p:pic>
          <p:nvPicPr>
            <p:cNvPr id="28" name="Obrázek 2"/>
            <p:cNvPicPr>
              <a:picLocks noChangeAspect="1"/>
            </p:cNvPicPr>
            <p:nvPr/>
          </p:nvPicPr>
          <p:blipFill rotWithShape="1">
            <a:blip r:embed="rId4" cstate="print"/>
            <a:srcRect l="16925" t="5419" r="17415" b="7126"/>
            <a:stretch/>
          </p:blipFill>
          <p:spPr>
            <a:xfrm>
              <a:off x="9264353" y="2617868"/>
              <a:ext cx="1244198" cy="1208696"/>
            </a:xfrm>
            <a:prstGeom prst="rect">
              <a:avLst/>
            </a:prstGeom>
          </p:spPr>
        </p:pic>
        <p:pic>
          <p:nvPicPr>
            <p:cNvPr id="29" name="Obrázek 3"/>
            <p:cNvPicPr>
              <a:picLocks noChangeAspect="1"/>
            </p:cNvPicPr>
            <p:nvPr/>
          </p:nvPicPr>
          <p:blipFill rotWithShape="1">
            <a:blip r:embed="rId5" cstate="print"/>
            <a:srcRect l="16397" t="5460" r="17453" b="7234"/>
            <a:stretch/>
          </p:blipFill>
          <p:spPr>
            <a:xfrm>
              <a:off x="9257210" y="3777732"/>
              <a:ext cx="1249511" cy="1229796"/>
            </a:xfrm>
            <a:prstGeom prst="rect">
              <a:avLst/>
            </a:prstGeom>
          </p:spPr>
        </p:pic>
        <p:sp>
          <p:nvSpPr>
            <p:cNvPr id="30" name="Téglalap 1"/>
            <p:cNvSpPr/>
            <p:nvPr/>
          </p:nvSpPr>
          <p:spPr>
            <a:xfrm>
              <a:off x="7833061" y="2632747"/>
              <a:ext cx="1359283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1" name="Téglalap 6"/>
            <p:cNvSpPr/>
            <p:nvPr/>
          </p:nvSpPr>
          <p:spPr>
            <a:xfrm>
              <a:off x="9264351" y="2632748"/>
              <a:ext cx="1242370" cy="23747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32" name="Téglalap 2"/>
            <p:cNvSpPr/>
            <p:nvPr/>
          </p:nvSpPr>
          <p:spPr>
            <a:xfrm>
              <a:off x="7761053" y="2560739"/>
              <a:ext cx="2818657" cy="119381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églalap 2"/>
            <p:cNvSpPr/>
            <p:nvPr/>
          </p:nvSpPr>
          <p:spPr>
            <a:xfrm>
              <a:off x="7767577" y="3760325"/>
              <a:ext cx="2818657" cy="131921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01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856527" y="1771048"/>
            <a:ext cx="9354273" cy="4341422"/>
          </a:xfrm>
          <a:noFill/>
        </p:spPr>
        <p:txBody>
          <a:bodyPr/>
          <a:lstStyle/>
          <a:p>
            <a:pPr marL="571500" indent="-571500"/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Context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of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device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and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page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920750" lvl="1" indent="-571500"/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Page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and browser dimensions</a:t>
            </a:r>
          </a:p>
          <a:p>
            <a:pPr marL="920750" lvl="1" indent="-5715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Page complexity (amount of text, links, images,...)</a:t>
            </a:r>
          </a:p>
          <a:p>
            <a:pPr marL="920750" lvl="1" indent="-5715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Device type</a:t>
            </a:r>
          </a:p>
          <a:p>
            <a:pPr marL="920750" lvl="1" indent="-5715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Datetime</a:t>
            </a:r>
          </a:p>
          <a:p>
            <a:pPr marL="920750" lvl="1" indent="-571500"/>
            <a:r>
              <a:rPr lang="cs-CZ" i="1" dirty="0">
                <a:solidFill>
                  <a:srgbClr val="99CC00"/>
                </a:solidFill>
                <a:latin typeface="+mn-lt"/>
              </a:rPr>
              <a:t>Can affect percieved values of the user feedback</a:t>
            </a:r>
          </a:p>
          <a:p>
            <a:pPr marL="0" indent="-50800">
              <a:buNone/>
            </a:pPr>
            <a:r>
              <a:rPr lang="cs-CZ" dirty="0">
                <a:solidFill>
                  <a:schemeClr val="tx1"/>
                </a:solidFill>
              </a:rPr>
              <a:t>Modeling as </a:t>
            </a:r>
            <a:r>
              <a:rPr lang="cs-CZ" dirty="0" err="1">
                <a:solidFill>
                  <a:schemeClr val="tx1"/>
                </a:solidFill>
              </a:rPr>
              <a:t>additional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inputs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learning </a:t>
            </a:r>
            <a:r>
              <a:rPr lang="cs-CZ" dirty="0" err="1">
                <a:solidFill>
                  <a:schemeClr val="tx1"/>
                </a:solidFill>
              </a:rPr>
              <a:t>worked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best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us</a:t>
            </a:r>
            <a:endParaRPr lang="cs-CZ" dirty="0">
              <a:solidFill>
                <a:schemeClr val="tx1"/>
              </a:solidFill>
            </a:endParaRPr>
          </a:p>
          <a:p>
            <a:pPr marL="0" indent="-50800">
              <a:buNone/>
            </a:pPr>
            <a:r>
              <a:rPr lang="cs-CZ" dirty="0">
                <a:solidFill>
                  <a:schemeClr val="tx1"/>
                </a:solidFill>
              </a:rPr>
              <a:t>- Explicit feedback </a:t>
            </a:r>
            <a:r>
              <a:rPr lang="cs-CZ" dirty="0" err="1">
                <a:solidFill>
                  <a:schemeClr val="tx1"/>
                </a:solidFill>
              </a:rPr>
              <a:t>normalization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also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possible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8767D9B-45C3-4CF2-B9BD-99020A793716}"/>
              </a:ext>
            </a:extLst>
          </p:cNvPr>
          <p:cNvGrpSpPr/>
          <p:nvPr/>
        </p:nvGrpSpPr>
        <p:grpSpPr>
          <a:xfrm>
            <a:off x="1981200" y="5239696"/>
            <a:ext cx="8169430" cy="1022733"/>
            <a:chOff x="1698599" y="5089738"/>
            <a:chExt cx="8169430" cy="1022733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6" cstate="print"/>
            <a:srcRect l="25982" t="22700" r="52362" b="65400"/>
            <a:stretch/>
          </p:blipFill>
          <p:spPr>
            <a:xfrm>
              <a:off x="1989184" y="5377259"/>
              <a:ext cx="2378625" cy="735211"/>
            </a:xfrm>
            <a:prstGeom prst="rect">
              <a:avLst/>
            </a:prstGeom>
          </p:spPr>
        </p:pic>
        <p:pic>
          <p:nvPicPr>
            <p:cNvPr id="34" name="Kép 33"/>
            <p:cNvPicPr>
              <a:picLocks noChangeAspect="1"/>
            </p:cNvPicPr>
            <p:nvPr/>
          </p:nvPicPr>
          <p:blipFill rotWithShape="1">
            <a:blip r:embed="rId6" cstate="print"/>
            <a:srcRect l="26142" t="35928" r="40997" b="52172"/>
            <a:stretch/>
          </p:blipFill>
          <p:spPr>
            <a:xfrm>
              <a:off x="6258630" y="5377259"/>
              <a:ext cx="3609399" cy="735211"/>
            </a:xfrm>
            <a:prstGeom prst="rect">
              <a:avLst/>
            </a:prstGeom>
          </p:spPr>
        </p:pic>
        <p:sp>
          <p:nvSpPr>
            <p:cNvPr id="11" name="Téglalap 10"/>
            <p:cNvSpPr/>
            <p:nvPr/>
          </p:nvSpPr>
          <p:spPr>
            <a:xfrm>
              <a:off x="1981201" y="5362708"/>
              <a:ext cx="3883383" cy="74976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6240016" y="5362707"/>
              <a:ext cx="3628013" cy="74976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Ellipszis 46"/>
            <p:cNvSpPr/>
            <p:nvPr/>
          </p:nvSpPr>
          <p:spPr>
            <a:xfrm>
              <a:off x="5998359" y="5105566"/>
              <a:ext cx="550238" cy="56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Kör 35"/>
            <p:cNvSpPr/>
            <p:nvPr/>
          </p:nvSpPr>
          <p:spPr>
            <a:xfrm>
              <a:off x="5990879" y="5130311"/>
              <a:ext cx="535917" cy="521533"/>
            </a:xfrm>
            <a:prstGeom prst="pie">
              <a:avLst>
                <a:gd name="adj1" fmla="val 16299085"/>
                <a:gd name="adj2" fmla="val 18458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Szalagív 14"/>
            <p:cNvSpPr/>
            <p:nvPr/>
          </p:nvSpPr>
          <p:spPr>
            <a:xfrm>
              <a:off x="6020160" y="5137759"/>
              <a:ext cx="506636" cy="506636"/>
            </a:xfrm>
            <a:prstGeom prst="blockArc">
              <a:avLst>
                <a:gd name="adj1" fmla="val 1974340"/>
                <a:gd name="adj2" fmla="val 15215946"/>
                <a:gd name="adj3" fmla="val 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Ellipszis 19"/>
            <p:cNvSpPr/>
            <p:nvPr/>
          </p:nvSpPr>
          <p:spPr>
            <a:xfrm>
              <a:off x="6251800" y="5089738"/>
              <a:ext cx="55141" cy="5334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Háromszög 21"/>
            <p:cNvSpPr/>
            <p:nvPr/>
          </p:nvSpPr>
          <p:spPr>
            <a:xfrm rot="7200000">
              <a:off x="6322251" y="5333131"/>
              <a:ext cx="55141" cy="218424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" name="Csoportba foglalás 1"/>
            <p:cNvGrpSpPr/>
            <p:nvPr/>
          </p:nvGrpSpPr>
          <p:grpSpPr>
            <a:xfrm>
              <a:off x="1698599" y="5119108"/>
              <a:ext cx="569064" cy="573197"/>
              <a:chOff x="174599" y="5119107"/>
              <a:chExt cx="569064" cy="573197"/>
            </a:xfrm>
          </p:grpSpPr>
          <p:sp>
            <p:nvSpPr>
              <p:cNvPr id="37" name="Ellipszis 36"/>
              <p:cNvSpPr/>
              <p:nvPr/>
            </p:nvSpPr>
            <p:spPr>
              <a:xfrm>
                <a:off x="193425" y="5124105"/>
                <a:ext cx="550238" cy="5681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Kör 41"/>
              <p:cNvSpPr/>
              <p:nvPr/>
            </p:nvSpPr>
            <p:spPr>
              <a:xfrm>
                <a:off x="174599" y="5159679"/>
                <a:ext cx="535917" cy="521533"/>
              </a:xfrm>
              <a:prstGeom prst="pie">
                <a:avLst>
                  <a:gd name="adj1" fmla="val 16299085"/>
                  <a:gd name="adj2" fmla="val 1860354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Szalagív 42"/>
              <p:cNvSpPr/>
              <p:nvPr/>
            </p:nvSpPr>
            <p:spPr>
              <a:xfrm>
                <a:off x="203881" y="5167128"/>
                <a:ext cx="506636" cy="506636"/>
              </a:xfrm>
              <a:prstGeom prst="blockArc">
                <a:avLst>
                  <a:gd name="adj1" fmla="val 18645291"/>
                  <a:gd name="adj2" fmla="val 15215946"/>
                  <a:gd name="adj3" fmla="val 0"/>
                </a:avLst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Ellipszis 43"/>
              <p:cNvSpPr/>
              <p:nvPr/>
            </p:nvSpPr>
            <p:spPr>
              <a:xfrm>
                <a:off x="435520" y="5119107"/>
                <a:ext cx="55141" cy="5334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Háromszög 44"/>
              <p:cNvSpPr/>
              <p:nvPr/>
            </p:nvSpPr>
            <p:spPr>
              <a:xfrm rot="2400000">
                <a:off x="485112" y="5226763"/>
                <a:ext cx="55141" cy="218424"/>
              </a:xfrm>
              <a:prstGeom prst="triangle">
                <a:avLst/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Cím 10">
            <a:extLst>
              <a:ext uri="{FF2B5EF4-FFF2-40B4-BE49-F238E27FC236}">
                <a16:creationId xmlns:a16="http://schemas.microsoft.com/office/drawing/2014/main" id="{D47779E7-C1B0-40D8-B6F2-6B7CECE6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048977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How to interpret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feedback: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context</a:t>
            </a:r>
            <a:endParaRPr lang="hu-HU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8D523B4-2BE2-DEB3-AE0E-5CFCB0F42C0C}"/>
              </a:ext>
            </a:extLst>
          </p:cNvPr>
          <p:cNvSpPr txBox="1"/>
          <p:nvPr/>
        </p:nvSpPr>
        <p:spPr>
          <a:xfrm>
            <a:off x="6809397" y="6547104"/>
            <a:ext cx="6097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http://btw2017.informatik.uni-stuttgart.de/slidesandpapers/E3-16/paper_web.pdf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493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8BC9B-067E-CCAF-98AD-07206AB66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>
            <a:extLst>
              <a:ext uri="{FF2B5EF4-FFF2-40B4-BE49-F238E27FC236}">
                <a16:creationId xmlns:a16="http://schemas.microsoft.com/office/drawing/2014/main" id="{3A90F403-DFC9-0A0C-DC69-A11557CC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Peska,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Vojtas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Towards Complex User Feedback and Presentation Context in Recommender Systems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Zástupný symbol pro číslo snímku 5">
            <a:extLst>
              <a:ext uri="{FF2B5EF4-FFF2-40B4-BE49-F238E27FC236}">
                <a16:creationId xmlns:a16="http://schemas.microsoft.com/office/drawing/2014/main" id="{C80A4BC5-A1D6-C0EE-3454-AB620A4A5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58D729-4E8C-463E-980F-3F838ACB8E24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6D2CD5-1043-9E27-9401-1A621EA6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PPI 2017, Stuttgart, Germany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01" name="Rectangle 16">
            <a:extLst>
              <a:ext uri="{FF2B5EF4-FFF2-40B4-BE49-F238E27FC236}">
                <a16:creationId xmlns:a16="http://schemas.microsoft.com/office/drawing/2014/main" id="{9A0B6ECC-BD8B-5291-9138-B417FCB75F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6527" y="1771048"/>
            <a:ext cx="9199913" cy="4341422"/>
          </a:xfrm>
          <a:noFill/>
        </p:spPr>
        <p:txBody>
          <a:bodyPr>
            <a:normAutofit lnSpcReduction="10000"/>
          </a:bodyPr>
          <a:lstStyle/>
          <a:p>
            <a:pPr marL="571500" indent="-571500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Most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consumption-related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information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associated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with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positive preference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920750" lvl="1" indent="-571500"/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Why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cant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just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assume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that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no data = (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weak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 negative preference</a:t>
            </a:r>
          </a:p>
          <a:p>
            <a:pPr marL="520700" indent="-571500"/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520700" indent="-571500"/>
            <a:r>
              <a:rPr lang="cs-CZ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Biases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920750" lvl="1" indent="-571500"/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Popularity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bias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items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are not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evenly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exposed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to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users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 marL="920750" lvl="1" indent="-571500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Presentation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bias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users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tend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to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interact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with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items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on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certain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positions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 marL="920750" lvl="1" indent="-571500"/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…</a:t>
            </a:r>
          </a:p>
          <a:p>
            <a:pPr marL="520700" indent="-571500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Positive feedback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missing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-not-</a:t>
            </a:r>
            <a:r>
              <a:rPr lang="cs-CZ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</a:t>
            </a:r>
            <a:r>
              <a:rPr lang="cs-CZ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random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920750" lvl="1" indent="-571500"/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Absence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positive feedback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either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because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item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either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irrelevant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or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relevant</a:t>
            </a:r>
            <a:r>
              <a:rPr lang="cs-CZ" sz="1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but </a:t>
            </a:r>
            <a:r>
              <a:rPr lang="cs-CZ" sz="1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unseen</a:t>
            </a:r>
            <a:endParaRPr lang="cs-CZ" sz="1800" b="1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920750" lvl="1" indent="-571500"/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Probability </a:t>
            </a:r>
            <a:r>
              <a:rPr lang="cs-CZ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of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being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unseen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varies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between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different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item</a:t>
            </a:r>
            <a:r>
              <a:rPr lang="cs-CZ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groups</a:t>
            </a:r>
            <a:endParaRPr lang="cs-CZ" sz="1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8" name="Cím 10">
            <a:extLst>
              <a:ext uri="{FF2B5EF4-FFF2-40B4-BE49-F238E27FC236}">
                <a16:creationId xmlns:a16="http://schemas.microsoft.com/office/drawing/2014/main" id="{0D1D9A99-FFB1-B720-1208-08C13155A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048977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Negative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hu-H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6F27ECD-21CE-072A-58DD-4230730EB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671" r="11551"/>
          <a:stretch/>
        </p:blipFill>
        <p:spPr>
          <a:xfrm>
            <a:off x="8898772" y="2132856"/>
            <a:ext cx="3375570" cy="340661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E147AB1-FFEF-3897-6E87-C2ACE52D3A6A}"/>
              </a:ext>
            </a:extLst>
          </p:cNvPr>
          <p:cNvSpPr txBox="1"/>
          <p:nvPr/>
        </p:nvSpPr>
        <p:spPr>
          <a:xfrm>
            <a:off x="8967869" y="5530998"/>
            <a:ext cx="3301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>
                <a:solidFill>
                  <a:schemeClr val="tx1"/>
                </a:solidFill>
                <a:latin typeface="+mn-lt"/>
                <a:hlinkClick r:id="rId4"/>
              </a:rPr>
              <a:t>http://researchgate.net/publication/2961924_Search_Engines_that_Learn_from_Implicit_Feedback</a:t>
            </a:r>
            <a:r>
              <a:rPr lang="cs-CZ" sz="1000" b="1" dirty="0">
                <a:solidFill>
                  <a:schemeClr val="tx1"/>
                </a:solidFill>
                <a:latin typeface="+mn-lt"/>
              </a:rPr>
              <a:t>  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0055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DEEC7-FEF1-C533-FB64-F6EE35E4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>
            <a:extLst>
              <a:ext uri="{FF2B5EF4-FFF2-40B4-BE49-F238E27FC236}">
                <a16:creationId xmlns:a16="http://schemas.microsoft.com/office/drawing/2014/main" id="{90A5C778-AEA1-AE0C-911C-BB823199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Peska,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Vojtas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Towards Complex User Feedback and Presentation Context in Recommender Systems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Zástupný symbol pro číslo snímku 5">
            <a:extLst>
              <a:ext uri="{FF2B5EF4-FFF2-40B4-BE49-F238E27FC236}">
                <a16:creationId xmlns:a16="http://schemas.microsoft.com/office/drawing/2014/main" id="{D21D2525-FB7C-8C0C-4AB9-2DE957A0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58D729-4E8C-463E-980F-3F838ACB8E24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6DF913-8F12-2EBF-8A4E-8DFBEFA1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PPI 2017, Stuttgart, Germany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01" name="Rectangle 16">
            <a:extLst>
              <a:ext uri="{FF2B5EF4-FFF2-40B4-BE49-F238E27FC236}">
                <a16:creationId xmlns:a16="http://schemas.microsoft.com/office/drawing/2014/main" id="{4142F68E-E0ED-C2B4-4CDA-A13CF7225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6623" y="1291576"/>
            <a:ext cx="10440487" cy="434142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Different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de-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biasing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strategies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exist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,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e.g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., to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counter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the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uneven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probability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of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being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unseen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. -&gt;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Self-normalized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inverse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propensity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score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(Popularity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bias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 </a:t>
            </a:r>
            <a:r>
              <a:rPr lang="cs-CZ" sz="1200" dirty="0">
                <a:solidFill>
                  <a:schemeClr val="tx1"/>
                </a:solidFill>
                <a:hlinkClick r:id="rId3"/>
              </a:rPr>
              <a:t>https://ylongqi.com/paper/YangCXWBE18.pdf</a:t>
            </a:r>
            <a:endParaRPr lang="cs-CZ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8" name="Cím 10">
            <a:extLst>
              <a:ext uri="{FF2B5EF4-FFF2-40B4-BE49-F238E27FC236}">
                <a16:creationId xmlns:a16="http://schemas.microsoft.com/office/drawing/2014/main" id="{6BE5CB44-0320-70A8-6E99-18F66C34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048977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Negative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hu-HU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DA75452D-46F3-557A-411F-0E485FA766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76872"/>
            <a:ext cx="3834888" cy="4464496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8E3C547-99F9-4028-5514-813DFF1C7B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814" y="2135841"/>
            <a:ext cx="4148386" cy="1700158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63340856-2644-FFBD-EFE7-18FC7DB15A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814" y="4063334"/>
            <a:ext cx="4148386" cy="2794665"/>
          </a:xfrm>
          <a:prstGeom prst="rect">
            <a:avLst/>
          </a:prstGeom>
        </p:spPr>
      </p:pic>
      <p:sp>
        <p:nvSpPr>
          <p:cNvPr id="5" name="Oval Callout 11">
            <a:extLst>
              <a:ext uri="{FF2B5EF4-FFF2-40B4-BE49-F238E27FC236}">
                <a16:creationId xmlns:a16="http://schemas.microsoft.com/office/drawing/2014/main" id="{A8B2A953-A3FD-B71C-810C-EAB05F5DB1D7}"/>
              </a:ext>
            </a:extLst>
          </p:cNvPr>
          <p:cNvSpPr/>
          <p:nvPr/>
        </p:nvSpPr>
        <p:spPr bwMode="auto">
          <a:xfrm>
            <a:off x="6856079" y="2652834"/>
            <a:ext cx="3672408" cy="432048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nDCG, AUC, MAP,...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8EB24558-611D-ADFA-5334-38C31D60EC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229" y="3310811"/>
            <a:ext cx="4077988" cy="2697746"/>
          </a:xfrm>
          <a:prstGeom prst="rect">
            <a:avLst/>
          </a:prstGeom>
        </p:spPr>
      </p:pic>
      <p:sp>
        <p:nvSpPr>
          <p:cNvPr id="9" name="Oval Callout 12">
            <a:extLst>
              <a:ext uri="{FF2B5EF4-FFF2-40B4-BE49-F238E27FC236}">
                <a16:creationId xmlns:a16="http://schemas.microsoft.com/office/drawing/2014/main" id="{E9C682F6-EEAA-50B0-CDB2-0DF92E79AB9A}"/>
              </a:ext>
            </a:extLst>
          </p:cNvPr>
          <p:cNvSpPr/>
          <p:nvPr/>
        </p:nvSpPr>
        <p:spPr bwMode="auto">
          <a:xfrm>
            <a:off x="7245051" y="6107725"/>
            <a:ext cx="3672408" cy="432048"/>
          </a:xfrm>
          <a:prstGeom prst="wedgeEllipseCallout">
            <a:avLst>
              <a:gd name="adj1" fmla="val -64854"/>
              <a:gd name="adj2" fmla="val -544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Propensity score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44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F143-F65A-ED0D-8F26-5FCA904AC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>
            <a:extLst>
              <a:ext uri="{FF2B5EF4-FFF2-40B4-BE49-F238E27FC236}">
                <a16:creationId xmlns:a16="http://schemas.microsoft.com/office/drawing/2014/main" id="{84F5DB35-B69E-3ED5-85E1-87ECCC11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Peska, </a:t>
            </a:r>
            <a:r>
              <a:rPr kumimoji="0" lang="en-US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Vojtas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Towards Complex User Feedback and Presentation Context in Recommender Systems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Zástupný symbol pro číslo snímku 5">
            <a:extLst>
              <a:ext uri="{FF2B5EF4-FFF2-40B4-BE49-F238E27FC236}">
                <a16:creationId xmlns:a16="http://schemas.microsoft.com/office/drawing/2014/main" id="{904F248D-9B16-A435-3B26-1E177676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58D729-4E8C-463E-980F-3F838ACB8E24}" type="slidenum">
              <a:rPr kumimoji="0" lang="en-GB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511103-77F4-A16C-4A70-5119AC2B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PPI 2017, Stuttgart, Germany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01" name="Rectangle 16">
            <a:extLst>
              <a:ext uri="{FF2B5EF4-FFF2-40B4-BE49-F238E27FC236}">
                <a16:creationId xmlns:a16="http://schemas.microsoft.com/office/drawing/2014/main" id="{F8735988-9678-7492-7D60-5523CBB87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6527" y="1771048"/>
            <a:ext cx="9354273" cy="4341422"/>
          </a:xfrm>
          <a:noFill/>
        </p:spPr>
        <p:txBody>
          <a:bodyPr>
            <a:normAutofit/>
          </a:bodyPr>
          <a:lstStyle/>
          <a:p>
            <a:pPr marL="571500" indent="-571500"/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Most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consumption-related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information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associated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with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positive preference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920750" lvl="1" indent="-571500"/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do not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have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equivalents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to negative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ratings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920750" lvl="1" indent="-571500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=&gt; to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get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this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need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to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work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with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context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(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i.e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.,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what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was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recommended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but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ignored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by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user)</a:t>
            </a:r>
          </a:p>
          <a:p>
            <a:pPr marL="520700" indent="-571500"/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520700" indent="-571500"/>
            <a:r>
              <a:rPr lang="cs-CZ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Impressions</a:t>
            </a: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920750" lvl="1" indent="-571500"/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Available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information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may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vary</a:t>
            </a:r>
          </a:p>
          <a:p>
            <a:pPr marL="1320800" lvl="2" indent="-571500"/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Set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of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items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ever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displayed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to a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particular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user</a:t>
            </a:r>
          </a:p>
          <a:p>
            <a:pPr marL="1320800" lvl="2" indent="-571500"/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(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Ordered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 list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of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items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displayed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to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user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certain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timepoint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1320800" lvl="2" indent="-571500"/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Details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on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where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were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items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displayed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within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</a:t>
            </a:r>
            <a:r>
              <a:rPr lang="cs-CZ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page</a:t>
            </a:r>
            <a:endParaRPr lang="cs-CZ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1778000" lvl="3" indent="-571500"/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Information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on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what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user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was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doing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while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browsing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page</a:t>
            </a: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8" name="Cím 10">
            <a:extLst>
              <a:ext uri="{FF2B5EF4-FFF2-40B4-BE49-F238E27FC236}">
                <a16:creationId xmlns:a16="http://schemas.microsoft.com/office/drawing/2014/main" id="{4030564B-1E84-400F-70E1-FE13418E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0489778" cy="1320795"/>
          </a:xfrm>
        </p:spPr>
        <p:txBody>
          <a:bodyPr/>
          <a:lstStyle/>
          <a:p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Negative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3847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10969236" cy="132079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333333"/>
                </a:solidFill>
                <a:latin typeface="Arial" pitchFamily="34"/>
              </a:rPr>
              <a:t>Negative </a:t>
            </a:r>
            <a:r>
              <a:rPr lang="cs-CZ" sz="36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3600" dirty="0">
                <a:solidFill>
                  <a:srgbClr val="333333"/>
                </a:solidFill>
                <a:latin typeface="Arial" pitchFamily="34"/>
              </a:rPr>
              <a:t>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558212"/>
            <a:ext cx="9297092" cy="44831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  <a:p>
            <a:pPr marL="0" indent="0">
              <a:lnSpc>
                <a:spcPct val="90000"/>
              </a:lnSpc>
              <a:buNone/>
            </a:pPr>
            <a:endParaRPr lang="cs-CZ" sz="160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AA867E-B365-4BED-9373-C7AEDACE812C}"/>
              </a:ext>
            </a:extLst>
          </p:cNvPr>
          <p:cNvSpPr txBox="1">
            <a:spLocks/>
          </p:cNvSpPr>
          <p:nvPr/>
        </p:nvSpPr>
        <p:spPr>
          <a:xfrm>
            <a:off x="677332" y="1772816"/>
            <a:ext cx="8981018" cy="47765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cs-CZ" sz="1600" b="1" i="1" dirty="0" err="1">
                <a:solidFill>
                  <a:srgbClr val="00B0F0"/>
                </a:solidFill>
                <a:latin typeface="+mn-lt"/>
              </a:rPr>
              <a:t>If</a:t>
            </a:r>
            <a:r>
              <a:rPr lang="cs-CZ" sz="1600" b="1" i="1" dirty="0">
                <a:solidFill>
                  <a:srgbClr val="00B0F0"/>
                </a:solidFill>
                <a:latin typeface="+mn-lt"/>
              </a:rPr>
              <a:t> I (repeatedly) ignore an object, I probably dislike it</a:t>
            </a:r>
          </a:p>
          <a:p>
            <a:pPr lvl="1">
              <a:lnSpc>
                <a:spcPct val="90000"/>
              </a:lnSpc>
            </a:pPr>
            <a:r>
              <a:rPr lang="cs-CZ" sz="1400" i="1" dirty="0">
                <a:latin typeface="+mn-lt"/>
              </a:rPr>
              <a:t>How many </a:t>
            </a:r>
            <a:r>
              <a:rPr lang="cs-CZ" sz="1400" i="1" dirty="0" err="1">
                <a:latin typeface="+mn-lt"/>
              </a:rPr>
              <a:t>times</a:t>
            </a:r>
            <a:r>
              <a:rPr lang="cs-CZ" sz="1400" i="1" dirty="0">
                <a:latin typeface="+mn-lt"/>
              </a:rPr>
              <a:t> do I </a:t>
            </a:r>
            <a:r>
              <a:rPr lang="cs-CZ" sz="1400" i="1" dirty="0" err="1">
                <a:latin typeface="+mn-lt"/>
              </a:rPr>
              <a:t>have</a:t>
            </a:r>
            <a:r>
              <a:rPr lang="cs-CZ" sz="1400" i="1" dirty="0">
                <a:latin typeface="+mn-lt"/>
              </a:rPr>
              <a:t> to </a:t>
            </a:r>
            <a:r>
              <a:rPr lang="cs-CZ" sz="1400" i="1" dirty="0" err="1">
                <a:latin typeface="+mn-lt"/>
              </a:rPr>
              <a:t>ignore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it</a:t>
            </a:r>
            <a:r>
              <a:rPr lang="en-US" sz="1400" i="1" dirty="0">
                <a:latin typeface="+mn-lt"/>
              </a:rPr>
              <a:t>?</a:t>
            </a:r>
            <a:endParaRPr lang="cs-CZ" sz="1400" i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sz="1400" i="1" dirty="0" err="1">
                <a:latin typeface="+mn-lt"/>
              </a:rPr>
              <a:t>Could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it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be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that</a:t>
            </a:r>
            <a:r>
              <a:rPr lang="cs-CZ" sz="1400" i="1" dirty="0">
                <a:latin typeface="+mn-lt"/>
              </a:rPr>
              <a:t> I just </a:t>
            </a:r>
            <a:r>
              <a:rPr lang="cs-CZ" sz="1400" i="1" dirty="0" err="1">
                <a:latin typeface="+mn-lt"/>
              </a:rPr>
              <a:t>did</a:t>
            </a:r>
            <a:r>
              <a:rPr lang="cs-CZ" sz="1400" i="1" dirty="0">
                <a:latin typeface="+mn-lt"/>
              </a:rPr>
              <a:t> not </a:t>
            </a:r>
            <a:r>
              <a:rPr lang="cs-CZ" sz="1400" i="1" dirty="0" err="1">
                <a:latin typeface="+mn-lt"/>
              </a:rPr>
              <a:t>pay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attention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for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this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specific</a:t>
            </a:r>
            <a:r>
              <a:rPr lang="cs-CZ" sz="1400" i="1" dirty="0">
                <a:latin typeface="+mn-lt"/>
              </a:rPr>
              <a:t> part </a:t>
            </a:r>
            <a:r>
              <a:rPr lang="cs-CZ" sz="1400" i="1" dirty="0" err="1">
                <a:latin typeface="+mn-lt"/>
              </a:rPr>
              <a:t>of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the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page</a:t>
            </a:r>
            <a:r>
              <a:rPr lang="cs-CZ" sz="1400" i="1" dirty="0"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What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is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chance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that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 </a:t>
            </a:r>
            <a:r>
              <a:rPr lang="cs-CZ" sz="14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changed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my mind?</a:t>
            </a:r>
          </a:p>
          <a:p>
            <a:pPr lvl="1">
              <a:lnSpc>
                <a:spcPct val="90000"/>
              </a:lnSpc>
            </a:pPr>
            <a:endParaRPr lang="cs-CZ" sz="14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sz="1600" dirty="0" err="1">
                <a:latin typeface="+mn-lt"/>
              </a:rPr>
              <a:t>We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can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consider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uniform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chance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of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item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being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unnoticed</a:t>
            </a:r>
            <a:endParaRPr lang="cs-CZ" sz="1600" b="1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sz="1600" dirty="0" err="1">
                <a:latin typeface="+mn-lt"/>
              </a:rPr>
              <a:t>We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can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consider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fixed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chance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of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being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unnoticed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for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certain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position</a:t>
            </a:r>
            <a:endParaRPr lang="cs-CZ" sz="1600" b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+mn-lt"/>
                <a:hlinkClick r:id="rId2"/>
              </a:rPr>
              <a:t>https://link.springer.com/article/10.1007/s11257-021-09311-w</a:t>
            </a:r>
            <a:r>
              <a:rPr lang="cs-CZ" sz="1400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600" dirty="0" err="1">
                <a:latin typeface="+mn-lt"/>
              </a:rPr>
              <a:t>We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can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consider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that</a:t>
            </a:r>
            <a:r>
              <a:rPr lang="cs-CZ" sz="1600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items</a:t>
            </a:r>
            <a:r>
              <a:rPr lang="cs-CZ" sz="1600" b="1" dirty="0">
                <a:latin typeface="+mn-lt"/>
              </a:rPr>
              <a:t> are </a:t>
            </a:r>
            <a:r>
              <a:rPr lang="cs-CZ" sz="1600" b="1" dirty="0" err="1">
                <a:latin typeface="+mn-lt"/>
              </a:rPr>
              <a:t>evaluated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sequentially</a:t>
            </a:r>
            <a:endParaRPr lang="cs-CZ" sz="1600" b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sz="1400" dirty="0" err="1">
                <a:latin typeface="+mn-lt"/>
              </a:rPr>
              <a:t>If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the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item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below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was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clicked</a:t>
            </a:r>
            <a:r>
              <a:rPr lang="cs-CZ" sz="1400" dirty="0">
                <a:latin typeface="+mn-lt"/>
              </a:rPr>
              <a:t>, </a:t>
            </a:r>
            <a:r>
              <a:rPr lang="cs-CZ" sz="1400" dirty="0" err="1">
                <a:latin typeface="+mn-lt"/>
              </a:rPr>
              <a:t>this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one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is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probably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observed</a:t>
            </a:r>
            <a:r>
              <a:rPr lang="cs-CZ" sz="1400" dirty="0">
                <a:latin typeface="+mn-lt"/>
              </a:rPr>
              <a:t> as </a:t>
            </a:r>
            <a:r>
              <a:rPr lang="cs-CZ" sz="1400" dirty="0" err="1">
                <a:latin typeface="+mn-lt"/>
              </a:rPr>
              <a:t>well</a:t>
            </a:r>
            <a:endParaRPr lang="cs-CZ" sz="14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+mn-lt"/>
                <a:hlinkClick r:id="rId3"/>
              </a:rPr>
              <a:t>https://arxiv.org/abs/1902.08495</a:t>
            </a:r>
            <a:r>
              <a:rPr lang="cs-CZ" sz="1400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600" dirty="0" err="1">
                <a:latin typeface="+mn-lt"/>
              </a:rPr>
              <a:t>We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can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have</a:t>
            </a:r>
            <a:r>
              <a:rPr lang="cs-CZ" sz="1600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detailed</a:t>
            </a:r>
            <a:r>
              <a:rPr lang="cs-CZ" sz="1600" b="1" dirty="0">
                <a:latin typeface="+mn-lt"/>
              </a:rPr>
              <a:t> feedback </a:t>
            </a:r>
            <a:r>
              <a:rPr lang="cs-CZ" sz="1600" b="1" dirty="0" err="1">
                <a:latin typeface="+mn-lt"/>
              </a:rPr>
              <a:t>with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objects</a:t>
            </a:r>
            <a:r>
              <a:rPr lang="en-US" sz="1600" b="1" dirty="0">
                <a:latin typeface="+mn-lt"/>
              </a:rPr>
              <a:t>’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visibility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information</a:t>
            </a:r>
            <a:endParaRPr lang="cs-CZ" sz="1600" b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hu-HU" sz="1400" dirty="0">
                <a:solidFill>
                  <a:schemeClr val="tx1"/>
                </a:solidFill>
                <a:latin typeface="+mn-lt"/>
                <a:hlinkClick r:id="rId4"/>
              </a:rPr>
              <a:t>https://link.springer.com/article/10.1007/s13740-016-0061-8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 </a:t>
            </a:r>
            <a:endParaRPr lang="hu-HU" sz="1400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247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E80F8-B11D-763A-3777-4E848C658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FCBBE1DD-DAA6-E622-B7B5-CBB637AB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Organization</a:t>
            </a:r>
            <a:endParaRPr lang="en-US" dirty="0"/>
          </a:p>
        </p:txBody>
      </p: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3FDE558D-1675-AEF9-42E4-2C055EA6A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9590856" cy="4525963"/>
          </a:xfrm>
        </p:spPr>
        <p:txBody>
          <a:bodyPr/>
          <a:lstStyle/>
          <a:p>
            <a:pPr eaLnBrk="1" hangingPunct="1"/>
            <a:r>
              <a:rPr lang="cs-CZ" dirty="0" err="1"/>
              <a:t>Invited</a:t>
            </a:r>
            <a:r>
              <a:rPr lang="cs-CZ" dirty="0"/>
              <a:t> </a:t>
            </a:r>
            <a:r>
              <a:rPr lang="cs-CZ" dirty="0" err="1"/>
              <a:t>lecture</a:t>
            </a:r>
            <a:r>
              <a:rPr lang="cs-CZ" dirty="0"/>
              <a:t> </a:t>
            </a:r>
            <a:r>
              <a:rPr lang="cs-CZ" dirty="0" err="1"/>
              <a:t>confirmed</a:t>
            </a:r>
            <a:r>
              <a:rPr lang="cs-CZ" dirty="0"/>
              <a:t> on 22.5. 2025: </a:t>
            </a:r>
          </a:p>
          <a:p>
            <a:pPr lvl="1" eaLnBrk="1" hangingPunct="1"/>
            <a:r>
              <a:rPr lang="cs-CZ" dirty="0" err="1"/>
              <a:t>RecSys</a:t>
            </a:r>
            <a:r>
              <a:rPr lang="cs-CZ" dirty="0"/>
              <a:t> team </a:t>
            </a:r>
            <a:r>
              <a:rPr lang="cs-CZ" dirty="0" err="1"/>
              <a:t>from</a:t>
            </a:r>
            <a:r>
              <a:rPr lang="cs-CZ" dirty="0"/>
              <a:t> Seznam.cz</a:t>
            </a:r>
          </a:p>
          <a:p>
            <a:pPr lvl="1" eaLnBrk="1" hangingPunct="1"/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Recommender </a:t>
            </a:r>
            <a:r>
              <a:rPr lang="cs-CZ" dirty="0" err="1"/>
              <a:t>systems</a:t>
            </a:r>
            <a:endParaRPr lang="cs-CZ" dirty="0"/>
          </a:p>
          <a:p>
            <a:pPr lvl="2" eaLnBrk="1" hangingPunct="1"/>
            <a:r>
              <a:rPr lang="cs-CZ" dirty="0" err="1"/>
              <a:t>Research</a:t>
            </a:r>
            <a:r>
              <a:rPr lang="cs-CZ" dirty="0"/>
              <a:t>, development and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perspectives</a:t>
            </a:r>
            <a:endParaRPr lang="cs-CZ" dirty="0"/>
          </a:p>
          <a:p>
            <a:pPr lvl="2" eaLnBrk="1" hangingPunct="1"/>
            <a:endParaRPr lang="cs-CZ" dirty="0"/>
          </a:p>
          <a:p>
            <a:pPr lvl="1" eaLnBrk="1" hangingPunct="1"/>
            <a:r>
              <a:rPr lang="cs-CZ" dirty="0"/>
              <a:t>Do </a:t>
            </a:r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on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date</a:t>
            </a:r>
            <a:r>
              <a:rPr lang="cs-CZ" dirty="0"/>
              <a:t> ;-)</a:t>
            </a:r>
          </a:p>
          <a:p>
            <a:pPr marL="0" indent="0" eaLnBrk="1" hangingPunct="1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6811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as </a:t>
            </a:r>
            <a:r>
              <a:rPr lang="cs-CZ" sz="4000" dirty="0" err="1">
                <a:solidFill>
                  <a:srgbClr val="333333"/>
                </a:solidFill>
                <a:latin typeface="Arial" pitchFamily="34"/>
              </a:rPr>
              <a:t>Implicit</a:t>
            </a:r>
            <a:r>
              <a:rPr lang="cs-CZ" sz="4000" dirty="0">
                <a:solidFill>
                  <a:srgbClr val="333333"/>
                </a:solidFill>
                <a:latin typeface="Arial" pitchFamily="34"/>
              </a:rPr>
              <a:t> feedback</a:t>
            </a:r>
            <a:br>
              <a:rPr lang="cs-CZ" sz="4000" dirty="0">
                <a:solidFill>
                  <a:srgbClr val="333333"/>
                </a:solidFill>
                <a:latin typeface="Arial" pitchFamily="34"/>
              </a:rPr>
            </a:b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739950" y="1623527"/>
            <a:ext cx="6634066" cy="4502637"/>
          </a:xfrm>
        </p:spPr>
        <p:txBody>
          <a:bodyPr>
            <a:normAutofit/>
          </a:bodyPr>
          <a:lstStyle/>
          <a:p>
            <a:r>
              <a:rPr lang="cs-CZ" sz="1600" dirty="0" err="1">
                <a:solidFill>
                  <a:schemeClr val="tx1"/>
                </a:solidFill>
              </a:rPr>
              <a:t>Collect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visible</a:t>
            </a:r>
            <a:r>
              <a:rPr lang="cs-CZ" sz="1600" dirty="0">
                <a:solidFill>
                  <a:schemeClr val="tx1"/>
                </a:solidFill>
              </a:rPr>
              <a:t> area </a:t>
            </a:r>
            <a:r>
              <a:rPr lang="cs-CZ" sz="1600" dirty="0" err="1">
                <a:solidFill>
                  <a:schemeClr val="tx1"/>
                </a:solidFill>
              </a:rPr>
              <a:t>through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time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</a:t>
            </a:r>
            <a:r>
              <a:rPr lang="cs-CZ" sz="1600" dirty="0" err="1">
                <a:solidFill>
                  <a:schemeClr val="tx1"/>
                </a:solidFill>
              </a:rPr>
              <a:t>scrolling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position</a:t>
            </a:r>
            <a:r>
              <a:rPr lang="cs-CZ" sz="1600" dirty="0">
                <a:solidFill>
                  <a:schemeClr val="tx1"/>
                </a:solidFill>
              </a:rPr>
              <a:t> + </a:t>
            </a:r>
            <a:r>
              <a:rPr lang="cs-CZ" sz="1600" dirty="0" err="1">
                <a:solidFill>
                  <a:schemeClr val="tx1"/>
                </a:solidFill>
              </a:rPr>
              <a:t>window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dimensions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r>
              <a:rPr lang="cs-CZ" sz="1600" dirty="0">
                <a:solidFill>
                  <a:schemeClr val="tx1"/>
                </a:solidFill>
              </a:rPr>
              <a:t>Store areas where interesting page segments are located</a:t>
            </a:r>
          </a:p>
          <a:p>
            <a:pPr lvl="1"/>
            <a:r>
              <a:rPr lang="cs-CZ" sz="1400" dirty="0" err="1">
                <a:solidFill>
                  <a:schemeClr val="tx1"/>
                </a:solidFill>
              </a:rPr>
              <a:t>Items</a:t>
            </a:r>
            <a:r>
              <a:rPr lang="cs-CZ" sz="1400" dirty="0">
                <a:solidFill>
                  <a:schemeClr val="tx1"/>
                </a:solidFill>
              </a:rPr>
              <a:t> in </a:t>
            </a:r>
            <a:r>
              <a:rPr lang="cs-CZ" sz="1400" dirty="0" err="1">
                <a:solidFill>
                  <a:schemeClr val="tx1"/>
                </a:solidFill>
              </a:rPr>
              <a:t>category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page</a:t>
            </a:r>
            <a:endParaRPr lang="cs-CZ" sz="1400" dirty="0">
              <a:solidFill>
                <a:schemeClr val="tx1"/>
              </a:solidFill>
            </a:endParaRPr>
          </a:p>
          <a:p>
            <a:pPr lvl="1"/>
            <a:r>
              <a:rPr lang="cs-CZ" sz="1400" dirty="0" err="1">
                <a:solidFill>
                  <a:schemeClr val="tx1"/>
                </a:solidFill>
              </a:rPr>
              <a:t>Areas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focused</a:t>
            </a:r>
            <a:r>
              <a:rPr lang="cs-CZ" sz="1400" dirty="0">
                <a:solidFill>
                  <a:schemeClr val="tx1"/>
                </a:solidFill>
              </a:rPr>
              <a:t> on </a:t>
            </a:r>
            <a:r>
              <a:rPr lang="cs-CZ" sz="1400" dirty="0" err="1">
                <a:solidFill>
                  <a:schemeClr val="tx1"/>
                </a:solidFill>
              </a:rPr>
              <a:t>item</a:t>
            </a:r>
            <a:r>
              <a:rPr lang="en-US" sz="1400" dirty="0">
                <a:solidFill>
                  <a:schemeClr val="tx1"/>
                </a:solidFill>
              </a:rPr>
              <a:t>’s 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features</a:t>
            </a:r>
            <a:endParaRPr lang="cs-CZ" sz="1400" dirty="0">
              <a:solidFill>
                <a:schemeClr val="tx1"/>
              </a:solidFill>
            </a:endParaRPr>
          </a:p>
          <a:p>
            <a:r>
              <a:rPr lang="cs-CZ" sz="1600" dirty="0" err="1">
                <a:solidFill>
                  <a:schemeClr val="tx1"/>
                </a:solidFill>
              </a:rPr>
              <a:t>Calculate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visibility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times</a:t>
            </a:r>
            <a:r>
              <a:rPr lang="cs-CZ" sz="1600" dirty="0">
                <a:solidFill>
                  <a:schemeClr val="tx1"/>
                </a:solidFill>
              </a:rPr>
              <a:t> =&gt; </a:t>
            </a:r>
            <a:r>
              <a:rPr lang="cs-CZ" sz="1600" dirty="0" err="1">
                <a:solidFill>
                  <a:schemeClr val="tx1"/>
                </a:solidFill>
              </a:rPr>
              <a:t>noticeability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of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individual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components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 err="1">
                <a:solidFill>
                  <a:schemeClr val="tx1"/>
                </a:solidFill>
              </a:rPr>
              <a:t>Relate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minimal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noticeability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times</a:t>
            </a:r>
            <a:r>
              <a:rPr lang="cs-CZ" sz="1600" dirty="0">
                <a:solidFill>
                  <a:schemeClr val="tx1"/>
                </a:solidFill>
              </a:rPr>
              <a:t> to </a:t>
            </a:r>
            <a:r>
              <a:rPr lang="cs-CZ" sz="1600" dirty="0" err="1">
                <a:solidFill>
                  <a:schemeClr val="tx1"/>
                </a:solidFill>
              </a:rPr>
              <a:t>how</a:t>
            </a:r>
            <a:r>
              <a:rPr lang="cs-CZ" sz="1600" dirty="0">
                <a:solidFill>
                  <a:schemeClr val="tx1"/>
                </a:solidFill>
              </a:rPr>
              <a:t> much </a:t>
            </a:r>
            <a:r>
              <a:rPr lang="cs-CZ" sz="1600" dirty="0" err="1">
                <a:solidFill>
                  <a:schemeClr val="tx1"/>
                </a:solidFill>
              </a:rPr>
              <a:t>was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needed</a:t>
            </a:r>
            <a:r>
              <a:rPr lang="cs-CZ" sz="1600" dirty="0">
                <a:solidFill>
                  <a:schemeClr val="tx1"/>
                </a:solidFill>
              </a:rPr>
              <a:t> to </a:t>
            </a:r>
            <a:r>
              <a:rPr lang="cs-CZ" sz="1600" dirty="0" err="1">
                <a:solidFill>
                  <a:schemeClr val="tx1"/>
                </a:solidFill>
              </a:rPr>
              <a:t>get</a:t>
            </a:r>
            <a:r>
              <a:rPr lang="cs-CZ" sz="1600" dirty="0">
                <a:solidFill>
                  <a:schemeClr val="tx1"/>
                </a:solidFill>
              </a:rPr>
              <a:t> a </a:t>
            </a:r>
            <a:r>
              <a:rPr lang="cs-CZ" sz="1600" dirty="0" err="1">
                <a:solidFill>
                  <a:schemeClr val="tx1"/>
                </a:solidFill>
              </a:rPr>
              <a:t>click</a:t>
            </a:r>
            <a:r>
              <a:rPr lang="cs-CZ" sz="1600" dirty="0">
                <a:solidFill>
                  <a:schemeClr val="tx1"/>
                </a:solidFill>
              </a:rPr>
              <a:t> on </a:t>
            </a:r>
            <a:r>
              <a:rPr lang="cs-CZ" sz="1600" dirty="0" err="1">
                <a:solidFill>
                  <a:schemeClr val="tx1"/>
                </a:solidFill>
              </a:rPr>
              <a:t>items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  <a:hlinkClick r:id="rId3"/>
            </a:endParaRPr>
          </a:p>
          <a:p>
            <a:pPr marL="0" indent="0">
              <a:buNone/>
            </a:pPr>
            <a:r>
              <a:rPr lang="hu-HU" sz="1600" dirty="0">
                <a:solidFill>
                  <a:schemeClr val="tx1"/>
                </a:solidFill>
                <a:hlinkClick r:id="rId3"/>
              </a:rPr>
              <a:t>https://link.springer.com/article/10.1007/s13740-016-0061-8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en-US"/>
              <a:t>PPI 2017, Stuttgart, Germany</a:t>
            </a:r>
            <a:endParaRPr lang="en-GB" altLang="en-US" dirty="0"/>
          </a:p>
        </p:txBody>
      </p:sp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Peska, Vojtas: Towards Complex User Feedback and Presentation Context in Recommender Systems</a:t>
            </a:r>
            <a:endParaRPr lang="en-GB" altLang="en-US" dirty="0">
              <a:latin typeface="Arial" charset="0"/>
            </a:endParaRPr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07B0957-0EE7-4B4B-9E52-1A0ECA4F619A}" type="slidenum">
              <a:rPr lang="en-GB" altLang="en-US" smtClean="0"/>
              <a:pPr>
                <a:defRPr/>
              </a:pPr>
              <a:t>50</a:t>
            </a:fld>
            <a:endParaRPr lang="en-GB" altLang="en-US" dirty="0">
              <a:latin typeface="Arial" charset="0"/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981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9" name="obrázek 104">
            <a:extLst>
              <a:ext uri="{FF2B5EF4-FFF2-40B4-BE49-F238E27FC236}">
                <a16:creationId xmlns:a16="http://schemas.microsoft.com/office/drawing/2014/main" id="{774311B7-999F-47F7-B2A9-091D296E38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2" y="1539874"/>
            <a:ext cx="3934063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83843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" y="4"/>
            <a:ext cx="6228587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76108" y="3145626"/>
            <a:ext cx="3160452" cy="690574"/>
          </a:xfrm>
          <a:prstGeom prst="rect">
            <a:avLst/>
          </a:prstGeom>
        </p:spPr>
        <p:txBody>
          <a:bodyPr vert="horz" wrap="square" lIns="0" tIns="133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spc="-60" dirty="0"/>
              <a:t>Questions</a:t>
            </a:r>
            <a:r>
              <a:rPr sz="4000" spc="-60" dirty="0"/>
              <a:t>?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97115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Organization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Active Reading #3: post-processing algorithms</a:t>
            </a:r>
          </a:p>
          <a:p>
            <a:pPr lvl="1"/>
            <a:r>
              <a:rPr lang="en-US" b="1" dirty="0"/>
              <a:t>Harald </a:t>
            </a:r>
            <a:r>
              <a:rPr lang="en-US" b="1" dirty="0" err="1"/>
              <a:t>Steck</a:t>
            </a:r>
            <a:r>
              <a:rPr lang="en-US" b="1" dirty="0"/>
              <a:t>, Calibrated Recommendations:</a:t>
            </a:r>
            <a:r>
              <a:rPr lang="en-US" b="0" dirty="0"/>
              <a:t> </a:t>
            </a:r>
            <a:r>
              <a:rPr lang="cs-CZ" b="0" dirty="0"/>
              <a:t/>
            </a:r>
            <a:br>
              <a:rPr lang="cs-CZ" b="0" dirty="0"/>
            </a:br>
            <a:r>
              <a:rPr lang="en-US" sz="1200" b="0" dirty="0">
                <a:hlinkClick r:id="rId3"/>
              </a:rPr>
              <a:t>https://dl.acm.org/doi/10.1145/3240323.3240372</a:t>
            </a:r>
            <a:r>
              <a:rPr lang="en-US" b="0" dirty="0">
                <a:hlinkClick r:id="rId3"/>
              </a:rPr>
              <a:t/>
            </a:r>
            <a:br>
              <a:rPr lang="en-US" b="0" dirty="0">
                <a:hlinkClick r:id="rId3"/>
              </a:rPr>
            </a:br>
            <a:r>
              <a:rPr lang="en-US" b="0" dirty="0"/>
              <a:t>(how to make recommender systems to follow distributions in the user profiles)</a:t>
            </a:r>
          </a:p>
          <a:p>
            <a:pPr lvl="1"/>
            <a:r>
              <a:rPr lang="en-US" b="1" dirty="0" err="1"/>
              <a:t>Rodrygo</a:t>
            </a:r>
            <a:r>
              <a:rPr lang="en-US" b="1" dirty="0"/>
              <a:t> Santos, Explicit web search result</a:t>
            </a:r>
            <a:r>
              <a:rPr lang="cs-CZ" b="1" dirty="0"/>
              <a:t> </a:t>
            </a:r>
            <a:r>
              <a:rPr lang="en-US" b="1" dirty="0"/>
              <a:t>diversification: </a:t>
            </a:r>
            <a:r>
              <a:rPr lang="cs-CZ" b="0" dirty="0"/>
              <a:t> </a:t>
            </a:r>
            <a:br>
              <a:rPr lang="cs-CZ" b="0" dirty="0"/>
            </a:br>
            <a:r>
              <a:rPr lang="en-US" sz="1200" b="0" dirty="0">
                <a:hlinkClick r:id="rId4"/>
              </a:rPr>
              <a:t>https://dl.acm.org/doi/abs/10.1145/2492189.2492205</a:t>
            </a:r>
            <a:r>
              <a:rPr lang="en-US" b="0" dirty="0">
                <a:hlinkClick r:id="rId4"/>
              </a:rPr>
              <a:t/>
            </a:r>
            <a:br>
              <a:rPr lang="en-US" b="0" dirty="0">
                <a:hlinkClick r:id="rId4"/>
              </a:rPr>
            </a:br>
            <a:r>
              <a:rPr lang="en-US" b="0" dirty="0"/>
              <a:t>(how to provide diversified recommendations - </a:t>
            </a:r>
            <a:r>
              <a:rPr lang="en-US" b="0" dirty="0" err="1"/>
              <a:t>xQUAD</a:t>
            </a:r>
            <a:r>
              <a:rPr lang="en-US" b="0" dirty="0"/>
              <a:t> algorithm)</a:t>
            </a:r>
          </a:p>
          <a:p>
            <a:pPr lvl="1"/>
            <a:r>
              <a:rPr lang="cs-CZ" b="1" dirty="0" err="1"/>
              <a:t>Parapar</a:t>
            </a:r>
            <a:r>
              <a:rPr lang="en-US" b="1" dirty="0"/>
              <a:t> &amp; </a:t>
            </a:r>
            <a:r>
              <a:rPr lang="cs-CZ" b="1" dirty="0" err="1"/>
              <a:t>Radlinski</a:t>
            </a:r>
            <a:r>
              <a:rPr lang="en-US" b="1" dirty="0"/>
              <a:t>, Towards Unified Metrics for Accuracy and Diversity for</a:t>
            </a:r>
            <a:r>
              <a:rPr lang="cs-CZ" b="1" dirty="0"/>
              <a:t> </a:t>
            </a:r>
            <a:r>
              <a:rPr lang="en-US" b="1" dirty="0"/>
              <a:t>Recommender Systems: </a:t>
            </a:r>
            <a:r>
              <a:rPr lang="cs-CZ" b="0" dirty="0"/>
              <a:t/>
            </a:r>
            <a:br>
              <a:rPr lang="cs-CZ" b="0" dirty="0"/>
            </a:br>
            <a:r>
              <a:rPr lang="cs-CZ" sz="1200" b="0" dirty="0">
                <a:hlinkClick r:id="rId5"/>
              </a:rPr>
              <a:t>https://dl.acm.org/doi/pdf/10.1145/3460231.3474234</a:t>
            </a:r>
            <a:r>
              <a:rPr lang="cs-CZ" sz="1200" b="0" dirty="0"/>
              <a:t> </a:t>
            </a:r>
            <a:r>
              <a:rPr lang="en-US" b="0" dirty="0">
                <a:hlinkClick r:id="rId6"/>
              </a:rPr>
              <a:t/>
            </a:r>
            <a:br>
              <a:rPr lang="en-US" b="0" dirty="0">
                <a:hlinkClick r:id="rId6"/>
              </a:rPr>
            </a:br>
            <a:r>
              <a:rPr lang="en-US" b="0" dirty="0"/>
              <a:t>(</a:t>
            </a:r>
            <a:r>
              <a:rPr lang="cs-CZ" b="0" dirty="0" err="1"/>
              <a:t>how</a:t>
            </a:r>
            <a:r>
              <a:rPr lang="cs-CZ" b="0" dirty="0"/>
              <a:t> to design a </a:t>
            </a:r>
            <a:r>
              <a:rPr lang="cs-CZ" b="0" dirty="0" err="1"/>
              <a:t>unified</a:t>
            </a:r>
            <a:r>
              <a:rPr lang="cs-CZ" b="0" dirty="0"/>
              <a:t> </a:t>
            </a:r>
            <a:r>
              <a:rPr lang="cs-CZ" b="0" dirty="0" err="1"/>
              <a:t>metric</a:t>
            </a:r>
            <a:r>
              <a:rPr lang="cs-CZ" b="0" dirty="0"/>
              <a:t> </a:t>
            </a:r>
            <a:r>
              <a:rPr lang="cs-CZ" b="0" dirty="0" err="1"/>
              <a:t>that</a:t>
            </a:r>
            <a:r>
              <a:rPr lang="cs-CZ" b="0" dirty="0"/>
              <a:t> </a:t>
            </a:r>
            <a:r>
              <a:rPr lang="cs-CZ" b="0" dirty="0" err="1"/>
              <a:t>captures</a:t>
            </a:r>
            <a:r>
              <a:rPr lang="cs-CZ" b="0" dirty="0"/>
              <a:t> </a:t>
            </a:r>
            <a:r>
              <a:rPr lang="cs-CZ" b="0" dirty="0" err="1"/>
              <a:t>both</a:t>
            </a:r>
            <a:r>
              <a:rPr lang="cs-CZ" b="0" dirty="0"/>
              <a:t> </a:t>
            </a:r>
            <a:r>
              <a:rPr lang="cs-CZ" b="0" dirty="0" err="1"/>
              <a:t>recommendation</a:t>
            </a:r>
            <a:r>
              <a:rPr lang="cs-CZ" b="0" dirty="0"/>
              <a:t> </a:t>
            </a:r>
            <a:r>
              <a:rPr lang="cs-CZ" b="0" dirty="0" err="1"/>
              <a:t>accuracy</a:t>
            </a:r>
            <a:r>
              <a:rPr lang="cs-CZ" b="0" dirty="0"/>
              <a:t> and diversity</a:t>
            </a:r>
            <a:r>
              <a:rPr lang="en-US" b="0" dirty="0"/>
              <a:t>)</a:t>
            </a:r>
            <a:endParaRPr lang="cs-CZ" b="0" dirty="0"/>
          </a:p>
          <a:p>
            <a:pPr marL="0" indent="0" eaLnBrk="1" hangingPunct="1">
              <a:buNone/>
            </a:pPr>
            <a:endParaRPr lang="cs-CZ" dirty="0"/>
          </a:p>
          <a:p>
            <a:pPr eaLnBrk="1" hangingPunct="1"/>
            <a:r>
              <a:rPr lang="cs-CZ" dirty="0"/>
              <a:t>Deadline: </a:t>
            </a:r>
            <a:r>
              <a:rPr lang="cs-CZ" dirty="0" err="1"/>
              <a:t>April</a:t>
            </a:r>
            <a:r>
              <a:rPr lang="cs-CZ" dirty="0"/>
              <a:t> 25</a:t>
            </a:r>
          </a:p>
          <a:p>
            <a:pPr marL="457200" lvl="1" indent="0" eaLnBrk="1" hangingPunct="1">
              <a:buNone/>
            </a:pP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005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Organization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Active Reading #4: Beyond Algorithms &amp; Impact of RS</a:t>
            </a:r>
          </a:p>
          <a:p>
            <a:pPr lvl="1"/>
            <a:r>
              <a:rPr lang="en-US" b="1" dirty="0" err="1"/>
              <a:t>Jannach</a:t>
            </a:r>
            <a:r>
              <a:rPr lang="en-US" b="1" dirty="0"/>
              <a:t> &amp; Bauer, Escaping the McNamara Fallacy: Toward More Impactful </a:t>
            </a:r>
            <a:r>
              <a:rPr lang="cs-CZ" b="1" dirty="0"/>
              <a:t>RS </a:t>
            </a:r>
            <a:r>
              <a:rPr lang="en-US" b="1" dirty="0"/>
              <a:t>Research: </a:t>
            </a:r>
            <a:r>
              <a:rPr lang="en-US" b="0" dirty="0"/>
              <a:t> </a:t>
            </a:r>
            <a:r>
              <a:rPr lang="cs-CZ" b="0" dirty="0"/>
              <a:t/>
            </a:r>
            <a:br>
              <a:rPr lang="cs-CZ" b="0" dirty="0"/>
            </a:br>
            <a:r>
              <a:rPr lang="en-US" sz="1200" b="0" dirty="0">
                <a:hlinkClick r:id="rId3"/>
              </a:rPr>
              <a:t>https://onlinelibrary.wiley.com/doi/10.1609/aimag.v41i4.5312</a:t>
            </a:r>
            <a:r>
              <a:rPr lang="en-US" b="0" dirty="0">
                <a:hlinkClick r:id="rId3"/>
              </a:rPr>
              <a:t/>
            </a:r>
            <a:br>
              <a:rPr lang="en-US" b="0" dirty="0">
                <a:hlinkClick r:id="rId3"/>
              </a:rPr>
            </a:br>
            <a:r>
              <a:rPr lang="en-US" b="0" dirty="0"/>
              <a:t>(How can we measure the real value of recommender systems?)</a:t>
            </a:r>
          </a:p>
          <a:p>
            <a:pPr lvl="1"/>
            <a:r>
              <a:rPr lang="en-US" b="1" dirty="0" err="1"/>
              <a:t>Tomlein</a:t>
            </a:r>
            <a:r>
              <a:rPr lang="en-US" b="1" dirty="0"/>
              <a:t> et al., An Audit of Misinformation Filter Bubbles on YouTube: Bubble Bursting </a:t>
            </a:r>
            <a:r>
              <a:rPr lang="cs-CZ" b="1" dirty="0"/>
              <a:t>...</a:t>
            </a:r>
            <a:r>
              <a:rPr lang="en-US" b="1" dirty="0"/>
              <a:t>:</a:t>
            </a:r>
            <a:r>
              <a:rPr lang="en-US" b="0" dirty="0"/>
              <a:t> </a:t>
            </a:r>
            <a:r>
              <a:rPr lang="cs-CZ" b="0" dirty="0"/>
              <a:t/>
            </a:r>
            <a:br>
              <a:rPr lang="cs-CZ" b="0" dirty="0"/>
            </a:br>
            <a:r>
              <a:rPr lang="en-US" sz="1100" b="0" dirty="0">
                <a:hlinkClick r:id="rId4"/>
              </a:rPr>
              <a:t>https://dl.acm.org/doi/10.1145/3460231.3474241</a:t>
            </a:r>
            <a:r>
              <a:rPr lang="en-US" b="0" dirty="0">
                <a:hlinkClick r:id="rId4"/>
              </a:rPr>
              <a:t/>
            </a:r>
            <a:br>
              <a:rPr lang="en-US" b="0" dirty="0">
                <a:hlinkClick r:id="rId4"/>
              </a:rPr>
            </a:br>
            <a:r>
              <a:rPr lang="en-US" b="0" dirty="0"/>
              <a:t>(How is disinformation spread in real-world recommendation services?)</a:t>
            </a:r>
          </a:p>
          <a:p>
            <a:pPr lvl="1"/>
            <a:r>
              <a:rPr lang="en-US" b="1" dirty="0" err="1"/>
              <a:t>Sürer</a:t>
            </a:r>
            <a:r>
              <a:rPr lang="en-US" b="1" dirty="0"/>
              <a:t> et al., </a:t>
            </a:r>
            <a:r>
              <a:rPr lang="en-US" b="1" dirty="0" err="1"/>
              <a:t>Multistakeholder</a:t>
            </a:r>
            <a:r>
              <a:rPr lang="en-US" b="1" dirty="0"/>
              <a:t> Recommendation with Provider Constraints: </a:t>
            </a:r>
            <a:r>
              <a:rPr lang="cs-CZ" b="0" dirty="0"/>
              <a:t/>
            </a:r>
            <a:br>
              <a:rPr lang="cs-CZ" b="0" dirty="0"/>
            </a:br>
            <a:r>
              <a:rPr lang="en-US" sz="1100" b="0" dirty="0">
                <a:hlinkClick r:id="rId5"/>
              </a:rPr>
              <a:t>https://dl.acm.org/doi/pdf/10.1145/3240323.3240350</a:t>
            </a:r>
            <a:r>
              <a:rPr lang="en-US" b="0" dirty="0">
                <a:hlinkClick r:id="rId5"/>
              </a:rPr>
              <a:t/>
            </a:r>
            <a:br>
              <a:rPr lang="en-US" b="0" dirty="0">
                <a:hlinkClick r:id="rId5"/>
              </a:rPr>
            </a:br>
            <a:r>
              <a:rPr lang="en-US" b="0" dirty="0"/>
              <a:t>(There are other entities the RS should take into account - beyond the end-users)</a:t>
            </a:r>
          </a:p>
          <a:p>
            <a:pPr lvl="1" eaLnBrk="1" hangingPunct="1"/>
            <a:r>
              <a:rPr lang="cs-CZ" b="1" dirty="0" err="1"/>
              <a:t>Shehzad</a:t>
            </a:r>
            <a:r>
              <a:rPr lang="cs-CZ" b="1" dirty="0"/>
              <a:t>  &amp; </a:t>
            </a:r>
            <a:r>
              <a:rPr lang="cs-CZ" b="1" dirty="0" err="1"/>
              <a:t>Jannach</a:t>
            </a:r>
            <a:r>
              <a:rPr lang="cs-CZ" b="1" dirty="0"/>
              <a:t>, </a:t>
            </a:r>
            <a:r>
              <a:rPr lang="en-US" b="1" dirty="0"/>
              <a:t>Everyone’s a Winner! On Hyperparameter Tuning of Recommendation Models</a:t>
            </a:r>
            <a:r>
              <a:rPr lang="cs-CZ" b="1" dirty="0"/>
              <a:t>:</a:t>
            </a:r>
            <a:br>
              <a:rPr lang="cs-CZ" b="1" dirty="0"/>
            </a:br>
            <a:r>
              <a:rPr lang="cs-CZ" sz="1100" dirty="0">
                <a:hlinkClick r:id="rId6"/>
              </a:rPr>
              <a:t>https://dl.acm.org/doi/10.1145/3604915.3609488</a:t>
            </a:r>
            <a:r>
              <a:rPr lang="cs-CZ" b="1" dirty="0"/>
              <a:t> </a:t>
            </a:r>
            <a:r>
              <a:rPr lang="cs-CZ" dirty="0"/>
              <a:t> </a:t>
            </a:r>
            <a:br>
              <a:rPr lang="cs-CZ" dirty="0"/>
            </a:br>
            <a:r>
              <a:rPr lang="en-US" b="0" dirty="0"/>
              <a:t>(</a:t>
            </a:r>
            <a:r>
              <a:rPr lang="cs-CZ" b="0" dirty="0"/>
              <a:t>How to </a:t>
            </a:r>
            <a:r>
              <a:rPr lang="cs-CZ" b="0" dirty="0" err="1"/>
              <a:t>mess</a:t>
            </a:r>
            <a:r>
              <a:rPr lang="cs-CZ" b="0" dirty="0"/>
              <a:t> </a:t>
            </a:r>
            <a:r>
              <a:rPr lang="cs-CZ" b="0" dirty="0" err="1"/>
              <a:t>with</a:t>
            </a:r>
            <a:r>
              <a:rPr lang="cs-CZ" b="0" dirty="0"/>
              <a:t> </a:t>
            </a:r>
            <a:r>
              <a:rPr lang="cs-CZ" b="0" dirty="0" err="1"/>
              <a:t>experimental</a:t>
            </a:r>
            <a:r>
              <a:rPr lang="cs-CZ" b="0" dirty="0"/>
              <a:t> </a:t>
            </a:r>
            <a:r>
              <a:rPr lang="cs-CZ" b="0" dirty="0" err="1"/>
              <a:t>evaluation</a:t>
            </a:r>
            <a:r>
              <a:rPr lang="cs-CZ" b="0" dirty="0"/>
              <a:t> &amp; </a:t>
            </a:r>
            <a:r>
              <a:rPr lang="cs-CZ" b="0" dirty="0" err="1"/>
              <a:t>why</a:t>
            </a:r>
            <a:r>
              <a:rPr lang="cs-CZ" b="0" dirty="0"/>
              <a:t> not to trust </a:t>
            </a:r>
            <a:r>
              <a:rPr lang="cs-CZ" b="0" dirty="0" err="1"/>
              <a:t>everything</a:t>
            </a:r>
            <a:r>
              <a:rPr lang="cs-CZ" b="0" dirty="0"/>
              <a:t> </a:t>
            </a:r>
            <a:r>
              <a:rPr lang="cs-CZ" b="0" dirty="0" err="1"/>
              <a:t>stated</a:t>
            </a:r>
            <a:r>
              <a:rPr lang="cs-CZ" b="0" dirty="0"/>
              <a:t> in </a:t>
            </a:r>
            <a:r>
              <a:rPr lang="cs-CZ" b="0" dirty="0" err="1"/>
              <a:t>papers</a:t>
            </a:r>
            <a:r>
              <a:rPr lang="en-US" b="0" dirty="0"/>
              <a:t>)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 err="1"/>
              <a:t>Deadline</a:t>
            </a:r>
            <a:r>
              <a:rPr lang="cs-CZ" dirty="0"/>
              <a:t>: May 18</a:t>
            </a:r>
          </a:p>
          <a:p>
            <a:pPr marL="457200" lvl="1" indent="0" eaLnBrk="1" hangingPunct="1">
              <a:buNone/>
            </a:pP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704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Semestral</a:t>
            </a:r>
            <a:r>
              <a:rPr lang="cs-CZ" dirty="0"/>
              <a:t> </a:t>
            </a:r>
            <a:r>
              <a:rPr lang="cs-CZ" dirty="0" err="1"/>
              <a:t>Work</a:t>
            </a:r>
            <a:endParaRPr lang="en-US" dirty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Use </a:t>
            </a:r>
            <a:r>
              <a:rPr lang="cs-CZ" dirty="0" err="1"/>
              <a:t>EasyStudy</a:t>
            </a:r>
            <a:r>
              <a:rPr lang="cs-CZ" dirty="0"/>
              <a:t> to </a:t>
            </a:r>
            <a:r>
              <a:rPr lang="cs-CZ" dirty="0" err="1"/>
              <a:t>deploy</a:t>
            </a:r>
            <a:r>
              <a:rPr lang="cs-CZ" dirty="0"/>
              <a:t> a user study </a:t>
            </a:r>
            <a:r>
              <a:rPr lang="cs-CZ" dirty="0" err="1"/>
              <a:t>aiming</a:t>
            </a:r>
            <a:r>
              <a:rPr lang="cs-CZ" dirty="0"/>
              <a:t> to </a:t>
            </a:r>
            <a:r>
              <a:rPr lang="cs-CZ" dirty="0" err="1"/>
              <a:t>measure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.</a:t>
            </a:r>
          </a:p>
          <a:p>
            <a:pPr lvl="1" eaLnBrk="1" hangingPunct="1"/>
            <a:r>
              <a:rPr lang="cs-CZ" dirty="0"/>
              <a:t>Has to </a:t>
            </a:r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 development (</a:t>
            </a:r>
            <a:r>
              <a:rPr lang="cs-CZ" dirty="0" err="1"/>
              <a:t>adding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algorithm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post-</a:t>
            </a:r>
            <a:r>
              <a:rPr lang="cs-CZ" dirty="0" err="1"/>
              <a:t>processing</a:t>
            </a:r>
            <a:r>
              <a:rPr lang="cs-CZ" dirty="0"/>
              <a:t>)</a:t>
            </a:r>
          </a:p>
          <a:p>
            <a:pPr lvl="1" eaLnBrk="1" hangingPunct="1"/>
            <a:r>
              <a:rPr lang="cs-CZ" dirty="0"/>
              <a:t>Has to </a:t>
            </a:r>
            <a:r>
              <a:rPr lang="cs-CZ" dirty="0" err="1"/>
              <a:t>contain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cs-CZ" dirty="0"/>
          </a:p>
          <a:p>
            <a:pPr eaLnBrk="1" hangingPunct="1"/>
            <a:r>
              <a:rPr lang="cs-CZ" dirty="0" err="1"/>
              <a:t>Workflow</a:t>
            </a:r>
            <a:r>
              <a:rPr lang="cs-CZ" dirty="0"/>
              <a:t>:</a:t>
            </a:r>
          </a:p>
          <a:p>
            <a:pPr lvl="1" eaLnBrk="1" hangingPunct="1"/>
            <a:r>
              <a:rPr lang="cs-CZ" b="1" dirty="0"/>
              <a:t>A)</a:t>
            </a:r>
            <a:r>
              <a:rPr lang="cs-CZ" dirty="0"/>
              <a:t> </a:t>
            </a:r>
            <a:r>
              <a:rPr lang="cs-CZ" dirty="0" err="1"/>
              <a:t>Define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hypotheses</a:t>
            </a:r>
            <a:r>
              <a:rPr lang="cs-CZ" dirty="0"/>
              <a:t>: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en-US" dirty="0"/>
              <a:t>’re</a:t>
            </a:r>
            <a:r>
              <a:rPr lang="cs-CZ" dirty="0"/>
              <a:t> </a:t>
            </a:r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and </a:t>
            </a:r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(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approval</a:t>
            </a:r>
            <a:r>
              <a:rPr lang="cs-CZ" dirty="0"/>
              <a:t>)</a:t>
            </a:r>
          </a:p>
          <a:p>
            <a:pPr lvl="1" eaLnBrk="1" hangingPunct="1"/>
            <a:r>
              <a:rPr lang="cs-CZ" b="1" dirty="0"/>
              <a:t>B) </a:t>
            </a:r>
            <a:r>
              <a:rPr lang="cs-CZ" dirty="0" err="1"/>
              <a:t>Implement</a:t>
            </a:r>
            <a:r>
              <a:rPr lang="cs-CZ" dirty="0"/>
              <a:t> </a:t>
            </a:r>
            <a:r>
              <a:rPr lang="cs-CZ" dirty="0" err="1"/>
              <a:t>necessary</a:t>
            </a:r>
            <a:r>
              <a:rPr lang="cs-CZ" dirty="0"/>
              <a:t> </a:t>
            </a:r>
            <a:r>
              <a:rPr lang="cs-CZ" dirty="0" err="1"/>
              <a:t>EasyStudy</a:t>
            </a:r>
            <a:r>
              <a:rPr lang="cs-CZ" dirty="0"/>
              <a:t> </a:t>
            </a:r>
            <a:r>
              <a:rPr lang="cs-CZ" dirty="0" err="1"/>
              <a:t>extensions</a:t>
            </a:r>
            <a:r>
              <a:rPr lang="cs-CZ" dirty="0"/>
              <a:t> (</a:t>
            </a:r>
            <a:r>
              <a:rPr lang="cs-CZ" dirty="0" err="1"/>
              <a:t>added</a:t>
            </a:r>
            <a:r>
              <a:rPr lang="cs-CZ" dirty="0"/>
              <a:t> </a:t>
            </a:r>
            <a:r>
              <a:rPr lang="cs-CZ" dirty="0" err="1"/>
              <a:t>algorithms</a:t>
            </a:r>
            <a:r>
              <a:rPr lang="cs-CZ" dirty="0"/>
              <a:t>)</a:t>
            </a:r>
          </a:p>
          <a:p>
            <a:pPr lvl="1" eaLnBrk="1" hangingPunct="1"/>
            <a:r>
              <a:rPr lang="cs-CZ" b="1" dirty="0"/>
              <a:t>C) </a:t>
            </a:r>
            <a:r>
              <a:rPr lang="cs-CZ" dirty="0" err="1"/>
              <a:t>Deploy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study and </a:t>
            </a:r>
            <a:r>
              <a:rPr lang="cs-CZ" dirty="0" err="1"/>
              <a:t>collect</a:t>
            </a:r>
            <a:r>
              <a:rPr lang="cs-CZ" dirty="0"/>
              <a:t> „</a:t>
            </a:r>
            <a:r>
              <a:rPr lang="cs-CZ" dirty="0" err="1"/>
              <a:t>dummy</a:t>
            </a:r>
            <a:r>
              <a:rPr lang="cs-CZ" dirty="0"/>
              <a:t>“ data (2-3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filling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study)</a:t>
            </a:r>
          </a:p>
          <a:p>
            <a:pPr lvl="1" eaLnBrk="1" hangingPunct="1"/>
            <a:r>
              <a:rPr lang="cs-CZ" b="1" dirty="0"/>
              <a:t>D) </a:t>
            </a:r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results</a:t>
            </a:r>
            <a:endParaRPr lang="cs-CZ" dirty="0"/>
          </a:p>
          <a:p>
            <a:pPr lvl="1"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961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F8112-386E-CB06-35BC-7FB0BFFCD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E4D36118-75DE-BD76-D569-993E55E1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Semestral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- </a:t>
            </a:r>
            <a:r>
              <a:rPr lang="cs-CZ" dirty="0" err="1"/>
              <a:t>details</a:t>
            </a:r>
            <a:endParaRPr lang="en-US" dirty="0"/>
          </a:p>
        </p:txBody>
      </p: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3E432F5E-71BD-8408-29D0-B7C56F1A5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Part A:</a:t>
            </a:r>
          </a:p>
          <a:p>
            <a:pPr lvl="1" eaLnBrk="1" hangingPunct="1"/>
            <a:r>
              <a:rPr lang="cs-CZ" b="1" dirty="0" err="1"/>
              <a:t>Depending</a:t>
            </a:r>
            <a:r>
              <a:rPr lang="cs-CZ" b="1" dirty="0"/>
              <a:t> on </a:t>
            </a:r>
            <a:r>
              <a:rPr lang="cs-CZ" b="1" dirty="0" err="1"/>
              <a:t>your</a:t>
            </a:r>
            <a:r>
              <a:rPr lang="cs-CZ" b="1" dirty="0"/>
              <a:t> </a:t>
            </a:r>
            <a:r>
              <a:rPr lang="cs-CZ" b="1" dirty="0" err="1"/>
              <a:t>interests</a:t>
            </a:r>
            <a:r>
              <a:rPr lang="cs-CZ" b="1" dirty="0"/>
              <a:t>. Has to </a:t>
            </a:r>
            <a:r>
              <a:rPr lang="cs-CZ" b="1" dirty="0" err="1"/>
              <a:t>contain</a:t>
            </a:r>
            <a:r>
              <a:rPr lang="cs-CZ" b="1" dirty="0"/>
              <a:t> </a:t>
            </a:r>
            <a:r>
              <a:rPr lang="cs-CZ" b="1" dirty="0" err="1"/>
              <a:t>motivation</a:t>
            </a:r>
            <a:r>
              <a:rPr lang="cs-CZ" b="1" dirty="0"/>
              <a:t>, </a:t>
            </a:r>
            <a:r>
              <a:rPr lang="cs-CZ" b="1" dirty="0" err="1"/>
              <a:t>implementation</a:t>
            </a:r>
            <a:r>
              <a:rPr lang="cs-CZ" b="1" dirty="0"/>
              <a:t> </a:t>
            </a:r>
            <a:r>
              <a:rPr lang="cs-CZ" b="1" dirty="0" err="1"/>
              <a:t>plan</a:t>
            </a:r>
            <a:r>
              <a:rPr lang="cs-CZ" b="1" dirty="0"/>
              <a:t> and </a:t>
            </a:r>
            <a:r>
              <a:rPr lang="cs-CZ" b="1" dirty="0" err="1"/>
              <a:t>evaluation</a:t>
            </a:r>
            <a:r>
              <a:rPr lang="cs-CZ" b="1" dirty="0"/>
              <a:t> </a:t>
            </a:r>
            <a:r>
              <a:rPr lang="cs-CZ" b="1" dirty="0" err="1"/>
              <a:t>plan</a:t>
            </a:r>
            <a:endParaRPr lang="cs-CZ" b="1" dirty="0"/>
          </a:p>
          <a:p>
            <a:pPr eaLnBrk="1" hangingPunct="1"/>
            <a:r>
              <a:rPr lang="cs-CZ" dirty="0" err="1"/>
              <a:t>Example</a:t>
            </a:r>
            <a:r>
              <a:rPr lang="cs-CZ" dirty="0"/>
              <a:t>: </a:t>
            </a:r>
          </a:p>
          <a:p>
            <a:pPr lvl="1" eaLnBrk="1" hangingPunct="1"/>
            <a:r>
              <a:rPr lang="cs-CZ" dirty="0"/>
              <a:t>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explore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amount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popularity </a:t>
            </a:r>
            <a:r>
              <a:rPr lang="cs-CZ" dirty="0" err="1"/>
              <a:t>bias</a:t>
            </a:r>
            <a:r>
              <a:rPr lang="cs-CZ" dirty="0"/>
              <a:t> in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recommenders</a:t>
            </a:r>
            <a:r>
              <a:rPr lang="cs-CZ" dirty="0"/>
              <a:t>. I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EASE </a:t>
            </a:r>
            <a:r>
              <a:rPr lang="cs-CZ" dirty="0" err="1"/>
              <a:t>recommends</a:t>
            </a:r>
            <a:r>
              <a:rPr lang="cs-CZ" dirty="0"/>
              <a:t> </a:t>
            </a:r>
            <a:r>
              <a:rPr lang="cs-CZ" dirty="0" err="1"/>
              <a:t>highly</a:t>
            </a:r>
            <a:r>
              <a:rPr lang="cs-CZ" dirty="0"/>
              <a:t> </a:t>
            </a:r>
            <a:r>
              <a:rPr lang="cs-CZ" dirty="0" err="1"/>
              <a:t>popular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 no </a:t>
            </a:r>
            <a:r>
              <a:rPr lang="cs-CZ" dirty="0" err="1"/>
              <a:t>matter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user </a:t>
            </a:r>
            <a:r>
              <a:rPr lang="cs-CZ" dirty="0" err="1"/>
              <a:t>preferences</a:t>
            </a:r>
            <a:r>
              <a:rPr lang="cs-CZ" dirty="0"/>
              <a:t>. I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</a:t>
            </a:r>
            <a:r>
              <a:rPr lang="cs-CZ" dirty="0" err="1"/>
              <a:t>mediate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to </a:t>
            </a:r>
            <a:r>
              <a:rPr lang="cs-CZ" dirty="0" err="1"/>
              <a:t>promote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are </a:t>
            </a:r>
            <a:r>
              <a:rPr lang="cs-CZ" dirty="0" err="1"/>
              <a:t>similarly</a:t>
            </a:r>
            <a:r>
              <a:rPr lang="cs-CZ" dirty="0"/>
              <a:t> </a:t>
            </a:r>
            <a:r>
              <a:rPr lang="cs-CZ" dirty="0" err="1"/>
              <a:t>popular</a:t>
            </a:r>
            <a:r>
              <a:rPr lang="cs-CZ" dirty="0"/>
              <a:t> to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 </a:t>
            </a:r>
            <a:r>
              <a:rPr lang="cs-CZ" dirty="0" err="1"/>
              <a:t>selected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preference </a:t>
            </a:r>
            <a:r>
              <a:rPr lang="cs-CZ" dirty="0" err="1"/>
              <a:t>elicitation</a:t>
            </a:r>
            <a:r>
              <a:rPr lang="cs-CZ" dirty="0"/>
              <a:t>.</a:t>
            </a:r>
          </a:p>
          <a:p>
            <a:pPr lvl="1" eaLnBrk="1" hangingPunct="1"/>
            <a:r>
              <a:rPr lang="cs-CZ" b="1" dirty="0" err="1"/>
              <a:t>Implementation</a:t>
            </a:r>
            <a:r>
              <a:rPr lang="cs-CZ" dirty="0"/>
              <a:t>: 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implement</a:t>
            </a:r>
            <a:r>
              <a:rPr lang="cs-CZ" dirty="0"/>
              <a:t> a post-</a:t>
            </a:r>
            <a:r>
              <a:rPr lang="cs-CZ" dirty="0" err="1"/>
              <a:t>processing</a:t>
            </a:r>
            <a:r>
              <a:rPr lang="cs-CZ" dirty="0"/>
              <a:t> to EASE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calibration</a:t>
            </a:r>
            <a:r>
              <a:rPr lang="cs-CZ" dirty="0"/>
              <a:t> (Harald </a:t>
            </a:r>
            <a:r>
              <a:rPr lang="cs-CZ" dirty="0" err="1"/>
              <a:t>Steck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paper</a:t>
            </a:r>
            <a:r>
              <a:rPr lang="cs-CZ" dirty="0"/>
              <a:t>),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instead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generes</a:t>
            </a:r>
            <a:r>
              <a:rPr lang="cs-CZ" dirty="0"/>
              <a:t>, </a:t>
            </a:r>
            <a:r>
              <a:rPr lang="cs-CZ" dirty="0" err="1"/>
              <a:t>items</a:t>
            </a:r>
            <a:r>
              <a:rPr lang="cs-CZ" dirty="0"/>
              <a:t> are </a:t>
            </a:r>
            <a:r>
              <a:rPr lang="cs-CZ" dirty="0" err="1"/>
              <a:t>clustered</a:t>
            </a:r>
            <a:r>
              <a:rPr lang="cs-CZ" dirty="0"/>
              <a:t> w.r.t.  </a:t>
            </a:r>
            <a:r>
              <a:rPr lang="cs-CZ" dirty="0" err="1"/>
              <a:t>their</a:t>
            </a:r>
            <a:r>
              <a:rPr lang="cs-CZ" dirty="0"/>
              <a:t> popularity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buckets</a:t>
            </a:r>
            <a:r>
              <a:rPr lang="cs-CZ" dirty="0"/>
              <a:t>.</a:t>
            </a:r>
          </a:p>
          <a:p>
            <a:pPr lvl="1" eaLnBrk="1" hangingPunct="1"/>
            <a:r>
              <a:rPr lang="cs-CZ" b="1" dirty="0" err="1"/>
              <a:t>Evaluation</a:t>
            </a:r>
            <a:r>
              <a:rPr lang="cs-CZ" dirty="0"/>
              <a:t>: 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comparing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post-</a:t>
            </a:r>
            <a:r>
              <a:rPr lang="cs-CZ" dirty="0" err="1"/>
              <a:t>processed</a:t>
            </a:r>
            <a:r>
              <a:rPr lang="cs-CZ" dirty="0"/>
              <a:t> EASE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EASE </a:t>
            </a:r>
            <a:r>
              <a:rPr lang="cs-CZ" dirty="0" err="1"/>
              <a:t>implementation</a:t>
            </a:r>
            <a:r>
              <a:rPr lang="cs-CZ" dirty="0"/>
              <a:t>, I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recommendations</a:t>
            </a:r>
            <a:r>
              <a:rPr lang="cs-CZ" dirty="0"/>
              <a:t> </a:t>
            </a:r>
            <a:r>
              <a:rPr lang="cs-CZ" dirty="0" err="1"/>
              <a:t>accuracy</a:t>
            </a:r>
            <a:r>
              <a:rPr lang="cs-CZ" dirty="0"/>
              <a:t> and popularity lift w.r.t. </a:t>
            </a:r>
            <a:r>
              <a:rPr lang="cs-CZ" dirty="0" err="1"/>
              <a:t>all</a:t>
            </a:r>
            <a:r>
              <a:rPr lang="cs-CZ" dirty="0"/>
              <a:t> feedback and </a:t>
            </a:r>
            <a:r>
              <a:rPr lang="cs-CZ" dirty="0" err="1"/>
              <a:t>also</a:t>
            </a:r>
            <a:r>
              <a:rPr lang="cs-CZ" dirty="0"/>
              <a:t> w.r.t. user-</a:t>
            </a:r>
            <a:r>
              <a:rPr lang="cs-CZ" dirty="0" err="1"/>
              <a:t>specific</a:t>
            </a:r>
            <a:r>
              <a:rPr lang="cs-CZ" dirty="0"/>
              <a:t> data (</a:t>
            </a:r>
            <a:r>
              <a:rPr lang="cs-CZ" dirty="0" err="1"/>
              <a:t>from</a:t>
            </a:r>
            <a:r>
              <a:rPr lang="cs-CZ" dirty="0"/>
              <a:t> preference </a:t>
            </a:r>
            <a:r>
              <a:rPr lang="cs-CZ" dirty="0" err="1"/>
              <a:t>elicitation</a:t>
            </a:r>
            <a:r>
              <a:rPr lang="cs-CZ" dirty="0"/>
              <a:t>).</a:t>
            </a:r>
          </a:p>
          <a:p>
            <a:pPr lvl="1" eaLnBrk="1" hangingPunct="1"/>
            <a:endParaRPr lang="cs-CZ" dirty="0"/>
          </a:p>
          <a:p>
            <a:pPr eaLnBrk="1" hangingPunct="1"/>
            <a:r>
              <a:rPr lang="cs-CZ" dirty="0" err="1"/>
              <a:t>Send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to </a:t>
            </a:r>
            <a:r>
              <a:rPr lang="cs-CZ" dirty="0">
                <a:hlinkClick r:id="rId3"/>
              </a:rPr>
              <a:t>ladislav.peska@matfyz.cuni.cz</a:t>
            </a:r>
            <a:r>
              <a:rPr lang="cs-CZ" dirty="0"/>
              <a:t> no </a:t>
            </a:r>
            <a:r>
              <a:rPr lang="cs-CZ" dirty="0" err="1"/>
              <a:t>later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30.4.2025 (</a:t>
            </a:r>
            <a:r>
              <a:rPr lang="cs-CZ" dirty="0" err="1"/>
              <a:t>approval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)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2951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65244</TotalTime>
  <Words>3711</Words>
  <Application>Microsoft Office PowerPoint</Application>
  <PresentationFormat>Widescreen</PresentationFormat>
  <Paragraphs>659</Paragraphs>
  <Slides>51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Arial</vt:lpstr>
      <vt:lpstr>Berlin Sans FB</vt:lpstr>
      <vt:lpstr>Calibri</vt:lpstr>
      <vt:lpstr>Carlito</vt:lpstr>
      <vt:lpstr>Helvetica</vt:lpstr>
      <vt:lpstr>Helvetica Neue</vt:lpstr>
      <vt:lpstr>Symbol</vt:lpstr>
      <vt:lpstr>Times New Roman</vt:lpstr>
      <vt:lpstr>Trebuchet MS</vt:lpstr>
      <vt:lpstr>Verdana</vt:lpstr>
      <vt:lpstr>Wingdings</vt:lpstr>
      <vt:lpstr>Wingdings 3</vt:lpstr>
      <vt:lpstr>17_habv</vt:lpstr>
      <vt:lpstr>Benutzerdefiniertes Design</vt:lpstr>
      <vt:lpstr>Fazeta</vt:lpstr>
      <vt:lpstr>PowerPoint Presentation</vt:lpstr>
      <vt:lpstr>Today’s Content</vt:lpstr>
      <vt:lpstr>Recap</vt:lpstr>
      <vt:lpstr>Organization</vt:lpstr>
      <vt:lpstr>Organization</vt:lpstr>
      <vt:lpstr>Organization</vt:lpstr>
      <vt:lpstr>Organization</vt:lpstr>
      <vt:lpstr>Semestral Work</vt:lpstr>
      <vt:lpstr>Semestral Work - details</vt:lpstr>
      <vt:lpstr>Semestral Work - details</vt:lpstr>
      <vt:lpstr>Semestral Work - details</vt:lpstr>
      <vt:lpstr>Semestral Work - details</vt:lpstr>
      <vt:lpstr>Semestral Work - details</vt:lpstr>
      <vt:lpstr>Questions?</vt:lpstr>
      <vt:lpstr>User feedback: tools we have</vt:lpstr>
      <vt:lpstr>Explicit feedback</vt:lpstr>
      <vt:lpstr>Explicit feedback</vt:lpstr>
      <vt:lpstr>Ideal explicit feedback granularity</vt:lpstr>
      <vt:lpstr>Ideal explicit feedback granularity</vt:lpstr>
      <vt:lpstr>Explicit feedback: does granularity helps? </vt:lpstr>
      <vt:lpstr>Explicit feedback: does granularity helps? </vt:lpstr>
      <vt:lpstr>Explicit feedback: stability</vt:lpstr>
      <vt:lpstr>Explicit feedback: stability</vt:lpstr>
      <vt:lpstr>Explicit feedback: target entities</vt:lpstr>
      <vt:lpstr>Explicit feedback: target entities</vt:lpstr>
      <vt:lpstr>Explicit feedback: target entities</vt:lpstr>
      <vt:lpstr>Explicit feedback: target entities</vt:lpstr>
      <vt:lpstr>Explicit feedback: target entities</vt:lpstr>
      <vt:lpstr>Explicit feedback: target entities</vt:lpstr>
      <vt:lpstr>Explicit feedback: target entities</vt:lpstr>
      <vt:lpstr>Explicit feedback: target entities</vt:lpstr>
      <vt:lpstr>Explicit feedback: target entities</vt:lpstr>
      <vt:lpstr>Explicit feedback: target entities</vt:lpstr>
      <vt:lpstr>Questions?</vt:lpstr>
      <vt:lpstr>Implicit feedback</vt:lpstr>
      <vt:lpstr>Implicit feedback</vt:lpstr>
      <vt:lpstr>Implicit feedback</vt:lpstr>
      <vt:lpstr>Implicit feedback</vt:lpstr>
      <vt:lpstr>How to incorporate finer-grained feedback? </vt:lpstr>
      <vt:lpstr>How to incorporate finer-grained feedback? </vt:lpstr>
      <vt:lpstr>What to Collect as Implicit feedback </vt:lpstr>
      <vt:lpstr>What to Collect as Implicit feedback </vt:lpstr>
      <vt:lpstr>How to interpret numeric implicit feedback?</vt:lpstr>
      <vt:lpstr>How to interpret implicit feedback: context</vt:lpstr>
      <vt:lpstr>How to interpret implicit feedback: context</vt:lpstr>
      <vt:lpstr>Negative implicit feedback</vt:lpstr>
      <vt:lpstr>Negative implicit feedback</vt:lpstr>
      <vt:lpstr>Negative implicit feedback</vt:lpstr>
      <vt:lpstr>Negative implicit feedback</vt:lpstr>
      <vt:lpstr>What to Collect as Implicit feedback </vt:lpstr>
      <vt:lpstr>Questions?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lpeska</cp:lastModifiedBy>
  <cp:revision>1275</cp:revision>
  <dcterms:created xsi:type="dcterms:W3CDTF">2006-04-22T09:23:14Z</dcterms:created>
  <dcterms:modified xsi:type="dcterms:W3CDTF">2025-04-03T12:58:31Z</dcterms:modified>
</cp:coreProperties>
</file>