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3"/>
  </p:notesMasterIdLst>
  <p:handoutMasterIdLst>
    <p:handoutMasterId r:id="rId64"/>
  </p:handoutMasterIdLst>
  <p:sldIdLst>
    <p:sldId id="387" r:id="rId2"/>
    <p:sldId id="391" r:id="rId3"/>
    <p:sldId id="394" r:id="rId4"/>
    <p:sldId id="395" r:id="rId5"/>
    <p:sldId id="396" r:id="rId6"/>
    <p:sldId id="397" r:id="rId7"/>
    <p:sldId id="365" r:id="rId8"/>
    <p:sldId id="366" r:id="rId9"/>
    <p:sldId id="355" r:id="rId10"/>
    <p:sldId id="356" r:id="rId11"/>
    <p:sldId id="357" r:id="rId12"/>
    <p:sldId id="358" r:id="rId13"/>
    <p:sldId id="367" r:id="rId14"/>
    <p:sldId id="318" r:id="rId15"/>
    <p:sldId id="414" r:id="rId16"/>
    <p:sldId id="415" r:id="rId17"/>
    <p:sldId id="416" r:id="rId18"/>
    <p:sldId id="417" r:id="rId19"/>
    <p:sldId id="411" r:id="rId20"/>
    <p:sldId id="410" r:id="rId21"/>
    <p:sldId id="413" r:id="rId22"/>
    <p:sldId id="418" r:id="rId23"/>
    <p:sldId id="586" r:id="rId24"/>
    <p:sldId id="587" r:id="rId25"/>
    <p:sldId id="588" r:id="rId26"/>
    <p:sldId id="589" r:id="rId27"/>
    <p:sldId id="360" r:id="rId28"/>
    <p:sldId id="524" r:id="rId29"/>
    <p:sldId id="590" r:id="rId30"/>
    <p:sldId id="374" r:id="rId31"/>
    <p:sldId id="379" r:id="rId32"/>
    <p:sldId id="373" r:id="rId33"/>
    <p:sldId id="381" r:id="rId34"/>
    <p:sldId id="437" r:id="rId35"/>
    <p:sldId id="438" r:id="rId36"/>
    <p:sldId id="439" r:id="rId37"/>
    <p:sldId id="440" r:id="rId38"/>
    <p:sldId id="444" r:id="rId39"/>
    <p:sldId id="419" r:id="rId40"/>
    <p:sldId id="420" r:id="rId41"/>
    <p:sldId id="421" r:id="rId42"/>
    <p:sldId id="422" r:id="rId43"/>
    <p:sldId id="423" r:id="rId44"/>
    <p:sldId id="424" r:id="rId45"/>
    <p:sldId id="426" r:id="rId46"/>
    <p:sldId id="428" r:id="rId47"/>
    <p:sldId id="430" r:id="rId48"/>
    <p:sldId id="271" r:id="rId49"/>
    <p:sldId id="303" r:id="rId50"/>
    <p:sldId id="372" r:id="rId51"/>
    <p:sldId id="442" r:id="rId52"/>
    <p:sldId id="376" r:id="rId53"/>
    <p:sldId id="382" r:id="rId54"/>
    <p:sldId id="383" r:id="rId55"/>
    <p:sldId id="384" r:id="rId56"/>
    <p:sldId id="434" r:id="rId57"/>
    <p:sldId id="436" r:id="rId58"/>
    <p:sldId id="441" r:id="rId59"/>
    <p:sldId id="435" r:id="rId60"/>
    <p:sldId id="425" r:id="rId61"/>
    <p:sldId id="305" r:id="rId62"/>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7C8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327" autoAdjust="0"/>
    <p:restoredTop sz="94660"/>
  </p:normalViewPr>
  <p:slideViewPr>
    <p:cSldViewPr snapToGrid="0">
      <p:cViewPr varScale="1">
        <p:scale>
          <a:sx n="67" d="100"/>
          <a:sy n="67" d="100"/>
        </p:scale>
        <p:origin x="1232" y="32"/>
      </p:cViewPr>
      <p:guideLst>
        <p:guide orient="horz" pos="2160"/>
        <p:guide pos="2880"/>
      </p:guideLst>
    </p:cSldViewPr>
  </p:slideViewPr>
  <p:notesTextViewPr>
    <p:cViewPr>
      <p:scale>
        <a:sx n="1" d="1"/>
        <a:sy n="1" d="1"/>
      </p:scale>
      <p:origin x="0" y="0"/>
    </p:cViewPr>
  </p:notesTextViewPr>
  <p:sorterViewPr>
    <p:cViewPr>
      <p:scale>
        <a:sx n="110" d="100"/>
        <a:sy n="110" d="100"/>
      </p:scale>
      <p:origin x="0" y="-30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5517CAAD-30EB-4621-9B34-3E3ABFB9134A}" type="datetimeFigureOut">
              <a:rPr lang="en-US" smtClean="0"/>
              <a:pPr/>
              <a:t>3/26/2024</a:t>
            </a:fld>
            <a:endParaRPr lang="en-US"/>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7D373BBD-BCB7-4F6B-8CB6-155DD2FCDE01}" type="slidenum">
              <a:rPr lang="en-US" smtClean="0"/>
              <a:pPr/>
              <a:t>‹#›</a:t>
            </a:fld>
            <a:endParaRPr lang="en-US"/>
          </a:p>
        </p:txBody>
      </p:sp>
    </p:spTree>
    <p:extLst>
      <p:ext uri="{BB962C8B-B14F-4D97-AF65-F5344CB8AC3E}">
        <p14:creationId xmlns:p14="http://schemas.microsoft.com/office/powerpoint/2010/main" val="706003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F292B55F-4DE2-48DA-8F43-48687AB172D9}" type="datetimeFigureOut">
              <a:rPr lang="en-US" smtClean="0"/>
              <a:pPr/>
              <a:t>3/26/2024</a:t>
            </a:fld>
            <a:endParaRPr lang="en-US"/>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85DB1EC2-C72F-4FDC-99AA-A781454BA714}" type="slidenum">
              <a:rPr lang="en-US" smtClean="0"/>
              <a:pPr/>
              <a:t>‹#›</a:t>
            </a:fld>
            <a:endParaRPr lang="en-US"/>
          </a:p>
        </p:txBody>
      </p:sp>
    </p:spTree>
    <p:extLst>
      <p:ext uri="{BB962C8B-B14F-4D97-AF65-F5344CB8AC3E}">
        <p14:creationId xmlns:p14="http://schemas.microsoft.com/office/powerpoint/2010/main" val="599343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DB1EC2-C72F-4FDC-99AA-A781454BA714}" type="slidenum">
              <a:rPr lang="en-US" smtClean="0"/>
              <a:pPr/>
              <a:t>1</a:t>
            </a:fld>
            <a:endParaRPr lang="en-US"/>
          </a:p>
        </p:txBody>
      </p:sp>
    </p:spTree>
    <p:extLst>
      <p:ext uri="{BB962C8B-B14F-4D97-AF65-F5344CB8AC3E}">
        <p14:creationId xmlns:p14="http://schemas.microsoft.com/office/powerpoint/2010/main" val="814882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9F0BA4-EB05-43C5-9B61-FA43FDE7884B}" type="slidenum">
              <a:rPr lang="en-US" smtClean="0"/>
              <a:pPr/>
              <a:t>11</a:t>
            </a:fld>
            <a:endParaRPr lang="en-US"/>
          </a:p>
        </p:txBody>
      </p:sp>
    </p:spTree>
    <p:extLst>
      <p:ext uri="{BB962C8B-B14F-4D97-AF65-F5344CB8AC3E}">
        <p14:creationId xmlns:p14="http://schemas.microsoft.com/office/powerpoint/2010/main" val="4178747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9F0BA4-EB05-43C5-9B61-FA43FDE7884B}" type="slidenum">
              <a:rPr lang="en-US" smtClean="0"/>
              <a:pPr/>
              <a:t>12</a:t>
            </a:fld>
            <a:endParaRPr lang="en-US"/>
          </a:p>
        </p:txBody>
      </p:sp>
    </p:spTree>
    <p:extLst>
      <p:ext uri="{BB962C8B-B14F-4D97-AF65-F5344CB8AC3E}">
        <p14:creationId xmlns:p14="http://schemas.microsoft.com/office/powerpoint/2010/main" val="206126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AY2023/24 NSWI166 Lecture 6 of 12, Vojtáš</a:t>
            </a:r>
          </a:p>
        </p:txBody>
      </p:sp>
      <p:sp>
        <p:nvSpPr>
          <p:cNvPr id="5" name="Footer Placeholder 4"/>
          <p:cNvSpPr>
            <a:spLocks noGrp="1"/>
          </p:cNvSpPr>
          <p:nvPr>
            <p:ph type="ftr" sz="quarter" idx="11"/>
          </p:nvPr>
        </p:nvSpPr>
        <p:spPr/>
        <p:txBody>
          <a:bodyPr/>
          <a:lstStyle/>
          <a:p>
            <a:r>
              <a:rPr lang="en-US"/>
              <a:t>Linear Monotone Preference Model</a:t>
            </a:r>
          </a:p>
        </p:txBody>
      </p:sp>
      <p:sp>
        <p:nvSpPr>
          <p:cNvPr id="6" name="Slide Number Placeholder 5"/>
          <p:cNvSpPr>
            <a:spLocks noGrp="1"/>
          </p:cNvSpPr>
          <p:nvPr>
            <p:ph type="sldNum" sz="quarter" idx="12"/>
          </p:nvPr>
        </p:nvSpPr>
        <p:spPr/>
        <p:txBody>
          <a:bodyPr/>
          <a:lstStyle/>
          <a:p>
            <a:fld id="{105CACD4-D05D-443A-96A5-56D488532F2E}" type="slidenum">
              <a:rPr lang="en-US" smtClean="0"/>
              <a:pPr/>
              <a:t>‹#›</a:t>
            </a:fld>
            <a:endParaRPr lang="en-US"/>
          </a:p>
        </p:txBody>
      </p:sp>
    </p:spTree>
    <p:extLst>
      <p:ext uri="{BB962C8B-B14F-4D97-AF65-F5344CB8AC3E}">
        <p14:creationId xmlns:p14="http://schemas.microsoft.com/office/powerpoint/2010/main" val="3471946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AY2023/24 NSWI166 Lecture 6 of 12, Vojtáš</a:t>
            </a:r>
          </a:p>
        </p:txBody>
      </p:sp>
      <p:sp>
        <p:nvSpPr>
          <p:cNvPr id="5" name="Footer Placeholder 4"/>
          <p:cNvSpPr>
            <a:spLocks noGrp="1"/>
          </p:cNvSpPr>
          <p:nvPr>
            <p:ph type="ftr" sz="quarter" idx="11"/>
          </p:nvPr>
        </p:nvSpPr>
        <p:spPr/>
        <p:txBody>
          <a:bodyPr/>
          <a:lstStyle/>
          <a:p>
            <a:r>
              <a:rPr lang="en-US"/>
              <a:t>Linear Monotone Preference Model</a:t>
            </a:r>
          </a:p>
        </p:txBody>
      </p:sp>
      <p:sp>
        <p:nvSpPr>
          <p:cNvPr id="6" name="Slide Number Placeholder 5"/>
          <p:cNvSpPr>
            <a:spLocks noGrp="1"/>
          </p:cNvSpPr>
          <p:nvPr>
            <p:ph type="sldNum" sz="quarter" idx="12"/>
          </p:nvPr>
        </p:nvSpPr>
        <p:spPr/>
        <p:txBody>
          <a:bodyPr/>
          <a:lstStyle/>
          <a:p>
            <a:fld id="{105CACD4-D05D-443A-96A5-56D488532F2E}" type="slidenum">
              <a:rPr lang="en-US" smtClean="0"/>
              <a:pPr/>
              <a:t>‹#›</a:t>
            </a:fld>
            <a:endParaRPr lang="en-US"/>
          </a:p>
        </p:txBody>
      </p:sp>
    </p:spTree>
    <p:extLst>
      <p:ext uri="{BB962C8B-B14F-4D97-AF65-F5344CB8AC3E}">
        <p14:creationId xmlns:p14="http://schemas.microsoft.com/office/powerpoint/2010/main" val="993244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AY2023/24 NSWI166 Lecture 6 of 12, Vojtáš</a:t>
            </a:r>
          </a:p>
        </p:txBody>
      </p:sp>
      <p:sp>
        <p:nvSpPr>
          <p:cNvPr id="5" name="Footer Placeholder 4"/>
          <p:cNvSpPr>
            <a:spLocks noGrp="1"/>
          </p:cNvSpPr>
          <p:nvPr>
            <p:ph type="ftr" sz="quarter" idx="11"/>
          </p:nvPr>
        </p:nvSpPr>
        <p:spPr/>
        <p:txBody>
          <a:bodyPr/>
          <a:lstStyle/>
          <a:p>
            <a:r>
              <a:rPr lang="en-US"/>
              <a:t>Linear Monotone Preference Model</a:t>
            </a:r>
          </a:p>
        </p:txBody>
      </p:sp>
      <p:sp>
        <p:nvSpPr>
          <p:cNvPr id="6" name="Slide Number Placeholder 5"/>
          <p:cNvSpPr>
            <a:spLocks noGrp="1"/>
          </p:cNvSpPr>
          <p:nvPr>
            <p:ph type="sldNum" sz="quarter" idx="12"/>
          </p:nvPr>
        </p:nvSpPr>
        <p:spPr/>
        <p:txBody>
          <a:bodyPr/>
          <a:lstStyle/>
          <a:p>
            <a:fld id="{105CACD4-D05D-443A-96A5-56D488532F2E}" type="slidenum">
              <a:rPr lang="en-US" smtClean="0"/>
              <a:pPr/>
              <a:t>‹#›</a:t>
            </a:fld>
            <a:endParaRPr lang="en-US"/>
          </a:p>
        </p:txBody>
      </p:sp>
    </p:spTree>
    <p:extLst>
      <p:ext uri="{BB962C8B-B14F-4D97-AF65-F5344CB8AC3E}">
        <p14:creationId xmlns:p14="http://schemas.microsoft.com/office/powerpoint/2010/main" val="2410175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AY2023/24 NSWI166 Lecture 6 of 12, Vojtáš</a:t>
            </a:r>
          </a:p>
        </p:txBody>
      </p:sp>
      <p:sp>
        <p:nvSpPr>
          <p:cNvPr id="5" name="Footer Placeholder 4"/>
          <p:cNvSpPr>
            <a:spLocks noGrp="1"/>
          </p:cNvSpPr>
          <p:nvPr>
            <p:ph type="ftr" sz="quarter" idx="11"/>
          </p:nvPr>
        </p:nvSpPr>
        <p:spPr/>
        <p:txBody>
          <a:bodyPr/>
          <a:lstStyle/>
          <a:p>
            <a:r>
              <a:rPr lang="en-US"/>
              <a:t>Linear Monotone Preference Model</a:t>
            </a:r>
          </a:p>
        </p:txBody>
      </p:sp>
      <p:sp>
        <p:nvSpPr>
          <p:cNvPr id="6" name="Slide Number Placeholder 5"/>
          <p:cNvSpPr>
            <a:spLocks noGrp="1"/>
          </p:cNvSpPr>
          <p:nvPr>
            <p:ph type="sldNum" sz="quarter" idx="12"/>
          </p:nvPr>
        </p:nvSpPr>
        <p:spPr/>
        <p:txBody>
          <a:bodyPr/>
          <a:lstStyle/>
          <a:p>
            <a:fld id="{105CACD4-D05D-443A-96A5-56D488532F2E}" type="slidenum">
              <a:rPr lang="en-US" smtClean="0"/>
              <a:pPr/>
              <a:t>‹#›</a:t>
            </a:fld>
            <a:endParaRPr lang="en-US"/>
          </a:p>
        </p:txBody>
      </p:sp>
    </p:spTree>
    <p:extLst>
      <p:ext uri="{BB962C8B-B14F-4D97-AF65-F5344CB8AC3E}">
        <p14:creationId xmlns:p14="http://schemas.microsoft.com/office/powerpoint/2010/main" val="4236110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AY2023/24 NSWI166 Lecture 6 of 12, Vojtáš</a:t>
            </a:r>
          </a:p>
        </p:txBody>
      </p:sp>
      <p:sp>
        <p:nvSpPr>
          <p:cNvPr id="5" name="Footer Placeholder 4"/>
          <p:cNvSpPr>
            <a:spLocks noGrp="1"/>
          </p:cNvSpPr>
          <p:nvPr>
            <p:ph type="ftr" sz="quarter" idx="11"/>
          </p:nvPr>
        </p:nvSpPr>
        <p:spPr/>
        <p:txBody>
          <a:bodyPr/>
          <a:lstStyle/>
          <a:p>
            <a:r>
              <a:rPr lang="en-US"/>
              <a:t>Linear Monotone Preference Model</a:t>
            </a:r>
          </a:p>
        </p:txBody>
      </p:sp>
      <p:sp>
        <p:nvSpPr>
          <p:cNvPr id="6" name="Slide Number Placeholder 5"/>
          <p:cNvSpPr>
            <a:spLocks noGrp="1"/>
          </p:cNvSpPr>
          <p:nvPr>
            <p:ph type="sldNum" sz="quarter" idx="12"/>
          </p:nvPr>
        </p:nvSpPr>
        <p:spPr/>
        <p:txBody>
          <a:bodyPr/>
          <a:lstStyle/>
          <a:p>
            <a:fld id="{105CACD4-D05D-443A-96A5-56D488532F2E}" type="slidenum">
              <a:rPr lang="en-US" smtClean="0"/>
              <a:pPr/>
              <a:t>‹#›</a:t>
            </a:fld>
            <a:endParaRPr lang="en-US"/>
          </a:p>
        </p:txBody>
      </p:sp>
    </p:spTree>
    <p:extLst>
      <p:ext uri="{BB962C8B-B14F-4D97-AF65-F5344CB8AC3E}">
        <p14:creationId xmlns:p14="http://schemas.microsoft.com/office/powerpoint/2010/main" val="1782788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AY2023/24 NSWI166 Lecture 6 of 12, Vojtáš</a:t>
            </a:r>
          </a:p>
        </p:txBody>
      </p:sp>
      <p:sp>
        <p:nvSpPr>
          <p:cNvPr id="6" name="Footer Placeholder 5"/>
          <p:cNvSpPr>
            <a:spLocks noGrp="1"/>
          </p:cNvSpPr>
          <p:nvPr>
            <p:ph type="ftr" sz="quarter" idx="11"/>
          </p:nvPr>
        </p:nvSpPr>
        <p:spPr/>
        <p:txBody>
          <a:bodyPr/>
          <a:lstStyle/>
          <a:p>
            <a:r>
              <a:rPr lang="en-US"/>
              <a:t>Linear Monotone Preference Model</a:t>
            </a:r>
          </a:p>
        </p:txBody>
      </p:sp>
      <p:sp>
        <p:nvSpPr>
          <p:cNvPr id="7" name="Slide Number Placeholder 6"/>
          <p:cNvSpPr>
            <a:spLocks noGrp="1"/>
          </p:cNvSpPr>
          <p:nvPr>
            <p:ph type="sldNum" sz="quarter" idx="12"/>
          </p:nvPr>
        </p:nvSpPr>
        <p:spPr/>
        <p:txBody>
          <a:bodyPr/>
          <a:lstStyle/>
          <a:p>
            <a:fld id="{105CACD4-D05D-443A-96A5-56D488532F2E}" type="slidenum">
              <a:rPr lang="en-US" smtClean="0"/>
              <a:pPr/>
              <a:t>‹#›</a:t>
            </a:fld>
            <a:endParaRPr lang="en-US"/>
          </a:p>
        </p:txBody>
      </p:sp>
    </p:spTree>
    <p:extLst>
      <p:ext uri="{BB962C8B-B14F-4D97-AF65-F5344CB8AC3E}">
        <p14:creationId xmlns:p14="http://schemas.microsoft.com/office/powerpoint/2010/main" val="986155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AY2023/24 NSWI166 Lecture 6 of 12, Vojtáš</a:t>
            </a:r>
          </a:p>
        </p:txBody>
      </p:sp>
      <p:sp>
        <p:nvSpPr>
          <p:cNvPr id="8" name="Footer Placeholder 7"/>
          <p:cNvSpPr>
            <a:spLocks noGrp="1"/>
          </p:cNvSpPr>
          <p:nvPr>
            <p:ph type="ftr" sz="quarter" idx="11"/>
          </p:nvPr>
        </p:nvSpPr>
        <p:spPr/>
        <p:txBody>
          <a:bodyPr/>
          <a:lstStyle/>
          <a:p>
            <a:r>
              <a:rPr lang="en-US"/>
              <a:t>Linear Monotone Preference Model</a:t>
            </a:r>
          </a:p>
        </p:txBody>
      </p:sp>
      <p:sp>
        <p:nvSpPr>
          <p:cNvPr id="9" name="Slide Number Placeholder 8"/>
          <p:cNvSpPr>
            <a:spLocks noGrp="1"/>
          </p:cNvSpPr>
          <p:nvPr>
            <p:ph type="sldNum" sz="quarter" idx="12"/>
          </p:nvPr>
        </p:nvSpPr>
        <p:spPr/>
        <p:txBody>
          <a:bodyPr/>
          <a:lstStyle/>
          <a:p>
            <a:fld id="{105CACD4-D05D-443A-96A5-56D488532F2E}" type="slidenum">
              <a:rPr lang="en-US" smtClean="0"/>
              <a:pPr/>
              <a:t>‹#›</a:t>
            </a:fld>
            <a:endParaRPr lang="en-US"/>
          </a:p>
        </p:txBody>
      </p:sp>
    </p:spTree>
    <p:extLst>
      <p:ext uri="{BB962C8B-B14F-4D97-AF65-F5344CB8AC3E}">
        <p14:creationId xmlns:p14="http://schemas.microsoft.com/office/powerpoint/2010/main" val="3726231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AY2023/24 NSWI166 Lecture 6 of 12, Vojtáš</a:t>
            </a:r>
          </a:p>
        </p:txBody>
      </p:sp>
      <p:sp>
        <p:nvSpPr>
          <p:cNvPr id="4" name="Footer Placeholder 3"/>
          <p:cNvSpPr>
            <a:spLocks noGrp="1"/>
          </p:cNvSpPr>
          <p:nvPr>
            <p:ph type="ftr" sz="quarter" idx="11"/>
          </p:nvPr>
        </p:nvSpPr>
        <p:spPr/>
        <p:txBody>
          <a:bodyPr/>
          <a:lstStyle/>
          <a:p>
            <a:r>
              <a:rPr lang="en-US"/>
              <a:t>Linear Monotone Preference Model</a:t>
            </a:r>
          </a:p>
        </p:txBody>
      </p:sp>
      <p:sp>
        <p:nvSpPr>
          <p:cNvPr id="5" name="Slide Number Placeholder 4"/>
          <p:cNvSpPr>
            <a:spLocks noGrp="1"/>
          </p:cNvSpPr>
          <p:nvPr>
            <p:ph type="sldNum" sz="quarter" idx="12"/>
          </p:nvPr>
        </p:nvSpPr>
        <p:spPr/>
        <p:txBody>
          <a:bodyPr/>
          <a:lstStyle/>
          <a:p>
            <a:fld id="{105CACD4-D05D-443A-96A5-56D488532F2E}" type="slidenum">
              <a:rPr lang="en-US" smtClean="0"/>
              <a:pPr/>
              <a:t>‹#›</a:t>
            </a:fld>
            <a:endParaRPr lang="en-US"/>
          </a:p>
        </p:txBody>
      </p:sp>
    </p:spTree>
    <p:extLst>
      <p:ext uri="{BB962C8B-B14F-4D97-AF65-F5344CB8AC3E}">
        <p14:creationId xmlns:p14="http://schemas.microsoft.com/office/powerpoint/2010/main" val="1950386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AY2023/24 NSWI166 Lecture 6 of 12, Vojtáš</a:t>
            </a:r>
          </a:p>
        </p:txBody>
      </p:sp>
      <p:sp>
        <p:nvSpPr>
          <p:cNvPr id="3" name="Footer Placeholder 2"/>
          <p:cNvSpPr>
            <a:spLocks noGrp="1"/>
          </p:cNvSpPr>
          <p:nvPr>
            <p:ph type="ftr" sz="quarter" idx="11"/>
          </p:nvPr>
        </p:nvSpPr>
        <p:spPr/>
        <p:txBody>
          <a:bodyPr/>
          <a:lstStyle/>
          <a:p>
            <a:r>
              <a:rPr lang="en-US"/>
              <a:t>Linear Monotone Preference Model</a:t>
            </a:r>
          </a:p>
        </p:txBody>
      </p:sp>
      <p:sp>
        <p:nvSpPr>
          <p:cNvPr id="4" name="Slide Number Placeholder 3"/>
          <p:cNvSpPr>
            <a:spLocks noGrp="1"/>
          </p:cNvSpPr>
          <p:nvPr>
            <p:ph type="sldNum" sz="quarter" idx="12"/>
          </p:nvPr>
        </p:nvSpPr>
        <p:spPr/>
        <p:txBody>
          <a:bodyPr/>
          <a:lstStyle/>
          <a:p>
            <a:fld id="{105CACD4-D05D-443A-96A5-56D488532F2E}" type="slidenum">
              <a:rPr lang="en-US" smtClean="0"/>
              <a:pPr/>
              <a:t>‹#›</a:t>
            </a:fld>
            <a:endParaRPr lang="en-US"/>
          </a:p>
        </p:txBody>
      </p:sp>
    </p:spTree>
    <p:extLst>
      <p:ext uri="{BB962C8B-B14F-4D97-AF65-F5344CB8AC3E}">
        <p14:creationId xmlns:p14="http://schemas.microsoft.com/office/powerpoint/2010/main" val="252148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AY2023/24 NSWI166 Lecture 6 of 12, Vojtáš</a:t>
            </a:r>
          </a:p>
        </p:txBody>
      </p:sp>
      <p:sp>
        <p:nvSpPr>
          <p:cNvPr id="6" name="Footer Placeholder 5"/>
          <p:cNvSpPr>
            <a:spLocks noGrp="1"/>
          </p:cNvSpPr>
          <p:nvPr>
            <p:ph type="ftr" sz="quarter" idx="11"/>
          </p:nvPr>
        </p:nvSpPr>
        <p:spPr/>
        <p:txBody>
          <a:bodyPr/>
          <a:lstStyle/>
          <a:p>
            <a:r>
              <a:rPr lang="en-US"/>
              <a:t>Linear Monotone Preference Model</a:t>
            </a:r>
          </a:p>
        </p:txBody>
      </p:sp>
      <p:sp>
        <p:nvSpPr>
          <p:cNvPr id="7" name="Slide Number Placeholder 6"/>
          <p:cNvSpPr>
            <a:spLocks noGrp="1"/>
          </p:cNvSpPr>
          <p:nvPr>
            <p:ph type="sldNum" sz="quarter" idx="12"/>
          </p:nvPr>
        </p:nvSpPr>
        <p:spPr/>
        <p:txBody>
          <a:bodyPr/>
          <a:lstStyle/>
          <a:p>
            <a:fld id="{105CACD4-D05D-443A-96A5-56D488532F2E}" type="slidenum">
              <a:rPr lang="en-US" smtClean="0"/>
              <a:pPr/>
              <a:t>‹#›</a:t>
            </a:fld>
            <a:endParaRPr lang="en-US"/>
          </a:p>
        </p:txBody>
      </p:sp>
    </p:spTree>
    <p:extLst>
      <p:ext uri="{BB962C8B-B14F-4D97-AF65-F5344CB8AC3E}">
        <p14:creationId xmlns:p14="http://schemas.microsoft.com/office/powerpoint/2010/main" val="2628231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AY2023/24 NSWI166 Lecture 6 of 12, Vojtáš</a:t>
            </a:r>
          </a:p>
        </p:txBody>
      </p:sp>
      <p:sp>
        <p:nvSpPr>
          <p:cNvPr id="6" name="Footer Placeholder 5"/>
          <p:cNvSpPr>
            <a:spLocks noGrp="1"/>
          </p:cNvSpPr>
          <p:nvPr>
            <p:ph type="ftr" sz="quarter" idx="11"/>
          </p:nvPr>
        </p:nvSpPr>
        <p:spPr/>
        <p:txBody>
          <a:bodyPr/>
          <a:lstStyle/>
          <a:p>
            <a:r>
              <a:rPr lang="en-US"/>
              <a:t>Linear Monotone Preference Model</a:t>
            </a:r>
          </a:p>
        </p:txBody>
      </p:sp>
      <p:sp>
        <p:nvSpPr>
          <p:cNvPr id="7" name="Slide Number Placeholder 6"/>
          <p:cNvSpPr>
            <a:spLocks noGrp="1"/>
          </p:cNvSpPr>
          <p:nvPr>
            <p:ph type="sldNum" sz="quarter" idx="12"/>
          </p:nvPr>
        </p:nvSpPr>
        <p:spPr/>
        <p:txBody>
          <a:bodyPr/>
          <a:lstStyle/>
          <a:p>
            <a:fld id="{105CACD4-D05D-443A-96A5-56D488532F2E}" type="slidenum">
              <a:rPr lang="en-US" smtClean="0"/>
              <a:pPr/>
              <a:t>‹#›</a:t>
            </a:fld>
            <a:endParaRPr lang="en-US"/>
          </a:p>
        </p:txBody>
      </p:sp>
    </p:spTree>
    <p:extLst>
      <p:ext uri="{BB962C8B-B14F-4D97-AF65-F5344CB8AC3E}">
        <p14:creationId xmlns:p14="http://schemas.microsoft.com/office/powerpoint/2010/main" val="1530755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AY2023/24 NSWI166 Lecture 6 of 12, Vojtáš</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Linear Monotone Preference Model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5CACD4-D05D-443A-96A5-56D488532F2E}" type="slidenum">
              <a:rPr lang="en-US" smtClean="0"/>
              <a:pPr/>
              <a:t>‹#›</a:t>
            </a:fld>
            <a:endParaRPr lang="en-US"/>
          </a:p>
        </p:txBody>
      </p:sp>
    </p:spTree>
    <p:extLst>
      <p:ext uri="{BB962C8B-B14F-4D97-AF65-F5344CB8AC3E}">
        <p14:creationId xmlns:p14="http://schemas.microsoft.com/office/powerpoint/2010/main" val="4695877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60.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30.png"/><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hyperlink" Target="https://en.wikipedia.org/wiki/Likert_scale" TargetMode="Externa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decathlon2000.com/1471/" TargetMode="External"/><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NSWI166 Introduction to recommender systems and user preferences</a:t>
            </a:r>
          </a:p>
        </p:txBody>
      </p:sp>
      <p:sp>
        <p:nvSpPr>
          <p:cNvPr id="3" name="Subtitle 2"/>
          <p:cNvSpPr>
            <a:spLocks noGrp="1"/>
          </p:cNvSpPr>
          <p:nvPr>
            <p:ph type="subTitle" idx="1"/>
          </p:nvPr>
        </p:nvSpPr>
        <p:spPr>
          <a:xfrm>
            <a:off x="1143000" y="3602038"/>
            <a:ext cx="6858000" cy="2547092"/>
          </a:xfrm>
        </p:spPr>
        <p:txBody>
          <a:bodyPr>
            <a:normAutofit/>
          </a:bodyPr>
          <a:lstStyle/>
          <a:p>
            <a:endParaRPr lang="en-US" dirty="0"/>
          </a:p>
          <a:p>
            <a:r>
              <a:rPr lang="cs-CZ" dirty="0"/>
              <a:t>Peter Vojtáš, KSI</a:t>
            </a:r>
            <a:r>
              <a:rPr lang="en-US" dirty="0"/>
              <a:t> MFF UK</a:t>
            </a:r>
          </a:p>
          <a:p>
            <a:r>
              <a:rPr lang="en-US" dirty="0"/>
              <a:t> </a:t>
            </a:r>
          </a:p>
          <a:p>
            <a:r>
              <a:rPr lang="en-US" dirty="0"/>
              <a:t>6/12 Linear Monotone Preference Model</a:t>
            </a:r>
          </a:p>
          <a:p>
            <a:endParaRPr lang="en-US" dirty="0"/>
          </a:p>
        </p:txBody>
      </p:sp>
    </p:spTree>
    <p:extLst>
      <p:ext uri="{BB962C8B-B14F-4D97-AF65-F5344CB8AC3E}">
        <p14:creationId xmlns:p14="http://schemas.microsoft.com/office/powerpoint/2010/main" val="3792808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1153827" y="2247900"/>
            <a:ext cx="7896225" cy="4152900"/>
          </a:xfrm>
          <a:prstGeom prst="rect">
            <a:avLst/>
          </a:prstGeom>
        </p:spPr>
      </p:pic>
      <p:sp>
        <p:nvSpPr>
          <p:cNvPr id="6" name="Title 1"/>
          <p:cNvSpPr txBox="1">
            <a:spLocks/>
          </p:cNvSpPr>
          <p:nvPr/>
        </p:nvSpPr>
        <p:spPr>
          <a:xfrm>
            <a:off x="781050" y="65835"/>
            <a:ext cx="7886700" cy="6615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Better is rephrased by dominance</a:t>
            </a:r>
          </a:p>
        </p:txBody>
      </p:sp>
      <p:sp>
        <p:nvSpPr>
          <p:cNvPr id="7" name="Content Placeholder 2"/>
          <p:cNvSpPr txBox="1">
            <a:spLocks/>
          </p:cNvSpPr>
          <p:nvPr/>
        </p:nvSpPr>
        <p:spPr>
          <a:xfrm>
            <a:off x="685800" y="762000"/>
            <a:ext cx="8229600" cy="52117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Intuitively better (dominating) means better in all disciplines = Pareto ordering – it is a partial ordering! We need the winner! </a:t>
            </a:r>
          </a:p>
          <a:p>
            <a:r>
              <a:rPr lang="en-US" sz="2400" dirty="0"/>
              <a:t>Lobodin   dominates both Nool   and Dvorak   .    and   are incomparable (restricted to 100m x shot data and points)</a:t>
            </a:r>
          </a:p>
          <a:p>
            <a:endParaRPr lang="en-US" sz="2400" dirty="0"/>
          </a:p>
        </p:txBody>
      </p:sp>
      <p:sp>
        <p:nvSpPr>
          <p:cNvPr id="8" name="Oval 7"/>
          <p:cNvSpPr/>
          <p:nvPr/>
        </p:nvSpPr>
        <p:spPr>
          <a:xfrm>
            <a:off x="152400" y="2275542"/>
            <a:ext cx="76200" cy="86658"/>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52400" y="1981200"/>
            <a:ext cx="76200" cy="866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52400" y="1524000"/>
            <a:ext cx="76200" cy="8665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52400" y="1752600"/>
            <a:ext cx="76200" cy="8665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209800" y="1752600"/>
            <a:ext cx="76200" cy="86658"/>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029200" y="1752600"/>
            <a:ext cx="76200" cy="8665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629400" y="1752600"/>
            <a:ext cx="76200" cy="866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620000" y="1752600"/>
            <a:ext cx="76200" cy="866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934200" y="1752600"/>
            <a:ext cx="76200" cy="8665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787740" y="4419600"/>
            <a:ext cx="3040961" cy="1323439"/>
          </a:xfrm>
          <a:prstGeom prst="rect">
            <a:avLst/>
          </a:prstGeom>
          <a:noFill/>
        </p:spPr>
        <p:txBody>
          <a:bodyPr wrap="none" rtlCol="0">
            <a:spAutoFit/>
          </a:bodyPr>
          <a:lstStyle/>
          <a:p>
            <a:r>
              <a:rPr lang="en-US" sz="4000" b="1" dirty="0">
                <a:solidFill>
                  <a:srgbClr val="00B050"/>
                </a:solidFill>
              </a:rPr>
              <a:t>Preference</a:t>
            </a:r>
          </a:p>
          <a:p>
            <a:r>
              <a:rPr lang="en-US" sz="4000" b="1" dirty="0">
                <a:solidFill>
                  <a:srgbClr val="00B050"/>
                </a:solidFill>
              </a:rPr>
              <a:t>(Pareto) cube</a:t>
            </a:r>
            <a:endParaRPr lang="en-US" sz="4000" dirty="0"/>
          </a:p>
        </p:txBody>
      </p:sp>
      <p:sp>
        <p:nvSpPr>
          <p:cNvPr id="19" name="TextBox 18"/>
          <p:cNvSpPr txBox="1"/>
          <p:nvPr/>
        </p:nvSpPr>
        <p:spPr>
          <a:xfrm>
            <a:off x="2282540" y="2715161"/>
            <a:ext cx="1250535" cy="1323439"/>
          </a:xfrm>
          <a:prstGeom prst="rect">
            <a:avLst/>
          </a:prstGeom>
          <a:noFill/>
        </p:spPr>
        <p:txBody>
          <a:bodyPr wrap="none" rtlCol="0">
            <a:spAutoFit/>
          </a:bodyPr>
          <a:lstStyle/>
          <a:p>
            <a:r>
              <a:rPr lang="en-US" sz="4000" b="1" dirty="0">
                <a:solidFill>
                  <a:srgbClr val="00B050"/>
                </a:solidFill>
              </a:rPr>
              <a:t>data </a:t>
            </a:r>
          </a:p>
          <a:p>
            <a:r>
              <a:rPr lang="en-US" sz="4000" b="1" dirty="0">
                <a:solidFill>
                  <a:srgbClr val="00B050"/>
                </a:solidFill>
              </a:rPr>
              <a:t>cube</a:t>
            </a:r>
            <a:endParaRPr lang="en-US" sz="4000" dirty="0"/>
          </a:p>
        </p:txBody>
      </p:sp>
      <p:pic>
        <p:nvPicPr>
          <p:cNvPr id="20" name="Picture 19"/>
          <p:cNvPicPr>
            <a:picLocks noChangeAspect="1"/>
          </p:cNvPicPr>
          <p:nvPr/>
        </p:nvPicPr>
        <p:blipFill>
          <a:blip r:embed="rId3" cstate="print"/>
          <a:stretch>
            <a:fillRect/>
          </a:stretch>
        </p:blipFill>
        <p:spPr>
          <a:xfrm>
            <a:off x="1" y="2628101"/>
            <a:ext cx="1444336" cy="1306342"/>
          </a:xfrm>
          <a:prstGeom prst="rect">
            <a:avLst/>
          </a:prstGeom>
        </p:spPr>
      </p:pic>
      <p:sp>
        <p:nvSpPr>
          <p:cNvPr id="13" name="Date Placeholder 12">
            <a:extLst>
              <a:ext uri="{FF2B5EF4-FFF2-40B4-BE49-F238E27FC236}">
                <a16:creationId xmlns:a16="http://schemas.microsoft.com/office/drawing/2014/main" id="{B16DE87D-5F60-4642-8C3D-11980B664408}"/>
              </a:ext>
            </a:extLst>
          </p:cNvPr>
          <p:cNvSpPr>
            <a:spLocks noGrp="1"/>
          </p:cNvSpPr>
          <p:nvPr>
            <p:ph type="dt" sz="half" idx="10"/>
          </p:nvPr>
        </p:nvSpPr>
        <p:spPr/>
        <p:txBody>
          <a:bodyPr/>
          <a:lstStyle/>
          <a:p>
            <a:r>
              <a:rPr lang="en-US"/>
              <a:t>AY2023/24 NSWI166 Lecture 6 of 12, Vojtáš</a:t>
            </a:r>
          </a:p>
        </p:txBody>
      </p:sp>
      <p:sp>
        <p:nvSpPr>
          <p:cNvPr id="2" name="Footer Placeholder 1">
            <a:extLst>
              <a:ext uri="{FF2B5EF4-FFF2-40B4-BE49-F238E27FC236}">
                <a16:creationId xmlns:a16="http://schemas.microsoft.com/office/drawing/2014/main" id="{EBEB0B9D-7B4E-C3B7-6ADE-C77F74C180F9}"/>
              </a:ext>
            </a:extLst>
          </p:cNvPr>
          <p:cNvSpPr>
            <a:spLocks noGrp="1"/>
          </p:cNvSpPr>
          <p:nvPr>
            <p:ph type="ftr" sz="quarter" idx="11"/>
          </p:nvPr>
        </p:nvSpPr>
        <p:spPr/>
        <p:txBody>
          <a:bodyPr/>
          <a:lstStyle/>
          <a:p>
            <a:r>
              <a:rPr lang="en-US"/>
              <a:t>Linear Monotone Preference Model</a:t>
            </a:r>
          </a:p>
        </p:txBody>
      </p:sp>
      <p:sp>
        <p:nvSpPr>
          <p:cNvPr id="3" name="Slide Number Placeholder 2">
            <a:extLst>
              <a:ext uri="{FF2B5EF4-FFF2-40B4-BE49-F238E27FC236}">
                <a16:creationId xmlns:a16="http://schemas.microsoft.com/office/drawing/2014/main" id="{ED8018C9-7BF5-6311-2EDE-FB53BF3F2A5A}"/>
              </a:ext>
            </a:extLst>
          </p:cNvPr>
          <p:cNvSpPr>
            <a:spLocks noGrp="1"/>
          </p:cNvSpPr>
          <p:nvPr>
            <p:ph type="sldNum" sz="quarter" idx="12"/>
          </p:nvPr>
        </p:nvSpPr>
        <p:spPr/>
        <p:txBody>
          <a:bodyPr/>
          <a:lstStyle/>
          <a:p>
            <a:fld id="{105CACD4-D05D-443A-96A5-56D488532F2E}" type="slidenum">
              <a:rPr lang="en-US" smtClean="0"/>
              <a:pPr/>
              <a:t>10</a:t>
            </a:fld>
            <a:endParaRPr lang="en-US"/>
          </a:p>
        </p:txBody>
      </p:sp>
    </p:spTree>
    <p:extLst>
      <p:ext uri="{BB962C8B-B14F-4D97-AF65-F5344CB8AC3E}">
        <p14:creationId xmlns:p14="http://schemas.microsoft.com/office/powerpoint/2010/main" val="3299950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4134066" y="1371599"/>
            <a:ext cx="5009934" cy="5125105"/>
          </a:xfrm>
          <a:prstGeom prst="rect">
            <a:avLst/>
          </a:prstGeom>
        </p:spPr>
      </p:pic>
      <p:sp>
        <p:nvSpPr>
          <p:cNvPr id="7" name="Oval 6"/>
          <p:cNvSpPr/>
          <p:nvPr/>
        </p:nvSpPr>
        <p:spPr>
          <a:xfrm>
            <a:off x="8915400" y="903942"/>
            <a:ext cx="76200" cy="86658"/>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915400" y="609600"/>
            <a:ext cx="76200" cy="866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915400" y="152400"/>
            <a:ext cx="76200" cy="8665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915400" y="381000"/>
            <a:ext cx="76200" cy="8665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3469" y="65835"/>
            <a:ext cx="8058150" cy="6615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Sum of points makes Decathlon linear</a:t>
            </a:r>
          </a:p>
        </p:txBody>
      </p:sp>
      <p:sp>
        <p:nvSpPr>
          <p:cNvPr id="12" name="Content Placeholder 2"/>
          <p:cNvSpPr txBox="1">
            <a:spLocks/>
          </p:cNvSpPr>
          <p:nvPr/>
        </p:nvSpPr>
        <p:spPr>
          <a:xfrm>
            <a:off x="685800" y="762000"/>
            <a:ext cx="8229600" cy="521176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Data cube (upper right) – </a:t>
            </a:r>
            <a:r>
              <a:rPr lang="en-US" sz="2400" b="1" dirty="0">
                <a:solidFill>
                  <a:srgbClr val="0070C0"/>
                </a:solidFill>
              </a:rPr>
              <a:t>point function</a:t>
            </a:r>
            <a:r>
              <a:rPr lang="en-US" sz="2400" dirty="0"/>
              <a:t> transforms           achievements to preference cube (lower left) </a:t>
            </a:r>
          </a:p>
          <a:p>
            <a:r>
              <a:rPr lang="en-US" sz="2400" dirty="0"/>
              <a:t>  dominates   </a:t>
            </a:r>
          </a:p>
          <a:p>
            <a:r>
              <a:rPr lang="en-US" sz="2400" dirty="0"/>
              <a:t>  and    are incomparable</a:t>
            </a:r>
          </a:p>
          <a:p>
            <a:r>
              <a:rPr lang="en-US" sz="2400" dirty="0"/>
              <a:t>Sum (aggregation) of points </a:t>
            </a:r>
          </a:p>
          <a:p>
            <a:pPr marL="0" indent="0">
              <a:buNone/>
            </a:pPr>
            <a:r>
              <a:rPr lang="en-US" sz="2400" dirty="0"/>
              <a:t>in these two events </a:t>
            </a:r>
          </a:p>
          <a:p>
            <a:pPr marL="0" indent="0">
              <a:buNone/>
            </a:pPr>
            <a:r>
              <a:rPr lang="en-US" sz="2400" dirty="0"/>
              <a:t>    = 1703 points</a:t>
            </a:r>
          </a:p>
          <a:p>
            <a:pPr marL="0" indent="0">
              <a:buNone/>
            </a:pPr>
            <a:r>
              <a:rPr lang="en-US" sz="2400" dirty="0"/>
              <a:t>    =  1696 points</a:t>
            </a:r>
          </a:p>
          <a:p>
            <a:r>
              <a:rPr lang="en-US" sz="2400" dirty="0"/>
              <a:t>PC contour line connects </a:t>
            </a:r>
          </a:p>
          <a:p>
            <a:pPr marL="0" indent="0">
              <a:buNone/>
            </a:pPr>
            <a:r>
              <a:rPr lang="en-US" sz="2400" dirty="0"/>
              <a:t>points with same result</a:t>
            </a:r>
          </a:p>
          <a:p>
            <a:pPr marL="0" indent="0">
              <a:buNone/>
            </a:pPr>
            <a:r>
              <a:rPr lang="en-US" sz="2400" dirty="0"/>
              <a:t>in Pareto cube</a:t>
            </a:r>
          </a:p>
          <a:p>
            <a:r>
              <a:rPr lang="en-US" sz="2400" dirty="0"/>
              <a:t>Contour line can be </a:t>
            </a:r>
          </a:p>
          <a:p>
            <a:pPr marL="0" indent="0">
              <a:buNone/>
            </a:pPr>
            <a:r>
              <a:rPr lang="en-US" sz="2400" dirty="0"/>
              <a:t>propagated to data cube</a:t>
            </a:r>
          </a:p>
        </p:txBody>
      </p:sp>
      <p:sp>
        <p:nvSpPr>
          <p:cNvPr id="13" name="Oval 12"/>
          <p:cNvSpPr/>
          <p:nvPr/>
        </p:nvSpPr>
        <p:spPr>
          <a:xfrm>
            <a:off x="1066800" y="1600200"/>
            <a:ext cx="76200" cy="866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667000" y="1600200"/>
            <a:ext cx="76200" cy="86658"/>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66800" y="2057400"/>
            <a:ext cx="76200" cy="866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828800" y="2057400"/>
            <a:ext cx="76200" cy="8665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38200" y="3276600"/>
            <a:ext cx="76200" cy="866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38200" y="3657600"/>
            <a:ext cx="76200" cy="8665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4953000" y="4648200"/>
            <a:ext cx="1905000" cy="1905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876800" y="4419600"/>
            <a:ext cx="1905000" cy="190500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257800" y="2895600"/>
            <a:ext cx="0" cy="20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257800" y="28956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629400" y="2362200"/>
            <a:ext cx="1524000" cy="20574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781800" y="2362200"/>
            <a:ext cx="1524000" cy="205740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4" cstate="print"/>
          <a:stretch>
            <a:fillRect/>
          </a:stretch>
        </p:blipFill>
        <p:spPr>
          <a:xfrm>
            <a:off x="7699664" y="32387"/>
            <a:ext cx="1444336" cy="1306342"/>
          </a:xfrm>
          <a:prstGeom prst="rect">
            <a:avLst/>
          </a:prstGeom>
        </p:spPr>
      </p:pic>
      <p:sp>
        <p:nvSpPr>
          <p:cNvPr id="6" name="Date Placeholder 5">
            <a:extLst>
              <a:ext uri="{FF2B5EF4-FFF2-40B4-BE49-F238E27FC236}">
                <a16:creationId xmlns:a16="http://schemas.microsoft.com/office/drawing/2014/main" id="{2380D02B-46A8-434A-B249-0D4D5DA59BC9}"/>
              </a:ext>
            </a:extLst>
          </p:cNvPr>
          <p:cNvSpPr>
            <a:spLocks noGrp="1"/>
          </p:cNvSpPr>
          <p:nvPr>
            <p:ph type="dt" sz="half" idx="10"/>
          </p:nvPr>
        </p:nvSpPr>
        <p:spPr/>
        <p:txBody>
          <a:bodyPr/>
          <a:lstStyle/>
          <a:p>
            <a:r>
              <a:rPr lang="en-US"/>
              <a:t>AY2023/24 NSWI166 Lecture 6 of 12, Vojtáš</a:t>
            </a:r>
          </a:p>
        </p:txBody>
      </p:sp>
      <p:sp>
        <p:nvSpPr>
          <p:cNvPr id="2" name="Footer Placeholder 1">
            <a:extLst>
              <a:ext uri="{FF2B5EF4-FFF2-40B4-BE49-F238E27FC236}">
                <a16:creationId xmlns:a16="http://schemas.microsoft.com/office/drawing/2014/main" id="{4E0577FC-DF06-6708-9083-7FDCC95EEFDB}"/>
              </a:ext>
            </a:extLst>
          </p:cNvPr>
          <p:cNvSpPr>
            <a:spLocks noGrp="1"/>
          </p:cNvSpPr>
          <p:nvPr>
            <p:ph type="ftr" sz="quarter" idx="11"/>
          </p:nvPr>
        </p:nvSpPr>
        <p:spPr/>
        <p:txBody>
          <a:bodyPr/>
          <a:lstStyle/>
          <a:p>
            <a:r>
              <a:rPr lang="en-US"/>
              <a:t>Linear Monotone Preference Model</a:t>
            </a:r>
          </a:p>
        </p:txBody>
      </p:sp>
      <p:sp>
        <p:nvSpPr>
          <p:cNvPr id="3" name="Slide Number Placeholder 2">
            <a:extLst>
              <a:ext uri="{FF2B5EF4-FFF2-40B4-BE49-F238E27FC236}">
                <a16:creationId xmlns:a16="http://schemas.microsoft.com/office/drawing/2014/main" id="{20A24326-7934-A9C0-2FD3-5C5A550D7E60}"/>
              </a:ext>
            </a:extLst>
          </p:cNvPr>
          <p:cNvSpPr>
            <a:spLocks noGrp="1"/>
          </p:cNvSpPr>
          <p:nvPr>
            <p:ph type="sldNum" sz="quarter" idx="12"/>
          </p:nvPr>
        </p:nvSpPr>
        <p:spPr/>
        <p:txBody>
          <a:bodyPr/>
          <a:lstStyle/>
          <a:p>
            <a:fld id="{105CACD4-D05D-443A-96A5-56D488532F2E}" type="slidenum">
              <a:rPr lang="en-US" smtClean="0"/>
              <a:pPr/>
              <a:t>11</a:t>
            </a:fld>
            <a:endParaRPr lang="en-US"/>
          </a:p>
        </p:txBody>
      </p:sp>
    </p:spTree>
    <p:extLst>
      <p:ext uri="{BB962C8B-B14F-4D97-AF65-F5344CB8AC3E}">
        <p14:creationId xmlns:p14="http://schemas.microsoft.com/office/powerpoint/2010/main" val="171248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4211414" y="1371600"/>
            <a:ext cx="4932585" cy="5045978"/>
          </a:xfrm>
          <a:prstGeom prst="rect">
            <a:avLst/>
          </a:prstGeom>
        </p:spPr>
      </p:pic>
      <p:sp>
        <p:nvSpPr>
          <p:cNvPr id="7" name="Oval 6"/>
          <p:cNvSpPr/>
          <p:nvPr/>
        </p:nvSpPr>
        <p:spPr>
          <a:xfrm>
            <a:off x="8915400" y="903942"/>
            <a:ext cx="76200" cy="86658"/>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915400" y="609600"/>
            <a:ext cx="76200" cy="866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915400" y="152400"/>
            <a:ext cx="76200" cy="8665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915400" y="381000"/>
            <a:ext cx="76200" cy="8665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6924" y="65835"/>
            <a:ext cx="8058150" cy="6615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Sum of points makes Decathlon linear</a:t>
            </a:r>
          </a:p>
        </p:txBody>
      </p:sp>
      <p:sp>
        <p:nvSpPr>
          <p:cNvPr id="12" name="Content Placeholder 2"/>
          <p:cNvSpPr txBox="1">
            <a:spLocks/>
          </p:cNvSpPr>
          <p:nvPr/>
        </p:nvSpPr>
        <p:spPr>
          <a:xfrm>
            <a:off x="685800" y="762000"/>
            <a:ext cx="8229600" cy="521176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Data cube (upper right) – </a:t>
            </a:r>
            <a:r>
              <a:rPr lang="en-US" sz="2400" b="1" dirty="0">
                <a:solidFill>
                  <a:srgbClr val="0070C0"/>
                </a:solidFill>
              </a:rPr>
              <a:t>point function</a:t>
            </a:r>
            <a:r>
              <a:rPr lang="en-US" sz="2400" dirty="0"/>
              <a:t> transforms           achievements to preference cube (lower left) </a:t>
            </a:r>
          </a:p>
          <a:p>
            <a:r>
              <a:rPr lang="en-US" sz="2400" dirty="0"/>
              <a:t>  dominates   </a:t>
            </a:r>
          </a:p>
          <a:p>
            <a:r>
              <a:rPr lang="en-US" sz="2400" dirty="0"/>
              <a:t>  and    are incomparable</a:t>
            </a:r>
          </a:p>
          <a:p>
            <a:r>
              <a:rPr lang="en-US" sz="2400" dirty="0"/>
              <a:t>Sum (aggregation) of points </a:t>
            </a:r>
          </a:p>
          <a:p>
            <a:pPr marL="0" indent="0">
              <a:buNone/>
            </a:pPr>
            <a:r>
              <a:rPr lang="en-US" sz="2400" dirty="0"/>
              <a:t>in these two events </a:t>
            </a:r>
          </a:p>
          <a:p>
            <a:pPr marL="0" indent="0">
              <a:buNone/>
            </a:pPr>
            <a:r>
              <a:rPr lang="en-US" sz="2400" dirty="0"/>
              <a:t>    = 1703 points</a:t>
            </a:r>
          </a:p>
          <a:p>
            <a:pPr marL="0" indent="0">
              <a:buNone/>
            </a:pPr>
            <a:r>
              <a:rPr lang="en-US" sz="2400" dirty="0"/>
              <a:t>    =  1696 points</a:t>
            </a:r>
          </a:p>
          <a:p>
            <a:r>
              <a:rPr lang="en-US" sz="2400" dirty="0"/>
              <a:t>PC contour line connects </a:t>
            </a:r>
          </a:p>
          <a:p>
            <a:pPr marL="0" indent="0">
              <a:buNone/>
            </a:pPr>
            <a:r>
              <a:rPr lang="en-US" sz="2400" dirty="0"/>
              <a:t>points with same result</a:t>
            </a:r>
          </a:p>
          <a:p>
            <a:pPr marL="0" indent="0">
              <a:buNone/>
            </a:pPr>
            <a:r>
              <a:rPr lang="en-US" sz="2400" dirty="0"/>
              <a:t>in Pareto cube</a:t>
            </a:r>
          </a:p>
          <a:p>
            <a:r>
              <a:rPr lang="en-US" sz="2400" dirty="0"/>
              <a:t>Contour line can be </a:t>
            </a:r>
          </a:p>
          <a:p>
            <a:pPr marL="0" indent="0">
              <a:buNone/>
            </a:pPr>
            <a:r>
              <a:rPr lang="en-US" sz="2400" dirty="0"/>
              <a:t>propagated to data cube</a:t>
            </a:r>
          </a:p>
        </p:txBody>
      </p:sp>
      <p:sp>
        <p:nvSpPr>
          <p:cNvPr id="13" name="Oval 12"/>
          <p:cNvSpPr/>
          <p:nvPr/>
        </p:nvSpPr>
        <p:spPr>
          <a:xfrm>
            <a:off x="1066800" y="1600200"/>
            <a:ext cx="76200" cy="866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667000" y="1600200"/>
            <a:ext cx="76200" cy="86658"/>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66800" y="2057400"/>
            <a:ext cx="76200" cy="866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828800" y="2057400"/>
            <a:ext cx="76200" cy="8665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38200" y="3276600"/>
            <a:ext cx="76200" cy="866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38200" y="3657600"/>
            <a:ext cx="76200" cy="8665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4953000" y="4648200"/>
            <a:ext cx="1905000" cy="1905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876800" y="4419600"/>
            <a:ext cx="1905000" cy="190500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257800" y="2895600"/>
            <a:ext cx="0" cy="20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257800" y="28956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629400" y="2362200"/>
            <a:ext cx="1524000" cy="20574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781800" y="2362200"/>
            <a:ext cx="1524000" cy="205740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30372" y="1908622"/>
            <a:ext cx="932819" cy="954107"/>
          </a:xfrm>
          <a:prstGeom prst="rect">
            <a:avLst/>
          </a:prstGeom>
          <a:noFill/>
        </p:spPr>
        <p:txBody>
          <a:bodyPr wrap="none" rtlCol="0">
            <a:spAutoFit/>
          </a:bodyPr>
          <a:lstStyle/>
          <a:p>
            <a:r>
              <a:rPr lang="en-US" sz="2800" b="1" dirty="0">
                <a:solidFill>
                  <a:srgbClr val="00B050"/>
                </a:solidFill>
              </a:rPr>
              <a:t>data </a:t>
            </a:r>
          </a:p>
          <a:p>
            <a:r>
              <a:rPr lang="en-US" sz="2800" b="1" dirty="0">
                <a:solidFill>
                  <a:srgbClr val="00B050"/>
                </a:solidFill>
              </a:rPr>
              <a:t>cube</a:t>
            </a:r>
            <a:endParaRPr lang="en-US" sz="2800" dirty="0"/>
          </a:p>
        </p:txBody>
      </p:sp>
      <p:sp>
        <p:nvSpPr>
          <p:cNvPr id="27" name="TextBox 26"/>
          <p:cNvSpPr txBox="1"/>
          <p:nvPr/>
        </p:nvSpPr>
        <p:spPr>
          <a:xfrm>
            <a:off x="4953000" y="5154125"/>
            <a:ext cx="2185855" cy="954107"/>
          </a:xfrm>
          <a:prstGeom prst="rect">
            <a:avLst/>
          </a:prstGeom>
          <a:noFill/>
        </p:spPr>
        <p:txBody>
          <a:bodyPr wrap="none" rtlCol="0">
            <a:spAutoFit/>
          </a:bodyPr>
          <a:lstStyle/>
          <a:p>
            <a:r>
              <a:rPr lang="en-US" sz="2800" b="1" dirty="0">
                <a:solidFill>
                  <a:srgbClr val="00B050"/>
                </a:solidFill>
              </a:rPr>
              <a:t>Preference</a:t>
            </a:r>
          </a:p>
          <a:p>
            <a:r>
              <a:rPr lang="en-US" sz="2800" b="1" dirty="0">
                <a:solidFill>
                  <a:srgbClr val="00B050"/>
                </a:solidFill>
              </a:rPr>
              <a:t>(Pareto) cube</a:t>
            </a:r>
            <a:endParaRPr lang="en-US" sz="2800" dirty="0"/>
          </a:p>
        </p:txBody>
      </p:sp>
      <p:pic>
        <p:nvPicPr>
          <p:cNvPr id="29" name="Picture 28"/>
          <p:cNvPicPr>
            <a:picLocks noChangeAspect="1"/>
          </p:cNvPicPr>
          <p:nvPr/>
        </p:nvPicPr>
        <p:blipFill>
          <a:blip r:embed="rId4" cstate="print"/>
          <a:stretch>
            <a:fillRect/>
          </a:stretch>
        </p:blipFill>
        <p:spPr>
          <a:xfrm>
            <a:off x="7699664" y="32387"/>
            <a:ext cx="1444336" cy="1306342"/>
          </a:xfrm>
          <a:prstGeom prst="rect">
            <a:avLst/>
          </a:prstGeom>
        </p:spPr>
      </p:pic>
      <p:sp>
        <p:nvSpPr>
          <p:cNvPr id="6" name="Date Placeholder 5">
            <a:extLst>
              <a:ext uri="{FF2B5EF4-FFF2-40B4-BE49-F238E27FC236}">
                <a16:creationId xmlns:a16="http://schemas.microsoft.com/office/drawing/2014/main" id="{428E0883-6FD0-4976-807C-1EC52F50C360}"/>
              </a:ext>
            </a:extLst>
          </p:cNvPr>
          <p:cNvSpPr>
            <a:spLocks noGrp="1"/>
          </p:cNvSpPr>
          <p:nvPr>
            <p:ph type="dt" sz="half" idx="10"/>
          </p:nvPr>
        </p:nvSpPr>
        <p:spPr/>
        <p:txBody>
          <a:bodyPr/>
          <a:lstStyle/>
          <a:p>
            <a:r>
              <a:rPr lang="en-US"/>
              <a:t>AY2023/24 NSWI166 Lecture 6 of 12, Vojtáš</a:t>
            </a:r>
          </a:p>
        </p:txBody>
      </p:sp>
      <p:sp>
        <p:nvSpPr>
          <p:cNvPr id="2" name="Footer Placeholder 1">
            <a:extLst>
              <a:ext uri="{FF2B5EF4-FFF2-40B4-BE49-F238E27FC236}">
                <a16:creationId xmlns:a16="http://schemas.microsoft.com/office/drawing/2014/main" id="{28F42F71-8373-C4D1-445A-D9439FBE9EB2}"/>
              </a:ext>
            </a:extLst>
          </p:cNvPr>
          <p:cNvSpPr>
            <a:spLocks noGrp="1"/>
          </p:cNvSpPr>
          <p:nvPr>
            <p:ph type="ftr" sz="quarter" idx="11"/>
          </p:nvPr>
        </p:nvSpPr>
        <p:spPr/>
        <p:txBody>
          <a:bodyPr/>
          <a:lstStyle/>
          <a:p>
            <a:r>
              <a:rPr lang="en-US"/>
              <a:t>Linear Monotone Preference Model</a:t>
            </a:r>
          </a:p>
        </p:txBody>
      </p:sp>
      <p:sp>
        <p:nvSpPr>
          <p:cNvPr id="3" name="Slide Number Placeholder 2">
            <a:extLst>
              <a:ext uri="{FF2B5EF4-FFF2-40B4-BE49-F238E27FC236}">
                <a16:creationId xmlns:a16="http://schemas.microsoft.com/office/drawing/2014/main" id="{5EB0C867-70A2-E371-A3C8-C0FFDE5785A6}"/>
              </a:ext>
            </a:extLst>
          </p:cNvPr>
          <p:cNvSpPr>
            <a:spLocks noGrp="1"/>
          </p:cNvSpPr>
          <p:nvPr>
            <p:ph type="sldNum" sz="quarter" idx="12"/>
          </p:nvPr>
        </p:nvSpPr>
        <p:spPr/>
        <p:txBody>
          <a:bodyPr/>
          <a:lstStyle/>
          <a:p>
            <a:fld id="{105CACD4-D05D-443A-96A5-56D488532F2E}" type="slidenum">
              <a:rPr lang="en-US" smtClean="0"/>
              <a:pPr/>
              <a:t>12</a:t>
            </a:fld>
            <a:endParaRPr lang="en-US"/>
          </a:p>
        </p:txBody>
      </p:sp>
    </p:spTree>
    <p:extLst>
      <p:ext uri="{BB962C8B-B14F-4D97-AF65-F5344CB8AC3E}">
        <p14:creationId xmlns:p14="http://schemas.microsoft.com/office/powerpoint/2010/main" val="2568465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6775900" y="5822397"/>
            <a:ext cx="1739449" cy="324032"/>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268841D5-1207-40EA-9E73-34A62BF82724}"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6" name="Picture 5"/>
          <p:cNvPicPr>
            <a:picLocks noChangeAspect="1"/>
          </p:cNvPicPr>
          <p:nvPr/>
        </p:nvPicPr>
        <p:blipFill>
          <a:blip r:embed="rId2" cstate="print"/>
          <a:stretch>
            <a:fillRect/>
          </a:stretch>
        </p:blipFill>
        <p:spPr>
          <a:xfrm>
            <a:off x="4384482" y="1414021"/>
            <a:ext cx="4759518" cy="4868932"/>
          </a:xfrm>
          <a:prstGeom prst="rect">
            <a:avLst/>
          </a:prstGeom>
        </p:spPr>
      </p:pic>
      <p:cxnSp>
        <p:nvCxnSpPr>
          <p:cNvPr id="7" name="Straight Connector 6"/>
          <p:cNvCxnSpPr/>
          <p:nvPr/>
        </p:nvCxnSpPr>
        <p:spPr>
          <a:xfrm>
            <a:off x="5247399" y="4287552"/>
            <a:ext cx="1610601" cy="169060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71199" y="4058952"/>
            <a:ext cx="1610601" cy="1690601"/>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257800" y="2320553"/>
            <a:ext cx="0" cy="231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646407" y="2320553"/>
            <a:ext cx="21259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392987" y="2036190"/>
            <a:ext cx="610370" cy="180836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639657" y="2045616"/>
            <a:ext cx="627647" cy="1798937"/>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43723" y="1749931"/>
            <a:ext cx="1057277" cy="1077218"/>
          </a:xfrm>
          <a:prstGeom prst="rect">
            <a:avLst/>
          </a:prstGeom>
          <a:noFill/>
        </p:spPr>
        <p:txBody>
          <a:bodyPr wrap="square" rtlCol="0">
            <a:spAutoFit/>
          </a:bodyPr>
          <a:lstStyle/>
          <a:p>
            <a:r>
              <a:rPr lang="en-US" sz="3200" b="1" dirty="0">
                <a:solidFill>
                  <a:srgbClr val="00B050"/>
                </a:solidFill>
              </a:rPr>
              <a:t>data </a:t>
            </a:r>
          </a:p>
          <a:p>
            <a:r>
              <a:rPr lang="en-US" sz="3200" b="1" dirty="0">
                <a:solidFill>
                  <a:srgbClr val="00B050"/>
                </a:solidFill>
              </a:rPr>
              <a:t>cube</a:t>
            </a:r>
            <a:endParaRPr lang="en-US" sz="3200" dirty="0"/>
          </a:p>
        </p:txBody>
      </p:sp>
      <p:sp>
        <p:nvSpPr>
          <p:cNvPr id="14" name="TextBox 13"/>
          <p:cNvSpPr txBox="1"/>
          <p:nvPr/>
        </p:nvSpPr>
        <p:spPr>
          <a:xfrm>
            <a:off x="5194351" y="4879861"/>
            <a:ext cx="2571010" cy="954107"/>
          </a:xfrm>
          <a:prstGeom prst="rect">
            <a:avLst/>
          </a:prstGeom>
          <a:noFill/>
        </p:spPr>
        <p:txBody>
          <a:bodyPr wrap="square" rtlCol="0">
            <a:spAutoFit/>
          </a:bodyPr>
          <a:lstStyle/>
          <a:p>
            <a:r>
              <a:rPr lang="en-US" sz="2800" b="1" dirty="0">
                <a:solidFill>
                  <a:srgbClr val="00B050"/>
                </a:solidFill>
              </a:rPr>
              <a:t>Preference</a:t>
            </a:r>
          </a:p>
          <a:p>
            <a:r>
              <a:rPr lang="en-US" sz="2800" b="1" dirty="0">
                <a:solidFill>
                  <a:srgbClr val="00B050"/>
                </a:solidFill>
              </a:rPr>
              <a:t>cube</a:t>
            </a:r>
            <a:endParaRPr lang="en-US" sz="2800" dirty="0"/>
          </a:p>
        </p:txBody>
      </p:sp>
      <p:sp>
        <p:nvSpPr>
          <p:cNvPr id="25" name="Title 1"/>
          <p:cNvSpPr txBox="1">
            <a:spLocks/>
          </p:cNvSpPr>
          <p:nvPr/>
        </p:nvSpPr>
        <p:spPr>
          <a:xfrm>
            <a:off x="0" y="34661"/>
            <a:ext cx="9144000" cy="1473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Decathlon like preference model for information ordering in web e-shops</a:t>
            </a:r>
          </a:p>
          <a:p>
            <a:r>
              <a:rPr lang="en-US" sz="1800" dirty="0"/>
              <a:t>DC-Athletes </a:t>
            </a:r>
            <a:r>
              <a:rPr lang="en-US" sz="1800" dirty="0">
                <a:sym typeface="Wingdings" panose="05000000000000000000" pitchFamily="2" charset="2"/>
              </a:rPr>
              <a:t> items , </a:t>
            </a:r>
            <a:r>
              <a:rPr lang="en-US" sz="1800" dirty="0"/>
              <a:t>Ordering made linear by sum </a:t>
            </a:r>
            <a:r>
              <a:rPr lang="en-US" sz="1800" dirty="0">
                <a:sym typeface="Wingdings" panose="05000000000000000000" pitchFamily="2" charset="2"/>
              </a:rPr>
              <a:t> aggregation</a:t>
            </a:r>
          </a:p>
          <a:p>
            <a:r>
              <a:rPr lang="en-US" sz="1800" dirty="0"/>
              <a:t>Preference scale linear point system </a:t>
            </a:r>
            <a:r>
              <a:rPr lang="en-US" sz="1800" dirty="0">
                <a:sym typeface="Wingdings" panose="05000000000000000000" pitchFamily="2" charset="2"/>
              </a:rPr>
              <a:t> [0,1] preference degree </a:t>
            </a:r>
          </a:p>
          <a:p>
            <a:r>
              <a:rPr lang="en-US" sz="1800" dirty="0">
                <a:sym typeface="Wingdings" panose="05000000000000000000" pitchFamily="2" charset="2"/>
              </a:rPr>
              <a:t>Single authority decides winner  each user separately has/can have own preferences</a:t>
            </a:r>
            <a:endParaRPr lang="en-US" sz="1800" dirty="0"/>
          </a:p>
          <a:p>
            <a:r>
              <a:rPr lang="en-US" sz="1800" dirty="0"/>
              <a:t>PC-Multicriterial Pareto partial  ordering of preference degree vectors </a:t>
            </a:r>
          </a:p>
          <a:p>
            <a:r>
              <a:rPr lang="en-US" sz="1800" dirty="0"/>
              <a:t>Decathlon like preference model – all parts linear – </a:t>
            </a:r>
            <a:r>
              <a:rPr lang="en-US" sz="1800" b="1" dirty="0"/>
              <a:t>linear monotone preference model - LMPM</a:t>
            </a:r>
          </a:p>
        </p:txBody>
      </p:sp>
      <p:sp>
        <p:nvSpPr>
          <p:cNvPr id="20" name="Oval 19"/>
          <p:cNvSpPr/>
          <p:nvPr/>
        </p:nvSpPr>
        <p:spPr>
          <a:xfrm>
            <a:off x="6762961" y="1885360"/>
            <a:ext cx="150829" cy="1602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084228" y="5827238"/>
            <a:ext cx="150829" cy="1602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print"/>
          <a:stretch>
            <a:fillRect/>
          </a:stretch>
        </p:blipFill>
        <p:spPr>
          <a:xfrm>
            <a:off x="23376" y="1652154"/>
            <a:ext cx="4387190" cy="4676773"/>
          </a:xfrm>
          <a:prstGeom prst="rect">
            <a:avLst/>
          </a:prstGeom>
        </p:spPr>
      </p:pic>
      <p:sp>
        <p:nvSpPr>
          <p:cNvPr id="16" name="Date Placeholder 15">
            <a:extLst>
              <a:ext uri="{FF2B5EF4-FFF2-40B4-BE49-F238E27FC236}">
                <a16:creationId xmlns:a16="http://schemas.microsoft.com/office/drawing/2014/main" id="{303CDA9A-BDF9-48DE-BEFB-DBA631032DAE}"/>
              </a:ext>
            </a:extLst>
          </p:cNvPr>
          <p:cNvSpPr>
            <a:spLocks noGrp="1"/>
          </p:cNvSpPr>
          <p:nvPr>
            <p:ph type="dt" sz="half" idx="10"/>
          </p:nvPr>
        </p:nvSpPr>
        <p:spPr/>
        <p:txBody>
          <a:bodyPr/>
          <a:lstStyle/>
          <a:p>
            <a:r>
              <a:rPr lang="en-US"/>
              <a:t>AY2023/24 NSWI166 Lecture 6 of 12, Vojtáš</a:t>
            </a:r>
          </a:p>
        </p:txBody>
      </p:sp>
      <p:sp>
        <p:nvSpPr>
          <p:cNvPr id="2" name="Footer Placeholder 1">
            <a:extLst>
              <a:ext uri="{FF2B5EF4-FFF2-40B4-BE49-F238E27FC236}">
                <a16:creationId xmlns:a16="http://schemas.microsoft.com/office/drawing/2014/main" id="{55B31480-A8DF-DFB0-8E46-7994DDD36AFC}"/>
              </a:ext>
            </a:extLst>
          </p:cNvPr>
          <p:cNvSpPr>
            <a:spLocks noGrp="1"/>
          </p:cNvSpPr>
          <p:nvPr>
            <p:ph type="ftr" sz="quarter" idx="11"/>
          </p:nvPr>
        </p:nvSpPr>
        <p:spPr/>
        <p:txBody>
          <a:bodyPr/>
          <a:lstStyle/>
          <a:p>
            <a:r>
              <a:rPr lang="en-US"/>
              <a:t>Linear Monotone Preference Model</a:t>
            </a:r>
          </a:p>
        </p:txBody>
      </p:sp>
      <p:sp>
        <p:nvSpPr>
          <p:cNvPr id="3" name="Slide Number Placeholder 2">
            <a:extLst>
              <a:ext uri="{FF2B5EF4-FFF2-40B4-BE49-F238E27FC236}">
                <a16:creationId xmlns:a16="http://schemas.microsoft.com/office/drawing/2014/main" id="{1167A4FA-CAEE-4E4D-FDDC-EA2EDAC97903}"/>
              </a:ext>
            </a:extLst>
          </p:cNvPr>
          <p:cNvSpPr>
            <a:spLocks noGrp="1"/>
          </p:cNvSpPr>
          <p:nvPr>
            <p:ph type="sldNum" sz="quarter" idx="12"/>
          </p:nvPr>
        </p:nvSpPr>
        <p:spPr/>
        <p:txBody>
          <a:bodyPr/>
          <a:lstStyle/>
          <a:p>
            <a:fld id="{105CACD4-D05D-443A-96A5-56D488532F2E}"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28649" y="65834"/>
            <a:ext cx="8204265" cy="6392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Linear </a:t>
            </a:r>
            <a:r>
              <a:rPr lang="en-US" sz="3600" b="1" dirty="0">
                <a:solidFill>
                  <a:srgbClr val="00B050"/>
                </a:solidFill>
              </a:rPr>
              <a:t>Monotone</a:t>
            </a:r>
            <a:r>
              <a:rPr lang="en-US" sz="3600" dirty="0"/>
              <a:t> Preference Model-LMPM</a:t>
            </a:r>
          </a:p>
        </p:txBody>
      </p:sp>
      <p:sp>
        <p:nvSpPr>
          <p:cNvPr id="6" name="Content Placeholder 2"/>
          <p:cNvSpPr txBox="1">
            <a:spLocks/>
          </p:cNvSpPr>
          <p:nvPr/>
        </p:nvSpPr>
        <p:spPr>
          <a:xfrm>
            <a:off x="628649" y="820874"/>
            <a:ext cx="8204265" cy="53928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Decathlon – “</a:t>
            </a:r>
            <a:r>
              <a:rPr lang="en-US" b="1" dirty="0">
                <a:solidFill>
                  <a:srgbClr val="FF0000"/>
                </a:solidFill>
              </a:rPr>
              <a:t>single user</a:t>
            </a:r>
            <a:r>
              <a:rPr lang="en-US" dirty="0"/>
              <a:t>”</a:t>
            </a:r>
            <a:r>
              <a:rPr lang="en-US" b="1" dirty="0">
                <a:solidFill>
                  <a:srgbClr val="FF0000"/>
                </a:solidFill>
              </a:rPr>
              <a:t> IAAF </a:t>
            </a:r>
            <a:r>
              <a:rPr lang="en-US" dirty="0"/>
              <a:t>rules order athletes</a:t>
            </a:r>
          </a:p>
          <a:p>
            <a:pPr lvl="1"/>
            <a:r>
              <a:rPr lang="en-US" dirty="0"/>
              <a:t>Disciplines </a:t>
            </a:r>
            <a:r>
              <a:rPr lang="en-US" dirty="0">
                <a:latin typeface="Brush Script MT" pitchFamily="66" charset="0"/>
              </a:rPr>
              <a:t>A</a:t>
            </a:r>
            <a:r>
              <a:rPr lang="en-US" baseline="-25000" dirty="0"/>
              <a:t>1</a:t>
            </a:r>
            <a:r>
              <a:rPr lang="en-US" dirty="0"/>
              <a:t>,…, </a:t>
            </a:r>
            <a:r>
              <a:rPr lang="en-US" dirty="0">
                <a:latin typeface="Brush Script MT" pitchFamily="66" charset="0"/>
              </a:rPr>
              <a:t>A</a:t>
            </a:r>
            <a:r>
              <a:rPr lang="en-US" baseline="-25000" dirty="0"/>
              <a:t>10</a:t>
            </a:r>
            <a:r>
              <a:rPr lang="en-US" dirty="0"/>
              <a:t>; domains </a:t>
            </a:r>
            <a:r>
              <a:rPr lang="en-US" dirty="0">
                <a:latin typeface="Brush Script MT" pitchFamily="66" charset="0"/>
              </a:rPr>
              <a:t>D</a:t>
            </a:r>
            <a:r>
              <a:rPr lang="en-US" baseline="-25000" dirty="0"/>
              <a:t>1</a:t>
            </a:r>
            <a:r>
              <a:rPr lang="en-US" dirty="0"/>
              <a:t>,…, </a:t>
            </a:r>
            <a:r>
              <a:rPr lang="en-US" dirty="0">
                <a:latin typeface="Brush Script MT" pitchFamily="66" charset="0"/>
              </a:rPr>
              <a:t>D</a:t>
            </a:r>
            <a:r>
              <a:rPr lang="en-US" baseline="-25000" dirty="0"/>
              <a:t>10</a:t>
            </a:r>
            <a:r>
              <a:rPr lang="en-US" dirty="0"/>
              <a:t>; ideal (field / track)</a:t>
            </a:r>
          </a:p>
          <a:p>
            <a:pPr lvl="1"/>
            <a:r>
              <a:rPr lang="en-US" dirty="0">
                <a:latin typeface="Brush Script MT" pitchFamily="66" charset="0"/>
              </a:rPr>
              <a:t>A</a:t>
            </a:r>
            <a:r>
              <a:rPr lang="en-US" baseline="-25000" dirty="0"/>
              <a:t>i</a:t>
            </a:r>
            <a:r>
              <a:rPr lang="en-US" dirty="0"/>
              <a:t> point function </a:t>
            </a:r>
            <a:r>
              <a:rPr lang="en-US" b="1" dirty="0">
                <a:solidFill>
                  <a:srgbClr val="0070C0"/>
                </a:solidFill>
              </a:rPr>
              <a:t>f</a:t>
            </a:r>
            <a:r>
              <a:rPr lang="en-US" b="1" baseline="-25000" dirty="0">
                <a:solidFill>
                  <a:srgbClr val="0070C0"/>
                </a:solidFill>
              </a:rPr>
              <a:t>i </a:t>
            </a:r>
            <a:r>
              <a:rPr lang="en-US" dirty="0"/>
              <a:t>: </a:t>
            </a:r>
            <a:r>
              <a:rPr lang="en-US" dirty="0">
                <a:latin typeface="Brush Script MT" pitchFamily="66" charset="0"/>
              </a:rPr>
              <a:t>D</a:t>
            </a:r>
            <a:r>
              <a:rPr lang="en-US" baseline="-25000" dirty="0"/>
              <a:t>i</a:t>
            </a:r>
            <a:r>
              <a:rPr lang="en-US" dirty="0"/>
              <a:t> </a:t>
            </a:r>
            <a:r>
              <a:rPr lang="en-US" dirty="0">
                <a:sym typeface="Wingdings" panose="05000000000000000000" pitchFamily="2" charset="2"/>
              </a:rPr>
              <a:t></a:t>
            </a:r>
            <a:r>
              <a:rPr lang="en-US" dirty="0"/>
              <a:t> N makes results commeasurable</a:t>
            </a:r>
          </a:p>
          <a:p>
            <a:pPr lvl="1" algn="ctr"/>
            <a:r>
              <a:rPr lang="en-US" dirty="0"/>
              <a:t>Winner - overall IAAF achievement is obtained via sum   </a:t>
            </a:r>
            <a:r>
              <a:rPr lang="en-US" b="1" dirty="0">
                <a:solidFill>
                  <a:srgbClr val="00B050"/>
                </a:solidFill>
                <a:sym typeface="Symbol" panose="05050102010706020507" pitchFamily="18" charset="2"/>
              </a:rPr>
              <a:t></a:t>
            </a:r>
            <a:r>
              <a:rPr lang="en-US" dirty="0">
                <a:sym typeface="Symbol" panose="05050102010706020507" pitchFamily="18" charset="2"/>
              </a:rPr>
              <a:t>{</a:t>
            </a:r>
            <a:r>
              <a:rPr lang="en-US" b="1" dirty="0">
                <a:solidFill>
                  <a:srgbClr val="0070C0"/>
                </a:solidFill>
              </a:rPr>
              <a:t>f</a:t>
            </a:r>
            <a:r>
              <a:rPr lang="en-US" b="1" baseline="-25000" dirty="0">
                <a:solidFill>
                  <a:srgbClr val="0070C0"/>
                </a:solidFill>
              </a:rPr>
              <a:t>i</a:t>
            </a:r>
            <a:r>
              <a:rPr lang="en-US" baseline="-25000" dirty="0"/>
              <a:t> </a:t>
            </a:r>
            <a:r>
              <a:rPr lang="en-US" dirty="0"/>
              <a:t>(</a:t>
            </a:r>
            <a:r>
              <a:rPr lang="en-US" dirty="0" err="1"/>
              <a:t>athleteID</a:t>
            </a:r>
            <a:r>
              <a:rPr lang="en-US" sz="800" dirty="0"/>
              <a:t> </a:t>
            </a:r>
            <a:r>
              <a:rPr lang="en-US" b="1" dirty="0"/>
              <a:t>.</a:t>
            </a:r>
            <a:r>
              <a:rPr lang="en-US" sz="800" dirty="0"/>
              <a:t> </a:t>
            </a:r>
            <a:r>
              <a:rPr lang="en-US" dirty="0">
                <a:latin typeface="Brush Script MT" pitchFamily="66" charset="0"/>
              </a:rPr>
              <a:t>A</a:t>
            </a:r>
            <a:r>
              <a:rPr lang="en-US" baseline="-25000" dirty="0"/>
              <a:t>i</a:t>
            </a:r>
            <a:r>
              <a:rPr lang="en-US" dirty="0"/>
              <a:t>): </a:t>
            </a:r>
            <a:r>
              <a:rPr lang="en-US" dirty="0" err="1"/>
              <a:t>i</a:t>
            </a:r>
            <a:r>
              <a:rPr lang="en-US" dirty="0"/>
              <a:t> = 1, …, 10</a:t>
            </a:r>
            <a:r>
              <a:rPr lang="en-US" dirty="0">
                <a:sym typeface="Symbol" panose="05050102010706020507" pitchFamily="18" charset="2"/>
              </a:rPr>
              <a:t>}</a:t>
            </a:r>
          </a:p>
          <a:p>
            <a:r>
              <a:rPr lang="en-US" dirty="0">
                <a:sym typeface="Symbol" panose="05050102010706020507" pitchFamily="18" charset="2"/>
              </a:rPr>
              <a:t>Retail, e-shop – </a:t>
            </a:r>
            <a:r>
              <a:rPr lang="en-US" b="1" dirty="0">
                <a:solidFill>
                  <a:srgbClr val="FF0000"/>
                </a:solidFill>
                <a:sym typeface="Symbol" panose="05050102010706020507" pitchFamily="18" charset="2"/>
              </a:rPr>
              <a:t>set of users U</a:t>
            </a:r>
            <a:r>
              <a:rPr lang="en-US" dirty="0">
                <a:sym typeface="Symbol" panose="05050102010706020507" pitchFamily="18" charset="2"/>
              </a:rPr>
              <a:t>, </a:t>
            </a:r>
            <a:r>
              <a:rPr lang="en-US" dirty="0" err="1">
                <a:sym typeface="Symbol" panose="05050102010706020507" pitchFamily="18" charset="2"/>
              </a:rPr>
              <a:t>LMPM</a:t>
            </a:r>
            <a:r>
              <a:rPr lang="en-US" b="1" baseline="30000" dirty="0" err="1">
                <a:solidFill>
                  <a:srgbClr val="FF0000"/>
                </a:solidFill>
              </a:rPr>
              <a:t>u</a:t>
            </a:r>
            <a:r>
              <a:rPr lang="en-US" dirty="0">
                <a:sym typeface="Symbol" panose="05050102010706020507" pitchFamily="18" charset="2"/>
              </a:rPr>
              <a:t> orders items </a:t>
            </a:r>
          </a:p>
          <a:p>
            <a:pPr lvl="1"/>
            <a:r>
              <a:rPr lang="en-US" dirty="0"/>
              <a:t>Attributes </a:t>
            </a:r>
            <a:r>
              <a:rPr lang="en-US" dirty="0">
                <a:latin typeface="Brush Script MT" pitchFamily="66" charset="0"/>
              </a:rPr>
              <a:t>A</a:t>
            </a:r>
            <a:r>
              <a:rPr lang="en-US" baseline="-25000" dirty="0"/>
              <a:t>1</a:t>
            </a:r>
            <a:r>
              <a:rPr lang="en-US" dirty="0"/>
              <a:t>,…, </a:t>
            </a:r>
            <a:r>
              <a:rPr lang="en-US" dirty="0">
                <a:latin typeface="Brush Script MT" pitchFamily="66" charset="0"/>
              </a:rPr>
              <a:t>A</a:t>
            </a:r>
            <a:r>
              <a:rPr lang="en-US" baseline="-25000" dirty="0"/>
              <a:t>m</a:t>
            </a:r>
            <a:r>
              <a:rPr lang="en-US" dirty="0"/>
              <a:t>; domains </a:t>
            </a:r>
            <a:r>
              <a:rPr lang="en-US" dirty="0">
                <a:latin typeface="Brush Script MT" pitchFamily="66" charset="0"/>
              </a:rPr>
              <a:t>D</a:t>
            </a:r>
            <a:r>
              <a:rPr lang="en-US" baseline="-25000" dirty="0"/>
              <a:t>1</a:t>
            </a:r>
            <a:r>
              <a:rPr lang="en-US" dirty="0"/>
              <a:t>,…, </a:t>
            </a:r>
            <a:r>
              <a:rPr lang="en-US" dirty="0" err="1">
                <a:latin typeface="Brush Script MT" pitchFamily="66" charset="0"/>
              </a:rPr>
              <a:t>D</a:t>
            </a:r>
            <a:r>
              <a:rPr lang="en-US" baseline="-25000" dirty="0" err="1"/>
              <a:t>m</a:t>
            </a:r>
            <a:r>
              <a:rPr lang="en-US" dirty="0"/>
              <a:t>; ideal points can be for each user different</a:t>
            </a:r>
          </a:p>
          <a:p>
            <a:pPr lvl="1"/>
            <a:r>
              <a:rPr lang="en-US" dirty="0"/>
              <a:t>Degree of preference for </a:t>
            </a:r>
            <a:r>
              <a:rPr lang="en-US" dirty="0">
                <a:latin typeface="Brush Script MT" pitchFamily="66" charset="0"/>
              </a:rPr>
              <a:t>A</a:t>
            </a:r>
            <a:r>
              <a:rPr lang="en-US" baseline="-25000" dirty="0"/>
              <a:t>i</a:t>
            </a:r>
            <a:r>
              <a:rPr lang="en-US" dirty="0"/>
              <a:t> and user </a:t>
            </a:r>
            <a:r>
              <a:rPr lang="en-US" b="1" dirty="0" err="1">
                <a:solidFill>
                  <a:srgbClr val="FF0000"/>
                </a:solidFill>
              </a:rPr>
              <a:t>u</a:t>
            </a:r>
            <a:r>
              <a:rPr lang="en-US" dirty="0" err="1">
                <a:sym typeface="Symbol" panose="05050102010706020507" pitchFamily="18" charset="2"/>
              </a:rPr>
              <a:t></a:t>
            </a:r>
            <a:r>
              <a:rPr lang="en-US" dirty="0" err="1"/>
              <a:t>U</a:t>
            </a:r>
            <a:r>
              <a:rPr lang="en-US" dirty="0"/>
              <a:t>  </a:t>
            </a:r>
            <a:r>
              <a:rPr lang="en-US" b="1" dirty="0" err="1">
                <a:solidFill>
                  <a:srgbClr val="0070C0"/>
                </a:solidFill>
              </a:rPr>
              <a:t>f</a:t>
            </a:r>
            <a:r>
              <a:rPr lang="en-US" b="1" baseline="-25000" dirty="0" err="1">
                <a:solidFill>
                  <a:srgbClr val="0070C0"/>
                </a:solidFill>
              </a:rPr>
              <a:t>i</a:t>
            </a:r>
            <a:r>
              <a:rPr lang="en-US" b="1" baseline="30000" dirty="0" err="1">
                <a:solidFill>
                  <a:srgbClr val="FF0000"/>
                </a:solidFill>
              </a:rPr>
              <a:t>u</a:t>
            </a:r>
            <a:r>
              <a:rPr lang="en-US" dirty="0"/>
              <a:t>: </a:t>
            </a:r>
            <a:r>
              <a:rPr lang="en-US" dirty="0">
                <a:latin typeface="Brush Script MT" pitchFamily="66" charset="0"/>
              </a:rPr>
              <a:t>D</a:t>
            </a:r>
            <a:r>
              <a:rPr lang="en-US" baseline="-25000" dirty="0"/>
              <a:t>i</a:t>
            </a:r>
            <a:r>
              <a:rPr lang="en-US" dirty="0"/>
              <a:t> </a:t>
            </a:r>
            <a:r>
              <a:rPr lang="en-US" dirty="0">
                <a:sym typeface="Wingdings" panose="05000000000000000000" pitchFamily="2" charset="2"/>
              </a:rPr>
              <a:t></a:t>
            </a:r>
            <a:r>
              <a:rPr lang="en-US" dirty="0"/>
              <a:t> [0, 1] –  hardly made commeasurable in response time</a:t>
            </a:r>
          </a:p>
          <a:p>
            <a:pPr lvl="1" algn="ctr"/>
            <a:r>
              <a:rPr lang="en-US" dirty="0"/>
              <a:t>Winner, top-k, overall degree of preference - aggregation </a:t>
            </a:r>
            <a:r>
              <a:rPr lang="en-US" dirty="0" err="1"/>
              <a:t>r</a:t>
            </a:r>
            <a:r>
              <a:rPr lang="en-US" baseline="30000" dirty="0" err="1"/>
              <a:t>f,t</a:t>
            </a:r>
            <a:r>
              <a:rPr lang="en-US" dirty="0"/>
              <a:t>(</a:t>
            </a:r>
            <a:r>
              <a:rPr lang="en-US" dirty="0" err="1"/>
              <a:t>objectID</a:t>
            </a:r>
            <a:r>
              <a:rPr lang="en-US"/>
              <a:t>) = </a:t>
            </a:r>
            <a:r>
              <a:rPr lang="en-US" b="1" dirty="0" err="1">
                <a:solidFill>
                  <a:srgbClr val="00B050"/>
                </a:solidFill>
              </a:rPr>
              <a:t>t</a:t>
            </a:r>
            <a:r>
              <a:rPr lang="en-US" b="1" baseline="30000" dirty="0" err="1">
                <a:solidFill>
                  <a:srgbClr val="FF0000"/>
                </a:solidFill>
              </a:rPr>
              <a:t>u</a:t>
            </a:r>
            <a:r>
              <a:rPr lang="en-US" dirty="0">
                <a:sym typeface="Symbol" panose="05050102010706020507" pitchFamily="18" charset="2"/>
              </a:rPr>
              <a:t>{</a:t>
            </a:r>
            <a:r>
              <a:rPr lang="en-US" b="1" dirty="0" err="1">
                <a:solidFill>
                  <a:srgbClr val="0070C0"/>
                </a:solidFill>
              </a:rPr>
              <a:t>f</a:t>
            </a:r>
            <a:r>
              <a:rPr lang="en-US" b="1" baseline="-25000" dirty="0" err="1">
                <a:solidFill>
                  <a:srgbClr val="0070C0"/>
                </a:solidFill>
              </a:rPr>
              <a:t>i</a:t>
            </a:r>
            <a:r>
              <a:rPr lang="en-US" b="1" baseline="30000" dirty="0" err="1">
                <a:solidFill>
                  <a:srgbClr val="FF0000"/>
                </a:solidFill>
              </a:rPr>
              <a:t>u</a:t>
            </a:r>
            <a:r>
              <a:rPr lang="en-US" baseline="-25000" dirty="0"/>
              <a:t> </a:t>
            </a:r>
            <a:r>
              <a:rPr lang="en-US" dirty="0"/>
              <a:t>(</a:t>
            </a:r>
            <a:r>
              <a:rPr lang="en-US" dirty="0" err="1"/>
              <a:t>objectID</a:t>
            </a:r>
            <a:r>
              <a:rPr lang="en-US" sz="1000" dirty="0"/>
              <a:t> </a:t>
            </a:r>
            <a:r>
              <a:rPr lang="en-US" b="1" dirty="0"/>
              <a:t>.</a:t>
            </a:r>
            <a:r>
              <a:rPr lang="en-US" sz="1000" dirty="0"/>
              <a:t> </a:t>
            </a:r>
            <a:r>
              <a:rPr lang="en-US" dirty="0">
                <a:latin typeface="Brush Script MT" pitchFamily="66" charset="0"/>
              </a:rPr>
              <a:t>A</a:t>
            </a:r>
            <a:r>
              <a:rPr lang="en-US" baseline="-25000" dirty="0"/>
              <a:t>i</a:t>
            </a:r>
            <a:r>
              <a:rPr lang="en-US" dirty="0"/>
              <a:t>): </a:t>
            </a:r>
            <a:r>
              <a:rPr lang="en-US" dirty="0" err="1"/>
              <a:t>i</a:t>
            </a:r>
            <a:r>
              <a:rPr lang="en-US" dirty="0"/>
              <a:t> = 1, …, m</a:t>
            </a:r>
            <a:r>
              <a:rPr lang="en-US" dirty="0">
                <a:sym typeface="Symbol" panose="05050102010706020507" pitchFamily="18" charset="2"/>
              </a:rPr>
              <a:t>} </a:t>
            </a:r>
            <a:endParaRPr lang="en-US" dirty="0"/>
          </a:p>
          <a:p>
            <a:pPr marL="457200" lvl="1" indent="0">
              <a:buNone/>
            </a:pPr>
            <a:r>
              <a:rPr lang="en-US" dirty="0"/>
              <a:t>Here </a:t>
            </a:r>
            <a:r>
              <a:rPr lang="en-US" b="1" dirty="0" err="1">
                <a:solidFill>
                  <a:srgbClr val="00B050"/>
                </a:solidFill>
              </a:rPr>
              <a:t>t</a:t>
            </a:r>
            <a:r>
              <a:rPr lang="en-US" b="1" baseline="30000" dirty="0" err="1">
                <a:solidFill>
                  <a:srgbClr val="FF0000"/>
                </a:solidFill>
              </a:rPr>
              <a:t>u</a:t>
            </a:r>
            <a:r>
              <a:rPr lang="en-US" dirty="0"/>
              <a:t>: [0, 1]</a:t>
            </a:r>
            <a:r>
              <a:rPr lang="en-US" baseline="30000" dirty="0"/>
              <a:t>m </a:t>
            </a:r>
            <a:r>
              <a:rPr lang="en-US" dirty="0">
                <a:sym typeface="Wingdings" panose="05000000000000000000" pitchFamily="2" charset="2"/>
              </a:rPr>
              <a:t> [0, 1], </a:t>
            </a:r>
            <a:r>
              <a:rPr lang="en-US" b="1" dirty="0" err="1">
                <a:solidFill>
                  <a:srgbClr val="00B050"/>
                </a:solidFill>
              </a:rPr>
              <a:t>t</a:t>
            </a:r>
            <a:r>
              <a:rPr lang="en-US" b="1" baseline="30000" dirty="0" err="1">
                <a:solidFill>
                  <a:srgbClr val="FF0000"/>
                </a:solidFill>
              </a:rPr>
              <a:t>u</a:t>
            </a:r>
            <a:r>
              <a:rPr lang="en-US" dirty="0"/>
              <a:t>(0,…,0) = 0, </a:t>
            </a:r>
            <a:r>
              <a:rPr lang="en-US" b="1" dirty="0" err="1">
                <a:solidFill>
                  <a:srgbClr val="00B050"/>
                </a:solidFill>
              </a:rPr>
              <a:t>t</a:t>
            </a:r>
            <a:r>
              <a:rPr lang="en-US" b="1" baseline="30000" dirty="0" err="1">
                <a:solidFill>
                  <a:srgbClr val="FF0000"/>
                </a:solidFill>
              </a:rPr>
              <a:t>u</a:t>
            </a:r>
            <a:r>
              <a:rPr lang="en-US" dirty="0"/>
              <a:t>(1,…,1) = 1,                </a:t>
            </a:r>
            <a:r>
              <a:rPr lang="en-US" b="1" dirty="0" err="1">
                <a:solidFill>
                  <a:srgbClr val="00B050"/>
                </a:solidFill>
              </a:rPr>
              <a:t>t</a:t>
            </a:r>
            <a:r>
              <a:rPr lang="en-US" b="1" baseline="30000" dirty="0" err="1">
                <a:solidFill>
                  <a:srgbClr val="FF0000"/>
                </a:solidFill>
              </a:rPr>
              <a:t>u</a:t>
            </a:r>
            <a:r>
              <a:rPr lang="en-US" dirty="0">
                <a:sym typeface="Wingdings" panose="05000000000000000000" pitchFamily="2" charset="2"/>
              </a:rPr>
              <a:t> </a:t>
            </a:r>
            <a:r>
              <a:rPr lang="en-US" b="1" dirty="0">
                <a:solidFill>
                  <a:srgbClr val="00B050"/>
                </a:solidFill>
                <a:sym typeface="Wingdings" panose="05000000000000000000" pitchFamily="2" charset="2"/>
              </a:rPr>
              <a:t>monotone</a:t>
            </a:r>
            <a:r>
              <a:rPr lang="en-US" dirty="0">
                <a:sym typeface="Wingdings" panose="05000000000000000000" pitchFamily="2" charset="2"/>
              </a:rPr>
              <a:t>(linear) - preserves Pareto ordering, </a:t>
            </a:r>
            <a:endParaRPr lang="en-US" dirty="0">
              <a:sym typeface="Symbol" panose="05050102010706020507" pitchFamily="18" charset="2"/>
            </a:endParaRPr>
          </a:p>
          <a:p>
            <a:pPr marL="0" indent="0">
              <a:buNone/>
            </a:pPr>
            <a:endParaRPr lang="en-US" dirty="0">
              <a:sym typeface="Symbol" panose="05050102010706020507" pitchFamily="18" charset="2"/>
            </a:endParaRPr>
          </a:p>
        </p:txBody>
      </p:sp>
      <p:sp>
        <p:nvSpPr>
          <p:cNvPr id="4" name="Date Placeholder 3">
            <a:extLst>
              <a:ext uri="{FF2B5EF4-FFF2-40B4-BE49-F238E27FC236}">
                <a16:creationId xmlns:a16="http://schemas.microsoft.com/office/drawing/2014/main" id="{046E4873-6CF2-4A88-8549-E5F115176EDC}"/>
              </a:ext>
            </a:extLst>
          </p:cNvPr>
          <p:cNvSpPr>
            <a:spLocks noGrp="1"/>
          </p:cNvSpPr>
          <p:nvPr>
            <p:ph type="dt" sz="half" idx="10"/>
          </p:nvPr>
        </p:nvSpPr>
        <p:spPr/>
        <p:txBody>
          <a:bodyPr/>
          <a:lstStyle/>
          <a:p>
            <a:r>
              <a:rPr lang="en-US"/>
              <a:t>AY2023/24 NSWI166 Lecture 6 of 12, Vojtáš</a:t>
            </a:r>
          </a:p>
        </p:txBody>
      </p:sp>
      <p:sp>
        <p:nvSpPr>
          <p:cNvPr id="2" name="Footer Placeholder 1">
            <a:extLst>
              <a:ext uri="{FF2B5EF4-FFF2-40B4-BE49-F238E27FC236}">
                <a16:creationId xmlns:a16="http://schemas.microsoft.com/office/drawing/2014/main" id="{AF375B75-8B08-66BB-4F15-D26710136222}"/>
              </a:ext>
            </a:extLst>
          </p:cNvPr>
          <p:cNvSpPr>
            <a:spLocks noGrp="1"/>
          </p:cNvSpPr>
          <p:nvPr>
            <p:ph type="ftr" sz="quarter" idx="11"/>
          </p:nvPr>
        </p:nvSpPr>
        <p:spPr/>
        <p:txBody>
          <a:bodyPr/>
          <a:lstStyle/>
          <a:p>
            <a:r>
              <a:rPr lang="en-US"/>
              <a:t>Linear Monotone Preference Model</a:t>
            </a:r>
          </a:p>
        </p:txBody>
      </p:sp>
      <p:sp>
        <p:nvSpPr>
          <p:cNvPr id="3" name="Slide Number Placeholder 2">
            <a:extLst>
              <a:ext uri="{FF2B5EF4-FFF2-40B4-BE49-F238E27FC236}">
                <a16:creationId xmlns:a16="http://schemas.microsoft.com/office/drawing/2014/main" id="{56313724-0FA4-8041-8734-76A814854640}"/>
              </a:ext>
            </a:extLst>
          </p:cNvPr>
          <p:cNvSpPr>
            <a:spLocks noGrp="1"/>
          </p:cNvSpPr>
          <p:nvPr>
            <p:ph type="sldNum" sz="quarter" idx="12"/>
          </p:nvPr>
        </p:nvSpPr>
        <p:spPr/>
        <p:txBody>
          <a:bodyPr/>
          <a:lstStyle/>
          <a:p>
            <a:fld id="{105CACD4-D05D-443A-96A5-56D488532F2E}" type="slidenum">
              <a:rPr lang="en-US" smtClean="0"/>
              <a:pPr/>
              <a:t>14</a:t>
            </a:fld>
            <a:endParaRPr lang="en-US"/>
          </a:p>
        </p:txBody>
      </p:sp>
    </p:spTree>
    <p:extLst>
      <p:ext uri="{BB962C8B-B14F-4D97-AF65-F5344CB8AC3E}">
        <p14:creationId xmlns:p14="http://schemas.microsoft.com/office/powerpoint/2010/main" val="453499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9470" y="4483865"/>
            <a:ext cx="1861850"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045066" y="473725"/>
            <a:ext cx="3602516" cy="3789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0487" y="473725"/>
            <a:ext cx="1872867" cy="3756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34708" y="4483865"/>
            <a:ext cx="3602516"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4601392" y="4206866"/>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4720741" y="4458419"/>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4729920" y="6195370"/>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824671" y="4218672"/>
            <a:ext cx="263214" cy="276999"/>
          </a:xfrm>
          <a:prstGeom prst="rect">
            <a:avLst/>
          </a:prstGeom>
          <a:noFill/>
        </p:spPr>
        <p:txBody>
          <a:bodyPr wrap="none" rtlCol="0">
            <a:spAutoFit/>
          </a:bodyPr>
          <a:lstStyle/>
          <a:p>
            <a:r>
              <a:rPr lang="cs-CZ" sz="1200" dirty="0"/>
              <a:t>1</a:t>
            </a:r>
            <a:endParaRPr lang="en-US" sz="1200" dirty="0"/>
          </a:p>
        </p:txBody>
      </p:sp>
      <p:cxnSp>
        <p:nvCxnSpPr>
          <p:cNvPr id="15" name="Straight Arrow Connector 14"/>
          <p:cNvCxnSpPr/>
          <p:nvPr/>
        </p:nvCxnSpPr>
        <p:spPr>
          <a:xfrm>
            <a:off x="8637224" y="4229689"/>
            <a:ext cx="2864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4708" y="231354"/>
            <a:ext cx="0" cy="27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32183" y="4230477"/>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44780" y="6379816"/>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12673" y="645588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2640608" y="3886591"/>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8708834" y="3873206"/>
            <a:ext cx="429657" cy="369332"/>
          </a:xfrm>
          <a:prstGeom prst="rect">
            <a:avLst/>
          </a:prstGeom>
          <a:noFill/>
        </p:spPr>
        <p:txBody>
          <a:bodyPr wrap="square" rtlCol="0">
            <a:spAutoFit/>
          </a:bodyPr>
          <a:lstStyle/>
          <a:p>
            <a:r>
              <a:rPr lang="cs-CZ" dirty="0">
                <a:latin typeface="Brush Script MT" pitchFamily="66" charset="0"/>
              </a:rPr>
              <a:t>D</a:t>
            </a:r>
            <a:r>
              <a:rPr lang="cs-CZ" baseline="-25000" dirty="0"/>
              <a:t>1</a:t>
            </a:r>
            <a:endParaRPr lang="en-US" baseline="-25000" dirty="0"/>
          </a:p>
        </p:txBody>
      </p:sp>
      <p:sp>
        <p:nvSpPr>
          <p:cNvPr id="21" name="TextBox 20"/>
          <p:cNvSpPr txBox="1"/>
          <p:nvPr/>
        </p:nvSpPr>
        <p:spPr>
          <a:xfrm>
            <a:off x="5012673" y="46688"/>
            <a:ext cx="429657" cy="369332"/>
          </a:xfrm>
          <a:prstGeom prst="rect">
            <a:avLst/>
          </a:prstGeom>
          <a:noFill/>
        </p:spPr>
        <p:txBody>
          <a:bodyPr wrap="square" rtlCol="0">
            <a:spAutoFit/>
          </a:bodyPr>
          <a:lstStyle/>
          <a:p>
            <a:r>
              <a:rPr lang="cs-CZ" dirty="0">
                <a:latin typeface="Brush Script MT" pitchFamily="66" charset="0"/>
              </a:rPr>
              <a:t>D</a:t>
            </a:r>
            <a:r>
              <a:rPr lang="en-US" baseline="-25000" dirty="0"/>
              <a:t>2</a:t>
            </a:r>
          </a:p>
        </p:txBody>
      </p:sp>
      <p:cxnSp>
        <p:nvCxnSpPr>
          <p:cNvPr id="35" name="Straight Connector 34"/>
          <p:cNvCxnSpPr/>
          <p:nvPr/>
        </p:nvCxnSpPr>
        <p:spPr>
          <a:xfrm>
            <a:off x="2942211" y="2925304"/>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84464" y="854598"/>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12854" y="948587"/>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097600" y="807911"/>
            <a:ext cx="280846" cy="307777"/>
          </a:xfrm>
          <a:prstGeom prst="rect">
            <a:avLst/>
          </a:prstGeom>
          <a:noFill/>
        </p:spPr>
        <p:txBody>
          <a:bodyPr wrap="none" rtlCol="0">
            <a:spAutoFit/>
          </a:bodyPr>
          <a:lstStyle/>
          <a:p>
            <a:r>
              <a:rPr lang="en-US" sz="1400" dirty="0"/>
              <a:t>C</a:t>
            </a:r>
          </a:p>
        </p:txBody>
      </p:sp>
      <p:sp>
        <p:nvSpPr>
          <p:cNvPr id="60" name="TextBox 59"/>
          <p:cNvSpPr txBox="1"/>
          <p:nvPr/>
        </p:nvSpPr>
        <p:spPr>
          <a:xfrm>
            <a:off x="192918" y="485992"/>
            <a:ext cx="2562521" cy="6186309"/>
          </a:xfrm>
          <a:prstGeom prst="rect">
            <a:avLst/>
          </a:prstGeom>
          <a:noFill/>
          <a:ln>
            <a:solidFill>
              <a:schemeClr val="tx1"/>
            </a:solidFill>
          </a:ln>
        </p:spPr>
        <p:txBody>
          <a:bodyPr wrap="square" rtlCol="0">
            <a:spAutoFit/>
          </a:bodyPr>
          <a:lstStyle/>
          <a:p>
            <a:r>
              <a:rPr lang="en-US" dirty="0"/>
              <a:t>Let us build LMPM step by step</a:t>
            </a:r>
          </a:p>
          <a:p>
            <a:endParaRPr lang="en-US" dirty="0"/>
          </a:p>
          <a:p>
            <a:r>
              <a:rPr lang="en-US" dirty="0"/>
              <a:t>Data model: attributes </a:t>
            </a:r>
            <a:r>
              <a:rPr lang="en-US" dirty="0">
                <a:latin typeface="Brush Script MT" pitchFamily="66" charset="0"/>
              </a:rPr>
              <a:t>A</a:t>
            </a:r>
            <a:r>
              <a:rPr lang="en-US" baseline="-25000" dirty="0"/>
              <a:t>1</a:t>
            </a:r>
            <a:r>
              <a:rPr lang="en-US" dirty="0"/>
              <a:t>, </a:t>
            </a:r>
            <a:r>
              <a:rPr lang="en-US" dirty="0">
                <a:latin typeface="Brush Script MT" pitchFamily="66" charset="0"/>
              </a:rPr>
              <a:t>A</a:t>
            </a:r>
            <a:r>
              <a:rPr lang="en-US" baseline="-25000" dirty="0"/>
              <a:t>2</a:t>
            </a:r>
            <a:r>
              <a:rPr lang="en-US" dirty="0"/>
              <a:t>; domains </a:t>
            </a:r>
            <a:r>
              <a:rPr lang="en-US" dirty="0">
                <a:latin typeface="Brush Script MT" pitchFamily="66" charset="0"/>
              </a:rPr>
              <a:t>D</a:t>
            </a:r>
            <a:r>
              <a:rPr lang="en-US" baseline="-25000" dirty="0"/>
              <a:t>1</a:t>
            </a:r>
            <a:r>
              <a:rPr lang="en-US" dirty="0"/>
              <a:t>, </a:t>
            </a:r>
            <a:r>
              <a:rPr lang="en-US" dirty="0">
                <a:latin typeface="Brush Script MT" pitchFamily="66" charset="0"/>
              </a:rPr>
              <a:t>D</a:t>
            </a:r>
            <a:r>
              <a:rPr lang="en-US" baseline="-25000" dirty="0"/>
              <a:t>2</a:t>
            </a:r>
            <a:r>
              <a:rPr lang="en-US" dirty="0"/>
              <a:t>; only 2-dimensional – makes paper drawing easier</a:t>
            </a:r>
          </a:p>
          <a:p>
            <a:endParaRPr lang="en-US" dirty="0"/>
          </a:p>
          <a:p>
            <a:r>
              <a:rPr lang="en-US" dirty="0"/>
              <a:t>triangular degree of  preference of </a:t>
            </a:r>
            <a:r>
              <a:rPr lang="en-US" dirty="0" err="1">
                <a:latin typeface="Brush Script MT" pitchFamily="66" charset="0"/>
              </a:rPr>
              <a:t>A</a:t>
            </a:r>
            <a:r>
              <a:rPr lang="en-US" baseline="-25000" dirty="0" err="1"/>
              <a:t>j</a:t>
            </a:r>
            <a:r>
              <a:rPr lang="en-US" baseline="-25000" dirty="0"/>
              <a:t> </a:t>
            </a:r>
            <a:r>
              <a:rPr lang="en-US" dirty="0"/>
              <a:t>, a value from </a:t>
            </a:r>
            <a:r>
              <a:rPr lang="en-US" dirty="0" err="1">
                <a:latin typeface="Brush Script MT" pitchFamily="66" charset="0"/>
              </a:rPr>
              <a:t>D</a:t>
            </a:r>
            <a:r>
              <a:rPr lang="en-US" baseline="-25000" dirty="0" err="1"/>
              <a:t>j</a:t>
            </a:r>
            <a:r>
              <a:rPr lang="en-US" dirty="0"/>
              <a:t> (local preference) is given by  an ideal point </a:t>
            </a:r>
            <a:r>
              <a:rPr lang="en-US" dirty="0" err="1"/>
              <a:t>i</a:t>
            </a:r>
            <a:r>
              <a:rPr lang="en-US" baseline="-25000" dirty="0" err="1"/>
              <a:t>j</a:t>
            </a:r>
            <a:r>
              <a:rPr lang="en-US" baseline="-25000" dirty="0"/>
              <a:t> </a:t>
            </a:r>
            <a:r>
              <a:rPr lang="en-US" dirty="0"/>
              <a:t>   and function f</a:t>
            </a:r>
            <a:r>
              <a:rPr lang="en-US" baseline="-25000" dirty="0"/>
              <a:t>j</a:t>
            </a:r>
            <a:r>
              <a:rPr lang="en-US" dirty="0"/>
              <a:t>   </a:t>
            </a:r>
          </a:p>
          <a:p>
            <a:r>
              <a:rPr lang="en-US" dirty="0"/>
              <a:t>f</a:t>
            </a:r>
            <a:r>
              <a:rPr lang="en-US" baseline="-25000" dirty="0"/>
              <a:t>j </a:t>
            </a:r>
            <a:r>
              <a:rPr lang="en-US" dirty="0"/>
              <a:t>(</a:t>
            </a:r>
            <a:r>
              <a:rPr lang="en-US" dirty="0" err="1"/>
              <a:t>x</a:t>
            </a:r>
            <a:r>
              <a:rPr lang="en-US" baseline="-25000" dirty="0" err="1"/>
              <a:t>j</a:t>
            </a:r>
            <a:r>
              <a:rPr lang="en-US" dirty="0"/>
              <a:t>) = 0 , </a:t>
            </a:r>
            <a:r>
              <a:rPr lang="en-US" dirty="0" err="1"/>
              <a:t>x</a:t>
            </a:r>
            <a:r>
              <a:rPr lang="en-US" baseline="-25000" dirty="0" err="1"/>
              <a:t>j</a:t>
            </a:r>
            <a:r>
              <a:rPr lang="en-US" dirty="0"/>
              <a:t> = min</a:t>
            </a:r>
            <a:r>
              <a:rPr lang="en-US" dirty="0">
                <a:latin typeface="Brush Script MT" pitchFamily="66" charset="0"/>
              </a:rPr>
              <a:t> </a:t>
            </a:r>
            <a:r>
              <a:rPr lang="en-US" dirty="0" err="1">
                <a:latin typeface="Brush Script MT" pitchFamily="66" charset="0"/>
              </a:rPr>
              <a:t>D</a:t>
            </a:r>
            <a:r>
              <a:rPr lang="en-US" baseline="-25000" dirty="0" err="1"/>
              <a:t>j</a:t>
            </a:r>
            <a:endParaRPr lang="en-US" dirty="0"/>
          </a:p>
          <a:p>
            <a:r>
              <a:rPr lang="en-US" dirty="0"/>
              <a:t>f</a:t>
            </a:r>
            <a:r>
              <a:rPr lang="en-US" baseline="-25000" dirty="0"/>
              <a:t>j </a:t>
            </a:r>
            <a:r>
              <a:rPr lang="en-US" dirty="0"/>
              <a:t>(x) = (x- </a:t>
            </a:r>
            <a:r>
              <a:rPr lang="en-US" dirty="0" err="1"/>
              <a:t>x</a:t>
            </a:r>
            <a:r>
              <a:rPr lang="en-US" baseline="-25000" dirty="0" err="1"/>
              <a:t>j</a:t>
            </a:r>
            <a:r>
              <a:rPr lang="en-US" dirty="0"/>
              <a:t>)/(</a:t>
            </a:r>
            <a:r>
              <a:rPr lang="en-US" dirty="0" err="1"/>
              <a:t>i</a:t>
            </a:r>
            <a:r>
              <a:rPr lang="en-US" baseline="-25000" dirty="0" err="1"/>
              <a:t>j</a:t>
            </a:r>
            <a:r>
              <a:rPr lang="en-US" baseline="-25000" dirty="0"/>
              <a:t> </a:t>
            </a:r>
            <a:r>
              <a:rPr lang="en-US" dirty="0"/>
              <a:t>- </a:t>
            </a:r>
            <a:r>
              <a:rPr lang="en-US" dirty="0" err="1"/>
              <a:t>x</a:t>
            </a:r>
            <a:r>
              <a:rPr lang="en-US" baseline="-25000" dirty="0" err="1"/>
              <a:t>j</a:t>
            </a:r>
            <a:r>
              <a:rPr lang="en-US" dirty="0"/>
              <a:t>) if </a:t>
            </a:r>
            <a:r>
              <a:rPr lang="en-US" dirty="0" err="1"/>
              <a:t>x</a:t>
            </a:r>
            <a:r>
              <a:rPr lang="en-US" baseline="-25000" dirty="0" err="1"/>
              <a:t>j</a:t>
            </a:r>
            <a:r>
              <a:rPr lang="en-US" dirty="0"/>
              <a:t> ≤ x ≤ </a:t>
            </a:r>
            <a:r>
              <a:rPr lang="en-US" dirty="0" err="1"/>
              <a:t>i</a:t>
            </a:r>
            <a:r>
              <a:rPr lang="en-US" baseline="-25000" dirty="0" err="1"/>
              <a:t>j</a:t>
            </a:r>
            <a:r>
              <a:rPr lang="en-US" baseline="-25000" dirty="0"/>
              <a:t> </a:t>
            </a:r>
            <a:endParaRPr lang="en-US" dirty="0"/>
          </a:p>
          <a:p>
            <a:r>
              <a:rPr lang="en-US" dirty="0"/>
              <a:t>f</a:t>
            </a:r>
            <a:r>
              <a:rPr lang="en-US" baseline="-25000" dirty="0"/>
              <a:t>j </a:t>
            </a:r>
            <a:r>
              <a:rPr lang="en-US" dirty="0"/>
              <a:t>(</a:t>
            </a:r>
            <a:r>
              <a:rPr lang="en-US" dirty="0" err="1"/>
              <a:t>i</a:t>
            </a:r>
            <a:r>
              <a:rPr lang="en-US" baseline="-25000" dirty="0" err="1"/>
              <a:t>j</a:t>
            </a:r>
            <a:r>
              <a:rPr lang="en-US" dirty="0"/>
              <a:t>) = 1 	  </a:t>
            </a:r>
          </a:p>
          <a:p>
            <a:r>
              <a:rPr lang="en-US" dirty="0"/>
              <a:t>f</a:t>
            </a:r>
            <a:r>
              <a:rPr lang="en-US" baseline="-25000" dirty="0"/>
              <a:t>j </a:t>
            </a:r>
            <a:r>
              <a:rPr lang="en-US" dirty="0"/>
              <a:t>(x) = (</a:t>
            </a:r>
            <a:r>
              <a:rPr lang="en-US" dirty="0" err="1"/>
              <a:t>y</a:t>
            </a:r>
            <a:r>
              <a:rPr lang="en-US" baseline="-25000" dirty="0" err="1"/>
              <a:t>j</a:t>
            </a:r>
            <a:r>
              <a:rPr lang="en-US" baseline="-25000" dirty="0"/>
              <a:t> </a:t>
            </a:r>
            <a:r>
              <a:rPr lang="en-US" dirty="0"/>
              <a:t>-x)/(</a:t>
            </a:r>
            <a:r>
              <a:rPr lang="en-US" dirty="0" err="1"/>
              <a:t>y</a:t>
            </a:r>
            <a:r>
              <a:rPr lang="en-US" baseline="-25000" dirty="0" err="1"/>
              <a:t>j</a:t>
            </a:r>
            <a:r>
              <a:rPr lang="en-US" baseline="-25000" dirty="0"/>
              <a:t> </a:t>
            </a:r>
            <a:r>
              <a:rPr lang="en-US" dirty="0"/>
              <a:t>- </a:t>
            </a:r>
            <a:r>
              <a:rPr lang="en-US" dirty="0" err="1"/>
              <a:t>i</a:t>
            </a:r>
            <a:r>
              <a:rPr lang="en-US" baseline="-25000" dirty="0" err="1"/>
              <a:t>j</a:t>
            </a:r>
            <a:r>
              <a:rPr lang="en-US" dirty="0"/>
              <a:t>) if </a:t>
            </a:r>
            <a:r>
              <a:rPr lang="en-US" dirty="0" err="1"/>
              <a:t>i</a:t>
            </a:r>
            <a:r>
              <a:rPr lang="en-US" baseline="-25000" dirty="0" err="1"/>
              <a:t>j</a:t>
            </a:r>
            <a:r>
              <a:rPr lang="en-US" dirty="0"/>
              <a:t> ≤ x ≤ </a:t>
            </a:r>
            <a:r>
              <a:rPr lang="en-US" dirty="0" err="1"/>
              <a:t>y</a:t>
            </a:r>
            <a:r>
              <a:rPr lang="en-US" baseline="-25000" dirty="0" err="1"/>
              <a:t>j</a:t>
            </a:r>
            <a:endParaRPr lang="en-US" dirty="0"/>
          </a:p>
          <a:p>
            <a:r>
              <a:rPr lang="en-US" dirty="0"/>
              <a:t>f</a:t>
            </a:r>
            <a:r>
              <a:rPr lang="en-US" baseline="-25000" dirty="0"/>
              <a:t>j </a:t>
            </a:r>
            <a:r>
              <a:rPr lang="en-US" dirty="0"/>
              <a:t>(</a:t>
            </a:r>
            <a:r>
              <a:rPr lang="en-US" dirty="0" err="1"/>
              <a:t>y</a:t>
            </a:r>
            <a:r>
              <a:rPr lang="en-US" baseline="-25000" dirty="0" err="1"/>
              <a:t>j</a:t>
            </a:r>
            <a:r>
              <a:rPr lang="en-US" dirty="0"/>
              <a:t>) = 0 , </a:t>
            </a:r>
            <a:r>
              <a:rPr lang="en-US" dirty="0" err="1"/>
              <a:t>y</a:t>
            </a:r>
            <a:r>
              <a:rPr lang="en-US" baseline="-25000" dirty="0" err="1"/>
              <a:t>j</a:t>
            </a:r>
            <a:r>
              <a:rPr lang="en-US" dirty="0"/>
              <a:t> = max</a:t>
            </a:r>
            <a:r>
              <a:rPr lang="en-US" dirty="0">
                <a:latin typeface="Brush Script MT" pitchFamily="66" charset="0"/>
              </a:rPr>
              <a:t> D</a:t>
            </a:r>
            <a:r>
              <a:rPr lang="en-US" baseline="-25000" dirty="0"/>
              <a:t>i</a:t>
            </a:r>
            <a:r>
              <a:rPr lang="en-US" dirty="0"/>
              <a:t>,</a:t>
            </a:r>
          </a:p>
          <a:p>
            <a:endParaRPr lang="en-US" dirty="0"/>
          </a:p>
        </p:txBody>
      </p:sp>
      <p:cxnSp>
        <p:nvCxnSpPr>
          <p:cNvPr id="64" name="Straight Connector 63"/>
          <p:cNvCxnSpPr/>
          <p:nvPr/>
        </p:nvCxnSpPr>
        <p:spPr>
          <a:xfrm flipV="1">
            <a:off x="5916488" y="4495672"/>
            <a:ext cx="2731094" cy="188125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2942211" y="485449"/>
            <a:ext cx="1861143" cy="24453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10" idx="0"/>
          </p:cNvCxnSpPr>
          <p:nvPr/>
        </p:nvCxnSpPr>
        <p:spPr>
          <a:xfrm>
            <a:off x="2930487" y="2919046"/>
            <a:ext cx="1802512" cy="12878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898308"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044780" y="4483865"/>
            <a:ext cx="871708" cy="189306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43507" y="1837869"/>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271897" y="1931858"/>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371527" y="1760416"/>
            <a:ext cx="272832" cy="307777"/>
          </a:xfrm>
          <a:prstGeom prst="rect">
            <a:avLst/>
          </a:prstGeom>
          <a:noFill/>
        </p:spPr>
        <p:txBody>
          <a:bodyPr wrap="none" rtlCol="0">
            <a:spAutoFit/>
          </a:bodyPr>
          <a:lstStyle/>
          <a:p>
            <a:r>
              <a:rPr lang="en-US" sz="1400" dirty="0"/>
              <a:t>E</a:t>
            </a:r>
          </a:p>
        </p:txBody>
      </p:sp>
      <p:sp>
        <p:nvSpPr>
          <p:cNvPr id="77" name="TextBox 76"/>
          <p:cNvSpPr txBox="1"/>
          <p:nvPr/>
        </p:nvSpPr>
        <p:spPr>
          <a:xfrm>
            <a:off x="5167461" y="5374847"/>
            <a:ext cx="336952"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1</a:t>
            </a:r>
            <a:endParaRPr lang="en-US" dirty="0">
              <a:solidFill>
                <a:srgbClr val="00B050"/>
              </a:solidFill>
            </a:endParaRPr>
          </a:p>
        </p:txBody>
      </p:sp>
      <p:sp>
        <p:nvSpPr>
          <p:cNvPr id="78" name="TextBox 77"/>
          <p:cNvSpPr txBox="1"/>
          <p:nvPr/>
        </p:nvSpPr>
        <p:spPr>
          <a:xfrm>
            <a:off x="3557046" y="3509908"/>
            <a:ext cx="336952"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2</a:t>
            </a:r>
            <a:endParaRPr lang="en-US" dirty="0">
              <a:solidFill>
                <a:srgbClr val="00B050"/>
              </a:solidFill>
            </a:endParaRPr>
          </a:p>
        </p:txBody>
      </p:sp>
      <p:cxnSp>
        <p:nvCxnSpPr>
          <p:cNvPr id="80" name="Straight Connector 79"/>
          <p:cNvCxnSpPr/>
          <p:nvPr/>
        </p:nvCxnSpPr>
        <p:spPr>
          <a:xfrm>
            <a:off x="7141642" y="2547547"/>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070032" y="2641536"/>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169662" y="2470094"/>
            <a:ext cx="295274" cy="307777"/>
          </a:xfrm>
          <a:prstGeom prst="rect">
            <a:avLst/>
          </a:prstGeom>
          <a:noFill/>
        </p:spPr>
        <p:txBody>
          <a:bodyPr wrap="none" rtlCol="0">
            <a:spAutoFit/>
          </a:bodyPr>
          <a:lstStyle/>
          <a:p>
            <a:r>
              <a:rPr lang="cs-CZ" sz="1400" dirty="0"/>
              <a:t>D</a:t>
            </a:r>
            <a:endParaRPr lang="en-US" sz="1400" dirty="0"/>
          </a:p>
        </p:txBody>
      </p:sp>
      <p:cxnSp>
        <p:nvCxnSpPr>
          <p:cNvPr id="83" name="Straight Connector 82"/>
          <p:cNvCxnSpPr/>
          <p:nvPr/>
        </p:nvCxnSpPr>
        <p:spPr>
          <a:xfrm>
            <a:off x="6135292" y="3190416"/>
            <a:ext cx="0" cy="18466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063682" y="3284405"/>
            <a:ext cx="16680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148428" y="3143729"/>
            <a:ext cx="285656" cy="307777"/>
          </a:xfrm>
          <a:prstGeom prst="rect">
            <a:avLst/>
          </a:prstGeom>
          <a:noFill/>
          <a:ln w="6350">
            <a:noFill/>
          </a:ln>
        </p:spPr>
        <p:txBody>
          <a:bodyPr wrap="none" rtlCol="0">
            <a:spAutoFit/>
          </a:bodyPr>
          <a:lstStyle/>
          <a:p>
            <a:r>
              <a:rPr lang="en-US" sz="1400" dirty="0"/>
              <a:t>B</a:t>
            </a:r>
          </a:p>
        </p:txBody>
      </p:sp>
      <p:sp>
        <p:nvSpPr>
          <p:cNvPr id="87" name="TextBox 86"/>
          <p:cNvSpPr txBox="1"/>
          <p:nvPr/>
        </p:nvSpPr>
        <p:spPr>
          <a:xfrm>
            <a:off x="5843215" y="4166643"/>
            <a:ext cx="316112" cy="369332"/>
          </a:xfrm>
          <a:prstGeom prst="rect">
            <a:avLst/>
          </a:prstGeom>
          <a:noFill/>
        </p:spPr>
        <p:txBody>
          <a:bodyPr wrap="none" rtlCol="0">
            <a:spAutoFit/>
          </a:bodyPr>
          <a:lstStyle/>
          <a:p>
            <a:r>
              <a:rPr lang="en-US" dirty="0"/>
              <a:t>i</a:t>
            </a:r>
            <a:r>
              <a:rPr lang="en-US" baseline="-25000" dirty="0"/>
              <a:t>1</a:t>
            </a:r>
            <a:endParaRPr lang="en-US" dirty="0"/>
          </a:p>
        </p:txBody>
      </p:sp>
      <p:sp>
        <p:nvSpPr>
          <p:cNvPr id="88" name="TextBox 87"/>
          <p:cNvSpPr txBox="1"/>
          <p:nvPr/>
        </p:nvSpPr>
        <p:spPr>
          <a:xfrm>
            <a:off x="4733818" y="2855312"/>
            <a:ext cx="316112" cy="369332"/>
          </a:xfrm>
          <a:prstGeom prst="rect">
            <a:avLst/>
          </a:prstGeom>
          <a:noFill/>
        </p:spPr>
        <p:txBody>
          <a:bodyPr wrap="none" rtlCol="0">
            <a:spAutoFit/>
          </a:bodyPr>
          <a:lstStyle/>
          <a:p>
            <a:r>
              <a:rPr lang="en-US" dirty="0"/>
              <a:t>i</a:t>
            </a:r>
            <a:r>
              <a:rPr lang="en-US" baseline="-25000" dirty="0"/>
              <a:t>2</a:t>
            </a:r>
            <a:endParaRPr lang="en-US" dirty="0"/>
          </a:p>
        </p:txBody>
      </p:sp>
      <p:cxnSp>
        <p:nvCxnSpPr>
          <p:cNvPr id="65" name="Straight Connector 64"/>
          <p:cNvCxnSpPr/>
          <p:nvPr/>
        </p:nvCxnSpPr>
        <p:spPr>
          <a:xfrm>
            <a:off x="8995273" y="48684"/>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8923663" y="142673"/>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5841073" y="2855312"/>
            <a:ext cx="150829" cy="16025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5327719" y="2923880"/>
            <a:ext cx="649537" cy="369332"/>
          </a:xfrm>
          <a:prstGeom prst="rect">
            <a:avLst/>
          </a:prstGeom>
          <a:noFill/>
        </p:spPr>
        <p:txBody>
          <a:bodyPr wrap="none" rtlCol="0">
            <a:spAutoFit/>
          </a:bodyPr>
          <a:lstStyle/>
          <a:p>
            <a:r>
              <a:rPr lang="en-US" b="1" dirty="0">
                <a:solidFill>
                  <a:srgbClr val="00B050"/>
                </a:solidFill>
              </a:rPr>
              <a:t>ideal</a:t>
            </a:r>
          </a:p>
        </p:txBody>
      </p:sp>
      <p:sp>
        <p:nvSpPr>
          <p:cNvPr id="57" name="Oval 56"/>
          <p:cNvSpPr/>
          <p:nvPr/>
        </p:nvSpPr>
        <p:spPr>
          <a:xfrm>
            <a:off x="2828041" y="6297105"/>
            <a:ext cx="150829" cy="160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722E33AA-9677-49A3-9083-32D80F57497B}"/>
              </a:ext>
            </a:extLst>
          </p:cNvPr>
          <p:cNvSpPr>
            <a:spLocks noGrp="1"/>
          </p:cNvSpPr>
          <p:nvPr>
            <p:ph type="dt" sz="half" idx="10"/>
          </p:nvPr>
        </p:nvSpPr>
        <p:spPr>
          <a:xfrm>
            <a:off x="628650" y="6672301"/>
            <a:ext cx="2057400" cy="183399"/>
          </a:xfrm>
        </p:spPr>
        <p:txBody>
          <a:bodyPr/>
          <a:lstStyle/>
          <a:p>
            <a:r>
              <a:rPr lang="en-US"/>
              <a:t>AY2023/24 NSWI166 Lecture 6 of 12, Vojtáš</a:t>
            </a:r>
            <a:endParaRPr lang="en-US" dirty="0"/>
          </a:p>
        </p:txBody>
      </p:sp>
      <p:sp>
        <p:nvSpPr>
          <p:cNvPr id="16" name="Footer Placeholder 15">
            <a:extLst>
              <a:ext uri="{FF2B5EF4-FFF2-40B4-BE49-F238E27FC236}">
                <a16:creationId xmlns:a16="http://schemas.microsoft.com/office/drawing/2014/main" id="{3354EB62-5A98-AD32-1DA8-89EBCBF5732C}"/>
              </a:ext>
            </a:extLst>
          </p:cNvPr>
          <p:cNvSpPr>
            <a:spLocks noGrp="1"/>
          </p:cNvSpPr>
          <p:nvPr>
            <p:ph type="ftr" sz="quarter" idx="11"/>
          </p:nvPr>
        </p:nvSpPr>
        <p:spPr/>
        <p:txBody>
          <a:bodyPr/>
          <a:lstStyle/>
          <a:p>
            <a:r>
              <a:rPr lang="en-US"/>
              <a:t>Linear Monotone Preference Model</a:t>
            </a:r>
          </a:p>
        </p:txBody>
      </p:sp>
      <p:sp>
        <p:nvSpPr>
          <p:cNvPr id="22" name="Slide Number Placeholder 21">
            <a:extLst>
              <a:ext uri="{FF2B5EF4-FFF2-40B4-BE49-F238E27FC236}">
                <a16:creationId xmlns:a16="http://schemas.microsoft.com/office/drawing/2014/main" id="{49494EE9-120D-0808-783F-A35A00D27840}"/>
              </a:ext>
            </a:extLst>
          </p:cNvPr>
          <p:cNvSpPr>
            <a:spLocks noGrp="1"/>
          </p:cNvSpPr>
          <p:nvPr>
            <p:ph type="sldNum" sz="quarter" idx="12"/>
          </p:nvPr>
        </p:nvSpPr>
        <p:spPr/>
        <p:txBody>
          <a:bodyPr/>
          <a:lstStyle/>
          <a:p>
            <a:fld id="{105CACD4-D05D-443A-96A5-56D488532F2E}" type="slidenum">
              <a:rPr lang="en-US" smtClean="0"/>
              <a:pPr/>
              <a:t>15</a:t>
            </a:fld>
            <a:endParaRPr lang="en-US"/>
          </a:p>
        </p:txBody>
      </p:sp>
    </p:spTree>
    <p:extLst>
      <p:ext uri="{BB962C8B-B14F-4D97-AF65-F5344CB8AC3E}">
        <p14:creationId xmlns:p14="http://schemas.microsoft.com/office/powerpoint/2010/main" val="4174013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9470" y="4483865"/>
            <a:ext cx="1861850"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045066" y="473725"/>
            <a:ext cx="3602516" cy="3789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930487" y="473725"/>
            <a:ext cx="1872867" cy="3756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034708" y="4483865"/>
            <a:ext cx="3602516"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4601392" y="4206866"/>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4720741" y="4458419"/>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4729920" y="6195370"/>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824671" y="4218672"/>
            <a:ext cx="263214" cy="276999"/>
          </a:xfrm>
          <a:prstGeom prst="rect">
            <a:avLst/>
          </a:prstGeom>
          <a:noFill/>
        </p:spPr>
        <p:txBody>
          <a:bodyPr wrap="none" rtlCol="0">
            <a:spAutoFit/>
          </a:bodyPr>
          <a:lstStyle/>
          <a:p>
            <a:r>
              <a:rPr lang="cs-CZ" sz="1200" dirty="0"/>
              <a:t>1</a:t>
            </a:r>
            <a:endParaRPr lang="en-US" sz="1200" dirty="0"/>
          </a:p>
        </p:txBody>
      </p:sp>
      <p:cxnSp>
        <p:nvCxnSpPr>
          <p:cNvPr id="15" name="Straight Arrow Connector 14"/>
          <p:cNvCxnSpPr/>
          <p:nvPr/>
        </p:nvCxnSpPr>
        <p:spPr>
          <a:xfrm>
            <a:off x="8637224" y="4229689"/>
            <a:ext cx="2864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4708" y="231354"/>
            <a:ext cx="0" cy="27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32183" y="4230477"/>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44780" y="6379816"/>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12673" y="645588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2640608" y="3886591"/>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8708834" y="3873206"/>
            <a:ext cx="429657" cy="369332"/>
          </a:xfrm>
          <a:prstGeom prst="rect">
            <a:avLst/>
          </a:prstGeom>
          <a:noFill/>
        </p:spPr>
        <p:txBody>
          <a:bodyPr wrap="square" rtlCol="0">
            <a:spAutoFit/>
          </a:bodyPr>
          <a:lstStyle/>
          <a:p>
            <a:r>
              <a:rPr lang="cs-CZ" dirty="0">
                <a:latin typeface="Brush Script MT" pitchFamily="66" charset="0"/>
              </a:rPr>
              <a:t>D</a:t>
            </a:r>
            <a:r>
              <a:rPr lang="cs-CZ" baseline="-25000" dirty="0"/>
              <a:t>1</a:t>
            </a:r>
            <a:endParaRPr lang="en-US" baseline="-25000" dirty="0"/>
          </a:p>
        </p:txBody>
      </p:sp>
      <p:sp>
        <p:nvSpPr>
          <p:cNvPr id="21" name="TextBox 20"/>
          <p:cNvSpPr txBox="1"/>
          <p:nvPr/>
        </p:nvSpPr>
        <p:spPr>
          <a:xfrm>
            <a:off x="5012673" y="46688"/>
            <a:ext cx="429657" cy="369332"/>
          </a:xfrm>
          <a:prstGeom prst="rect">
            <a:avLst/>
          </a:prstGeom>
          <a:noFill/>
        </p:spPr>
        <p:txBody>
          <a:bodyPr wrap="square" rtlCol="0">
            <a:spAutoFit/>
          </a:bodyPr>
          <a:lstStyle/>
          <a:p>
            <a:r>
              <a:rPr lang="cs-CZ" dirty="0">
                <a:latin typeface="Brush Script MT" pitchFamily="66" charset="0"/>
              </a:rPr>
              <a:t>D</a:t>
            </a:r>
            <a:r>
              <a:rPr lang="en-US" baseline="-25000" dirty="0"/>
              <a:t>2</a:t>
            </a:r>
          </a:p>
        </p:txBody>
      </p:sp>
      <p:cxnSp>
        <p:nvCxnSpPr>
          <p:cNvPr id="26" name="Straight Connector 25"/>
          <p:cNvCxnSpPr/>
          <p:nvPr/>
        </p:nvCxnSpPr>
        <p:spPr>
          <a:xfrm flipH="1">
            <a:off x="5914268" y="48544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42211" y="2940190"/>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84464" y="854598"/>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12854" y="948587"/>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097600" y="807911"/>
            <a:ext cx="280846" cy="307777"/>
          </a:xfrm>
          <a:prstGeom prst="rect">
            <a:avLst/>
          </a:prstGeom>
          <a:noFill/>
        </p:spPr>
        <p:txBody>
          <a:bodyPr wrap="none" rtlCol="0">
            <a:spAutoFit/>
          </a:bodyPr>
          <a:lstStyle/>
          <a:p>
            <a:r>
              <a:rPr lang="en-US" sz="1400" dirty="0"/>
              <a:t>C</a:t>
            </a:r>
          </a:p>
        </p:txBody>
      </p:sp>
      <p:cxnSp>
        <p:nvCxnSpPr>
          <p:cNvPr id="57" name="Straight Connector 56"/>
          <p:cNvCxnSpPr/>
          <p:nvPr/>
        </p:nvCxnSpPr>
        <p:spPr>
          <a:xfrm>
            <a:off x="6135292" y="3190416"/>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063682" y="3284405"/>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148428" y="3143729"/>
            <a:ext cx="282450" cy="307777"/>
          </a:xfrm>
          <a:prstGeom prst="rect">
            <a:avLst/>
          </a:prstGeom>
          <a:noFill/>
        </p:spPr>
        <p:txBody>
          <a:bodyPr wrap="none" rtlCol="0">
            <a:spAutoFit/>
          </a:bodyPr>
          <a:lstStyle/>
          <a:p>
            <a:r>
              <a:rPr lang="en-US" sz="1400" dirty="0"/>
              <a:t>B</a:t>
            </a:r>
          </a:p>
        </p:txBody>
      </p:sp>
      <p:cxnSp>
        <p:nvCxnSpPr>
          <p:cNvPr id="64" name="Straight Connector 63"/>
          <p:cNvCxnSpPr/>
          <p:nvPr/>
        </p:nvCxnSpPr>
        <p:spPr>
          <a:xfrm flipV="1">
            <a:off x="6702458" y="4495672"/>
            <a:ext cx="1945124" cy="188627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2931736" y="485449"/>
            <a:ext cx="1871620" cy="174870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10" idx="0"/>
          </p:cNvCxnSpPr>
          <p:nvPr/>
        </p:nvCxnSpPr>
        <p:spPr>
          <a:xfrm>
            <a:off x="2930487" y="2919046"/>
            <a:ext cx="1802512" cy="12878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41642" y="2547547"/>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070032" y="2641536"/>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7169662" y="2470094"/>
            <a:ext cx="295274" cy="307777"/>
          </a:xfrm>
          <a:prstGeom prst="rect">
            <a:avLst/>
          </a:prstGeom>
          <a:noFill/>
        </p:spPr>
        <p:txBody>
          <a:bodyPr wrap="none" rtlCol="0">
            <a:spAutoFit/>
          </a:bodyPr>
          <a:lstStyle/>
          <a:p>
            <a:r>
              <a:rPr lang="cs-CZ" sz="1400" dirty="0"/>
              <a:t>D</a:t>
            </a:r>
            <a:endParaRPr lang="en-US" sz="1400" dirty="0"/>
          </a:p>
        </p:txBody>
      </p:sp>
      <p:cxnSp>
        <p:nvCxnSpPr>
          <p:cNvPr id="47" name="Straight Connector 46"/>
          <p:cNvCxnSpPr/>
          <p:nvPr/>
        </p:nvCxnSpPr>
        <p:spPr>
          <a:xfrm>
            <a:off x="2939666" y="2268904"/>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702921"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035353" y="4512145"/>
            <a:ext cx="871708" cy="189306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43507" y="1837869"/>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271897" y="1931858"/>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371527" y="1760416"/>
            <a:ext cx="272832" cy="307777"/>
          </a:xfrm>
          <a:prstGeom prst="rect">
            <a:avLst/>
          </a:prstGeom>
          <a:noFill/>
        </p:spPr>
        <p:txBody>
          <a:bodyPr wrap="none" rtlCol="0">
            <a:spAutoFit/>
          </a:bodyPr>
          <a:lstStyle/>
          <a:p>
            <a:r>
              <a:rPr lang="en-US" sz="1400" dirty="0"/>
              <a:t>E</a:t>
            </a:r>
          </a:p>
        </p:txBody>
      </p:sp>
      <p:sp>
        <p:nvSpPr>
          <p:cNvPr id="73" name="TextBox 72"/>
          <p:cNvSpPr txBox="1"/>
          <p:nvPr/>
        </p:nvSpPr>
        <p:spPr>
          <a:xfrm>
            <a:off x="2705493" y="6372520"/>
            <a:ext cx="649537" cy="369332"/>
          </a:xfrm>
          <a:prstGeom prst="rect">
            <a:avLst/>
          </a:prstGeom>
          <a:noFill/>
        </p:spPr>
        <p:txBody>
          <a:bodyPr wrap="none" rtlCol="0">
            <a:spAutoFit/>
          </a:bodyPr>
          <a:lstStyle/>
          <a:p>
            <a:r>
              <a:rPr lang="en-US" b="1" dirty="0"/>
              <a:t>ideal</a:t>
            </a:r>
          </a:p>
        </p:txBody>
      </p:sp>
      <p:sp>
        <p:nvSpPr>
          <p:cNvPr id="75" name="Oval 74"/>
          <p:cNvSpPr/>
          <p:nvPr/>
        </p:nvSpPr>
        <p:spPr>
          <a:xfrm>
            <a:off x="2828041" y="6297105"/>
            <a:ext cx="150829" cy="160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5327719" y="2923880"/>
            <a:ext cx="649537" cy="369332"/>
          </a:xfrm>
          <a:prstGeom prst="rect">
            <a:avLst/>
          </a:prstGeom>
          <a:noFill/>
        </p:spPr>
        <p:txBody>
          <a:bodyPr wrap="none" rtlCol="0">
            <a:spAutoFit/>
          </a:bodyPr>
          <a:lstStyle/>
          <a:p>
            <a:r>
              <a:rPr lang="en-US" b="1" dirty="0">
                <a:solidFill>
                  <a:srgbClr val="00B050"/>
                </a:solidFill>
              </a:rPr>
              <a:t>ideal</a:t>
            </a:r>
          </a:p>
        </p:txBody>
      </p:sp>
      <p:sp>
        <p:nvSpPr>
          <p:cNvPr id="81" name="TextBox 80"/>
          <p:cNvSpPr txBox="1"/>
          <p:nvPr/>
        </p:nvSpPr>
        <p:spPr>
          <a:xfrm>
            <a:off x="1" y="506774"/>
            <a:ext cx="2703484" cy="3139321"/>
          </a:xfrm>
          <a:prstGeom prst="rect">
            <a:avLst/>
          </a:prstGeom>
          <a:noFill/>
          <a:ln>
            <a:solidFill>
              <a:schemeClr val="tx1"/>
            </a:solidFill>
          </a:ln>
        </p:spPr>
        <p:txBody>
          <a:bodyPr wrap="square" rtlCol="0">
            <a:spAutoFit/>
          </a:bodyPr>
          <a:lstStyle/>
          <a:p>
            <a:r>
              <a:rPr lang="en-US" dirty="0"/>
              <a:t>Similarly</a:t>
            </a:r>
          </a:p>
          <a:p>
            <a:endParaRPr lang="en-US" dirty="0"/>
          </a:p>
          <a:p>
            <a:r>
              <a:rPr lang="en-US" dirty="0"/>
              <a:t>trapezoidal degree of  preference of </a:t>
            </a:r>
            <a:r>
              <a:rPr lang="en-US" dirty="0" err="1">
                <a:latin typeface="Brush Script MT" pitchFamily="66" charset="0"/>
              </a:rPr>
              <a:t>A</a:t>
            </a:r>
            <a:r>
              <a:rPr lang="en-US" baseline="-25000" dirty="0" err="1"/>
              <a:t>j</a:t>
            </a:r>
            <a:r>
              <a:rPr lang="en-US" baseline="-25000" dirty="0"/>
              <a:t> </a:t>
            </a:r>
            <a:r>
              <a:rPr lang="en-US" dirty="0"/>
              <a:t>, a value from </a:t>
            </a:r>
            <a:r>
              <a:rPr lang="en-US" dirty="0" err="1">
                <a:latin typeface="Brush Script MT" pitchFamily="66" charset="0"/>
              </a:rPr>
              <a:t>D</a:t>
            </a:r>
            <a:r>
              <a:rPr lang="en-US" baseline="-25000" dirty="0" err="1"/>
              <a:t>j</a:t>
            </a:r>
            <a:r>
              <a:rPr lang="en-US" dirty="0"/>
              <a:t> (local preference) is given by  an ideal interval [</a:t>
            </a:r>
            <a:r>
              <a:rPr lang="en-US" dirty="0" err="1"/>
              <a:t>i</a:t>
            </a:r>
            <a:r>
              <a:rPr lang="en-US" baseline="-25000" dirty="0" err="1"/>
              <a:t>j</a:t>
            </a:r>
            <a:r>
              <a:rPr lang="en-US" baseline="30000" dirty="0" err="1"/>
              <a:t>l</a:t>
            </a:r>
            <a:r>
              <a:rPr lang="en-US" dirty="0"/>
              <a:t> , </a:t>
            </a:r>
            <a:r>
              <a:rPr lang="en-US" dirty="0" err="1"/>
              <a:t>i</a:t>
            </a:r>
            <a:r>
              <a:rPr lang="en-US" baseline="-25000" dirty="0" err="1"/>
              <a:t>j</a:t>
            </a:r>
            <a:r>
              <a:rPr lang="en-US" baseline="30000" dirty="0" err="1"/>
              <a:t>r</a:t>
            </a:r>
            <a:r>
              <a:rPr lang="en-US" dirty="0"/>
              <a:t> ]    and analogically defined functions f</a:t>
            </a:r>
            <a:r>
              <a:rPr lang="en-US" baseline="-25000" dirty="0"/>
              <a:t>j</a:t>
            </a:r>
            <a:r>
              <a:rPr lang="en-US" dirty="0"/>
              <a:t> </a:t>
            </a:r>
          </a:p>
          <a:p>
            <a:r>
              <a:rPr lang="en-US" dirty="0"/>
              <a:t> </a:t>
            </a:r>
          </a:p>
          <a:p>
            <a:r>
              <a:rPr lang="en-US" dirty="0"/>
              <a:t> </a:t>
            </a:r>
            <a:endParaRPr lang="en-US" b="1" dirty="0">
              <a:solidFill>
                <a:srgbClr val="FF0000"/>
              </a:solidFill>
            </a:endParaRPr>
          </a:p>
        </p:txBody>
      </p:sp>
      <p:sp>
        <p:nvSpPr>
          <p:cNvPr id="60" name="TextBox 59"/>
          <p:cNvSpPr txBox="1"/>
          <p:nvPr/>
        </p:nvSpPr>
        <p:spPr>
          <a:xfrm>
            <a:off x="4920785" y="4138361"/>
            <a:ext cx="373820" cy="369332"/>
          </a:xfrm>
          <a:prstGeom prst="rect">
            <a:avLst/>
          </a:prstGeom>
          <a:noFill/>
        </p:spPr>
        <p:txBody>
          <a:bodyPr wrap="none" rtlCol="0">
            <a:spAutoFit/>
          </a:bodyPr>
          <a:lstStyle/>
          <a:p>
            <a:r>
              <a:rPr lang="en-US" dirty="0"/>
              <a:t>a</a:t>
            </a:r>
            <a:r>
              <a:rPr lang="en-US" baseline="-25000" dirty="0"/>
              <a:t>1</a:t>
            </a:r>
          </a:p>
        </p:txBody>
      </p:sp>
      <p:sp>
        <p:nvSpPr>
          <p:cNvPr id="83" name="TextBox 82"/>
          <p:cNvSpPr txBox="1"/>
          <p:nvPr/>
        </p:nvSpPr>
        <p:spPr>
          <a:xfrm>
            <a:off x="5723648" y="4149356"/>
            <a:ext cx="1039067" cy="369332"/>
          </a:xfrm>
          <a:prstGeom prst="rect">
            <a:avLst/>
          </a:prstGeom>
          <a:noFill/>
        </p:spPr>
        <p:txBody>
          <a:bodyPr wrap="none" rtlCol="0">
            <a:spAutoFit/>
          </a:bodyPr>
          <a:lstStyle/>
          <a:p>
            <a:r>
              <a:rPr lang="en-US" dirty="0"/>
              <a:t>i</a:t>
            </a:r>
            <a:r>
              <a:rPr lang="en-US" baseline="-25000" dirty="0"/>
              <a:t>1</a:t>
            </a:r>
            <a:r>
              <a:rPr lang="en-US" baseline="30000" dirty="0"/>
              <a:t>l</a:t>
            </a:r>
            <a:r>
              <a:rPr lang="en-US" dirty="0"/>
              <a:t>         i</a:t>
            </a:r>
            <a:r>
              <a:rPr lang="en-US" baseline="-25000" dirty="0"/>
              <a:t>1</a:t>
            </a:r>
            <a:r>
              <a:rPr lang="en-US" baseline="30000" dirty="0"/>
              <a:t>r</a:t>
            </a:r>
            <a:endParaRPr lang="en-US" dirty="0"/>
          </a:p>
        </p:txBody>
      </p:sp>
      <p:sp>
        <p:nvSpPr>
          <p:cNvPr id="84" name="TextBox 83"/>
          <p:cNvSpPr txBox="1"/>
          <p:nvPr/>
        </p:nvSpPr>
        <p:spPr>
          <a:xfrm>
            <a:off x="8334859" y="4187066"/>
            <a:ext cx="385042" cy="369332"/>
          </a:xfrm>
          <a:prstGeom prst="rect">
            <a:avLst/>
          </a:prstGeom>
          <a:noFill/>
        </p:spPr>
        <p:txBody>
          <a:bodyPr wrap="none" rtlCol="0">
            <a:spAutoFit/>
          </a:bodyPr>
          <a:lstStyle/>
          <a:p>
            <a:r>
              <a:rPr lang="en-US" dirty="0"/>
              <a:t>d</a:t>
            </a:r>
            <a:r>
              <a:rPr lang="en-US" baseline="-25000" dirty="0"/>
              <a:t>1</a:t>
            </a:r>
          </a:p>
        </p:txBody>
      </p:sp>
      <p:cxnSp>
        <p:nvCxnSpPr>
          <p:cNvPr id="87" name="Straight Connector 86"/>
          <p:cNvCxnSpPr/>
          <p:nvPr/>
        </p:nvCxnSpPr>
        <p:spPr>
          <a:xfrm>
            <a:off x="5901179" y="6381946"/>
            <a:ext cx="82013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931736" y="2234153"/>
            <a:ext cx="18854" cy="71643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5910606" y="2262433"/>
            <a:ext cx="810705" cy="66930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748648" y="2178400"/>
            <a:ext cx="369012" cy="1077218"/>
          </a:xfrm>
          <a:prstGeom prst="rect">
            <a:avLst/>
          </a:prstGeom>
          <a:noFill/>
        </p:spPr>
        <p:txBody>
          <a:bodyPr wrap="none" rtlCol="0">
            <a:spAutoFit/>
          </a:bodyPr>
          <a:lstStyle/>
          <a:p>
            <a:r>
              <a:rPr lang="en-US" dirty="0"/>
              <a:t>i</a:t>
            </a:r>
            <a:r>
              <a:rPr lang="en-US" baseline="-25000" dirty="0"/>
              <a:t>2</a:t>
            </a:r>
            <a:r>
              <a:rPr lang="en-US" baseline="30000" dirty="0"/>
              <a:t>r</a:t>
            </a:r>
          </a:p>
          <a:p>
            <a:endParaRPr lang="en-US" dirty="0"/>
          </a:p>
          <a:p>
            <a:endParaRPr lang="en-US" sz="1000" dirty="0"/>
          </a:p>
          <a:p>
            <a:r>
              <a:rPr lang="en-US" dirty="0"/>
              <a:t>i</a:t>
            </a:r>
            <a:r>
              <a:rPr lang="en-US" baseline="-25000" dirty="0"/>
              <a:t>2</a:t>
            </a:r>
            <a:r>
              <a:rPr lang="en-US" baseline="30000" dirty="0"/>
              <a:t>r</a:t>
            </a:r>
            <a:endParaRPr lang="en-US" dirty="0"/>
          </a:p>
        </p:txBody>
      </p:sp>
      <p:sp>
        <p:nvSpPr>
          <p:cNvPr id="65" name="TextBox 64"/>
          <p:cNvSpPr txBox="1"/>
          <p:nvPr/>
        </p:nvSpPr>
        <p:spPr>
          <a:xfrm>
            <a:off x="5240198" y="5281329"/>
            <a:ext cx="336952"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1</a:t>
            </a:r>
            <a:endParaRPr lang="en-US" dirty="0">
              <a:solidFill>
                <a:srgbClr val="00B050"/>
              </a:solidFill>
            </a:endParaRPr>
          </a:p>
        </p:txBody>
      </p:sp>
      <p:sp>
        <p:nvSpPr>
          <p:cNvPr id="66" name="TextBox 65"/>
          <p:cNvSpPr txBox="1"/>
          <p:nvPr/>
        </p:nvSpPr>
        <p:spPr>
          <a:xfrm>
            <a:off x="3557046" y="3520299"/>
            <a:ext cx="336952"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2</a:t>
            </a:r>
            <a:endParaRPr lang="en-US" dirty="0">
              <a:solidFill>
                <a:srgbClr val="00B050"/>
              </a:solidFill>
            </a:endParaRPr>
          </a:p>
        </p:txBody>
      </p:sp>
      <p:sp>
        <p:nvSpPr>
          <p:cNvPr id="68" name="Date Placeholder 4">
            <a:extLst>
              <a:ext uri="{FF2B5EF4-FFF2-40B4-BE49-F238E27FC236}">
                <a16:creationId xmlns:a16="http://schemas.microsoft.com/office/drawing/2014/main" id="{3B99AD5C-822C-4473-8A08-DA9AD96C7627}"/>
              </a:ext>
            </a:extLst>
          </p:cNvPr>
          <p:cNvSpPr>
            <a:spLocks noGrp="1"/>
          </p:cNvSpPr>
          <p:nvPr>
            <p:ph type="dt" sz="half" idx="10"/>
          </p:nvPr>
        </p:nvSpPr>
        <p:spPr>
          <a:xfrm>
            <a:off x="628650" y="6672301"/>
            <a:ext cx="2057400" cy="183399"/>
          </a:xfrm>
        </p:spPr>
        <p:txBody>
          <a:bodyPr/>
          <a:lstStyle/>
          <a:p>
            <a:r>
              <a:rPr lang="en-US"/>
              <a:t>AY2023/24 NSWI166 Lecture 6 of 12, Vojtáš</a:t>
            </a:r>
            <a:endParaRPr lang="en-US" dirty="0"/>
          </a:p>
        </p:txBody>
      </p:sp>
      <p:sp>
        <p:nvSpPr>
          <p:cNvPr id="6" name="Footer Placeholder 5">
            <a:extLst>
              <a:ext uri="{FF2B5EF4-FFF2-40B4-BE49-F238E27FC236}">
                <a16:creationId xmlns:a16="http://schemas.microsoft.com/office/drawing/2014/main" id="{81EFB9BF-3D23-0BD2-B875-D46961FBA973}"/>
              </a:ext>
            </a:extLst>
          </p:cNvPr>
          <p:cNvSpPr>
            <a:spLocks noGrp="1"/>
          </p:cNvSpPr>
          <p:nvPr>
            <p:ph type="ftr" sz="quarter" idx="11"/>
          </p:nvPr>
        </p:nvSpPr>
        <p:spPr/>
        <p:txBody>
          <a:bodyPr/>
          <a:lstStyle/>
          <a:p>
            <a:r>
              <a:rPr lang="en-US"/>
              <a:t>Linear Monotone Preference Model</a:t>
            </a:r>
          </a:p>
        </p:txBody>
      </p:sp>
      <p:sp>
        <p:nvSpPr>
          <p:cNvPr id="14" name="Slide Number Placeholder 13">
            <a:extLst>
              <a:ext uri="{FF2B5EF4-FFF2-40B4-BE49-F238E27FC236}">
                <a16:creationId xmlns:a16="http://schemas.microsoft.com/office/drawing/2014/main" id="{D93E1748-5CFD-02DC-739F-E95739BCAB97}"/>
              </a:ext>
            </a:extLst>
          </p:cNvPr>
          <p:cNvSpPr>
            <a:spLocks noGrp="1"/>
          </p:cNvSpPr>
          <p:nvPr>
            <p:ph type="sldNum" sz="quarter" idx="12"/>
          </p:nvPr>
        </p:nvSpPr>
        <p:spPr/>
        <p:txBody>
          <a:bodyPr/>
          <a:lstStyle/>
          <a:p>
            <a:fld id="{105CACD4-D05D-443A-96A5-56D488532F2E}" type="slidenum">
              <a:rPr lang="en-US" smtClean="0"/>
              <a:pPr/>
              <a:t>16</a:t>
            </a:fld>
            <a:endParaRPr lang="en-US"/>
          </a:p>
        </p:txBody>
      </p:sp>
    </p:spTree>
    <p:extLst>
      <p:ext uri="{BB962C8B-B14F-4D97-AF65-F5344CB8AC3E}">
        <p14:creationId xmlns:p14="http://schemas.microsoft.com/office/powerpoint/2010/main" val="1663606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9470" y="4483865"/>
            <a:ext cx="1861850"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045066" y="473725"/>
            <a:ext cx="3602516" cy="3789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0487" y="473725"/>
            <a:ext cx="1872867" cy="3756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34708" y="4483865"/>
            <a:ext cx="3602516"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4601392" y="4206866"/>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4720741" y="4458419"/>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4729920" y="6195370"/>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824671" y="4218672"/>
            <a:ext cx="263214" cy="276999"/>
          </a:xfrm>
          <a:prstGeom prst="rect">
            <a:avLst/>
          </a:prstGeom>
          <a:noFill/>
        </p:spPr>
        <p:txBody>
          <a:bodyPr wrap="none" rtlCol="0">
            <a:spAutoFit/>
          </a:bodyPr>
          <a:lstStyle/>
          <a:p>
            <a:r>
              <a:rPr lang="cs-CZ" sz="1200" dirty="0"/>
              <a:t>1</a:t>
            </a:r>
            <a:endParaRPr lang="en-US" sz="1200" dirty="0"/>
          </a:p>
        </p:txBody>
      </p:sp>
      <p:cxnSp>
        <p:nvCxnSpPr>
          <p:cNvPr id="15" name="Straight Arrow Connector 14"/>
          <p:cNvCxnSpPr/>
          <p:nvPr/>
        </p:nvCxnSpPr>
        <p:spPr>
          <a:xfrm>
            <a:off x="8637224" y="4229689"/>
            <a:ext cx="2864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4708" y="231354"/>
            <a:ext cx="0" cy="27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32183" y="4230477"/>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44780" y="6379816"/>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12673" y="645588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2640608" y="3886591"/>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8708834" y="3873206"/>
            <a:ext cx="429657" cy="369332"/>
          </a:xfrm>
          <a:prstGeom prst="rect">
            <a:avLst/>
          </a:prstGeom>
          <a:noFill/>
        </p:spPr>
        <p:txBody>
          <a:bodyPr wrap="square" rtlCol="0">
            <a:spAutoFit/>
          </a:bodyPr>
          <a:lstStyle/>
          <a:p>
            <a:r>
              <a:rPr lang="cs-CZ" dirty="0">
                <a:latin typeface="Brush Script MT" pitchFamily="66" charset="0"/>
              </a:rPr>
              <a:t>D</a:t>
            </a:r>
            <a:r>
              <a:rPr lang="cs-CZ" baseline="-25000" dirty="0"/>
              <a:t>1</a:t>
            </a:r>
            <a:endParaRPr lang="en-US" baseline="-25000" dirty="0"/>
          </a:p>
        </p:txBody>
      </p:sp>
      <p:sp>
        <p:nvSpPr>
          <p:cNvPr id="21" name="TextBox 20"/>
          <p:cNvSpPr txBox="1"/>
          <p:nvPr/>
        </p:nvSpPr>
        <p:spPr>
          <a:xfrm>
            <a:off x="5012673" y="46688"/>
            <a:ext cx="429657" cy="369332"/>
          </a:xfrm>
          <a:prstGeom prst="rect">
            <a:avLst/>
          </a:prstGeom>
          <a:noFill/>
        </p:spPr>
        <p:txBody>
          <a:bodyPr wrap="square" rtlCol="0">
            <a:spAutoFit/>
          </a:bodyPr>
          <a:lstStyle/>
          <a:p>
            <a:r>
              <a:rPr lang="cs-CZ" dirty="0">
                <a:latin typeface="Brush Script MT" pitchFamily="66" charset="0"/>
              </a:rPr>
              <a:t>D</a:t>
            </a:r>
            <a:r>
              <a:rPr lang="en-US" baseline="-25000" dirty="0"/>
              <a:t>2</a:t>
            </a:r>
          </a:p>
        </p:txBody>
      </p:sp>
      <p:cxnSp>
        <p:nvCxnSpPr>
          <p:cNvPr id="54" name="Straight Connector 53"/>
          <p:cNvCxnSpPr/>
          <p:nvPr/>
        </p:nvCxnSpPr>
        <p:spPr>
          <a:xfrm>
            <a:off x="8084464" y="854598"/>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12854" y="948587"/>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097600" y="807911"/>
            <a:ext cx="280846" cy="307777"/>
          </a:xfrm>
          <a:prstGeom prst="rect">
            <a:avLst/>
          </a:prstGeom>
          <a:noFill/>
        </p:spPr>
        <p:txBody>
          <a:bodyPr wrap="none" rtlCol="0">
            <a:spAutoFit/>
          </a:bodyPr>
          <a:lstStyle/>
          <a:p>
            <a:r>
              <a:rPr lang="en-US" sz="1400" dirty="0"/>
              <a:t>C</a:t>
            </a:r>
          </a:p>
        </p:txBody>
      </p:sp>
      <p:sp>
        <p:nvSpPr>
          <p:cNvPr id="60" name="TextBox 59"/>
          <p:cNvSpPr txBox="1"/>
          <p:nvPr/>
        </p:nvSpPr>
        <p:spPr>
          <a:xfrm>
            <a:off x="192918" y="485992"/>
            <a:ext cx="2562521" cy="2031325"/>
          </a:xfrm>
          <a:prstGeom prst="rect">
            <a:avLst/>
          </a:prstGeom>
          <a:noFill/>
          <a:ln>
            <a:solidFill>
              <a:schemeClr val="tx1"/>
            </a:solidFill>
          </a:ln>
        </p:spPr>
        <p:txBody>
          <a:bodyPr wrap="square" rtlCol="0">
            <a:spAutoFit/>
          </a:bodyPr>
          <a:lstStyle/>
          <a:p>
            <a:r>
              <a:rPr lang="en-US" dirty="0"/>
              <a:t>degree of  preference of </a:t>
            </a:r>
            <a:r>
              <a:rPr lang="en-US" dirty="0" err="1">
                <a:latin typeface="Brush Script MT" pitchFamily="66" charset="0"/>
              </a:rPr>
              <a:t>A</a:t>
            </a:r>
            <a:r>
              <a:rPr lang="en-US" baseline="-25000" dirty="0" err="1"/>
              <a:t>j</a:t>
            </a:r>
            <a:r>
              <a:rPr lang="en-US" baseline="-25000" dirty="0"/>
              <a:t> </a:t>
            </a:r>
            <a:r>
              <a:rPr lang="en-US" dirty="0"/>
              <a:t>, a value from </a:t>
            </a:r>
            <a:r>
              <a:rPr lang="en-US" dirty="0" err="1">
                <a:latin typeface="Brush Script MT" pitchFamily="66" charset="0"/>
              </a:rPr>
              <a:t>D</a:t>
            </a:r>
            <a:r>
              <a:rPr lang="en-US" baseline="-25000" dirty="0" err="1"/>
              <a:t>j</a:t>
            </a:r>
            <a:r>
              <a:rPr lang="en-US" dirty="0"/>
              <a:t> (local preference) can have different shapes depending on position of ideal points / intervals</a:t>
            </a:r>
          </a:p>
          <a:p>
            <a:endParaRPr lang="en-US" dirty="0"/>
          </a:p>
        </p:txBody>
      </p:sp>
      <p:cxnSp>
        <p:nvCxnSpPr>
          <p:cNvPr id="64" name="Straight Connector 63"/>
          <p:cNvCxnSpPr/>
          <p:nvPr/>
        </p:nvCxnSpPr>
        <p:spPr>
          <a:xfrm flipV="1">
            <a:off x="5034708" y="4495672"/>
            <a:ext cx="3612874" cy="188125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cxnSpLocks/>
          </p:cNvCxnSpPr>
          <p:nvPr/>
        </p:nvCxnSpPr>
        <p:spPr>
          <a:xfrm flipH="1" flipV="1">
            <a:off x="2978870" y="506774"/>
            <a:ext cx="1824484" cy="3659869"/>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43507" y="1837869"/>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271897" y="1931858"/>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371527" y="1760416"/>
            <a:ext cx="272832" cy="307777"/>
          </a:xfrm>
          <a:prstGeom prst="rect">
            <a:avLst/>
          </a:prstGeom>
          <a:noFill/>
        </p:spPr>
        <p:txBody>
          <a:bodyPr wrap="none" rtlCol="0">
            <a:spAutoFit/>
          </a:bodyPr>
          <a:lstStyle/>
          <a:p>
            <a:r>
              <a:rPr lang="en-US" sz="1400" dirty="0"/>
              <a:t>E</a:t>
            </a:r>
          </a:p>
        </p:txBody>
      </p:sp>
      <p:sp>
        <p:nvSpPr>
          <p:cNvPr id="77" name="TextBox 76"/>
          <p:cNvSpPr txBox="1"/>
          <p:nvPr/>
        </p:nvSpPr>
        <p:spPr>
          <a:xfrm>
            <a:off x="5167461" y="5832051"/>
            <a:ext cx="336952"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1</a:t>
            </a:r>
            <a:endParaRPr lang="en-US" dirty="0">
              <a:solidFill>
                <a:srgbClr val="00B050"/>
              </a:solidFill>
            </a:endParaRPr>
          </a:p>
        </p:txBody>
      </p:sp>
      <p:sp>
        <p:nvSpPr>
          <p:cNvPr id="78" name="TextBox 77"/>
          <p:cNvSpPr txBox="1"/>
          <p:nvPr/>
        </p:nvSpPr>
        <p:spPr>
          <a:xfrm>
            <a:off x="3828302" y="2593205"/>
            <a:ext cx="336952"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2</a:t>
            </a:r>
            <a:endParaRPr lang="en-US" dirty="0">
              <a:solidFill>
                <a:srgbClr val="00B050"/>
              </a:solidFill>
            </a:endParaRPr>
          </a:p>
        </p:txBody>
      </p:sp>
      <p:cxnSp>
        <p:nvCxnSpPr>
          <p:cNvPr id="80" name="Straight Connector 79"/>
          <p:cNvCxnSpPr/>
          <p:nvPr/>
        </p:nvCxnSpPr>
        <p:spPr>
          <a:xfrm>
            <a:off x="7141642" y="2547547"/>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070032" y="2641536"/>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169662" y="2470094"/>
            <a:ext cx="295274" cy="307777"/>
          </a:xfrm>
          <a:prstGeom prst="rect">
            <a:avLst/>
          </a:prstGeom>
          <a:noFill/>
        </p:spPr>
        <p:txBody>
          <a:bodyPr wrap="none" rtlCol="0">
            <a:spAutoFit/>
          </a:bodyPr>
          <a:lstStyle/>
          <a:p>
            <a:r>
              <a:rPr lang="cs-CZ" sz="1400" dirty="0"/>
              <a:t>D</a:t>
            </a:r>
            <a:endParaRPr lang="en-US" sz="1400" dirty="0"/>
          </a:p>
        </p:txBody>
      </p:sp>
      <p:cxnSp>
        <p:nvCxnSpPr>
          <p:cNvPr id="83" name="Straight Connector 82"/>
          <p:cNvCxnSpPr/>
          <p:nvPr/>
        </p:nvCxnSpPr>
        <p:spPr>
          <a:xfrm>
            <a:off x="6135292" y="3190416"/>
            <a:ext cx="0" cy="18466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063682" y="3284405"/>
            <a:ext cx="16680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148428" y="3143729"/>
            <a:ext cx="285656" cy="307777"/>
          </a:xfrm>
          <a:prstGeom prst="rect">
            <a:avLst/>
          </a:prstGeom>
          <a:noFill/>
          <a:ln w="6350">
            <a:noFill/>
          </a:ln>
        </p:spPr>
        <p:txBody>
          <a:bodyPr wrap="none" rtlCol="0">
            <a:spAutoFit/>
          </a:bodyPr>
          <a:lstStyle/>
          <a:p>
            <a:r>
              <a:rPr lang="en-US" sz="1400" dirty="0"/>
              <a:t>B</a:t>
            </a:r>
          </a:p>
        </p:txBody>
      </p:sp>
      <p:sp>
        <p:nvSpPr>
          <p:cNvPr id="87" name="TextBox 86"/>
          <p:cNvSpPr txBox="1"/>
          <p:nvPr/>
        </p:nvSpPr>
        <p:spPr>
          <a:xfrm>
            <a:off x="5843215" y="4166643"/>
            <a:ext cx="316112" cy="369332"/>
          </a:xfrm>
          <a:prstGeom prst="rect">
            <a:avLst/>
          </a:prstGeom>
          <a:noFill/>
        </p:spPr>
        <p:txBody>
          <a:bodyPr wrap="none" rtlCol="0">
            <a:spAutoFit/>
          </a:bodyPr>
          <a:lstStyle/>
          <a:p>
            <a:r>
              <a:rPr lang="en-US" dirty="0"/>
              <a:t>i</a:t>
            </a:r>
            <a:r>
              <a:rPr lang="en-US" baseline="-25000" dirty="0"/>
              <a:t>1</a:t>
            </a:r>
            <a:endParaRPr lang="en-US" dirty="0"/>
          </a:p>
        </p:txBody>
      </p:sp>
      <p:sp>
        <p:nvSpPr>
          <p:cNvPr id="88" name="TextBox 87"/>
          <p:cNvSpPr txBox="1"/>
          <p:nvPr/>
        </p:nvSpPr>
        <p:spPr>
          <a:xfrm>
            <a:off x="4733818" y="2855312"/>
            <a:ext cx="316112" cy="369332"/>
          </a:xfrm>
          <a:prstGeom prst="rect">
            <a:avLst/>
          </a:prstGeom>
          <a:noFill/>
        </p:spPr>
        <p:txBody>
          <a:bodyPr wrap="none" rtlCol="0">
            <a:spAutoFit/>
          </a:bodyPr>
          <a:lstStyle/>
          <a:p>
            <a:r>
              <a:rPr lang="en-US" dirty="0"/>
              <a:t>i</a:t>
            </a:r>
            <a:r>
              <a:rPr lang="en-US" baseline="-25000" dirty="0"/>
              <a:t>2</a:t>
            </a:r>
            <a:endParaRPr lang="en-US" dirty="0"/>
          </a:p>
        </p:txBody>
      </p:sp>
      <p:cxnSp>
        <p:nvCxnSpPr>
          <p:cNvPr id="65" name="Straight Connector 64"/>
          <p:cNvCxnSpPr/>
          <p:nvPr/>
        </p:nvCxnSpPr>
        <p:spPr>
          <a:xfrm>
            <a:off x="8995273" y="48684"/>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8923663" y="142673"/>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4993134" y="4136320"/>
            <a:ext cx="150829" cy="16025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5110420" y="3797311"/>
            <a:ext cx="649537" cy="369332"/>
          </a:xfrm>
          <a:prstGeom prst="rect">
            <a:avLst/>
          </a:prstGeom>
          <a:noFill/>
        </p:spPr>
        <p:txBody>
          <a:bodyPr wrap="none" rtlCol="0">
            <a:spAutoFit/>
          </a:bodyPr>
          <a:lstStyle/>
          <a:p>
            <a:r>
              <a:rPr lang="en-US" b="1" dirty="0">
                <a:solidFill>
                  <a:srgbClr val="00B050"/>
                </a:solidFill>
              </a:rPr>
              <a:t>ideal</a:t>
            </a:r>
          </a:p>
        </p:txBody>
      </p:sp>
      <p:sp>
        <p:nvSpPr>
          <p:cNvPr id="48" name="Oval 47"/>
          <p:cNvSpPr/>
          <p:nvPr/>
        </p:nvSpPr>
        <p:spPr>
          <a:xfrm>
            <a:off x="2828041" y="6297105"/>
            <a:ext cx="150829" cy="160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ate Placeholder 4">
            <a:extLst>
              <a:ext uri="{FF2B5EF4-FFF2-40B4-BE49-F238E27FC236}">
                <a16:creationId xmlns:a16="http://schemas.microsoft.com/office/drawing/2014/main" id="{41FBAB41-6E3F-4807-97D0-AA676861C995}"/>
              </a:ext>
            </a:extLst>
          </p:cNvPr>
          <p:cNvSpPr>
            <a:spLocks noGrp="1"/>
          </p:cNvSpPr>
          <p:nvPr>
            <p:ph type="dt" sz="half" idx="10"/>
          </p:nvPr>
        </p:nvSpPr>
        <p:spPr>
          <a:xfrm>
            <a:off x="628650" y="6672301"/>
            <a:ext cx="2057400" cy="183399"/>
          </a:xfrm>
        </p:spPr>
        <p:txBody>
          <a:bodyPr/>
          <a:lstStyle/>
          <a:p>
            <a:r>
              <a:rPr lang="en-US"/>
              <a:t>AY2023/24 NSWI166 Lecture 6 of 12, Vojtáš</a:t>
            </a:r>
            <a:endParaRPr lang="en-US" dirty="0"/>
          </a:p>
        </p:txBody>
      </p:sp>
      <p:sp>
        <p:nvSpPr>
          <p:cNvPr id="5" name="Footer Placeholder 4">
            <a:extLst>
              <a:ext uri="{FF2B5EF4-FFF2-40B4-BE49-F238E27FC236}">
                <a16:creationId xmlns:a16="http://schemas.microsoft.com/office/drawing/2014/main" id="{43B62A62-960E-6715-69DA-3A119B3882DD}"/>
              </a:ext>
            </a:extLst>
          </p:cNvPr>
          <p:cNvSpPr>
            <a:spLocks noGrp="1"/>
          </p:cNvSpPr>
          <p:nvPr>
            <p:ph type="ftr" sz="quarter" idx="11"/>
          </p:nvPr>
        </p:nvSpPr>
        <p:spPr/>
        <p:txBody>
          <a:bodyPr/>
          <a:lstStyle/>
          <a:p>
            <a:r>
              <a:rPr lang="en-US"/>
              <a:t>Linear Monotone Preference Model</a:t>
            </a:r>
          </a:p>
        </p:txBody>
      </p:sp>
      <p:sp>
        <p:nvSpPr>
          <p:cNvPr id="6" name="Slide Number Placeholder 5">
            <a:extLst>
              <a:ext uri="{FF2B5EF4-FFF2-40B4-BE49-F238E27FC236}">
                <a16:creationId xmlns:a16="http://schemas.microsoft.com/office/drawing/2014/main" id="{8F511854-C712-C0BF-BECE-3880BB8781F0}"/>
              </a:ext>
            </a:extLst>
          </p:cNvPr>
          <p:cNvSpPr>
            <a:spLocks noGrp="1"/>
          </p:cNvSpPr>
          <p:nvPr>
            <p:ph type="sldNum" sz="quarter" idx="12"/>
          </p:nvPr>
        </p:nvSpPr>
        <p:spPr/>
        <p:txBody>
          <a:bodyPr/>
          <a:lstStyle/>
          <a:p>
            <a:fld id="{105CACD4-D05D-443A-96A5-56D488532F2E}" type="slidenum">
              <a:rPr lang="en-US" smtClean="0"/>
              <a:pPr/>
              <a:t>17</a:t>
            </a:fld>
            <a:endParaRPr lang="en-US"/>
          </a:p>
        </p:txBody>
      </p:sp>
    </p:spTree>
    <p:extLst>
      <p:ext uri="{BB962C8B-B14F-4D97-AF65-F5344CB8AC3E}">
        <p14:creationId xmlns:p14="http://schemas.microsoft.com/office/powerpoint/2010/main" val="2665976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9470" y="4483865"/>
            <a:ext cx="1861850"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045066" y="473725"/>
            <a:ext cx="3602516" cy="3789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0487" y="473725"/>
            <a:ext cx="1872867" cy="3756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34708" y="4483865"/>
            <a:ext cx="3602516"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4601392" y="4206866"/>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4720741" y="4458419"/>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4729920" y="6195370"/>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824671" y="4218672"/>
            <a:ext cx="263214" cy="276999"/>
          </a:xfrm>
          <a:prstGeom prst="rect">
            <a:avLst/>
          </a:prstGeom>
          <a:noFill/>
        </p:spPr>
        <p:txBody>
          <a:bodyPr wrap="none" rtlCol="0">
            <a:spAutoFit/>
          </a:bodyPr>
          <a:lstStyle/>
          <a:p>
            <a:r>
              <a:rPr lang="cs-CZ" sz="1200" dirty="0"/>
              <a:t>1</a:t>
            </a:r>
            <a:endParaRPr lang="en-US" sz="1200" dirty="0"/>
          </a:p>
        </p:txBody>
      </p:sp>
      <p:cxnSp>
        <p:nvCxnSpPr>
          <p:cNvPr id="15" name="Straight Arrow Connector 14"/>
          <p:cNvCxnSpPr/>
          <p:nvPr/>
        </p:nvCxnSpPr>
        <p:spPr>
          <a:xfrm>
            <a:off x="8637224" y="4229689"/>
            <a:ext cx="2864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4708" y="231354"/>
            <a:ext cx="0" cy="27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32183" y="4230477"/>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44780" y="6379816"/>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12673" y="645588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2640608" y="3886591"/>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8708834" y="3873206"/>
            <a:ext cx="429657" cy="369332"/>
          </a:xfrm>
          <a:prstGeom prst="rect">
            <a:avLst/>
          </a:prstGeom>
          <a:noFill/>
        </p:spPr>
        <p:txBody>
          <a:bodyPr wrap="square" rtlCol="0">
            <a:spAutoFit/>
          </a:bodyPr>
          <a:lstStyle/>
          <a:p>
            <a:r>
              <a:rPr lang="cs-CZ" dirty="0">
                <a:latin typeface="Brush Script MT" pitchFamily="66" charset="0"/>
              </a:rPr>
              <a:t>D</a:t>
            </a:r>
            <a:r>
              <a:rPr lang="cs-CZ" baseline="-25000" dirty="0"/>
              <a:t>1</a:t>
            </a:r>
            <a:endParaRPr lang="en-US" baseline="-25000" dirty="0"/>
          </a:p>
        </p:txBody>
      </p:sp>
      <p:sp>
        <p:nvSpPr>
          <p:cNvPr id="21" name="TextBox 20"/>
          <p:cNvSpPr txBox="1"/>
          <p:nvPr/>
        </p:nvSpPr>
        <p:spPr>
          <a:xfrm>
            <a:off x="5012673" y="46688"/>
            <a:ext cx="429657" cy="369332"/>
          </a:xfrm>
          <a:prstGeom prst="rect">
            <a:avLst/>
          </a:prstGeom>
          <a:noFill/>
        </p:spPr>
        <p:txBody>
          <a:bodyPr wrap="square" rtlCol="0">
            <a:spAutoFit/>
          </a:bodyPr>
          <a:lstStyle/>
          <a:p>
            <a:r>
              <a:rPr lang="cs-CZ" dirty="0">
                <a:latin typeface="Brush Script MT" pitchFamily="66" charset="0"/>
              </a:rPr>
              <a:t>D</a:t>
            </a:r>
            <a:r>
              <a:rPr lang="en-US" baseline="-25000" dirty="0"/>
              <a:t>2</a:t>
            </a:r>
          </a:p>
        </p:txBody>
      </p:sp>
      <p:cxnSp>
        <p:nvCxnSpPr>
          <p:cNvPr id="54" name="Straight Connector 53"/>
          <p:cNvCxnSpPr/>
          <p:nvPr/>
        </p:nvCxnSpPr>
        <p:spPr>
          <a:xfrm>
            <a:off x="8084464" y="854598"/>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12854" y="948587"/>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097600" y="807911"/>
            <a:ext cx="280846" cy="307777"/>
          </a:xfrm>
          <a:prstGeom prst="rect">
            <a:avLst/>
          </a:prstGeom>
          <a:noFill/>
        </p:spPr>
        <p:txBody>
          <a:bodyPr wrap="none" rtlCol="0">
            <a:spAutoFit/>
          </a:bodyPr>
          <a:lstStyle/>
          <a:p>
            <a:r>
              <a:rPr lang="en-US" sz="1400" dirty="0"/>
              <a:t>C</a:t>
            </a:r>
          </a:p>
        </p:txBody>
      </p:sp>
      <p:sp>
        <p:nvSpPr>
          <p:cNvPr id="60" name="TextBox 59"/>
          <p:cNvSpPr txBox="1"/>
          <p:nvPr/>
        </p:nvSpPr>
        <p:spPr>
          <a:xfrm>
            <a:off x="192918" y="485992"/>
            <a:ext cx="2562521" cy="2585323"/>
          </a:xfrm>
          <a:prstGeom prst="rect">
            <a:avLst/>
          </a:prstGeom>
          <a:noFill/>
          <a:ln>
            <a:solidFill>
              <a:schemeClr val="tx1"/>
            </a:solidFill>
          </a:ln>
        </p:spPr>
        <p:txBody>
          <a:bodyPr wrap="square" rtlCol="0">
            <a:spAutoFit/>
          </a:bodyPr>
          <a:lstStyle/>
          <a:p>
            <a:r>
              <a:rPr lang="en-US" dirty="0"/>
              <a:t>degree of  preference of </a:t>
            </a:r>
            <a:r>
              <a:rPr lang="en-US" dirty="0" err="1">
                <a:latin typeface="Brush Script MT" pitchFamily="66" charset="0"/>
              </a:rPr>
              <a:t>A</a:t>
            </a:r>
            <a:r>
              <a:rPr lang="en-US" baseline="-25000" dirty="0" err="1"/>
              <a:t>j</a:t>
            </a:r>
            <a:r>
              <a:rPr lang="en-US" baseline="-25000" dirty="0"/>
              <a:t> </a:t>
            </a:r>
            <a:r>
              <a:rPr lang="en-US" dirty="0"/>
              <a:t>, a value from </a:t>
            </a:r>
            <a:r>
              <a:rPr lang="en-US" dirty="0" err="1">
                <a:latin typeface="Brush Script MT" pitchFamily="66" charset="0"/>
              </a:rPr>
              <a:t>D</a:t>
            </a:r>
            <a:r>
              <a:rPr lang="en-US" baseline="-25000" dirty="0" err="1"/>
              <a:t>j</a:t>
            </a:r>
            <a:r>
              <a:rPr lang="en-US" dirty="0"/>
              <a:t> (local preference) can have different shapes depending on position of ideal points / intervals </a:t>
            </a:r>
          </a:p>
          <a:p>
            <a:r>
              <a:rPr lang="en-US" dirty="0"/>
              <a:t>(and all possible combinations)</a:t>
            </a:r>
          </a:p>
          <a:p>
            <a:endParaRPr lang="en-US" dirty="0"/>
          </a:p>
        </p:txBody>
      </p:sp>
      <p:cxnSp>
        <p:nvCxnSpPr>
          <p:cNvPr id="64" name="Straight Connector 63"/>
          <p:cNvCxnSpPr/>
          <p:nvPr/>
        </p:nvCxnSpPr>
        <p:spPr>
          <a:xfrm>
            <a:off x="5898308" y="4483865"/>
            <a:ext cx="2760998" cy="189306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942211" y="485992"/>
            <a:ext cx="1839110" cy="23693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2942211" y="2930769"/>
            <a:ext cx="1839109" cy="127609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044780" y="4495671"/>
            <a:ext cx="853528" cy="1881258"/>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43507" y="1837869"/>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271897" y="1931858"/>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371527" y="1760416"/>
            <a:ext cx="272832" cy="307777"/>
          </a:xfrm>
          <a:prstGeom prst="rect">
            <a:avLst/>
          </a:prstGeom>
          <a:noFill/>
        </p:spPr>
        <p:txBody>
          <a:bodyPr wrap="none" rtlCol="0">
            <a:spAutoFit/>
          </a:bodyPr>
          <a:lstStyle/>
          <a:p>
            <a:r>
              <a:rPr lang="en-US" sz="1400" dirty="0"/>
              <a:t>E</a:t>
            </a:r>
          </a:p>
        </p:txBody>
      </p:sp>
      <p:sp>
        <p:nvSpPr>
          <p:cNvPr id="77" name="TextBox 76"/>
          <p:cNvSpPr txBox="1"/>
          <p:nvPr/>
        </p:nvSpPr>
        <p:spPr>
          <a:xfrm>
            <a:off x="5136288" y="5270937"/>
            <a:ext cx="336952"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1</a:t>
            </a:r>
            <a:endParaRPr lang="en-US" dirty="0">
              <a:solidFill>
                <a:srgbClr val="00B050"/>
              </a:solidFill>
            </a:endParaRPr>
          </a:p>
        </p:txBody>
      </p:sp>
      <p:sp>
        <p:nvSpPr>
          <p:cNvPr id="78" name="TextBox 77"/>
          <p:cNvSpPr txBox="1"/>
          <p:nvPr/>
        </p:nvSpPr>
        <p:spPr>
          <a:xfrm>
            <a:off x="3557046" y="3634600"/>
            <a:ext cx="336952"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2</a:t>
            </a:r>
            <a:endParaRPr lang="en-US" dirty="0">
              <a:solidFill>
                <a:srgbClr val="00B050"/>
              </a:solidFill>
            </a:endParaRPr>
          </a:p>
        </p:txBody>
      </p:sp>
      <p:cxnSp>
        <p:nvCxnSpPr>
          <p:cNvPr id="80" name="Straight Connector 79"/>
          <p:cNvCxnSpPr/>
          <p:nvPr/>
        </p:nvCxnSpPr>
        <p:spPr>
          <a:xfrm>
            <a:off x="7141642" y="2547547"/>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070032" y="2641536"/>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169662" y="2470094"/>
            <a:ext cx="295274" cy="307777"/>
          </a:xfrm>
          <a:prstGeom prst="rect">
            <a:avLst/>
          </a:prstGeom>
          <a:noFill/>
        </p:spPr>
        <p:txBody>
          <a:bodyPr wrap="none" rtlCol="0">
            <a:spAutoFit/>
          </a:bodyPr>
          <a:lstStyle/>
          <a:p>
            <a:r>
              <a:rPr lang="cs-CZ" sz="1400" dirty="0"/>
              <a:t>D</a:t>
            </a:r>
            <a:endParaRPr lang="en-US" sz="1400" dirty="0"/>
          </a:p>
        </p:txBody>
      </p:sp>
      <p:cxnSp>
        <p:nvCxnSpPr>
          <p:cNvPr id="83" name="Straight Connector 82"/>
          <p:cNvCxnSpPr/>
          <p:nvPr/>
        </p:nvCxnSpPr>
        <p:spPr>
          <a:xfrm>
            <a:off x="6135292" y="3190416"/>
            <a:ext cx="0" cy="18466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063682" y="3284405"/>
            <a:ext cx="16680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148428" y="3143729"/>
            <a:ext cx="285656" cy="307777"/>
          </a:xfrm>
          <a:prstGeom prst="rect">
            <a:avLst/>
          </a:prstGeom>
          <a:noFill/>
          <a:ln w="6350">
            <a:noFill/>
          </a:ln>
        </p:spPr>
        <p:txBody>
          <a:bodyPr wrap="none" rtlCol="0">
            <a:spAutoFit/>
          </a:bodyPr>
          <a:lstStyle/>
          <a:p>
            <a:r>
              <a:rPr lang="en-US" sz="1400" dirty="0"/>
              <a:t>B</a:t>
            </a:r>
          </a:p>
        </p:txBody>
      </p:sp>
      <p:cxnSp>
        <p:nvCxnSpPr>
          <p:cNvPr id="65" name="Straight Connector 64"/>
          <p:cNvCxnSpPr/>
          <p:nvPr/>
        </p:nvCxnSpPr>
        <p:spPr>
          <a:xfrm>
            <a:off x="8995273" y="48684"/>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8923663" y="142673"/>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4978402" y="4126738"/>
            <a:ext cx="150829" cy="16025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8528752" y="4151552"/>
            <a:ext cx="150829" cy="16025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8558005" y="426646"/>
            <a:ext cx="150829" cy="16025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959293" y="425443"/>
            <a:ext cx="150829" cy="16025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828041" y="6297105"/>
            <a:ext cx="150829" cy="160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ate Placeholder 4">
            <a:extLst>
              <a:ext uri="{FF2B5EF4-FFF2-40B4-BE49-F238E27FC236}">
                <a16:creationId xmlns:a16="http://schemas.microsoft.com/office/drawing/2014/main" id="{FD86778B-899E-49D1-8524-42BA012E3D9E}"/>
              </a:ext>
            </a:extLst>
          </p:cNvPr>
          <p:cNvSpPr>
            <a:spLocks noGrp="1"/>
          </p:cNvSpPr>
          <p:nvPr>
            <p:ph type="dt" sz="half" idx="10"/>
          </p:nvPr>
        </p:nvSpPr>
        <p:spPr>
          <a:xfrm>
            <a:off x="628650" y="6672301"/>
            <a:ext cx="2057400" cy="183399"/>
          </a:xfrm>
        </p:spPr>
        <p:txBody>
          <a:bodyPr/>
          <a:lstStyle/>
          <a:p>
            <a:r>
              <a:rPr lang="en-US"/>
              <a:t>AY2023/24 NSWI166 Lecture 6 of 12, Vojtáš</a:t>
            </a:r>
            <a:endParaRPr lang="en-US" dirty="0"/>
          </a:p>
        </p:txBody>
      </p:sp>
      <p:sp>
        <p:nvSpPr>
          <p:cNvPr id="5" name="Footer Placeholder 4">
            <a:extLst>
              <a:ext uri="{FF2B5EF4-FFF2-40B4-BE49-F238E27FC236}">
                <a16:creationId xmlns:a16="http://schemas.microsoft.com/office/drawing/2014/main" id="{5C6CD7B2-3DE3-C5B7-2CEB-63A9D3AD240B}"/>
              </a:ext>
            </a:extLst>
          </p:cNvPr>
          <p:cNvSpPr>
            <a:spLocks noGrp="1"/>
          </p:cNvSpPr>
          <p:nvPr>
            <p:ph type="ftr" sz="quarter" idx="11"/>
          </p:nvPr>
        </p:nvSpPr>
        <p:spPr/>
        <p:txBody>
          <a:bodyPr/>
          <a:lstStyle/>
          <a:p>
            <a:r>
              <a:rPr lang="en-US"/>
              <a:t>Linear Monotone Preference Model</a:t>
            </a:r>
          </a:p>
        </p:txBody>
      </p:sp>
      <p:sp>
        <p:nvSpPr>
          <p:cNvPr id="6" name="Slide Number Placeholder 5">
            <a:extLst>
              <a:ext uri="{FF2B5EF4-FFF2-40B4-BE49-F238E27FC236}">
                <a16:creationId xmlns:a16="http://schemas.microsoft.com/office/drawing/2014/main" id="{C62E7E2F-36CC-2E1B-7360-48C3E8D7BF50}"/>
              </a:ext>
            </a:extLst>
          </p:cNvPr>
          <p:cNvSpPr>
            <a:spLocks noGrp="1"/>
          </p:cNvSpPr>
          <p:nvPr>
            <p:ph type="sldNum" sz="quarter" idx="12"/>
          </p:nvPr>
        </p:nvSpPr>
        <p:spPr/>
        <p:txBody>
          <a:bodyPr/>
          <a:lstStyle/>
          <a:p>
            <a:fld id="{105CACD4-D05D-443A-96A5-56D488532F2E}" type="slidenum">
              <a:rPr lang="en-US" smtClean="0"/>
              <a:pPr/>
              <a:t>18</a:t>
            </a:fld>
            <a:endParaRPr lang="en-US"/>
          </a:p>
        </p:txBody>
      </p:sp>
    </p:spTree>
    <p:extLst>
      <p:ext uri="{BB962C8B-B14F-4D97-AF65-F5344CB8AC3E}">
        <p14:creationId xmlns:p14="http://schemas.microsoft.com/office/powerpoint/2010/main" val="3179401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9470" y="4483865"/>
            <a:ext cx="1861850"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045066" y="473725"/>
            <a:ext cx="3602516" cy="3789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0487" y="473725"/>
            <a:ext cx="1872867" cy="3756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34708" y="4483865"/>
            <a:ext cx="3602516"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4601392" y="4206866"/>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4720741" y="4458419"/>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4729920" y="6195370"/>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824671" y="4218672"/>
            <a:ext cx="263214" cy="276999"/>
          </a:xfrm>
          <a:prstGeom prst="rect">
            <a:avLst/>
          </a:prstGeom>
          <a:noFill/>
        </p:spPr>
        <p:txBody>
          <a:bodyPr wrap="none" rtlCol="0">
            <a:spAutoFit/>
          </a:bodyPr>
          <a:lstStyle/>
          <a:p>
            <a:r>
              <a:rPr lang="cs-CZ" sz="1200" dirty="0"/>
              <a:t>1</a:t>
            </a:r>
            <a:endParaRPr lang="en-US" sz="1200" dirty="0"/>
          </a:p>
        </p:txBody>
      </p:sp>
      <p:cxnSp>
        <p:nvCxnSpPr>
          <p:cNvPr id="15" name="Straight Arrow Connector 14"/>
          <p:cNvCxnSpPr/>
          <p:nvPr/>
        </p:nvCxnSpPr>
        <p:spPr>
          <a:xfrm>
            <a:off x="8637224" y="4229689"/>
            <a:ext cx="2864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4708" y="231354"/>
            <a:ext cx="0" cy="27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32183" y="4230477"/>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44780" y="6379816"/>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12673" y="645588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2640608" y="3886591"/>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8708834" y="3873206"/>
            <a:ext cx="429657" cy="369332"/>
          </a:xfrm>
          <a:prstGeom prst="rect">
            <a:avLst/>
          </a:prstGeom>
          <a:noFill/>
        </p:spPr>
        <p:txBody>
          <a:bodyPr wrap="square" rtlCol="0">
            <a:spAutoFit/>
          </a:bodyPr>
          <a:lstStyle/>
          <a:p>
            <a:r>
              <a:rPr lang="cs-CZ" dirty="0">
                <a:latin typeface="Brush Script MT" pitchFamily="66" charset="0"/>
              </a:rPr>
              <a:t>D</a:t>
            </a:r>
            <a:r>
              <a:rPr lang="cs-CZ" baseline="-25000" dirty="0"/>
              <a:t>1</a:t>
            </a:r>
            <a:endParaRPr lang="en-US" baseline="-25000" dirty="0"/>
          </a:p>
        </p:txBody>
      </p:sp>
      <p:sp>
        <p:nvSpPr>
          <p:cNvPr id="21" name="TextBox 20"/>
          <p:cNvSpPr txBox="1"/>
          <p:nvPr/>
        </p:nvSpPr>
        <p:spPr>
          <a:xfrm>
            <a:off x="5012673" y="46688"/>
            <a:ext cx="429657" cy="369332"/>
          </a:xfrm>
          <a:prstGeom prst="rect">
            <a:avLst/>
          </a:prstGeom>
          <a:noFill/>
        </p:spPr>
        <p:txBody>
          <a:bodyPr wrap="square" rtlCol="0">
            <a:spAutoFit/>
          </a:bodyPr>
          <a:lstStyle/>
          <a:p>
            <a:r>
              <a:rPr lang="cs-CZ" dirty="0">
                <a:latin typeface="Brush Script MT" pitchFamily="66" charset="0"/>
              </a:rPr>
              <a:t>D</a:t>
            </a:r>
            <a:r>
              <a:rPr lang="en-US" baseline="-25000" dirty="0"/>
              <a:t>2</a:t>
            </a:r>
          </a:p>
        </p:txBody>
      </p:sp>
      <p:cxnSp>
        <p:nvCxnSpPr>
          <p:cNvPr id="35" name="Straight Connector 34"/>
          <p:cNvCxnSpPr/>
          <p:nvPr/>
        </p:nvCxnSpPr>
        <p:spPr>
          <a:xfrm>
            <a:off x="2942211" y="3288989"/>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84464" y="854598"/>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12854" y="948587"/>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097600" y="807911"/>
            <a:ext cx="280846" cy="307777"/>
          </a:xfrm>
          <a:prstGeom prst="rect">
            <a:avLst/>
          </a:prstGeom>
          <a:noFill/>
        </p:spPr>
        <p:txBody>
          <a:bodyPr wrap="none" rtlCol="0">
            <a:spAutoFit/>
          </a:bodyPr>
          <a:lstStyle/>
          <a:p>
            <a:r>
              <a:rPr lang="en-US" sz="1400" dirty="0"/>
              <a:t>C</a:t>
            </a:r>
          </a:p>
        </p:txBody>
      </p:sp>
      <p:sp>
        <p:nvSpPr>
          <p:cNvPr id="60" name="TextBox 59"/>
          <p:cNvSpPr txBox="1"/>
          <p:nvPr/>
        </p:nvSpPr>
        <p:spPr>
          <a:xfrm>
            <a:off x="140963" y="506774"/>
            <a:ext cx="2562521" cy="6186309"/>
          </a:xfrm>
          <a:prstGeom prst="rect">
            <a:avLst/>
          </a:prstGeom>
          <a:noFill/>
          <a:ln>
            <a:solidFill>
              <a:schemeClr val="tx1"/>
            </a:solidFill>
          </a:ln>
        </p:spPr>
        <p:txBody>
          <a:bodyPr wrap="square" rtlCol="0">
            <a:spAutoFit/>
          </a:bodyPr>
          <a:lstStyle/>
          <a:p>
            <a:r>
              <a:rPr lang="en-US" dirty="0"/>
              <a:t>Let us describe steps leading to calculation of preference degree of item B (for user u), we first describe mapping DC-data cube to PC-preference cube</a:t>
            </a:r>
          </a:p>
          <a:p>
            <a:r>
              <a:rPr lang="en-US" dirty="0"/>
              <a:t>    Assume degree of preference </a:t>
            </a:r>
            <a:r>
              <a:rPr lang="en-US" dirty="0" err="1"/>
              <a:t>f</a:t>
            </a:r>
            <a:r>
              <a:rPr lang="en-US" baseline="-25000" dirty="0" err="1"/>
              <a:t>i</a:t>
            </a:r>
            <a:r>
              <a:rPr lang="en-US" baseline="30000" dirty="0" err="1"/>
              <a:t>u</a:t>
            </a:r>
            <a:r>
              <a:rPr lang="en-US" dirty="0"/>
              <a:t>: </a:t>
            </a:r>
            <a:r>
              <a:rPr lang="en-US" dirty="0">
                <a:latin typeface="Brush Script MT" pitchFamily="66" charset="0"/>
              </a:rPr>
              <a:t>D</a:t>
            </a:r>
            <a:r>
              <a:rPr lang="en-US" baseline="-25000" dirty="0"/>
              <a:t>i</a:t>
            </a:r>
            <a:r>
              <a:rPr lang="en-US" dirty="0"/>
              <a:t> </a:t>
            </a:r>
            <a:r>
              <a:rPr lang="en-US" dirty="0">
                <a:sym typeface="Wingdings" panose="05000000000000000000" pitchFamily="2" charset="2"/>
              </a:rPr>
              <a:t></a:t>
            </a:r>
            <a:r>
              <a:rPr lang="en-US" dirty="0"/>
              <a:t> [0, 1] (for an user </a:t>
            </a:r>
            <a:r>
              <a:rPr lang="en-US" dirty="0" err="1"/>
              <a:t>u</a:t>
            </a:r>
            <a:r>
              <a:rPr lang="en-US" dirty="0" err="1">
                <a:sym typeface="Symbol" panose="05050102010706020507" pitchFamily="18" charset="2"/>
              </a:rPr>
              <a:t></a:t>
            </a:r>
            <a:r>
              <a:rPr lang="en-US" dirty="0" err="1"/>
              <a:t>U</a:t>
            </a:r>
            <a:r>
              <a:rPr lang="en-US" dirty="0"/>
              <a:t>),  </a:t>
            </a:r>
          </a:p>
          <a:p>
            <a:r>
              <a:rPr lang="en-US" dirty="0"/>
              <a:t>     Object with </a:t>
            </a:r>
            <a:r>
              <a:rPr lang="en-US" dirty="0" err="1"/>
              <a:t>objectID</a:t>
            </a:r>
            <a:r>
              <a:rPr lang="en-US" dirty="0"/>
              <a:t> = B has attribute values B.</a:t>
            </a:r>
            <a:r>
              <a:rPr lang="en-US" dirty="0">
                <a:latin typeface="Brush Script MT" pitchFamily="66" charset="0"/>
              </a:rPr>
              <a:t>A</a:t>
            </a:r>
            <a:r>
              <a:rPr lang="en-US" baseline="-25000" dirty="0"/>
              <a:t>1</a:t>
            </a:r>
            <a:r>
              <a:rPr lang="en-US" dirty="0"/>
              <a:t> = b</a:t>
            </a:r>
            <a:r>
              <a:rPr lang="en-US" baseline="-25000" dirty="0"/>
              <a:t>1</a:t>
            </a:r>
            <a:r>
              <a:rPr lang="en-US" dirty="0"/>
              <a:t> and B.</a:t>
            </a:r>
            <a:r>
              <a:rPr lang="en-US" dirty="0">
                <a:latin typeface="Brush Script MT" pitchFamily="66" charset="0"/>
              </a:rPr>
              <a:t>A</a:t>
            </a:r>
            <a:r>
              <a:rPr lang="en-US" baseline="-25000" dirty="0"/>
              <a:t>2</a:t>
            </a:r>
            <a:r>
              <a:rPr lang="en-US" dirty="0"/>
              <a:t> = b</a:t>
            </a:r>
            <a:r>
              <a:rPr lang="en-US" baseline="-25000" dirty="0"/>
              <a:t>2</a:t>
            </a:r>
            <a:r>
              <a:rPr lang="en-US" dirty="0"/>
              <a:t>, sometimes we write B=(b</a:t>
            </a:r>
            <a:r>
              <a:rPr lang="en-US" baseline="-25000" dirty="0"/>
              <a:t>1</a:t>
            </a:r>
            <a:r>
              <a:rPr lang="en-US" dirty="0"/>
              <a:t>, b</a:t>
            </a:r>
            <a:r>
              <a:rPr lang="en-US" baseline="-25000" dirty="0"/>
              <a:t>2</a:t>
            </a:r>
            <a:r>
              <a:rPr lang="en-US" dirty="0"/>
              <a:t>). </a:t>
            </a:r>
          </a:p>
          <a:p>
            <a:r>
              <a:rPr lang="en-US" dirty="0"/>
              <a:t>     Attribute preference degrees </a:t>
            </a:r>
            <a:r>
              <a:rPr lang="en-US" dirty="0" err="1"/>
              <a:t>f</a:t>
            </a:r>
            <a:r>
              <a:rPr lang="en-US" baseline="-25000" dirty="0" err="1"/>
              <a:t>j</a:t>
            </a:r>
            <a:r>
              <a:rPr lang="en-US" baseline="30000" dirty="0" err="1"/>
              <a:t>u</a:t>
            </a:r>
            <a:r>
              <a:rPr lang="en-US" dirty="0"/>
              <a:t>(</a:t>
            </a:r>
            <a:r>
              <a:rPr lang="en-US" dirty="0" err="1"/>
              <a:t>B.</a:t>
            </a:r>
            <a:r>
              <a:rPr lang="en-US" dirty="0" err="1">
                <a:latin typeface="Brush Script MT" pitchFamily="66" charset="0"/>
              </a:rPr>
              <a:t>A</a:t>
            </a:r>
            <a:r>
              <a:rPr lang="en-US" baseline="-25000" dirty="0" err="1"/>
              <a:t>j</a:t>
            </a:r>
            <a:r>
              <a:rPr lang="en-US" dirty="0"/>
              <a:t>) = </a:t>
            </a:r>
            <a:r>
              <a:rPr lang="en-US" dirty="0" err="1"/>
              <a:t>b</a:t>
            </a:r>
            <a:r>
              <a:rPr lang="en-US" baseline="-25000" dirty="0" err="1"/>
              <a:t>j</a:t>
            </a:r>
            <a:r>
              <a:rPr lang="en-US" baseline="30000" dirty="0" err="1"/>
              <a:t>u</a:t>
            </a:r>
            <a:r>
              <a:rPr lang="en-US" dirty="0"/>
              <a:t> and corresponding point in preference cube is B</a:t>
            </a:r>
            <a:r>
              <a:rPr lang="en-US" baseline="30000" dirty="0"/>
              <a:t>u</a:t>
            </a:r>
            <a:r>
              <a:rPr lang="en-US" dirty="0"/>
              <a:t> = (b</a:t>
            </a:r>
            <a:r>
              <a:rPr lang="en-US" baseline="-25000" dirty="0"/>
              <a:t>1</a:t>
            </a:r>
            <a:r>
              <a:rPr lang="en-US" baseline="30000" dirty="0"/>
              <a:t>u</a:t>
            </a:r>
            <a:r>
              <a:rPr lang="en-US" dirty="0"/>
              <a:t>, b</a:t>
            </a:r>
            <a:r>
              <a:rPr lang="en-US" baseline="-25000" dirty="0"/>
              <a:t>2</a:t>
            </a:r>
            <a:r>
              <a:rPr lang="en-US" baseline="30000" dirty="0"/>
              <a:t>u</a:t>
            </a:r>
            <a:r>
              <a:rPr lang="en-US" dirty="0"/>
              <a:t>) </a:t>
            </a:r>
          </a:p>
          <a:p>
            <a:r>
              <a:rPr lang="en-US" dirty="0"/>
              <a:t>     other points analogically</a:t>
            </a:r>
          </a:p>
        </p:txBody>
      </p:sp>
      <p:cxnSp>
        <p:nvCxnSpPr>
          <p:cNvPr id="64" name="Straight Connector 63"/>
          <p:cNvCxnSpPr/>
          <p:nvPr/>
        </p:nvCxnSpPr>
        <p:spPr>
          <a:xfrm flipV="1">
            <a:off x="5916488" y="4495672"/>
            <a:ext cx="2731094" cy="188125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2942211" y="485449"/>
            <a:ext cx="1861143" cy="24453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10" idx="0"/>
          </p:cNvCxnSpPr>
          <p:nvPr/>
        </p:nvCxnSpPr>
        <p:spPr>
          <a:xfrm>
            <a:off x="2930487" y="2919046"/>
            <a:ext cx="1802512" cy="12878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915794" y="6212033"/>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137301"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452932"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044780" y="4483865"/>
            <a:ext cx="871708" cy="189306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43507" y="1837869"/>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271897" y="1931858"/>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371527" y="1760416"/>
            <a:ext cx="272832" cy="307777"/>
          </a:xfrm>
          <a:prstGeom prst="rect">
            <a:avLst/>
          </a:prstGeom>
          <a:noFill/>
        </p:spPr>
        <p:txBody>
          <a:bodyPr wrap="none" rtlCol="0">
            <a:spAutoFit/>
          </a:bodyPr>
          <a:lstStyle/>
          <a:p>
            <a:r>
              <a:rPr lang="en-US" sz="1400" dirty="0"/>
              <a:t>E</a:t>
            </a:r>
          </a:p>
        </p:txBody>
      </p:sp>
      <p:sp>
        <p:nvSpPr>
          <p:cNvPr id="77" name="TextBox 76"/>
          <p:cNvSpPr txBox="1"/>
          <p:nvPr/>
        </p:nvSpPr>
        <p:spPr>
          <a:xfrm>
            <a:off x="5167461" y="5374847"/>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1</a:t>
            </a:r>
            <a:r>
              <a:rPr lang="en-US" b="1" baseline="30000" dirty="0">
                <a:solidFill>
                  <a:srgbClr val="00B050"/>
                </a:solidFill>
              </a:rPr>
              <a:t>u</a:t>
            </a:r>
            <a:endParaRPr lang="en-US" dirty="0">
              <a:solidFill>
                <a:srgbClr val="00B050"/>
              </a:solidFill>
            </a:endParaRPr>
          </a:p>
        </p:txBody>
      </p:sp>
      <p:sp>
        <p:nvSpPr>
          <p:cNvPr id="78" name="TextBox 77"/>
          <p:cNvSpPr txBox="1"/>
          <p:nvPr/>
        </p:nvSpPr>
        <p:spPr>
          <a:xfrm>
            <a:off x="3557046" y="3509908"/>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2</a:t>
            </a:r>
            <a:r>
              <a:rPr lang="en-US" b="1" baseline="30000" dirty="0">
                <a:solidFill>
                  <a:srgbClr val="00B050"/>
                </a:solidFill>
              </a:rPr>
              <a:t>u</a:t>
            </a:r>
            <a:endParaRPr lang="en-US" dirty="0">
              <a:solidFill>
                <a:srgbClr val="00B050"/>
              </a:solidFill>
            </a:endParaRPr>
          </a:p>
        </p:txBody>
      </p:sp>
      <p:cxnSp>
        <p:nvCxnSpPr>
          <p:cNvPr id="80" name="Straight Connector 79"/>
          <p:cNvCxnSpPr/>
          <p:nvPr/>
        </p:nvCxnSpPr>
        <p:spPr>
          <a:xfrm>
            <a:off x="7141642" y="2547547"/>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070032" y="2641536"/>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169662" y="2470094"/>
            <a:ext cx="295274" cy="307777"/>
          </a:xfrm>
          <a:prstGeom prst="rect">
            <a:avLst/>
          </a:prstGeom>
          <a:noFill/>
        </p:spPr>
        <p:txBody>
          <a:bodyPr wrap="none" rtlCol="0">
            <a:spAutoFit/>
          </a:bodyPr>
          <a:lstStyle/>
          <a:p>
            <a:r>
              <a:rPr lang="cs-CZ" sz="1400" dirty="0"/>
              <a:t>D</a:t>
            </a:r>
            <a:endParaRPr lang="en-US" sz="1400" dirty="0"/>
          </a:p>
        </p:txBody>
      </p:sp>
      <p:cxnSp>
        <p:nvCxnSpPr>
          <p:cNvPr id="83" name="Straight Connector 82"/>
          <p:cNvCxnSpPr/>
          <p:nvPr/>
        </p:nvCxnSpPr>
        <p:spPr>
          <a:xfrm>
            <a:off x="6135292" y="3190416"/>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063682" y="3284405"/>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148428" y="3143729"/>
            <a:ext cx="282450" cy="307777"/>
          </a:xfrm>
          <a:prstGeom prst="rect">
            <a:avLst/>
          </a:prstGeom>
          <a:noFill/>
        </p:spPr>
        <p:txBody>
          <a:bodyPr wrap="none" rtlCol="0">
            <a:spAutoFit/>
          </a:bodyPr>
          <a:lstStyle/>
          <a:p>
            <a:r>
              <a:rPr lang="en-US" sz="1400" dirty="0"/>
              <a:t>B</a:t>
            </a:r>
          </a:p>
        </p:txBody>
      </p:sp>
      <p:sp>
        <p:nvSpPr>
          <p:cNvPr id="87" name="TextBox 86"/>
          <p:cNvSpPr txBox="1"/>
          <p:nvPr/>
        </p:nvSpPr>
        <p:spPr>
          <a:xfrm>
            <a:off x="6061426" y="4166643"/>
            <a:ext cx="385042" cy="369332"/>
          </a:xfrm>
          <a:prstGeom prst="rect">
            <a:avLst/>
          </a:prstGeom>
          <a:noFill/>
        </p:spPr>
        <p:txBody>
          <a:bodyPr wrap="none" rtlCol="0">
            <a:spAutoFit/>
          </a:bodyPr>
          <a:lstStyle/>
          <a:p>
            <a:r>
              <a:rPr lang="en-US" dirty="0"/>
              <a:t>b</a:t>
            </a:r>
            <a:r>
              <a:rPr lang="en-US" baseline="-25000" dirty="0"/>
              <a:t>1</a:t>
            </a:r>
            <a:endParaRPr lang="en-US" dirty="0"/>
          </a:p>
        </p:txBody>
      </p:sp>
      <p:sp>
        <p:nvSpPr>
          <p:cNvPr id="88" name="TextBox 87"/>
          <p:cNvSpPr txBox="1"/>
          <p:nvPr/>
        </p:nvSpPr>
        <p:spPr>
          <a:xfrm>
            <a:off x="4733818" y="3187824"/>
            <a:ext cx="385042" cy="369332"/>
          </a:xfrm>
          <a:prstGeom prst="rect">
            <a:avLst/>
          </a:prstGeom>
          <a:noFill/>
        </p:spPr>
        <p:txBody>
          <a:bodyPr wrap="none" rtlCol="0">
            <a:spAutoFit/>
          </a:bodyPr>
          <a:lstStyle/>
          <a:p>
            <a:r>
              <a:rPr lang="en-US" dirty="0"/>
              <a:t>b</a:t>
            </a:r>
            <a:r>
              <a:rPr lang="en-US" baseline="-25000" dirty="0"/>
              <a:t>2</a:t>
            </a:r>
            <a:endParaRPr lang="en-US" dirty="0"/>
          </a:p>
        </p:txBody>
      </p:sp>
      <p:sp>
        <p:nvSpPr>
          <p:cNvPr id="90" name="TextBox 89"/>
          <p:cNvSpPr txBox="1"/>
          <p:nvPr/>
        </p:nvSpPr>
        <p:spPr>
          <a:xfrm>
            <a:off x="4677259" y="5846198"/>
            <a:ext cx="465192" cy="369332"/>
          </a:xfrm>
          <a:prstGeom prst="rect">
            <a:avLst/>
          </a:prstGeom>
          <a:noFill/>
        </p:spPr>
        <p:txBody>
          <a:bodyPr wrap="none" rtlCol="0">
            <a:spAutoFit/>
          </a:bodyPr>
          <a:lstStyle/>
          <a:p>
            <a:r>
              <a:rPr lang="en-US" dirty="0">
                <a:solidFill>
                  <a:srgbClr val="00B050"/>
                </a:solidFill>
              </a:rPr>
              <a:t>b</a:t>
            </a:r>
            <a:r>
              <a:rPr lang="en-US" baseline="-25000" dirty="0">
                <a:solidFill>
                  <a:srgbClr val="00B050"/>
                </a:solidFill>
              </a:rPr>
              <a:t>1</a:t>
            </a:r>
            <a:r>
              <a:rPr lang="en-US" baseline="30000" dirty="0">
                <a:solidFill>
                  <a:srgbClr val="00B050"/>
                </a:solidFill>
              </a:rPr>
              <a:t>u</a:t>
            </a:r>
            <a:endParaRPr lang="en-US" dirty="0">
              <a:solidFill>
                <a:srgbClr val="00B050"/>
              </a:solidFill>
            </a:endParaRPr>
          </a:p>
        </p:txBody>
      </p:sp>
      <p:sp>
        <p:nvSpPr>
          <p:cNvPr id="91" name="TextBox 90"/>
          <p:cNvSpPr txBox="1"/>
          <p:nvPr/>
        </p:nvSpPr>
        <p:spPr>
          <a:xfrm>
            <a:off x="3076274" y="4160371"/>
            <a:ext cx="465192" cy="369332"/>
          </a:xfrm>
          <a:prstGeom prst="rect">
            <a:avLst/>
          </a:prstGeom>
          <a:noFill/>
        </p:spPr>
        <p:txBody>
          <a:bodyPr wrap="none" rtlCol="0">
            <a:spAutoFit/>
          </a:bodyPr>
          <a:lstStyle/>
          <a:p>
            <a:r>
              <a:rPr lang="en-US" dirty="0">
                <a:solidFill>
                  <a:srgbClr val="00B050"/>
                </a:solidFill>
              </a:rPr>
              <a:t>b</a:t>
            </a:r>
            <a:r>
              <a:rPr lang="en-US" baseline="-25000" dirty="0">
                <a:solidFill>
                  <a:srgbClr val="00B050"/>
                </a:solidFill>
              </a:rPr>
              <a:t>2</a:t>
            </a:r>
            <a:r>
              <a:rPr lang="en-US" baseline="30000" dirty="0">
                <a:solidFill>
                  <a:srgbClr val="00B050"/>
                </a:solidFill>
              </a:rPr>
              <a:t>u</a:t>
            </a:r>
            <a:endParaRPr lang="en-US" dirty="0">
              <a:solidFill>
                <a:srgbClr val="00B050"/>
              </a:solidFill>
            </a:endParaRPr>
          </a:p>
        </p:txBody>
      </p:sp>
      <p:sp>
        <p:nvSpPr>
          <p:cNvPr id="94" name="TextBox 93"/>
          <p:cNvSpPr txBox="1"/>
          <p:nvPr/>
        </p:nvSpPr>
        <p:spPr>
          <a:xfrm>
            <a:off x="3385789" y="5912157"/>
            <a:ext cx="389850" cy="369332"/>
          </a:xfrm>
          <a:prstGeom prst="rect">
            <a:avLst/>
          </a:prstGeom>
          <a:noFill/>
        </p:spPr>
        <p:txBody>
          <a:bodyPr wrap="none" rtlCol="0">
            <a:spAutoFit/>
          </a:bodyPr>
          <a:lstStyle/>
          <a:p>
            <a:r>
              <a:rPr lang="en-US" dirty="0">
                <a:solidFill>
                  <a:srgbClr val="00B050"/>
                </a:solidFill>
              </a:rPr>
              <a:t>B</a:t>
            </a:r>
            <a:r>
              <a:rPr lang="en-US" baseline="30000" dirty="0">
                <a:solidFill>
                  <a:srgbClr val="00B050"/>
                </a:solidFill>
              </a:rPr>
              <a:t>u</a:t>
            </a:r>
          </a:p>
        </p:txBody>
      </p:sp>
      <p:cxnSp>
        <p:nvCxnSpPr>
          <p:cNvPr id="65" name="Straight Connector 64"/>
          <p:cNvCxnSpPr/>
          <p:nvPr/>
        </p:nvCxnSpPr>
        <p:spPr>
          <a:xfrm>
            <a:off x="8995273" y="48684"/>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8923663" y="142673"/>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461205" y="6106455"/>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389595" y="6200444"/>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Date Placeholder 4">
            <a:extLst>
              <a:ext uri="{FF2B5EF4-FFF2-40B4-BE49-F238E27FC236}">
                <a16:creationId xmlns:a16="http://schemas.microsoft.com/office/drawing/2014/main" id="{60121188-B659-491A-8118-333D0320FE74}"/>
              </a:ext>
            </a:extLst>
          </p:cNvPr>
          <p:cNvSpPr>
            <a:spLocks noGrp="1"/>
          </p:cNvSpPr>
          <p:nvPr>
            <p:ph type="dt" sz="half" idx="10"/>
          </p:nvPr>
        </p:nvSpPr>
        <p:spPr>
          <a:xfrm>
            <a:off x="628650" y="6672301"/>
            <a:ext cx="2057400" cy="183399"/>
          </a:xfrm>
        </p:spPr>
        <p:txBody>
          <a:bodyPr/>
          <a:lstStyle/>
          <a:p>
            <a:r>
              <a:rPr lang="en-US"/>
              <a:t>AY2023/24 NSWI166 Lecture 6 of 12, Vojtáš</a:t>
            </a:r>
            <a:endParaRPr lang="en-US" dirty="0"/>
          </a:p>
        </p:txBody>
      </p:sp>
      <p:sp>
        <p:nvSpPr>
          <p:cNvPr id="5" name="Footer Placeholder 4">
            <a:extLst>
              <a:ext uri="{FF2B5EF4-FFF2-40B4-BE49-F238E27FC236}">
                <a16:creationId xmlns:a16="http://schemas.microsoft.com/office/drawing/2014/main" id="{90F075D7-E199-758B-CF5F-4143788801FA}"/>
              </a:ext>
            </a:extLst>
          </p:cNvPr>
          <p:cNvSpPr>
            <a:spLocks noGrp="1"/>
          </p:cNvSpPr>
          <p:nvPr>
            <p:ph type="ftr" sz="quarter" idx="11"/>
          </p:nvPr>
        </p:nvSpPr>
        <p:spPr/>
        <p:txBody>
          <a:bodyPr/>
          <a:lstStyle/>
          <a:p>
            <a:r>
              <a:rPr lang="en-US"/>
              <a:t>Linear Monotone Preference Model</a:t>
            </a:r>
          </a:p>
        </p:txBody>
      </p:sp>
      <p:sp>
        <p:nvSpPr>
          <p:cNvPr id="6" name="Slide Number Placeholder 5">
            <a:extLst>
              <a:ext uri="{FF2B5EF4-FFF2-40B4-BE49-F238E27FC236}">
                <a16:creationId xmlns:a16="http://schemas.microsoft.com/office/drawing/2014/main" id="{66579F6D-4ED0-69B7-198C-7ACF1650FE35}"/>
              </a:ext>
            </a:extLst>
          </p:cNvPr>
          <p:cNvSpPr>
            <a:spLocks noGrp="1"/>
          </p:cNvSpPr>
          <p:nvPr>
            <p:ph type="sldNum" sz="quarter" idx="12"/>
          </p:nvPr>
        </p:nvSpPr>
        <p:spPr/>
        <p:txBody>
          <a:bodyPr/>
          <a:lstStyle/>
          <a:p>
            <a:fld id="{105CACD4-D05D-443A-96A5-56D488532F2E}" type="slidenum">
              <a:rPr lang="en-US" smtClean="0"/>
              <a:pPr/>
              <a:t>19</a:t>
            </a:fld>
            <a:endParaRPr lang="en-US"/>
          </a:p>
        </p:txBody>
      </p:sp>
    </p:spTree>
    <p:extLst>
      <p:ext uri="{BB962C8B-B14F-4D97-AF65-F5344CB8AC3E}">
        <p14:creationId xmlns:p14="http://schemas.microsoft.com/office/powerpoint/2010/main" val="1110041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002535" y="958465"/>
            <a:ext cx="7362147" cy="51558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1" indent="-342900" algn="l">
              <a:buFont typeface="Arial" panose="020B0604020202020204" pitchFamily="34" charset="0"/>
              <a:buChar char="•"/>
            </a:pPr>
            <a:r>
              <a:rPr lang="en-US" sz="3200" dirty="0"/>
              <a:t>User requirements – conflicting, multicriterial</a:t>
            </a:r>
          </a:p>
          <a:p>
            <a:pPr marL="800100" lvl="1" indent="-342900" algn="l">
              <a:buFont typeface="Arial" panose="020B0604020202020204" pitchFamily="34" charset="0"/>
              <a:buChar char="•"/>
            </a:pPr>
            <a:r>
              <a:rPr lang="en-US" sz="3200" dirty="0"/>
              <a:t>Ordering – human, intuitive, (self) explainable</a:t>
            </a:r>
          </a:p>
          <a:p>
            <a:pPr marL="800100" lvl="1" indent="-342900" algn="l">
              <a:buFont typeface="Arial" panose="020B0604020202020204" pitchFamily="34" charset="0"/>
              <a:buChar char="•"/>
            </a:pPr>
            <a:r>
              <a:rPr lang="en-US" sz="3200" dirty="0"/>
              <a:t>Decathlon</a:t>
            </a:r>
          </a:p>
          <a:p>
            <a:pPr marL="800100" lvl="1" indent="-342900" algn="l">
              <a:buFont typeface="Arial" panose="020B0604020202020204" pitchFamily="34" charset="0"/>
              <a:buChar char="•"/>
            </a:pPr>
            <a:r>
              <a:rPr lang="en-US" sz="3200" dirty="0"/>
              <a:t>Customer model – ideal values, choice</a:t>
            </a:r>
          </a:p>
          <a:p>
            <a:pPr marL="800100" lvl="1" indent="-342900" algn="l">
              <a:buFont typeface="Arial" panose="020B0604020202020204" pitchFamily="34" charset="0"/>
              <a:buChar char="•"/>
            </a:pPr>
            <a:r>
              <a:rPr lang="en-US" sz="3200" dirty="0"/>
              <a:t>Linear Monotone Preference Model</a:t>
            </a:r>
          </a:p>
          <a:p>
            <a:pPr marL="800100" lvl="1" indent="-342900" algn="l">
              <a:buFont typeface="Arial" panose="020B0604020202020204" pitchFamily="34" charset="0"/>
              <a:buChar char="•"/>
            </a:pPr>
            <a:r>
              <a:rPr lang="en-US" sz="3200" dirty="0"/>
              <a:t>Data cube, Preference cube, contour lines, top-k, …</a:t>
            </a:r>
          </a:p>
          <a:p>
            <a:pPr marL="800100" lvl="1" indent="-342900" algn="l">
              <a:buFont typeface="Arial" panose="020B0604020202020204" pitchFamily="34" charset="0"/>
              <a:buChar char="•"/>
            </a:pPr>
            <a:r>
              <a:rPr lang="en-US" sz="3200" dirty="0"/>
              <a:t>Examples, Conclusions </a:t>
            </a:r>
            <a:endParaRPr lang="cs-CZ" sz="3200" dirty="0"/>
          </a:p>
        </p:txBody>
      </p:sp>
      <p:sp>
        <p:nvSpPr>
          <p:cNvPr id="8" name="Title 1"/>
          <p:cNvSpPr txBox="1">
            <a:spLocks/>
          </p:cNvSpPr>
          <p:nvPr/>
        </p:nvSpPr>
        <p:spPr>
          <a:xfrm>
            <a:off x="781050" y="65835"/>
            <a:ext cx="7886700" cy="6102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Outline of this lecture</a:t>
            </a:r>
          </a:p>
        </p:txBody>
      </p:sp>
      <p:sp>
        <p:nvSpPr>
          <p:cNvPr id="4" name="Date Placeholder 3">
            <a:extLst>
              <a:ext uri="{FF2B5EF4-FFF2-40B4-BE49-F238E27FC236}">
                <a16:creationId xmlns:a16="http://schemas.microsoft.com/office/drawing/2014/main" id="{5E463815-0091-4AB5-AA98-93BBFDEB27CC}"/>
              </a:ext>
            </a:extLst>
          </p:cNvPr>
          <p:cNvSpPr>
            <a:spLocks noGrp="1"/>
          </p:cNvSpPr>
          <p:nvPr>
            <p:ph type="dt" sz="half" idx="10"/>
          </p:nvPr>
        </p:nvSpPr>
        <p:spPr/>
        <p:txBody>
          <a:bodyPr/>
          <a:lstStyle/>
          <a:p>
            <a:r>
              <a:rPr lang="en-US"/>
              <a:t>AY2023/24 NSWI166 Lecture 6 of 12, Vojtáš</a:t>
            </a:r>
          </a:p>
        </p:txBody>
      </p:sp>
      <p:sp>
        <p:nvSpPr>
          <p:cNvPr id="2" name="Footer Placeholder 1">
            <a:extLst>
              <a:ext uri="{FF2B5EF4-FFF2-40B4-BE49-F238E27FC236}">
                <a16:creationId xmlns:a16="http://schemas.microsoft.com/office/drawing/2014/main" id="{7CE0CD4A-5F12-1427-A3C6-D5C63415410F}"/>
              </a:ext>
            </a:extLst>
          </p:cNvPr>
          <p:cNvSpPr>
            <a:spLocks noGrp="1"/>
          </p:cNvSpPr>
          <p:nvPr>
            <p:ph type="ftr" sz="quarter" idx="11"/>
          </p:nvPr>
        </p:nvSpPr>
        <p:spPr/>
        <p:txBody>
          <a:bodyPr/>
          <a:lstStyle/>
          <a:p>
            <a:r>
              <a:rPr lang="en-US"/>
              <a:t>Linear Monotone Preference Model</a:t>
            </a:r>
          </a:p>
        </p:txBody>
      </p:sp>
      <p:sp>
        <p:nvSpPr>
          <p:cNvPr id="3" name="Slide Number Placeholder 2">
            <a:extLst>
              <a:ext uri="{FF2B5EF4-FFF2-40B4-BE49-F238E27FC236}">
                <a16:creationId xmlns:a16="http://schemas.microsoft.com/office/drawing/2014/main" id="{4B41C011-EC5F-950F-D4C7-0DE24DFEF9C6}"/>
              </a:ext>
            </a:extLst>
          </p:cNvPr>
          <p:cNvSpPr>
            <a:spLocks noGrp="1"/>
          </p:cNvSpPr>
          <p:nvPr>
            <p:ph type="sldNum" sz="quarter" idx="12"/>
          </p:nvPr>
        </p:nvSpPr>
        <p:spPr/>
        <p:txBody>
          <a:bodyPr/>
          <a:lstStyle/>
          <a:p>
            <a:fld id="{105CACD4-D05D-443A-96A5-56D488532F2E}" type="slidenum">
              <a:rPr lang="en-US" smtClean="0"/>
              <a:pPr/>
              <a:t>2</a:t>
            </a:fld>
            <a:endParaRPr lang="en-US"/>
          </a:p>
        </p:txBody>
      </p:sp>
    </p:spTree>
    <p:extLst>
      <p:ext uri="{BB962C8B-B14F-4D97-AF65-F5344CB8AC3E}">
        <p14:creationId xmlns:p14="http://schemas.microsoft.com/office/powerpoint/2010/main" val="3353852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9470" y="4483865"/>
            <a:ext cx="1861850"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045066" y="473725"/>
            <a:ext cx="3602516" cy="3789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0487" y="473725"/>
            <a:ext cx="1872867" cy="3756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34708" y="4483865"/>
            <a:ext cx="3602516"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4601392" y="4206866"/>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4720741" y="4458419"/>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4729920" y="6195370"/>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824671" y="4218672"/>
            <a:ext cx="263214" cy="276999"/>
          </a:xfrm>
          <a:prstGeom prst="rect">
            <a:avLst/>
          </a:prstGeom>
          <a:noFill/>
        </p:spPr>
        <p:txBody>
          <a:bodyPr wrap="none" rtlCol="0">
            <a:spAutoFit/>
          </a:bodyPr>
          <a:lstStyle/>
          <a:p>
            <a:r>
              <a:rPr lang="cs-CZ" sz="1200" dirty="0"/>
              <a:t>1</a:t>
            </a:r>
            <a:endParaRPr lang="en-US" sz="1200" dirty="0"/>
          </a:p>
        </p:txBody>
      </p:sp>
      <p:cxnSp>
        <p:nvCxnSpPr>
          <p:cNvPr id="15" name="Straight Arrow Connector 14"/>
          <p:cNvCxnSpPr/>
          <p:nvPr/>
        </p:nvCxnSpPr>
        <p:spPr>
          <a:xfrm>
            <a:off x="8637224" y="4229689"/>
            <a:ext cx="2864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4708" y="231354"/>
            <a:ext cx="0" cy="27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32183" y="4230477"/>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44780" y="6379816"/>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12673" y="645588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2640608" y="3886591"/>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8708834" y="3873206"/>
            <a:ext cx="429657" cy="369332"/>
          </a:xfrm>
          <a:prstGeom prst="rect">
            <a:avLst/>
          </a:prstGeom>
          <a:noFill/>
        </p:spPr>
        <p:txBody>
          <a:bodyPr wrap="square" rtlCol="0">
            <a:spAutoFit/>
          </a:bodyPr>
          <a:lstStyle/>
          <a:p>
            <a:r>
              <a:rPr lang="cs-CZ" dirty="0">
                <a:latin typeface="Brush Script MT" pitchFamily="66" charset="0"/>
              </a:rPr>
              <a:t>D</a:t>
            </a:r>
            <a:r>
              <a:rPr lang="cs-CZ" baseline="-25000" dirty="0"/>
              <a:t>1</a:t>
            </a:r>
            <a:endParaRPr lang="en-US" baseline="-25000" dirty="0"/>
          </a:p>
        </p:txBody>
      </p:sp>
      <p:sp>
        <p:nvSpPr>
          <p:cNvPr id="21" name="TextBox 20"/>
          <p:cNvSpPr txBox="1"/>
          <p:nvPr/>
        </p:nvSpPr>
        <p:spPr>
          <a:xfrm>
            <a:off x="5012673" y="46688"/>
            <a:ext cx="429657" cy="369332"/>
          </a:xfrm>
          <a:prstGeom prst="rect">
            <a:avLst/>
          </a:prstGeom>
          <a:noFill/>
        </p:spPr>
        <p:txBody>
          <a:bodyPr wrap="square" rtlCol="0">
            <a:spAutoFit/>
          </a:bodyPr>
          <a:lstStyle/>
          <a:p>
            <a:r>
              <a:rPr lang="cs-CZ" dirty="0">
                <a:latin typeface="Brush Script MT" pitchFamily="66" charset="0"/>
              </a:rPr>
              <a:t>D</a:t>
            </a:r>
            <a:r>
              <a:rPr lang="en-US" baseline="-25000" dirty="0"/>
              <a:t>2</a:t>
            </a:r>
          </a:p>
        </p:txBody>
      </p:sp>
      <p:cxnSp>
        <p:nvCxnSpPr>
          <p:cNvPr id="26" name="Straight Connector 25"/>
          <p:cNvCxnSpPr/>
          <p:nvPr/>
        </p:nvCxnSpPr>
        <p:spPr>
          <a:xfrm flipH="1">
            <a:off x="3689496" y="48544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835411" y="485450"/>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30487" y="2223401"/>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42211" y="3288989"/>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84464" y="854598"/>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12854" y="948587"/>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097600" y="807911"/>
            <a:ext cx="280846" cy="307777"/>
          </a:xfrm>
          <a:prstGeom prst="rect">
            <a:avLst/>
          </a:prstGeom>
          <a:noFill/>
        </p:spPr>
        <p:txBody>
          <a:bodyPr wrap="none" rtlCol="0">
            <a:spAutoFit/>
          </a:bodyPr>
          <a:lstStyle/>
          <a:p>
            <a:r>
              <a:rPr lang="en-US" sz="1400" dirty="0"/>
              <a:t>C</a:t>
            </a:r>
          </a:p>
        </p:txBody>
      </p:sp>
      <p:sp>
        <p:nvSpPr>
          <p:cNvPr id="60" name="TextBox 59"/>
          <p:cNvSpPr txBox="1"/>
          <p:nvPr/>
        </p:nvSpPr>
        <p:spPr>
          <a:xfrm>
            <a:off x="140963" y="506774"/>
            <a:ext cx="2562521" cy="5632311"/>
          </a:xfrm>
          <a:prstGeom prst="rect">
            <a:avLst/>
          </a:prstGeom>
          <a:noFill/>
          <a:ln>
            <a:solidFill>
              <a:schemeClr val="tx1"/>
            </a:solidFill>
          </a:ln>
        </p:spPr>
        <p:txBody>
          <a:bodyPr wrap="square" rtlCol="0">
            <a:spAutoFit/>
          </a:bodyPr>
          <a:lstStyle/>
          <a:p>
            <a:r>
              <a:rPr lang="en-US" dirty="0"/>
              <a:t>     Note, that point B</a:t>
            </a:r>
            <a:r>
              <a:rPr lang="en-US" baseline="30000" dirty="0"/>
              <a:t>u</a:t>
            </a:r>
            <a:r>
              <a:rPr lang="en-US" dirty="0"/>
              <a:t> has 4 </a:t>
            </a:r>
            <a:r>
              <a:rPr lang="en-US" dirty="0" err="1"/>
              <a:t>coimages</a:t>
            </a:r>
            <a:r>
              <a:rPr lang="en-US" dirty="0"/>
              <a:t> B, B’, B’’, B’’’</a:t>
            </a:r>
          </a:p>
          <a:p>
            <a:r>
              <a:rPr lang="en-US" dirty="0"/>
              <a:t>    Degree of preference    for user </a:t>
            </a:r>
            <a:r>
              <a:rPr lang="en-US" dirty="0" err="1">
                <a:solidFill>
                  <a:srgbClr val="00B050"/>
                </a:solidFill>
              </a:rPr>
              <a:t>u</a:t>
            </a:r>
            <a:r>
              <a:rPr lang="en-US" dirty="0" err="1">
                <a:sym typeface="Symbol" panose="05050102010706020507" pitchFamily="18" charset="2"/>
              </a:rPr>
              <a:t></a:t>
            </a:r>
            <a:r>
              <a:rPr lang="en-US" dirty="0" err="1"/>
              <a:t>U</a:t>
            </a:r>
            <a:r>
              <a:rPr lang="en-US" dirty="0"/>
              <a:t> are given by </a:t>
            </a:r>
            <a:r>
              <a:rPr lang="en-US" b="1" dirty="0">
                <a:solidFill>
                  <a:srgbClr val="00B050"/>
                </a:solidFill>
              </a:rPr>
              <a:t>f</a:t>
            </a:r>
            <a:r>
              <a:rPr lang="en-US" b="1" baseline="-25000" dirty="0">
                <a:solidFill>
                  <a:srgbClr val="00B050"/>
                </a:solidFill>
              </a:rPr>
              <a:t>1</a:t>
            </a:r>
            <a:r>
              <a:rPr lang="en-US" b="1" baseline="30000" dirty="0">
                <a:solidFill>
                  <a:srgbClr val="00B050"/>
                </a:solidFill>
              </a:rPr>
              <a:t>u</a:t>
            </a:r>
            <a:r>
              <a:rPr lang="en-US" dirty="0"/>
              <a:t> and </a:t>
            </a:r>
            <a:r>
              <a:rPr lang="en-US" b="1" dirty="0">
                <a:solidFill>
                  <a:srgbClr val="00B050"/>
                </a:solidFill>
              </a:rPr>
              <a:t>f</a:t>
            </a:r>
            <a:r>
              <a:rPr lang="en-US" b="1" baseline="-25000" dirty="0">
                <a:solidFill>
                  <a:srgbClr val="00B050"/>
                </a:solidFill>
              </a:rPr>
              <a:t>2</a:t>
            </a:r>
            <a:r>
              <a:rPr lang="en-US" b="1" baseline="30000" dirty="0">
                <a:solidFill>
                  <a:srgbClr val="00B050"/>
                </a:solidFill>
              </a:rPr>
              <a:t>u</a:t>
            </a:r>
            <a:r>
              <a:rPr lang="en-US" dirty="0"/>
              <a:t> . </a:t>
            </a:r>
          </a:p>
          <a:p>
            <a:r>
              <a:rPr lang="en-US" dirty="0"/>
              <a:t>     Object with </a:t>
            </a:r>
            <a:r>
              <a:rPr lang="en-US" dirty="0" err="1"/>
              <a:t>objectID</a:t>
            </a:r>
            <a:r>
              <a:rPr lang="en-US" dirty="0"/>
              <a:t> = B has attribute values B.</a:t>
            </a:r>
            <a:r>
              <a:rPr lang="en-US" dirty="0">
                <a:latin typeface="Brush Script MT" pitchFamily="66" charset="0"/>
              </a:rPr>
              <a:t>A</a:t>
            </a:r>
            <a:r>
              <a:rPr lang="en-US" baseline="-25000" dirty="0"/>
              <a:t>1</a:t>
            </a:r>
            <a:r>
              <a:rPr lang="en-US" dirty="0"/>
              <a:t> = b</a:t>
            </a:r>
            <a:r>
              <a:rPr lang="en-US" baseline="-25000" dirty="0"/>
              <a:t>1</a:t>
            </a:r>
            <a:r>
              <a:rPr lang="en-US" dirty="0"/>
              <a:t> and B.</a:t>
            </a:r>
            <a:r>
              <a:rPr lang="en-US" dirty="0">
                <a:latin typeface="Brush Script MT" pitchFamily="66" charset="0"/>
              </a:rPr>
              <a:t>A</a:t>
            </a:r>
            <a:r>
              <a:rPr lang="en-US" baseline="-25000" dirty="0"/>
              <a:t>2</a:t>
            </a:r>
            <a:r>
              <a:rPr lang="en-US" dirty="0"/>
              <a:t> = b</a:t>
            </a:r>
            <a:r>
              <a:rPr lang="en-US" baseline="-25000" dirty="0"/>
              <a:t>2</a:t>
            </a:r>
            <a:r>
              <a:rPr lang="en-US" dirty="0"/>
              <a:t>, sometimes we write B=(b</a:t>
            </a:r>
            <a:r>
              <a:rPr lang="en-US" baseline="-25000" dirty="0"/>
              <a:t>1</a:t>
            </a:r>
            <a:r>
              <a:rPr lang="en-US" dirty="0"/>
              <a:t>, b</a:t>
            </a:r>
            <a:r>
              <a:rPr lang="en-US" baseline="-25000" dirty="0"/>
              <a:t>2</a:t>
            </a:r>
            <a:r>
              <a:rPr lang="en-US" dirty="0"/>
              <a:t>). </a:t>
            </a:r>
          </a:p>
          <a:p>
            <a:r>
              <a:rPr lang="en-US" dirty="0"/>
              <a:t>     For B, D, E attribute preference degrees the  corresponding points in preference cube are B</a:t>
            </a:r>
            <a:r>
              <a:rPr lang="en-US" baseline="30000" dirty="0"/>
              <a:t>u</a:t>
            </a:r>
            <a:r>
              <a:rPr lang="en-US" dirty="0"/>
              <a:t>, D</a:t>
            </a:r>
            <a:r>
              <a:rPr lang="en-US" baseline="30000" dirty="0"/>
              <a:t>u</a:t>
            </a:r>
            <a:r>
              <a:rPr lang="en-US" dirty="0"/>
              <a:t>, </a:t>
            </a:r>
            <a:r>
              <a:rPr lang="en-US" dirty="0" err="1"/>
              <a:t>E</a:t>
            </a:r>
            <a:r>
              <a:rPr lang="en-US" baseline="30000" dirty="0" err="1"/>
              <a:t>u</a:t>
            </a:r>
            <a:r>
              <a:rPr lang="en-US" dirty="0"/>
              <a:t>, </a:t>
            </a:r>
          </a:p>
          <a:p>
            <a:r>
              <a:rPr lang="en-US" dirty="0"/>
              <a:t>     Note that B</a:t>
            </a:r>
            <a:r>
              <a:rPr lang="en-US" baseline="30000" dirty="0"/>
              <a:t>u </a:t>
            </a:r>
            <a:r>
              <a:rPr lang="en-US" dirty="0"/>
              <a:t>and D</a:t>
            </a:r>
            <a:r>
              <a:rPr lang="en-US" baseline="30000" dirty="0"/>
              <a:t>u</a:t>
            </a:r>
            <a:r>
              <a:rPr lang="en-US" dirty="0"/>
              <a:t> are incomparable in Pareto order and </a:t>
            </a:r>
            <a:r>
              <a:rPr lang="en-US" dirty="0" err="1"/>
              <a:t>E</a:t>
            </a:r>
            <a:r>
              <a:rPr lang="en-US" baseline="30000" dirty="0" err="1"/>
              <a:t>u</a:t>
            </a:r>
            <a:r>
              <a:rPr lang="en-US" dirty="0"/>
              <a:t> is dominated by both B</a:t>
            </a:r>
            <a:r>
              <a:rPr lang="en-US" baseline="30000" dirty="0"/>
              <a:t>u</a:t>
            </a:r>
            <a:r>
              <a:rPr lang="en-US" dirty="0"/>
              <a:t> and D</a:t>
            </a:r>
            <a:r>
              <a:rPr lang="en-US" baseline="30000" dirty="0"/>
              <a:t>u</a:t>
            </a:r>
            <a:r>
              <a:rPr lang="en-US" dirty="0"/>
              <a:t>,</a:t>
            </a:r>
            <a:endParaRPr lang="en-US" dirty="0">
              <a:sym typeface="Symbol" panose="05050102010706020507" pitchFamily="18" charset="2"/>
            </a:endParaRPr>
          </a:p>
        </p:txBody>
      </p:sp>
      <p:cxnSp>
        <p:nvCxnSpPr>
          <p:cNvPr id="64" name="Straight Connector 63"/>
          <p:cNvCxnSpPr/>
          <p:nvPr/>
        </p:nvCxnSpPr>
        <p:spPr>
          <a:xfrm flipV="1">
            <a:off x="5916488" y="4495672"/>
            <a:ext cx="2731094" cy="188125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2942211" y="485449"/>
            <a:ext cx="1861143" cy="24453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10" idx="0"/>
          </p:cNvCxnSpPr>
          <p:nvPr/>
        </p:nvCxnSpPr>
        <p:spPr>
          <a:xfrm>
            <a:off x="2930487" y="2919046"/>
            <a:ext cx="1802512" cy="12878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939666" y="5125285"/>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915794" y="6212033"/>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137301"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452932"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044780" y="4483865"/>
            <a:ext cx="871708" cy="189306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43507" y="1837869"/>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271897" y="1931858"/>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371527" y="1760416"/>
            <a:ext cx="272832" cy="307777"/>
          </a:xfrm>
          <a:prstGeom prst="rect">
            <a:avLst/>
          </a:prstGeom>
          <a:noFill/>
        </p:spPr>
        <p:txBody>
          <a:bodyPr wrap="none" rtlCol="0">
            <a:spAutoFit/>
          </a:bodyPr>
          <a:lstStyle/>
          <a:p>
            <a:r>
              <a:rPr lang="en-US" sz="1400" dirty="0"/>
              <a:t>E</a:t>
            </a:r>
          </a:p>
        </p:txBody>
      </p:sp>
      <p:sp>
        <p:nvSpPr>
          <p:cNvPr id="77" name="TextBox 76"/>
          <p:cNvSpPr txBox="1"/>
          <p:nvPr/>
        </p:nvSpPr>
        <p:spPr>
          <a:xfrm>
            <a:off x="5167461" y="5374847"/>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1</a:t>
            </a:r>
            <a:r>
              <a:rPr lang="en-US" b="1" baseline="30000" dirty="0">
                <a:solidFill>
                  <a:srgbClr val="00B050"/>
                </a:solidFill>
              </a:rPr>
              <a:t>u</a:t>
            </a:r>
            <a:endParaRPr lang="en-US" dirty="0">
              <a:solidFill>
                <a:srgbClr val="00B050"/>
              </a:solidFill>
            </a:endParaRPr>
          </a:p>
        </p:txBody>
      </p:sp>
      <p:sp>
        <p:nvSpPr>
          <p:cNvPr id="78" name="TextBox 77"/>
          <p:cNvSpPr txBox="1"/>
          <p:nvPr/>
        </p:nvSpPr>
        <p:spPr>
          <a:xfrm>
            <a:off x="3557046" y="3509908"/>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2</a:t>
            </a:r>
            <a:r>
              <a:rPr lang="en-US" b="1" baseline="30000" dirty="0">
                <a:solidFill>
                  <a:srgbClr val="00B050"/>
                </a:solidFill>
              </a:rPr>
              <a:t>u</a:t>
            </a:r>
            <a:endParaRPr lang="en-US" dirty="0">
              <a:solidFill>
                <a:srgbClr val="00B050"/>
              </a:solidFill>
            </a:endParaRPr>
          </a:p>
        </p:txBody>
      </p:sp>
      <p:cxnSp>
        <p:nvCxnSpPr>
          <p:cNvPr id="80" name="Straight Connector 79"/>
          <p:cNvCxnSpPr/>
          <p:nvPr/>
        </p:nvCxnSpPr>
        <p:spPr>
          <a:xfrm>
            <a:off x="7141642" y="2547547"/>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070032" y="2641536"/>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169662" y="2470094"/>
            <a:ext cx="295274" cy="307777"/>
          </a:xfrm>
          <a:prstGeom prst="rect">
            <a:avLst/>
          </a:prstGeom>
          <a:noFill/>
        </p:spPr>
        <p:txBody>
          <a:bodyPr wrap="none" rtlCol="0">
            <a:spAutoFit/>
          </a:bodyPr>
          <a:lstStyle/>
          <a:p>
            <a:r>
              <a:rPr lang="cs-CZ" sz="1400" dirty="0"/>
              <a:t>D</a:t>
            </a:r>
            <a:endParaRPr lang="en-US" sz="1400" dirty="0"/>
          </a:p>
        </p:txBody>
      </p:sp>
      <p:cxnSp>
        <p:nvCxnSpPr>
          <p:cNvPr id="83" name="Straight Connector 82"/>
          <p:cNvCxnSpPr/>
          <p:nvPr/>
        </p:nvCxnSpPr>
        <p:spPr>
          <a:xfrm>
            <a:off x="6135292" y="3190416"/>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063682" y="3284405"/>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148428" y="3143729"/>
            <a:ext cx="282450" cy="307777"/>
          </a:xfrm>
          <a:prstGeom prst="rect">
            <a:avLst/>
          </a:prstGeom>
          <a:noFill/>
        </p:spPr>
        <p:txBody>
          <a:bodyPr wrap="none" rtlCol="0">
            <a:spAutoFit/>
          </a:bodyPr>
          <a:lstStyle/>
          <a:p>
            <a:r>
              <a:rPr lang="en-US" sz="1400" dirty="0"/>
              <a:t>B</a:t>
            </a:r>
          </a:p>
        </p:txBody>
      </p:sp>
      <p:sp>
        <p:nvSpPr>
          <p:cNvPr id="87" name="TextBox 86"/>
          <p:cNvSpPr txBox="1"/>
          <p:nvPr/>
        </p:nvSpPr>
        <p:spPr>
          <a:xfrm>
            <a:off x="6061426" y="4166643"/>
            <a:ext cx="385042" cy="369332"/>
          </a:xfrm>
          <a:prstGeom prst="rect">
            <a:avLst/>
          </a:prstGeom>
          <a:noFill/>
        </p:spPr>
        <p:txBody>
          <a:bodyPr wrap="none" rtlCol="0">
            <a:spAutoFit/>
          </a:bodyPr>
          <a:lstStyle/>
          <a:p>
            <a:r>
              <a:rPr lang="en-US" dirty="0"/>
              <a:t>b</a:t>
            </a:r>
            <a:r>
              <a:rPr lang="en-US" baseline="-25000" dirty="0"/>
              <a:t>1</a:t>
            </a:r>
            <a:endParaRPr lang="en-US" dirty="0"/>
          </a:p>
        </p:txBody>
      </p:sp>
      <p:sp>
        <p:nvSpPr>
          <p:cNvPr id="88" name="TextBox 87"/>
          <p:cNvSpPr txBox="1"/>
          <p:nvPr/>
        </p:nvSpPr>
        <p:spPr>
          <a:xfrm>
            <a:off x="4733818" y="3187824"/>
            <a:ext cx="385042" cy="369332"/>
          </a:xfrm>
          <a:prstGeom prst="rect">
            <a:avLst/>
          </a:prstGeom>
          <a:noFill/>
        </p:spPr>
        <p:txBody>
          <a:bodyPr wrap="none" rtlCol="0">
            <a:spAutoFit/>
          </a:bodyPr>
          <a:lstStyle/>
          <a:p>
            <a:r>
              <a:rPr lang="en-US" dirty="0"/>
              <a:t>b</a:t>
            </a:r>
            <a:r>
              <a:rPr lang="en-US" baseline="-25000" dirty="0"/>
              <a:t>2</a:t>
            </a:r>
            <a:endParaRPr lang="en-US" dirty="0"/>
          </a:p>
        </p:txBody>
      </p:sp>
      <p:sp>
        <p:nvSpPr>
          <p:cNvPr id="90" name="TextBox 89"/>
          <p:cNvSpPr txBox="1"/>
          <p:nvPr/>
        </p:nvSpPr>
        <p:spPr>
          <a:xfrm>
            <a:off x="4677259" y="5846198"/>
            <a:ext cx="465192" cy="369332"/>
          </a:xfrm>
          <a:prstGeom prst="rect">
            <a:avLst/>
          </a:prstGeom>
          <a:noFill/>
        </p:spPr>
        <p:txBody>
          <a:bodyPr wrap="none" rtlCol="0">
            <a:spAutoFit/>
          </a:bodyPr>
          <a:lstStyle/>
          <a:p>
            <a:r>
              <a:rPr lang="en-US" dirty="0">
                <a:solidFill>
                  <a:srgbClr val="00B050"/>
                </a:solidFill>
              </a:rPr>
              <a:t>b</a:t>
            </a:r>
            <a:r>
              <a:rPr lang="en-US" baseline="-25000" dirty="0">
                <a:solidFill>
                  <a:srgbClr val="00B050"/>
                </a:solidFill>
              </a:rPr>
              <a:t>1</a:t>
            </a:r>
            <a:r>
              <a:rPr lang="en-US" baseline="30000" dirty="0">
                <a:solidFill>
                  <a:srgbClr val="00B050"/>
                </a:solidFill>
              </a:rPr>
              <a:t>u</a:t>
            </a:r>
            <a:endParaRPr lang="en-US" dirty="0">
              <a:solidFill>
                <a:srgbClr val="00B050"/>
              </a:solidFill>
            </a:endParaRPr>
          </a:p>
        </p:txBody>
      </p:sp>
      <p:sp>
        <p:nvSpPr>
          <p:cNvPr id="91" name="TextBox 90"/>
          <p:cNvSpPr txBox="1"/>
          <p:nvPr/>
        </p:nvSpPr>
        <p:spPr>
          <a:xfrm>
            <a:off x="3076274" y="4160371"/>
            <a:ext cx="465192" cy="369332"/>
          </a:xfrm>
          <a:prstGeom prst="rect">
            <a:avLst/>
          </a:prstGeom>
          <a:noFill/>
        </p:spPr>
        <p:txBody>
          <a:bodyPr wrap="none" rtlCol="0">
            <a:spAutoFit/>
          </a:bodyPr>
          <a:lstStyle/>
          <a:p>
            <a:r>
              <a:rPr lang="en-US" dirty="0">
                <a:solidFill>
                  <a:srgbClr val="00B050"/>
                </a:solidFill>
              </a:rPr>
              <a:t>b</a:t>
            </a:r>
            <a:r>
              <a:rPr lang="en-US" baseline="-25000" dirty="0">
                <a:solidFill>
                  <a:srgbClr val="00B050"/>
                </a:solidFill>
              </a:rPr>
              <a:t>1</a:t>
            </a:r>
            <a:r>
              <a:rPr lang="en-US" baseline="30000" dirty="0">
                <a:solidFill>
                  <a:srgbClr val="00B050"/>
                </a:solidFill>
              </a:rPr>
              <a:t>u</a:t>
            </a:r>
            <a:endParaRPr lang="en-US" dirty="0">
              <a:solidFill>
                <a:srgbClr val="00B050"/>
              </a:solidFill>
            </a:endParaRPr>
          </a:p>
        </p:txBody>
      </p:sp>
      <p:sp>
        <p:nvSpPr>
          <p:cNvPr id="94" name="TextBox 93"/>
          <p:cNvSpPr txBox="1"/>
          <p:nvPr/>
        </p:nvSpPr>
        <p:spPr>
          <a:xfrm>
            <a:off x="3385789" y="5912157"/>
            <a:ext cx="389850" cy="369332"/>
          </a:xfrm>
          <a:prstGeom prst="rect">
            <a:avLst/>
          </a:prstGeom>
          <a:noFill/>
        </p:spPr>
        <p:txBody>
          <a:bodyPr wrap="none" rtlCol="0">
            <a:spAutoFit/>
          </a:bodyPr>
          <a:lstStyle/>
          <a:p>
            <a:r>
              <a:rPr lang="en-US" dirty="0">
                <a:solidFill>
                  <a:srgbClr val="00B050"/>
                </a:solidFill>
              </a:rPr>
              <a:t>B</a:t>
            </a:r>
            <a:r>
              <a:rPr lang="en-US" baseline="30000" dirty="0">
                <a:solidFill>
                  <a:srgbClr val="00B050"/>
                </a:solidFill>
              </a:rPr>
              <a:t>u</a:t>
            </a:r>
          </a:p>
        </p:txBody>
      </p:sp>
      <p:cxnSp>
        <p:nvCxnSpPr>
          <p:cNvPr id="65" name="Straight Connector 64"/>
          <p:cNvCxnSpPr/>
          <p:nvPr/>
        </p:nvCxnSpPr>
        <p:spPr>
          <a:xfrm>
            <a:off x="5844623" y="3201411"/>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773013" y="3295400"/>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5857759" y="3154724"/>
            <a:ext cx="327334" cy="307777"/>
          </a:xfrm>
          <a:prstGeom prst="rect">
            <a:avLst/>
          </a:prstGeom>
          <a:noFill/>
        </p:spPr>
        <p:txBody>
          <a:bodyPr wrap="none" rtlCol="0">
            <a:spAutoFit/>
          </a:bodyPr>
          <a:lstStyle/>
          <a:p>
            <a:r>
              <a:rPr lang="en-US" sz="1400" dirty="0"/>
              <a:t>B’</a:t>
            </a:r>
          </a:p>
        </p:txBody>
      </p:sp>
      <p:cxnSp>
        <p:nvCxnSpPr>
          <p:cNvPr id="69" name="Straight Connector 68"/>
          <p:cNvCxnSpPr/>
          <p:nvPr/>
        </p:nvCxnSpPr>
        <p:spPr>
          <a:xfrm>
            <a:off x="5827337" y="2137728"/>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755727" y="2231717"/>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840473" y="2091041"/>
            <a:ext cx="372218" cy="307777"/>
          </a:xfrm>
          <a:prstGeom prst="rect">
            <a:avLst/>
          </a:prstGeom>
          <a:noFill/>
        </p:spPr>
        <p:txBody>
          <a:bodyPr wrap="none" rtlCol="0">
            <a:spAutoFit/>
          </a:bodyPr>
          <a:lstStyle/>
          <a:p>
            <a:r>
              <a:rPr lang="en-US" sz="1400" dirty="0"/>
              <a:t>B’’</a:t>
            </a:r>
          </a:p>
        </p:txBody>
      </p:sp>
      <p:cxnSp>
        <p:nvCxnSpPr>
          <p:cNvPr id="95" name="Straight Connector 94"/>
          <p:cNvCxnSpPr/>
          <p:nvPr/>
        </p:nvCxnSpPr>
        <p:spPr>
          <a:xfrm>
            <a:off x="6130569" y="2129869"/>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058959" y="2223858"/>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6143705" y="2083182"/>
            <a:ext cx="417102" cy="307777"/>
          </a:xfrm>
          <a:prstGeom prst="rect">
            <a:avLst/>
          </a:prstGeom>
          <a:noFill/>
        </p:spPr>
        <p:txBody>
          <a:bodyPr wrap="none" rtlCol="0">
            <a:spAutoFit/>
          </a:bodyPr>
          <a:lstStyle/>
          <a:p>
            <a:r>
              <a:rPr lang="en-US" sz="1400" dirty="0"/>
              <a:t>B’’’</a:t>
            </a:r>
          </a:p>
        </p:txBody>
      </p:sp>
      <p:cxnSp>
        <p:nvCxnSpPr>
          <p:cNvPr id="98" name="Straight Connector 97"/>
          <p:cNvCxnSpPr/>
          <p:nvPr/>
        </p:nvCxnSpPr>
        <p:spPr>
          <a:xfrm>
            <a:off x="2922628" y="1932732"/>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5337348" y="487018"/>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7138131" y="474162"/>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941482" y="2639757"/>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3152836" y="48358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917362" y="5525430"/>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3623029" y="4839075"/>
            <a:ext cx="389850" cy="369332"/>
          </a:xfrm>
          <a:prstGeom prst="rect">
            <a:avLst/>
          </a:prstGeom>
          <a:noFill/>
        </p:spPr>
        <p:txBody>
          <a:bodyPr wrap="none" rtlCol="0">
            <a:spAutoFit/>
          </a:bodyPr>
          <a:lstStyle/>
          <a:p>
            <a:r>
              <a:rPr lang="en-US" dirty="0" err="1">
                <a:solidFill>
                  <a:srgbClr val="00B050"/>
                </a:solidFill>
              </a:rPr>
              <a:t>E</a:t>
            </a:r>
            <a:r>
              <a:rPr lang="en-US" baseline="30000" dirty="0" err="1">
                <a:solidFill>
                  <a:srgbClr val="00B050"/>
                </a:solidFill>
              </a:rPr>
              <a:t>u</a:t>
            </a:r>
            <a:endParaRPr lang="en-US" baseline="30000" dirty="0">
              <a:solidFill>
                <a:srgbClr val="00B050"/>
              </a:solidFill>
            </a:endParaRPr>
          </a:p>
        </p:txBody>
      </p:sp>
      <p:sp>
        <p:nvSpPr>
          <p:cNvPr id="105" name="TextBox 104"/>
          <p:cNvSpPr txBox="1"/>
          <p:nvPr/>
        </p:nvSpPr>
        <p:spPr>
          <a:xfrm>
            <a:off x="2823321" y="5443961"/>
            <a:ext cx="407484" cy="369332"/>
          </a:xfrm>
          <a:prstGeom prst="rect">
            <a:avLst/>
          </a:prstGeom>
          <a:noFill/>
        </p:spPr>
        <p:txBody>
          <a:bodyPr wrap="none" rtlCol="0">
            <a:spAutoFit/>
          </a:bodyPr>
          <a:lstStyle/>
          <a:p>
            <a:r>
              <a:rPr lang="en-US" dirty="0">
                <a:solidFill>
                  <a:srgbClr val="00B050"/>
                </a:solidFill>
              </a:rPr>
              <a:t>D</a:t>
            </a:r>
            <a:r>
              <a:rPr lang="en-US" baseline="30000" dirty="0">
                <a:solidFill>
                  <a:srgbClr val="00B050"/>
                </a:solidFill>
              </a:rPr>
              <a:t>u</a:t>
            </a:r>
          </a:p>
        </p:txBody>
      </p:sp>
      <p:cxnSp>
        <p:nvCxnSpPr>
          <p:cNvPr id="74" name="Straight Connector 73"/>
          <p:cNvCxnSpPr/>
          <p:nvPr/>
        </p:nvCxnSpPr>
        <p:spPr>
          <a:xfrm>
            <a:off x="3685961" y="5035127"/>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614351" y="5129116"/>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461281" y="6111373"/>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389671" y="6205362"/>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161185" y="5443624"/>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089575" y="5537613"/>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2912882" y="3808429"/>
            <a:ext cx="3629320" cy="28281"/>
          </a:xfrm>
          <a:prstGeom prst="line">
            <a:avLst/>
          </a:prstGeom>
        </p:spPr>
        <p:style>
          <a:lnRef idx="1">
            <a:schemeClr val="accent1"/>
          </a:lnRef>
          <a:fillRef idx="0">
            <a:schemeClr val="accent1"/>
          </a:fillRef>
          <a:effectRef idx="0">
            <a:schemeClr val="accent1"/>
          </a:effectRef>
          <a:fontRef idx="minor">
            <a:schemeClr val="tx1"/>
          </a:fontRef>
        </p:style>
      </p:cxnSp>
      <p:sp>
        <p:nvSpPr>
          <p:cNvPr id="86" name="Date Placeholder 4">
            <a:extLst>
              <a:ext uri="{FF2B5EF4-FFF2-40B4-BE49-F238E27FC236}">
                <a16:creationId xmlns:a16="http://schemas.microsoft.com/office/drawing/2014/main" id="{3CF833DF-6420-45FA-BC3E-79C305F035DF}"/>
              </a:ext>
            </a:extLst>
          </p:cNvPr>
          <p:cNvSpPr>
            <a:spLocks noGrp="1"/>
          </p:cNvSpPr>
          <p:nvPr>
            <p:ph type="dt" sz="half" idx="10"/>
          </p:nvPr>
        </p:nvSpPr>
        <p:spPr>
          <a:xfrm>
            <a:off x="628650" y="6672301"/>
            <a:ext cx="2057400" cy="183399"/>
          </a:xfrm>
        </p:spPr>
        <p:txBody>
          <a:bodyPr/>
          <a:lstStyle/>
          <a:p>
            <a:r>
              <a:rPr lang="en-US"/>
              <a:t>AY2023/24 NSWI166 Lecture 6 of 12, Vojtáš</a:t>
            </a:r>
            <a:endParaRPr lang="en-US" dirty="0"/>
          </a:p>
        </p:txBody>
      </p:sp>
      <p:sp>
        <p:nvSpPr>
          <p:cNvPr id="5" name="Footer Placeholder 4">
            <a:extLst>
              <a:ext uri="{FF2B5EF4-FFF2-40B4-BE49-F238E27FC236}">
                <a16:creationId xmlns:a16="http://schemas.microsoft.com/office/drawing/2014/main" id="{1F5F1912-D619-5128-95F7-4FD2AE1B28F1}"/>
              </a:ext>
            </a:extLst>
          </p:cNvPr>
          <p:cNvSpPr>
            <a:spLocks noGrp="1"/>
          </p:cNvSpPr>
          <p:nvPr>
            <p:ph type="ftr" sz="quarter" idx="11"/>
          </p:nvPr>
        </p:nvSpPr>
        <p:spPr/>
        <p:txBody>
          <a:bodyPr/>
          <a:lstStyle/>
          <a:p>
            <a:r>
              <a:rPr lang="en-US"/>
              <a:t>Linear Monotone Preference Model</a:t>
            </a:r>
          </a:p>
        </p:txBody>
      </p:sp>
      <p:sp>
        <p:nvSpPr>
          <p:cNvPr id="6" name="Slide Number Placeholder 5">
            <a:extLst>
              <a:ext uri="{FF2B5EF4-FFF2-40B4-BE49-F238E27FC236}">
                <a16:creationId xmlns:a16="http://schemas.microsoft.com/office/drawing/2014/main" id="{6EA8C602-1B7C-0871-55B0-F5D663659E5D}"/>
              </a:ext>
            </a:extLst>
          </p:cNvPr>
          <p:cNvSpPr>
            <a:spLocks noGrp="1"/>
          </p:cNvSpPr>
          <p:nvPr>
            <p:ph type="sldNum" sz="quarter" idx="12"/>
          </p:nvPr>
        </p:nvSpPr>
        <p:spPr/>
        <p:txBody>
          <a:bodyPr/>
          <a:lstStyle/>
          <a:p>
            <a:fld id="{105CACD4-D05D-443A-96A5-56D488532F2E}" type="slidenum">
              <a:rPr lang="en-US" smtClean="0"/>
              <a:pPr/>
              <a:t>20</a:t>
            </a:fld>
            <a:endParaRPr lang="en-US"/>
          </a:p>
        </p:txBody>
      </p:sp>
    </p:spTree>
    <p:extLst>
      <p:ext uri="{BB962C8B-B14F-4D97-AF65-F5344CB8AC3E}">
        <p14:creationId xmlns:p14="http://schemas.microsoft.com/office/powerpoint/2010/main" val="3097284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9469" y="2552501"/>
            <a:ext cx="3633997" cy="38372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6855177" y="-101600"/>
            <a:ext cx="2379134" cy="22957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19470" y="-101600"/>
            <a:ext cx="3633998" cy="22627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5177" y="2552501"/>
            <a:ext cx="2379134" cy="38372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6290252" y="2289013"/>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6490653" y="2621925"/>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6591963" y="6273054"/>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780319" y="2311836"/>
            <a:ext cx="263214" cy="276999"/>
          </a:xfrm>
          <a:prstGeom prst="rect">
            <a:avLst/>
          </a:prstGeom>
          <a:noFill/>
        </p:spPr>
        <p:txBody>
          <a:bodyPr wrap="none" rtlCol="0">
            <a:spAutoFit/>
          </a:bodyPr>
          <a:lstStyle/>
          <a:p>
            <a:r>
              <a:rPr lang="cs-CZ" sz="1200" dirty="0"/>
              <a:t>1</a:t>
            </a:r>
            <a:endParaRPr lang="en-US" sz="1200" dirty="0"/>
          </a:p>
        </p:txBody>
      </p:sp>
      <p:cxnSp>
        <p:nvCxnSpPr>
          <p:cNvPr id="19" name="Straight Arrow Connector 18"/>
          <p:cNvCxnSpPr/>
          <p:nvPr/>
        </p:nvCxnSpPr>
        <p:spPr>
          <a:xfrm flipH="1">
            <a:off x="2780319" y="2566012"/>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553466" y="6396867"/>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207030" y="641784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3072076" y="2214934"/>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6855175" y="2161144"/>
            <a:ext cx="429657" cy="369332"/>
          </a:xfrm>
          <a:prstGeom prst="rect">
            <a:avLst/>
          </a:prstGeom>
          <a:noFill/>
        </p:spPr>
        <p:txBody>
          <a:bodyPr wrap="square" rtlCol="0">
            <a:spAutoFit/>
          </a:bodyPr>
          <a:lstStyle/>
          <a:p>
            <a:r>
              <a:rPr lang="cs-CZ" dirty="0"/>
              <a:t>D</a:t>
            </a:r>
            <a:r>
              <a:rPr lang="cs-CZ" baseline="-25000" dirty="0"/>
              <a:t>1</a:t>
            </a:r>
            <a:endParaRPr lang="en-US" baseline="-25000" dirty="0"/>
          </a:p>
        </p:txBody>
      </p:sp>
      <p:sp>
        <p:nvSpPr>
          <p:cNvPr id="21" name="TextBox 20"/>
          <p:cNvSpPr txBox="1"/>
          <p:nvPr/>
        </p:nvSpPr>
        <p:spPr>
          <a:xfrm>
            <a:off x="6539038" y="1819341"/>
            <a:ext cx="429657" cy="369332"/>
          </a:xfrm>
          <a:prstGeom prst="rect">
            <a:avLst/>
          </a:prstGeom>
          <a:noFill/>
        </p:spPr>
        <p:txBody>
          <a:bodyPr wrap="square" rtlCol="0">
            <a:spAutoFit/>
          </a:bodyPr>
          <a:lstStyle/>
          <a:p>
            <a:r>
              <a:rPr lang="cs-CZ" dirty="0"/>
              <a:t>D</a:t>
            </a:r>
            <a:r>
              <a:rPr lang="en-US" baseline="-25000" dirty="0"/>
              <a:t>2</a:t>
            </a:r>
          </a:p>
        </p:txBody>
      </p:sp>
      <p:sp>
        <p:nvSpPr>
          <p:cNvPr id="60" name="TextBox 59"/>
          <p:cNvSpPr txBox="1"/>
          <p:nvPr/>
        </p:nvSpPr>
        <p:spPr>
          <a:xfrm>
            <a:off x="124298" y="506774"/>
            <a:ext cx="2617524" cy="6463308"/>
          </a:xfrm>
          <a:prstGeom prst="rect">
            <a:avLst/>
          </a:prstGeom>
          <a:noFill/>
          <a:ln>
            <a:solidFill>
              <a:schemeClr val="tx1"/>
            </a:solidFill>
          </a:ln>
        </p:spPr>
        <p:txBody>
          <a:bodyPr wrap="square" rtlCol="0">
            <a:spAutoFit/>
          </a:bodyPr>
          <a:lstStyle/>
          <a:p>
            <a:r>
              <a:rPr lang="en-US" dirty="0"/>
              <a:t>Pareto ordering of pref. cube </a:t>
            </a:r>
            <a:r>
              <a:rPr lang="cs-CZ" dirty="0"/>
              <a:t>(</a:t>
            </a:r>
            <a:r>
              <a:rPr lang="en-US" u="sng" dirty="0"/>
              <a:t>x</a:t>
            </a:r>
            <a:r>
              <a:rPr lang="cs-CZ" dirty="0"/>
              <a:t>) </a:t>
            </a:r>
            <a:r>
              <a:rPr lang="en-US" dirty="0"/>
              <a:t>&lt;</a:t>
            </a:r>
            <a:r>
              <a:rPr lang="en-US" baseline="-25000" dirty="0"/>
              <a:t>Pareto</a:t>
            </a:r>
            <a:r>
              <a:rPr lang="cs-CZ" dirty="0"/>
              <a:t> (</a:t>
            </a:r>
            <a:r>
              <a:rPr lang="en-US" u="sng" dirty="0"/>
              <a:t>y</a:t>
            </a:r>
            <a:r>
              <a:rPr lang="cs-CZ" dirty="0"/>
              <a:t>) </a:t>
            </a:r>
            <a:r>
              <a:rPr lang="cs-CZ" dirty="0" err="1"/>
              <a:t>iff</a:t>
            </a:r>
            <a:r>
              <a:rPr lang="en-US" dirty="0"/>
              <a:t> (</a:t>
            </a:r>
            <a:r>
              <a:rPr lang="en-US" dirty="0">
                <a:sym typeface="Symbol" panose="05050102010706020507" pitchFamily="18" charset="2"/>
              </a:rPr>
              <a:t>for each </a:t>
            </a:r>
            <a:r>
              <a:rPr lang="en-US" dirty="0" err="1">
                <a:sym typeface="Symbol" panose="05050102010706020507" pitchFamily="18" charset="2"/>
              </a:rPr>
              <a:t>i</a:t>
            </a:r>
            <a:r>
              <a:rPr lang="en-US" dirty="0">
                <a:sym typeface="Symbol" panose="05050102010706020507" pitchFamily="18" charset="2"/>
              </a:rPr>
              <a:t>) </a:t>
            </a:r>
            <a:r>
              <a:rPr lang="cs-CZ" dirty="0"/>
              <a:t>x</a:t>
            </a:r>
            <a:r>
              <a:rPr lang="en-US" baseline="-25000" dirty="0" err="1"/>
              <a:t>i</a:t>
            </a:r>
            <a:r>
              <a:rPr lang="en-US" dirty="0">
                <a:sym typeface="Symbol" panose="05050102010706020507" pitchFamily="18" charset="2"/>
              </a:rPr>
              <a:t> ≤ </a:t>
            </a:r>
            <a:r>
              <a:rPr lang="en-US" dirty="0" err="1"/>
              <a:t>y</a:t>
            </a:r>
            <a:r>
              <a:rPr lang="en-US" baseline="-25000" dirty="0" err="1"/>
              <a:t>i</a:t>
            </a:r>
            <a:r>
              <a:rPr lang="en-US" dirty="0">
                <a:sym typeface="Symbol" panose="05050102010706020507" pitchFamily="18" charset="2"/>
              </a:rPr>
              <a:t> &amp; (</a:t>
            </a:r>
            <a:r>
              <a:rPr lang="en-US" dirty="0" err="1">
                <a:sym typeface="Symbol" panose="05050102010706020507" pitchFamily="18" charset="2"/>
              </a:rPr>
              <a:t>i</a:t>
            </a:r>
            <a:r>
              <a:rPr lang="en-US" dirty="0">
                <a:sym typeface="Symbol" panose="05050102010706020507" pitchFamily="18" charset="2"/>
              </a:rPr>
              <a:t>) </a:t>
            </a:r>
            <a:r>
              <a:rPr lang="cs-CZ" dirty="0"/>
              <a:t>x</a:t>
            </a:r>
            <a:r>
              <a:rPr lang="en-US" baseline="-25000" dirty="0" err="1"/>
              <a:t>i</a:t>
            </a:r>
            <a:r>
              <a:rPr lang="en-US" dirty="0">
                <a:sym typeface="Symbol" panose="05050102010706020507" pitchFamily="18" charset="2"/>
              </a:rPr>
              <a:t> &lt; </a:t>
            </a:r>
            <a:r>
              <a:rPr lang="en-US" dirty="0" err="1"/>
              <a:t>y</a:t>
            </a:r>
            <a:r>
              <a:rPr lang="en-US" baseline="-25000" dirty="0" err="1"/>
              <a:t>i</a:t>
            </a:r>
            <a:r>
              <a:rPr lang="en-US" dirty="0">
                <a:sym typeface="Symbol" panose="05050102010706020507" pitchFamily="18" charset="2"/>
              </a:rPr>
              <a:t> </a:t>
            </a:r>
            <a:r>
              <a:rPr lang="cs-CZ" dirty="0"/>
              <a:t>   </a:t>
            </a:r>
            <a:endParaRPr lang="en-US" dirty="0"/>
          </a:p>
          <a:p>
            <a:endParaRPr lang="en-US" dirty="0"/>
          </a:p>
          <a:p>
            <a:r>
              <a:rPr lang="en-US" dirty="0"/>
              <a:t>Assume </a:t>
            </a:r>
            <a:r>
              <a:rPr lang="en-US" b="1" dirty="0">
                <a:solidFill>
                  <a:srgbClr val="00B050"/>
                </a:solidFill>
              </a:rPr>
              <a:t>A, B, C, D, E, F, G</a:t>
            </a:r>
            <a:r>
              <a:rPr lang="en-US" dirty="0"/>
              <a:t> are images of respective items under some attribute preference</a:t>
            </a:r>
          </a:p>
          <a:p>
            <a:endParaRPr lang="en-US" dirty="0"/>
          </a:p>
          <a:p>
            <a:r>
              <a:rPr lang="en-US" dirty="0"/>
              <a:t>We say that item </a:t>
            </a:r>
            <a:r>
              <a:rPr lang="en-US" b="1" dirty="0">
                <a:solidFill>
                  <a:srgbClr val="00B050"/>
                </a:solidFill>
              </a:rPr>
              <a:t>B</a:t>
            </a:r>
            <a:r>
              <a:rPr lang="en-US" dirty="0"/>
              <a:t> dominates item </a:t>
            </a:r>
            <a:r>
              <a:rPr lang="en-US" b="1" dirty="0">
                <a:solidFill>
                  <a:srgbClr val="00B050"/>
                </a:solidFill>
              </a:rPr>
              <a:t>G</a:t>
            </a:r>
            <a:r>
              <a:rPr lang="en-US" dirty="0"/>
              <a:t> in &lt;</a:t>
            </a:r>
            <a:r>
              <a:rPr lang="en-US" baseline="-25000" dirty="0"/>
              <a:t>Pareto</a:t>
            </a:r>
            <a:r>
              <a:rPr lang="en-US" dirty="0"/>
              <a:t> (</a:t>
            </a:r>
            <a:r>
              <a:rPr lang="en-US" b="1" dirty="0">
                <a:solidFill>
                  <a:srgbClr val="00B050"/>
                </a:solidFill>
              </a:rPr>
              <a:t>G</a:t>
            </a:r>
            <a:r>
              <a:rPr lang="en-US" dirty="0"/>
              <a:t> is dominated by </a:t>
            </a:r>
            <a:r>
              <a:rPr lang="en-US" b="1" dirty="0">
                <a:solidFill>
                  <a:srgbClr val="00B050"/>
                </a:solidFill>
              </a:rPr>
              <a:t>B</a:t>
            </a:r>
            <a:r>
              <a:rPr lang="en-US" dirty="0"/>
              <a:t>), in fact </a:t>
            </a:r>
            <a:r>
              <a:rPr lang="en-US" b="1" dirty="0">
                <a:solidFill>
                  <a:srgbClr val="00B050"/>
                </a:solidFill>
              </a:rPr>
              <a:t>B</a:t>
            </a:r>
            <a:r>
              <a:rPr lang="en-US" dirty="0"/>
              <a:t> dominates whole red area </a:t>
            </a:r>
          </a:p>
          <a:p>
            <a:endParaRPr lang="en-US" dirty="0"/>
          </a:p>
          <a:p>
            <a:r>
              <a:rPr lang="en-US" b="1" dirty="0">
                <a:solidFill>
                  <a:srgbClr val="00B050"/>
                </a:solidFill>
              </a:rPr>
              <a:t>F</a:t>
            </a:r>
            <a:r>
              <a:rPr lang="en-US" dirty="0"/>
              <a:t> is dominated by whole green area</a:t>
            </a:r>
          </a:p>
          <a:p>
            <a:endParaRPr lang="en-US" dirty="0"/>
          </a:p>
          <a:p>
            <a:r>
              <a:rPr lang="en-US" dirty="0"/>
              <a:t>&lt;</a:t>
            </a:r>
            <a:r>
              <a:rPr lang="en-US" baseline="-25000" dirty="0"/>
              <a:t>Pareto</a:t>
            </a:r>
            <a:r>
              <a:rPr lang="en-US" dirty="0"/>
              <a:t> is not linear, e.g.  </a:t>
            </a:r>
            <a:r>
              <a:rPr lang="en-US" b="1" dirty="0">
                <a:solidFill>
                  <a:srgbClr val="00B050"/>
                </a:solidFill>
              </a:rPr>
              <a:t>B</a:t>
            </a:r>
            <a:r>
              <a:rPr lang="en-US" dirty="0"/>
              <a:t> and </a:t>
            </a:r>
            <a:r>
              <a:rPr lang="en-US" b="1" dirty="0">
                <a:solidFill>
                  <a:srgbClr val="00B050"/>
                </a:solidFill>
              </a:rPr>
              <a:t>C</a:t>
            </a:r>
            <a:r>
              <a:rPr lang="en-US" dirty="0"/>
              <a:t> are not comparable</a:t>
            </a:r>
          </a:p>
          <a:p>
            <a:endParaRPr lang="en-US" dirty="0"/>
          </a:p>
          <a:p>
            <a:r>
              <a:rPr lang="en-US" dirty="0"/>
              <a:t>    </a:t>
            </a:r>
          </a:p>
          <a:p>
            <a:endParaRPr lang="cs-CZ" dirty="0"/>
          </a:p>
        </p:txBody>
      </p:sp>
      <p:cxnSp>
        <p:nvCxnSpPr>
          <p:cNvPr id="59" name="Straight Connector 58"/>
          <p:cNvCxnSpPr/>
          <p:nvPr/>
        </p:nvCxnSpPr>
        <p:spPr>
          <a:xfrm>
            <a:off x="6257974" y="5517414"/>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186364" y="5611403"/>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271110" y="5470727"/>
            <a:ext cx="293670" cy="307777"/>
          </a:xfrm>
          <a:prstGeom prst="rect">
            <a:avLst/>
          </a:prstGeom>
          <a:noFill/>
        </p:spPr>
        <p:txBody>
          <a:bodyPr wrap="none" rtlCol="0">
            <a:spAutoFit/>
          </a:bodyPr>
          <a:lstStyle/>
          <a:p>
            <a:r>
              <a:rPr lang="cs-CZ" sz="1400" b="1" dirty="0">
                <a:solidFill>
                  <a:srgbClr val="00B050"/>
                </a:solidFill>
              </a:rPr>
              <a:t>A</a:t>
            </a:r>
            <a:endParaRPr lang="en-US" sz="1400" b="1" dirty="0">
              <a:solidFill>
                <a:srgbClr val="00B050"/>
              </a:solidFill>
            </a:endParaRPr>
          </a:p>
        </p:txBody>
      </p:sp>
      <p:cxnSp>
        <p:nvCxnSpPr>
          <p:cNvPr id="71" name="Straight Connector 70"/>
          <p:cNvCxnSpPr/>
          <p:nvPr/>
        </p:nvCxnSpPr>
        <p:spPr>
          <a:xfrm>
            <a:off x="5099364" y="5348697"/>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027754" y="5442686"/>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039763" y="5374747"/>
            <a:ext cx="288862" cy="307777"/>
          </a:xfrm>
          <a:prstGeom prst="rect">
            <a:avLst/>
          </a:prstGeom>
          <a:noFill/>
        </p:spPr>
        <p:txBody>
          <a:bodyPr wrap="none" rtlCol="0">
            <a:spAutoFit/>
          </a:bodyPr>
          <a:lstStyle/>
          <a:p>
            <a:r>
              <a:rPr lang="en-US" sz="1400" b="1" dirty="0">
                <a:solidFill>
                  <a:srgbClr val="00B050"/>
                </a:solidFill>
              </a:rPr>
              <a:t>B</a:t>
            </a:r>
          </a:p>
        </p:txBody>
      </p:sp>
      <p:cxnSp>
        <p:nvCxnSpPr>
          <p:cNvPr id="77" name="Straight Connector 76"/>
          <p:cNvCxnSpPr/>
          <p:nvPr/>
        </p:nvCxnSpPr>
        <p:spPr>
          <a:xfrm>
            <a:off x="4094991" y="4994322"/>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023381" y="5088311"/>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4108127" y="4947635"/>
            <a:ext cx="279244" cy="307777"/>
          </a:xfrm>
          <a:prstGeom prst="rect">
            <a:avLst/>
          </a:prstGeom>
          <a:noFill/>
        </p:spPr>
        <p:txBody>
          <a:bodyPr wrap="none" rtlCol="0">
            <a:spAutoFit/>
          </a:bodyPr>
          <a:lstStyle/>
          <a:p>
            <a:r>
              <a:rPr lang="en-US" sz="1400" b="1" dirty="0">
                <a:solidFill>
                  <a:srgbClr val="00B050"/>
                </a:solidFill>
              </a:rPr>
              <a:t>C</a:t>
            </a:r>
          </a:p>
        </p:txBody>
      </p:sp>
      <p:cxnSp>
        <p:nvCxnSpPr>
          <p:cNvPr id="80" name="Straight Connector 79"/>
          <p:cNvCxnSpPr/>
          <p:nvPr/>
        </p:nvCxnSpPr>
        <p:spPr>
          <a:xfrm>
            <a:off x="3608410" y="4595875"/>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536800" y="4689864"/>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3621546" y="4549188"/>
            <a:ext cx="298480" cy="307777"/>
          </a:xfrm>
          <a:prstGeom prst="rect">
            <a:avLst/>
          </a:prstGeom>
          <a:noFill/>
        </p:spPr>
        <p:txBody>
          <a:bodyPr wrap="none" rtlCol="0">
            <a:spAutoFit/>
          </a:bodyPr>
          <a:lstStyle/>
          <a:p>
            <a:r>
              <a:rPr lang="en-US" sz="1400" b="1" dirty="0">
                <a:solidFill>
                  <a:srgbClr val="00B050"/>
                </a:solidFill>
              </a:rPr>
              <a:t>D</a:t>
            </a:r>
          </a:p>
        </p:txBody>
      </p:sp>
      <p:cxnSp>
        <p:nvCxnSpPr>
          <p:cNvPr id="83" name="Straight Connector 82"/>
          <p:cNvCxnSpPr/>
          <p:nvPr/>
        </p:nvCxnSpPr>
        <p:spPr>
          <a:xfrm>
            <a:off x="3055731" y="3866922"/>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984121" y="3960911"/>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068867" y="3820235"/>
            <a:ext cx="272832" cy="307777"/>
          </a:xfrm>
          <a:prstGeom prst="rect">
            <a:avLst/>
          </a:prstGeom>
          <a:noFill/>
        </p:spPr>
        <p:txBody>
          <a:bodyPr wrap="none" rtlCol="0">
            <a:spAutoFit/>
          </a:bodyPr>
          <a:lstStyle/>
          <a:p>
            <a:r>
              <a:rPr lang="en-US" sz="1400" b="1" dirty="0">
                <a:solidFill>
                  <a:srgbClr val="00B050"/>
                </a:solidFill>
              </a:rPr>
              <a:t>E</a:t>
            </a:r>
          </a:p>
        </p:txBody>
      </p:sp>
      <p:cxnSp>
        <p:nvCxnSpPr>
          <p:cNvPr id="86" name="Straight Connector 85"/>
          <p:cNvCxnSpPr/>
          <p:nvPr/>
        </p:nvCxnSpPr>
        <p:spPr>
          <a:xfrm>
            <a:off x="4010245" y="3547961"/>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938635" y="3641950"/>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4023381" y="3501274"/>
            <a:ext cx="266420" cy="307777"/>
          </a:xfrm>
          <a:prstGeom prst="rect">
            <a:avLst/>
          </a:prstGeom>
          <a:noFill/>
        </p:spPr>
        <p:txBody>
          <a:bodyPr wrap="none" rtlCol="0">
            <a:spAutoFit/>
          </a:bodyPr>
          <a:lstStyle/>
          <a:p>
            <a:r>
              <a:rPr lang="en-US" sz="1400" b="1" dirty="0">
                <a:solidFill>
                  <a:srgbClr val="00B050"/>
                </a:solidFill>
              </a:rPr>
              <a:t>F</a:t>
            </a:r>
          </a:p>
        </p:txBody>
      </p:sp>
      <p:cxnSp>
        <p:nvCxnSpPr>
          <p:cNvPr id="89" name="Straight Connector 88"/>
          <p:cNvCxnSpPr/>
          <p:nvPr/>
        </p:nvCxnSpPr>
        <p:spPr>
          <a:xfrm>
            <a:off x="5956300" y="3759720"/>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884690" y="3853709"/>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969436" y="3713033"/>
            <a:ext cx="298480" cy="307777"/>
          </a:xfrm>
          <a:prstGeom prst="rect">
            <a:avLst/>
          </a:prstGeom>
          <a:noFill/>
        </p:spPr>
        <p:txBody>
          <a:bodyPr wrap="none" rtlCol="0">
            <a:spAutoFit/>
          </a:bodyPr>
          <a:lstStyle/>
          <a:p>
            <a:r>
              <a:rPr lang="en-US" sz="1400" b="1" dirty="0">
                <a:solidFill>
                  <a:srgbClr val="00B050"/>
                </a:solidFill>
              </a:rPr>
              <a:t>G</a:t>
            </a:r>
          </a:p>
        </p:txBody>
      </p:sp>
      <p:cxnSp>
        <p:nvCxnSpPr>
          <p:cNvPr id="29" name="Straight Connector 28"/>
          <p:cNvCxnSpPr/>
          <p:nvPr/>
        </p:nvCxnSpPr>
        <p:spPr>
          <a:xfrm>
            <a:off x="6873478" y="2571603"/>
            <a:ext cx="2360833" cy="158133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5376303" y="10748"/>
            <a:ext cx="1135920" cy="215039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2828041" y="6297105"/>
            <a:ext cx="150829" cy="160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705493" y="6372520"/>
            <a:ext cx="1091324" cy="369332"/>
          </a:xfrm>
          <a:prstGeom prst="rect">
            <a:avLst/>
          </a:prstGeom>
          <a:noFill/>
        </p:spPr>
        <p:txBody>
          <a:bodyPr wrap="none" rtlCol="0">
            <a:spAutoFit/>
          </a:bodyPr>
          <a:lstStyle/>
          <a:p>
            <a:r>
              <a:rPr lang="en-US" b="1" dirty="0"/>
              <a:t>Ideal, top</a:t>
            </a:r>
          </a:p>
        </p:txBody>
      </p:sp>
      <p:cxnSp>
        <p:nvCxnSpPr>
          <p:cNvPr id="54" name="Straight Connector 53"/>
          <p:cNvCxnSpPr/>
          <p:nvPr/>
        </p:nvCxnSpPr>
        <p:spPr>
          <a:xfrm>
            <a:off x="5948326" y="2554664"/>
            <a:ext cx="28280" cy="38367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2912882" y="3846137"/>
            <a:ext cx="3629320" cy="28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2923877" y="5422014"/>
            <a:ext cx="3629320" cy="28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063756" y="2556232"/>
            <a:ext cx="28280" cy="38367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5070657" y="2545237"/>
            <a:ext cx="1480009" cy="2875175"/>
          </a:xfrm>
          <a:prstGeom prst="rect">
            <a:avLst/>
          </a:prstGeom>
          <a:solidFill>
            <a:srgbClr val="FF0000">
              <a:alpha val="2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p:nvPr/>
        </p:nvCxnSpPr>
        <p:spPr>
          <a:xfrm>
            <a:off x="4000073" y="2548373"/>
            <a:ext cx="28280" cy="38367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23877" y="3621457"/>
            <a:ext cx="3629320" cy="28281"/>
          </a:xfrm>
          <a:prstGeom prst="line">
            <a:avLst/>
          </a:prstGeom>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2922309" y="3657600"/>
            <a:ext cx="1112363" cy="2724346"/>
          </a:xfrm>
          <a:prstGeom prst="rect">
            <a:avLst/>
          </a:prstGeom>
          <a:solidFill>
            <a:srgbClr val="00B05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ate Placeholder 4">
            <a:extLst>
              <a:ext uri="{FF2B5EF4-FFF2-40B4-BE49-F238E27FC236}">
                <a16:creationId xmlns:a16="http://schemas.microsoft.com/office/drawing/2014/main" id="{E27C0307-0C80-4E69-B71B-80D51EAC40B3}"/>
              </a:ext>
            </a:extLst>
          </p:cNvPr>
          <p:cNvSpPr>
            <a:spLocks noGrp="1"/>
          </p:cNvSpPr>
          <p:nvPr>
            <p:ph type="dt" sz="half" idx="10"/>
          </p:nvPr>
        </p:nvSpPr>
        <p:spPr>
          <a:xfrm>
            <a:off x="628650" y="6672301"/>
            <a:ext cx="2057400" cy="183399"/>
          </a:xfrm>
        </p:spPr>
        <p:txBody>
          <a:bodyPr/>
          <a:lstStyle/>
          <a:p>
            <a:r>
              <a:rPr lang="en-US"/>
              <a:t>AY2023/24 NSWI166 Lecture 6 of 12, Vojtáš</a:t>
            </a:r>
            <a:endParaRPr lang="en-US" dirty="0"/>
          </a:p>
        </p:txBody>
      </p:sp>
      <p:sp>
        <p:nvSpPr>
          <p:cNvPr id="5" name="Footer Placeholder 4">
            <a:extLst>
              <a:ext uri="{FF2B5EF4-FFF2-40B4-BE49-F238E27FC236}">
                <a16:creationId xmlns:a16="http://schemas.microsoft.com/office/drawing/2014/main" id="{1CF838F4-C513-C5F3-8D1E-DB7DE14841EC}"/>
              </a:ext>
            </a:extLst>
          </p:cNvPr>
          <p:cNvSpPr>
            <a:spLocks noGrp="1"/>
          </p:cNvSpPr>
          <p:nvPr>
            <p:ph type="ftr" sz="quarter" idx="11"/>
          </p:nvPr>
        </p:nvSpPr>
        <p:spPr/>
        <p:txBody>
          <a:bodyPr/>
          <a:lstStyle/>
          <a:p>
            <a:r>
              <a:rPr lang="en-US"/>
              <a:t>Linear Monotone Preference Model</a:t>
            </a:r>
          </a:p>
        </p:txBody>
      </p:sp>
      <p:sp>
        <p:nvSpPr>
          <p:cNvPr id="6" name="Slide Number Placeholder 5">
            <a:extLst>
              <a:ext uri="{FF2B5EF4-FFF2-40B4-BE49-F238E27FC236}">
                <a16:creationId xmlns:a16="http://schemas.microsoft.com/office/drawing/2014/main" id="{1E66B7FE-C203-07C6-DD40-2D1C1492DBF8}"/>
              </a:ext>
            </a:extLst>
          </p:cNvPr>
          <p:cNvSpPr>
            <a:spLocks noGrp="1"/>
          </p:cNvSpPr>
          <p:nvPr>
            <p:ph type="sldNum" sz="quarter" idx="12"/>
          </p:nvPr>
        </p:nvSpPr>
        <p:spPr/>
        <p:txBody>
          <a:bodyPr/>
          <a:lstStyle/>
          <a:p>
            <a:fld id="{105CACD4-D05D-443A-96A5-56D488532F2E}" type="slidenum">
              <a:rPr lang="en-US" smtClean="0"/>
              <a:pPr/>
              <a:t>21</a:t>
            </a:fld>
            <a:endParaRPr lang="en-US"/>
          </a:p>
        </p:txBody>
      </p:sp>
    </p:spTree>
    <p:extLst>
      <p:ext uri="{BB962C8B-B14F-4D97-AF65-F5344CB8AC3E}">
        <p14:creationId xmlns:p14="http://schemas.microsoft.com/office/powerpoint/2010/main" val="676361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9469" y="2552501"/>
            <a:ext cx="3633997" cy="38372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6855177" y="-101600"/>
            <a:ext cx="2379134" cy="22957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19470" y="-101600"/>
            <a:ext cx="3633998" cy="22627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5177" y="2552501"/>
            <a:ext cx="2379134" cy="38372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6290252" y="2289013"/>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6490653" y="2621925"/>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6591963" y="6273054"/>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780319" y="2311836"/>
            <a:ext cx="263214" cy="276999"/>
          </a:xfrm>
          <a:prstGeom prst="rect">
            <a:avLst/>
          </a:prstGeom>
          <a:noFill/>
        </p:spPr>
        <p:txBody>
          <a:bodyPr wrap="none" rtlCol="0">
            <a:spAutoFit/>
          </a:bodyPr>
          <a:lstStyle/>
          <a:p>
            <a:r>
              <a:rPr lang="cs-CZ" sz="1200" dirty="0"/>
              <a:t>1</a:t>
            </a:r>
            <a:endParaRPr lang="en-US" sz="1200" dirty="0"/>
          </a:p>
        </p:txBody>
      </p:sp>
      <p:cxnSp>
        <p:nvCxnSpPr>
          <p:cNvPr id="19" name="Straight Arrow Connector 18"/>
          <p:cNvCxnSpPr/>
          <p:nvPr/>
        </p:nvCxnSpPr>
        <p:spPr>
          <a:xfrm flipH="1">
            <a:off x="2780319" y="2566012"/>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553466" y="6396867"/>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207030" y="641784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3072076" y="2214934"/>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6855175" y="2161144"/>
            <a:ext cx="429657" cy="369332"/>
          </a:xfrm>
          <a:prstGeom prst="rect">
            <a:avLst/>
          </a:prstGeom>
          <a:noFill/>
        </p:spPr>
        <p:txBody>
          <a:bodyPr wrap="square" rtlCol="0">
            <a:spAutoFit/>
          </a:bodyPr>
          <a:lstStyle/>
          <a:p>
            <a:r>
              <a:rPr lang="cs-CZ" dirty="0"/>
              <a:t>D</a:t>
            </a:r>
            <a:r>
              <a:rPr lang="cs-CZ" baseline="-25000" dirty="0"/>
              <a:t>1</a:t>
            </a:r>
            <a:endParaRPr lang="en-US" baseline="-25000" dirty="0"/>
          </a:p>
        </p:txBody>
      </p:sp>
      <p:sp>
        <p:nvSpPr>
          <p:cNvPr id="21" name="TextBox 20"/>
          <p:cNvSpPr txBox="1"/>
          <p:nvPr/>
        </p:nvSpPr>
        <p:spPr>
          <a:xfrm>
            <a:off x="6539038" y="1819341"/>
            <a:ext cx="429657" cy="369332"/>
          </a:xfrm>
          <a:prstGeom prst="rect">
            <a:avLst/>
          </a:prstGeom>
          <a:noFill/>
        </p:spPr>
        <p:txBody>
          <a:bodyPr wrap="square" rtlCol="0">
            <a:spAutoFit/>
          </a:bodyPr>
          <a:lstStyle/>
          <a:p>
            <a:r>
              <a:rPr lang="cs-CZ" dirty="0"/>
              <a:t>D</a:t>
            </a:r>
            <a:r>
              <a:rPr lang="en-US" baseline="-25000" dirty="0"/>
              <a:t>2</a:t>
            </a:r>
          </a:p>
        </p:txBody>
      </p:sp>
      <p:sp>
        <p:nvSpPr>
          <p:cNvPr id="60" name="TextBox 59"/>
          <p:cNvSpPr txBox="1"/>
          <p:nvPr/>
        </p:nvSpPr>
        <p:spPr>
          <a:xfrm>
            <a:off x="124298" y="506774"/>
            <a:ext cx="2617524" cy="5909310"/>
          </a:xfrm>
          <a:prstGeom prst="rect">
            <a:avLst/>
          </a:prstGeom>
          <a:noFill/>
          <a:ln>
            <a:solidFill>
              <a:schemeClr val="tx1"/>
            </a:solidFill>
          </a:ln>
        </p:spPr>
        <p:txBody>
          <a:bodyPr wrap="square" rtlCol="0">
            <a:spAutoFit/>
          </a:bodyPr>
          <a:lstStyle/>
          <a:p>
            <a:r>
              <a:rPr lang="en-US" dirty="0"/>
              <a:t>Pareto ordering of pref. cube </a:t>
            </a:r>
            <a:r>
              <a:rPr lang="cs-CZ" dirty="0"/>
              <a:t>(</a:t>
            </a:r>
            <a:r>
              <a:rPr lang="en-US" u="sng" dirty="0"/>
              <a:t>x</a:t>
            </a:r>
            <a:r>
              <a:rPr lang="cs-CZ" dirty="0"/>
              <a:t>) </a:t>
            </a:r>
            <a:r>
              <a:rPr lang="en-US" dirty="0"/>
              <a:t>&lt;</a:t>
            </a:r>
            <a:r>
              <a:rPr lang="en-US" baseline="-25000" dirty="0"/>
              <a:t>Pareto</a:t>
            </a:r>
            <a:r>
              <a:rPr lang="cs-CZ" dirty="0"/>
              <a:t> (</a:t>
            </a:r>
            <a:r>
              <a:rPr lang="en-US" u="sng" dirty="0"/>
              <a:t>y</a:t>
            </a:r>
            <a:r>
              <a:rPr lang="cs-CZ" dirty="0"/>
              <a:t>) </a:t>
            </a:r>
            <a:r>
              <a:rPr lang="cs-CZ" dirty="0" err="1"/>
              <a:t>iff</a:t>
            </a:r>
            <a:r>
              <a:rPr lang="en-US" dirty="0"/>
              <a:t> (</a:t>
            </a:r>
            <a:r>
              <a:rPr lang="en-US" dirty="0">
                <a:sym typeface="Symbol" panose="05050102010706020507" pitchFamily="18" charset="2"/>
              </a:rPr>
              <a:t>for each </a:t>
            </a:r>
            <a:r>
              <a:rPr lang="en-US" dirty="0" err="1">
                <a:sym typeface="Symbol" panose="05050102010706020507" pitchFamily="18" charset="2"/>
              </a:rPr>
              <a:t>i</a:t>
            </a:r>
            <a:r>
              <a:rPr lang="en-US" dirty="0">
                <a:sym typeface="Symbol" panose="05050102010706020507" pitchFamily="18" charset="2"/>
              </a:rPr>
              <a:t>) </a:t>
            </a:r>
            <a:r>
              <a:rPr lang="cs-CZ" dirty="0"/>
              <a:t>x</a:t>
            </a:r>
            <a:r>
              <a:rPr lang="en-US" baseline="-25000" dirty="0" err="1"/>
              <a:t>i</a:t>
            </a:r>
            <a:r>
              <a:rPr lang="en-US" dirty="0">
                <a:sym typeface="Symbol" panose="05050102010706020507" pitchFamily="18" charset="2"/>
              </a:rPr>
              <a:t> ≤ </a:t>
            </a:r>
            <a:r>
              <a:rPr lang="en-US" dirty="0" err="1"/>
              <a:t>y</a:t>
            </a:r>
            <a:r>
              <a:rPr lang="en-US" baseline="-25000" dirty="0" err="1"/>
              <a:t>i</a:t>
            </a:r>
            <a:r>
              <a:rPr lang="en-US" dirty="0">
                <a:sym typeface="Symbol" panose="05050102010706020507" pitchFamily="18" charset="2"/>
              </a:rPr>
              <a:t> &amp; (</a:t>
            </a:r>
            <a:r>
              <a:rPr lang="en-US" dirty="0" err="1">
                <a:sym typeface="Symbol" panose="05050102010706020507" pitchFamily="18" charset="2"/>
              </a:rPr>
              <a:t>i</a:t>
            </a:r>
            <a:r>
              <a:rPr lang="en-US" dirty="0">
                <a:sym typeface="Symbol" panose="05050102010706020507" pitchFamily="18" charset="2"/>
              </a:rPr>
              <a:t>) </a:t>
            </a:r>
            <a:r>
              <a:rPr lang="cs-CZ" dirty="0"/>
              <a:t>x</a:t>
            </a:r>
            <a:r>
              <a:rPr lang="en-US" baseline="-25000" dirty="0" err="1"/>
              <a:t>i</a:t>
            </a:r>
            <a:r>
              <a:rPr lang="en-US" dirty="0">
                <a:sym typeface="Symbol" panose="05050102010706020507" pitchFamily="18" charset="2"/>
              </a:rPr>
              <a:t> &lt; </a:t>
            </a:r>
            <a:r>
              <a:rPr lang="en-US" dirty="0" err="1"/>
              <a:t>y</a:t>
            </a:r>
            <a:r>
              <a:rPr lang="en-US" baseline="-25000" dirty="0" err="1"/>
              <a:t>i</a:t>
            </a:r>
            <a:r>
              <a:rPr lang="en-US" dirty="0">
                <a:sym typeface="Symbol" panose="05050102010706020507" pitchFamily="18" charset="2"/>
              </a:rPr>
              <a:t> </a:t>
            </a:r>
            <a:r>
              <a:rPr lang="cs-CZ" dirty="0"/>
              <a:t>   </a:t>
            </a:r>
            <a:endParaRPr lang="en-US" dirty="0"/>
          </a:p>
          <a:p>
            <a:endParaRPr lang="en-US" dirty="0"/>
          </a:p>
          <a:p>
            <a:r>
              <a:rPr lang="en-US" dirty="0"/>
              <a:t>Assume </a:t>
            </a:r>
            <a:r>
              <a:rPr lang="en-US" b="1" dirty="0">
                <a:solidFill>
                  <a:srgbClr val="00B050"/>
                </a:solidFill>
              </a:rPr>
              <a:t>A, B, C, D, E, F, G</a:t>
            </a:r>
            <a:r>
              <a:rPr lang="en-US" dirty="0"/>
              <a:t> are images of respective items under some attribute preference</a:t>
            </a:r>
          </a:p>
          <a:p>
            <a:endParaRPr lang="en-US" dirty="0"/>
          </a:p>
          <a:p>
            <a:r>
              <a:rPr lang="en-US" dirty="0"/>
              <a:t>Repeat, that item </a:t>
            </a:r>
            <a:r>
              <a:rPr lang="en-US" b="1" dirty="0">
                <a:solidFill>
                  <a:srgbClr val="00B050"/>
                </a:solidFill>
              </a:rPr>
              <a:t>B</a:t>
            </a:r>
            <a:r>
              <a:rPr lang="en-US" dirty="0"/>
              <a:t> dominates whole red area and is dominated by whole green area</a:t>
            </a:r>
          </a:p>
          <a:p>
            <a:endParaRPr lang="en-US" dirty="0"/>
          </a:p>
          <a:p>
            <a:r>
              <a:rPr lang="en-US" dirty="0"/>
              <a:t>&lt;</a:t>
            </a:r>
            <a:r>
              <a:rPr lang="en-US" baseline="-25000" dirty="0"/>
              <a:t>Pareto</a:t>
            </a:r>
            <a:r>
              <a:rPr lang="en-US" dirty="0"/>
              <a:t> is not linear, e.g.  </a:t>
            </a:r>
            <a:r>
              <a:rPr lang="en-US" b="1" dirty="0">
                <a:solidFill>
                  <a:srgbClr val="00B050"/>
                </a:solidFill>
              </a:rPr>
              <a:t>B</a:t>
            </a:r>
            <a:r>
              <a:rPr lang="en-US" dirty="0"/>
              <a:t> and </a:t>
            </a:r>
            <a:r>
              <a:rPr lang="en-US" b="1" dirty="0">
                <a:solidFill>
                  <a:srgbClr val="00B050"/>
                </a:solidFill>
              </a:rPr>
              <a:t>C</a:t>
            </a:r>
            <a:r>
              <a:rPr lang="en-US" dirty="0"/>
              <a:t> are not comparable</a:t>
            </a:r>
          </a:p>
          <a:p>
            <a:endParaRPr lang="en-US" dirty="0"/>
          </a:p>
          <a:p>
            <a:r>
              <a:rPr lang="en-US" dirty="0"/>
              <a:t>All item images in white areas are incomparable with </a:t>
            </a:r>
            <a:r>
              <a:rPr lang="en-US" b="1" dirty="0">
                <a:solidFill>
                  <a:srgbClr val="00B050"/>
                </a:solidFill>
              </a:rPr>
              <a:t>B</a:t>
            </a:r>
            <a:r>
              <a:rPr lang="en-US" dirty="0"/>
              <a:t>    </a:t>
            </a:r>
          </a:p>
          <a:p>
            <a:endParaRPr lang="cs-CZ" dirty="0"/>
          </a:p>
        </p:txBody>
      </p:sp>
      <p:cxnSp>
        <p:nvCxnSpPr>
          <p:cNvPr id="71" name="Straight Connector 70"/>
          <p:cNvCxnSpPr/>
          <p:nvPr/>
        </p:nvCxnSpPr>
        <p:spPr>
          <a:xfrm>
            <a:off x="5099364" y="5348697"/>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027754" y="5442686"/>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039763" y="5374747"/>
            <a:ext cx="288862" cy="307777"/>
          </a:xfrm>
          <a:prstGeom prst="rect">
            <a:avLst/>
          </a:prstGeom>
          <a:noFill/>
        </p:spPr>
        <p:txBody>
          <a:bodyPr wrap="none" rtlCol="0">
            <a:spAutoFit/>
          </a:bodyPr>
          <a:lstStyle/>
          <a:p>
            <a:r>
              <a:rPr lang="en-US" sz="1400" b="1" dirty="0">
                <a:solidFill>
                  <a:srgbClr val="00B050"/>
                </a:solidFill>
              </a:rPr>
              <a:t>B</a:t>
            </a:r>
          </a:p>
        </p:txBody>
      </p:sp>
      <p:cxnSp>
        <p:nvCxnSpPr>
          <p:cNvPr id="77" name="Straight Connector 76"/>
          <p:cNvCxnSpPr/>
          <p:nvPr/>
        </p:nvCxnSpPr>
        <p:spPr>
          <a:xfrm>
            <a:off x="4094991" y="4994322"/>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023381" y="5088311"/>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4108127" y="4947635"/>
            <a:ext cx="279244" cy="307777"/>
          </a:xfrm>
          <a:prstGeom prst="rect">
            <a:avLst/>
          </a:prstGeom>
          <a:noFill/>
        </p:spPr>
        <p:txBody>
          <a:bodyPr wrap="none" rtlCol="0">
            <a:spAutoFit/>
          </a:bodyPr>
          <a:lstStyle/>
          <a:p>
            <a:r>
              <a:rPr lang="en-US" sz="1400" b="1" dirty="0">
                <a:solidFill>
                  <a:srgbClr val="00B050"/>
                </a:solidFill>
              </a:rPr>
              <a:t>C</a:t>
            </a:r>
          </a:p>
        </p:txBody>
      </p:sp>
      <p:cxnSp>
        <p:nvCxnSpPr>
          <p:cNvPr id="80" name="Straight Connector 79"/>
          <p:cNvCxnSpPr/>
          <p:nvPr/>
        </p:nvCxnSpPr>
        <p:spPr>
          <a:xfrm>
            <a:off x="3608410" y="4595875"/>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536800" y="4689864"/>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3621546" y="4549188"/>
            <a:ext cx="298480" cy="307777"/>
          </a:xfrm>
          <a:prstGeom prst="rect">
            <a:avLst/>
          </a:prstGeom>
          <a:noFill/>
        </p:spPr>
        <p:txBody>
          <a:bodyPr wrap="none" rtlCol="0">
            <a:spAutoFit/>
          </a:bodyPr>
          <a:lstStyle/>
          <a:p>
            <a:r>
              <a:rPr lang="en-US" sz="1400" b="1" dirty="0">
                <a:solidFill>
                  <a:srgbClr val="00B050"/>
                </a:solidFill>
              </a:rPr>
              <a:t>D</a:t>
            </a:r>
          </a:p>
        </p:txBody>
      </p:sp>
      <p:cxnSp>
        <p:nvCxnSpPr>
          <p:cNvPr id="83" name="Straight Connector 82"/>
          <p:cNvCxnSpPr/>
          <p:nvPr/>
        </p:nvCxnSpPr>
        <p:spPr>
          <a:xfrm>
            <a:off x="3055731" y="3866922"/>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984121" y="3960911"/>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068867" y="3820235"/>
            <a:ext cx="272832" cy="307777"/>
          </a:xfrm>
          <a:prstGeom prst="rect">
            <a:avLst/>
          </a:prstGeom>
          <a:noFill/>
        </p:spPr>
        <p:txBody>
          <a:bodyPr wrap="none" rtlCol="0">
            <a:spAutoFit/>
          </a:bodyPr>
          <a:lstStyle/>
          <a:p>
            <a:r>
              <a:rPr lang="en-US" sz="1400" b="1" dirty="0">
                <a:solidFill>
                  <a:srgbClr val="00B050"/>
                </a:solidFill>
              </a:rPr>
              <a:t>E</a:t>
            </a:r>
          </a:p>
        </p:txBody>
      </p:sp>
      <p:cxnSp>
        <p:nvCxnSpPr>
          <p:cNvPr id="86" name="Straight Connector 85"/>
          <p:cNvCxnSpPr/>
          <p:nvPr/>
        </p:nvCxnSpPr>
        <p:spPr>
          <a:xfrm>
            <a:off x="4010245" y="3547961"/>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938635" y="3641950"/>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4023381" y="3501274"/>
            <a:ext cx="266420" cy="307777"/>
          </a:xfrm>
          <a:prstGeom prst="rect">
            <a:avLst/>
          </a:prstGeom>
          <a:noFill/>
        </p:spPr>
        <p:txBody>
          <a:bodyPr wrap="none" rtlCol="0">
            <a:spAutoFit/>
          </a:bodyPr>
          <a:lstStyle/>
          <a:p>
            <a:r>
              <a:rPr lang="en-US" sz="1400" b="1" dirty="0">
                <a:solidFill>
                  <a:srgbClr val="00B050"/>
                </a:solidFill>
              </a:rPr>
              <a:t>F</a:t>
            </a:r>
          </a:p>
        </p:txBody>
      </p:sp>
      <p:cxnSp>
        <p:nvCxnSpPr>
          <p:cNvPr id="89" name="Straight Connector 88"/>
          <p:cNvCxnSpPr/>
          <p:nvPr/>
        </p:nvCxnSpPr>
        <p:spPr>
          <a:xfrm>
            <a:off x="5956300" y="3759720"/>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884690" y="3853709"/>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969436" y="3713033"/>
            <a:ext cx="298480" cy="307777"/>
          </a:xfrm>
          <a:prstGeom prst="rect">
            <a:avLst/>
          </a:prstGeom>
          <a:noFill/>
        </p:spPr>
        <p:txBody>
          <a:bodyPr wrap="none" rtlCol="0">
            <a:spAutoFit/>
          </a:bodyPr>
          <a:lstStyle/>
          <a:p>
            <a:r>
              <a:rPr lang="en-US" sz="1400" b="1" dirty="0">
                <a:solidFill>
                  <a:srgbClr val="00B050"/>
                </a:solidFill>
              </a:rPr>
              <a:t>G</a:t>
            </a:r>
          </a:p>
        </p:txBody>
      </p:sp>
      <p:cxnSp>
        <p:nvCxnSpPr>
          <p:cNvPr id="29" name="Straight Connector 28"/>
          <p:cNvCxnSpPr/>
          <p:nvPr/>
        </p:nvCxnSpPr>
        <p:spPr>
          <a:xfrm>
            <a:off x="6873478" y="2571603"/>
            <a:ext cx="2360833" cy="158133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5376303" y="10748"/>
            <a:ext cx="1135920" cy="215039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2828041" y="6297105"/>
            <a:ext cx="150829" cy="160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705493" y="6372520"/>
            <a:ext cx="1091324" cy="369332"/>
          </a:xfrm>
          <a:prstGeom prst="rect">
            <a:avLst/>
          </a:prstGeom>
          <a:noFill/>
        </p:spPr>
        <p:txBody>
          <a:bodyPr wrap="none" rtlCol="0">
            <a:spAutoFit/>
          </a:bodyPr>
          <a:lstStyle/>
          <a:p>
            <a:r>
              <a:rPr lang="en-US" b="1" dirty="0"/>
              <a:t>Ideal, top</a:t>
            </a:r>
          </a:p>
        </p:txBody>
      </p:sp>
      <p:cxnSp>
        <p:nvCxnSpPr>
          <p:cNvPr id="66" name="Straight Connector 65"/>
          <p:cNvCxnSpPr/>
          <p:nvPr/>
        </p:nvCxnSpPr>
        <p:spPr>
          <a:xfrm flipH="1">
            <a:off x="2923877" y="5422014"/>
            <a:ext cx="3629320" cy="28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063756" y="2556232"/>
            <a:ext cx="28280" cy="38367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5070657" y="2545237"/>
            <a:ext cx="1480009" cy="2875175"/>
          </a:xfrm>
          <a:prstGeom prst="rect">
            <a:avLst/>
          </a:prstGeom>
          <a:solidFill>
            <a:srgbClr val="FF0000">
              <a:alpha val="2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2922309" y="5419652"/>
            <a:ext cx="2135213" cy="962293"/>
          </a:xfrm>
          <a:prstGeom prst="rect">
            <a:avLst/>
          </a:prstGeom>
          <a:solidFill>
            <a:srgbClr val="00B05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nvCxnSpPr>
        <p:spPr>
          <a:xfrm>
            <a:off x="6257974" y="5517414"/>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186364" y="5611403"/>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271110" y="5470727"/>
            <a:ext cx="293670" cy="307777"/>
          </a:xfrm>
          <a:prstGeom prst="rect">
            <a:avLst/>
          </a:prstGeom>
          <a:noFill/>
        </p:spPr>
        <p:txBody>
          <a:bodyPr wrap="none" rtlCol="0">
            <a:spAutoFit/>
          </a:bodyPr>
          <a:lstStyle/>
          <a:p>
            <a:r>
              <a:rPr lang="cs-CZ" sz="1400" b="1" dirty="0">
                <a:solidFill>
                  <a:srgbClr val="00B050"/>
                </a:solidFill>
              </a:rPr>
              <a:t>A</a:t>
            </a:r>
            <a:endParaRPr lang="en-US" sz="1400" b="1" dirty="0">
              <a:solidFill>
                <a:srgbClr val="00B050"/>
              </a:solidFill>
            </a:endParaRPr>
          </a:p>
        </p:txBody>
      </p:sp>
      <p:sp>
        <p:nvSpPr>
          <p:cNvPr id="50" name="Date Placeholder 4">
            <a:extLst>
              <a:ext uri="{FF2B5EF4-FFF2-40B4-BE49-F238E27FC236}">
                <a16:creationId xmlns:a16="http://schemas.microsoft.com/office/drawing/2014/main" id="{3296DBA8-0810-42F7-9D7D-9CE7A23F496F}"/>
              </a:ext>
            </a:extLst>
          </p:cNvPr>
          <p:cNvSpPr>
            <a:spLocks noGrp="1"/>
          </p:cNvSpPr>
          <p:nvPr>
            <p:ph type="dt" sz="half" idx="10"/>
          </p:nvPr>
        </p:nvSpPr>
        <p:spPr>
          <a:xfrm>
            <a:off x="628650" y="6672301"/>
            <a:ext cx="2057400" cy="183399"/>
          </a:xfrm>
        </p:spPr>
        <p:txBody>
          <a:bodyPr/>
          <a:lstStyle/>
          <a:p>
            <a:r>
              <a:rPr lang="en-US"/>
              <a:t>AY2023/24 NSWI166 Lecture 6 of 12, Vojtáš</a:t>
            </a:r>
            <a:endParaRPr lang="en-US" dirty="0"/>
          </a:p>
        </p:txBody>
      </p:sp>
      <p:sp>
        <p:nvSpPr>
          <p:cNvPr id="5" name="Footer Placeholder 4">
            <a:extLst>
              <a:ext uri="{FF2B5EF4-FFF2-40B4-BE49-F238E27FC236}">
                <a16:creationId xmlns:a16="http://schemas.microsoft.com/office/drawing/2014/main" id="{3C567F2A-1ACE-227F-B1E1-BF6546B442BE}"/>
              </a:ext>
            </a:extLst>
          </p:cNvPr>
          <p:cNvSpPr>
            <a:spLocks noGrp="1"/>
          </p:cNvSpPr>
          <p:nvPr>
            <p:ph type="ftr" sz="quarter" idx="11"/>
          </p:nvPr>
        </p:nvSpPr>
        <p:spPr/>
        <p:txBody>
          <a:bodyPr/>
          <a:lstStyle/>
          <a:p>
            <a:r>
              <a:rPr lang="en-US"/>
              <a:t>Linear Monotone Preference Model</a:t>
            </a:r>
          </a:p>
        </p:txBody>
      </p:sp>
      <p:sp>
        <p:nvSpPr>
          <p:cNvPr id="6" name="Slide Number Placeholder 5">
            <a:extLst>
              <a:ext uri="{FF2B5EF4-FFF2-40B4-BE49-F238E27FC236}">
                <a16:creationId xmlns:a16="http://schemas.microsoft.com/office/drawing/2014/main" id="{9C038D70-2B6A-30A0-1584-C7DECC80A6C5}"/>
              </a:ext>
            </a:extLst>
          </p:cNvPr>
          <p:cNvSpPr>
            <a:spLocks noGrp="1"/>
          </p:cNvSpPr>
          <p:nvPr>
            <p:ph type="sldNum" sz="quarter" idx="12"/>
          </p:nvPr>
        </p:nvSpPr>
        <p:spPr/>
        <p:txBody>
          <a:bodyPr/>
          <a:lstStyle/>
          <a:p>
            <a:fld id="{105CACD4-D05D-443A-96A5-56D488532F2E}" type="slidenum">
              <a:rPr lang="en-US" smtClean="0"/>
              <a:pPr/>
              <a:t>22</a:t>
            </a:fld>
            <a:endParaRPr lang="en-US"/>
          </a:p>
        </p:txBody>
      </p:sp>
    </p:spTree>
    <p:extLst>
      <p:ext uri="{BB962C8B-B14F-4D97-AF65-F5344CB8AC3E}">
        <p14:creationId xmlns:p14="http://schemas.microsoft.com/office/powerpoint/2010/main" val="358200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91169" y="1066601"/>
            <a:ext cx="3633997" cy="38372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8461952" y="803113"/>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8662353" y="1136025"/>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8763663" y="4787154"/>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4952019" y="825936"/>
            <a:ext cx="263214" cy="276999"/>
          </a:xfrm>
          <a:prstGeom prst="rect">
            <a:avLst/>
          </a:prstGeom>
          <a:noFill/>
        </p:spPr>
        <p:txBody>
          <a:bodyPr wrap="none" rtlCol="0">
            <a:spAutoFit/>
          </a:bodyPr>
          <a:lstStyle/>
          <a:p>
            <a:r>
              <a:rPr lang="cs-CZ" sz="1200" dirty="0"/>
              <a:t>1</a:t>
            </a:r>
            <a:endParaRPr lang="en-US" sz="1200" dirty="0"/>
          </a:p>
        </p:txBody>
      </p:sp>
      <p:cxnSp>
        <p:nvCxnSpPr>
          <p:cNvPr id="19" name="Straight Arrow Connector 18"/>
          <p:cNvCxnSpPr/>
          <p:nvPr/>
        </p:nvCxnSpPr>
        <p:spPr>
          <a:xfrm flipH="1">
            <a:off x="4952019" y="1080112"/>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8725166" y="4910967"/>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378730" y="493194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5243776" y="729034"/>
            <a:ext cx="429657" cy="369332"/>
          </a:xfrm>
          <a:prstGeom prst="rect">
            <a:avLst/>
          </a:prstGeom>
          <a:noFill/>
        </p:spPr>
        <p:txBody>
          <a:bodyPr wrap="square" rtlCol="0">
            <a:spAutoFit/>
          </a:bodyPr>
          <a:lstStyle/>
          <a:p>
            <a:r>
              <a:rPr lang="en-US" dirty="0"/>
              <a:t>x</a:t>
            </a:r>
            <a:r>
              <a:rPr lang="en-US" baseline="-25000" dirty="0"/>
              <a:t>2</a:t>
            </a:r>
          </a:p>
        </p:txBody>
      </p:sp>
      <p:cxnSp>
        <p:nvCxnSpPr>
          <p:cNvPr id="59" name="Straight Connector 58"/>
          <p:cNvCxnSpPr/>
          <p:nvPr/>
        </p:nvCxnSpPr>
        <p:spPr>
          <a:xfrm>
            <a:off x="8429674" y="4031514"/>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358064" y="4125503"/>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8442810" y="3984827"/>
            <a:ext cx="293670" cy="307777"/>
          </a:xfrm>
          <a:prstGeom prst="rect">
            <a:avLst/>
          </a:prstGeom>
          <a:noFill/>
        </p:spPr>
        <p:txBody>
          <a:bodyPr wrap="none" rtlCol="0">
            <a:spAutoFit/>
          </a:bodyPr>
          <a:lstStyle/>
          <a:p>
            <a:r>
              <a:rPr lang="cs-CZ" sz="1400" b="1" dirty="0">
                <a:solidFill>
                  <a:srgbClr val="00B050"/>
                </a:solidFill>
              </a:rPr>
              <a:t>A</a:t>
            </a:r>
            <a:endParaRPr lang="en-US" sz="1400" b="1" dirty="0">
              <a:solidFill>
                <a:srgbClr val="00B050"/>
              </a:solidFill>
            </a:endParaRPr>
          </a:p>
        </p:txBody>
      </p:sp>
      <p:cxnSp>
        <p:nvCxnSpPr>
          <p:cNvPr id="71" name="Straight Connector 70"/>
          <p:cNvCxnSpPr/>
          <p:nvPr/>
        </p:nvCxnSpPr>
        <p:spPr>
          <a:xfrm>
            <a:off x="7271064" y="3862797"/>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199454" y="3956786"/>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211463" y="3888847"/>
            <a:ext cx="288862" cy="307777"/>
          </a:xfrm>
          <a:prstGeom prst="rect">
            <a:avLst/>
          </a:prstGeom>
          <a:noFill/>
        </p:spPr>
        <p:txBody>
          <a:bodyPr wrap="none" rtlCol="0">
            <a:spAutoFit/>
          </a:bodyPr>
          <a:lstStyle/>
          <a:p>
            <a:r>
              <a:rPr lang="en-US" sz="1400" b="1" dirty="0">
                <a:solidFill>
                  <a:srgbClr val="00B050"/>
                </a:solidFill>
              </a:rPr>
              <a:t>B</a:t>
            </a:r>
          </a:p>
        </p:txBody>
      </p:sp>
      <p:cxnSp>
        <p:nvCxnSpPr>
          <p:cNvPr id="77" name="Straight Connector 76"/>
          <p:cNvCxnSpPr/>
          <p:nvPr/>
        </p:nvCxnSpPr>
        <p:spPr>
          <a:xfrm>
            <a:off x="6266691" y="3508422"/>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195081" y="3602411"/>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6279827" y="3461735"/>
            <a:ext cx="279244" cy="307777"/>
          </a:xfrm>
          <a:prstGeom prst="rect">
            <a:avLst/>
          </a:prstGeom>
          <a:noFill/>
        </p:spPr>
        <p:txBody>
          <a:bodyPr wrap="none" rtlCol="0">
            <a:spAutoFit/>
          </a:bodyPr>
          <a:lstStyle/>
          <a:p>
            <a:r>
              <a:rPr lang="en-US" sz="1400" b="1" dirty="0">
                <a:solidFill>
                  <a:srgbClr val="00B050"/>
                </a:solidFill>
              </a:rPr>
              <a:t>C</a:t>
            </a:r>
          </a:p>
        </p:txBody>
      </p:sp>
      <p:cxnSp>
        <p:nvCxnSpPr>
          <p:cNvPr id="80" name="Straight Connector 79"/>
          <p:cNvCxnSpPr/>
          <p:nvPr/>
        </p:nvCxnSpPr>
        <p:spPr>
          <a:xfrm>
            <a:off x="5780110" y="3109975"/>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708500" y="3203964"/>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793246" y="3063288"/>
            <a:ext cx="298480" cy="307777"/>
          </a:xfrm>
          <a:prstGeom prst="rect">
            <a:avLst/>
          </a:prstGeom>
          <a:noFill/>
        </p:spPr>
        <p:txBody>
          <a:bodyPr wrap="none" rtlCol="0">
            <a:spAutoFit/>
          </a:bodyPr>
          <a:lstStyle/>
          <a:p>
            <a:r>
              <a:rPr lang="en-US" sz="1400" b="1" dirty="0">
                <a:solidFill>
                  <a:srgbClr val="00B050"/>
                </a:solidFill>
              </a:rPr>
              <a:t>D</a:t>
            </a:r>
          </a:p>
        </p:txBody>
      </p:sp>
      <p:cxnSp>
        <p:nvCxnSpPr>
          <p:cNvPr id="83" name="Straight Connector 82"/>
          <p:cNvCxnSpPr/>
          <p:nvPr/>
        </p:nvCxnSpPr>
        <p:spPr>
          <a:xfrm>
            <a:off x="5227431" y="2381022"/>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155821" y="2475011"/>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5240567" y="2334335"/>
            <a:ext cx="272832" cy="307777"/>
          </a:xfrm>
          <a:prstGeom prst="rect">
            <a:avLst/>
          </a:prstGeom>
          <a:noFill/>
        </p:spPr>
        <p:txBody>
          <a:bodyPr wrap="none" rtlCol="0">
            <a:spAutoFit/>
          </a:bodyPr>
          <a:lstStyle/>
          <a:p>
            <a:r>
              <a:rPr lang="en-US" sz="1400" b="1" dirty="0">
                <a:solidFill>
                  <a:srgbClr val="00B050"/>
                </a:solidFill>
              </a:rPr>
              <a:t>E</a:t>
            </a:r>
          </a:p>
        </p:txBody>
      </p:sp>
      <p:cxnSp>
        <p:nvCxnSpPr>
          <p:cNvPr id="86" name="Straight Connector 85"/>
          <p:cNvCxnSpPr/>
          <p:nvPr/>
        </p:nvCxnSpPr>
        <p:spPr>
          <a:xfrm>
            <a:off x="6181945" y="2062061"/>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110335" y="2156050"/>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6195081" y="2015374"/>
            <a:ext cx="266420" cy="307777"/>
          </a:xfrm>
          <a:prstGeom prst="rect">
            <a:avLst/>
          </a:prstGeom>
          <a:noFill/>
        </p:spPr>
        <p:txBody>
          <a:bodyPr wrap="none" rtlCol="0">
            <a:spAutoFit/>
          </a:bodyPr>
          <a:lstStyle/>
          <a:p>
            <a:r>
              <a:rPr lang="en-US" sz="1400" b="1" dirty="0">
                <a:solidFill>
                  <a:srgbClr val="00B050"/>
                </a:solidFill>
              </a:rPr>
              <a:t>F</a:t>
            </a:r>
          </a:p>
        </p:txBody>
      </p:sp>
      <p:cxnSp>
        <p:nvCxnSpPr>
          <p:cNvPr id="89" name="Straight Connector 88"/>
          <p:cNvCxnSpPr/>
          <p:nvPr/>
        </p:nvCxnSpPr>
        <p:spPr>
          <a:xfrm>
            <a:off x="8128000" y="2273820"/>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8056390" y="2367809"/>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8141136" y="2227133"/>
            <a:ext cx="298480" cy="307777"/>
          </a:xfrm>
          <a:prstGeom prst="rect">
            <a:avLst/>
          </a:prstGeom>
          <a:noFill/>
        </p:spPr>
        <p:txBody>
          <a:bodyPr wrap="none" rtlCol="0">
            <a:spAutoFit/>
          </a:bodyPr>
          <a:lstStyle/>
          <a:p>
            <a:r>
              <a:rPr lang="en-US" sz="1400" b="1" dirty="0">
                <a:solidFill>
                  <a:srgbClr val="00B050"/>
                </a:solidFill>
              </a:rPr>
              <a:t>G</a:t>
            </a:r>
          </a:p>
        </p:txBody>
      </p:sp>
      <p:sp>
        <p:nvSpPr>
          <p:cNvPr id="55" name="Oval 54"/>
          <p:cNvSpPr/>
          <p:nvPr/>
        </p:nvSpPr>
        <p:spPr>
          <a:xfrm>
            <a:off x="5007949" y="4803697"/>
            <a:ext cx="150829" cy="160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4885401" y="4879112"/>
            <a:ext cx="1091324" cy="369332"/>
          </a:xfrm>
          <a:prstGeom prst="rect">
            <a:avLst/>
          </a:prstGeom>
          <a:noFill/>
        </p:spPr>
        <p:txBody>
          <a:bodyPr wrap="none" rtlCol="0">
            <a:spAutoFit/>
          </a:bodyPr>
          <a:lstStyle/>
          <a:p>
            <a:r>
              <a:rPr lang="en-US" b="1" dirty="0"/>
              <a:t>Ideal, top</a:t>
            </a:r>
          </a:p>
        </p:txBody>
      </p:sp>
      <p:cxnSp>
        <p:nvCxnSpPr>
          <p:cNvPr id="54" name="Straight Connector 53"/>
          <p:cNvCxnSpPr/>
          <p:nvPr/>
        </p:nvCxnSpPr>
        <p:spPr>
          <a:xfrm>
            <a:off x="8120026" y="1068764"/>
            <a:ext cx="28280" cy="38367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5084582" y="2360237"/>
            <a:ext cx="3629320" cy="28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095577" y="3936114"/>
            <a:ext cx="3629320" cy="28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235456" y="1070332"/>
            <a:ext cx="28280" cy="38367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7242357" y="1059337"/>
            <a:ext cx="1480009" cy="2875175"/>
          </a:xfrm>
          <a:prstGeom prst="rect">
            <a:avLst/>
          </a:prstGeom>
          <a:solidFill>
            <a:srgbClr val="FF0000">
              <a:alpha val="2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p:nvPr/>
        </p:nvCxnSpPr>
        <p:spPr>
          <a:xfrm>
            <a:off x="6171773" y="1062473"/>
            <a:ext cx="28280" cy="38367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5095577" y="2135557"/>
            <a:ext cx="3629320" cy="28281"/>
          </a:xfrm>
          <a:prstGeom prst="line">
            <a:avLst/>
          </a:prstGeom>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5094009" y="2171700"/>
            <a:ext cx="1112363" cy="2724346"/>
          </a:xfrm>
          <a:prstGeom prst="rect">
            <a:avLst/>
          </a:prstGeom>
          <a:solidFill>
            <a:srgbClr val="00B05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E66B7FE-C203-07C6-DD40-2D1C1492DBF8}"/>
              </a:ext>
            </a:extLst>
          </p:cNvPr>
          <p:cNvSpPr>
            <a:spLocks noGrp="1"/>
          </p:cNvSpPr>
          <p:nvPr>
            <p:ph type="sldNum" sz="quarter" idx="12"/>
          </p:nvPr>
        </p:nvSpPr>
        <p:spPr/>
        <p:txBody>
          <a:bodyPr/>
          <a:lstStyle/>
          <a:p>
            <a:fld id="{105CACD4-D05D-443A-96A5-56D488532F2E}" type="slidenum">
              <a:rPr lang="en-US" smtClean="0"/>
              <a:pPr/>
              <a:t>23</a:t>
            </a:fld>
            <a:endParaRPr lang="en-US"/>
          </a:p>
        </p:txBody>
      </p:sp>
      <p:cxnSp>
        <p:nvCxnSpPr>
          <p:cNvPr id="14" name="Straight Connector 13">
            <a:extLst>
              <a:ext uri="{FF2B5EF4-FFF2-40B4-BE49-F238E27FC236}">
                <a16:creationId xmlns:a16="http://schemas.microsoft.com/office/drawing/2014/main" id="{D7E139EE-F287-344B-8C5C-61C86366457C}"/>
              </a:ext>
            </a:extLst>
          </p:cNvPr>
          <p:cNvCxnSpPr/>
          <p:nvPr/>
        </p:nvCxnSpPr>
        <p:spPr>
          <a:xfrm>
            <a:off x="4453163" y="2612375"/>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F6539A2-C711-D1AD-4784-5FAE9A2887F4}"/>
              </a:ext>
            </a:extLst>
          </p:cNvPr>
          <p:cNvCxnSpPr/>
          <p:nvPr/>
        </p:nvCxnSpPr>
        <p:spPr>
          <a:xfrm>
            <a:off x="4381553" y="2706364"/>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DF5452E-9EE6-D922-64F8-CC906A064E02}"/>
              </a:ext>
            </a:extLst>
          </p:cNvPr>
          <p:cNvSpPr txBox="1"/>
          <p:nvPr/>
        </p:nvSpPr>
        <p:spPr>
          <a:xfrm>
            <a:off x="4466299" y="2565688"/>
            <a:ext cx="293670" cy="307777"/>
          </a:xfrm>
          <a:prstGeom prst="rect">
            <a:avLst/>
          </a:prstGeom>
          <a:noFill/>
        </p:spPr>
        <p:txBody>
          <a:bodyPr wrap="none" rtlCol="0">
            <a:spAutoFit/>
          </a:bodyPr>
          <a:lstStyle/>
          <a:p>
            <a:r>
              <a:rPr lang="cs-CZ" sz="1400" b="1" dirty="0">
                <a:solidFill>
                  <a:srgbClr val="00B050"/>
                </a:solidFill>
              </a:rPr>
              <a:t>A</a:t>
            </a:r>
            <a:endParaRPr lang="en-US" sz="1400" b="1" dirty="0">
              <a:solidFill>
                <a:srgbClr val="00B050"/>
              </a:solidFill>
            </a:endParaRPr>
          </a:p>
        </p:txBody>
      </p:sp>
      <p:cxnSp>
        <p:nvCxnSpPr>
          <p:cNvPr id="17" name="Straight Connector 16">
            <a:extLst>
              <a:ext uri="{FF2B5EF4-FFF2-40B4-BE49-F238E27FC236}">
                <a16:creationId xmlns:a16="http://schemas.microsoft.com/office/drawing/2014/main" id="{C077299A-D244-6227-4A09-9E1AA7F057C3}"/>
              </a:ext>
            </a:extLst>
          </p:cNvPr>
          <p:cNvCxnSpPr/>
          <p:nvPr/>
        </p:nvCxnSpPr>
        <p:spPr>
          <a:xfrm>
            <a:off x="3064816" y="1754284"/>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5C36859-E312-8C29-305F-BA86649B54A4}"/>
              </a:ext>
            </a:extLst>
          </p:cNvPr>
          <p:cNvCxnSpPr/>
          <p:nvPr/>
        </p:nvCxnSpPr>
        <p:spPr>
          <a:xfrm>
            <a:off x="2993206" y="1848273"/>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C01C3E2-7138-74D8-777C-D19B598F1229}"/>
              </a:ext>
            </a:extLst>
          </p:cNvPr>
          <p:cNvSpPr txBox="1"/>
          <p:nvPr/>
        </p:nvSpPr>
        <p:spPr>
          <a:xfrm>
            <a:off x="3077952" y="1707597"/>
            <a:ext cx="298480" cy="307777"/>
          </a:xfrm>
          <a:prstGeom prst="rect">
            <a:avLst/>
          </a:prstGeom>
          <a:noFill/>
        </p:spPr>
        <p:txBody>
          <a:bodyPr wrap="none" rtlCol="0">
            <a:spAutoFit/>
          </a:bodyPr>
          <a:lstStyle/>
          <a:p>
            <a:r>
              <a:rPr lang="en-US" sz="1400" b="1" dirty="0">
                <a:solidFill>
                  <a:srgbClr val="00B050"/>
                </a:solidFill>
              </a:rPr>
              <a:t>G</a:t>
            </a:r>
          </a:p>
        </p:txBody>
      </p:sp>
      <p:cxnSp>
        <p:nvCxnSpPr>
          <p:cNvPr id="25" name="Straight Connector 24">
            <a:extLst>
              <a:ext uri="{FF2B5EF4-FFF2-40B4-BE49-F238E27FC236}">
                <a16:creationId xmlns:a16="http://schemas.microsoft.com/office/drawing/2014/main" id="{C35F015E-9708-B3FF-1C66-1C297B2857DA}"/>
              </a:ext>
            </a:extLst>
          </p:cNvPr>
          <p:cNvCxnSpPr/>
          <p:nvPr/>
        </p:nvCxnSpPr>
        <p:spPr>
          <a:xfrm>
            <a:off x="1826627" y="1741071"/>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13386F-230B-836E-E9E0-BFB88F7DA919}"/>
              </a:ext>
            </a:extLst>
          </p:cNvPr>
          <p:cNvCxnSpPr/>
          <p:nvPr/>
        </p:nvCxnSpPr>
        <p:spPr>
          <a:xfrm>
            <a:off x="1755017" y="1835060"/>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69176F8-50DF-FBA9-37F8-2C76240F1BA9}"/>
              </a:ext>
            </a:extLst>
          </p:cNvPr>
          <p:cNvSpPr txBox="1"/>
          <p:nvPr/>
        </p:nvSpPr>
        <p:spPr>
          <a:xfrm>
            <a:off x="1839763" y="1694384"/>
            <a:ext cx="266420" cy="307777"/>
          </a:xfrm>
          <a:prstGeom prst="rect">
            <a:avLst/>
          </a:prstGeom>
          <a:noFill/>
        </p:spPr>
        <p:txBody>
          <a:bodyPr wrap="none" rtlCol="0">
            <a:spAutoFit/>
          </a:bodyPr>
          <a:lstStyle/>
          <a:p>
            <a:r>
              <a:rPr lang="en-US" sz="1400" b="1" dirty="0">
                <a:solidFill>
                  <a:srgbClr val="00B050"/>
                </a:solidFill>
              </a:rPr>
              <a:t>F</a:t>
            </a:r>
          </a:p>
        </p:txBody>
      </p:sp>
      <p:cxnSp>
        <p:nvCxnSpPr>
          <p:cNvPr id="28" name="Straight Connector 27">
            <a:extLst>
              <a:ext uri="{FF2B5EF4-FFF2-40B4-BE49-F238E27FC236}">
                <a16:creationId xmlns:a16="http://schemas.microsoft.com/office/drawing/2014/main" id="{1A9993EF-F34F-6A90-58D6-11F596F6BB87}"/>
              </a:ext>
            </a:extLst>
          </p:cNvPr>
          <p:cNvCxnSpPr/>
          <p:nvPr/>
        </p:nvCxnSpPr>
        <p:spPr>
          <a:xfrm>
            <a:off x="1053986" y="3263863"/>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EBE67C7-7BF0-BFDE-5F35-8172882C5782}"/>
              </a:ext>
            </a:extLst>
          </p:cNvPr>
          <p:cNvCxnSpPr/>
          <p:nvPr/>
        </p:nvCxnSpPr>
        <p:spPr>
          <a:xfrm>
            <a:off x="982376" y="3357852"/>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F1BDE1F-F98D-338F-8072-81BF53AC36B2}"/>
              </a:ext>
            </a:extLst>
          </p:cNvPr>
          <p:cNvSpPr txBox="1"/>
          <p:nvPr/>
        </p:nvSpPr>
        <p:spPr>
          <a:xfrm>
            <a:off x="1067122" y="3217176"/>
            <a:ext cx="272832" cy="307777"/>
          </a:xfrm>
          <a:prstGeom prst="rect">
            <a:avLst/>
          </a:prstGeom>
          <a:noFill/>
        </p:spPr>
        <p:txBody>
          <a:bodyPr wrap="none" rtlCol="0">
            <a:spAutoFit/>
          </a:bodyPr>
          <a:lstStyle/>
          <a:p>
            <a:r>
              <a:rPr lang="en-US" sz="1400" b="1" dirty="0">
                <a:solidFill>
                  <a:srgbClr val="00B050"/>
                </a:solidFill>
              </a:rPr>
              <a:t>E</a:t>
            </a:r>
          </a:p>
        </p:txBody>
      </p:sp>
      <p:cxnSp>
        <p:nvCxnSpPr>
          <p:cNvPr id="32" name="Straight Connector 31">
            <a:extLst>
              <a:ext uri="{FF2B5EF4-FFF2-40B4-BE49-F238E27FC236}">
                <a16:creationId xmlns:a16="http://schemas.microsoft.com/office/drawing/2014/main" id="{40711108-C46B-32CE-2985-F2B915B55290}"/>
              </a:ext>
            </a:extLst>
          </p:cNvPr>
          <p:cNvCxnSpPr/>
          <p:nvPr/>
        </p:nvCxnSpPr>
        <p:spPr>
          <a:xfrm>
            <a:off x="2042986" y="3263863"/>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549470-354A-2541-6BAB-6DDAB05A45C0}"/>
              </a:ext>
            </a:extLst>
          </p:cNvPr>
          <p:cNvCxnSpPr/>
          <p:nvPr/>
        </p:nvCxnSpPr>
        <p:spPr>
          <a:xfrm>
            <a:off x="1971376" y="3357852"/>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A8DE18E-6A8F-9F4B-E21A-A0CC416EB48E}"/>
              </a:ext>
            </a:extLst>
          </p:cNvPr>
          <p:cNvSpPr txBox="1"/>
          <p:nvPr/>
        </p:nvSpPr>
        <p:spPr>
          <a:xfrm>
            <a:off x="2056122" y="3217176"/>
            <a:ext cx="298480" cy="307777"/>
          </a:xfrm>
          <a:prstGeom prst="rect">
            <a:avLst/>
          </a:prstGeom>
          <a:noFill/>
        </p:spPr>
        <p:txBody>
          <a:bodyPr wrap="none" rtlCol="0">
            <a:spAutoFit/>
          </a:bodyPr>
          <a:lstStyle/>
          <a:p>
            <a:r>
              <a:rPr lang="en-US" sz="1400" b="1" dirty="0">
                <a:solidFill>
                  <a:srgbClr val="00B050"/>
                </a:solidFill>
              </a:rPr>
              <a:t>D</a:t>
            </a:r>
          </a:p>
        </p:txBody>
      </p:sp>
      <p:cxnSp>
        <p:nvCxnSpPr>
          <p:cNvPr id="36" name="Straight Connector 35">
            <a:extLst>
              <a:ext uri="{FF2B5EF4-FFF2-40B4-BE49-F238E27FC236}">
                <a16:creationId xmlns:a16="http://schemas.microsoft.com/office/drawing/2014/main" id="{86A58685-B64B-62C6-14E4-DA3A848C72B5}"/>
              </a:ext>
            </a:extLst>
          </p:cNvPr>
          <p:cNvCxnSpPr/>
          <p:nvPr/>
        </p:nvCxnSpPr>
        <p:spPr>
          <a:xfrm>
            <a:off x="2745239" y="3263863"/>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E9717E3-2C39-89FE-C14E-72642F0F2664}"/>
              </a:ext>
            </a:extLst>
          </p:cNvPr>
          <p:cNvCxnSpPr/>
          <p:nvPr/>
        </p:nvCxnSpPr>
        <p:spPr>
          <a:xfrm>
            <a:off x="2673629" y="3357852"/>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5AEE32D-B9FB-1655-7154-3E89C9B421C0}"/>
              </a:ext>
            </a:extLst>
          </p:cNvPr>
          <p:cNvSpPr txBox="1"/>
          <p:nvPr/>
        </p:nvSpPr>
        <p:spPr>
          <a:xfrm>
            <a:off x="2758375" y="3217176"/>
            <a:ext cx="279244" cy="307777"/>
          </a:xfrm>
          <a:prstGeom prst="rect">
            <a:avLst/>
          </a:prstGeom>
          <a:noFill/>
        </p:spPr>
        <p:txBody>
          <a:bodyPr wrap="none" rtlCol="0">
            <a:spAutoFit/>
          </a:bodyPr>
          <a:lstStyle/>
          <a:p>
            <a:r>
              <a:rPr lang="en-US" sz="1400" b="1" dirty="0">
                <a:solidFill>
                  <a:srgbClr val="00B050"/>
                </a:solidFill>
              </a:rPr>
              <a:t>C</a:t>
            </a:r>
          </a:p>
        </p:txBody>
      </p:sp>
      <p:cxnSp>
        <p:nvCxnSpPr>
          <p:cNvPr id="39" name="Straight Connector 38">
            <a:extLst>
              <a:ext uri="{FF2B5EF4-FFF2-40B4-BE49-F238E27FC236}">
                <a16:creationId xmlns:a16="http://schemas.microsoft.com/office/drawing/2014/main" id="{5B3A1815-96B2-F50B-29FE-C5AD42AB3850}"/>
              </a:ext>
            </a:extLst>
          </p:cNvPr>
          <p:cNvCxnSpPr/>
          <p:nvPr/>
        </p:nvCxnSpPr>
        <p:spPr>
          <a:xfrm>
            <a:off x="3469768" y="3307155"/>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C934927-6DF5-B237-4CD2-4F16BD14260D}"/>
              </a:ext>
            </a:extLst>
          </p:cNvPr>
          <p:cNvCxnSpPr/>
          <p:nvPr/>
        </p:nvCxnSpPr>
        <p:spPr>
          <a:xfrm>
            <a:off x="3398158" y="3401144"/>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476C4E70-D38E-B719-0413-15DBCAED1EB9}"/>
              </a:ext>
            </a:extLst>
          </p:cNvPr>
          <p:cNvSpPr txBox="1"/>
          <p:nvPr/>
        </p:nvSpPr>
        <p:spPr>
          <a:xfrm>
            <a:off x="3482904" y="3260468"/>
            <a:ext cx="293670" cy="307777"/>
          </a:xfrm>
          <a:prstGeom prst="rect">
            <a:avLst/>
          </a:prstGeom>
          <a:noFill/>
        </p:spPr>
        <p:txBody>
          <a:bodyPr wrap="none" rtlCol="0">
            <a:spAutoFit/>
          </a:bodyPr>
          <a:lstStyle/>
          <a:p>
            <a:r>
              <a:rPr lang="en-US" sz="1400" b="1" dirty="0">
                <a:solidFill>
                  <a:srgbClr val="00B050"/>
                </a:solidFill>
              </a:rPr>
              <a:t>B</a:t>
            </a:r>
          </a:p>
        </p:txBody>
      </p:sp>
      <p:sp>
        <p:nvSpPr>
          <p:cNvPr id="42" name="Oval 41">
            <a:extLst>
              <a:ext uri="{FF2B5EF4-FFF2-40B4-BE49-F238E27FC236}">
                <a16:creationId xmlns:a16="http://schemas.microsoft.com/office/drawing/2014/main" id="{85E72544-715A-FF76-91E1-F37F0E3E3CBE}"/>
              </a:ext>
            </a:extLst>
          </p:cNvPr>
          <p:cNvSpPr/>
          <p:nvPr/>
        </p:nvSpPr>
        <p:spPr>
          <a:xfrm>
            <a:off x="2795441" y="5014072"/>
            <a:ext cx="150829" cy="160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9B54E73-795B-6ED1-EB5C-D4188F6C71B0}"/>
              </a:ext>
            </a:extLst>
          </p:cNvPr>
          <p:cNvSpPr txBox="1"/>
          <p:nvPr/>
        </p:nvSpPr>
        <p:spPr>
          <a:xfrm>
            <a:off x="2672893" y="5089487"/>
            <a:ext cx="1091324" cy="369332"/>
          </a:xfrm>
          <a:prstGeom prst="rect">
            <a:avLst/>
          </a:prstGeom>
          <a:noFill/>
        </p:spPr>
        <p:txBody>
          <a:bodyPr wrap="none" rtlCol="0">
            <a:spAutoFit/>
          </a:bodyPr>
          <a:lstStyle/>
          <a:p>
            <a:r>
              <a:rPr lang="en-US" b="1" dirty="0"/>
              <a:t>Ideal, top</a:t>
            </a:r>
          </a:p>
        </p:txBody>
      </p:sp>
      <p:cxnSp>
        <p:nvCxnSpPr>
          <p:cNvPr id="45" name="Straight Connector 44">
            <a:extLst>
              <a:ext uri="{FF2B5EF4-FFF2-40B4-BE49-F238E27FC236}">
                <a16:creationId xmlns:a16="http://schemas.microsoft.com/office/drawing/2014/main" id="{F81F3E4F-A36B-6A25-244E-5528085A65F0}"/>
              </a:ext>
            </a:extLst>
          </p:cNvPr>
          <p:cNvCxnSpPr>
            <a:stCxn id="16" idx="1"/>
            <a:endCxn id="42" idx="7"/>
          </p:cNvCxnSpPr>
          <p:nvPr/>
        </p:nvCxnSpPr>
        <p:spPr>
          <a:xfrm flipH="1">
            <a:off x="2924182" y="2719577"/>
            <a:ext cx="1542117" cy="23179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FE977FA-9513-8402-3D20-39A80934B767}"/>
              </a:ext>
            </a:extLst>
          </p:cNvPr>
          <p:cNvCxnSpPr>
            <a:cxnSpLocks/>
            <a:stCxn id="41" idx="1"/>
            <a:endCxn id="24" idx="1"/>
          </p:cNvCxnSpPr>
          <p:nvPr/>
        </p:nvCxnSpPr>
        <p:spPr>
          <a:xfrm flipH="1" flipV="1">
            <a:off x="3077952" y="1861486"/>
            <a:ext cx="404952" cy="1552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3DA8AD0-3335-54F7-D454-C2DE77D0DC76}"/>
              </a:ext>
            </a:extLst>
          </p:cNvPr>
          <p:cNvCxnSpPr>
            <a:cxnSpLocks/>
            <a:stCxn id="38" idx="1"/>
            <a:endCxn id="24" idx="1"/>
          </p:cNvCxnSpPr>
          <p:nvPr/>
        </p:nvCxnSpPr>
        <p:spPr>
          <a:xfrm flipV="1">
            <a:off x="2758375" y="1861486"/>
            <a:ext cx="319577" cy="1509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0215526-BB78-6B51-C1A0-4E0ACA1998B9}"/>
              </a:ext>
            </a:extLst>
          </p:cNvPr>
          <p:cNvCxnSpPr>
            <a:cxnSpLocks/>
            <a:stCxn id="35" idx="1"/>
            <a:endCxn id="24" idx="1"/>
          </p:cNvCxnSpPr>
          <p:nvPr/>
        </p:nvCxnSpPr>
        <p:spPr>
          <a:xfrm flipV="1">
            <a:off x="2056122" y="1861486"/>
            <a:ext cx="1021830" cy="1509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F1A27BB-53D2-F978-B47D-3F2D346C42BA}"/>
              </a:ext>
            </a:extLst>
          </p:cNvPr>
          <p:cNvCxnSpPr>
            <a:cxnSpLocks/>
          </p:cNvCxnSpPr>
          <p:nvPr/>
        </p:nvCxnSpPr>
        <p:spPr>
          <a:xfrm flipV="1">
            <a:off x="1037982" y="1861486"/>
            <a:ext cx="2010830" cy="1509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FC1DBDF-DF1B-0BD1-4D9A-8CDCC6959040}"/>
              </a:ext>
            </a:extLst>
          </p:cNvPr>
          <p:cNvCxnSpPr>
            <a:cxnSpLocks/>
            <a:stCxn id="31" idx="1"/>
            <a:endCxn id="27" idx="1"/>
          </p:cNvCxnSpPr>
          <p:nvPr/>
        </p:nvCxnSpPr>
        <p:spPr>
          <a:xfrm flipV="1">
            <a:off x="1067122" y="1848273"/>
            <a:ext cx="772641" cy="1522792"/>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34FB5C4-9943-D091-3576-8BA87803BCD6}"/>
              </a:ext>
            </a:extLst>
          </p:cNvPr>
          <p:cNvCxnSpPr>
            <a:cxnSpLocks/>
            <a:stCxn id="35" idx="1"/>
            <a:endCxn id="27" idx="1"/>
          </p:cNvCxnSpPr>
          <p:nvPr/>
        </p:nvCxnSpPr>
        <p:spPr>
          <a:xfrm flipH="1" flipV="1">
            <a:off x="1839763" y="1848273"/>
            <a:ext cx="216359" cy="1522792"/>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7286E10-4717-9B99-FA28-58C851ED4A95}"/>
              </a:ext>
            </a:extLst>
          </p:cNvPr>
          <p:cNvCxnSpPr>
            <a:cxnSpLocks/>
            <a:stCxn id="41" idx="1"/>
            <a:endCxn id="42" idx="1"/>
          </p:cNvCxnSpPr>
          <p:nvPr/>
        </p:nvCxnSpPr>
        <p:spPr>
          <a:xfrm flipH="1">
            <a:off x="2817529" y="3414357"/>
            <a:ext cx="665375" cy="1623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E8443B6-28F5-8B67-A007-6409174B6311}"/>
              </a:ext>
            </a:extLst>
          </p:cNvPr>
          <p:cNvCxnSpPr>
            <a:cxnSpLocks/>
            <a:stCxn id="38" idx="1"/>
            <a:endCxn id="42" idx="1"/>
          </p:cNvCxnSpPr>
          <p:nvPr/>
        </p:nvCxnSpPr>
        <p:spPr>
          <a:xfrm>
            <a:off x="2758375" y="3371065"/>
            <a:ext cx="59154" cy="1666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9A963FA2-51AC-231D-3BB4-4C8E2C6D0FB3}"/>
              </a:ext>
            </a:extLst>
          </p:cNvPr>
          <p:cNvCxnSpPr>
            <a:cxnSpLocks/>
            <a:stCxn id="35" idx="1"/>
          </p:cNvCxnSpPr>
          <p:nvPr/>
        </p:nvCxnSpPr>
        <p:spPr>
          <a:xfrm>
            <a:off x="2056122" y="3371065"/>
            <a:ext cx="801912" cy="17455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DE9A398-A6CC-28DE-54EA-6E6438481011}"/>
              </a:ext>
            </a:extLst>
          </p:cNvPr>
          <p:cNvCxnSpPr>
            <a:cxnSpLocks/>
            <a:stCxn id="31" idx="1"/>
          </p:cNvCxnSpPr>
          <p:nvPr/>
        </p:nvCxnSpPr>
        <p:spPr>
          <a:xfrm>
            <a:off x="1067122" y="3371065"/>
            <a:ext cx="1837944" cy="1760465"/>
          </a:xfrm>
          <a:prstGeom prst="line">
            <a:avLst/>
          </a:prstGeom>
        </p:spPr>
        <p:style>
          <a:lnRef idx="1">
            <a:schemeClr val="accent1"/>
          </a:lnRef>
          <a:fillRef idx="0">
            <a:schemeClr val="accent1"/>
          </a:fillRef>
          <a:effectRef idx="0">
            <a:schemeClr val="accent1"/>
          </a:effectRef>
          <a:fontRef idx="minor">
            <a:schemeClr val="tx1"/>
          </a:fontRef>
        </p:style>
      </p:cxnSp>
      <p:sp>
        <p:nvSpPr>
          <p:cNvPr id="110" name="Title 1">
            <a:extLst>
              <a:ext uri="{FF2B5EF4-FFF2-40B4-BE49-F238E27FC236}">
                <a16:creationId xmlns:a16="http://schemas.microsoft.com/office/drawing/2014/main" id="{C20A0320-F447-A50B-88D3-B2F3BFCE9FF1}"/>
              </a:ext>
            </a:extLst>
          </p:cNvPr>
          <p:cNvSpPr txBox="1">
            <a:spLocks/>
          </p:cNvSpPr>
          <p:nvPr/>
        </p:nvSpPr>
        <p:spPr>
          <a:xfrm>
            <a:off x="628649" y="188958"/>
            <a:ext cx="7995233" cy="57893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Visualization of Pareto partial order</a:t>
            </a:r>
          </a:p>
        </p:txBody>
      </p:sp>
      <p:sp>
        <p:nvSpPr>
          <p:cNvPr id="4" name="Date Placeholder 3">
            <a:extLst>
              <a:ext uri="{FF2B5EF4-FFF2-40B4-BE49-F238E27FC236}">
                <a16:creationId xmlns:a16="http://schemas.microsoft.com/office/drawing/2014/main" id="{0F80364D-C6E4-9DD2-D9FC-825F0B65857D}"/>
              </a:ext>
            </a:extLst>
          </p:cNvPr>
          <p:cNvSpPr>
            <a:spLocks noGrp="1"/>
          </p:cNvSpPr>
          <p:nvPr>
            <p:ph type="dt" sz="half" idx="10"/>
          </p:nvPr>
        </p:nvSpPr>
        <p:spPr/>
        <p:txBody>
          <a:bodyPr/>
          <a:lstStyle/>
          <a:p>
            <a:r>
              <a:rPr lang="en-US"/>
              <a:t>NDBI021 User Preferences Lecture 1</a:t>
            </a:r>
          </a:p>
        </p:txBody>
      </p:sp>
      <p:sp>
        <p:nvSpPr>
          <p:cNvPr id="5" name="Footer Placeholder 4">
            <a:extLst>
              <a:ext uri="{FF2B5EF4-FFF2-40B4-BE49-F238E27FC236}">
                <a16:creationId xmlns:a16="http://schemas.microsoft.com/office/drawing/2014/main" id="{1A121EA6-8B39-73D9-BE64-ACCE124B4BF4}"/>
              </a:ext>
            </a:extLst>
          </p:cNvPr>
          <p:cNvSpPr>
            <a:spLocks noGrp="1"/>
          </p:cNvSpPr>
          <p:nvPr>
            <p:ph type="ftr" sz="quarter" idx="11"/>
          </p:nvPr>
        </p:nvSpPr>
        <p:spPr/>
        <p:txBody>
          <a:bodyPr/>
          <a:lstStyle/>
          <a:p>
            <a:r>
              <a:rPr lang="en-US"/>
              <a:t>Aggregation+</a:t>
            </a:r>
          </a:p>
        </p:txBody>
      </p:sp>
    </p:spTree>
    <p:extLst>
      <p:ext uri="{BB962C8B-B14F-4D97-AF65-F5344CB8AC3E}">
        <p14:creationId xmlns:p14="http://schemas.microsoft.com/office/powerpoint/2010/main" val="4061786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91169" y="1066601"/>
            <a:ext cx="3633997" cy="38372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8461952" y="803113"/>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8662353" y="1136025"/>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8763663" y="4787154"/>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4952019" y="825936"/>
            <a:ext cx="263214" cy="276999"/>
          </a:xfrm>
          <a:prstGeom prst="rect">
            <a:avLst/>
          </a:prstGeom>
          <a:noFill/>
        </p:spPr>
        <p:txBody>
          <a:bodyPr wrap="none" rtlCol="0">
            <a:spAutoFit/>
          </a:bodyPr>
          <a:lstStyle/>
          <a:p>
            <a:r>
              <a:rPr lang="cs-CZ" sz="1200" dirty="0"/>
              <a:t>1</a:t>
            </a:r>
            <a:endParaRPr lang="en-US" sz="1200" dirty="0"/>
          </a:p>
        </p:txBody>
      </p:sp>
      <p:cxnSp>
        <p:nvCxnSpPr>
          <p:cNvPr id="19" name="Straight Arrow Connector 18"/>
          <p:cNvCxnSpPr/>
          <p:nvPr/>
        </p:nvCxnSpPr>
        <p:spPr>
          <a:xfrm flipH="1">
            <a:off x="4952019" y="1080112"/>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8725166" y="4910967"/>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378730" y="493194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5243776" y="729034"/>
            <a:ext cx="429657" cy="369332"/>
          </a:xfrm>
          <a:prstGeom prst="rect">
            <a:avLst/>
          </a:prstGeom>
          <a:noFill/>
        </p:spPr>
        <p:txBody>
          <a:bodyPr wrap="square" rtlCol="0">
            <a:spAutoFit/>
          </a:bodyPr>
          <a:lstStyle/>
          <a:p>
            <a:r>
              <a:rPr lang="en-US" dirty="0"/>
              <a:t>x</a:t>
            </a:r>
            <a:r>
              <a:rPr lang="en-US" baseline="-25000" dirty="0"/>
              <a:t>2</a:t>
            </a:r>
          </a:p>
        </p:txBody>
      </p:sp>
      <p:cxnSp>
        <p:nvCxnSpPr>
          <p:cNvPr id="59" name="Straight Connector 58"/>
          <p:cNvCxnSpPr/>
          <p:nvPr/>
        </p:nvCxnSpPr>
        <p:spPr>
          <a:xfrm>
            <a:off x="8429674" y="4031514"/>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358064" y="4125503"/>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8442810" y="3984827"/>
            <a:ext cx="293670" cy="307777"/>
          </a:xfrm>
          <a:prstGeom prst="rect">
            <a:avLst/>
          </a:prstGeom>
          <a:noFill/>
        </p:spPr>
        <p:txBody>
          <a:bodyPr wrap="none" rtlCol="0">
            <a:spAutoFit/>
          </a:bodyPr>
          <a:lstStyle/>
          <a:p>
            <a:r>
              <a:rPr lang="cs-CZ" sz="1400" b="1" dirty="0">
                <a:solidFill>
                  <a:srgbClr val="00B050"/>
                </a:solidFill>
              </a:rPr>
              <a:t>A</a:t>
            </a:r>
            <a:endParaRPr lang="en-US" sz="1400" b="1" dirty="0">
              <a:solidFill>
                <a:srgbClr val="00B050"/>
              </a:solidFill>
            </a:endParaRPr>
          </a:p>
        </p:txBody>
      </p:sp>
      <p:cxnSp>
        <p:nvCxnSpPr>
          <p:cNvPr id="71" name="Straight Connector 70"/>
          <p:cNvCxnSpPr/>
          <p:nvPr/>
        </p:nvCxnSpPr>
        <p:spPr>
          <a:xfrm>
            <a:off x="7271064" y="3862797"/>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199454" y="3956786"/>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211463" y="3888847"/>
            <a:ext cx="288862" cy="307777"/>
          </a:xfrm>
          <a:prstGeom prst="rect">
            <a:avLst/>
          </a:prstGeom>
          <a:noFill/>
        </p:spPr>
        <p:txBody>
          <a:bodyPr wrap="none" rtlCol="0">
            <a:spAutoFit/>
          </a:bodyPr>
          <a:lstStyle/>
          <a:p>
            <a:r>
              <a:rPr lang="en-US" sz="1400" b="1" dirty="0">
                <a:solidFill>
                  <a:srgbClr val="00B050"/>
                </a:solidFill>
              </a:rPr>
              <a:t>B</a:t>
            </a:r>
          </a:p>
        </p:txBody>
      </p:sp>
      <p:cxnSp>
        <p:nvCxnSpPr>
          <p:cNvPr id="77" name="Straight Connector 76"/>
          <p:cNvCxnSpPr/>
          <p:nvPr/>
        </p:nvCxnSpPr>
        <p:spPr>
          <a:xfrm>
            <a:off x="6266691" y="3508422"/>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195081" y="3602411"/>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6279827" y="3461735"/>
            <a:ext cx="279244" cy="307777"/>
          </a:xfrm>
          <a:prstGeom prst="rect">
            <a:avLst/>
          </a:prstGeom>
          <a:noFill/>
        </p:spPr>
        <p:txBody>
          <a:bodyPr wrap="none" rtlCol="0">
            <a:spAutoFit/>
          </a:bodyPr>
          <a:lstStyle/>
          <a:p>
            <a:r>
              <a:rPr lang="en-US" sz="1400" b="1" dirty="0">
                <a:solidFill>
                  <a:srgbClr val="00B050"/>
                </a:solidFill>
              </a:rPr>
              <a:t>C</a:t>
            </a:r>
          </a:p>
        </p:txBody>
      </p:sp>
      <p:cxnSp>
        <p:nvCxnSpPr>
          <p:cNvPr id="80" name="Straight Connector 79"/>
          <p:cNvCxnSpPr/>
          <p:nvPr/>
        </p:nvCxnSpPr>
        <p:spPr>
          <a:xfrm>
            <a:off x="5780110" y="3109975"/>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708500" y="3203964"/>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793246" y="3063288"/>
            <a:ext cx="298480" cy="307777"/>
          </a:xfrm>
          <a:prstGeom prst="rect">
            <a:avLst/>
          </a:prstGeom>
          <a:noFill/>
        </p:spPr>
        <p:txBody>
          <a:bodyPr wrap="none" rtlCol="0">
            <a:spAutoFit/>
          </a:bodyPr>
          <a:lstStyle/>
          <a:p>
            <a:r>
              <a:rPr lang="en-US" sz="1400" b="1" dirty="0">
                <a:solidFill>
                  <a:srgbClr val="00B050"/>
                </a:solidFill>
              </a:rPr>
              <a:t>D</a:t>
            </a:r>
          </a:p>
        </p:txBody>
      </p:sp>
      <p:cxnSp>
        <p:nvCxnSpPr>
          <p:cNvPr id="83" name="Straight Connector 82"/>
          <p:cNvCxnSpPr/>
          <p:nvPr/>
        </p:nvCxnSpPr>
        <p:spPr>
          <a:xfrm>
            <a:off x="5227431" y="2381022"/>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155821" y="2475011"/>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5240567" y="2334335"/>
            <a:ext cx="272832" cy="307777"/>
          </a:xfrm>
          <a:prstGeom prst="rect">
            <a:avLst/>
          </a:prstGeom>
          <a:noFill/>
        </p:spPr>
        <p:txBody>
          <a:bodyPr wrap="none" rtlCol="0">
            <a:spAutoFit/>
          </a:bodyPr>
          <a:lstStyle/>
          <a:p>
            <a:r>
              <a:rPr lang="en-US" sz="1400" b="1" dirty="0">
                <a:solidFill>
                  <a:srgbClr val="00B050"/>
                </a:solidFill>
              </a:rPr>
              <a:t>E</a:t>
            </a:r>
          </a:p>
        </p:txBody>
      </p:sp>
      <p:cxnSp>
        <p:nvCxnSpPr>
          <p:cNvPr id="86" name="Straight Connector 85"/>
          <p:cNvCxnSpPr/>
          <p:nvPr/>
        </p:nvCxnSpPr>
        <p:spPr>
          <a:xfrm>
            <a:off x="6181945" y="2062061"/>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110335" y="2156050"/>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6195081" y="2015374"/>
            <a:ext cx="266420" cy="307777"/>
          </a:xfrm>
          <a:prstGeom prst="rect">
            <a:avLst/>
          </a:prstGeom>
          <a:noFill/>
        </p:spPr>
        <p:txBody>
          <a:bodyPr wrap="none" rtlCol="0">
            <a:spAutoFit/>
          </a:bodyPr>
          <a:lstStyle/>
          <a:p>
            <a:r>
              <a:rPr lang="en-US" sz="1400" b="1" dirty="0">
                <a:solidFill>
                  <a:srgbClr val="00B050"/>
                </a:solidFill>
              </a:rPr>
              <a:t>F</a:t>
            </a:r>
          </a:p>
        </p:txBody>
      </p:sp>
      <p:cxnSp>
        <p:nvCxnSpPr>
          <p:cNvPr id="89" name="Straight Connector 88"/>
          <p:cNvCxnSpPr/>
          <p:nvPr/>
        </p:nvCxnSpPr>
        <p:spPr>
          <a:xfrm>
            <a:off x="8128000" y="2273820"/>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8056390" y="2367809"/>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8141136" y="2227133"/>
            <a:ext cx="298480" cy="307777"/>
          </a:xfrm>
          <a:prstGeom prst="rect">
            <a:avLst/>
          </a:prstGeom>
          <a:noFill/>
        </p:spPr>
        <p:txBody>
          <a:bodyPr wrap="none" rtlCol="0">
            <a:spAutoFit/>
          </a:bodyPr>
          <a:lstStyle/>
          <a:p>
            <a:r>
              <a:rPr lang="en-US" sz="1400" b="1" dirty="0">
                <a:solidFill>
                  <a:srgbClr val="00B050"/>
                </a:solidFill>
              </a:rPr>
              <a:t>G</a:t>
            </a:r>
          </a:p>
        </p:txBody>
      </p:sp>
      <p:sp>
        <p:nvSpPr>
          <p:cNvPr id="55" name="Oval 54"/>
          <p:cNvSpPr/>
          <p:nvPr/>
        </p:nvSpPr>
        <p:spPr>
          <a:xfrm>
            <a:off x="5007949" y="4803697"/>
            <a:ext cx="150829" cy="160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4885401" y="4879112"/>
            <a:ext cx="1091324" cy="369332"/>
          </a:xfrm>
          <a:prstGeom prst="rect">
            <a:avLst/>
          </a:prstGeom>
          <a:noFill/>
        </p:spPr>
        <p:txBody>
          <a:bodyPr wrap="none" rtlCol="0">
            <a:spAutoFit/>
          </a:bodyPr>
          <a:lstStyle/>
          <a:p>
            <a:r>
              <a:rPr lang="en-US" b="1" dirty="0"/>
              <a:t>Ideal, top</a:t>
            </a:r>
          </a:p>
        </p:txBody>
      </p:sp>
      <p:cxnSp>
        <p:nvCxnSpPr>
          <p:cNvPr id="54" name="Straight Connector 53"/>
          <p:cNvCxnSpPr/>
          <p:nvPr/>
        </p:nvCxnSpPr>
        <p:spPr>
          <a:xfrm>
            <a:off x="8120026" y="1068764"/>
            <a:ext cx="28280" cy="38367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5084582" y="2360237"/>
            <a:ext cx="3629320" cy="28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095577" y="3936114"/>
            <a:ext cx="3629320" cy="28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235456" y="1070332"/>
            <a:ext cx="28280" cy="38367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7242357" y="1059337"/>
            <a:ext cx="1480009" cy="2875175"/>
          </a:xfrm>
          <a:prstGeom prst="rect">
            <a:avLst/>
          </a:prstGeom>
          <a:solidFill>
            <a:srgbClr val="FF0000">
              <a:alpha val="2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p:nvPr/>
        </p:nvCxnSpPr>
        <p:spPr>
          <a:xfrm>
            <a:off x="6171773" y="1062473"/>
            <a:ext cx="28280" cy="38367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5095577" y="2135557"/>
            <a:ext cx="3629320" cy="28281"/>
          </a:xfrm>
          <a:prstGeom prst="line">
            <a:avLst/>
          </a:prstGeom>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5094009" y="2171700"/>
            <a:ext cx="1112363" cy="2724346"/>
          </a:xfrm>
          <a:prstGeom prst="rect">
            <a:avLst/>
          </a:prstGeom>
          <a:solidFill>
            <a:srgbClr val="00B05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E66B7FE-C203-07C6-DD40-2D1C1492DBF8}"/>
              </a:ext>
            </a:extLst>
          </p:cNvPr>
          <p:cNvSpPr>
            <a:spLocks noGrp="1"/>
          </p:cNvSpPr>
          <p:nvPr>
            <p:ph type="sldNum" sz="quarter" idx="12"/>
          </p:nvPr>
        </p:nvSpPr>
        <p:spPr/>
        <p:txBody>
          <a:bodyPr/>
          <a:lstStyle/>
          <a:p>
            <a:fld id="{105CACD4-D05D-443A-96A5-56D488532F2E}" type="slidenum">
              <a:rPr lang="en-US" smtClean="0"/>
              <a:pPr/>
              <a:t>24</a:t>
            </a:fld>
            <a:endParaRPr lang="en-US"/>
          </a:p>
        </p:txBody>
      </p:sp>
      <p:cxnSp>
        <p:nvCxnSpPr>
          <p:cNvPr id="14" name="Straight Connector 13">
            <a:extLst>
              <a:ext uri="{FF2B5EF4-FFF2-40B4-BE49-F238E27FC236}">
                <a16:creationId xmlns:a16="http://schemas.microsoft.com/office/drawing/2014/main" id="{D7E139EE-F287-344B-8C5C-61C86366457C}"/>
              </a:ext>
            </a:extLst>
          </p:cNvPr>
          <p:cNvCxnSpPr/>
          <p:nvPr/>
        </p:nvCxnSpPr>
        <p:spPr>
          <a:xfrm>
            <a:off x="4453163" y="2612375"/>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F6539A2-C711-D1AD-4784-5FAE9A2887F4}"/>
              </a:ext>
            </a:extLst>
          </p:cNvPr>
          <p:cNvCxnSpPr/>
          <p:nvPr/>
        </p:nvCxnSpPr>
        <p:spPr>
          <a:xfrm>
            <a:off x="4381553" y="2706364"/>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DF5452E-9EE6-D922-64F8-CC906A064E02}"/>
              </a:ext>
            </a:extLst>
          </p:cNvPr>
          <p:cNvSpPr txBox="1"/>
          <p:nvPr/>
        </p:nvSpPr>
        <p:spPr>
          <a:xfrm>
            <a:off x="4466299" y="2565688"/>
            <a:ext cx="293670" cy="307777"/>
          </a:xfrm>
          <a:prstGeom prst="rect">
            <a:avLst/>
          </a:prstGeom>
          <a:noFill/>
        </p:spPr>
        <p:txBody>
          <a:bodyPr wrap="none" rtlCol="0">
            <a:spAutoFit/>
          </a:bodyPr>
          <a:lstStyle/>
          <a:p>
            <a:r>
              <a:rPr lang="cs-CZ" sz="1400" b="1" dirty="0">
                <a:solidFill>
                  <a:srgbClr val="00B050"/>
                </a:solidFill>
              </a:rPr>
              <a:t>A</a:t>
            </a:r>
            <a:endParaRPr lang="en-US" sz="1400" b="1" dirty="0">
              <a:solidFill>
                <a:srgbClr val="00B050"/>
              </a:solidFill>
            </a:endParaRPr>
          </a:p>
        </p:txBody>
      </p:sp>
      <p:cxnSp>
        <p:nvCxnSpPr>
          <p:cNvPr id="17" name="Straight Connector 16">
            <a:extLst>
              <a:ext uri="{FF2B5EF4-FFF2-40B4-BE49-F238E27FC236}">
                <a16:creationId xmlns:a16="http://schemas.microsoft.com/office/drawing/2014/main" id="{C077299A-D244-6227-4A09-9E1AA7F057C3}"/>
              </a:ext>
            </a:extLst>
          </p:cNvPr>
          <p:cNvCxnSpPr/>
          <p:nvPr/>
        </p:nvCxnSpPr>
        <p:spPr>
          <a:xfrm>
            <a:off x="3064816" y="1754284"/>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5C36859-E312-8C29-305F-BA86649B54A4}"/>
              </a:ext>
            </a:extLst>
          </p:cNvPr>
          <p:cNvCxnSpPr/>
          <p:nvPr/>
        </p:nvCxnSpPr>
        <p:spPr>
          <a:xfrm>
            <a:off x="2993206" y="1848273"/>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C01C3E2-7138-74D8-777C-D19B598F1229}"/>
              </a:ext>
            </a:extLst>
          </p:cNvPr>
          <p:cNvSpPr txBox="1"/>
          <p:nvPr/>
        </p:nvSpPr>
        <p:spPr>
          <a:xfrm>
            <a:off x="3077952" y="1707597"/>
            <a:ext cx="298480" cy="307777"/>
          </a:xfrm>
          <a:prstGeom prst="rect">
            <a:avLst/>
          </a:prstGeom>
          <a:noFill/>
        </p:spPr>
        <p:txBody>
          <a:bodyPr wrap="none" rtlCol="0">
            <a:spAutoFit/>
          </a:bodyPr>
          <a:lstStyle/>
          <a:p>
            <a:r>
              <a:rPr lang="en-US" sz="1400" b="1" dirty="0">
                <a:solidFill>
                  <a:srgbClr val="00B050"/>
                </a:solidFill>
              </a:rPr>
              <a:t>G</a:t>
            </a:r>
          </a:p>
        </p:txBody>
      </p:sp>
      <p:cxnSp>
        <p:nvCxnSpPr>
          <p:cNvPr id="25" name="Straight Connector 24">
            <a:extLst>
              <a:ext uri="{FF2B5EF4-FFF2-40B4-BE49-F238E27FC236}">
                <a16:creationId xmlns:a16="http://schemas.microsoft.com/office/drawing/2014/main" id="{C35F015E-9708-B3FF-1C66-1C297B2857DA}"/>
              </a:ext>
            </a:extLst>
          </p:cNvPr>
          <p:cNvCxnSpPr/>
          <p:nvPr/>
        </p:nvCxnSpPr>
        <p:spPr>
          <a:xfrm>
            <a:off x="1826627" y="1741071"/>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13386F-230B-836E-E9E0-BFB88F7DA919}"/>
              </a:ext>
            </a:extLst>
          </p:cNvPr>
          <p:cNvCxnSpPr/>
          <p:nvPr/>
        </p:nvCxnSpPr>
        <p:spPr>
          <a:xfrm>
            <a:off x="1755017" y="1835060"/>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69176F8-50DF-FBA9-37F8-2C76240F1BA9}"/>
              </a:ext>
            </a:extLst>
          </p:cNvPr>
          <p:cNvSpPr txBox="1"/>
          <p:nvPr/>
        </p:nvSpPr>
        <p:spPr>
          <a:xfrm>
            <a:off x="1839763" y="1694384"/>
            <a:ext cx="266420" cy="307777"/>
          </a:xfrm>
          <a:prstGeom prst="rect">
            <a:avLst/>
          </a:prstGeom>
          <a:noFill/>
        </p:spPr>
        <p:txBody>
          <a:bodyPr wrap="none" rtlCol="0">
            <a:spAutoFit/>
          </a:bodyPr>
          <a:lstStyle/>
          <a:p>
            <a:r>
              <a:rPr lang="en-US" sz="1400" b="1" dirty="0">
                <a:solidFill>
                  <a:srgbClr val="00B050"/>
                </a:solidFill>
              </a:rPr>
              <a:t>F</a:t>
            </a:r>
          </a:p>
        </p:txBody>
      </p:sp>
      <p:cxnSp>
        <p:nvCxnSpPr>
          <p:cNvPr id="28" name="Straight Connector 27">
            <a:extLst>
              <a:ext uri="{FF2B5EF4-FFF2-40B4-BE49-F238E27FC236}">
                <a16:creationId xmlns:a16="http://schemas.microsoft.com/office/drawing/2014/main" id="{1A9993EF-F34F-6A90-58D6-11F596F6BB87}"/>
              </a:ext>
            </a:extLst>
          </p:cNvPr>
          <p:cNvCxnSpPr/>
          <p:nvPr/>
        </p:nvCxnSpPr>
        <p:spPr>
          <a:xfrm>
            <a:off x="1053986" y="3263863"/>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EBE67C7-7BF0-BFDE-5F35-8172882C5782}"/>
              </a:ext>
            </a:extLst>
          </p:cNvPr>
          <p:cNvCxnSpPr/>
          <p:nvPr/>
        </p:nvCxnSpPr>
        <p:spPr>
          <a:xfrm>
            <a:off x="982376" y="3357852"/>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F1BDE1F-F98D-338F-8072-81BF53AC36B2}"/>
              </a:ext>
            </a:extLst>
          </p:cNvPr>
          <p:cNvSpPr txBox="1"/>
          <p:nvPr/>
        </p:nvSpPr>
        <p:spPr>
          <a:xfrm>
            <a:off x="1067122" y="3217176"/>
            <a:ext cx="272832" cy="307777"/>
          </a:xfrm>
          <a:prstGeom prst="rect">
            <a:avLst/>
          </a:prstGeom>
          <a:noFill/>
        </p:spPr>
        <p:txBody>
          <a:bodyPr wrap="none" rtlCol="0">
            <a:spAutoFit/>
          </a:bodyPr>
          <a:lstStyle/>
          <a:p>
            <a:r>
              <a:rPr lang="en-US" sz="1400" b="1" dirty="0">
                <a:solidFill>
                  <a:srgbClr val="00B050"/>
                </a:solidFill>
              </a:rPr>
              <a:t>E</a:t>
            </a:r>
          </a:p>
        </p:txBody>
      </p:sp>
      <p:cxnSp>
        <p:nvCxnSpPr>
          <p:cNvPr id="32" name="Straight Connector 31">
            <a:extLst>
              <a:ext uri="{FF2B5EF4-FFF2-40B4-BE49-F238E27FC236}">
                <a16:creationId xmlns:a16="http://schemas.microsoft.com/office/drawing/2014/main" id="{40711108-C46B-32CE-2985-F2B915B55290}"/>
              </a:ext>
            </a:extLst>
          </p:cNvPr>
          <p:cNvCxnSpPr/>
          <p:nvPr/>
        </p:nvCxnSpPr>
        <p:spPr>
          <a:xfrm>
            <a:off x="2042986" y="3263863"/>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549470-354A-2541-6BAB-6DDAB05A45C0}"/>
              </a:ext>
            </a:extLst>
          </p:cNvPr>
          <p:cNvCxnSpPr/>
          <p:nvPr/>
        </p:nvCxnSpPr>
        <p:spPr>
          <a:xfrm>
            <a:off x="1971376" y="3357852"/>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A8DE18E-6A8F-9F4B-E21A-A0CC416EB48E}"/>
              </a:ext>
            </a:extLst>
          </p:cNvPr>
          <p:cNvSpPr txBox="1"/>
          <p:nvPr/>
        </p:nvSpPr>
        <p:spPr>
          <a:xfrm>
            <a:off x="2056122" y="3217176"/>
            <a:ext cx="298480" cy="307777"/>
          </a:xfrm>
          <a:prstGeom prst="rect">
            <a:avLst/>
          </a:prstGeom>
          <a:noFill/>
        </p:spPr>
        <p:txBody>
          <a:bodyPr wrap="none" rtlCol="0">
            <a:spAutoFit/>
          </a:bodyPr>
          <a:lstStyle/>
          <a:p>
            <a:r>
              <a:rPr lang="en-US" sz="1400" b="1" dirty="0">
                <a:solidFill>
                  <a:srgbClr val="00B050"/>
                </a:solidFill>
              </a:rPr>
              <a:t>D</a:t>
            </a:r>
          </a:p>
        </p:txBody>
      </p:sp>
      <p:cxnSp>
        <p:nvCxnSpPr>
          <p:cNvPr id="36" name="Straight Connector 35">
            <a:extLst>
              <a:ext uri="{FF2B5EF4-FFF2-40B4-BE49-F238E27FC236}">
                <a16:creationId xmlns:a16="http://schemas.microsoft.com/office/drawing/2014/main" id="{86A58685-B64B-62C6-14E4-DA3A848C72B5}"/>
              </a:ext>
            </a:extLst>
          </p:cNvPr>
          <p:cNvCxnSpPr/>
          <p:nvPr/>
        </p:nvCxnSpPr>
        <p:spPr>
          <a:xfrm>
            <a:off x="2745239" y="3263863"/>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E9717E3-2C39-89FE-C14E-72642F0F2664}"/>
              </a:ext>
            </a:extLst>
          </p:cNvPr>
          <p:cNvCxnSpPr/>
          <p:nvPr/>
        </p:nvCxnSpPr>
        <p:spPr>
          <a:xfrm>
            <a:off x="2673629" y="3357852"/>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5AEE32D-B9FB-1655-7154-3E89C9B421C0}"/>
              </a:ext>
            </a:extLst>
          </p:cNvPr>
          <p:cNvSpPr txBox="1"/>
          <p:nvPr/>
        </p:nvSpPr>
        <p:spPr>
          <a:xfrm>
            <a:off x="2758375" y="3217176"/>
            <a:ext cx="279244" cy="307777"/>
          </a:xfrm>
          <a:prstGeom prst="rect">
            <a:avLst/>
          </a:prstGeom>
          <a:noFill/>
        </p:spPr>
        <p:txBody>
          <a:bodyPr wrap="none" rtlCol="0">
            <a:spAutoFit/>
          </a:bodyPr>
          <a:lstStyle/>
          <a:p>
            <a:r>
              <a:rPr lang="en-US" sz="1400" b="1" dirty="0">
                <a:solidFill>
                  <a:srgbClr val="00B050"/>
                </a:solidFill>
              </a:rPr>
              <a:t>C</a:t>
            </a:r>
          </a:p>
        </p:txBody>
      </p:sp>
      <p:cxnSp>
        <p:nvCxnSpPr>
          <p:cNvPr id="39" name="Straight Connector 38">
            <a:extLst>
              <a:ext uri="{FF2B5EF4-FFF2-40B4-BE49-F238E27FC236}">
                <a16:creationId xmlns:a16="http://schemas.microsoft.com/office/drawing/2014/main" id="{5B3A1815-96B2-F50B-29FE-C5AD42AB3850}"/>
              </a:ext>
            </a:extLst>
          </p:cNvPr>
          <p:cNvCxnSpPr/>
          <p:nvPr/>
        </p:nvCxnSpPr>
        <p:spPr>
          <a:xfrm>
            <a:off x="3469768" y="3307155"/>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C934927-6DF5-B237-4CD2-4F16BD14260D}"/>
              </a:ext>
            </a:extLst>
          </p:cNvPr>
          <p:cNvCxnSpPr/>
          <p:nvPr/>
        </p:nvCxnSpPr>
        <p:spPr>
          <a:xfrm>
            <a:off x="3398158" y="3401144"/>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476C4E70-D38E-B719-0413-15DBCAED1EB9}"/>
              </a:ext>
            </a:extLst>
          </p:cNvPr>
          <p:cNvSpPr txBox="1"/>
          <p:nvPr/>
        </p:nvSpPr>
        <p:spPr>
          <a:xfrm>
            <a:off x="3482904" y="3260468"/>
            <a:ext cx="293670" cy="307777"/>
          </a:xfrm>
          <a:prstGeom prst="rect">
            <a:avLst/>
          </a:prstGeom>
          <a:noFill/>
        </p:spPr>
        <p:txBody>
          <a:bodyPr wrap="none" rtlCol="0">
            <a:spAutoFit/>
          </a:bodyPr>
          <a:lstStyle/>
          <a:p>
            <a:r>
              <a:rPr lang="en-US" sz="1400" b="1" dirty="0">
                <a:solidFill>
                  <a:srgbClr val="00B050"/>
                </a:solidFill>
              </a:rPr>
              <a:t>B</a:t>
            </a:r>
          </a:p>
        </p:txBody>
      </p:sp>
      <p:sp>
        <p:nvSpPr>
          <p:cNvPr id="42" name="Oval 41">
            <a:extLst>
              <a:ext uri="{FF2B5EF4-FFF2-40B4-BE49-F238E27FC236}">
                <a16:creationId xmlns:a16="http://schemas.microsoft.com/office/drawing/2014/main" id="{85E72544-715A-FF76-91E1-F37F0E3E3CBE}"/>
              </a:ext>
            </a:extLst>
          </p:cNvPr>
          <p:cNvSpPr/>
          <p:nvPr/>
        </p:nvSpPr>
        <p:spPr>
          <a:xfrm>
            <a:off x="2795441" y="5014072"/>
            <a:ext cx="150829" cy="160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9B54E73-795B-6ED1-EB5C-D4188F6C71B0}"/>
              </a:ext>
            </a:extLst>
          </p:cNvPr>
          <p:cNvSpPr txBox="1"/>
          <p:nvPr/>
        </p:nvSpPr>
        <p:spPr>
          <a:xfrm>
            <a:off x="2672893" y="5089487"/>
            <a:ext cx="1091324" cy="369332"/>
          </a:xfrm>
          <a:prstGeom prst="rect">
            <a:avLst/>
          </a:prstGeom>
          <a:noFill/>
        </p:spPr>
        <p:txBody>
          <a:bodyPr wrap="none" rtlCol="0">
            <a:spAutoFit/>
          </a:bodyPr>
          <a:lstStyle/>
          <a:p>
            <a:r>
              <a:rPr lang="en-US" b="1" dirty="0"/>
              <a:t>Ideal, top</a:t>
            </a:r>
          </a:p>
        </p:txBody>
      </p:sp>
      <p:cxnSp>
        <p:nvCxnSpPr>
          <p:cNvPr id="45" name="Straight Connector 44">
            <a:extLst>
              <a:ext uri="{FF2B5EF4-FFF2-40B4-BE49-F238E27FC236}">
                <a16:creationId xmlns:a16="http://schemas.microsoft.com/office/drawing/2014/main" id="{F81F3E4F-A36B-6A25-244E-5528085A65F0}"/>
              </a:ext>
            </a:extLst>
          </p:cNvPr>
          <p:cNvCxnSpPr>
            <a:stCxn id="16" idx="1"/>
            <a:endCxn id="42" idx="7"/>
          </p:cNvCxnSpPr>
          <p:nvPr/>
        </p:nvCxnSpPr>
        <p:spPr>
          <a:xfrm flipH="1">
            <a:off x="2924182" y="2719577"/>
            <a:ext cx="1542117" cy="23179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FE977FA-9513-8402-3D20-39A80934B767}"/>
              </a:ext>
            </a:extLst>
          </p:cNvPr>
          <p:cNvCxnSpPr>
            <a:cxnSpLocks/>
            <a:stCxn id="41" idx="1"/>
            <a:endCxn id="24" idx="1"/>
          </p:cNvCxnSpPr>
          <p:nvPr/>
        </p:nvCxnSpPr>
        <p:spPr>
          <a:xfrm flipH="1" flipV="1">
            <a:off x="3077952" y="1861486"/>
            <a:ext cx="404952" cy="1552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3DA8AD0-3335-54F7-D454-C2DE77D0DC76}"/>
              </a:ext>
            </a:extLst>
          </p:cNvPr>
          <p:cNvCxnSpPr>
            <a:cxnSpLocks/>
            <a:stCxn id="38" idx="1"/>
            <a:endCxn id="24" idx="1"/>
          </p:cNvCxnSpPr>
          <p:nvPr/>
        </p:nvCxnSpPr>
        <p:spPr>
          <a:xfrm flipV="1">
            <a:off x="2758375" y="1861486"/>
            <a:ext cx="319577" cy="1509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0215526-BB78-6B51-C1A0-4E0ACA1998B9}"/>
              </a:ext>
            </a:extLst>
          </p:cNvPr>
          <p:cNvCxnSpPr>
            <a:cxnSpLocks/>
            <a:stCxn id="35" idx="1"/>
            <a:endCxn id="24" idx="1"/>
          </p:cNvCxnSpPr>
          <p:nvPr/>
        </p:nvCxnSpPr>
        <p:spPr>
          <a:xfrm flipV="1">
            <a:off x="2056122" y="1861486"/>
            <a:ext cx="1021830" cy="1509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F1A27BB-53D2-F978-B47D-3F2D346C42BA}"/>
              </a:ext>
            </a:extLst>
          </p:cNvPr>
          <p:cNvCxnSpPr>
            <a:cxnSpLocks/>
          </p:cNvCxnSpPr>
          <p:nvPr/>
        </p:nvCxnSpPr>
        <p:spPr>
          <a:xfrm flipV="1">
            <a:off x="1037982" y="1861486"/>
            <a:ext cx="2010830" cy="1509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FC1DBDF-DF1B-0BD1-4D9A-8CDCC6959040}"/>
              </a:ext>
            </a:extLst>
          </p:cNvPr>
          <p:cNvCxnSpPr>
            <a:cxnSpLocks/>
            <a:stCxn id="31" idx="1"/>
            <a:endCxn id="27" idx="1"/>
          </p:cNvCxnSpPr>
          <p:nvPr/>
        </p:nvCxnSpPr>
        <p:spPr>
          <a:xfrm flipV="1">
            <a:off x="1067122" y="1848273"/>
            <a:ext cx="772641" cy="1522792"/>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34FB5C4-9943-D091-3576-8BA87803BCD6}"/>
              </a:ext>
            </a:extLst>
          </p:cNvPr>
          <p:cNvCxnSpPr>
            <a:cxnSpLocks/>
            <a:stCxn id="35" idx="1"/>
            <a:endCxn id="27" idx="1"/>
          </p:cNvCxnSpPr>
          <p:nvPr/>
        </p:nvCxnSpPr>
        <p:spPr>
          <a:xfrm flipH="1" flipV="1">
            <a:off x="1839763" y="1848273"/>
            <a:ext cx="216359" cy="1522792"/>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7286E10-4717-9B99-FA28-58C851ED4A95}"/>
              </a:ext>
            </a:extLst>
          </p:cNvPr>
          <p:cNvCxnSpPr>
            <a:cxnSpLocks/>
            <a:stCxn id="41" idx="1"/>
            <a:endCxn id="42" idx="1"/>
          </p:cNvCxnSpPr>
          <p:nvPr/>
        </p:nvCxnSpPr>
        <p:spPr>
          <a:xfrm flipH="1">
            <a:off x="2817529" y="3414357"/>
            <a:ext cx="665375" cy="1623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E8443B6-28F5-8B67-A007-6409174B6311}"/>
              </a:ext>
            </a:extLst>
          </p:cNvPr>
          <p:cNvCxnSpPr>
            <a:cxnSpLocks/>
            <a:stCxn id="38" idx="1"/>
            <a:endCxn id="42" idx="1"/>
          </p:cNvCxnSpPr>
          <p:nvPr/>
        </p:nvCxnSpPr>
        <p:spPr>
          <a:xfrm>
            <a:off x="2758375" y="3371065"/>
            <a:ext cx="59154" cy="1666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9A963FA2-51AC-231D-3BB4-4C8E2C6D0FB3}"/>
              </a:ext>
            </a:extLst>
          </p:cNvPr>
          <p:cNvCxnSpPr>
            <a:cxnSpLocks/>
            <a:stCxn id="35" idx="1"/>
          </p:cNvCxnSpPr>
          <p:nvPr/>
        </p:nvCxnSpPr>
        <p:spPr>
          <a:xfrm>
            <a:off x="2056122" y="3371065"/>
            <a:ext cx="801912" cy="17455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DE9A398-A6CC-28DE-54EA-6E6438481011}"/>
              </a:ext>
            </a:extLst>
          </p:cNvPr>
          <p:cNvCxnSpPr>
            <a:cxnSpLocks/>
            <a:stCxn id="31" idx="1"/>
          </p:cNvCxnSpPr>
          <p:nvPr/>
        </p:nvCxnSpPr>
        <p:spPr>
          <a:xfrm>
            <a:off x="1067122" y="3371065"/>
            <a:ext cx="1837944" cy="1760465"/>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D09572B-DC69-55B7-0944-4BDF9794E70D}"/>
              </a:ext>
            </a:extLst>
          </p:cNvPr>
          <p:cNvCxnSpPr/>
          <p:nvPr/>
        </p:nvCxnSpPr>
        <p:spPr>
          <a:xfrm flipH="1">
            <a:off x="5105102" y="4126614"/>
            <a:ext cx="3629320" cy="28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7FDE36C-86FF-32A0-C6B2-0FB4545A9994}"/>
              </a:ext>
            </a:extLst>
          </p:cNvPr>
          <p:cNvCxnSpPr/>
          <p:nvPr/>
        </p:nvCxnSpPr>
        <p:spPr>
          <a:xfrm>
            <a:off x="6257498" y="1071998"/>
            <a:ext cx="28280" cy="38367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606821F6-9086-1CC8-3F0F-FD68F96F1961}"/>
              </a:ext>
            </a:extLst>
          </p:cNvPr>
          <p:cNvSpPr txBox="1">
            <a:spLocks/>
          </p:cNvSpPr>
          <p:nvPr/>
        </p:nvSpPr>
        <p:spPr>
          <a:xfrm>
            <a:off x="180978" y="179433"/>
            <a:ext cx="8700869" cy="578930"/>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Difference between preference degree-matters?</a:t>
            </a:r>
          </a:p>
        </p:txBody>
      </p:sp>
      <p:cxnSp>
        <p:nvCxnSpPr>
          <p:cNvPr id="20" name="Straight Connector 19">
            <a:extLst>
              <a:ext uri="{FF2B5EF4-FFF2-40B4-BE49-F238E27FC236}">
                <a16:creationId xmlns:a16="http://schemas.microsoft.com/office/drawing/2014/main" id="{E730A89E-5887-4A13-B195-C89B6E468257}"/>
              </a:ext>
            </a:extLst>
          </p:cNvPr>
          <p:cNvCxnSpPr>
            <a:stCxn id="16" idx="1"/>
            <a:endCxn id="41" idx="1"/>
          </p:cNvCxnSpPr>
          <p:nvPr/>
        </p:nvCxnSpPr>
        <p:spPr>
          <a:xfrm flipH="1">
            <a:off x="3482904" y="2719577"/>
            <a:ext cx="983395" cy="69478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5B4FBA9-44F1-6655-A9DD-12C52770D39C}"/>
              </a:ext>
            </a:extLst>
          </p:cNvPr>
          <p:cNvCxnSpPr>
            <a:cxnSpLocks/>
            <a:stCxn id="27" idx="1"/>
            <a:endCxn id="38" idx="1"/>
          </p:cNvCxnSpPr>
          <p:nvPr/>
        </p:nvCxnSpPr>
        <p:spPr>
          <a:xfrm>
            <a:off x="1839763" y="1848273"/>
            <a:ext cx="918612" cy="1522792"/>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8" name="Date Placeholder 7">
            <a:extLst>
              <a:ext uri="{FF2B5EF4-FFF2-40B4-BE49-F238E27FC236}">
                <a16:creationId xmlns:a16="http://schemas.microsoft.com/office/drawing/2014/main" id="{D7951054-8B48-FA12-298C-17FB828CCDAD}"/>
              </a:ext>
            </a:extLst>
          </p:cNvPr>
          <p:cNvSpPr>
            <a:spLocks noGrp="1"/>
          </p:cNvSpPr>
          <p:nvPr>
            <p:ph type="dt" sz="half" idx="10"/>
          </p:nvPr>
        </p:nvSpPr>
        <p:spPr/>
        <p:txBody>
          <a:bodyPr/>
          <a:lstStyle/>
          <a:p>
            <a:r>
              <a:rPr lang="en-US"/>
              <a:t>NDBI021 User Preferences Lecture 1</a:t>
            </a:r>
          </a:p>
        </p:txBody>
      </p:sp>
      <p:sp>
        <p:nvSpPr>
          <p:cNvPr id="29" name="Footer Placeholder 28">
            <a:extLst>
              <a:ext uri="{FF2B5EF4-FFF2-40B4-BE49-F238E27FC236}">
                <a16:creationId xmlns:a16="http://schemas.microsoft.com/office/drawing/2014/main" id="{CB42A51B-B613-9300-0FBC-9D9D6C2A8EE2}"/>
              </a:ext>
            </a:extLst>
          </p:cNvPr>
          <p:cNvSpPr>
            <a:spLocks noGrp="1"/>
          </p:cNvSpPr>
          <p:nvPr>
            <p:ph type="ftr" sz="quarter" idx="11"/>
          </p:nvPr>
        </p:nvSpPr>
        <p:spPr/>
        <p:txBody>
          <a:bodyPr/>
          <a:lstStyle/>
          <a:p>
            <a:r>
              <a:rPr lang="en-US"/>
              <a:t>Aggregation+</a:t>
            </a:r>
          </a:p>
        </p:txBody>
      </p:sp>
    </p:spTree>
    <p:extLst>
      <p:ext uri="{BB962C8B-B14F-4D97-AF65-F5344CB8AC3E}">
        <p14:creationId xmlns:p14="http://schemas.microsoft.com/office/powerpoint/2010/main" val="3578699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81569" y="1457126"/>
            <a:ext cx="3633997" cy="38372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cxnSp>
        <p:nvCxnSpPr>
          <p:cNvPr id="59" name="Straight Connector 58"/>
          <p:cNvCxnSpPr/>
          <p:nvPr/>
        </p:nvCxnSpPr>
        <p:spPr>
          <a:xfrm>
            <a:off x="7820074" y="4422039"/>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748464" y="4516028"/>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7833210" y="4375352"/>
            <a:ext cx="293670" cy="307777"/>
          </a:xfrm>
          <a:prstGeom prst="rect">
            <a:avLst/>
          </a:prstGeom>
          <a:noFill/>
        </p:spPr>
        <p:txBody>
          <a:bodyPr wrap="none" rtlCol="0">
            <a:spAutoFit/>
          </a:bodyPr>
          <a:lstStyle/>
          <a:p>
            <a:r>
              <a:rPr lang="cs-CZ" sz="1400" b="1" dirty="0">
                <a:solidFill>
                  <a:srgbClr val="00B050"/>
                </a:solidFill>
              </a:rPr>
              <a:t>A</a:t>
            </a:r>
            <a:endParaRPr lang="en-US" sz="1400" b="1" dirty="0">
              <a:solidFill>
                <a:srgbClr val="00B050"/>
              </a:solidFill>
            </a:endParaRPr>
          </a:p>
        </p:txBody>
      </p:sp>
      <p:cxnSp>
        <p:nvCxnSpPr>
          <p:cNvPr id="71" name="Straight Connector 70"/>
          <p:cNvCxnSpPr/>
          <p:nvPr/>
        </p:nvCxnSpPr>
        <p:spPr>
          <a:xfrm>
            <a:off x="6661464" y="4253322"/>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589854" y="4347311"/>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6601863" y="4279372"/>
            <a:ext cx="288862" cy="307777"/>
          </a:xfrm>
          <a:prstGeom prst="rect">
            <a:avLst/>
          </a:prstGeom>
          <a:noFill/>
        </p:spPr>
        <p:txBody>
          <a:bodyPr wrap="none" rtlCol="0">
            <a:spAutoFit/>
          </a:bodyPr>
          <a:lstStyle/>
          <a:p>
            <a:r>
              <a:rPr lang="en-US" sz="1400" b="1" dirty="0">
                <a:solidFill>
                  <a:srgbClr val="00B050"/>
                </a:solidFill>
              </a:rPr>
              <a:t>B</a:t>
            </a:r>
          </a:p>
        </p:txBody>
      </p:sp>
      <p:cxnSp>
        <p:nvCxnSpPr>
          <p:cNvPr id="77" name="Straight Connector 76"/>
          <p:cNvCxnSpPr/>
          <p:nvPr/>
        </p:nvCxnSpPr>
        <p:spPr>
          <a:xfrm>
            <a:off x="5657091" y="3898947"/>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585481" y="3992936"/>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5670227" y="3852260"/>
            <a:ext cx="279244" cy="307777"/>
          </a:xfrm>
          <a:prstGeom prst="rect">
            <a:avLst/>
          </a:prstGeom>
          <a:noFill/>
        </p:spPr>
        <p:txBody>
          <a:bodyPr wrap="none" rtlCol="0">
            <a:spAutoFit/>
          </a:bodyPr>
          <a:lstStyle/>
          <a:p>
            <a:r>
              <a:rPr lang="en-US" sz="1400" b="1" dirty="0">
                <a:solidFill>
                  <a:srgbClr val="00B050"/>
                </a:solidFill>
              </a:rPr>
              <a:t>C</a:t>
            </a:r>
          </a:p>
        </p:txBody>
      </p:sp>
      <p:cxnSp>
        <p:nvCxnSpPr>
          <p:cNvPr id="80" name="Straight Connector 79"/>
          <p:cNvCxnSpPr/>
          <p:nvPr/>
        </p:nvCxnSpPr>
        <p:spPr>
          <a:xfrm>
            <a:off x="5170510" y="3500500"/>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098900" y="3594489"/>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183646" y="3453813"/>
            <a:ext cx="298480" cy="307777"/>
          </a:xfrm>
          <a:prstGeom prst="rect">
            <a:avLst/>
          </a:prstGeom>
          <a:noFill/>
        </p:spPr>
        <p:txBody>
          <a:bodyPr wrap="none" rtlCol="0">
            <a:spAutoFit/>
          </a:bodyPr>
          <a:lstStyle/>
          <a:p>
            <a:r>
              <a:rPr lang="en-US" sz="1400" b="1" dirty="0">
                <a:solidFill>
                  <a:srgbClr val="00B050"/>
                </a:solidFill>
              </a:rPr>
              <a:t>D</a:t>
            </a:r>
          </a:p>
        </p:txBody>
      </p:sp>
      <p:cxnSp>
        <p:nvCxnSpPr>
          <p:cNvPr id="83" name="Straight Connector 82"/>
          <p:cNvCxnSpPr/>
          <p:nvPr/>
        </p:nvCxnSpPr>
        <p:spPr>
          <a:xfrm>
            <a:off x="4617831" y="2771547"/>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546221" y="2865536"/>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630967" y="2724860"/>
            <a:ext cx="272832" cy="307777"/>
          </a:xfrm>
          <a:prstGeom prst="rect">
            <a:avLst/>
          </a:prstGeom>
          <a:noFill/>
        </p:spPr>
        <p:txBody>
          <a:bodyPr wrap="none" rtlCol="0">
            <a:spAutoFit/>
          </a:bodyPr>
          <a:lstStyle/>
          <a:p>
            <a:r>
              <a:rPr lang="en-US" sz="1400" b="1" dirty="0">
                <a:solidFill>
                  <a:srgbClr val="00B050"/>
                </a:solidFill>
              </a:rPr>
              <a:t>E</a:t>
            </a:r>
          </a:p>
        </p:txBody>
      </p:sp>
      <p:cxnSp>
        <p:nvCxnSpPr>
          <p:cNvPr id="86" name="Straight Connector 85"/>
          <p:cNvCxnSpPr/>
          <p:nvPr/>
        </p:nvCxnSpPr>
        <p:spPr>
          <a:xfrm>
            <a:off x="5572345" y="2452586"/>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500735" y="2546575"/>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5585481" y="2405899"/>
            <a:ext cx="266420" cy="307777"/>
          </a:xfrm>
          <a:prstGeom prst="rect">
            <a:avLst/>
          </a:prstGeom>
          <a:noFill/>
        </p:spPr>
        <p:txBody>
          <a:bodyPr wrap="none" rtlCol="0">
            <a:spAutoFit/>
          </a:bodyPr>
          <a:lstStyle/>
          <a:p>
            <a:r>
              <a:rPr lang="en-US" sz="1400" b="1" dirty="0">
                <a:solidFill>
                  <a:srgbClr val="00B050"/>
                </a:solidFill>
              </a:rPr>
              <a:t>F</a:t>
            </a:r>
          </a:p>
        </p:txBody>
      </p:sp>
      <p:cxnSp>
        <p:nvCxnSpPr>
          <p:cNvPr id="89" name="Straight Connector 88"/>
          <p:cNvCxnSpPr/>
          <p:nvPr/>
        </p:nvCxnSpPr>
        <p:spPr>
          <a:xfrm>
            <a:off x="7518400" y="2664345"/>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446790" y="2758334"/>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531536" y="2617658"/>
            <a:ext cx="298480" cy="307777"/>
          </a:xfrm>
          <a:prstGeom prst="rect">
            <a:avLst/>
          </a:prstGeom>
          <a:noFill/>
        </p:spPr>
        <p:txBody>
          <a:bodyPr wrap="none" rtlCol="0">
            <a:spAutoFit/>
          </a:bodyPr>
          <a:lstStyle/>
          <a:p>
            <a:r>
              <a:rPr lang="en-US" sz="1400" b="1" dirty="0">
                <a:solidFill>
                  <a:srgbClr val="00B050"/>
                </a:solidFill>
              </a:rPr>
              <a:t>G</a:t>
            </a:r>
          </a:p>
        </p:txBody>
      </p:sp>
      <p:sp>
        <p:nvSpPr>
          <p:cNvPr id="55" name="Oval 54"/>
          <p:cNvSpPr/>
          <p:nvPr/>
        </p:nvSpPr>
        <p:spPr>
          <a:xfrm>
            <a:off x="4398349" y="5194222"/>
            <a:ext cx="150829" cy="160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4275801" y="5269637"/>
            <a:ext cx="1091324" cy="369332"/>
          </a:xfrm>
          <a:prstGeom prst="rect">
            <a:avLst/>
          </a:prstGeom>
          <a:noFill/>
        </p:spPr>
        <p:txBody>
          <a:bodyPr wrap="none" rtlCol="0">
            <a:spAutoFit/>
          </a:bodyPr>
          <a:lstStyle/>
          <a:p>
            <a:r>
              <a:rPr lang="en-US" b="1" dirty="0"/>
              <a:t>Ideal, top</a:t>
            </a:r>
          </a:p>
        </p:txBody>
      </p:sp>
      <p:cxnSp>
        <p:nvCxnSpPr>
          <p:cNvPr id="54" name="Straight Connector 53"/>
          <p:cNvCxnSpPr/>
          <p:nvPr/>
        </p:nvCxnSpPr>
        <p:spPr>
          <a:xfrm>
            <a:off x="7367551" y="1459289"/>
            <a:ext cx="28280" cy="38367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4474982" y="2903162"/>
            <a:ext cx="3629320" cy="28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4485977" y="4326639"/>
            <a:ext cx="3629320" cy="28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683006" y="1460857"/>
            <a:ext cx="28280" cy="38367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4485977" y="2116507"/>
            <a:ext cx="3629320" cy="28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p:cNvCxnSpPr>
          <p:nvPr/>
        </p:nvCxnSpPr>
        <p:spPr>
          <a:xfrm>
            <a:off x="5247553" y="758363"/>
            <a:ext cx="0" cy="453134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1E66B7FE-C203-07C6-DD40-2D1C1492DBF8}"/>
              </a:ext>
            </a:extLst>
          </p:cNvPr>
          <p:cNvSpPr>
            <a:spLocks noGrp="1"/>
          </p:cNvSpPr>
          <p:nvPr>
            <p:ph type="sldNum" sz="quarter" idx="12"/>
          </p:nvPr>
        </p:nvSpPr>
        <p:spPr/>
        <p:txBody>
          <a:bodyPr/>
          <a:lstStyle/>
          <a:p>
            <a:fld id="{105CACD4-D05D-443A-96A5-56D488532F2E}" type="slidenum">
              <a:rPr lang="en-US" smtClean="0"/>
              <a:pPr/>
              <a:t>25</a:t>
            </a:fld>
            <a:endParaRPr lang="en-US"/>
          </a:p>
        </p:txBody>
      </p:sp>
      <p:cxnSp>
        <p:nvCxnSpPr>
          <p:cNvPr id="14" name="Straight Connector 13">
            <a:extLst>
              <a:ext uri="{FF2B5EF4-FFF2-40B4-BE49-F238E27FC236}">
                <a16:creationId xmlns:a16="http://schemas.microsoft.com/office/drawing/2014/main" id="{D7E139EE-F287-344B-8C5C-61C86366457C}"/>
              </a:ext>
            </a:extLst>
          </p:cNvPr>
          <p:cNvCxnSpPr/>
          <p:nvPr/>
        </p:nvCxnSpPr>
        <p:spPr>
          <a:xfrm>
            <a:off x="3422071" y="2048848"/>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F6539A2-C711-D1AD-4784-5FAE9A2887F4}"/>
              </a:ext>
            </a:extLst>
          </p:cNvPr>
          <p:cNvCxnSpPr/>
          <p:nvPr/>
        </p:nvCxnSpPr>
        <p:spPr>
          <a:xfrm>
            <a:off x="3350461" y="2142837"/>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DF5452E-9EE6-D922-64F8-CC906A064E02}"/>
              </a:ext>
            </a:extLst>
          </p:cNvPr>
          <p:cNvSpPr txBox="1"/>
          <p:nvPr/>
        </p:nvSpPr>
        <p:spPr>
          <a:xfrm>
            <a:off x="3435207" y="2002161"/>
            <a:ext cx="293670" cy="307777"/>
          </a:xfrm>
          <a:prstGeom prst="rect">
            <a:avLst/>
          </a:prstGeom>
          <a:noFill/>
        </p:spPr>
        <p:txBody>
          <a:bodyPr wrap="none" rtlCol="0">
            <a:spAutoFit/>
          </a:bodyPr>
          <a:lstStyle/>
          <a:p>
            <a:r>
              <a:rPr lang="cs-CZ" sz="1400" b="1" dirty="0">
                <a:solidFill>
                  <a:srgbClr val="00B050"/>
                </a:solidFill>
              </a:rPr>
              <a:t>A</a:t>
            </a:r>
            <a:endParaRPr lang="en-US" sz="1400" b="1" dirty="0">
              <a:solidFill>
                <a:srgbClr val="00B050"/>
              </a:solidFill>
            </a:endParaRPr>
          </a:p>
        </p:txBody>
      </p:sp>
      <p:cxnSp>
        <p:nvCxnSpPr>
          <p:cNvPr id="17" name="Straight Connector 16">
            <a:extLst>
              <a:ext uri="{FF2B5EF4-FFF2-40B4-BE49-F238E27FC236}">
                <a16:creationId xmlns:a16="http://schemas.microsoft.com/office/drawing/2014/main" id="{C077299A-D244-6227-4A09-9E1AA7F057C3}"/>
              </a:ext>
            </a:extLst>
          </p:cNvPr>
          <p:cNvCxnSpPr/>
          <p:nvPr/>
        </p:nvCxnSpPr>
        <p:spPr>
          <a:xfrm>
            <a:off x="2018049" y="1291979"/>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5C36859-E312-8C29-305F-BA86649B54A4}"/>
              </a:ext>
            </a:extLst>
          </p:cNvPr>
          <p:cNvCxnSpPr/>
          <p:nvPr/>
        </p:nvCxnSpPr>
        <p:spPr>
          <a:xfrm>
            <a:off x="1946439" y="1385968"/>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C01C3E2-7138-74D8-777C-D19B598F1229}"/>
              </a:ext>
            </a:extLst>
          </p:cNvPr>
          <p:cNvSpPr txBox="1"/>
          <p:nvPr/>
        </p:nvSpPr>
        <p:spPr>
          <a:xfrm>
            <a:off x="2031185" y="1245292"/>
            <a:ext cx="298480" cy="307777"/>
          </a:xfrm>
          <a:prstGeom prst="rect">
            <a:avLst/>
          </a:prstGeom>
          <a:noFill/>
        </p:spPr>
        <p:txBody>
          <a:bodyPr wrap="none" rtlCol="0">
            <a:spAutoFit/>
          </a:bodyPr>
          <a:lstStyle/>
          <a:p>
            <a:r>
              <a:rPr lang="en-US" sz="1400" b="1" dirty="0">
                <a:solidFill>
                  <a:srgbClr val="00B050"/>
                </a:solidFill>
              </a:rPr>
              <a:t>G</a:t>
            </a:r>
          </a:p>
        </p:txBody>
      </p:sp>
      <p:cxnSp>
        <p:nvCxnSpPr>
          <p:cNvPr id="25" name="Straight Connector 24">
            <a:extLst>
              <a:ext uri="{FF2B5EF4-FFF2-40B4-BE49-F238E27FC236}">
                <a16:creationId xmlns:a16="http://schemas.microsoft.com/office/drawing/2014/main" id="{C35F015E-9708-B3FF-1C66-1C297B2857DA}"/>
              </a:ext>
            </a:extLst>
          </p:cNvPr>
          <p:cNvCxnSpPr/>
          <p:nvPr/>
        </p:nvCxnSpPr>
        <p:spPr>
          <a:xfrm>
            <a:off x="900516" y="2095535"/>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13386F-230B-836E-E9E0-BFB88F7DA919}"/>
              </a:ext>
            </a:extLst>
          </p:cNvPr>
          <p:cNvCxnSpPr/>
          <p:nvPr/>
        </p:nvCxnSpPr>
        <p:spPr>
          <a:xfrm>
            <a:off x="828906" y="2189524"/>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69176F8-50DF-FBA9-37F8-2C76240F1BA9}"/>
              </a:ext>
            </a:extLst>
          </p:cNvPr>
          <p:cNvSpPr txBox="1"/>
          <p:nvPr/>
        </p:nvSpPr>
        <p:spPr>
          <a:xfrm>
            <a:off x="913652" y="2048848"/>
            <a:ext cx="266420" cy="307777"/>
          </a:xfrm>
          <a:prstGeom prst="rect">
            <a:avLst/>
          </a:prstGeom>
          <a:noFill/>
        </p:spPr>
        <p:txBody>
          <a:bodyPr wrap="none" rtlCol="0">
            <a:spAutoFit/>
          </a:bodyPr>
          <a:lstStyle/>
          <a:p>
            <a:r>
              <a:rPr lang="en-US" sz="1400" b="1" dirty="0">
                <a:solidFill>
                  <a:srgbClr val="00B050"/>
                </a:solidFill>
              </a:rPr>
              <a:t>F</a:t>
            </a:r>
          </a:p>
        </p:txBody>
      </p:sp>
      <p:cxnSp>
        <p:nvCxnSpPr>
          <p:cNvPr id="28" name="Straight Connector 27">
            <a:extLst>
              <a:ext uri="{FF2B5EF4-FFF2-40B4-BE49-F238E27FC236}">
                <a16:creationId xmlns:a16="http://schemas.microsoft.com/office/drawing/2014/main" id="{1A9993EF-F34F-6A90-58D6-11F596F6BB87}"/>
              </a:ext>
            </a:extLst>
          </p:cNvPr>
          <p:cNvCxnSpPr/>
          <p:nvPr/>
        </p:nvCxnSpPr>
        <p:spPr>
          <a:xfrm>
            <a:off x="354869" y="3046065"/>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EBE67C7-7BF0-BFDE-5F35-8172882C5782}"/>
              </a:ext>
            </a:extLst>
          </p:cNvPr>
          <p:cNvCxnSpPr/>
          <p:nvPr/>
        </p:nvCxnSpPr>
        <p:spPr>
          <a:xfrm>
            <a:off x="283259" y="3140054"/>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F1BDE1F-F98D-338F-8072-81BF53AC36B2}"/>
              </a:ext>
            </a:extLst>
          </p:cNvPr>
          <p:cNvSpPr txBox="1"/>
          <p:nvPr/>
        </p:nvSpPr>
        <p:spPr>
          <a:xfrm>
            <a:off x="368005" y="2999378"/>
            <a:ext cx="272832" cy="307777"/>
          </a:xfrm>
          <a:prstGeom prst="rect">
            <a:avLst/>
          </a:prstGeom>
          <a:noFill/>
        </p:spPr>
        <p:txBody>
          <a:bodyPr wrap="none" rtlCol="0">
            <a:spAutoFit/>
          </a:bodyPr>
          <a:lstStyle/>
          <a:p>
            <a:r>
              <a:rPr lang="en-US" sz="1400" b="1" dirty="0">
                <a:solidFill>
                  <a:srgbClr val="00B050"/>
                </a:solidFill>
              </a:rPr>
              <a:t>E</a:t>
            </a:r>
          </a:p>
        </p:txBody>
      </p:sp>
      <p:cxnSp>
        <p:nvCxnSpPr>
          <p:cNvPr id="32" name="Straight Connector 31">
            <a:extLst>
              <a:ext uri="{FF2B5EF4-FFF2-40B4-BE49-F238E27FC236}">
                <a16:creationId xmlns:a16="http://schemas.microsoft.com/office/drawing/2014/main" id="{40711108-C46B-32CE-2985-F2B915B55290}"/>
              </a:ext>
            </a:extLst>
          </p:cNvPr>
          <p:cNvCxnSpPr/>
          <p:nvPr/>
        </p:nvCxnSpPr>
        <p:spPr>
          <a:xfrm>
            <a:off x="1166936" y="3822523"/>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549470-354A-2541-6BAB-6DDAB05A45C0}"/>
              </a:ext>
            </a:extLst>
          </p:cNvPr>
          <p:cNvCxnSpPr/>
          <p:nvPr/>
        </p:nvCxnSpPr>
        <p:spPr>
          <a:xfrm>
            <a:off x="1095326" y="3916512"/>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A8DE18E-6A8F-9F4B-E21A-A0CC416EB48E}"/>
              </a:ext>
            </a:extLst>
          </p:cNvPr>
          <p:cNvSpPr txBox="1"/>
          <p:nvPr/>
        </p:nvSpPr>
        <p:spPr>
          <a:xfrm>
            <a:off x="1180072" y="3775836"/>
            <a:ext cx="298480" cy="307777"/>
          </a:xfrm>
          <a:prstGeom prst="rect">
            <a:avLst/>
          </a:prstGeom>
          <a:noFill/>
        </p:spPr>
        <p:txBody>
          <a:bodyPr wrap="none" rtlCol="0">
            <a:spAutoFit/>
          </a:bodyPr>
          <a:lstStyle/>
          <a:p>
            <a:r>
              <a:rPr lang="en-US" sz="1400" b="1" dirty="0">
                <a:solidFill>
                  <a:srgbClr val="00B050"/>
                </a:solidFill>
              </a:rPr>
              <a:t>D</a:t>
            </a:r>
          </a:p>
        </p:txBody>
      </p:sp>
      <p:cxnSp>
        <p:nvCxnSpPr>
          <p:cNvPr id="36" name="Straight Connector 35">
            <a:extLst>
              <a:ext uri="{FF2B5EF4-FFF2-40B4-BE49-F238E27FC236}">
                <a16:creationId xmlns:a16="http://schemas.microsoft.com/office/drawing/2014/main" id="{86A58685-B64B-62C6-14E4-DA3A848C72B5}"/>
              </a:ext>
            </a:extLst>
          </p:cNvPr>
          <p:cNvCxnSpPr/>
          <p:nvPr/>
        </p:nvCxnSpPr>
        <p:spPr>
          <a:xfrm>
            <a:off x="1620619" y="3046065"/>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E9717E3-2C39-89FE-C14E-72642F0F2664}"/>
              </a:ext>
            </a:extLst>
          </p:cNvPr>
          <p:cNvCxnSpPr/>
          <p:nvPr/>
        </p:nvCxnSpPr>
        <p:spPr>
          <a:xfrm>
            <a:off x="1549009" y="3140054"/>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5AEE32D-B9FB-1655-7154-3E89C9B421C0}"/>
              </a:ext>
            </a:extLst>
          </p:cNvPr>
          <p:cNvSpPr txBox="1"/>
          <p:nvPr/>
        </p:nvSpPr>
        <p:spPr>
          <a:xfrm>
            <a:off x="1633755" y="2999378"/>
            <a:ext cx="279244" cy="307777"/>
          </a:xfrm>
          <a:prstGeom prst="rect">
            <a:avLst/>
          </a:prstGeom>
          <a:noFill/>
        </p:spPr>
        <p:txBody>
          <a:bodyPr wrap="none" rtlCol="0">
            <a:spAutoFit/>
          </a:bodyPr>
          <a:lstStyle/>
          <a:p>
            <a:r>
              <a:rPr lang="en-US" sz="1400" b="1" dirty="0">
                <a:solidFill>
                  <a:srgbClr val="00B050"/>
                </a:solidFill>
              </a:rPr>
              <a:t>C</a:t>
            </a:r>
          </a:p>
        </p:txBody>
      </p:sp>
      <p:cxnSp>
        <p:nvCxnSpPr>
          <p:cNvPr id="39" name="Straight Connector 38">
            <a:extLst>
              <a:ext uri="{FF2B5EF4-FFF2-40B4-BE49-F238E27FC236}">
                <a16:creationId xmlns:a16="http://schemas.microsoft.com/office/drawing/2014/main" id="{5B3A1815-96B2-F50B-29FE-C5AD42AB3850}"/>
              </a:ext>
            </a:extLst>
          </p:cNvPr>
          <p:cNvCxnSpPr/>
          <p:nvPr/>
        </p:nvCxnSpPr>
        <p:spPr>
          <a:xfrm>
            <a:off x="2660143" y="3307155"/>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C934927-6DF5-B237-4CD2-4F16BD14260D}"/>
              </a:ext>
            </a:extLst>
          </p:cNvPr>
          <p:cNvCxnSpPr/>
          <p:nvPr/>
        </p:nvCxnSpPr>
        <p:spPr>
          <a:xfrm>
            <a:off x="2588533" y="3401144"/>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476C4E70-D38E-B719-0413-15DBCAED1EB9}"/>
              </a:ext>
            </a:extLst>
          </p:cNvPr>
          <p:cNvSpPr txBox="1"/>
          <p:nvPr/>
        </p:nvSpPr>
        <p:spPr>
          <a:xfrm>
            <a:off x="2673279" y="3260468"/>
            <a:ext cx="293670" cy="307777"/>
          </a:xfrm>
          <a:prstGeom prst="rect">
            <a:avLst/>
          </a:prstGeom>
          <a:noFill/>
        </p:spPr>
        <p:txBody>
          <a:bodyPr wrap="none" rtlCol="0">
            <a:spAutoFit/>
          </a:bodyPr>
          <a:lstStyle/>
          <a:p>
            <a:r>
              <a:rPr lang="en-US" sz="1400" b="1" dirty="0">
                <a:solidFill>
                  <a:srgbClr val="00B050"/>
                </a:solidFill>
              </a:rPr>
              <a:t>B</a:t>
            </a:r>
          </a:p>
        </p:txBody>
      </p:sp>
      <p:sp>
        <p:nvSpPr>
          <p:cNvPr id="42" name="Oval 41">
            <a:extLst>
              <a:ext uri="{FF2B5EF4-FFF2-40B4-BE49-F238E27FC236}">
                <a16:creationId xmlns:a16="http://schemas.microsoft.com/office/drawing/2014/main" id="{85E72544-715A-FF76-91E1-F37F0E3E3CBE}"/>
              </a:ext>
            </a:extLst>
          </p:cNvPr>
          <p:cNvSpPr/>
          <p:nvPr/>
        </p:nvSpPr>
        <p:spPr>
          <a:xfrm>
            <a:off x="1985816" y="5014072"/>
            <a:ext cx="150829" cy="160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9B54E73-795B-6ED1-EB5C-D4188F6C71B0}"/>
              </a:ext>
            </a:extLst>
          </p:cNvPr>
          <p:cNvSpPr txBox="1"/>
          <p:nvPr/>
        </p:nvSpPr>
        <p:spPr>
          <a:xfrm>
            <a:off x="1863268" y="5089487"/>
            <a:ext cx="1091324" cy="369332"/>
          </a:xfrm>
          <a:prstGeom prst="rect">
            <a:avLst/>
          </a:prstGeom>
          <a:noFill/>
        </p:spPr>
        <p:txBody>
          <a:bodyPr wrap="none" rtlCol="0">
            <a:spAutoFit/>
          </a:bodyPr>
          <a:lstStyle/>
          <a:p>
            <a:r>
              <a:rPr lang="en-US" b="1" dirty="0"/>
              <a:t>Ideal, top</a:t>
            </a:r>
          </a:p>
        </p:txBody>
      </p:sp>
      <p:cxnSp>
        <p:nvCxnSpPr>
          <p:cNvPr id="4" name="Straight Connector 3">
            <a:extLst>
              <a:ext uri="{FF2B5EF4-FFF2-40B4-BE49-F238E27FC236}">
                <a16:creationId xmlns:a16="http://schemas.microsoft.com/office/drawing/2014/main" id="{8D09572B-DC69-55B7-0944-4BDF9794E70D}"/>
              </a:ext>
            </a:extLst>
          </p:cNvPr>
          <p:cNvCxnSpPr/>
          <p:nvPr/>
        </p:nvCxnSpPr>
        <p:spPr>
          <a:xfrm flipH="1">
            <a:off x="4495502" y="3564639"/>
            <a:ext cx="3629320" cy="28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7FDE36C-86FF-32A0-C6B2-0FB4545A9994}"/>
              </a:ext>
            </a:extLst>
          </p:cNvPr>
          <p:cNvCxnSpPr/>
          <p:nvPr/>
        </p:nvCxnSpPr>
        <p:spPr>
          <a:xfrm>
            <a:off x="6009848" y="1462523"/>
            <a:ext cx="28280" cy="38367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606821F6-9086-1CC8-3F0F-FD68F96F1961}"/>
              </a:ext>
            </a:extLst>
          </p:cNvPr>
          <p:cNvSpPr txBox="1">
            <a:spLocks/>
          </p:cNvSpPr>
          <p:nvPr/>
        </p:nvSpPr>
        <p:spPr>
          <a:xfrm>
            <a:off x="180978" y="179433"/>
            <a:ext cx="8700869" cy="578930"/>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Difference between preference degree-matters?</a:t>
            </a:r>
          </a:p>
        </p:txBody>
      </p:sp>
      <p:pic>
        <p:nvPicPr>
          <p:cNvPr id="8" name="Picture 7">
            <a:extLst>
              <a:ext uri="{FF2B5EF4-FFF2-40B4-BE49-F238E27FC236}">
                <a16:creationId xmlns:a16="http://schemas.microsoft.com/office/drawing/2014/main" id="{B3649F79-EBD1-3983-B0D4-669AFC42EE80}"/>
              </a:ext>
            </a:extLst>
          </p:cNvPr>
          <p:cNvPicPr>
            <a:picLocks noChangeAspect="1"/>
          </p:cNvPicPr>
          <p:nvPr/>
        </p:nvPicPr>
        <p:blipFill>
          <a:blip r:embed="rId2"/>
          <a:stretch>
            <a:fillRect/>
          </a:stretch>
        </p:blipFill>
        <p:spPr>
          <a:xfrm>
            <a:off x="4546221" y="837514"/>
            <a:ext cx="3558081" cy="514350"/>
          </a:xfrm>
          <a:prstGeom prst="rect">
            <a:avLst/>
          </a:prstGeom>
        </p:spPr>
      </p:pic>
      <p:pic>
        <p:nvPicPr>
          <p:cNvPr id="29" name="Picture 28">
            <a:extLst>
              <a:ext uri="{FF2B5EF4-FFF2-40B4-BE49-F238E27FC236}">
                <a16:creationId xmlns:a16="http://schemas.microsoft.com/office/drawing/2014/main" id="{AFC2E397-1E95-79E2-B1E9-C8E3D604FA66}"/>
              </a:ext>
            </a:extLst>
          </p:cNvPr>
          <p:cNvPicPr>
            <a:picLocks noChangeAspect="1"/>
          </p:cNvPicPr>
          <p:nvPr/>
        </p:nvPicPr>
        <p:blipFill>
          <a:blip r:embed="rId2"/>
          <a:stretch>
            <a:fillRect/>
          </a:stretch>
        </p:blipFill>
        <p:spPr>
          <a:xfrm rot="5400000">
            <a:off x="6813171" y="2923489"/>
            <a:ext cx="3558081" cy="514350"/>
          </a:xfrm>
          <a:prstGeom prst="rect">
            <a:avLst/>
          </a:prstGeom>
        </p:spPr>
      </p:pic>
      <p:cxnSp>
        <p:nvCxnSpPr>
          <p:cNvPr id="47" name="Straight Connector 46">
            <a:extLst>
              <a:ext uri="{FF2B5EF4-FFF2-40B4-BE49-F238E27FC236}">
                <a16:creationId xmlns:a16="http://schemas.microsoft.com/office/drawing/2014/main" id="{88B4801C-1E81-77F7-F195-CAE31FB0B8A8}"/>
              </a:ext>
            </a:extLst>
          </p:cNvPr>
          <p:cNvCxnSpPr>
            <a:stCxn id="24" idx="1"/>
            <a:endCxn id="27" idx="1"/>
          </p:cNvCxnSpPr>
          <p:nvPr/>
        </p:nvCxnSpPr>
        <p:spPr>
          <a:xfrm flipH="1">
            <a:off x="913652" y="1399181"/>
            <a:ext cx="1117533" cy="8035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FD37E64-8335-6766-DF2C-17E078545D1A}"/>
              </a:ext>
            </a:extLst>
          </p:cNvPr>
          <p:cNvCxnSpPr>
            <a:stCxn id="24" idx="1"/>
            <a:endCxn id="16" idx="1"/>
          </p:cNvCxnSpPr>
          <p:nvPr/>
        </p:nvCxnSpPr>
        <p:spPr>
          <a:xfrm>
            <a:off x="2031185" y="1399181"/>
            <a:ext cx="1404022" cy="756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CB1E7CE-FA2C-B13D-993E-A93D1A608B4B}"/>
              </a:ext>
            </a:extLst>
          </p:cNvPr>
          <p:cNvCxnSpPr>
            <a:cxnSpLocks/>
            <a:stCxn id="27" idx="1"/>
            <a:endCxn id="31" idx="1"/>
          </p:cNvCxnSpPr>
          <p:nvPr/>
        </p:nvCxnSpPr>
        <p:spPr>
          <a:xfrm flipH="1">
            <a:off x="368005" y="2202737"/>
            <a:ext cx="545647" cy="95053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2430C4B-8E28-E353-2945-8257DA2AE74E}"/>
              </a:ext>
            </a:extLst>
          </p:cNvPr>
          <p:cNvCxnSpPr>
            <a:cxnSpLocks/>
            <a:stCxn id="31" idx="1"/>
            <a:endCxn id="35" idx="1"/>
          </p:cNvCxnSpPr>
          <p:nvPr/>
        </p:nvCxnSpPr>
        <p:spPr>
          <a:xfrm>
            <a:off x="368005" y="3153267"/>
            <a:ext cx="812067" cy="77645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28D4FD8-C23A-9E35-CEF2-563A237DF5F1}"/>
              </a:ext>
            </a:extLst>
          </p:cNvPr>
          <p:cNvCxnSpPr>
            <a:cxnSpLocks/>
            <a:stCxn id="27" idx="1"/>
            <a:endCxn id="38" idx="1"/>
          </p:cNvCxnSpPr>
          <p:nvPr/>
        </p:nvCxnSpPr>
        <p:spPr>
          <a:xfrm>
            <a:off x="913652" y="2202737"/>
            <a:ext cx="720103" cy="95053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B76158F-9942-C9D4-8ECA-78BE48FEC4AD}"/>
              </a:ext>
            </a:extLst>
          </p:cNvPr>
          <p:cNvCxnSpPr>
            <a:cxnSpLocks/>
            <a:stCxn id="35" idx="1"/>
            <a:endCxn id="38" idx="1"/>
          </p:cNvCxnSpPr>
          <p:nvPr/>
        </p:nvCxnSpPr>
        <p:spPr>
          <a:xfrm flipV="1">
            <a:off x="1180072" y="3153267"/>
            <a:ext cx="453683" cy="776458"/>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8D2C1034-E8F5-8BBF-B024-A12E3BABF956}"/>
              </a:ext>
            </a:extLst>
          </p:cNvPr>
          <p:cNvCxnSpPr>
            <a:cxnSpLocks/>
            <a:stCxn id="41" idx="1"/>
            <a:endCxn id="16" idx="1"/>
          </p:cNvCxnSpPr>
          <p:nvPr/>
        </p:nvCxnSpPr>
        <p:spPr>
          <a:xfrm flipV="1">
            <a:off x="2673279" y="2156050"/>
            <a:ext cx="761928" cy="1258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8F64AF1C-50BE-31EE-2C28-15045380444A}"/>
              </a:ext>
            </a:extLst>
          </p:cNvPr>
          <p:cNvCxnSpPr>
            <a:cxnSpLocks/>
            <a:endCxn id="41" idx="1"/>
          </p:cNvCxnSpPr>
          <p:nvPr/>
        </p:nvCxnSpPr>
        <p:spPr>
          <a:xfrm flipV="1">
            <a:off x="2070946" y="3414357"/>
            <a:ext cx="602333" cy="1705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2756250-EA80-6922-B3D4-724F4892F602}"/>
              </a:ext>
            </a:extLst>
          </p:cNvPr>
          <p:cNvCxnSpPr>
            <a:cxnSpLocks/>
            <a:endCxn id="35" idx="1"/>
          </p:cNvCxnSpPr>
          <p:nvPr/>
        </p:nvCxnSpPr>
        <p:spPr>
          <a:xfrm flipH="1" flipV="1">
            <a:off x="1180072" y="3929725"/>
            <a:ext cx="906737" cy="1190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C739D6E-DF5D-96B8-D473-C3BE30ECD866}"/>
              </a:ext>
            </a:extLst>
          </p:cNvPr>
          <p:cNvCxnSpPr>
            <a:cxnSpLocks/>
          </p:cNvCxnSpPr>
          <p:nvPr/>
        </p:nvCxnSpPr>
        <p:spPr>
          <a:xfrm>
            <a:off x="5247553" y="777413"/>
            <a:ext cx="0" cy="453134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E1B84EE-3463-BC79-CFF3-EB07FC21E080}"/>
              </a:ext>
            </a:extLst>
          </p:cNvPr>
          <p:cNvCxnSpPr/>
          <p:nvPr/>
        </p:nvCxnSpPr>
        <p:spPr>
          <a:xfrm>
            <a:off x="6009848" y="814823"/>
            <a:ext cx="28280" cy="38367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FC7B73-1B4C-F039-CF64-FF94A474A64F}"/>
              </a:ext>
            </a:extLst>
          </p:cNvPr>
          <p:cNvCxnSpPr/>
          <p:nvPr/>
        </p:nvCxnSpPr>
        <p:spPr>
          <a:xfrm>
            <a:off x="6683006" y="841732"/>
            <a:ext cx="28280" cy="38367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9691D14-1263-B9D2-8364-88AFA2B4E972}"/>
              </a:ext>
            </a:extLst>
          </p:cNvPr>
          <p:cNvCxnSpPr/>
          <p:nvPr/>
        </p:nvCxnSpPr>
        <p:spPr>
          <a:xfrm>
            <a:off x="7367551" y="821114"/>
            <a:ext cx="28280" cy="38367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F77C040-6CEC-A21C-9D7A-585EFC6AA54B}"/>
              </a:ext>
            </a:extLst>
          </p:cNvPr>
          <p:cNvCxnSpPr/>
          <p:nvPr/>
        </p:nvCxnSpPr>
        <p:spPr>
          <a:xfrm flipH="1">
            <a:off x="5219402" y="2116507"/>
            <a:ext cx="3629320" cy="28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2DCAD75-D1FA-DE70-2C53-F2CD89CC9057}"/>
              </a:ext>
            </a:extLst>
          </p:cNvPr>
          <p:cNvCxnSpPr/>
          <p:nvPr/>
        </p:nvCxnSpPr>
        <p:spPr>
          <a:xfrm flipH="1">
            <a:off x="5227457" y="2903162"/>
            <a:ext cx="3629320" cy="28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D23E890-F710-FF1C-32B4-6CDBE4EA8155}"/>
              </a:ext>
            </a:extLst>
          </p:cNvPr>
          <p:cNvCxnSpPr/>
          <p:nvPr/>
        </p:nvCxnSpPr>
        <p:spPr>
          <a:xfrm flipH="1">
            <a:off x="5324177" y="3564639"/>
            <a:ext cx="3629320" cy="28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321E6690-1FFC-C747-29F9-6B3D2F146006}"/>
              </a:ext>
            </a:extLst>
          </p:cNvPr>
          <p:cNvCxnSpPr/>
          <p:nvPr/>
        </p:nvCxnSpPr>
        <p:spPr>
          <a:xfrm flipH="1">
            <a:off x="5228927" y="4326639"/>
            <a:ext cx="3629320" cy="28281"/>
          </a:xfrm>
          <a:prstGeom prst="line">
            <a:avLst/>
          </a:prstGeom>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44CA75F8-7E45-C56A-D04F-92504B2F65B9}"/>
              </a:ext>
            </a:extLst>
          </p:cNvPr>
          <p:cNvSpPr>
            <a:spLocks noGrp="1"/>
          </p:cNvSpPr>
          <p:nvPr>
            <p:ph type="dt" sz="half" idx="10"/>
          </p:nvPr>
        </p:nvSpPr>
        <p:spPr/>
        <p:txBody>
          <a:bodyPr/>
          <a:lstStyle/>
          <a:p>
            <a:r>
              <a:rPr lang="en-US"/>
              <a:t>NDBI021 User Preferences Lecture 1</a:t>
            </a:r>
          </a:p>
        </p:txBody>
      </p:sp>
      <p:sp>
        <p:nvSpPr>
          <p:cNvPr id="10" name="Footer Placeholder 9">
            <a:extLst>
              <a:ext uri="{FF2B5EF4-FFF2-40B4-BE49-F238E27FC236}">
                <a16:creationId xmlns:a16="http://schemas.microsoft.com/office/drawing/2014/main" id="{663F9043-A583-51FB-FAD9-D6D215FCEF28}"/>
              </a:ext>
            </a:extLst>
          </p:cNvPr>
          <p:cNvSpPr>
            <a:spLocks noGrp="1"/>
          </p:cNvSpPr>
          <p:nvPr>
            <p:ph type="ftr" sz="quarter" idx="11"/>
          </p:nvPr>
        </p:nvSpPr>
        <p:spPr/>
        <p:txBody>
          <a:bodyPr/>
          <a:lstStyle/>
          <a:p>
            <a:r>
              <a:rPr lang="en-US"/>
              <a:t>Aggregation+</a:t>
            </a:r>
          </a:p>
        </p:txBody>
      </p:sp>
    </p:spTree>
    <p:extLst>
      <p:ext uri="{BB962C8B-B14F-4D97-AF65-F5344CB8AC3E}">
        <p14:creationId xmlns:p14="http://schemas.microsoft.com/office/powerpoint/2010/main" val="4132335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6" name="Slide Number Placeholder 5">
            <a:extLst>
              <a:ext uri="{FF2B5EF4-FFF2-40B4-BE49-F238E27FC236}">
                <a16:creationId xmlns:a16="http://schemas.microsoft.com/office/drawing/2014/main" id="{1E66B7FE-C203-07C6-DD40-2D1C1492DBF8}"/>
              </a:ext>
            </a:extLst>
          </p:cNvPr>
          <p:cNvSpPr>
            <a:spLocks noGrp="1"/>
          </p:cNvSpPr>
          <p:nvPr>
            <p:ph type="sldNum" sz="quarter" idx="12"/>
          </p:nvPr>
        </p:nvSpPr>
        <p:spPr/>
        <p:txBody>
          <a:bodyPr/>
          <a:lstStyle/>
          <a:p>
            <a:fld id="{105CACD4-D05D-443A-96A5-56D488532F2E}" type="slidenum">
              <a:rPr lang="en-US" smtClean="0"/>
              <a:pPr/>
              <a:t>26</a:t>
            </a:fld>
            <a:endParaRPr lang="en-US"/>
          </a:p>
        </p:txBody>
      </p:sp>
      <p:cxnSp>
        <p:nvCxnSpPr>
          <p:cNvPr id="14" name="Straight Connector 13">
            <a:extLst>
              <a:ext uri="{FF2B5EF4-FFF2-40B4-BE49-F238E27FC236}">
                <a16:creationId xmlns:a16="http://schemas.microsoft.com/office/drawing/2014/main" id="{D7E139EE-F287-344B-8C5C-61C86366457C}"/>
              </a:ext>
            </a:extLst>
          </p:cNvPr>
          <p:cNvCxnSpPr/>
          <p:nvPr/>
        </p:nvCxnSpPr>
        <p:spPr>
          <a:xfrm>
            <a:off x="3422071" y="2048848"/>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F6539A2-C711-D1AD-4784-5FAE9A2887F4}"/>
              </a:ext>
            </a:extLst>
          </p:cNvPr>
          <p:cNvCxnSpPr/>
          <p:nvPr/>
        </p:nvCxnSpPr>
        <p:spPr>
          <a:xfrm>
            <a:off x="3350461" y="2142837"/>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DF5452E-9EE6-D922-64F8-CC906A064E02}"/>
              </a:ext>
            </a:extLst>
          </p:cNvPr>
          <p:cNvSpPr txBox="1"/>
          <p:nvPr/>
        </p:nvSpPr>
        <p:spPr>
          <a:xfrm>
            <a:off x="3435207" y="2002161"/>
            <a:ext cx="293670" cy="307777"/>
          </a:xfrm>
          <a:prstGeom prst="rect">
            <a:avLst/>
          </a:prstGeom>
          <a:noFill/>
        </p:spPr>
        <p:txBody>
          <a:bodyPr wrap="none" rtlCol="0">
            <a:spAutoFit/>
          </a:bodyPr>
          <a:lstStyle/>
          <a:p>
            <a:r>
              <a:rPr lang="cs-CZ" sz="1400" b="1" dirty="0">
                <a:solidFill>
                  <a:srgbClr val="00B050"/>
                </a:solidFill>
              </a:rPr>
              <a:t>A</a:t>
            </a:r>
            <a:endParaRPr lang="en-US" sz="1400" b="1" dirty="0">
              <a:solidFill>
                <a:srgbClr val="00B050"/>
              </a:solidFill>
            </a:endParaRPr>
          </a:p>
        </p:txBody>
      </p:sp>
      <p:cxnSp>
        <p:nvCxnSpPr>
          <p:cNvPr id="17" name="Straight Connector 16">
            <a:extLst>
              <a:ext uri="{FF2B5EF4-FFF2-40B4-BE49-F238E27FC236}">
                <a16:creationId xmlns:a16="http://schemas.microsoft.com/office/drawing/2014/main" id="{C077299A-D244-6227-4A09-9E1AA7F057C3}"/>
              </a:ext>
            </a:extLst>
          </p:cNvPr>
          <p:cNvCxnSpPr/>
          <p:nvPr/>
        </p:nvCxnSpPr>
        <p:spPr>
          <a:xfrm>
            <a:off x="2018049" y="1291979"/>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5C36859-E312-8C29-305F-BA86649B54A4}"/>
              </a:ext>
            </a:extLst>
          </p:cNvPr>
          <p:cNvCxnSpPr/>
          <p:nvPr/>
        </p:nvCxnSpPr>
        <p:spPr>
          <a:xfrm>
            <a:off x="1946439" y="1385968"/>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C01C3E2-7138-74D8-777C-D19B598F1229}"/>
              </a:ext>
            </a:extLst>
          </p:cNvPr>
          <p:cNvSpPr txBox="1"/>
          <p:nvPr/>
        </p:nvSpPr>
        <p:spPr>
          <a:xfrm>
            <a:off x="2031185" y="1245292"/>
            <a:ext cx="298480" cy="307777"/>
          </a:xfrm>
          <a:prstGeom prst="rect">
            <a:avLst/>
          </a:prstGeom>
          <a:noFill/>
        </p:spPr>
        <p:txBody>
          <a:bodyPr wrap="none" rtlCol="0">
            <a:spAutoFit/>
          </a:bodyPr>
          <a:lstStyle/>
          <a:p>
            <a:r>
              <a:rPr lang="en-US" sz="1400" b="1" dirty="0">
                <a:solidFill>
                  <a:srgbClr val="00B050"/>
                </a:solidFill>
              </a:rPr>
              <a:t>G</a:t>
            </a:r>
          </a:p>
        </p:txBody>
      </p:sp>
      <p:cxnSp>
        <p:nvCxnSpPr>
          <p:cNvPr id="25" name="Straight Connector 24">
            <a:extLst>
              <a:ext uri="{FF2B5EF4-FFF2-40B4-BE49-F238E27FC236}">
                <a16:creationId xmlns:a16="http://schemas.microsoft.com/office/drawing/2014/main" id="{C35F015E-9708-B3FF-1C66-1C297B2857DA}"/>
              </a:ext>
            </a:extLst>
          </p:cNvPr>
          <p:cNvCxnSpPr/>
          <p:nvPr/>
        </p:nvCxnSpPr>
        <p:spPr>
          <a:xfrm>
            <a:off x="900516" y="2095535"/>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13386F-230B-836E-E9E0-BFB88F7DA919}"/>
              </a:ext>
            </a:extLst>
          </p:cNvPr>
          <p:cNvCxnSpPr/>
          <p:nvPr/>
        </p:nvCxnSpPr>
        <p:spPr>
          <a:xfrm>
            <a:off x="828906" y="2189524"/>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69176F8-50DF-FBA9-37F8-2C76240F1BA9}"/>
              </a:ext>
            </a:extLst>
          </p:cNvPr>
          <p:cNvSpPr txBox="1"/>
          <p:nvPr/>
        </p:nvSpPr>
        <p:spPr>
          <a:xfrm>
            <a:off x="913652" y="2048848"/>
            <a:ext cx="266420" cy="307777"/>
          </a:xfrm>
          <a:prstGeom prst="rect">
            <a:avLst/>
          </a:prstGeom>
          <a:noFill/>
        </p:spPr>
        <p:txBody>
          <a:bodyPr wrap="none" rtlCol="0">
            <a:spAutoFit/>
          </a:bodyPr>
          <a:lstStyle/>
          <a:p>
            <a:r>
              <a:rPr lang="en-US" sz="1400" b="1" dirty="0">
                <a:solidFill>
                  <a:srgbClr val="00B050"/>
                </a:solidFill>
              </a:rPr>
              <a:t>F</a:t>
            </a:r>
          </a:p>
        </p:txBody>
      </p:sp>
      <p:cxnSp>
        <p:nvCxnSpPr>
          <p:cNvPr id="28" name="Straight Connector 27">
            <a:extLst>
              <a:ext uri="{FF2B5EF4-FFF2-40B4-BE49-F238E27FC236}">
                <a16:creationId xmlns:a16="http://schemas.microsoft.com/office/drawing/2014/main" id="{1A9993EF-F34F-6A90-58D6-11F596F6BB87}"/>
              </a:ext>
            </a:extLst>
          </p:cNvPr>
          <p:cNvCxnSpPr/>
          <p:nvPr/>
        </p:nvCxnSpPr>
        <p:spPr>
          <a:xfrm>
            <a:off x="354869" y="3046065"/>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EBE67C7-7BF0-BFDE-5F35-8172882C5782}"/>
              </a:ext>
            </a:extLst>
          </p:cNvPr>
          <p:cNvCxnSpPr/>
          <p:nvPr/>
        </p:nvCxnSpPr>
        <p:spPr>
          <a:xfrm>
            <a:off x="283259" y="3140054"/>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F1BDE1F-F98D-338F-8072-81BF53AC36B2}"/>
              </a:ext>
            </a:extLst>
          </p:cNvPr>
          <p:cNvSpPr txBox="1"/>
          <p:nvPr/>
        </p:nvSpPr>
        <p:spPr>
          <a:xfrm>
            <a:off x="368005" y="2999378"/>
            <a:ext cx="272832" cy="307777"/>
          </a:xfrm>
          <a:prstGeom prst="rect">
            <a:avLst/>
          </a:prstGeom>
          <a:noFill/>
        </p:spPr>
        <p:txBody>
          <a:bodyPr wrap="none" rtlCol="0">
            <a:spAutoFit/>
          </a:bodyPr>
          <a:lstStyle/>
          <a:p>
            <a:r>
              <a:rPr lang="en-US" sz="1400" b="1" dirty="0">
                <a:solidFill>
                  <a:srgbClr val="00B050"/>
                </a:solidFill>
              </a:rPr>
              <a:t>E</a:t>
            </a:r>
          </a:p>
        </p:txBody>
      </p:sp>
      <p:cxnSp>
        <p:nvCxnSpPr>
          <p:cNvPr id="32" name="Straight Connector 31">
            <a:extLst>
              <a:ext uri="{FF2B5EF4-FFF2-40B4-BE49-F238E27FC236}">
                <a16:creationId xmlns:a16="http://schemas.microsoft.com/office/drawing/2014/main" id="{40711108-C46B-32CE-2985-F2B915B55290}"/>
              </a:ext>
            </a:extLst>
          </p:cNvPr>
          <p:cNvCxnSpPr/>
          <p:nvPr/>
        </p:nvCxnSpPr>
        <p:spPr>
          <a:xfrm>
            <a:off x="1166936" y="3822523"/>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549470-354A-2541-6BAB-6DDAB05A45C0}"/>
              </a:ext>
            </a:extLst>
          </p:cNvPr>
          <p:cNvCxnSpPr/>
          <p:nvPr/>
        </p:nvCxnSpPr>
        <p:spPr>
          <a:xfrm>
            <a:off x="1095326" y="3916512"/>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A8DE18E-6A8F-9F4B-E21A-A0CC416EB48E}"/>
              </a:ext>
            </a:extLst>
          </p:cNvPr>
          <p:cNvSpPr txBox="1"/>
          <p:nvPr/>
        </p:nvSpPr>
        <p:spPr>
          <a:xfrm>
            <a:off x="1180072" y="3775836"/>
            <a:ext cx="298480" cy="307777"/>
          </a:xfrm>
          <a:prstGeom prst="rect">
            <a:avLst/>
          </a:prstGeom>
          <a:noFill/>
        </p:spPr>
        <p:txBody>
          <a:bodyPr wrap="none" rtlCol="0">
            <a:spAutoFit/>
          </a:bodyPr>
          <a:lstStyle/>
          <a:p>
            <a:r>
              <a:rPr lang="en-US" sz="1400" b="1" dirty="0">
                <a:solidFill>
                  <a:srgbClr val="00B050"/>
                </a:solidFill>
              </a:rPr>
              <a:t>D</a:t>
            </a:r>
          </a:p>
        </p:txBody>
      </p:sp>
      <p:cxnSp>
        <p:nvCxnSpPr>
          <p:cNvPr id="36" name="Straight Connector 35">
            <a:extLst>
              <a:ext uri="{FF2B5EF4-FFF2-40B4-BE49-F238E27FC236}">
                <a16:creationId xmlns:a16="http://schemas.microsoft.com/office/drawing/2014/main" id="{86A58685-B64B-62C6-14E4-DA3A848C72B5}"/>
              </a:ext>
            </a:extLst>
          </p:cNvPr>
          <p:cNvCxnSpPr/>
          <p:nvPr/>
        </p:nvCxnSpPr>
        <p:spPr>
          <a:xfrm>
            <a:off x="1620619" y="3046065"/>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E9717E3-2C39-89FE-C14E-72642F0F2664}"/>
              </a:ext>
            </a:extLst>
          </p:cNvPr>
          <p:cNvCxnSpPr/>
          <p:nvPr/>
        </p:nvCxnSpPr>
        <p:spPr>
          <a:xfrm>
            <a:off x="1549009" y="3140054"/>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5AEE32D-B9FB-1655-7154-3E89C9B421C0}"/>
              </a:ext>
            </a:extLst>
          </p:cNvPr>
          <p:cNvSpPr txBox="1"/>
          <p:nvPr/>
        </p:nvSpPr>
        <p:spPr>
          <a:xfrm>
            <a:off x="1633755" y="2999378"/>
            <a:ext cx="279244" cy="307777"/>
          </a:xfrm>
          <a:prstGeom prst="rect">
            <a:avLst/>
          </a:prstGeom>
          <a:noFill/>
        </p:spPr>
        <p:txBody>
          <a:bodyPr wrap="none" rtlCol="0">
            <a:spAutoFit/>
          </a:bodyPr>
          <a:lstStyle/>
          <a:p>
            <a:r>
              <a:rPr lang="en-US" sz="1400" b="1" dirty="0">
                <a:solidFill>
                  <a:srgbClr val="00B050"/>
                </a:solidFill>
              </a:rPr>
              <a:t>C</a:t>
            </a:r>
          </a:p>
        </p:txBody>
      </p:sp>
      <p:cxnSp>
        <p:nvCxnSpPr>
          <p:cNvPr id="39" name="Straight Connector 38">
            <a:extLst>
              <a:ext uri="{FF2B5EF4-FFF2-40B4-BE49-F238E27FC236}">
                <a16:creationId xmlns:a16="http://schemas.microsoft.com/office/drawing/2014/main" id="{5B3A1815-96B2-F50B-29FE-C5AD42AB3850}"/>
              </a:ext>
            </a:extLst>
          </p:cNvPr>
          <p:cNvCxnSpPr/>
          <p:nvPr/>
        </p:nvCxnSpPr>
        <p:spPr>
          <a:xfrm>
            <a:off x="2660143" y="3307155"/>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C934927-6DF5-B237-4CD2-4F16BD14260D}"/>
              </a:ext>
            </a:extLst>
          </p:cNvPr>
          <p:cNvCxnSpPr/>
          <p:nvPr/>
        </p:nvCxnSpPr>
        <p:spPr>
          <a:xfrm>
            <a:off x="2588533" y="3401144"/>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476C4E70-D38E-B719-0413-15DBCAED1EB9}"/>
              </a:ext>
            </a:extLst>
          </p:cNvPr>
          <p:cNvSpPr txBox="1"/>
          <p:nvPr/>
        </p:nvSpPr>
        <p:spPr>
          <a:xfrm>
            <a:off x="2673279" y="3260468"/>
            <a:ext cx="293670" cy="307777"/>
          </a:xfrm>
          <a:prstGeom prst="rect">
            <a:avLst/>
          </a:prstGeom>
          <a:noFill/>
        </p:spPr>
        <p:txBody>
          <a:bodyPr wrap="none" rtlCol="0">
            <a:spAutoFit/>
          </a:bodyPr>
          <a:lstStyle/>
          <a:p>
            <a:r>
              <a:rPr lang="en-US" sz="1400" b="1" dirty="0">
                <a:solidFill>
                  <a:srgbClr val="00B050"/>
                </a:solidFill>
              </a:rPr>
              <a:t>B</a:t>
            </a:r>
          </a:p>
        </p:txBody>
      </p:sp>
      <p:sp>
        <p:nvSpPr>
          <p:cNvPr id="42" name="Oval 41">
            <a:extLst>
              <a:ext uri="{FF2B5EF4-FFF2-40B4-BE49-F238E27FC236}">
                <a16:creationId xmlns:a16="http://schemas.microsoft.com/office/drawing/2014/main" id="{85E72544-715A-FF76-91E1-F37F0E3E3CBE}"/>
              </a:ext>
            </a:extLst>
          </p:cNvPr>
          <p:cNvSpPr/>
          <p:nvPr/>
        </p:nvSpPr>
        <p:spPr>
          <a:xfrm>
            <a:off x="1985816" y="5014072"/>
            <a:ext cx="150829" cy="160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9B54E73-795B-6ED1-EB5C-D4188F6C71B0}"/>
              </a:ext>
            </a:extLst>
          </p:cNvPr>
          <p:cNvSpPr txBox="1"/>
          <p:nvPr/>
        </p:nvSpPr>
        <p:spPr>
          <a:xfrm>
            <a:off x="1863268" y="5089487"/>
            <a:ext cx="1091324" cy="369332"/>
          </a:xfrm>
          <a:prstGeom prst="rect">
            <a:avLst/>
          </a:prstGeom>
          <a:noFill/>
        </p:spPr>
        <p:txBody>
          <a:bodyPr wrap="none" rtlCol="0">
            <a:spAutoFit/>
          </a:bodyPr>
          <a:lstStyle/>
          <a:p>
            <a:r>
              <a:rPr lang="en-US" b="1" dirty="0"/>
              <a:t>Ideal, top</a:t>
            </a:r>
          </a:p>
        </p:txBody>
      </p:sp>
      <p:sp>
        <p:nvSpPr>
          <p:cNvPr id="7" name="Title 1">
            <a:extLst>
              <a:ext uri="{FF2B5EF4-FFF2-40B4-BE49-F238E27FC236}">
                <a16:creationId xmlns:a16="http://schemas.microsoft.com/office/drawing/2014/main" id="{606821F6-9086-1CC8-3F0F-FD68F96F1961}"/>
              </a:ext>
            </a:extLst>
          </p:cNvPr>
          <p:cNvSpPr txBox="1">
            <a:spLocks/>
          </p:cNvSpPr>
          <p:nvPr/>
        </p:nvSpPr>
        <p:spPr>
          <a:xfrm>
            <a:off x="180978" y="179433"/>
            <a:ext cx="8700869" cy="578930"/>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Several preference model-how to aggregate results?</a:t>
            </a:r>
          </a:p>
        </p:txBody>
      </p:sp>
      <p:cxnSp>
        <p:nvCxnSpPr>
          <p:cNvPr id="47" name="Straight Connector 46">
            <a:extLst>
              <a:ext uri="{FF2B5EF4-FFF2-40B4-BE49-F238E27FC236}">
                <a16:creationId xmlns:a16="http://schemas.microsoft.com/office/drawing/2014/main" id="{88B4801C-1E81-77F7-F195-CAE31FB0B8A8}"/>
              </a:ext>
            </a:extLst>
          </p:cNvPr>
          <p:cNvCxnSpPr>
            <a:stCxn id="24" idx="1"/>
            <a:endCxn id="27" idx="1"/>
          </p:cNvCxnSpPr>
          <p:nvPr/>
        </p:nvCxnSpPr>
        <p:spPr>
          <a:xfrm flipH="1">
            <a:off x="913652" y="1399181"/>
            <a:ext cx="1117533" cy="8035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FD37E64-8335-6766-DF2C-17E078545D1A}"/>
              </a:ext>
            </a:extLst>
          </p:cNvPr>
          <p:cNvCxnSpPr>
            <a:stCxn id="24" idx="1"/>
            <a:endCxn id="16" idx="1"/>
          </p:cNvCxnSpPr>
          <p:nvPr/>
        </p:nvCxnSpPr>
        <p:spPr>
          <a:xfrm>
            <a:off x="2031185" y="1399181"/>
            <a:ext cx="1404022" cy="756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CB1E7CE-FA2C-B13D-993E-A93D1A608B4B}"/>
              </a:ext>
            </a:extLst>
          </p:cNvPr>
          <p:cNvCxnSpPr>
            <a:cxnSpLocks/>
            <a:stCxn id="27" idx="1"/>
            <a:endCxn id="31" idx="1"/>
          </p:cNvCxnSpPr>
          <p:nvPr/>
        </p:nvCxnSpPr>
        <p:spPr>
          <a:xfrm flipH="1">
            <a:off x="368005" y="2202737"/>
            <a:ext cx="545647" cy="95053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2430C4B-8E28-E353-2945-8257DA2AE74E}"/>
              </a:ext>
            </a:extLst>
          </p:cNvPr>
          <p:cNvCxnSpPr>
            <a:cxnSpLocks/>
            <a:stCxn id="31" idx="1"/>
            <a:endCxn id="35" idx="1"/>
          </p:cNvCxnSpPr>
          <p:nvPr/>
        </p:nvCxnSpPr>
        <p:spPr>
          <a:xfrm>
            <a:off x="368005" y="3153267"/>
            <a:ext cx="812067" cy="77645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28D4FD8-C23A-9E35-CEF2-563A237DF5F1}"/>
              </a:ext>
            </a:extLst>
          </p:cNvPr>
          <p:cNvCxnSpPr>
            <a:cxnSpLocks/>
            <a:stCxn id="27" idx="1"/>
            <a:endCxn id="38" idx="1"/>
          </p:cNvCxnSpPr>
          <p:nvPr/>
        </p:nvCxnSpPr>
        <p:spPr>
          <a:xfrm>
            <a:off x="913652" y="2202737"/>
            <a:ext cx="720103" cy="95053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B76158F-9942-C9D4-8ECA-78BE48FEC4AD}"/>
              </a:ext>
            </a:extLst>
          </p:cNvPr>
          <p:cNvCxnSpPr>
            <a:cxnSpLocks/>
            <a:stCxn id="35" idx="1"/>
            <a:endCxn id="38" idx="1"/>
          </p:cNvCxnSpPr>
          <p:nvPr/>
        </p:nvCxnSpPr>
        <p:spPr>
          <a:xfrm flipV="1">
            <a:off x="1180072" y="3153267"/>
            <a:ext cx="453683" cy="776458"/>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8D2C1034-E8F5-8BBF-B024-A12E3BABF956}"/>
              </a:ext>
            </a:extLst>
          </p:cNvPr>
          <p:cNvCxnSpPr>
            <a:cxnSpLocks/>
            <a:stCxn id="41" idx="1"/>
            <a:endCxn id="16" idx="1"/>
          </p:cNvCxnSpPr>
          <p:nvPr/>
        </p:nvCxnSpPr>
        <p:spPr>
          <a:xfrm flipV="1">
            <a:off x="2673279" y="2156050"/>
            <a:ext cx="761928" cy="1258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8F64AF1C-50BE-31EE-2C28-15045380444A}"/>
              </a:ext>
            </a:extLst>
          </p:cNvPr>
          <p:cNvCxnSpPr>
            <a:cxnSpLocks/>
            <a:endCxn id="41" idx="1"/>
          </p:cNvCxnSpPr>
          <p:nvPr/>
        </p:nvCxnSpPr>
        <p:spPr>
          <a:xfrm flipV="1">
            <a:off x="2070946" y="3414357"/>
            <a:ext cx="602333" cy="1705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2756250-EA80-6922-B3D4-724F4892F602}"/>
              </a:ext>
            </a:extLst>
          </p:cNvPr>
          <p:cNvCxnSpPr>
            <a:cxnSpLocks/>
            <a:endCxn id="35" idx="1"/>
          </p:cNvCxnSpPr>
          <p:nvPr/>
        </p:nvCxnSpPr>
        <p:spPr>
          <a:xfrm flipH="1" flipV="1">
            <a:off x="1180072" y="3929725"/>
            <a:ext cx="906737" cy="1190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98D43B0D-C7CA-263A-034B-3B5F2F1E2A3C}"/>
              </a:ext>
            </a:extLst>
          </p:cNvPr>
          <p:cNvCxnSpPr/>
          <p:nvPr/>
        </p:nvCxnSpPr>
        <p:spPr>
          <a:xfrm>
            <a:off x="7786913" y="2612375"/>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82B483-FE4F-893E-71E4-8C45C4FE94C3}"/>
              </a:ext>
            </a:extLst>
          </p:cNvPr>
          <p:cNvCxnSpPr/>
          <p:nvPr/>
        </p:nvCxnSpPr>
        <p:spPr>
          <a:xfrm>
            <a:off x="7715303" y="2706364"/>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0A76462-D875-E032-8A8D-E2BCB36A546B}"/>
              </a:ext>
            </a:extLst>
          </p:cNvPr>
          <p:cNvSpPr txBox="1"/>
          <p:nvPr/>
        </p:nvSpPr>
        <p:spPr>
          <a:xfrm>
            <a:off x="7800049" y="2565688"/>
            <a:ext cx="293670" cy="307777"/>
          </a:xfrm>
          <a:prstGeom prst="rect">
            <a:avLst/>
          </a:prstGeom>
          <a:noFill/>
        </p:spPr>
        <p:txBody>
          <a:bodyPr wrap="none" rtlCol="0">
            <a:spAutoFit/>
          </a:bodyPr>
          <a:lstStyle/>
          <a:p>
            <a:r>
              <a:rPr lang="cs-CZ" sz="1400" b="1" dirty="0">
                <a:solidFill>
                  <a:srgbClr val="00B050"/>
                </a:solidFill>
              </a:rPr>
              <a:t>A</a:t>
            </a:r>
            <a:endParaRPr lang="en-US" sz="1400" b="1" dirty="0">
              <a:solidFill>
                <a:srgbClr val="00B050"/>
              </a:solidFill>
            </a:endParaRPr>
          </a:p>
        </p:txBody>
      </p:sp>
      <p:cxnSp>
        <p:nvCxnSpPr>
          <p:cNvPr id="12" name="Straight Connector 11">
            <a:extLst>
              <a:ext uri="{FF2B5EF4-FFF2-40B4-BE49-F238E27FC236}">
                <a16:creationId xmlns:a16="http://schemas.microsoft.com/office/drawing/2014/main" id="{8EA497D6-D29D-19F6-2740-5EE87526DC01}"/>
              </a:ext>
            </a:extLst>
          </p:cNvPr>
          <p:cNvCxnSpPr/>
          <p:nvPr/>
        </p:nvCxnSpPr>
        <p:spPr>
          <a:xfrm>
            <a:off x="6398566" y="1754284"/>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3CB80A2-AEFE-D4E5-F539-002E36B05901}"/>
              </a:ext>
            </a:extLst>
          </p:cNvPr>
          <p:cNvCxnSpPr/>
          <p:nvPr/>
        </p:nvCxnSpPr>
        <p:spPr>
          <a:xfrm>
            <a:off x="6326956" y="1848273"/>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E1D4304-89C2-6BED-C879-471DC79B9D6E}"/>
              </a:ext>
            </a:extLst>
          </p:cNvPr>
          <p:cNvSpPr txBox="1"/>
          <p:nvPr/>
        </p:nvSpPr>
        <p:spPr>
          <a:xfrm>
            <a:off x="6411702" y="1707597"/>
            <a:ext cx="298480" cy="307777"/>
          </a:xfrm>
          <a:prstGeom prst="rect">
            <a:avLst/>
          </a:prstGeom>
          <a:noFill/>
        </p:spPr>
        <p:txBody>
          <a:bodyPr wrap="none" rtlCol="0">
            <a:spAutoFit/>
          </a:bodyPr>
          <a:lstStyle/>
          <a:p>
            <a:r>
              <a:rPr lang="en-US" sz="1400" b="1" dirty="0">
                <a:solidFill>
                  <a:srgbClr val="00B050"/>
                </a:solidFill>
              </a:rPr>
              <a:t>G</a:t>
            </a:r>
          </a:p>
        </p:txBody>
      </p:sp>
      <p:cxnSp>
        <p:nvCxnSpPr>
          <p:cNvPr id="19" name="Straight Connector 18">
            <a:extLst>
              <a:ext uri="{FF2B5EF4-FFF2-40B4-BE49-F238E27FC236}">
                <a16:creationId xmlns:a16="http://schemas.microsoft.com/office/drawing/2014/main" id="{B0FA64AA-394D-8D53-B1F5-7C3C4DEE6116}"/>
              </a:ext>
            </a:extLst>
          </p:cNvPr>
          <p:cNvCxnSpPr/>
          <p:nvPr/>
        </p:nvCxnSpPr>
        <p:spPr>
          <a:xfrm>
            <a:off x="5160377" y="1741071"/>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23657EF-19A5-3CD8-4462-7A0BB428C078}"/>
              </a:ext>
            </a:extLst>
          </p:cNvPr>
          <p:cNvCxnSpPr/>
          <p:nvPr/>
        </p:nvCxnSpPr>
        <p:spPr>
          <a:xfrm>
            <a:off x="5088767" y="1835060"/>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5A46F37-5AEC-88F2-1B5F-F45E8F93A1E4}"/>
              </a:ext>
            </a:extLst>
          </p:cNvPr>
          <p:cNvSpPr txBox="1"/>
          <p:nvPr/>
        </p:nvSpPr>
        <p:spPr>
          <a:xfrm>
            <a:off x="5173513" y="1694384"/>
            <a:ext cx="266420" cy="307777"/>
          </a:xfrm>
          <a:prstGeom prst="rect">
            <a:avLst/>
          </a:prstGeom>
          <a:noFill/>
        </p:spPr>
        <p:txBody>
          <a:bodyPr wrap="none" rtlCol="0">
            <a:spAutoFit/>
          </a:bodyPr>
          <a:lstStyle/>
          <a:p>
            <a:r>
              <a:rPr lang="en-US" sz="1400" b="1" dirty="0">
                <a:solidFill>
                  <a:srgbClr val="00B050"/>
                </a:solidFill>
              </a:rPr>
              <a:t>F</a:t>
            </a:r>
          </a:p>
        </p:txBody>
      </p:sp>
      <p:cxnSp>
        <p:nvCxnSpPr>
          <p:cNvPr id="23" name="Straight Connector 22">
            <a:extLst>
              <a:ext uri="{FF2B5EF4-FFF2-40B4-BE49-F238E27FC236}">
                <a16:creationId xmlns:a16="http://schemas.microsoft.com/office/drawing/2014/main" id="{15960F7B-1462-6F84-DEE6-E5F0909F46B4}"/>
              </a:ext>
            </a:extLst>
          </p:cNvPr>
          <p:cNvCxnSpPr/>
          <p:nvPr/>
        </p:nvCxnSpPr>
        <p:spPr>
          <a:xfrm>
            <a:off x="4387736" y="3263863"/>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238AB5E-B9D2-4235-B582-5CD70B277B25}"/>
              </a:ext>
            </a:extLst>
          </p:cNvPr>
          <p:cNvCxnSpPr/>
          <p:nvPr/>
        </p:nvCxnSpPr>
        <p:spPr>
          <a:xfrm>
            <a:off x="4316126" y="3357852"/>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D99FD0D-6041-ED5B-4591-7C484A1CFB9A}"/>
              </a:ext>
            </a:extLst>
          </p:cNvPr>
          <p:cNvSpPr txBox="1"/>
          <p:nvPr/>
        </p:nvSpPr>
        <p:spPr>
          <a:xfrm>
            <a:off x="4400872" y="3217176"/>
            <a:ext cx="272832" cy="307777"/>
          </a:xfrm>
          <a:prstGeom prst="rect">
            <a:avLst/>
          </a:prstGeom>
          <a:noFill/>
        </p:spPr>
        <p:txBody>
          <a:bodyPr wrap="none" rtlCol="0">
            <a:spAutoFit/>
          </a:bodyPr>
          <a:lstStyle/>
          <a:p>
            <a:r>
              <a:rPr lang="en-US" sz="1400" b="1" dirty="0">
                <a:solidFill>
                  <a:srgbClr val="00B050"/>
                </a:solidFill>
              </a:rPr>
              <a:t>E</a:t>
            </a:r>
          </a:p>
        </p:txBody>
      </p:sp>
      <p:cxnSp>
        <p:nvCxnSpPr>
          <p:cNvPr id="45" name="Straight Connector 44">
            <a:extLst>
              <a:ext uri="{FF2B5EF4-FFF2-40B4-BE49-F238E27FC236}">
                <a16:creationId xmlns:a16="http://schemas.microsoft.com/office/drawing/2014/main" id="{8DA12204-9DF9-96A3-514A-F6130492EBA2}"/>
              </a:ext>
            </a:extLst>
          </p:cNvPr>
          <p:cNvCxnSpPr/>
          <p:nvPr/>
        </p:nvCxnSpPr>
        <p:spPr>
          <a:xfrm>
            <a:off x="5376736" y="3263863"/>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F84C8F4-D76D-15B1-2185-9DC0426FA9FE}"/>
              </a:ext>
            </a:extLst>
          </p:cNvPr>
          <p:cNvCxnSpPr/>
          <p:nvPr/>
        </p:nvCxnSpPr>
        <p:spPr>
          <a:xfrm>
            <a:off x="5305126" y="3357852"/>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D43D7682-DF6D-D142-5A28-45B75EBCE43E}"/>
              </a:ext>
            </a:extLst>
          </p:cNvPr>
          <p:cNvSpPr txBox="1"/>
          <p:nvPr/>
        </p:nvSpPr>
        <p:spPr>
          <a:xfrm>
            <a:off x="5389872" y="3217176"/>
            <a:ext cx="298480" cy="307777"/>
          </a:xfrm>
          <a:prstGeom prst="rect">
            <a:avLst/>
          </a:prstGeom>
          <a:noFill/>
        </p:spPr>
        <p:txBody>
          <a:bodyPr wrap="none" rtlCol="0">
            <a:spAutoFit/>
          </a:bodyPr>
          <a:lstStyle/>
          <a:p>
            <a:r>
              <a:rPr lang="en-US" sz="1400" b="1" dirty="0">
                <a:solidFill>
                  <a:srgbClr val="00B050"/>
                </a:solidFill>
              </a:rPr>
              <a:t>D</a:t>
            </a:r>
          </a:p>
        </p:txBody>
      </p:sp>
      <p:cxnSp>
        <p:nvCxnSpPr>
          <p:cNvPr id="50" name="Straight Connector 49">
            <a:extLst>
              <a:ext uri="{FF2B5EF4-FFF2-40B4-BE49-F238E27FC236}">
                <a16:creationId xmlns:a16="http://schemas.microsoft.com/office/drawing/2014/main" id="{0B7AD0BD-ADA8-BA2E-2E97-0248A1F77955}"/>
              </a:ext>
            </a:extLst>
          </p:cNvPr>
          <p:cNvCxnSpPr/>
          <p:nvPr/>
        </p:nvCxnSpPr>
        <p:spPr>
          <a:xfrm>
            <a:off x="6078989" y="3263863"/>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8CBFBDB-5CEE-C1FE-08F0-8B8AAD07DFAB}"/>
              </a:ext>
            </a:extLst>
          </p:cNvPr>
          <p:cNvCxnSpPr/>
          <p:nvPr/>
        </p:nvCxnSpPr>
        <p:spPr>
          <a:xfrm>
            <a:off x="6007379" y="3357852"/>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C9AF776E-E8C9-1B5D-E50A-DA0878D3A1F6}"/>
              </a:ext>
            </a:extLst>
          </p:cNvPr>
          <p:cNvSpPr txBox="1"/>
          <p:nvPr/>
        </p:nvSpPr>
        <p:spPr>
          <a:xfrm>
            <a:off x="6092125" y="3217176"/>
            <a:ext cx="279244" cy="307777"/>
          </a:xfrm>
          <a:prstGeom prst="rect">
            <a:avLst/>
          </a:prstGeom>
          <a:noFill/>
        </p:spPr>
        <p:txBody>
          <a:bodyPr wrap="none" rtlCol="0">
            <a:spAutoFit/>
          </a:bodyPr>
          <a:lstStyle/>
          <a:p>
            <a:r>
              <a:rPr lang="en-US" sz="1400" b="1" dirty="0">
                <a:solidFill>
                  <a:srgbClr val="00B050"/>
                </a:solidFill>
              </a:rPr>
              <a:t>C</a:t>
            </a:r>
          </a:p>
        </p:txBody>
      </p:sp>
      <p:cxnSp>
        <p:nvCxnSpPr>
          <p:cNvPr id="57" name="Straight Connector 56">
            <a:extLst>
              <a:ext uri="{FF2B5EF4-FFF2-40B4-BE49-F238E27FC236}">
                <a16:creationId xmlns:a16="http://schemas.microsoft.com/office/drawing/2014/main" id="{70805619-6396-7129-DF8E-8D185B57E213}"/>
              </a:ext>
            </a:extLst>
          </p:cNvPr>
          <p:cNvCxnSpPr/>
          <p:nvPr/>
        </p:nvCxnSpPr>
        <p:spPr>
          <a:xfrm>
            <a:off x="6803518" y="3307155"/>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680D27C-57E0-22DC-662F-472A96713DFB}"/>
              </a:ext>
            </a:extLst>
          </p:cNvPr>
          <p:cNvCxnSpPr/>
          <p:nvPr/>
        </p:nvCxnSpPr>
        <p:spPr>
          <a:xfrm>
            <a:off x="6731908" y="3401144"/>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1DDA11CB-8EE7-FFE9-756F-5E7482B36FC9}"/>
              </a:ext>
            </a:extLst>
          </p:cNvPr>
          <p:cNvSpPr txBox="1"/>
          <p:nvPr/>
        </p:nvSpPr>
        <p:spPr>
          <a:xfrm>
            <a:off x="6816654" y="3260468"/>
            <a:ext cx="293670" cy="307777"/>
          </a:xfrm>
          <a:prstGeom prst="rect">
            <a:avLst/>
          </a:prstGeom>
          <a:noFill/>
        </p:spPr>
        <p:txBody>
          <a:bodyPr wrap="none" rtlCol="0">
            <a:spAutoFit/>
          </a:bodyPr>
          <a:lstStyle/>
          <a:p>
            <a:r>
              <a:rPr lang="en-US" sz="1400" b="1" dirty="0">
                <a:solidFill>
                  <a:srgbClr val="00B050"/>
                </a:solidFill>
              </a:rPr>
              <a:t>B</a:t>
            </a:r>
          </a:p>
        </p:txBody>
      </p:sp>
      <p:sp>
        <p:nvSpPr>
          <p:cNvPr id="64" name="Oval 63">
            <a:extLst>
              <a:ext uri="{FF2B5EF4-FFF2-40B4-BE49-F238E27FC236}">
                <a16:creationId xmlns:a16="http://schemas.microsoft.com/office/drawing/2014/main" id="{6E205C9C-95A3-6D84-428A-DB5AF869CD68}"/>
              </a:ext>
            </a:extLst>
          </p:cNvPr>
          <p:cNvSpPr/>
          <p:nvPr/>
        </p:nvSpPr>
        <p:spPr>
          <a:xfrm>
            <a:off x="6129191" y="5014072"/>
            <a:ext cx="150829" cy="160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F55D2D8F-279D-748F-7462-FA0E73774470}"/>
              </a:ext>
            </a:extLst>
          </p:cNvPr>
          <p:cNvSpPr txBox="1"/>
          <p:nvPr/>
        </p:nvSpPr>
        <p:spPr>
          <a:xfrm>
            <a:off x="6006643" y="5089487"/>
            <a:ext cx="1091324" cy="369332"/>
          </a:xfrm>
          <a:prstGeom prst="rect">
            <a:avLst/>
          </a:prstGeom>
          <a:noFill/>
        </p:spPr>
        <p:txBody>
          <a:bodyPr wrap="none" rtlCol="0">
            <a:spAutoFit/>
          </a:bodyPr>
          <a:lstStyle/>
          <a:p>
            <a:r>
              <a:rPr lang="en-US" b="1" dirty="0"/>
              <a:t>Ideal, top</a:t>
            </a:r>
          </a:p>
        </p:txBody>
      </p:sp>
      <p:cxnSp>
        <p:nvCxnSpPr>
          <p:cNvPr id="70" name="Straight Connector 69">
            <a:extLst>
              <a:ext uri="{FF2B5EF4-FFF2-40B4-BE49-F238E27FC236}">
                <a16:creationId xmlns:a16="http://schemas.microsoft.com/office/drawing/2014/main" id="{3F327FC6-58FA-48C2-07A0-394F1A15664D}"/>
              </a:ext>
            </a:extLst>
          </p:cNvPr>
          <p:cNvCxnSpPr>
            <a:stCxn id="11" idx="1"/>
            <a:endCxn id="64" idx="7"/>
          </p:cNvCxnSpPr>
          <p:nvPr/>
        </p:nvCxnSpPr>
        <p:spPr>
          <a:xfrm flipH="1">
            <a:off x="6257932" y="2719577"/>
            <a:ext cx="1542117" cy="2317964"/>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5C32D2A-0926-CE9A-E59C-CC674ED256D3}"/>
              </a:ext>
            </a:extLst>
          </p:cNvPr>
          <p:cNvCxnSpPr>
            <a:cxnSpLocks/>
            <a:stCxn id="62" idx="1"/>
            <a:endCxn id="18" idx="1"/>
          </p:cNvCxnSpPr>
          <p:nvPr/>
        </p:nvCxnSpPr>
        <p:spPr>
          <a:xfrm flipH="1" flipV="1">
            <a:off x="6411702" y="1861486"/>
            <a:ext cx="404952" cy="1552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7A76E46-0167-B4DB-7A9E-BA417691478F}"/>
              </a:ext>
            </a:extLst>
          </p:cNvPr>
          <p:cNvCxnSpPr>
            <a:cxnSpLocks/>
            <a:stCxn id="53" idx="1"/>
            <a:endCxn id="18" idx="1"/>
          </p:cNvCxnSpPr>
          <p:nvPr/>
        </p:nvCxnSpPr>
        <p:spPr>
          <a:xfrm flipV="1">
            <a:off x="6092125" y="1861486"/>
            <a:ext cx="319577" cy="1509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C3769EA-3F4B-CF4D-FA46-6042F6EB98A7}"/>
              </a:ext>
            </a:extLst>
          </p:cNvPr>
          <p:cNvCxnSpPr>
            <a:cxnSpLocks/>
            <a:stCxn id="48" idx="1"/>
            <a:endCxn id="18" idx="1"/>
          </p:cNvCxnSpPr>
          <p:nvPr/>
        </p:nvCxnSpPr>
        <p:spPr>
          <a:xfrm flipV="1">
            <a:off x="5389872" y="1861486"/>
            <a:ext cx="1021830" cy="1509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3537267-3E7B-95BA-AB74-72B803119D4A}"/>
              </a:ext>
            </a:extLst>
          </p:cNvPr>
          <p:cNvCxnSpPr>
            <a:cxnSpLocks/>
          </p:cNvCxnSpPr>
          <p:nvPr/>
        </p:nvCxnSpPr>
        <p:spPr>
          <a:xfrm flipV="1">
            <a:off x="4371732" y="1861486"/>
            <a:ext cx="2010830" cy="1509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C8E4271-1E22-7FC1-8F8C-927A19DB5E11}"/>
              </a:ext>
            </a:extLst>
          </p:cNvPr>
          <p:cNvCxnSpPr>
            <a:cxnSpLocks/>
            <a:stCxn id="44" idx="1"/>
            <a:endCxn id="21" idx="1"/>
          </p:cNvCxnSpPr>
          <p:nvPr/>
        </p:nvCxnSpPr>
        <p:spPr>
          <a:xfrm flipV="1">
            <a:off x="4400872" y="1848273"/>
            <a:ext cx="772641" cy="1522792"/>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750B976-B56F-E24B-520D-E276EE5598F1}"/>
              </a:ext>
            </a:extLst>
          </p:cNvPr>
          <p:cNvCxnSpPr>
            <a:cxnSpLocks/>
            <a:stCxn id="48" idx="1"/>
            <a:endCxn id="21" idx="1"/>
          </p:cNvCxnSpPr>
          <p:nvPr/>
        </p:nvCxnSpPr>
        <p:spPr>
          <a:xfrm flipH="1" flipV="1">
            <a:off x="5173513" y="1848273"/>
            <a:ext cx="216359" cy="1522792"/>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A29455F-854B-9679-693C-378EB7498543}"/>
              </a:ext>
            </a:extLst>
          </p:cNvPr>
          <p:cNvCxnSpPr>
            <a:cxnSpLocks/>
            <a:stCxn id="62" idx="1"/>
            <a:endCxn id="64" idx="1"/>
          </p:cNvCxnSpPr>
          <p:nvPr/>
        </p:nvCxnSpPr>
        <p:spPr>
          <a:xfrm flipH="1">
            <a:off x="6151279" y="3414357"/>
            <a:ext cx="665375" cy="1623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BBAFCD2-AA4A-1C17-CD4C-6A9890AB8959}"/>
              </a:ext>
            </a:extLst>
          </p:cNvPr>
          <p:cNvCxnSpPr>
            <a:cxnSpLocks/>
            <a:stCxn id="53" idx="1"/>
            <a:endCxn id="64" idx="1"/>
          </p:cNvCxnSpPr>
          <p:nvPr/>
        </p:nvCxnSpPr>
        <p:spPr>
          <a:xfrm>
            <a:off x="6092125" y="3371065"/>
            <a:ext cx="59154" cy="1666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E8250D6-0755-0EED-3897-5954B284CBF8}"/>
              </a:ext>
            </a:extLst>
          </p:cNvPr>
          <p:cNvCxnSpPr>
            <a:cxnSpLocks/>
            <a:stCxn id="48" idx="1"/>
          </p:cNvCxnSpPr>
          <p:nvPr/>
        </p:nvCxnSpPr>
        <p:spPr>
          <a:xfrm>
            <a:off x="5389872" y="3371065"/>
            <a:ext cx="801912" cy="17455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BD9A65E-996D-EF6B-5A87-C4F570B64E01}"/>
              </a:ext>
            </a:extLst>
          </p:cNvPr>
          <p:cNvCxnSpPr>
            <a:cxnSpLocks/>
            <a:stCxn id="44" idx="1"/>
          </p:cNvCxnSpPr>
          <p:nvPr/>
        </p:nvCxnSpPr>
        <p:spPr>
          <a:xfrm>
            <a:off x="4400872" y="3371065"/>
            <a:ext cx="1837944" cy="17604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70D6288-3AB3-C700-3AA0-DF75ECADECEC}"/>
              </a:ext>
            </a:extLst>
          </p:cNvPr>
          <p:cNvCxnSpPr>
            <a:stCxn id="11" idx="1"/>
            <a:endCxn id="62" idx="1"/>
          </p:cNvCxnSpPr>
          <p:nvPr/>
        </p:nvCxnSpPr>
        <p:spPr>
          <a:xfrm flipH="1">
            <a:off x="6816654" y="2719577"/>
            <a:ext cx="983395" cy="69478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07A4ECE4-0259-49B0-4CFA-A50E22EFFAC5}"/>
              </a:ext>
            </a:extLst>
          </p:cNvPr>
          <p:cNvCxnSpPr>
            <a:cxnSpLocks/>
            <a:stCxn id="21" idx="1"/>
            <a:endCxn id="53" idx="1"/>
          </p:cNvCxnSpPr>
          <p:nvPr/>
        </p:nvCxnSpPr>
        <p:spPr>
          <a:xfrm>
            <a:off x="5173513" y="1848273"/>
            <a:ext cx="918612" cy="1522792"/>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BACD9668-B921-280F-C7CA-80AB5C343F66}"/>
              </a:ext>
            </a:extLst>
          </p:cNvPr>
          <p:cNvSpPr>
            <a:spLocks noGrp="1"/>
          </p:cNvSpPr>
          <p:nvPr>
            <p:ph type="dt" sz="half" idx="10"/>
          </p:nvPr>
        </p:nvSpPr>
        <p:spPr/>
        <p:txBody>
          <a:bodyPr/>
          <a:lstStyle/>
          <a:p>
            <a:r>
              <a:rPr lang="en-US"/>
              <a:t>NDBI021 User Preferences Lecture 1</a:t>
            </a:r>
          </a:p>
        </p:txBody>
      </p:sp>
      <p:sp>
        <p:nvSpPr>
          <p:cNvPr id="4" name="Footer Placeholder 3">
            <a:extLst>
              <a:ext uri="{FF2B5EF4-FFF2-40B4-BE49-F238E27FC236}">
                <a16:creationId xmlns:a16="http://schemas.microsoft.com/office/drawing/2014/main" id="{F8009743-25FC-27E0-B934-0B30FB3149EB}"/>
              </a:ext>
            </a:extLst>
          </p:cNvPr>
          <p:cNvSpPr>
            <a:spLocks noGrp="1"/>
          </p:cNvSpPr>
          <p:nvPr>
            <p:ph type="ftr" sz="quarter" idx="11"/>
          </p:nvPr>
        </p:nvSpPr>
        <p:spPr/>
        <p:txBody>
          <a:bodyPr/>
          <a:lstStyle/>
          <a:p>
            <a:r>
              <a:rPr lang="en-US"/>
              <a:t>Aggregation+</a:t>
            </a:r>
          </a:p>
        </p:txBody>
      </p:sp>
    </p:spTree>
    <p:extLst>
      <p:ext uri="{BB962C8B-B14F-4D97-AF65-F5344CB8AC3E}">
        <p14:creationId xmlns:p14="http://schemas.microsoft.com/office/powerpoint/2010/main" val="642940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9469" y="2552501"/>
            <a:ext cx="3633997" cy="38372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6855177" y="-101600"/>
            <a:ext cx="2379134" cy="22957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19470" y="-101600"/>
            <a:ext cx="3633998" cy="22627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5177" y="2552501"/>
            <a:ext cx="2379134" cy="38372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6290252" y="2289013"/>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6490653" y="2621925"/>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6591963" y="6273054"/>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780319" y="2311836"/>
            <a:ext cx="263214" cy="276999"/>
          </a:xfrm>
          <a:prstGeom prst="rect">
            <a:avLst/>
          </a:prstGeom>
          <a:noFill/>
        </p:spPr>
        <p:txBody>
          <a:bodyPr wrap="none" rtlCol="0">
            <a:spAutoFit/>
          </a:bodyPr>
          <a:lstStyle/>
          <a:p>
            <a:r>
              <a:rPr lang="cs-CZ" sz="1200" dirty="0"/>
              <a:t>1</a:t>
            </a:r>
            <a:endParaRPr lang="en-US" sz="1200" dirty="0"/>
          </a:p>
        </p:txBody>
      </p:sp>
      <p:cxnSp>
        <p:nvCxnSpPr>
          <p:cNvPr id="19" name="Straight Arrow Connector 18"/>
          <p:cNvCxnSpPr/>
          <p:nvPr/>
        </p:nvCxnSpPr>
        <p:spPr>
          <a:xfrm flipH="1">
            <a:off x="2780319" y="2566012"/>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553466" y="6396867"/>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207030" y="641784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3072076" y="2214934"/>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6855175" y="2161144"/>
            <a:ext cx="429657" cy="369332"/>
          </a:xfrm>
          <a:prstGeom prst="rect">
            <a:avLst/>
          </a:prstGeom>
          <a:noFill/>
        </p:spPr>
        <p:txBody>
          <a:bodyPr wrap="square" rtlCol="0">
            <a:spAutoFit/>
          </a:bodyPr>
          <a:lstStyle/>
          <a:p>
            <a:r>
              <a:rPr lang="cs-CZ" dirty="0"/>
              <a:t>D</a:t>
            </a:r>
            <a:r>
              <a:rPr lang="cs-CZ" baseline="-25000" dirty="0"/>
              <a:t>1</a:t>
            </a:r>
            <a:endParaRPr lang="en-US" baseline="-25000" dirty="0"/>
          </a:p>
        </p:txBody>
      </p:sp>
      <p:sp>
        <p:nvSpPr>
          <p:cNvPr id="21" name="TextBox 20"/>
          <p:cNvSpPr txBox="1"/>
          <p:nvPr/>
        </p:nvSpPr>
        <p:spPr>
          <a:xfrm>
            <a:off x="6539038" y="1819341"/>
            <a:ext cx="429657" cy="369332"/>
          </a:xfrm>
          <a:prstGeom prst="rect">
            <a:avLst/>
          </a:prstGeom>
          <a:noFill/>
        </p:spPr>
        <p:txBody>
          <a:bodyPr wrap="square" rtlCol="0">
            <a:spAutoFit/>
          </a:bodyPr>
          <a:lstStyle/>
          <a:p>
            <a:r>
              <a:rPr lang="cs-CZ" dirty="0"/>
              <a:t>D</a:t>
            </a:r>
            <a:r>
              <a:rPr lang="en-US" baseline="-25000" dirty="0"/>
              <a:t>2</a:t>
            </a:r>
          </a:p>
        </p:txBody>
      </p:sp>
      <p:sp>
        <p:nvSpPr>
          <p:cNvPr id="60" name="TextBox 59"/>
          <p:cNvSpPr txBox="1"/>
          <p:nvPr/>
        </p:nvSpPr>
        <p:spPr>
          <a:xfrm>
            <a:off x="197241" y="148503"/>
            <a:ext cx="2617524" cy="6463308"/>
          </a:xfrm>
          <a:prstGeom prst="rect">
            <a:avLst/>
          </a:prstGeom>
          <a:noFill/>
          <a:ln>
            <a:solidFill>
              <a:schemeClr val="tx1"/>
            </a:solidFill>
          </a:ln>
        </p:spPr>
        <p:txBody>
          <a:bodyPr wrap="square" rtlCol="0">
            <a:spAutoFit/>
          </a:bodyPr>
          <a:lstStyle/>
          <a:p>
            <a:r>
              <a:rPr lang="en-US" dirty="0"/>
              <a:t>To get global preference degree of items we need a</a:t>
            </a:r>
            <a:r>
              <a:rPr lang="cs-CZ" dirty="0"/>
              <a:t>g</a:t>
            </a:r>
            <a:r>
              <a:rPr lang="en-US" dirty="0"/>
              <a:t>g</a:t>
            </a:r>
            <a:r>
              <a:rPr lang="cs-CZ" dirty="0" err="1"/>
              <a:t>rega</a:t>
            </a:r>
            <a:r>
              <a:rPr lang="en-US" dirty="0" err="1"/>
              <a:t>tion</a:t>
            </a:r>
            <a:r>
              <a:rPr lang="cs-CZ" dirty="0"/>
              <a:t> </a:t>
            </a:r>
            <a:r>
              <a:rPr lang="cs-CZ" dirty="0" err="1"/>
              <a:t>fun</a:t>
            </a:r>
            <a:r>
              <a:rPr lang="en-US" dirty="0" err="1"/>
              <a:t>ctions</a:t>
            </a:r>
            <a:r>
              <a:rPr lang="en-US" dirty="0"/>
              <a:t>. It is a function [0,1]</a:t>
            </a:r>
            <a:r>
              <a:rPr lang="en-US" baseline="30000" dirty="0"/>
              <a:t>2</a:t>
            </a:r>
            <a:r>
              <a:rPr lang="en-US" dirty="0">
                <a:sym typeface="Wingdings" panose="05000000000000000000" pitchFamily="2" charset="2"/>
              </a:rPr>
              <a:t>[0,1]</a:t>
            </a:r>
            <a:r>
              <a:rPr lang="en-US" dirty="0"/>
              <a:t> </a:t>
            </a:r>
          </a:p>
          <a:p>
            <a:r>
              <a:rPr lang="en-US" dirty="0"/>
              <a:t>t(x</a:t>
            </a:r>
            <a:r>
              <a:rPr lang="en-US" baseline="-25000" dirty="0"/>
              <a:t>1</a:t>
            </a:r>
            <a:r>
              <a:rPr lang="en-US" dirty="0"/>
              <a:t>, x</a:t>
            </a:r>
            <a:r>
              <a:rPr lang="en-US" baseline="-25000" dirty="0"/>
              <a:t>2</a:t>
            </a:r>
            <a:r>
              <a:rPr lang="en-US" dirty="0"/>
              <a:t>) =  w</a:t>
            </a:r>
            <a:r>
              <a:rPr lang="en-US" baseline="-25000" dirty="0"/>
              <a:t>1</a:t>
            </a:r>
            <a:r>
              <a:rPr lang="en-US" dirty="0"/>
              <a:t>*x</a:t>
            </a:r>
            <a:r>
              <a:rPr lang="en-US" baseline="-25000" dirty="0"/>
              <a:t>1</a:t>
            </a:r>
            <a:r>
              <a:rPr lang="en-US" dirty="0"/>
              <a:t> + w</a:t>
            </a:r>
            <a:r>
              <a:rPr lang="en-US" baseline="-25000" dirty="0"/>
              <a:t>2</a:t>
            </a:r>
            <a:r>
              <a:rPr lang="en-US" dirty="0"/>
              <a:t>*x</a:t>
            </a:r>
            <a:r>
              <a:rPr lang="en-US" baseline="-25000" dirty="0"/>
              <a:t>2</a:t>
            </a:r>
            <a:r>
              <a:rPr lang="en-US" dirty="0"/>
              <a:t> , where  w</a:t>
            </a:r>
            <a:r>
              <a:rPr lang="en-US" baseline="-25000" dirty="0"/>
              <a:t>1</a:t>
            </a:r>
            <a:r>
              <a:rPr lang="en-US" dirty="0"/>
              <a:t>, w</a:t>
            </a:r>
            <a:r>
              <a:rPr lang="en-US" baseline="-25000" dirty="0"/>
              <a:t>2</a:t>
            </a:r>
            <a:r>
              <a:rPr lang="en-US" dirty="0"/>
              <a:t> </a:t>
            </a:r>
            <a:r>
              <a:rPr lang="en-US" dirty="0">
                <a:sym typeface="Symbol"/>
              </a:rPr>
              <a:t> 0</a:t>
            </a:r>
            <a:r>
              <a:rPr lang="en-US" dirty="0"/>
              <a:t> are attribute weights with w</a:t>
            </a:r>
            <a:r>
              <a:rPr lang="en-US" baseline="-25000" dirty="0"/>
              <a:t>1</a:t>
            </a:r>
            <a:r>
              <a:rPr lang="en-US" dirty="0"/>
              <a:t>+ w</a:t>
            </a:r>
            <a:r>
              <a:rPr lang="en-US" baseline="-25000" dirty="0"/>
              <a:t>2</a:t>
            </a:r>
            <a:r>
              <a:rPr lang="en-US" dirty="0"/>
              <a:t> =1 </a:t>
            </a:r>
          </a:p>
          <a:p>
            <a:r>
              <a:rPr lang="en-US" dirty="0"/>
              <a:t>     Graph of t is a 3D object. Intuition behind display of aggregation function are contour lines (e.g. </a:t>
            </a:r>
            <a:r>
              <a:rPr lang="en-US" dirty="0">
                <a:solidFill>
                  <a:srgbClr val="FF0000"/>
                </a:solidFill>
              </a:rPr>
              <a:t>cl</a:t>
            </a:r>
            <a:r>
              <a:rPr lang="en-US" baseline="-25000" dirty="0">
                <a:solidFill>
                  <a:srgbClr val="FF0000"/>
                </a:solidFill>
              </a:rPr>
              <a:t>1/3</a:t>
            </a:r>
            <a:r>
              <a:rPr lang="en-US" dirty="0"/>
              <a:t> , </a:t>
            </a:r>
            <a:r>
              <a:rPr lang="en-US" dirty="0">
                <a:solidFill>
                  <a:srgbClr val="00B050"/>
                </a:solidFill>
              </a:rPr>
              <a:t>cl</a:t>
            </a:r>
            <a:r>
              <a:rPr lang="en-US" baseline="-25000" dirty="0">
                <a:solidFill>
                  <a:srgbClr val="00B050"/>
                </a:solidFill>
              </a:rPr>
              <a:t>2/3</a:t>
            </a:r>
            <a:r>
              <a:rPr lang="en-US" dirty="0"/>
              <a:t>) for users </a:t>
            </a:r>
            <a:r>
              <a:rPr lang="en-US" b="1" dirty="0">
                <a:solidFill>
                  <a:srgbClr val="00B050"/>
                </a:solidFill>
              </a:rPr>
              <a:t>u</a:t>
            </a:r>
            <a:r>
              <a:rPr lang="en-US" dirty="0"/>
              <a:t>, resp. </a:t>
            </a:r>
            <a:r>
              <a:rPr lang="en-US" b="1" dirty="0">
                <a:solidFill>
                  <a:srgbClr val="FF0000"/>
                </a:solidFill>
              </a:rPr>
              <a:t>u</a:t>
            </a:r>
          </a:p>
          <a:p>
            <a:r>
              <a:rPr lang="en-US" dirty="0"/>
              <a:t>     Note, that on the preference cube diagonal corresponding contour line of preference degree y</a:t>
            </a:r>
            <a:r>
              <a:rPr lang="en-US" dirty="0">
                <a:sym typeface="Symbol" panose="05050102010706020507" pitchFamily="18" charset="2"/>
              </a:rPr>
              <a:t></a:t>
            </a:r>
            <a:r>
              <a:rPr lang="en-US" dirty="0"/>
              <a:t>[0,1] intersect the diagonal at point (y, y) , because </a:t>
            </a:r>
          </a:p>
          <a:p>
            <a:r>
              <a:rPr lang="en-US" dirty="0"/>
              <a:t>w</a:t>
            </a:r>
            <a:r>
              <a:rPr lang="en-US" baseline="-25000" dirty="0"/>
              <a:t>1</a:t>
            </a:r>
            <a:r>
              <a:rPr lang="en-US" dirty="0"/>
              <a:t>*x + w</a:t>
            </a:r>
            <a:r>
              <a:rPr lang="en-US" baseline="-25000" dirty="0"/>
              <a:t>2</a:t>
            </a:r>
            <a:r>
              <a:rPr lang="en-US" dirty="0"/>
              <a:t>*x = y gives </a:t>
            </a:r>
          </a:p>
          <a:p>
            <a:r>
              <a:rPr lang="en-US" dirty="0"/>
              <a:t>x*(w</a:t>
            </a:r>
            <a:r>
              <a:rPr lang="en-US" baseline="-25000" dirty="0"/>
              <a:t>1</a:t>
            </a:r>
            <a:r>
              <a:rPr lang="en-US" dirty="0"/>
              <a:t> + w</a:t>
            </a:r>
            <a:r>
              <a:rPr lang="en-US" baseline="-25000" dirty="0"/>
              <a:t>2</a:t>
            </a:r>
            <a:r>
              <a:rPr lang="en-US" dirty="0"/>
              <a:t>)= y, i.e. x = y</a:t>
            </a:r>
            <a:endParaRPr lang="cs-CZ" dirty="0"/>
          </a:p>
        </p:txBody>
      </p:sp>
      <p:cxnSp>
        <p:nvCxnSpPr>
          <p:cNvPr id="38" name="Straight Connector 37"/>
          <p:cNvCxnSpPr>
            <a:endCxn id="3" idx="3"/>
          </p:cNvCxnSpPr>
          <p:nvPr/>
        </p:nvCxnSpPr>
        <p:spPr>
          <a:xfrm>
            <a:off x="2930487" y="2552501"/>
            <a:ext cx="3622979" cy="191864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2921066" y="2571349"/>
            <a:ext cx="3622978" cy="378136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873478" y="2571603"/>
            <a:ext cx="2360833" cy="158133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5376303" y="10748"/>
            <a:ext cx="1135920" cy="2150396"/>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cstate="print"/>
          <a:srcRect/>
          <a:stretch>
            <a:fillRect/>
          </a:stretch>
        </p:blipFill>
        <p:spPr bwMode="auto">
          <a:xfrm>
            <a:off x="6648450" y="0"/>
            <a:ext cx="2495550" cy="2981325"/>
          </a:xfrm>
          <a:prstGeom prst="rect">
            <a:avLst/>
          </a:prstGeom>
          <a:noFill/>
          <a:ln w="9525">
            <a:noFill/>
            <a:miter lim="800000"/>
            <a:headEnd/>
            <a:tailEnd/>
          </a:ln>
        </p:spPr>
      </p:pic>
      <p:sp>
        <p:nvSpPr>
          <p:cNvPr id="55" name="Oval 54"/>
          <p:cNvSpPr/>
          <p:nvPr/>
        </p:nvSpPr>
        <p:spPr>
          <a:xfrm>
            <a:off x="2828041" y="6297105"/>
            <a:ext cx="150829" cy="160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705493" y="6372520"/>
            <a:ext cx="1091324" cy="369332"/>
          </a:xfrm>
          <a:prstGeom prst="rect">
            <a:avLst/>
          </a:prstGeom>
          <a:noFill/>
        </p:spPr>
        <p:txBody>
          <a:bodyPr wrap="none" rtlCol="0">
            <a:spAutoFit/>
          </a:bodyPr>
          <a:lstStyle/>
          <a:p>
            <a:r>
              <a:rPr lang="en-US" b="1" dirty="0"/>
              <a:t>Ideal, top</a:t>
            </a:r>
          </a:p>
        </p:txBody>
      </p:sp>
      <p:cxnSp>
        <p:nvCxnSpPr>
          <p:cNvPr id="57" name="Straight Connector 56"/>
          <p:cNvCxnSpPr>
            <a:stCxn id="3" idx="0"/>
          </p:cNvCxnSpPr>
          <p:nvPr/>
        </p:nvCxnSpPr>
        <p:spPr>
          <a:xfrm>
            <a:off x="4736468" y="2552501"/>
            <a:ext cx="1818566" cy="381503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899771" y="2572923"/>
            <a:ext cx="1818566" cy="381503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932055" y="4477177"/>
            <a:ext cx="3622979" cy="191864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513920" y="4317473"/>
            <a:ext cx="393056" cy="369332"/>
          </a:xfrm>
          <a:prstGeom prst="rect">
            <a:avLst/>
          </a:prstGeom>
          <a:noFill/>
        </p:spPr>
        <p:txBody>
          <a:bodyPr wrap="none" rtlCol="0">
            <a:spAutoFit/>
          </a:bodyPr>
          <a:lstStyle/>
          <a:p>
            <a:r>
              <a:rPr lang="en-US" dirty="0"/>
              <a:t>½ </a:t>
            </a:r>
          </a:p>
        </p:txBody>
      </p:sp>
      <p:sp>
        <p:nvSpPr>
          <p:cNvPr id="51" name="TextBox 50"/>
          <p:cNvSpPr txBox="1"/>
          <p:nvPr/>
        </p:nvSpPr>
        <p:spPr>
          <a:xfrm>
            <a:off x="4545290" y="2273417"/>
            <a:ext cx="393056" cy="369332"/>
          </a:xfrm>
          <a:prstGeom prst="rect">
            <a:avLst/>
          </a:prstGeom>
          <a:noFill/>
        </p:spPr>
        <p:txBody>
          <a:bodyPr wrap="none" rtlCol="0">
            <a:spAutoFit/>
          </a:bodyPr>
          <a:lstStyle/>
          <a:p>
            <a:r>
              <a:rPr lang="en-US" dirty="0"/>
              <a:t>½ </a:t>
            </a:r>
          </a:p>
        </p:txBody>
      </p:sp>
      <p:sp>
        <p:nvSpPr>
          <p:cNvPr id="53" name="TextBox 52"/>
          <p:cNvSpPr txBox="1"/>
          <p:nvPr/>
        </p:nvSpPr>
        <p:spPr>
          <a:xfrm>
            <a:off x="5326150" y="3619887"/>
            <a:ext cx="431528" cy="369332"/>
          </a:xfrm>
          <a:prstGeom prst="rect">
            <a:avLst/>
          </a:prstGeom>
          <a:noFill/>
        </p:spPr>
        <p:txBody>
          <a:bodyPr wrap="none" rtlCol="0">
            <a:spAutoFit/>
          </a:bodyPr>
          <a:lstStyle/>
          <a:p>
            <a:r>
              <a:rPr lang="en-US" baseline="30000" dirty="0"/>
              <a:t>1</a:t>
            </a:r>
            <a:r>
              <a:rPr lang="en-US" dirty="0"/>
              <a:t>/</a:t>
            </a:r>
            <a:r>
              <a:rPr lang="en-US" baseline="-25000" dirty="0"/>
              <a:t>3</a:t>
            </a:r>
          </a:p>
        </p:txBody>
      </p:sp>
      <p:sp>
        <p:nvSpPr>
          <p:cNvPr id="54" name="TextBox 53"/>
          <p:cNvSpPr txBox="1"/>
          <p:nvPr/>
        </p:nvSpPr>
        <p:spPr>
          <a:xfrm>
            <a:off x="3687459" y="4922357"/>
            <a:ext cx="431528" cy="369332"/>
          </a:xfrm>
          <a:prstGeom prst="rect">
            <a:avLst/>
          </a:prstGeom>
          <a:noFill/>
        </p:spPr>
        <p:txBody>
          <a:bodyPr wrap="none" rtlCol="0">
            <a:spAutoFit/>
          </a:bodyPr>
          <a:lstStyle/>
          <a:p>
            <a:r>
              <a:rPr lang="en-US" baseline="30000" dirty="0"/>
              <a:t>2</a:t>
            </a:r>
            <a:r>
              <a:rPr lang="en-US" dirty="0"/>
              <a:t>/</a:t>
            </a:r>
            <a:r>
              <a:rPr lang="en-US" baseline="-25000" dirty="0"/>
              <a:t>3</a:t>
            </a:r>
          </a:p>
        </p:txBody>
      </p:sp>
      <p:sp>
        <p:nvSpPr>
          <p:cNvPr id="58" name="TextBox 57"/>
          <p:cNvSpPr txBox="1"/>
          <p:nvPr/>
        </p:nvSpPr>
        <p:spPr>
          <a:xfrm>
            <a:off x="4611269" y="4394457"/>
            <a:ext cx="393056" cy="369332"/>
          </a:xfrm>
          <a:prstGeom prst="rect">
            <a:avLst/>
          </a:prstGeom>
          <a:noFill/>
        </p:spPr>
        <p:txBody>
          <a:bodyPr wrap="none" rtlCol="0">
            <a:spAutoFit/>
          </a:bodyPr>
          <a:lstStyle/>
          <a:p>
            <a:r>
              <a:rPr lang="en-US" dirty="0"/>
              <a:t>½ </a:t>
            </a:r>
          </a:p>
        </p:txBody>
      </p:sp>
      <p:cxnSp>
        <p:nvCxnSpPr>
          <p:cNvPr id="67" name="Straight Connector 66"/>
          <p:cNvCxnSpPr/>
          <p:nvPr/>
        </p:nvCxnSpPr>
        <p:spPr>
          <a:xfrm>
            <a:off x="4600284" y="4524864"/>
            <a:ext cx="103694" cy="754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562570" y="5986018"/>
            <a:ext cx="551754" cy="369332"/>
          </a:xfrm>
          <a:prstGeom prst="rect">
            <a:avLst/>
          </a:prstGeom>
          <a:noFill/>
        </p:spPr>
        <p:txBody>
          <a:bodyPr wrap="none" rtlCol="0">
            <a:spAutoFit/>
          </a:bodyPr>
          <a:lstStyle/>
          <a:p>
            <a:r>
              <a:rPr lang="en-US" dirty="0">
                <a:solidFill>
                  <a:srgbClr val="00B050"/>
                </a:solidFill>
              </a:rPr>
              <a:t>cl</a:t>
            </a:r>
            <a:r>
              <a:rPr lang="en-US" baseline="-25000" dirty="0">
                <a:solidFill>
                  <a:srgbClr val="00B050"/>
                </a:solidFill>
              </a:rPr>
              <a:t>2/3</a:t>
            </a:r>
            <a:endParaRPr lang="en-US" dirty="0"/>
          </a:p>
        </p:txBody>
      </p:sp>
      <p:sp>
        <p:nvSpPr>
          <p:cNvPr id="69" name="TextBox 68"/>
          <p:cNvSpPr txBox="1"/>
          <p:nvPr/>
        </p:nvSpPr>
        <p:spPr>
          <a:xfrm>
            <a:off x="3780148" y="2780904"/>
            <a:ext cx="551754" cy="369332"/>
          </a:xfrm>
          <a:prstGeom prst="rect">
            <a:avLst/>
          </a:prstGeom>
          <a:noFill/>
        </p:spPr>
        <p:txBody>
          <a:bodyPr wrap="none" rtlCol="0">
            <a:spAutoFit/>
          </a:bodyPr>
          <a:lstStyle/>
          <a:p>
            <a:r>
              <a:rPr lang="en-US" dirty="0">
                <a:solidFill>
                  <a:srgbClr val="FF0000"/>
                </a:solidFill>
              </a:rPr>
              <a:t>cl</a:t>
            </a:r>
            <a:r>
              <a:rPr lang="en-US" baseline="-25000" dirty="0">
                <a:solidFill>
                  <a:srgbClr val="FF0000"/>
                </a:solidFill>
              </a:rPr>
              <a:t>1/3</a:t>
            </a:r>
            <a:endParaRPr lang="en-US" dirty="0"/>
          </a:p>
        </p:txBody>
      </p:sp>
      <p:cxnSp>
        <p:nvCxnSpPr>
          <p:cNvPr id="72" name="Straight Connector 71"/>
          <p:cNvCxnSpPr/>
          <p:nvPr/>
        </p:nvCxnSpPr>
        <p:spPr>
          <a:xfrm>
            <a:off x="5335571" y="2554664"/>
            <a:ext cx="28280" cy="38367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2912882" y="3808429"/>
            <a:ext cx="3629320" cy="28281"/>
          </a:xfrm>
          <a:prstGeom prst="line">
            <a:avLst/>
          </a:prstGeom>
        </p:spPr>
        <p:style>
          <a:lnRef idx="1">
            <a:schemeClr val="accent1"/>
          </a:lnRef>
          <a:fillRef idx="0">
            <a:schemeClr val="accent1"/>
          </a:fillRef>
          <a:effectRef idx="0">
            <a:schemeClr val="accent1"/>
          </a:effectRef>
          <a:fontRef idx="minor">
            <a:schemeClr val="tx1"/>
          </a:fontRef>
        </p:style>
      </p:cxnSp>
      <p:sp>
        <p:nvSpPr>
          <p:cNvPr id="92" name="Curved Right Arrow 91"/>
          <p:cNvSpPr/>
          <p:nvPr/>
        </p:nvSpPr>
        <p:spPr>
          <a:xfrm rot="2447968">
            <a:off x="4581427" y="2960015"/>
            <a:ext cx="565608" cy="838985"/>
          </a:xfrm>
          <a:prstGeom prst="curved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ate Placeholder 4">
            <a:extLst>
              <a:ext uri="{FF2B5EF4-FFF2-40B4-BE49-F238E27FC236}">
                <a16:creationId xmlns:a16="http://schemas.microsoft.com/office/drawing/2014/main" id="{EB48BE8D-643A-4903-BB59-F44461A5EB25}"/>
              </a:ext>
            </a:extLst>
          </p:cNvPr>
          <p:cNvSpPr>
            <a:spLocks noGrp="1"/>
          </p:cNvSpPr>
          <p:nvPr>
            <p:ph type="dt" sz="half" idx="10"/>
          </p:nvPr>
        </p:nvSpPr>
        <p:spPr>
          <a:xfrm>
            <a:off x="628650" y="6672301"/>
            <a:ext cx="2057400" cy="183399"/>
          </a:xfrm>
        </p:spPr>
        <p:txBody>
          <a:bodyPr/>
          <a:lstStyle/>
          <a:p>
            <a:r>
              <a:rPr lang="en-US"/>
              <a:t>AY2023/24 NSWI166 Lecture 6 of 12, Vojtáš</a:t>
            </a:r>
            <a:endParaRPr lang="en-US" dirty="0"/>
          </a:p>
        </p:txBody>
      </p:sp>
      <p:sp>
        <p:nvSpPr>
          <p:cNvPr id="5" name="Footer Placeholder 4">
            <a:extLst>
              <a:ext uri="{FF2B5EF4-FFF2-40B4-BE49-F238E27FC236}">
                <a16:creationId xmlns:a16="http://schemas.microsoft.com/office/drawing/2014/main" id="{0E107A4F-B937-9CEE-D95B-161B8CDC2826}"/>
              </a:ext>
            </a:extLst>
          </p:cNvPr>
          <p:cNvSpPr>
            <a:spLocks noGrp="1"/>
          </p:cNvSpPr>
          <p:nvPr>
            <p:ph type="ftr" sz="quarter" idx="11"/>
          </p:nvPr>
        </p:nvSpPr>
        <p:spPr/>
        <p:txBody>
          <a:bodyPr/>
          <a:lstStyle/>
          <a:p>
            <a:r>
              <a:rPr lang="en-US"/>
              <a:t>Linear Monotone Preference Model</a:t>
            </a:r>
          </a:p>
        </p:txBody>
      </p:sp>
      <p:sp>
        <p:nvSpPr>
          <p:cNvPr id="6" name="Slide Number Placeholder 5">
            <a:extLst>
              <a:ext uri="{FF2B5EF4-FFF2-40B4-BE49-F238E27FC236}">
                <a16:creationId xmlns:a16="http://schemas.microsoft.com/office/drawing/2014/main" id="{7AAC4D58-7C43-6326-D766-D991AF0D9278}"/>
              </a:ext>
            </a:extLst>
          </p:cNvPr>
          <p:cNvSpPr>
            <a:spLocks noGrp="1"/>
          </p:cNvSpPr>
          <p:nvPr>
            <p:ph type="sldNum" sz="quarter" idx="12"/>
          </p:nvPr>
        </p:nvSpPr>
        <p:spPr/>
        <p:txBody>
          <a:bodyPr/>
          <a:lstStyle/>
          <a:p>
            <a:fld id="{105CACD4-D05D-443A-96A5-56D488532F2E}" type="slidenum">
              <a:rPr lang="en-US" smtClean="0"/>
              <a:pPr/>
              <a:t>27</a:t>
            </a:fld>
            <a:endParaRPr lang="en-US"/>
          </a:p>
        </p:txBody>
      </p:sp>
    </p:spTree>
    <p:extLst>
      <p:ext uri="{BB962C8B-B14F-4D97-AF65-F5344CB8AC3E}">
        <p14:creationId xmlns:p14="http://schemas.microsoft.com/office/powerpoint/2010/main" val="682852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F36123-E521-8215-FCE1-BDB90DB1FD88}"/>
              </a:ext>
            </a:extLst>
          </p:cNvPr>
          <p:cNvPicPr>
            <a:picLocks noChangeAspect="1"/>
          </p:cNvPicPr>
          <p:nvPr/>
        </p:nvPicPr>
        <p:blipFill>
          <a:blip r:embed="rId2"/>
          <a:stretch>
            <a:fillRect/>
          </a:stretch>
        </p:blipFill>
        <p:spPr>
          <a:xfrm>
            <a:off x="592349" y="721038"/>
            <a:ext cx="2688481" cy="2575835"/>
          </a:xfrm>
          <a:prstGeom prst="rect">
            <a:avLst/>
          </a:prstGeom>
        </p:spPr>
      </p:pic>
      <p:pic>
        <p:nvPicPr>
          <p:cNvPr id="8" name="Picture 7">
            <a:extLst>
              <a:ext uri="{FF2B5EF4-FFF2-40B4-BE49-F238E27FC236}">
                <a16:creationId xmlns:a16="http://schemas.microsoft.com/office/drawing/2014/main" id="{2026C146-E235-16B7-F265-3EC64870EEE0}"/>
              </a:ext>
            </a:extLst>
          </p:cNvPr>
          <p:cNvPicPr>
            <a:picLocks noChangeAspect="1"/>
          </p:cNvPicPr>
          <p:nvPr/>
        </p:nvPicPr>
        <p:blipFill>
          <a:blip r:embed="rId3"/>
          <a:stretch>
            <a:fillRect/>
          </a:stretch>
        </p:blipFill>
        <p:spPr>
          <a:xfrm>
            <a:off x="579183" y="3309045"/>
            <a:ext cx="2701647" cy="2575835"/>
          </a:xfrm>
          <a:prstGeom prst="rect">
            <a:avLst/>
          </a:prstGeom>
        </p:spPr>
      </p:pic>
      <p:pic>
        <p:nvPicPr>
          <p:cNvPr id="12" name="Picture 11">
            <a:extLst>
              <a:ext uri="{FF2B5EF4-FFF2-40B4-BE49-F238E27FC236}">
                <a16:creationId xmlns:a16="http://schemas.microsoft.com/office/drawing/2014/main" id="{669B6653-EFFD-B666-4990-78BD55AC1859}"/>
              </a:ext>
            </a:extLst>
          </p:cNvPr>
          <p:cNvPicPr>
            <a:picLocks noChangeAspect="1"/>
          </p:cNvPicPr>
          <p:nvPr/>
        </p:nvPicPr>
        <p:blipFill>
          <a:blip r:embed="rId4"/>
          <a:stretch>
            <a:fillRect/>
          </a:stretch>
        </p:blipFill>
        <p:spPr>
          <a:xfrm>
            <a:off x="5939406" y="721038"/>
            <a:ext cx="2681115" cy="2575835"/>
          </a:xfrm>
          <a:prstGeom prst="rect">
            <a:avLst/>
          </a:prstGeom>
        </p:spPr>
      </p:pic>
      <p:pic>
        <p:nvPicPr>
          <p:cNvPr id="14" name="Picture 13">
            <a:extLst>
              <a:ext uri="{FF2B5EF4-FFF2-40B4-BE49-F238E27FC236}">
                <a16:creationId xmlns:a16="http://schemas.microsoft.com/office/drawing/2014/main" id="{AE952616-7CE3-D1B2-B22D-387FED551100}"/>
              </a:ext>
            </a:extLst>
          </p:cNvPr>
          <p:cNvPicPr>
            <a:picLocks noChangeAspect="1"/>
          </p:cNvPicPr>
          <p:nvPr/>
        </p:nvPicPr>
        <p:blipFill>
          <a:blip r:embed="rId5"/>
          <a:stretch>
            <a:fillRect/>
          </a:stretch>
        </p:blipFill>
        <p:spPr>
          <a:xfrm>
            <a:off x="5859360" y="3309045"/>
            <a:ext cx="2873579" cy="2575835"/>
          </a:xfrm>
          <a:prstGeom prst="rect">
            <a:avLst/>
          </a:prstGeom>
        </p:spPr>
      </p:pic>
      <p:sp>
        <p:nvSpPr>
          <p:cNvPr id="15" name="Title 1">
            <a:extLst>
              <a:ext uri="{FF2B5EF4-FFF2-40B4-BE49-F238E27FC236}">
                <a16:creationId xmlns:a16="http://schemas.microsoft.com/office/drawing/2014/main" id="{6BC9B18D-3A3B-5850-A65A-6C127FB54BC1}"/>
              </a:ext>
            </a:extLst>
          </p:cNvPr>
          <p:cNvSpPr txBox="1">
            <a:spLocks/>
          </p:cNvSpPr>
          <p:nvPr/>
        </p:nvSpPr>
        <p:spPr>
          <a:xfrm>
            <a:off x="410361" y="79900"/>
            <a:ext cx="8440024" cy="951184"/>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Representing preference cube surfaces in 2D by contour lines</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04F31B9-9134-A36B-20F5-D84F117D4008}"/>
                  </a:ext>
                </a:extLst>
              </p:cNvPr>
              <p:cNvSpPr txBox="1"/>
              <p:nvPr/>
            </p:nvSpPr>
            <p:spPr>
              <a:xfrm>
                <a:off x="3874974" y="1986354"/>
                <a:ext cx="1510798"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num>
                        <m:den>
                          <m:r>
                            <a:rPr lang="en-US" b="0" i="1" smtClean="0">
                              <a:latin typeface="Cambria Math" panose="02040503050406030204" pitchFamily="18" charset="0"/>
                            </a:rPr>
                            <m:t>3</m:t>
                          </m:r>
                        </m:den>
                      </m:f>
                    </m:oMath>
                  </m:oMathPara>
                </a14:m>
                <a:endParaRPr lang="en-US" dirty="0"/>
              </a:p>
            </p:txBody>
          </p:sp>
        </mc:Choice>
        <mc:Fallback xmlns="">
          <p:sp>
            <p:nvSpPr>
              <p:cNvPr id="16" name="TextBox 15">
                <a:extLst>
                  <a:ext uri="{FF2B5EF4-FFF2-40B4-BE49-F238E27FC236}">
                    <a16:creationId xmlns:a16="http://schemas.microsoft.com/office/drawing/2014/main" id="{D04F31B9-9134-A36B-20F5-D84F117D4008}"/>
                  </a:ext>
                </a:extLst>
              </p:cNvPr>
              <p:cNvSpPr txBox="1">
                <a:spLocks noRot="1" noChangeAspect="1" noMove="1" noResize="1" noEditPoints="1" noAdjustHandles="1" noChangeArrowheads="1" noChangeShapeType="1" noTextEdit="1"/>
              </p:cNvSpPr>
              <p:nvPr/>
            </p:nvSpPr>
            <p:spPr>
              <a:xfrm>
                <a:off x="3874974" y="1986354"/>
                <a:ext cx="1510798" cy="6127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DAAB744-AD4E-F78B-3767-1CB27864AB5A}"/>
                  </a:ext>
                </a:extLst>
              </p:cNvPr>
              <p:cNvSpPr txBox="1"/>
              <p:nvPr/>
            </p:nvSpPr>
            <p:spPr>
              <a:xfrm>
                <a:off x="3849807" y="4258915"/>
                <a:ext cx="1836785" cy="4533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m:t>
                              </m:r>
                              <m:r>
                                <a:rPr lang="en-US" b="0" i="1" smtClean="0">
                                  <a:latin typeface="Cambria Math" panose="02040503050406030204" pitchFamily="18" charset="0"/>
                                </a:rPr>
                                <m:t>𝑎𝑥</m:t>
                              </m:r>
                            </m:e>
                            <m:lim>
                              <m:r>
                                <a:rPr lang="en-US" b="0" i="1" smtClean="0">
                                  <a:latin typeface="Cambria Math" panose="02040503050406030204" pitchFamily="18" charset="0"/>
                                </a:rPr>
                                <m:t> </m:t>
                              </m:r>
                            </m:lim>
                          </m:limLow>
                        </m:fName>
                        <m:e>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b="0" i="1" smtClean="0">
                              <a:latin typeface="Cambria Math" panose="02040503050406030204" pitchFamily="18" charset="0"/>
                            </a:rPr>
                            <m:t>)</m:t>
                          </m:r>
                        </m:e>
                      </m:func>
                    </m:oMath>
                  </m:oMathPara>
                </a14:m>
                <a:endParaRPr lang="en-US" dirty="0"/>
              </a:p>
            </p:txBody>
          </p:sp>
        </mc:Choice>
        <mc:Fallback xmlns="">
          <p:sp>
            <p:nvSpPr>
              <p:cNvPr id="17" name="TextBox 16">
                <a:extLst>
                  <a:ext uri="{FF2B5EF4-FFF2-40B4-BE49-F238E27FC236}">
                    <a16:creationId xmlns:a16="http://schemas.microsoft.com/office/drawing/2014/main" id="{2DAAB744-AD4E-F78B-3767-1CB27864AB5A}"/>
                  </a:ext>
                </a:extLst>
              </p:cNvPr>
              <p:cNvSpPr txBox="1">
                <a:spLocks noRot="1" noChangeAspect="1" noMove="1" noResize="1" noEditPoints="1" noAdjustHandles="1" noChangeArrowheads="1" noChangeShapeType="1" noTextEdit="1"/>
              </p:cNvSpPr>
              <p:nvPr/>
            </p:nvSpPr>
            <p:spPr>
              <a:xfrm>
                <a:off x="3849807" y="4258915"/>
                <a:ext cx="1836785" cy="453329"/>
              </a:xfrm>
              <a:prstGeom prst="rect">
                <a:avLst/>
              </a:prstGeom>
              <a:blipFill>
                <a:blip r:embed="rId7"/>
                <a:stretch>
                  <a:fillRect/>
                </a:stretch>
              </a:blipFill>
            </p:spPr>
            <p:txBody>
              <a:bodyPr/>
              <a:lstStyle/>
              <a:p>
                <a:r>
                  <a:rPr lang="en-US">
                    <a:noFill/>
                  </a:rPr>
                  <a:t> </a:t>
                </a:r>
              </a:p>
            </p:txBody>
          </p:sp>
        </mc:Fallback>
      </mc:AlternateContent>
      <p:sp>
        <p:nvSpPr>
          <p:cNvPr id="2" name="Date Placeholder 1">
            <a:extLst>
              <a:ext uri="{FF2B5EF4-FFF2-40B4-BE49-F238E27FC236}">
                <a16:creationId xmlns:a16="http://schemas.microsoft.com/office/drawing/2014/main" id="{47B8AE65-53D7-F2B9-AFBF-62B7D4B4B034}"/>
              </a:ext>
            </a:extLst>
          </p:cNvPr>
          <p:cNvSpPr>
            <a:spLocks noGrp="1"/>
          </p:cNvSpPr>
          <p:nvPr>
            <p:ph type="dt" sz="half" idx="10"/>
          </p:nvPr>
        </p:nvSpPr>
        <p:spPr/>
        <p:txBody>
          <a:bodyPr/>
          <a:lstStyle/>
          <a:p>
            <a:r>
              <a:rPr lang="en-US"/>
              <a:t>NDBI021 User Preferences Lecture 1</a:t>
            </a:r>
          </a:p>
        </p:txBody>
      </p:sp>
      <p:sp>
        <p:nvSpPr>
          <p:cNvPr id="3" name="Footer Placeholder 2">
            <a:extLst>
              <a:ext uri="{FF2B5EF4-FFF2-40B4-BE49-F238E27FC236}">
                <a16:creationId xmlns:a16="http://schemas.microsoft.com/office/drawing/2014/main" id="{BC1F3207-0357-BD6D-0FB3-897803BBDB60}"/>
              </a:ext>
            </a:extLst>
          </p:cNvPr>
          <p:cNvSpPr>
            <a:spLocks noGrp="1"/>
          </p:cNvSpPr>
          <p:nvPr>
            <p:ph type="ftr" sz="quarter" idx="11"/>
          </p:nvPr>
        </p:nvSpPr>
        <p:spPr/>
        <p:txBody>
          <a:bodyPr/>
          <a:lstStyle/>
          <a:p>
            <a:r>
              <a:rPr lang="en-US"/>
              <a:t>Aggregation+</a:t>
            </a:r>
          </a:p>
        </p:txBody>
      </p:sp>
      <p:sp>
        <p:nvSpPr>
          <p:cNvPr id="4" name="Slide Number Placeholder 3">
            <a:extLst>
              <a:ext uri="{FF2B5EF4-FFF2-40B4-BE49-F238E27FC236}">
                <a16:creationId xmlns:a16="http://schemas.microsoft.com/office/drawing/2014/main" id="{79E8EE1C-132B-2F83-A564-F0C96F4BD71D}"/>
              </a:ext>
            </a:extLst>
          </p:cNvPr>
          <p:cNvSpPr>
            <a:spLocks noGrp="1"/>
          </p:cNvSpPr>
          <p:nvPr>
            <p:ph type="sldNum" sz="quarter" idx="12"/>
          </p:nvPr>
        </p:nvSpPr>
        <p:spPr/>
        <p:txBody>
          <a:bodyPr/>
          <a:lstStyle/>
          <a:p>
            <a:fld id="{93AECF0D-CD55-494B-932A-64BB14639227}" type="slidenum">
              <a:rPr lang="en-US" smtClean="0"/>
              <a:t>28</a:t>
            </a:fld>
            <a:endParaRPr lang="en-US"/>
          </a:p>
        </p:txBody>
      </p:sp>
    </p:spTree>
    <p:extLst>
      <p:ext uri="{BB962C8B-B14F-4D97-AF65-F5344CB8AC3E}">
        <p14:creationId xmlns:p14="http://schemas.microsoft.com/office/powerpoint/2010/main" val="3058523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9469" y="2552501"/>
            <a:ext cx="3633997" cy="38372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6290252" y="2289013"/>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6490653" y="2621925"/>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6591963" y="6273054"/>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780319" y="2311836"/>
            <a:ext cx="263214" cy="276999"/>
          </a:xfrm>
          <a:prstGeom prst="rect">
            <a:avLst/>
          </a:prstGeom>
          <a:noFill/>
        </p:spPr>
        <p:txBody>
          <a:bodyPr wrap="none" rtlCol="0">
            <a:spAutoFit/>
          </a:bodyPr>
          <a:lstStyle/>
          <a:p>
            <a:r>
              <a:rPr lang="cs-CZ" sz="1200" dirty="0"/>
              <a:t>1</a:t>
            </a:r>
            <a:endParaRPr lang="en-US" sz="1200" dirty="0"/>
          </a:p>
        </p:txBody>
      </p:sp>
      <p:cxnSp>
        <p:nvCxnSpPr>
          <p:cNvPr id="19" name="Straight Arrow Connector 18"/>
          <p:cNvCxnSpPr/>
          <p:nvPr/>
        </p:nvCxnSpPr>
        <p:spPr>
          <a:xfrm flipH="1">
            <a:off x="2780319" y="2566012"/>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553466" y="6396867"/>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207030" y="641784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3072076" y="2214934"/>
            <a:ext cx="429657" cy="369332"/>
          </a:xfrm>
          <a:prstGeom prst="rect">
            <a:avLst/>
          </a:prstGeom>
          <a:noFill/>
        </p:spPr>
        <p:txBody>
          <a:bodyPr wrap="square" rtlCol="0">
            <a:spAutoFit/>
          </a:bodyPr>
          <a:lstStyle/>
          <a:p>
            <a:r>
              <a:rPr lang="en-US" dirty="0"/>
              <a:t>x</a:t>
            </a:r>
            <a:r>
              <a:rPr lang="en-US" baseline="-25000" dirty="0"/>
              <a:t>2</a:t>
            </a:r>
          </a:p>
        </p:txBody>
      </p:sp>
      <p:sp>
        <p:nvSpPr>
          <p:cNvPr id="60" name="TextBox 59"/>
          <p:cNvSpPr txBox="1"/>
          <p:nvPr/>
        </p:nvSpPr>
        <p:spPr>
          <a:xfrm>
            <a:off x="197241" y="148503"/>
            <a:ext cx="2617524" cy="6740307"/>
          </a:xfrm>
          <a:prstGeom prst="rect">
            <a:avLst/>
          </a:prstGeom>
          <a:noFill/>
          <a:ln>
            <a:solidFill>
              <a:schemeClr val="tx1"/>
            </a:solidFill>
          </a:ln>
        </p:spPr>
        <p:txBody>
          <a:bodyPr wrap="square" rtlCol="0">
            <a:spAutoFit/>
          </a:bodyPr>
          <a:lstStyle/>
          <a:p>
            <a:r>
              <a:rPr lang="en-US" dirty="0"/>
              <a:t>To get global preference degree of items we need to a</a:t>
            </a:r>
            <a:r>
              <a:rPr lang="cs-CZ" dirty="0"/>
              <a:t>g</a:t>
            </a:r>
            <a:r>
              <a:rPr lang="en-US" dirty="0"/>
              <a:t>g</a:t>
            </a:r>
            <a:r>
              <a:rPr lang="cs-CZ" dirty="0" err="1"/>
              <a:t>rega</a:t>
            </a:r>
            <a:r>
              <a:rPr lang="en-US" dirty="0" err="1"/>
              <a:t>te</a:t>
            </a:r>
            <a:r>
              <a:rPr lang="cs-CZ" dirty="0"/>
              <a:t> </a:t>
            </a:r>
            <a:r>
              <a:rPr lang="en-US" dirty="0"/>
              <a:t>them. First is weighted average  </a:t>
            </a:r>
          </a:p>
          <a:p>
            <a:r>
              <a:rPr lang="en-US" dirty="0"/>
              <a:t>t(x</a:t>
            </a:r>
            <a:r>
              <a:rPr lang="en-US" baseline="-25000" dirty="0"/>
              <a:t>1</a:t>
            </a:r>
            <a:r>
              <a:rPr lang="en-US" dirty="0"/>
              <a:t>, x</a:t>
            </a:r>
            <a:r>
              <a:rPr lang="en-US" baseline="-25000" dirty="0"/>
              <a:t>2</a:t>
            </a:r>
            <a:r>
              <a:rPr lang="en-US" dirty="0"/>
              <a:t>) =  w</a:t>
            </a:r>
            <a:r>
              <a:rPr lang="en-US" baseline="-25000" dirty="0"/>
              <a:t>1</a:t>
            </a:r>
            <a:r>
              <a:rPr lang="en-US" dirty="0"/>
              <a:t>*x</a:t>
            </a:r>
            <a:r>
              <a:rPr lang="en-US" baseline="-25000" dirty="0"/>
              <a:t>1</a:t>
            </a:r>
            <a:r>
              <a:rPr lang="en-US" dirty="0"/>
              <a:t> + w</a:t>
            </a:r>
            <a:r>
              <a:rPr lang="en-US" baseline="-25000" dirty="0"/>
              <a:t>2</a:t>
            </a:r>
            <a:r>
              <a:rPr lang="en-US" dirty="0"/>
              <a:t>*x</a:t>
            </a:r>
            <a:r>
              <a:rPr lang="en-US" baseline="-25000" dirty="0"/>
              <a:t>2</a:t>
            </a:r>
            <a:r>
              <a:rPr lang="en-US" dirty="0"/>
              <a:t> , where  w</a:t>
            </a:r>
            <a:r>
              <a:rPr lang="en-US" baseline="-25000" dirty="0"/>
              <a:t>1</a:t>
            </a:r>
            <a:r>
              <a:rPr lang="en-US" dirty="0"/>
              <a:t>, w</a:t>
            </a:r>
            <a:r>
              <a:rPr lang="en-US" baseline="-25000" dirty="0"/>
              <a:t>2</a:t>
            </a:r>
            <a:r>
              <a:rPr lang="en-US" dirty="0"/>
              <a:t> </a:t>
            </a:r>
            <a:r>
              <a:rPr lang="en-US" dirty="0">
                <a:sym typeface="Symbol"/>
              </a:rPr>
              <a:t> 0</a:t>
            </a:r>
            <a:r>
              <a:rPr lang="en-US" dirty="0"/>
              <a:t> are attribute weights with w</a:t>
            </a:r>
            <a:r>
              <a:rPr lang="en-US" baseline="-25000" dirty="0"/>
              <a:t>1</a:t>
            </a:r>
            <a:r>
              <a:rPr lang="en-US" dirty="0"/>
              <a:t>+ w</a:t>
            </a:r>
            <a:r>
              <a:rPr lang="en-US" baseline="-25000" dirty="0"/>
              <a:t>2</a:t>
            </a:r>
            <a:r>
              <a:rPr lang="en-US" dirty="0"/>
              <a:t> =1 </a:t>
            </a:r>
          </a:p>
          <a:p>
            <a:r>
              <a:rPr lang="en-US" dirty="0"/>
              <a:t>     Graph of t is a 3D object. Intuition behind display of aggregation function are contour lines (e.g. </a:t>
            </a:r>
            <a:r>
              <a:rPr lang="en-US" dirty="0">
                <a:solidFill>
                  <a:srgbClr val="FF0000"/>
                </a:solidFill>
              </a:rPr>
              <a:t>cl</a:t>
            </a:r>
            <a:r>
              <a:rPr lang="en-US" baseline="-25000" dirty="0">
                <a:solidFill>
                  <a:srgbClr val="FF0000"/>
                </a:solidFill>
              </a:rPr>
              <a:t>1/3</a:t>
            </a:r>
            <a:r>
              <a:rPr lang="en-US" dirty="0"/>
              <a:t> , </a:t>
            </a:r>
            <a:r>
              <a:rPr lang="en-US" dirty="0">
                <a:solidFill>
                  <a:srgbClr val="00B050"/>
                </a:solidFill>
              </a:rPr>
              <a:t>cl</a:t>
            </a:r>
            <a:r>
              <a:rPr lang="en-US" baseline="-25000" dirty="0">
                <a:solidFill>
                  <a:srgbClr val="00B050"/>
                </a:solidFill>
              </a:rPr>
              <a:t>2/3</a:t>
            </a:r>
            <a:r>
              <a:rPr lang="en-US" dirty="0"/>
              <a:t>) for users </a:t>
            </a:r>
            <a:r>
              <a:rPr lang="en-US" b="1" dirty="0">
                <a:solidFill>
                  <a:srgbClr val="00B050"/>
                </a:solidFill>
              </a:rPr>
              <a:t>u</a:t>
            </a:r>
            <a:r>
              <a:rPr lang="en-US" dirty="0"/>
              <a:t>, resp. </a:t>
            </a:r>
            <a:r>
              <a:rPr lang="en-US" b="1" dirty="0">
                <a:solidFill>
                  <a:srgbClr val="FF0000"/>
                </a:solidFill>
              </a:rPr>
              <a:t>u</a:t>
            </a:r>
          </a:p>
          <a:p>
            <a:r>
              <a:rPr lang="en-US" b="1" dirty="0"/>
              <a:t>       Only NW to SE</a:t>
            </a:r>
          </a:p>
          <a:p>
            <a:endParaRPr lang="en-US" dirty="0"/>
          </a:p>
          <a:p>
            <a:pPr algn="ctr"/>
            <a:r>
              <a:rPr lang="en-US" b="1" dirty="0"/>
              <a:t>Ordering is compliant with Pareto order</a:t>
            </a:r>
          </a:p>
          <a:p>
            <a:endParaRPr lang="en-US" dirty="0"/>
          </a:p>
          <a:p>
            <a:r>
              <a:rPr lang="en-US" dirty="0"/>
              <a:t>On the preference cube diagonal corresponding contour line of preference degree y</a:t>
            </a:r>
            <a:r>
              <a:rPr lang="en-US" dirty="0">
                <a:sym typeface="Symbol" panose="05050102010706020507" pitchFamily="18" charset="2"/>
              </a:rPr>
              <a:t></a:t>
            </a:r>
            <a:r>
              <a:rPr lang="en-US" dirty="0"/>
              <a:t>[0,1] intersect the diagonal at point (y, y)</a:t>
            </a:r>
            <a:endParaRPr lang="cs-CZ" dirty="0"/>
          </a:p>
        </p:txBody>
      </p:sp>
      <p:cxnSp>
        <p:nvCxnSpPr>
          <p:cNvPr id="38" name="Straight Connector 37"/>
          <p:cNvCxnSpPr>
            <a:endCxn id="3" idx="3"/>
          </p:cNvCxnSpPr>
          <p:nvPr/>
        </p:nvCxnSpPr>
        <p:spPr>
          <a:xfrm>
            <a:off x="2930487" y="2552501"/>
            <a:ext cx="3622979" cy="191864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2921066" y="2571349"/>
            <a:ext cx="3622978" cy="378136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2828041" y="6297105"/>
            <a:ext cx="150829" cy="160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705493" y="6372520"/>
            <a:ext cx="1091324" cy="369332"/>
          </a:xfrm>
          <a:prstGeom prst="rect">
            <a:avLst/>
          </a:prstGeom>
          <a:noFill/>
        </p:spPr>
        <p:txBody>
          <a:bodyPr wrap="none" rtlCol="0">
            <a:spAutoFit/>
          </a:bodyPr>
          <a:lstStyle/>
          <a:p>
            <a:r>
              <a:rPr lang="en-US" b="1" dirty="0"/>
              <a:t>Ideal, top</a:t>
            </a:r>
          </a:p>
        </p:txBody>
      </p:sp>
      <p:cxnSp>
        <p:nvCxnSpPr>
          <p:cNvPr id="57" name="Straight Connector 56"/>
          <p:cNvCxnSpPr>
            <a:stCxn id="3" idx="0"/>
          </p:cNvCxnSpPr>
          <p:nvPr/>
        </p:nvCxnSpPr>
        <p:spPr>
          <a:xfrm>
            <a:off x="4736468" y="2552501"/>
            <a:ext cx="1818566" cy="381503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899771" y="2572923"/>
            <a:ext cx="1818566" cy="381503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932055" y="4477177"/>
            <a:ext cx="3622979" cy="191864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513920" y="4317473"/>
            <a:ext cx="393056" cy="369332"/>
          </a:xfrm>
          <a:prstGeom prst="rect">
            <a:avLst/>
          </a:prstGeom>
          <a:noFill/>
        </p:spPr>
        <p:txBody>
          <a:bodyPr wrap="none" rtlCol="0">
            <a:spAutoFit/>
          </a:bodyPr>
          <a:lstStyle/>
          <a:p>
            <a:r>
              <a:rPr lang="en-US" dirty="0"/>
              <a:t>½ </a:t>
            </a:r>
          </a:p>
        </p:txBody>
      </p:sp>
      <p:sp>
        <p:nvSpPr>
          <p:cNvPr id="51" name="TextBox 50"/>
          <p:cNvSpPr txBox="1"/>
          <p:nvPr/>
        </p:nvSpPr>
        <p:spPr>
          <a:xfrm>
            <a:off x="4545290" y="2273417"/>
            <a:ext cx="393056" cy="369332"/>
          </a:xfrm>
          <a:prstGeom prst="rect">
            <a:avLst/>
          </a:prstGeom>
          <a:noFill/>
        </p:spPr>
        <p:txBody>
          <a:bodyPr wrap="none" rtlCol="0">
            <a:spAutoFit/>
          </a:bodyPr>
          <a:lstStyle/>
          <a:p>
            <a:r>
              <a:rPr lang="en-US" dirty="0"/>
              <a:t>½ </a:t>
            </a:r>
          </a:p>
        </p:txBody>
      </p:sp>
      <p:sp>
        <p:nvSpPr>
          <p:cNvPr id="53" name="TextBox 52"/>
          <p:cNvSpPr txBox="1"/>
          <p:nvPr/>
        </p:nvSpPr>
        <p:spPr>
          <a:xfrm>
            <a:off x="5326150" y="3619887"/>
            <a:ext cx="431528" cy="369332"/>
          </a:xfrm>
          <a:prstGeom prst="rect">
            <a:avLst/>
          </a:prstGeom>
          <a:noFill/>
        </p:spPr>
        <p:txBody>
          <a:bodyPr wrap="none" rtlCol="0">
            <a:spAutoFit/>
          </a:bodyPr>
          <a:lstStyle/>
          <a:p>
            <a:r>
              <a:rPr lang="en-US" baseline="30000" dirty="0"/>
              <a:t>1</a:t>
            </a:r>
            <a:r>
              <a:rPr lang="en-US" dirty="0"/>
              <a:t>/</a:t>
            </a:r>
            <a:r>
              <a:rPr lang="en-US" baseline="-25000" dirty="0"/>
              <a:t>3</a:t>
            </a:r>
          </a:p>
        </p:txBody>
      </p:sp>
      <p:sp>
        <p:nvSpPr>
          <p:cNvPr id="54" name="TextBox 53"/>
          <p:cNvSpPr txBox="1"/>
          <p:nvPr/>
        </p:nvSpPr>
        <p:spPr>
          <a:xfrm>
            <a:off x="3687459" y="4922357"/>
            <a:ext cx="431528" cy="369332"/>
          </a:xfrm>
          <a:prstGeom prst="rect">
            <a:avLst/>
          </a:prstGeom>
          <a:noFill/>
        </p:spPr>
        <p:txBody>
          <a:bodyPr wrap="none" rtlCol="0">
            <a:spAutoFit/>
          </a:bodyPr>
          <a:lstStyle/>
          <a:p>
            <a:r>
              <a:rPr lang="en-US" baseline="30000" dirty="0"/>
              <a:t>2</a:t>
            </a:r>
            <a:r>
              <a:rPr lang="en-US" dirty="0"/>
              <a:t>/</a:t>
            </a:r>
            <a:r>
              <a:rPr lang="en-US" baseline="-25000" dirty="0"/>
              <a:t>3</a:t>
            </a:r>
          </a:p>
        </p:txBody>
      </p:sp>
      <p:sp>
        <p:nvSpPr>
          <p:cNvPr id="58" name="TextBox 57"/>
          <p:cNvSpPr txBox="1"/>
          <p:nvPr/>
        </p:nvSpPr>
        <p:spPr>
          <a:xfrm>
            <a:off x="4611269" y="4394457"/>
            <a:ext cx="393056" cy="369332"/>
          </a:xfrm>
          <a:prstGeom prst="rect">
            <a:avLst/>
          </a:prstGeom>
          <a:noFill/>
        </p:spPr>
        <p:txBody>
          <a:bodyPr wrap="none" rtlCol="0">
            <a:spAutoFit/>
          </a:bodyPr>
          <a:lstStyle/>
          <a:p>
            <a:r>
              <a:rPr lang="en-US" dirty="0"/>
              <a:t>½ </a:t>
            </a:r>
          </a:p>
        </p:txBody>
      </p:sp>
      <p:cxnSp>
        <p:nvCxnSpPr>
          <p:cNvPr id="67" name="Straight Connector 66"/>
          <p:cNvCxnSpPr/>
          <p:nvPr/>
        </p:nvCxnSpPr>
        <p:spPr>
          <a:xfrm>
            <a:off x="4600284" y="4524864"/>
            <a:ext cx="103694" cy="754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562570" y="5986018"/>
            <a:ext cx="551754" cy="369332"/>
          </a:xfrm>
          <a:prstGeom prst="rect">
            <a:avLst/>
          </a:prstGeom>
          <a:noFill/>
        </p:spPr>
        <p:txBody>
          <a:bodyPr wrap="none" rtlCol="0">
            <a:spAutoFit/>
          </a:bodyPr>
          <a:lstStyle/>
          <a:p>
            <a:r>
              <a:rPr lang="en-US" dirty="0">
                <a:solidFill>
                  <a:srgbClr val="00B050"/>
                </a:solidFill>
              </a:rPr>
              <a:t>cl</a:t>
            </a:r>
            <a:r>
              <a:rPr lang="en-US" baseline="-25000" dirty="0">
                <a:solidFill>
                  <a:srgbClr val="00B050"/>
                </a:solidFill>
              </a:rPr>
              <a:t>2/3</a:t>
            </a:r>
            <a:endParaRPr lang="en-US" dirty="0"/>
          </a:p>
        </p:txBody>
      </p:sp>
      <p:sp>
        <p:nvSpPr>
          <p:cNvPr id="69" name="TextBox 68"/>
          <p:cNvSpPr txBox="1"/>
          <p:nvPr/>
        </p:nvSpPr>
        <p:spPr>
          <a:xfrm>
            <a:off x="3780148" y="2780904"/>
            <a:ext cx="551754" cy="369332"/>
          </a:xfrm>
          <a:prstGeom prst="rect">
            <a:avLst/>
          </a:prstGeom>
          <a:noFill/>
        </p:spPr>
        <p:txBody>
          <a:bodyPr wrap="none" rtlCol="0">
            <a:spAutoFit/>
          </a:bodyPr>
          <a:lstStyle/>
          <a:p>
            <a:r>
              <a:rPr lang="en-US" dirty="0">
                <a:solidFill>
                  <a:srgbClr val="FF0000"/>
                </a:solidFill>
              </a:rPr>
              <a:t>cl</a:t>
            </a:r>
            <a:r>
              <a:rPr lang="en-US" baseline="-25000" dirty="0">
                <a:solidFill>
                  <a:srgbClr val="FF0000"/>
                </a:solidFill>
              </a:rPr>
              <a:t>1/3</a:t>
            </a:r>
            <a:endParaRPr lang="en-US" dirty="0"/>
          </a:p>
        </p:txBody>
      </p:sp>
      <p:cxnSp>
        <p:nvCxnSpPr>
          <p:cNvPr id="72" name="Straight Connector 71"/>
          <p:cNvCxnSpPr/>
          <p:nvPr/>
        </p:nvCxnSpPr>
        <p:spPr>
          <a:xfrm>
            <a:off x="5335571" y="2554664"/>
            <a:ext cx="28280" cy="38367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2912882" y="3808429"/>
            <a:ext cx="3629320" cy="28281"/>
          </a:xfrm>
          <a:prstGeom prst="line">
            <a:avLst/>
          </a:prstGeom>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a16="http://schemas.microsoft.com/office/drawing/2014/main" id="{C9428322-E39B-4FF0-ADD3-D21B3196836B}"/>
              </a:ext>
            </a:extLst>
          </p:cNvPr>
          <p:cNvSpPr>
            <a:spLocks noGrp="1"/>
          </p:cNvSpPr>
          <p:nvPr>
            <p:ph type="sldNum" sz="quarter" idx="12"/>
          </p:nvPr>
        </p:nvSpPr>
        <p:spPr/>
        <p:txBody>
          <a:bodyPr/>
          <a:lstStyle/>
          <a:p>
            <a:fld id="{105CACD4-D05D-443A-96A5-56D488532F2E}" type="slidenum">
              <a:rPr lang="en-US" smtClean="0"/>
              <a:pPr/>
              <a:t>29</a:t>
            </a:fld>
            <a:endParaRPr lang="en-US"/>
          </a:p>
        </p:txBody>
      </p:sp>
      <p:sp>
        <p:nvSpPr>
          <p:cNvPr id="42" name="Date Placeholder 4">
            <a:extLst>
              <a:ext uri="{FF2B5EF4-FFF2-40B4-BE49-F238E27FC236}">
                <a16:creationId xmlns:a16="http://schemas.microsoft.com/office/drawing/2014/main" id="{EB48BE8D-643A-4903-BB59-F44461A5EB25}"/>
              </a:ext>
            </a:extLst>
          </p:cNvPr>
          <p:cNvSpPr>
            <a:spLocks noGrp="1"/>
          </p:cNvSpPr>
          <p:nvPr>
            <p:ph type="dt" sz="half" idx="10"/>
          </p:nvPr>
        </p:nvSpPr>
        <p:spPr>
          <a:xfrm>
            <a:off x="628650" y="6672301"/>
            <a:ext cx="2057400" cy="183399"/>
          </a:xfrm>
        </p:spPr>
        <p:txBody>
          <a:bodyPr/>
          <a:lstStyle/>
          <a:p>
            <a:r>
              <a:rPr lang="en-US"/>
              <a:t>NDBI021 User Preferences Lecture 1</a:t>
            </a:r>
            <a:endParaRPr lang="en-US" dirty="0"/>
          </a:p>
        </p:txBody>
      </p:sp>
      <p:sp>
        <p:nvSpPr>
          <p:cNvPr id="43" name="Footer Placeholder 5">
            <a:extLst>
              <a:ext uri="{FF2B5EF4-FFF2-40B4-BE49-F238E27FC236}">
                <a16:creationId xmlns:a16="http://schemas.microsoft.com/office/drawing/2014/main" id="{68CDC050-58E0-4079-97B5-62844B8B5F2E}"/>
              </a:ext>
            </a:extLst>
          </p:cNvPr>
          <p:cNvSpPr>
            <a:spLocks noGrp="1"/>
          </p:cNvSpPr>
          <p:nvPr>
            <p:ph type="ftr" sz="quarter" idx="11"/>
          </p:nvPr>
        </p:nvSpPr>
        <p:spPr>
          <a:xfrm>
            <a:off x="3028950" y="6604870"/>
            <a:ext cx="3086100" cy="259219"/>
          </a:xfrm>
        </p:spPr>
        <p:txBody>
          <a:bodyPr/>
          <a:lstStyle/>
          <a:p>
            <a:r>
              <a:rPr lang="en-US"/>
              <a:t>Aggregation+</a:t>
            </a:r>
            <a:endParaRPr lang="en-US" dirty="0"/>
          </a:p>
        </p:txBody>
      </p:sp>
      <p:sp>
        <p:nvSpPr>
          <p:cNvPr id="5" name="TextBox 4">
            <a:extLst>
              <a:ext uri="{FF2B5EF4-FFF2-40B4-BE49-F238E27FC236}">
                <a16:creationId xmlns:a16="http://schemas.microsoft.com/office/drawing/2014/main" id="{FB24D2F5-5846-8FE2-9A60-2A8041E4CEB5}"/>
              </a:ext>
            </a:extLst>
          </p:cNvPr>
          <p:cNvSpPr txBox="1"/>
          <p:nvPr/>
        </p:nvSpPr>
        <p:spPr>
          <a:xfrm>
            <a:off x="3093023" y="505282"/>
            <a:ext cx="2902782" cy="923330"/>
          </a:xfrm>
          <a:prstGeom prst="rect">
            <a:avLst/>
          </a:prstGeom>
          <a:noFill/>
        </p:spPr>
        <p:txBody>
          <a:bodyPr wrap="none" rtlCol="0">
            <a:spAutoFit/>
          </a:bodyPr>
          <a:lstStyle/>
          <a:p>
            <a:r>
              <a:rPr lang="en-US" dirty="0">
                <a:solidFill>
                  <a:srgbClr val="FF0000"/>
                </a:solidFill>
              </a:rPr>
              <a:t>(2x</a:t>
            </a:r>
            <a:r>
              <a:rPr lang="en-US" baseline="-25000" dirty="0">
                <a:solidFill>
                  <a:srgbClr val="FF0000"/>
                </a:solidFill>
              </a:rPr>
              <a:t>1</a:t>
            </a:r>
            <a:r>
              <a:rPr lang="en-US" dirty="0">
                <a:solidFill>
                  <a:srgbClr val="FF0000"/>
                </a:solidFill>
              </a:rPr>
              <a:t>+x</a:t>
            </a:r>
            <a:r>
              <a:rPr lang="en-US" baseline="-25000" dirty="0">
                <a:solidFill>
                  <a:srgbClr val="FF0000"/>
                </a:solidFill>
              </a:rPr>
              <a:t>2</a:t>
            </a:r>
            <a:r>
              <a:rPr lang="en-US" dirty="0">
                <a:solidFill>
                  <a:srgbClr val="FF0000"/>
                </a:solidFill>
              </a:rPr>
              <a:t>)/3   B is better than A</a:t>
            </a:r>
          </a:p>
          <a:p>
            <a:endParaRPr lang="en-US" dirty="0"/>
          </a:p>
          <a:p>
            <a:r>
              <a:rPr lang="en-US" dirty="0">
                <a:solidFill>
                  <a:srgbClr val="00B050"/>
                </a:solidFill>
              </a:rPr>
              <a:t>(x</a:t>
            </a:r>
            <a:r>
              <a:rPr lang="en-US" baseline="-25000" dirty="0">
                <a:solidFill>
                  <a:srgbClr val="00B050"/>
                </a:solidFill>
              </a:rPr>
              <a:t>1</a:t>
            </a:r>
            <a:r>
              <a:rPr lang="en-US" dirty="0">
                <a:solidFill>
                  <a:srgbClr val="00B050"/>
                </a:solidFill>
              </a:rPr>
              <a:t>+2x</a:t>
            </a:r>
            <a:r>
              <a:rPr lang="en-US" baseline="-25000" dirty="0">
                <a:solidFill>
                  <a:srgbClr val="00B050"/>
                </a:solidFill>
              </a:rPr>
              <a:t>2</a:t>
            </a:r>
            <a:r>
              <a:rPr lang="en-US" dirty="0">
                <a:solidFill>
                  <a:srgbClr val="00B050"/>
                </a:solidFill>
              </a:rPr>
              <a:t>)/3   A is better than B</a:t>
            </a:r>
          </a:p>
        </p:txBody>
      </p:sp>
      <p:cxnSp>
        <p:nvCxnSpPr>
          <p:cNvPr id="6" name="Straight Connector 5">
            <a:extLst>
              <a:ext uri="{FF2B5EF4-FFF2-40B4-BE49-F238E27FC236}">
                <a16:creationId xmlns:a16="http://schemas.microsoft.com/office/drawing/2014/main" id="{5DD71C73-CEFA-F65F-BCF7-F20D5FD66696}"/>
              </a:ext>
            </a:extLst>
          </p:cNvPr>
          <p:cNvCxnSpPr/>
          <p:nvPr/>
        </p:nvCxnSpPr>
        <p:spPr>
          <a:xfrm>
            <a:off x="5335571" y="1630739"/>
            <a:ext cx="28280" cy="38367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EC1F790-3B6E-1236-5011-F5C639B0780D}"/>
              </a:ext>
            </a:extLst>
          </p:cNvPr>
          <p:cNvSpPr txBox="1"/>
          <p:nvPr/>
        </p:nvSpPr>
        <p:spPr>
          <a:xfrm>
            <a:off x="5427137" y="1647825"/>
            <a:ext cx="1660391" cy="369332"/>
          </a:xfrm>
          <a:prstGeom prst="rect">
            <a:avLst/>
          </a:prstGeom>
          <a:noFill/>
        </p:spPr>
        <p:txBody>
          <a:bodyPr wrap="none" rtlCol="0">
            <a:spAutoFit/>
          </a:bodyPr>
          <a:lstStyle/>
          <a:p>
            <a:r>
              <a:rPr lang="en-US" dirty="0"/>
              <a:t>Only x</a:t>
            </a:r>
            <a:r>
              <a:rPr lang="en-US" baseline="-25000" dirty="0"/>
              <a:t>2</a:t>
            </a:r>
            <a:r>
              <a:rPr lang="en-US" dirty="0"/>
              <a:t> matters</a:t>
            </a:r>
          </a:p>
        </p:txBody>
      </p:sp>
      <p:cxnSp>
        <p:nvCxnSpPr>
          <p:cNvPr id="8" name="Straight Connector 7">
            <a:extLst>
              <a:ext uri="{FF2B5EF4-FFF2-40B4-BE49-F238E27FC236}">
                <a16:creationId xmlns:a16="http://schemas.microsoft.com/office/drawing/2014/main" id="{143A4C7F-51F0-3330-8E37-F294EF14B2A0}"/>
              </a:ext>
            </a:extLst>
          </p:cNvPr>
          <p:cNvCxnSpPr/>
          <p:nvPr/>
        </p:nvCxnSpPr>
        <p:spPr>
          <a:xfrm flipH="1">
            <a:off x="3951107" y="3808429"/>
            <a:ext cx="3629320" cy="28281"/>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8EAFF34-570D-26E9-EA0B-FBFD907D8D61}"/>
              </a:ext>
            </a:extLst>
          </p:cNvPr>
          <p:cNvSpPr txBox="1"/>
          <p:nvPr/>
        </p:nvSpPr>
        <p:spPr>
          <a:xfrm>
            <a:off x="7237963" y="3467378"/>
            <a:ext cx="1660391" cy="369332"/>
          </a:xfrm>
          <a:prstGeom prst="rect">
            <a:avLst/>
          </a:prstGeom>
          <a:noFill/>
        </p:spPr>
        <p:txBody>
          <a:bodyPr wrap="none" rtlCol="0">
            <a:spAutoFit/>
          </a:bodyPr>
          <a:lstStyle/>
          <a:p>
            <a:r>
              <a:rPr lang="en-US" dirty="0"/>
              <a:t>Only x</a:t>
            </a:r>
            <a:r>
              <a:rPr lang="en-US" baseline="-25000" dirty="0"/>
              <a:t>1</a:t>
            </a:r>
            <a:r>
              <a:rPr lang="en-US" dirty="0"/>
              <a:t> matters</a:t>
            </a:r>
          </a:p>
        </p:txBody>
      </p:sp>
      <p:cxnSp>
        <p:nvCxnSpPr>
          <p:cNvPr id="16" name="Straight Connector 15">
            <a:extLst>
              <a:ext uri="{FF2B5EF4-FFF2-40B4-BE49-F238E27FC236}">
                <a16:creationId xmlns:a16="http://schemas.microsoft.com/office/drawing/2014/main" id="{1E4B2D1D-32C1-3EEE-76C7-01A1937148FD}"/>
              </a:ext>
            </a:extLst>
          </p:cNvPr>
          <p:cNvCxnSpPr/>
          <p:nvPr/>
        </p:nvCxnSpPr>
        <p:spPr>
          <a:xfrm>
            <a:off x="4466679" y="2965881"/>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FB3E327-6F97-81D9-35F8-9FDA6194FCE6}"/>
              </a:ext>
            </a:extLst>
          </p:cNvPr>
          <p:cNvCxnSpPr/>
          <p:nvPr/>
        </p:nvCxnSpPr>
        <p:spPr>
          <a:xfrm>
            <a:off x="4395069" y="3059870"/>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48FAF40-82CB-C332-CC43-F6A18056035F}"/>
              </a:ext>
            </a:extLst>
          </p:cNvPr>
          <p:cNvSpPr txBox="1"/>
          <p:nvPr/>
        </p:nvSpPr>
        <p:spPr>
          <a:xfrm>
            <a:off x="4479815" y="2919194"/>
            <a:ext cx="293670" cy="307777"/>
          </a:xfrm>
          <a:prstGeom prst="rect">
            <a:avLst/>
          </a:prstGeom>
          <a:noFill/>
        </p:spPr>
        <p:txBody>
          <a:bodyPr wrap="none" rtlCol="0">
            <a:spAutoFit/>
          </a:bodyPr>
          <a:lstStyle/>
          <a:p>
            <a:r>
              <a:rPr lang="en-US" sz="1400" b="1" dirty="0"/>
              <a:t>A</a:t>
            </a:r>
          </a:p>
        </p:txBody>
      </p:sp>
      <p:cxnSp>
        <p:nvCxnSpPr>
          <p:cNvPr id="24" name="Straight Connector 23">
            <a:extLst>
              <a:ext uri="{FF2B5EF4-FFF2-40B4-BE49-F238E27FC236}">
                <a16:creationId xmlns:a16="http://schemas.microsoft.com/office/drawing/2014/main" id="{E8C52D6F-4BD2-14EA-5BB5-89896475704B}"/>
              </a:ext>
            </a:extLst>
          </p:cNvPr>
          <p:cNvCxnSpPr/>
          <p:nvPr/>
        </p:nvCxnSpPr>
        <p:spPr>
          <a:xfrm>
            <a:off x="5925187" y="4478066"/>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B6CB8DA-AD88-5A23-9E60-3DD6AF2CC90B}"/>
              </a:ext>
            </a:extLst>
          </p:cNvPr>
          <p:cNvCxnSpPr/>
          <p:nvPr/>
        </p:nvCxnSpPr>
        <p:spPr>
          <a:xfrm>
            <a:off x="5853577" y="4572055"/>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993F459-6E65-CCAD-0F22-5C434DDFE460}"/>
              </a:ext>
            </a:extLst>
          </p:cNvPr>
          <p:cNvSpPr txBox="1"/>
          <p:nvPr/>
        </p:nvSpPr>
        <p:spPr>
          <a:xfrm>
            <a:off x="5938323" y="4431379"/>
            <a:ext cx="285656" cy="307777"/>
          </a:xfrm>
          <a:prstGeom prst="rect">
            <a:avLst/>
          </a:prstGeom>
          <a:noFill/>
        </p:spPr>
        <p:txBody>
          <a:bodyPr wrap="none" rtlCol="0">
            <a:spAutoFit/>
          </a:bodyPr>
          <a:lstStyle/>
          <a:p>
            <a:r>
              <a:rPr lang="en-US" sz="1400" b="1" dirty="0"/>
              <a:t>B</a:t>
            </a:r>
          </a:p>
        </p:txBody>
      </p:sp>
    </p:spTree>
    <p:extLst>
      <p:ext uri="{BB962C8B-B14F-4D97-AF65-F5344CB8AC3E}">
        <p14:creationId xmlns:p14="http://schemas.microsoft.com/office/powerpoint/2010/main" val="2719487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lzaProffesional30kNo.png"/>
          <p:cNvPicPr>
            <a:picLocks noChangeAspect="1"/>
          </p:cNvPicPr>
          <p:nvPr/>
        </p:nvPicPr>
        <p:blipFill>
          <a:blip r:embed="rId2" cstate="print"/>
          <a:stretch>
            <a:fillRect/>
          </a:stretch>
        </p:blipFill>
        <p:spPr>
          <a:xfrm>
            <a:off x="1" y="758551"/>
            <a:ext cx="4933574" cy="5576261"/>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2197002" y="1753386"/>
            <a:ext cx="6946997" cy="4533361"/>
          </a:xfrm>
          <a:prstGeom prst="rect">
            <a:avLst/>
          </a:prstGeom>
          <a:noFill/>
          <a:ln w="9525">
            <a:noFill/>
            <a:miter lim="800000"/>
            <a:headEnd/>
            <a:tailEnd/>
          </a:ln>
        </p:spPr>
      </p:pic>
      <p:sp>
        <p:nvSpPr>
          <p:cNvPr id="15" name="Title 1"/>
          <p:cNvSpPr txBox="1">
            <a:spLocks/>
          </p:cNvSpPr>
          <p:nvPr/>
        </p:nvSpPr>
        <p:spPr>
          <a:xfrm>
            <a:off x="639645" y="65834"/>
            <a:ext cx="7886700" cy="1913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Conflicting requirements – </a:t>
            </a:r>
          </a:p>
          <a:p>
            <a:pPr algn="r"/>
            <a:r>
              <a:rPr lang="en-US" sz="3600" dirty="0"/>
              <a:t>No such product</a:t>
            </a:r>
          </a:p>
          <a:p>
            <a:pPr algn="r"/>
            <a:r>
              <a:rPr lang="en-US" sz="3600" dirty="0"/>
              <a:t>Do any of these come close?</a:t>
            </a:r>
          </a:p>
        </p:txBody>
      </p:sp>
      <p:sp>
        <p:nvSpPr>
          <p:cNvPr id="18" name="Oval 17"/>
          <p:cNvSpPr/>
          <p:nvPr/>
        </p:nvSpPr>
        <p:spPr>
          <a:xfrm>
            <a:off x="923827" y="2818614"/>
            <a:ext cx="1263192" cy="3676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3F6031E6-DA59-461C-8415-E8E683D48F9B}"/>
              </a:ext>
            </a:extLst>
          </p:cNvPr>
          <p:cNvSpPr>
            <a:spLocks noGrp="1"/>
          </p:cNvSpPr>
          <p:nvPr>
            <p:ph type="dt" sz="half" idx="10"/>
          </p:nvPr>
        </p:nvSpPr>
        <p:spPr/>
        <p:txBody>
          <a:bodyPr/>
          <a:lstStyle/>
          <a:p>
            <a:r>
              <a:rPr lang="en-US"/>
              <a:t>AY2023/24 NSWI166 Lecture 6 of 12, Vojtáš</a:t>
            </a:r>
          </a:p>
        </p:txBody>
      </p:sp>
      <p:sp>
        <p:nvSpPr>
          <p:cNvPr id="2" name="Footer Placeholder 1">
            <a:extLst>
              <a:ext uri="{FF2B5EF4-FFF2-40B4-BE49-F238E27FC236}">
                <a16:creationId xmlns:a16="http://schemas.microsoft.com/office/drawing/2014/main" id="{0E9D7EA3-71B2-DD56-DA64-A45E5F9E1C6A}"/>
              </a:ext>
            </a:extLst>
          </p:cNvPr>
          <p:cNvSpPr>
            <a:spLocks noGrp="1"/>
          </p:cNvSpPr>
          <p:nvPr>
            <p:ph type="ftr" sz="quarter" idx="11"/>
          </p:nvPr>
        </p:nvSpPr>
        <p:spPr/>
        <p:txBody>
          <a:bodyPr/>
          <a:lstStyle/>
          <a:p>
            <a:r>
              <a:rPr lang="en-US"/>
              <a:t>Linear Monotone Preference Model</a:t>
            </a:r>
          </a:p>
        </p:txBody>
      </p:sp>
      <p:sp>
        <p:nvSpPr>
          <p:cNvPr id="3" name="Slide Number Placeholder 2">
            <a:extLst>
              <a:ext uri="{FF2B5EF4-FFF2-40B4-BE49-F238E27FC236}">
                <a16:creationId xmlns:a16="http://schemas.microsoft.com/office/drawing/2014/main" id="{958AD1AF-0A1A-DCA6-8679-C6B59670F388}"/>
              </a:ext>
            </a:extLst>
          </p:cNvPr>
          <p:cNvSpPr>
            <a:spLocks noGrp="1"/>
          </p:cNvSpPr>
          <p:nvPr>
            <p:ph type="sldNum" sz="quarter" idx="12"/>
          </p:nvPr>
        </p:nvSpPr>
        <p:spPr/>
        <p:txBody>
          <a:bodyPr/>
          <a:lstStyle/>
          <a:p>
            <a:fld id="{105CACD4-D05D-443A-96A5-56D488532F2E}"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9469" y="2552501"/>
            <a:ext cx="3633997" cy="38372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6855177" y="-101600"/>
            <a:ext cx="2379134" cy="22957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19470" y="-101600"/>
            <a:ext cx="3633998" cy="22627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5177" y="2552501"/>
            <a:ext cx="2379134" cy="38372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6290252" y="2289013"/>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6490653" y="2621925"/>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6591963" y="6273054"/>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780319" y="2311836"/>
            <a:ext cx="263214" cy="276999"/>
          </a:xfrm>
          <a:prstGeom prst="rect">
            <a:avLst/>
          </a:prstGeom>
          <a:noFill/>
        </p:spPr>
        <p:txBody>
          <a:bodyPr wrap="none" rtlCol="0">
            <a:spAutoFit/>
          </a:bodyPr>
          <a:lstStyle/>
          <a:p>
            <a:r>
              <a:rPr lang="cs-CZ" sz="1200" dirty="0"/>
              <a:t>1</a:t>
            </a:r>
            <a:endParaRPr lang="en-US" sz="1200" dirty="0"/>
          </a:p>
        </p:txBody>
      </p:sp>
      <p:cxnSp>
        <p:nvCxnSpPr>
          <p:cNvPr id="19" name="Straight Arrow Connector 18"/>
          <p:cNvCxnSpPr/>
          <p:nvPr/>
        </p:nvCxnSpPr>
        <p:spPr>
          <a:xfrm flipH="1">
            <a:off x="2780319" y="2566012"/>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553466" y="6396867"/>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207030" y="641784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3072076" y="2214934"/>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6855175" y="2161144"/>
            <a:ext cx="429657" cy="369332"/>
          </a:xfrm>
          <a:prstGeom prst="rect">
            <a:avLst/>
          </a:prstGeom>
          <a:noFill/>
        </p:spPr>
        <p:txBody>
          <a:bodyPr wrap="square" rtlCol="0">
            <a:spAutoFit/>
          </a:bodyPr>
          <a:lstStyle/>
          <a:p>
            <a:r>
              <a:rPr lang="cs-CZ" dirty="0"/>
              <a:t>D</a:t>
            </a:r>
            <a:r>
              <a:rPr lang="cs-CZ" baseline="-25000" dirty="0"/>
              <a:t>1</a:t>
            </a:r>
            <a:endParaRPr lang="en-US" baseline="-25000" dirty="0"/>
          </a:p>
        </p:txBody>
      </p:sp>
      <p:sp>
        <p:nvSpPr>
          <p:cNvPr id="21" name="TextBox 20"/>
          <p:cNvSpPr txBox="1"/>
          <p:nvPr/>
        </p:nvSpPr>
        <p:spPr>
          <a:xfrm>
            <a:off x="6539038" y="1819341"/>
            <a:ext cx="429657" cy="369332"/>
          </a:xfrm>
          <a:prstGeom prst="rect">
            <a:avLst/>
          </a:prstGeom>
          <a:noFill/>
        </p:spPr>
        <p:txBody>
          <a:bodyPr wrap="square" rtlCol="0">
            <a:spAutoFit/>
          </a:bodyPr>
          <a:lstStyle/>
          <a:p>
            <a:r>
              <a:rPr lang="cs-CZ" dirty="0"/>
              <a:t>D</a:t>
            </a:r>
            <a:r>
              <a:rPr lang="en-US" baseline="-25000" dirty="0"/>
              <a:t>2</a:t>
            </a:r>
          </a:p>
        </p:txBody>
      </p:sp>
      <p:sp>
        <p:nvSpPr>
          <p:cNvPr id="60" name="TextBox 59"/>
          <p:cNvSpPr txBox="1"/>
          <p:nvPr/>
        </p:nvSpPr>
        <p:spPr>
          <a:xfrm>
            <a:off x="124298" y="-33558"/>
            <a:ext cx="2617524" cy="6401753"/>
          </a:xfrm>
          <a:prstGeom prst="rect">
            <a:avLst/>
          </a:prstGeom>
          <a:noFill/>
          <a:ln>
            <a:solidFill>
              <a:schemeClr val="tx1"/>
            </a:solidFill>
          </a:ln>
        </p:spPr>
        <p:txBody>
          <a:bodyPr wrap="square" rtlCol="0">
            <a:spAutoFit/>
          </a:bodyPr>
          <a:lstStyle/>
          <a:p>
            <a:r>
              <a:rPr lang="en-US" dirty="0"/>
              <a:t>Assume, we have users </a:t>
            </a:r>
            <a:r>
              <a:rPr lang="en-US" b="1" dirty="0">
                <a:solidFill>
                  <a:srgbClr val="00B050"/>
                </a:solidFill>
              </a:rPr>
              <a:t>u</a:t>
            </a:r>
            <a:r>
              <a:rPr lang="en-US" dirty="0"/>
              <a:t>, and </a:t>
            </a:r>
            <a:r>
              <a:rPr lang="en-US" b="1" dirty="0">
                <a:solidFill>
                  <a:srgbClr val="FF0000"/>
                </a:solidFill>
              </a:rPr>
              <a:t>u</a:t>
            </a:r>
            <a:r>
              <a:rPr lang="en-US" dirty="0"/>
              <a:t>. Red are item image using </a:t>
            </a:r>
            <a:r>
              <a:rPr lang="en-US" b="1" dirty="0">
                <a:solidFill>
                  <a:srgbClr val="FF0000"/>
                </a:solidFill>
              </a:rPr>
              <a:t>u</a:t>
            </a:r>
            <a:r>
              <a:rPr lang="en-US" dirty="0"/>
              <a:t>‘s preference, green that of </a:t>
            </a:r>
            <a:r>
              <a:rPr lang="en-US" b="1" dirty="0">
                <a:solidFill>
                  <a:srgbClr val="00B050"/>
                </a:solidFill>
              </a:rPr>
              <a:t>u</a:t>
            </a:r>
            <a:r>
              <a:rPr lang="en-US" dirty="0"/>
              <a:t>.</a:t>
            </a:r>
          </a:p>
          <a:p>
            <a:endParaRPr lang="en-US" sz="800" dirty="0"/>
          </a:p>
          <a:p>
            <a:r>
              <a:rPr lang="en-US" dirty="0"/>
              <a:t>Notice e.g. </a:t>
            </a:r>
            <a:r>
              <a:rPr lang="en-US" dirty="0" err="1"/>
              <a:t>t</a:t>
            </a:r>
            <a:r>
              <a:rPr lang="en-US" b="1" baseline="30000" dirty="0" err="1">
                <a:solidFill>
                  <a:srgbClr val="FF0000"/>
                </a:solidFill>
              </a:rPr>
              <a:t>u</a:t>
            </a:r>
            <a:r>
              <a:rPr lang="en-US" dirty="0"/>
              <a:t>(</a:t>
            </a:r>
            <a:r>
              <a:rPr lang="en-US" dirty="0">
                <a:solidFill>
                  <a:srgbClr val="FF0000"/>
                </a:solidFill>
              </a:rPr>
              <a:t>A</a:t>
            </a:r>
            <a:r>
              <a:rPr lang="en-US" dirty="0"/>
              <a:t>) = 0.54 </a:t>
            </a:r>
          </a:p>
          <a:p>
            <a:endParaRPr lang="en-US" sz="800" dirty="0"/>
          </a:p>
          <a:p>
            <a:r>
              <a:rPr lang="en-US" b="1" dirty="0">
                <a:solidFill>
                  <a:srgbClr val="FF0000"/>
                </a:solidFill>
              </a:rPr>
              <a:t>B</a:t>
            </a:r>
            <a:r>
              <a:rPr lang="en-US" dirty="0"/>
              <a:t> and </a:t>
            </a:r>
            <a:r>
              <a:rPr lang="en-US" b="1" dirty="0">
                <a:solidFill>
                  <a:srgbClr val="FF0000"/>
                </a:solidFill>
              </a:rPr>
              <a:t>C</a:t>
            </a:r>
            <a:r>
              <a:rPr lang="en-US" dirty="0"/>
              <a:t> are not &lt;</a:t>
            </a:r>
            <a:r>
              <a:rPr lang="en-US" baseline="-25000" dirty="0"/>
              <a:t>Pareto</a:t>
            </a:r>
            <a:r>
              <a:rPr lang="en-US" dirty="0"/>
              <a:t> comparable, aggregation makes </a:t>
            </a:r>
            <a:r>
              <a:rPr lang="en-US" b="1" dirty="0">
                <a:solidFill>
                  <a:srgbClr val="FF0000"/>
                </a:solidFill>
              </a:rPr>
              <a:t>C</a:t>
            </a:r>
            <a:r>
              <a:rPr lang="en-US" dirty="0"/>
              <a:t> more preferable for user </a:t>
            </a:r>
            <a:r>
              <a:rPr lang="en-US" b="1" dirty="0">
                <a:solidFill>
                  <a:srgbClr val="FF0000"/>
                </a:solidFill>
              </a:rPr>
              <a:t>u</a:t>
            </a:r>
            <a:r>
              <a:rPr lang="en-US" dirty="0"/>
              <a:t> than </a:t>
            </a:r>
            <a:r>
              <a:rPr lang="en-US" b="1" dirty="0">
                <a:solidFill>
                  <a:srgbClr val="FF0000"/>
                </a:solidFill>
              </a:rPr>
              <a:t>B</a:t>
            </a:r>
            <a:r>
              <a:rPr lang="en-US" dirty="0"/>
              <a:t> (w</a:t>
            </a:r>
            <a:r>
              <a:rPr lang="en-US" baseline="-25000" dirty="0"/>
              <a:t>1</a:t>
            </a:r>
            <a:r>
              <a:rPr lang="en-US" dirty="0"/>
              <a:t> is sufficiently bigger than w</a:t>
            </a:r>
            <a:r>
              <a:rPr lang="en-US" baseline="-25000" dirty="0"/>
              <a:t>2</a:t>
            </a:r>
            <a:r>
              <a:rPr lang="en-US" dirty="0"/>
              <a:t>) </a:t>
            </a:r>
          </a:p>
          <a:p>
            <a:endParaRPr lang="en-US" sz="800" dirty="0"/>
          </a:p>
          <a:p>
            <a:r>
              <a:rPr lang="en-US" b="1" dirty="0">
                <a:solidFill>
                  <a:srgbClr val="00B050"/>
                </a:solidFill>
              </a:rPr>
              <a:t>E</a:t>
            </a:r>
            <a:r>
              <a:rPr lang="en-US" dirty="0"/>
              <a:t> is best for </a:t>
            </a:r>
            <a:r>
              <a:rPr lang="en-US" b="1" dirty="0">
                <a:solidFill>
                  <a:srgbClr val="00B050"/>
                </a:solidFill>
              </a:rPr>
              <a:t>u </a:t>
            </a:r>
            <a:endParaRPr lang="en-US" dirty="0"/>
          </a:p>
          <a:p>
            <a:endParaRPr lang="en-US" sz="800" dirty="0"/>
          </a:p>
          <a:p>
            <a:r>
              <a:rPr lang="en-US" dirty="0"/>
              <a:t>Can </a:t>
            </a:r>
            <a:r>
              <a:rPr lang="en-US" b="1" dirty="0">
                <a:solidFill>
                  <a:srgbClr val="00B050"/>
                </a:solidFill>
              </a:rPr>
              <a:t>C</a:t>
            </a:r>
            <a:r>
              <a:rPr lang="en-US" dirty="0"/>
              <a:t> be better than </a:t>
            </a:r>
            <a:r>
              <a:rPr lang="en-US" b="1" dirty="0">
                <a:solidFill>
                  <a:srgbClr val="00B050"/>
                </a:solidFill>
              </a:rPr>
              <a:t>E</a:t>
            </a:r>
            <a:r>
              <a:rPr lang="en-US" dirty="0"/>
              <a:t>? </a:t>
            </a:r>
          </a:p>
          <a:p>
            <a:r>
              <a:rPr lang="en-US" dirty="0"/>
              <a:t>Can </a:t>
            </a:r>
            <a:r>
              <a:rPr lang="en-US" b="1" dirty="0">
                <a:solidFill>
                  <a:srgbClr val="FF0000"/>
                </a:solidFill>
              </a:rPr>
              <a:t>B</a:t>
            </a:r>
            <a:r>
              <a:rPr lang="en-US" dirty="0"/>
              <a:t> be better than </a:t>
            </a:r>
            <a:r>
              <a:rPr lang="en-US" b="1" dirty="0">
                <a:solidFill>
                  <a:srgbClr val="FF0000"/>
                </a:solidFill>
              </a:rPr>
              <a:t>C</a:t>
            </a:r>
            <a:r>
              <a:rPr lang="en-US" dirty="0"/>
              <a:t>? </a:t>
            </a:r>
          </a:p>
          <a:p>
            <a:endParaRPr lang="en-US" sz="800" dirty="0"/>
          </a:p>
          <a:p>
            <a:r>
              <a:rPr lang="en-US" dirty="0"/>
              <a:t>If two PC cube points are Pareto incomparable, then any ordering of these is possible – prove or disprove!</a:t>
            </a:r>
            <a:endParaRPr lang="cs-CZ" dirty="0"/>
          </a:p>
        </p:txBody>
      </p:sp>
      <p:cxnSp>
        <p:nvCxnSpPr>
          <p:cNvPr id="38" name="Straight Connector 37"/>
          <p:cNvCxnSpPr/>
          <p:nvPr/>
        </p:nvCxnSpPr>
        <p:spPr>
          <a:xfrm>
            <a:off x="3506771" y="2554664"/>
            <a:ext cx="3046695" cy="1614814"/>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2930488" y="2552501"/>
            <a:ext cx="3622978" cy="378136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257974" y="5361549"/>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186364" y="5455538"/>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271110" y="5314862"/>
            <a:ext cx="293670" cy="307777"/>
          </a:xfrm>
          <a:prstGeom prst="rect">
            <a:avLst/>
          </a:prstGeom>
          <a:noFill/>
        </p:spPr>
        <p:txBody>
          <a:bodyPr wrap="none" rtlCol="0">
            <a:spAutoFit/>
          </a:bodyPr>
          <a:lstStyle/>
          <a:p>
            <a:r>
              <a:rPr lang="cs-CZ" sz="1400" b="1" dirty="0">
                <a:solidFill>
                  <a:srgbClr val="FF0000"/>
                </a:solidFill>
              </a:rPr>
              <a:t>A</a:t>
            </a:r>
            <a:endParaRPr lang="en-US" sz="1400" b="1" dirty="0">
              <a:solidFill>
                <a:srgbClr val="FF0000"/>
              </a:solidFill>
            </a:endParaRPr>
          </a:p>
        </p:txBody>
      </p:sp>
      <p:cxnSp>
        <p:nvCxnSpPr>
          <p:cNvPr id="71" name="Straight Connector 70"/>
          <p:cNvCxnSpPr/>
          <p:nvPr/>
        </p:nvCxnSpPr>
        <p:spPr>
          <a:xfrm>
            <a:off x="5099364" y="5348697"/>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027754" y="5442686"/>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112500" y="5302010"/>
            <a:ext cx="288862" cy="307777"/>
          </a:xfrm>
          <a:prstGeom prst="rect">
            <a:avLst/>
          </a:prstGeom>
          <a:noFill/>
        </p:spPr>
        <p:txBody>
          <a:bodyPr wrap="none" rtlCol="0">
            <a:spAutoFit/>
          </a:bodyPr>
          <a:lstStyle/>
          <a:p>
            <a:r>
              <a:rPr lang="en-US" sz="1400" b="1" dirty="0">
                <a:solidFill>
                  <a:srgbClr val="FF0000"/>
                </a:solidFill>
              </a:rPr>
              <a:t>B</a:t>
            </a:r>
          </a:p>
        </p:txBody>
      </p:sp>
      <p:cxnSp>
        <p:nvCxnSpPr>
          <p:cNvPr id="77" name="Straight Connector 76"/>
          <p:cNvCxnSpPr/>
          <p:nvPr/>
        </p:nvCxnSpPr>
        <p:spPr>
          <a:xfrm>
            <a:off x="4094991" y="4994322"/>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023381" y="5088311"/>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4108127" y="4947635"/>
            <a:ext cx="546945" cy="307777"/>
          </a:xfrm>
          <a:prstGeom prst="rect">
            <a:avLst/>
          </a:prstGeom>
          <a:noFill/>
        </p:spPr>
        <p:txBody>
          <a:bodyPr wrap="none" rtlCol="0">
            <a:spAutoFit/>
          </a:bodyPr>
          <a:lstStyle/>
          <a:p>
            <a:r>
              <a:rPr lang="en-US" sz="1400" b="1" dirty="0">
                <a:solidFill>
                  <a:srgbClr val="FF0000"/>
                </a:solidFill>
              </a:rPr>
              <a:t>C</a:t>
            </a:r>
            <a:r>
              <a:rPr lang="en-US" sz="1400" dirty="0"/>
              <a:t> = </a:t>
            </a:r>
            <a:r>
              <a:rPr lang="en-US" sz="1400" b="1" dirty="0">
                <a:solidFill>
                  <a:srgbClr val="00B050"/>
                </a:solidFill>
              </a:rPr>
              <a:t>C</a:t>
            </a:r>
          </a:p>
        </p:txBody>
      </p:sp>
      <p:cxnSp>
        <p:nvCxnSpPr>
          <p:cNvPr id="80" name="Straight Connector 79"/>
          <p:cNvCxnSpPr/>
          <p:nvPr/>
        </p:nvCxnSpPr>
        <p:spPr>
          <a:xfrm>
            <a:off x="3608410" y="4595875"/>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536800" y="4689864"/>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3621546" y="4549188"/>
            <a:ext cx="298480" cy="307777"/>
          </a:xfrm>
          <a:prstGeom prst="rect">
            <a:avLst/>
          </a:prstGeom>
          <a:noFill/>
        </p:spPr>
        <p:txBody>
          <a:bodyPr wrap="none" rtlCol="0">
            <a:spAutoFit/>
          </a:bodyPr>
          <a:lstStyle/>
          <a:p>
            <a:r>
              <a:rPr lang="en-US" sz="1400" b="1" dirty="0">
                <a:solidFill>
                  <a:srgbClr val="00B050"/>
                </a:solidFill>
              </a:rPr>
              <a:t>D</a:t>
            </a:r>
          </a:p>
        </p:txBody>
      </p:sp>
      <p:cxnSp>
        <p:nvCxnSpPr>
          <p:cNvPr id="83" name="Straight Connector 82"/>
          <p:cNvCxnSpPr/>
          <p:nvPr/>
        </p:nvCxnSpPr>
        <p:spPr>
          <a:xfrm>
            <a:off x="3055731" y="3866922"/>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984121" y="3960911"/>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068867" y="3820235"/>
            <a:ext cx="272832" cy="307777"/>
          </a:xfrm>
          <a:prstGeom prst="rect">
            <a:avLst/>
          </a:prstGeom>
          <a:noFill/>
        </p:spPr>
        <p:txBody>
          <a:bodyPr wrap="none" rtlCol="0">
            <a:spAutoFit/>
          </a:bodyPr>
          <a:lstStyle/>
          <a:p>
            <a:r>
              <a:rPr lang="en-US" sz="1400" b="1" dirty="0">
                <a:solidFill>
                  <a:srgbClr val="00B050"/>
                </a:solidFill>
              </a:rPr>
              <a:t>E</a:t>
            </a:r>
          </a:p>
        </p:txBody>
      </p:sp>
      <p:cxnSp>
        <p:nvCxnSpPr>
          <p:cNvPr id="86" name="Straight Connector 85"/>
          <p:cNvCxnSpPr/>
          <p:nvPr/>
        </p:nvCxnSpPr>
        <p:spPr>
          <a:xfrm>
            <a:off x="4010245" y="3547961"/>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938635" y="3641950"/>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4023381" y="3501274"/>
            <a:ext cx="266420" cy="307777"/>
          </a:xfrm>
          <a:prstGeom prst="rect">
            <a:avLst/>
          </a:prstGeom>
          <a:noFill/>
        </p:spPr>
        <p:txBody>
          <a:bodyPr wrap="none" rtlCol="0">
            <a:spAutoFit/>
          </a:bodyPr>
          <a:lstStyle/>
          <a:p>
            <a:r>
              <a:rPr lang="en-US" sz="1400" b="1" dirty="0">
                <a:solidFill>
                  <a:srgbClr val="00B050"/>
                </a:solidFill>
              </a:rPr>
              <a:t>F</a:t>
            </a:r>
          </a:p>
        </p:txBody>
      </p:sp>
      <p:cxnSp>
        <p:nvCxnSpPr>
          <p:cNvPr id="89" name="Straight Connector 88"/>
          <p:cNvCxnSpPr/>
          <p:nvPr/>
        </p:nvCxnSpPr>
        <p:spPr>
          <a:xfrm>
            <a:off x="5956300" y="3759720"/>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884690" y="3853709"/>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969436" y="3713033"/>
            <a:ext cx="298480" cy="307777"/>
          </a:xfrm>
          <a:prstGeom prst="rect">
            <a:avLst/>
          </a:prstGeom>
          <a:noFill/>
        </p:spPr>
        <p:txBody>
          <a:bodyPr wrap="none" rtlCol="0">
            <a:spAutoFit/>
          </a:bodyPr>
          <a:lstStyle/>
          <a:p>
            <a:r>
              <a:rPr lang="en-US" sz="1400" b="1" dirty="0">
                <a:solidFill>
                  <a:srgbClr val="FF0000"/>
                </a:solidFill>
              </a:rPr>
              <a:t>G</a:t>
            </a:r>
          </a:p>
        </p:txBody>
      </p:sp>
      <p:cxnSp>
        <p:nvCxnSpPr>
          <p:cNvPr id="29" name="Straight Connector 28"/>
          <p:cNvCxnSpPr/>
          <p:nvPr/>
        </p:nvCxnSpPr>
        <p:spPr>
          <a:xfrm>
            <a:off x="6873478" y="2571603"/>
            <a:ext cx="2360833" cy="158133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5376303" y="10748"/>
            <a:ext cx="1135920" cy="2150396"/>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cstate="print"/>
          <a:srcRect/>
          <a:stretch>
            <a:fillRect/>
          </a:stretch>
        </p:blipFill>
        <p:spPr bwMode="auto">
          <a:xfrm>
            <a:off x="6648450" y="0"/>
            <a:ext cx="2495550" cy="2981325"/>
          </a:xfrm>
          <a:prstGeom prst="rect">
            <a:avLst/>
          </a:prstGeom>
          <a:noFill/>
          <a:ln w="9525">
            <a:noFill/>
            <a:miter lim="800000"/>
            <a:headEnd/>
            <a:tailEnd/>
          </a:ln>
        </p:spPr>
      </p:pic>
      <p:sp>
        <p:nvSpPr>
          <p:cNvPr id="55" name="Oval 54"/>
          <p:cNvSpPr/>
          <p:nvPr/>
        </p:nvSpPr>
        <p:spPr>
          <a:xfrm>
            <a:off x="2828041" y="6297105"/>
            <a:ext cx="150829" cy="160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705493" y="6372520"/>
            <a:ext cx="1091324" cy="369332"/>
          </a:xfrm>
          <a:prstGeom prst="rect">
            <a:avLst/>
          </a:prstGeom>
          <a:noFill/>
        </p:spPr>
        <p:txBody>
          <a:bodyPr wrap="none" rtlCol="0">
            <a:spAutoFit/>
          </a:bodyPr>
          <a:lstStyle/>
          <a:p>
            <a:r>
              <a:rPr lang="en-US" b="1" dirty="0"/>
              <a:t>Ideal, top</a:t>
            </a:r>
          </a:p>
        </p:txBody>
      </p:sp>
      <p:cxnSp>
        <p:nvCxnSpPr>
          <p:cNvPr id="57" name="Straight Connector 56"/>
          <p:cNvCxnSpPr/>
          <p:nvPr/>
        </p:nvCxnSpPr>
        <p:spPr>
          <a:xfrm>
            <a:off x="3501531" y="2552501"/>
            <a:ext cx="1818566" cy="3815036"/>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941163" y="3685880"/>
            <a:ext cx="1268116" cy="2702079"/>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932055" y="4477177"/>
            <a:ext cx="3622979" cy="191864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933623" y="4299632"/>
            <a:ext cx="3622979" cy="1918641"/>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925764" y="3707299"/>
            <a:ext cx="3622979" cy="1918641"/>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581420" y="4374033"/>
            <a:ext cx="593432" cy="369332"/>
          </a:xfrm>
          <a:prstGeom prst="rect">
            <a:avLst/>
          </a:prstGeom>
          <a:noFill/>
        </p:spPr>
        <p:txBody>
          <a:bodyPr wrap="none" rtlCol="0">
            <a:spAutoFit/>
          </a:bodyPr>
          <a:lstStyle/>
          <a:p>
            <a:r>
              <a:rPr lang="en-US" dirty="0"/>
              <a:t>0.54</a:t>
            </a:r>
          </a:p>
        </p:txBody>
      </p:sp>
      <p:cxnSp>
        <p:nvCxnSpPr>
          <p:cNvPr id="54" name="Straight Connector 53"/>
          <p:cNvCxnSpPr/>
          <p:nvPr/>
        </p:nvCxnSpPr>
        <p:spPr>
          <a:xfrm>
            <a:off x="5071615" y="2554664"/>
            <a:ext cx="28280" cy="38367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2912882" y="5420446"/>
            <a:ext cx="3629320" cy="28281"/>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363852" y="4788814"/>
            <a:ext cx="609462" cy="369332"/>
          </a:xfrm>
          <a:prstGeom prst="rect">
            <a:avLst/>
          </a:prstGeom>
          <a:noFill/>
        </p:spPr>
        <p:txBody>
          <a:bodyPr wrap="none" rtlCol="0">
            <a:spAutoFit/>
          </a:bodyPr>
          <a:lstStyle/>
          <a:p>
            <a:r>
              <a:rPr lang="en-US" dirty="0">
                <a:solidFill>
                  <a:srgbClr val="FF0000"/>
                </a:solidFill>
              </a:rPr>
              <a:t>cl</a:t>
            </a:r>
            <a:r>
              <a:rPr lang="en-US" baseline="-25000" dirty="0">
                <a:solidFill>
                  <a:srgbClr val="FF0000"/>
                </a:solidFill>
              </a:rPr>
              <a:t>0.54</a:t>
            </a:r>
            <a:endParaRPr lang="en-US" baseline="30000" dirty="0">
              <a:solidFill>
                <a:srgbClr val="FF0000"/>
              </a:solidFill>
            </a:endParaRPr>
          </a:p>
        </p:txBody>
      </p:sp>
      <p:sp>
        <p:nvSpPr>
          <p:cNvPr id="67" name="TextBox 66"/>
          <p:cNvSpPr txBox="1"/>
          <p:nvPr/>
        </p:nvSpPr>
        <p:spPr>
          <a:xfrm>
            <a:off x="3142092" y="5084862"/>
            <a:ext cx="609462" cy="369332"/>
          </a:xfrm>
          <a:prstGeom prst="rect">
            <a:avLst/>
          </a:prstGeom>
          <a:noFill/>
        </p:spPr>
        <p:txBody>
          <a:bodyPr wrap="none" rtlCol="0">
            <a:spAutoFit/>
          </a:bodyPr>
          <a:lstStyle/>
          <a:p>
            <a:r>
              <a:rPr lang="en-US" dirty="0">
                <a:solidFill>
                  <a:srgbClr val="00B050"/>
                </a:solidFill>
              </a:rPr>
              <a:t>cl</a:t>
            </a:r>
            <a:r>
              <a:rPr lang="en-US" baseline="-25000" dirty="0">
                <a:solidFill>
                  <a:srgbClr val="00B050"/>
                </a:solidFill>
              </a:rPr>
              <a:t>0.76</a:t>
            </a:r>
            <a:endParaRPr lang="en-US" baseline="30000" dirty="0">
              <a:solidFill>
                <a:srgbClr val="00B050"/>
              </a:solidFill>
            </a:endParaRPr>
          </a:p>
        </p:txBody>
      </p:sp>
      <p:sp>
        <p:nvSpPr>
          <p:cNvPr id="68" name="Date Placeholder 4">
            <a:extLst>
              <a:ext uri="{FF2B5EF4-FFF2-40B4-BE49-F238E27FC236}">
                <a16:creationId xmlns:a16="http://schemas.microsoft.com/office/drawing/2014/main" id="{19273DBB-F6F7-4359-8380-A96D4B43D6A0}"/>
              </a:ext>
            </a:extLst>
          </p:cNvPr>
          <p:cNvSpPr>
            <a:spLocks noGrp="1"/>
          </p:cNvSpPr>
          <p:nvPr>
            <p:ph type="dt" sz="half" idx="10"/>
          </p:nvPr>
        </p:nvSpPr>
        <p:spPr>
          <a:xfrm>
            <a:off x="628650" y="6672301"/>
            <a:ext cx="2057400" cy="183399"/>
          </a:xfrm>
        </p:spPr>
        <p:txBody>
          <a:bodyPr/>
          <a:lstStyle/>
          <a:p>
            <a:r>
              <a:rPr lang="en-US"/>
              <a:t>AY2023/24 NSWI166 Lecture 6 of 12, Vojtáš</a:t>
            </a:r>
            <a:endParaRPr lang="en-US" dirty="0"/>
          </a:p>
        </p:txBody>
      </p:sp>
      <p:sp>
        <p:nvSpPr>
          <p:cNvPr id="5" name="Footer Placeholder 4">
            <a:extLst>
              <a:ext uri="{FF2B5EF4-FFF2-40B4-BE49-F238E27FC236}">
                <a16:creationId xmlns:a16="http://schemas.microsoft.com/office/drawing/2014/main" id="{3C50EA02-4FCA-117E-C33B-EE7ED5DC4592}"/>
              </a:ext>
            </a:extLst>
          </p:cNvPr>
          <p:cNvSpPr>
            <a:spLocks noGrp="1"/>
          </p:cNvSpPr>
          <p:nvPr>
            <p:ph type="ftr" sz="quarter" idx="11"/>
          </p:nvPr>
        </p:nvSpPr>
        <p:spPr/>
        <p:txBody>
          <a:bodyPr/>
          <a:lstStyle/>
          <a:p>
            <a:r>
              <a:rPr lang="en-US"/>
              <a:t>Linear Monotone Preference Model</a:t>
            </a:r>
          </a:p>
        </p:txBody>
      </p:sp>
      <p:sp>
        <p:nvSpPr>
          <p:cNvPr id="6" name="Slide Number Placeholder 5">
            <a:extLst>
              <a:ext uri="{FF2B5EF4-FFF2-40B4-BE49-F238E27FC236}">
                <a16:creationId xmlns:a16="http://schemas.microsoft.com/office/drawing/2014/main" id="{49C70FB0-30EC-5EA7-638A-F96C3F68EB24}"/>
              </a:ext>
            </a:extLst>
          </p:cNvPr>
          <p:cNvSpPr>
            <a:spLocks noGrp="1"/>
          </p:cNvSpPr>
          <p:nvPr>
            <p:ph type="sldNum" sz="quarter" idx="12"/>
          </p:nvPr>
        </p:nvSpPr>
        <p:spPr/>
        <p:txBody>
          <a:bodyPr/>
          <a:lstStyle/>
          <a:p>
            <a:fld id="{105CACD4-D05D-443A-96A5-56D488532F2E}" type="slidenum">
              <a:rPr lang="en-US" smtClean="0"/>
              <a:pPr/>
              <a:t>30</a:t>
            </a:fld>
            <a:endParaRPr lang="en-US"/>
          </a:p>
        </p:txBody>
      </p:sp>
    </p:spTree>
    <p:extLst>
      <p:ext uri="{BB962C8B-B14F-4D97-AF65-F5344CB8AC3E}">
        <p14:creationId xmlns:p14="http://schemas.microsoft.com/office/powerpoint/2010/main" val="682852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9470" y="4483865"/>
            <a:ext cx="1861850"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045066" y="473725"/>
            <a:ext cx="3602516" cy="3789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0487" y="473725"/>
            <a:ext cx="1872867" cy="3756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34708" y="4483865"/>
            <a:ext cx="3602516"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4601392" y="4206866"/>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4720741" y="4458419"/>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4729920" y="6195370"/>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824671" y="4218672"/>
            <a:ext cx="263214" cy="276999"/>
          </a:xfrm>
          <a:prstGeom prst="rect">
            <a:avLst/>
          </a:prstGeom>
          <a:noFill/>
        </p:spPr>
        <p:txBody>
          <a:bodyPr wrap="none" rtlCol="0">
            <a:spAutoFit/>
          </a:bodyPr>
          <a:lstStyle/>
          <a:p>
            <a:r>
              <a:rPr lang="cs-CZ" sz="1200" dirty="0"/>
              <a:t>1</a:t>
            </a:r>
            <a:endParaRPr lang="en-US" sz="1200" dirty="0"/>
          </a:p>
        </p:txBody>
      </p:sp>
      <p:cxnSp>
        <p:nvCxnSpPr>
          <p:cNvPr id="15" name="Straight Arrow Connector 14"/>
          <p:cNvCxnSpPr/>
          <p:nvPr/>
        </p:nvCxnSpPr>
        <p:spPr>
          <a:xfrm>
            <a:off x="8637224" y="4229689"/>
            <a:ext cx="2864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4708" y="231354"/>
            <a:ext cx="0" cy="27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32183" y="4230477"/>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44780" y="6379816"/>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12673" y="645588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2640608" y="3886591"/>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8708834" y="3873206"/>
            <a:ext cx="429657" cy="369332"/>
          </a:xfrm>
          <a:prstGeom prst="rect">
            <a:avLst/>
          </a:prstGeom>
          <a:noFill/>
        </p:spPr>
        <p:txBody>
          <a:bodyPr wrap="square" rtlCol="0">
            <a:spAutoFit/>
          </a:bodyPr>
          <a:lstStyle/>
          <a:p>
            <a:r>
              <a:rPr lang="cs-CZ" dirty="0">
                <a:latin typeface="Brush Script MT" pitchFamily="66" charset="0"/>
              </a:rPr>
              <a:t>D</a:t>
            </a:r>
            <a:r>
              <a:rPr lang="cs-CZ" baseline="-25000" dirty="0"/>
              <a:t>1</a:t>
            </a:r>
            <a:endParaRPr lang="en-US" baseline="-25000" dirty="0"/>
          </a:p>
        </p:txBody>
      </p:sp>
      <p:sp>
        <p:nvSpPr>
          <p:cNvPr id="21" name="TextBox 20"/>
          <p:cNvSpPr txBox="1"/>
          <p:nvPr/>
        </p:nvSpPr>
        <p:spPr>
          <a:xfrm>
            <a:off x="5012673" y="46688"/>
            <a:ext cx="429657" cy="369332"/>
          </a:xfrm>
          <a:prstGeom prst="rect">
            <a:avLst/>
          </a:prstGeom>
          <a:noFill/>
        </p:spPr>
        <p:txBody>
          <a:bodyPr wrap="square" rtlCol="0">
            <a:spAutoFit/>
          </a:bodyPr>
          <a:lstStyle/>
          <a:p>
            <a:r>
              <a:rPr lang="cs-CZ" dirty="0">
                <a:latin typeface="Brush Script MT" pitchFamily="66" charset="0"/>
              </a:rPr>
              <a:t>D</a:t>
            </a:r>
            <a:r>
              <a:rPr lang="en-US" baseline="-25000" dirty="0"/>
              <a:t>2</a:t>
            </a:r>
          </a:p>
        </p:txBody>
      </p:sp>
      <p:cxnSp>
        <p:nvCxnSpPr>
          <p:cNvPr id="26" name="Straight Connector 25"/>
          <p:cNvCxnSpPr/>
          <p:nvPr/>
        </p:nvCxnSpPr>
        <p:spPr>
          <a:xfrm flipH="1">
            <a:off x="3689496" y="48544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079037" y="485450"/>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30487" y="950756"/>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42211" y="3288989"/>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84464" y="854598"/>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12854" y="948587"/>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097600" y="807911"/>
            <a:ext cx="280846" cy="307777"/>
          </a:xfrm>
          <a:prstGeom prst="rect">
            <a:avLst/>
          </a:prstGeom>
          <a:noFill/>
        </p:spPr>
        <p:txBody>
          <a:bodyPr wrap="none" rtlCol="0">
            <a:spAutoFit/>
          </a:bodyPr>
          <a:lstStyle/>
          <a:p>
            <a:r>
              <a:rPr lang="en-US" sz="1400" dirty="0"/>
              <a:t>C</a:t>
            </a:r>
          </a:p>
        </p:txBody>
      </p:sp>
      <p:sp>
        <p:nvSpPr>
          <p:cNvPr id="60" name="TextBox 59"/>
          <p:cNvSpPr txBox="1"/>
          <p:nvPr/>
        </p:nvSpPr>
        <p:spPr>
          <a:xfrm>
            <a:off x="140963" y="506774"/>
            <a:ext cx="2562521" cy="5632311"/>
          </a:xfrm>
          <a:prstGeom prst="rect">
            <a:avLst/>
          </a:prstGeom>
          <a:noFill/>
          <a:ln>
            <a:solidFill>
              <a:schemeClr val="tx1"/>
            </a:solidFill>
          </a:ln>
        </p:spPr>
        <p:txBody>
          <a:bodyPr wrap="square" rtlCol="0">
            <a:spAutoFit/>
          </a:bodyPr>
          <a:lstStyle/>
          <a:p>
            <a:r>
              <a:rPr lang="en-US" dirty="0"/>
              <a:t>How does it work together? </a:t>
            </a:r>
          </a:p>
          <a:p>
            <a:endParaRPr lang="en-US" dirty="0"/>
          </a:p>
          <a:p>
            <a:r>
              <a:rPr lang="en-US" dirty="0"/>
              <a:t>     Vector of attribute  preferences </a:t>
            </a:r>
            <a:r>
              <a:rPr lang="en-US" b="1" dirty="0"/>
              <a:t>f</a:t>
            </a:r>
            <a:r>
              <a:rPr lang="en-US" dirty="0"/>
              <a:t>=[f</a:t>
            </a:r>
            <a:r>
              <a:rPr lang="en-US" baseline="-25000" dirty="0"/>
              <a:t>1</a:t>
            </a:r>
            <a:r>
              <a:rPr lang="en-US" dirty="0"/>
              <a:t>, …, f</a:t>
            </a:r>
            <a:r>
              <a:rPr lang="en-US" baseline="-25000" dirty="0"/>
              <a:t>m</a:t>
            </a:r>
            <a:r>
              <a:rPr lang="en-US" dirty="0"/>
              <a:t>] and aggregation  </a:t>
            </a:r>
            <a:r>
              <a:rPr lang="en-US" b="1" dirty="0"/>
              <a:t>t</a:t>
            </a:r>
            <a:r>
              <a:rPr lang="en-US" dirty="0"/>
              <a:t> define a user </a:t>
            </a:r>
            <a:r>
              <a:rPr lang="en-US" b="1" dirty="0" err="1"/>
              <a:t>u</a:t>
            </a:r>
            <a:r>
              <a:rPr lang="en-US" b="1" baseline="-25000" dirty="0" err="1"/>
              <a:t>f,t</a:t>
            </a:r>
            <a:r>
              <a:rPr lang="en-US" dirty="0"/>
              <a:t>  = </a:t>
            </a:r>
            <a:r>
              <a:rPr lang="en-US" b="1" dirty="0">
                <a:solidFill>
                  <a:srgbClr val="00B050"/>
                </a:solidFill>
              </a:rPr>
              <a:t>u</a:t>
            </a:r>
          </a:p>
          <a:p>
            <a:r>
              <a:rPr lang="en-US" dirty="0"/>
              <a:t>     Overall preference of user </a:t>
            </a:r>
            <a:r>
              <a:rPr lang="en-US" dirty="0" err="1"/>
              <a:t>u</a:t>
            </a:r>
            <a:r>
              <a:rPr lang="en-US" baseline="-25000" dirty="0" err="1"/>
              <a:t>f,t</a:t>
            </a:r>
            <a:r>
              <a:rPr lang="en-US" dirty="0"/>
              <a:t>  is given by   </a:t>
            </a:r>
            <a:r>
              <a:rPr lang="en-US" dirty="0" err="1"/>
              <a:t>r</a:t>
            </a:r>
            <a:r>
              <a:rPr lang="en-US" baseline="30000" dirty="0" err="1"/>
              <a:t>f,t</a:t>
            </a:r>
            <a:r>
              <a:rPr lang="en-US" dirty="0" err="1"/>
              <a:t>:O</a:t>
            </a:r>
            <a:r>
              <a:rPr lang="en-US" dirty="0">
                <a:sym typeface="Wingdings" panose="05000000000000000000" pitchFamily="2" charset="2"/>
              </a:rPr>
              <a:t>[0,1] , for object </a:t>
            </a:r>
            <a:r>
              <a:rPr lang="en-US" dirty="0" err="1">
                <a:sym typeface="Wingdings" panose="05000000000000000000" pitchFamily="2" charset="2"/>
              </a:rPr>
              <a:t>oid</a:t>
            </a:r>
            <a:r>
              <a:rPr lang="en-US" dirty="0">
                <a:sym typeface="Wingdings" panose="05000000000000000000" pitchFamily="2" charset="2"/>
              </a:rPr>
              <a:t> </a:t>
            </a:r>
            <a:r>
              <a:rPr lang="en-US" dirty="0"/>
              <a:t>given by </a:t>
            </a:r>
            <a:r>
              <a:rPr lang="en-US" dirty="0" err="1"/>
              <a:t>r</a:t>
            </a:r>
            <a:r>
              <a:rPr lang="en-US" baseline="30000" dirty="0" err="1"/>
              <a:t>f,t</a:t>
            </a:r>
            <a:r>
              <a:rPr lang="en-US" dirty="0"/>
              <a:t>(</a:t>
            </a:r>
            <a:r>
              <a:rPr lang="en-US" dirty="0" err="1"/>
              <a:t>oid</a:t>
            </a:r>
            <a:r>
              <a:rPr lang="en-US" dirty="0"/>
              <a:t>) = </a:t>
            </a:r>
          </a:p>
          <a:p>
            <a:r>
              <a:rPr lang="en-US" dirty="0">
                <a:sym typeface="Symbol" panose="05050102010706020507" pitchFamily="18" charset="2"/>
              </a:rPr>
              <a:t>t</a:t>
            </a:r>
            <a:r>
              <a:rPr lang="en-US" baseline="30000" dirty="0"/>
              <a:t> </a:t>
            </a:r>
            <a:r>
              <a:rPr lang="en-US" dirty="0">
                <a:solidFill>
                  <a:srgbClr val="00B050"/>
                </a:solidFill>
                <a:sym typeface="Symbol" panose="05050102010706020507" pitchFamily="18" charset="2"/>
              </a:rPr>
              <a:t>([</a:t>
            </a:r>
            <a:r>
              <a:rPr lang="en-US" dirty="0" err="1"/>
              <a:t>f</a:t>
            </a:r>
            <a:r>
              <a:rPr lang="en-US" baseline="-25000" dirty="0" err="1"/>
              <a:t>i</a:t>
            </a:r>
            <a:r>
              <a:rPr lang="en-US" baseline="-25000" dirty="0"/>
              <a:t> </a:t>
            </a:r>
            <a:r>
              <a:rPr lang="en-US" dirty="0"/>
              <a:t>(</a:t>
            </a:r>
            <a:r>
              <a:rPr lang="en-US" dirty="0" err="1"/>
              <a:t>oid.A</a:t>
            </a:r>
            <a:r>
              <a:rPr lang="en-US" baseline="-25000" dirty="0" err="1"/>
              <a:t>i</a:t>
            </a:r>
            <a:r>
              <a:rPr lang="en-US" dirty="0"/>
              <a:t>) : </a:t>
            </a:r>
            <a:r>
              <a:rPr lang="en-US" dirty="0" err="1"/>
              <a:t>i</a:t>
            </a:r>
            <a:r>
              <a:rPr lang="en-US" dirty="0"/>
              <a:t> = 1, …, m</a:t>
            </a:r>
            <a:r>
              <a:rPr lang="en-US" dirty="0">
                <a:solidFill>
                  <a:srgbClr val="00B050"/>
                </a:solidFill>
                <a:sym typeface="Symbol" panose="05050102010706020507" pitchFamily="18" charset="2"/>
              </a:rPr>
              <a:t>])</a:t>
            </a:r>
          </a:p>
          <a:p>
            <a:r>
              <a:rPr lang="en-US" dirty="0"/>
              <a:t>     </a:t>
            </a:r>
          </a:p>
          <a:p>
            <a:r>
              <a:rPr lang="en-US" dirty="0"/>
              <a:t>     Depict contour line (i.e. items of same preference degree) in DC-data cube is a little  bit trickier (depending on position of ideal points and/or intervals)</a:t>
            </a:r>
            <a:endParaRPr lang="en-US" dirty="0">
              <a:sym typeface="Symbol" panose="05050102010706020507" pitchFamily="18" charset="2"/>
            </a:endParaRPr>
          </a:p>
        </p:txBody>
      </p:sp>
      <p:cxnSp>
        <p:nvCxnSpPr>
          <p:cNvPr id="64" name="Straight Connector 63"/>
          <p:cNvCxnSpPr/>
          <p:nvPr/>
        </p:nvCxnSpPr>
        <p:spPr>
          <a:xfrm flipV="1">
            <a:off x="5916488" y="4495672"/>
            <a:ext cx="2731094" cy="188125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2942211" y="485449"/>
            <a:ext cx="1861143" cy="24453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10" idx="0"/>
          </p:cNvCxnSpPr>
          <p:nvPr/>
        </p:nvCxnSpPr>
        <p:spPr>
          <a:xfrm>
            <a:off x="2930487" y="2919046"/>
            <a:ext cx="1802512" cy="12878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939666" y="5125285"/>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915794" y="6212033"/>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137301"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452932"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044780" y="4483865"/>
            <a:ext cx="871708" cy="189306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43507" y="1837869"/>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271897" y="1931858"/>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371527" y="1760416"/>
            <a:ext cx="272832" cy="307777"/>
          </a:xfrm>
          <a:prstGeom prst="rect">
            <a:avLst/>
          </a:prstGeom>
          <a:noFill/>
        </p:spPr>
        <p:txBody>
          <a:bodyPr wrap="none" rtlCol="0">
            <a:spAutoFit/>
          </a:bodyPr>
          <a:lstStyle/>
          <a:p>
            <a:r>
              <a:rPr lang="en-US" sz="1400" dirty="0"/>
              <a:t>E</a:t>
            </a:r>
          </a:p>
        </p:txBody>
      </p:sp>
      <p:sp>
        <p:nvSpPr>
          <p:cNvPr id="77" name="TextBox 76"/>
          <p:cNvSpPr txBox="1"/>
          <p:nvPr/>
        </p:nvSpPr>
        <p:spPr>
          <a:xfrm>
            <a:off x="5167461" y="5374847"/>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1</a:t>
            </a:r>
            <a:r>
              <a:rPr lang="en-US" b="1" baseline="30000" dirty="0">
                <a:solidFill>
                  <a:srgbClr val="00B050"/>
                </a:solidFill>
              </a:rPr>
              <a:t>u</a:t>
            </a:r>
            <a:endParaRPr lang="en-US" dirty="0">
              <a:solidFill>
                <a:srgbClr val="00B050"/>
              </a:solidFill>
            </a:endParaRPr>
          </a:p>
        </p:txBody>
      </p:sp>
      <p:sp>
        <p:nvSpPr>
          <p:cNvPr id="78" name="TextBox 77"/>
          <p:cNvSpPr txBox="1"/>
          <p:nvPr/>
        </p:nvSpPr>
        <p:spPr>
          <a:xfrm>
            <a:off x="3557046" y="3509908"/>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2</a:t>
            </a:r>
            <a:r>
              <a:rPr lang="en-US" b="1" baseline="30000" dirty="0">
                <a:solidFill>
                  <a:srgbClr val="00B050"/>
                </a:solidFill>
              </a:rPr>
              <a:t>u</a:t>
            </a:r>
            <a:endParaRPr lang="en-US" dirty="0">
              <a:solidFill>
                <a:srgbClr val="00B050"/>
              </a:solidFill>
            </a:endParaRPr>
          </a:p>
        </p:txBody>
      </p:sp>
      <p:cxnSp>
        <p:nvCxnSpPr>
          <p:cNvPr id="80" name="Straight Connector 79"/>
          <p:cNvCxnSpPr/>
          <p:nvPr/>
        </p:nvCxnSpPr>
        <p:spPr>
          <a:xfrm>
            <a:off x="7141642" y="2547547"/>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070032" y="2641536"/>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169662" y="2470094"/>
            <a:ext cx="295274" cy="307777"/>
          </a:xfrm>
          <a:prstGeom prst="rect">
            <a:avLst/>
          </a:prstGeom>
          <a:noFill/>
        </p:spPr>
        <p:txBody>
          <a:bodyPr wrap="none" rtlCol="0">
            <a:spAutoFit/>
          </a:bodyPr>
          <a:lstStyle/>
          <a:p>
            <a:r>
              <a:rPr lang="cs-CZ" sz="1400" dirty="0"/>
              <a:t>D</a:t>
            </a:r>
            <a:endParaRPr lang="en-US" sz="1400" dirty="0"/>
          </a:p>
        </p:txBody>
      </p:sp>
      <p:cxnSp>
        <p:nvCxnSpPr>
          <p:cNvPr id="83" name="Straight Connector 82"/>
          <p:cNvCxnSpPr/>
          <p:nvPr/>
        </p:nvCxnSpPr>
        <p:spPr>
          <a:xfrm>
            <a:off x="6135292" y="3190416"/>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063682" y="3284405"/>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148428" y="3143729"/>
            <a:ext cx="282450" cy="307777"/>
          </a:xfrm>
          <a:prstGeom prst="rect">
            <a:avLst/>
          </a:prstGeom>
          <a:noFill/>
        </p:spPr>
        <p:txBody>
          <a:bodyPr wrap="none" rtlCol="0">
            <a:spAutoFit/>
          </a:bodyPr>
          <a:lstStyle/>
          <a:p>
            <a:r>
              <a:rPr lang="en-US" sz="1400" dirty="0"/>
              <a:t>B</a:t>
            </a:r>
          </a:p>
        </p:txBody>
      </p:sp>
      <p:sp>
        <p:nvSpPr>
          <p:cNvPr id="87" name="TextBox 86"/>
          <p:cNvSpPr txBox="1"/>
          <p:nvPr/>
        </p:nvSpPr>
        <p:spPr>
          <a:xfrm>
            <a:off x="6061426" y="4166643"/>
            <a:ext cx="385042" cy="369332"/>
          </a:xfrm>
          <a:prstGeom prst="rect">
            <a:avLst/>
          </a:prstGeom>
          <a:noFill/>
        </p:spPr>
        <p:txBody>
          <a:bodyPr wrap="none" rtlCol="0">
            <a:spAutoFit/>
          </a:bodyPr>
          <a:lstStyle/>
          <a:p>
            <a:r>
              <a:rPr lang="en-US" dirty="0"/>
              <a:t>b</a:t>
            </a:r>
            <a:r>
              <a:rPr lang="en-US" baseline="-25000" dirty="0"/>
              <a:t>1</a:t>
            </a:r>
            <a:endParaRPr lang="en-US" dirty="0"/>
          </a:p>
        </p:txBody>
      </p:sp>
      <p:sp>
        <p:nvSpPr>
          <p:cNvPr id="88" name="TextBox 87"/>
          <p:cNvSpPr txBox="1"/>
          <p:nvPr/>
        </p:nvSpPr>
        <p:spPr>
          <a:xfrm>
            <a:off x="4733818" y="3187824"/>
            <a:ext cx="385042" cy="369332"/>
          </a:xfrm>
          <a:prstGeom prst="rect">
            <a:avLst/>
          </a:prstGeom>
          <a:noFill/>
        </p:spPr>
        <p:txBody>
          <a:bodyPr wrap="none" rtlCol="0">
            <a:spAutoFit/>
          </a:bodyPr>
          <a:lstStyle/>
          <a:p>
            <a:r>
              <a:rPr lang="en-US" dirty="0"/>
              <a:t>b</a:t>
            </a:r>
            <a:r>
              <a:rPr lang="en-US" baseline="-25000" dirty="0"/>
              <a:t>2</a:t>
            </a:r>
            <a:endParaRPr lang="en-US" dirty="0"/>
          </a:p>
        </p:txBody>
      </p:sp>
      <p:sp>
        <p:nvSpPr>
          <p:cNvPr id="90" name="TextBox 89"/>
          <p:cNvSpPr txBox="1"/>
          <p:nvPr/>
        </p:nvSpPr>
        <p:spPr>
          <a:xfrm>
            <a:off x="4677259" y="5846198"/>
            <a:ext cx="465192" cy="369332"/>
          </a:xfrm>
          <a:prstGeom prst="rect">
            <a:avLst/>
          </a:prstGeom>
          <a:noFill/>
        </p:spPr>
        <p:txBody>
          <a:bodyPr wrap="none" rtlCol="0">
            <a:spAutoFit/>
          </a:bodyPr>
          <a:lstStyle/>
          <a:p>
            <a:r>
              <a:rPr lang="en-US" dirty="0">
                <a:solidFill>
                  <a:srgbClr val="00B050"/>
                </a:solidFill>
              </a:rPr>
              <a:t>b</a:t>
            </a:r>
            <a:r>
              <a:rPr lang="en-US" baseline="-25000" dirty="0">
                <a:solidFill>
                  <a:srgbClr val="00B050"/>
                </a:solidFill>
              </a:rPr>
              <a:t>1</a:t>
            </a:r>
            <a:r>
              <a:rPr lang="en-US" baseline="30000" dirty="0">
                <a:solidFill>
                  <a:srgbClr val="00B050"/>
                </a:solidFill>
              </a:rPr>
              <a:t>u</a:t>
            </a:r>
            <a:endParaRPr lang="en-US" dirty="0">
              <a:solidFill>
                <a:srgbClr val="00B050"/>
              </a:solidFill>
            </a:endParaRPr>
          </a:p>
        </p:txBody>
      </p:sp>
      <p:sp>
        <p:nvSpPr>
          <p:cNvPr id="91" name="TextBox 90"/>
          <p:cNvSpPr txBox="1"/>
          <p:nvPr/>
        </p:nvSpPr>
        <p:spPr>
          <a:xfrm>
            <a:off x="3076274" y="4160371"/>
            <a:ext cx="465192" cy="369332"/>
          </a:xfrm>
          <a:prstGeom prst="rect">
            <a:avLst/>
          </a:prstGeom>
          <a:noFill/>
        </p:spPr>
        <p:txBody>
          <a:bodyPr wrap="none" rtlCol="0">
            <a:spAutoFit/>
          </a:bodyPr>
          <a:lstStyle/>
          <a:p>
            <a:r>
              <a:rPr lang="en-US">
                <a:solidFill>
                  <a:srgbClr val="00B050"/>
                </a:solidFill>
              </a:rPr>
              <a:t>b</a:t>
            </a:r>
            <a:r>
              <a:rPr lang="en-US" baseline="-25000">
                <a:solidFill>
                  <a:srgbClr val="00B050"/>
                </a:solidFill>
              </a:rPr>
              <a:t>2</a:t>
            </a:r>
            <a:r>
              <a:rPr lang="en-US" baseline="30000">
                <a:solidFill>
                  <a:srgbClr val="00B050"/>
                </a:solidFill>
              </a:rPr>
              <a:t>u</a:t>
            </a:r>
            <a:endParaRPr lang="en-US" dirty="0">
              <a:solidFill>
                <a:srgbClr val="00B050"/>
              </a:solidFill>
            </a:endParaRPr>
          </a:p>
        </p:txBody>
      </p:sp>
      <p:sp>
        <p:nvSpPr>
          <p:cNvPr id="94" name="TextBox 93"/>
          <p:cNvSpPr txBox="1"/>
          <p:nvPr/>
        </p:nvSpPr>
        <p:spPr>
          <a:xfrm>
            <a:off x="3385789" y="5912157"/>
            <a:ext cx="389850" cy="369332"/>
          </a:xfrm>
          <a:prstGeom prst="rect">
            <a:avLst/>
          </a:prstGeom>
          <a:noFill/>
        </p:spPr>
        <p:txBody>
          <a:bodyPr wrap="none" rtlCol="0">
            <a:spAutoFit/>
          </a:bodyPr>
          <a:lstStyle/>
          <a:p>
            <a:r>
              <a:rPr lang="en-US" dirty="0">
                <a:solidFill>
                  <a:srgbClr val="00B050"/>
                </a:solidFill>
              </a:rPr>
              <a:t>B</a:t>
            </a:r>
            <a:r>
              <a:rPr lang="en-US" baseline="30000" dirty="0">
                <a:solidFill>
                  <a:srgbClr val="00B050"/>
                </a:solidFill>
              </a:rPr>
              <a:t>u</a:t>
            </a:r>
          </a:p>
        </p:txBody>
      </p:sp>
      <p:cxnSp>
        <p:nvCxnSpPr>
          <p:cNvPr id="98" name="Straight Connector 97"/>
          <p:cNvCxnSpPr/>
          <p:nvPr/>
        </p:nvCxnSpPr>
        <p:spPr>
          <a:xfrm>
            <a:off x="2922628" y="1932732"/>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5337348" y="487018"/>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7138131" y="474162"/>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941482" y="2639757"/>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3152836" y="48358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917362" y="5525430"/>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3623029" y="4839075"/>
            <a:ext cx="389850" cy="369332"/>
          </a:xfrm>
          <a:prstGeom prst="rect">
            <a:avLst/>
          </a:prstGeom>
          <a:noFill/>
        </p:spPr>
        <p:txBody>
          <a:bodyPr wrap="none" rtlCol="0">
            <a:spAutoFit/>
          </a:bodyPr>
          <a:lstStyle/>
          <a:p>
            <a:r>
              <a:rPr lang="en-US" dirty="0" err="1">
                <a:solidFill>
                  <a:srgbClr val="00B050"/>
                </a:solidFill>
              </a:rPr>
              <a:t>E</a:t>
            </a:r>
            <a:r>
              <a:rPr lang="en-US" baseline="30000" dirty="0" err="1">
                <a:solidFill>
                  <a:srgbClr val="00B050"/>
                </a:solidFill>
              </a:rPr>
              <a:t>u</a:t>
            </a:r>
            <a:endParaRPr lang="en-US" baseline="30000" dirty="0">
              <a:solidFill>
                <a:srgbClr val="00B050"/>
              </a:solidFill>
            </a:endParaRPr>
          </a:p>
        </p:txBody>
      </p:sp>
      <p:sp>
        <p:nvSpPr>
          <p:cNvPr id="105" name="TextBox 104"/>
          <p:cNvSpPr txBox="1"/>
          <p:nvPr/>
        </p:nvSpPr>
        <p:spPr>
          <a:xfrm>
            <a:off x="2879883" y="5453388"/>
            <a:ext cx="407484" cy="369332"/>
          </a:xfrm>
          <a:prstGeom prst="rect">
            <a:avLst/>
          </a:prstGeom>
          <a:noFill/>
        </p:spPr>
        <p:txBody>
          <a:bodyPr wrap="none" rtlCol="0">
            <a:spAutoFit/>
          </a:bodyPr>
          <a:lstStyle/>
          <a:p>
            <a:r>
              <a:rPr lang="en-US" dirty="0">
                <a:solidFill>
                  <a:srgbClr val="00B050"/>
                </a:solidFill>
              </a:rPr>
              <a:t>D</a:t>
            </a:r>
            <a:r>
              <a:rPr lang="en-US" baseline="30000" dirty="0">
                <a:solidFill>
                  <a:srgbClr val="00B050"/>
                </a:solidFill>
              </a:rPr>
              <a:t>u</a:t>
            </a:r>
          </a:p>
        </p:txBody>
      </p:sp>
      <p:cxnSp>
        <p:nvCxnSpPr>
          <p:cNvPr id="74" name="Straight Connector 73"/>
          <p:cNvCxnSpPr/>
          <p:nvPr/>
        </p:nvCxnSpPr>
        <p:spPr>
          <a:xfrm flipH="1">
            <a:off x="4426370" y="477590"/>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922380" y="4881751"/>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369330" y="4586114"/>
            <a:ext cx="389850" cy="369332"/>
          </a:xfrm>
          <a:prstGeom prst="rect">
            <a:avLst/>
          </a:prstGeom>
          <a:noFill/>
        </p:spPr>
        <p:txBody>
          <a:bodyPr wrap="none" rtlCol="0">
            <a:spAutoFit/>
          </a:bodyPr>
          <a:lstStyle/>
          <a:p>
            <a:r>
              <a:rPr lang="en-US" dirty="0">
                <a:solidFill>
                  <a:srgbClr val="00B050"/>
                </a:solidFill>
              </a:rPr>
              <a:t>C</a:t>
            </a:r>
            <a:r>
              <a:rPr lang="en-US" baseline="30000" dirty="0">
                <a:solidFill>
                  <a:srgbClr val="00B050"/>
                </a:solidFill>
              </a:rPr>
              <a:t>u</a:t>
            </a:r>
          </a:p>
        </p:txBody>
      </p:sp>
      <p:cxnSp>
        <p:nvCxnSpPr>
          <p:cNvPr id="89" name="Straight Connector 88"/>
          <p:cNvCxnSpPr>
            <a:stCxn id="13" idx="2"/>
            <a:endCxn id="3" idx="3"/>
          </p:cNvCxnSpPr>
          <p:nvPr/>
        </p:nvCxnSpPr>
        <p:spPr>
          <a:xfrm>
            <a:off x="2956278" y="4495671"/>
            <a:ext cx="1825042" cy="94115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638746" y="4487159"/>
            <a:ext cx="1153569" cy="59300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938992" y="5421085"/>
            <a:ext cx="1825042" cy="94115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931736" y="5920033"/>
            <a:ext cx="919447" cy="48148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10" idx="2"/>
          </p:cNvCxnSpPr>
          <p:nvPr/>
        </p:nvCxnSpPr>
        <p:spPr>
          <a:xfrm flipH="1">
            <a:off x="2912882" y="4483865"/>
            <a:ext cx="1820117" cy="1898081"/>
          </a:xfrm>
          <a:prstGeom prst="line">
            <a:avLst/>
          </a:prstGeom>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4091233" y="5344998"/>
            <a:ext cx="641651" cy="369332"/>
          </a:xfrm>
          <a:prstGeom prst="rect">
            <a:avLst/>
          </a:prstGeom>
          <a:noFill/>
          <a:ln>
            <a:solidFill>
              <a:schemeClr val="tx1"/>
            </a:solidFill>
          </a:ln>
        </p:spPr>
        <p:txBody>
          <a:bodyPr wrap="none" rtlCol="0">
            <a:spAutoFit/>
          </a:bodyPr>
          <a:lstStyle/>
          <a:p>
            <a:r>
              <a:rPr lang="en-US" dirty="0" err="1"/>
              <a:t>r</a:t>
            </a:r>
            <a:r>
              <a:rPr lang="en-US" baseline="30000" dirty="0" err="1"/>
              <a:t>f,t</a:t>
            </a:r>
            <a:r>
              <a:rPr lang="en-US" dirty="0"/>
              <a:t>(E)</a:t>
            </a:r>
          </a:p>
        </p:txBody>
      </p:sp>
      <p:cxnSp>
        <p:nvCxnSpPr>
          <p:cNvPr id="73" name="Straight Arrow Connector 72"/>
          <p:cNvCxnSpPr/>
          <p:nvPr/>
        </p:nvCxnSpPr>
        <p:spPr>
          <a:xfrm flipH="1" flipV="1">
            <a:off x="4157221" y="5109328"/>
            <a:ext cx="56560" cy="2262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708969" y="2189029"/>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637359" y="2283018"/>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78669" y="2219807"/>
            <a:ext cx="293670" cy="307777"/>
          </a:xfrm>
          <a:prstGeom prst="rect">
            <a:avLst/>
          </a:prstGeom>
          <a:noFill/>
          <a:ln>
            <a:noFill/>
          </a:ln>
        </p:spPr>
        <p:txBody>
          <a:bodyPr wrap="none" rtlCol="0">
            <a:spAutoFit/>
          </a:bodyPr>
          <a:lstStyle/>
          <a:p>
            <a:r>
              <a:rPr lang="cs-CZ" sz="1400" dirty="0"/>
              <a:t>A</a:t>
            </a:r>
            <a:endParaRPr lang="en-US" sz="1400" dirty="0"/>
          </a:p>
        </p:txBody>
      </p:sp>
      <p:sp>
        <p:nvSpPr>
          <p:cNvPr id="97" name="Oval 96"/>
          <p:cNvSpPr/>
          <p:nvPr/>
        </p:nvSpPr>
        <p:spPr>
          <a:xfrm>
            <a:off x="5846189" y="2867319"/>
            <a:ext cx="150829" cy="16025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ate Placeholder 4">
            <a:extLst>
              <a:ext uri="{FF2B5EF4-FFF2-40B4-BE49-F238E27FC236}">
                <a16:creationId xmlns:a16="http://schemas.microsoft.com/office/drawing/2014/main" id="{C6606E4F-403D-46F2-A69F-694F4E10548F}"/>
              </a:ext>
            </a:extLst>
          </p:cNvPr>
          <p:cNvSpPr>
            <a:spLocks noGrp="1"/>
          </p:cNvSpPr>
          <p:nvPr>
            <p:ph type="dt" sz="half" idx="10"/>
          </p:nvPr>
        </p:nvSpPr>
        <p:spPr>
          <a:xfrm>
            <a:off x="628650" y="6672301"/>
            <a:ext cx="2057400" cy="183399"/>
          </a:xfrm>
        </p:spPr>
        <p:txBody>
          <a:bodyPr/>
          <a:lstStyle/>
          <a:p>
            <a:r>
              <a:rPr lang="en-US"/>
              <a:t>AY2023/24 NSWI166 Lecture 6 of 12, Vojtáš</a:t>
            </a:r>
            <a:endParaRPr lang="en-US" dirty="0"/>
          </a:p>
        </p:txBody>
      </p:sp>
      <p:sp>
        <p:nvSpPr>
          <p:cNvPr id="5" name="Footer Placeholder 4">
            <a:extLst>
              <a:ext uri="{FF2B5EF4-FFF2-40B4-BE49-F238E27FC236}">
                <a16:creationId xmlns:a16="http://schemas.microsoft.com/office/drawing/2014/main" id="{AE0ECF07-3682-49A4-75C0-1E470B5358DF}"/>
              </a:ext>
            </a:extLst>
          </p:cNvPr>
          <p:cNvSpPr>
            <a:spLocks noGrp="1"/>
          </p:cNvSpPr>
          <p:nvPr>
            <p:ph type="ftr" sz="quarter" idx="11"/>
          </p:nvPr>
        </p:nvSpPr>
        <p:spPr/>
        <p:txBody>
          <a:bodyPr/>
          <a:lstStyle/>
          <a:p>
            <a:r>
              <a:rPr lang="en-US"/>
              <a:t>Linear Monotone Preference Model</a:t>
            </a:r>
          </a:p>
        </p:txBody>
      </p:sp>
      <p:sp>
        <p:nvSpPr>
          <p:cNvPr id="6" name="Slide Number Placeholder 5">
            <a:extLst>
              <a:ext uri="{FF2B5EF4-FFF2-40B4-BE49-F238E27FC236}">
                <a16:creationId xmlns:a16="http://schemas.microsoft.com/office/drawing/2014/main" id="{143DB20C-71E9-EA46-726A-38B866CD83AF}"/>
              </a:ext>
            </a:extLst>
          </p:cNvPr>
          <p:cNvSpPr>
            <a:spLocks noGrp="1"/>
          </p:cNvSpPr>
          <p:nvPr>
            <p:ph type="sldNum" sz="quarter" idx="12"/>
          </p:nvPr>
        </p:nvSpPr>
        <p:spPr/>
        <p:txBody>
          <a:bodyPr/>
          <a:lstStyle/>
          <a:p>
            <a:fld id="{105CACD4-D05D-443A-96A5-56D488532F2E}" type="slidenum">
              <a:rPr lang="en-US" smtClean="0"/>
              <a:pPr/>
              <a:t>31</a:t>
            </a:fld>
            <a:endParaRPr lang="en-US"/>
          </a:p>
        </p:txBody>
      </p:sp>
    </p:spTree>
    <p:extLst>
      <p:ext uri="{BB962C8B-B14F-4D97-AF65-F5344CB8AC3E}">
        <p14:creationId xmlns:p14="http://schemas.microsoft.com/office/powerpoint/2010/main" val="872877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9470" y="4483865"/>
            <a:ext cx="1861850"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045066" y="473725"/>
            <a:ext cx="3602516" cy="3789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0487" y="473725"/>
            <a:ext cx="1872867" cy="3756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34708" y="4483865"/>
            <a:ext cx="3602516"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4601392" y="4206866"/>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4720741" y="4458419"/>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4729920" y="6195370"/>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824671" y="4218672"/>
            <a:ext cx="263214" cy="276999"/>
          </a:xfrm>
          <a:prstGeom prst="rect">
            <a:avLst/>
          </a:prstGeom>
          <a:noFill/>
        </p:spPr>
        <p:txBody>
          <a:bodyPr wrap="none" rtlCol="0">
            <a:spAutoFit/>
          </a:bodyPr>
          <a:lstStyle/>
          <a:p>
            <a:r>
              <a:rPr lang="cs-CZ" sz="1200" dirty="0"/>
              <a:t>1</a:t>
            </a:r>
            <a:endParaRPr lang="en-US" sz="1200" dirty="0"/>
          </a:p>
        </p:txBody>
      </p:sp>
      <p:cxnSp>
        <p:nvCxnSpPr>
          <p:cNvPr id="15" name="Straight Arrow Connector 14"/>
          <p:cNvCxnSpPr/>
          <p:nvPr/>
        </p:nvCxnSpPr>
        <p:spPr>
          <a:xfrm>
            <a:off x="8637224" y="4229689"/>
            <a:ext cx="2864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4708" y="231354"/>
            <a:ext cx="0" cy="27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32183" y="4230477"/>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44780" y="6379816"/>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12673" y="645588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2640608" y="3886591"/>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8708834" y="3873206"/>
            <a:ext cx="429657" cy="369332"/>
          </a:xfrm>
          <a:prstGeom prst="rect">
            <a:avLst/>
          </a:prstGeom>
          <a:noFill/>
        </p:spPr>
        <p:txBody>
          <a:bodyPr wrap="square" rtlCol="0">
            <a:spAutoFit/>
          </a:bodyPr>
          <a:lstStyle/>
          <a:p>
            <a:r>
              <a:rPr lang="cs-CZ" dirty="0">
                <a:latin typeface="Brush Script MT" pitchFamily="66" charset="0"/>
              </a:rPr>
              <a:t>D</a:t>
            </a:r>
            <a:r>
              <a:rPr lang="cs-CZ" baseline="-25000" dirty="0"/>
              <a:t>1</a:t>
            </a:r>
            <a:endParaRPr lang="en-US" baseline="-25000" dirty="0"/>
          </a:p>
        </p:txBody>
      </p:sp>
      <p:sp>
        <p:nvSpPr>
          <p:cNvPr id="21" name="TextBox 20"/>
          <p:cNvSpPr txBox="1"/>
          <p:nvPr/>
        </p:nvSpPr>
        <p:spPr>
          <a:xfrm>
            <a:off x="5012673" y="46688"/>
            <a:ext cx="429657" cy="369332"/>
          </a:xfrm>
          <a:prstGeom prst="rect">
            <a:avLst/>
          </a:prstGeom>
          <a:noFill/>
        </p:spPr>
        <p:txBody>
          <a:bodyPr wrap="square" rtlCol="0">
            <a:spAutoFit/>
          </a:bodyPr>
          <a:lstStyle/>
          <a:p>
            <a:r>
              <a:rPr lang="cs-CZ" dirty="0">
                <a:latin typeface="Brush Script MT" pitchFamily="66" charset="0"/>
              </a:rPr>
              <a:t>D</a:t>
            </a:r>
            <a:r>
              <a:rPr lang="en-US" baseline="-25000" dirty="0"/>
              <a:t>2</a:t>
            </a:r>
          </a:p>
        </p:txBody>
      </p:sp>
      <p:cxnSp>
        <p:nvCxnSpPr>
          <p:cNvPr id="28" name="Straight Connector 27"/>
          <p:cNvCxnSpPr/>
          <p:nvPr/>
        </p:nvCxnSpPr>
        <p:spPr>
          <a:xfrm flipH="1">
            <a:off x="7598260" y="485450"/>
            <a:ext cx="7685" cy="59043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30487" y="1120442"/>
            <a:ext cx="571709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42211" y="3223000"/>
            <a:ext cx="571709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84464" y="854598"/>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12854" y="948587"/>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097600" y="807911"/>
            <a:ext cx="280846" cy="307777"/>
          </a:xfrm>
          <a:prstGeom prst="rect">
            <a:avLst/>
          </a:prstGeom>
          <a:noFill/>
        </p:spPr>
        <p:txBody>
          <a:bodyPr wrap="none" rtlCol="0">
            <a:spAutoFit/>
          </a:bodyPr>
          <a:lstStyle/>
          <a:p>
            <a:r>
              <a:rPr lang="en-US" sz="1400" dirty="0"/>
              <a:t>C</a:t>
            </a:r>
          </a:p>
        </p:txBody>
      </p:sp>
      <p:sp>
        <p:nvSpPr>
          <p:cNvPr id="60" name="TextBox 59"/>
          <p:cNvSpPr txBox="1"/>
          <p:nvPr/>
        </p:nvSpPr>
        <p:spPr>
          <a:xfrm>
            <a:off x="140963" y="506774"/>
            <a:ext cx="2562521" cy="5909310"/>
          </a:xfrm>
          <a:prstGeom prst="rect">
            <a:avLst/>
          </a:prstGeom>
          <a:noFill/>
          <a:ln>
            <a:solidFill>
              <a:schemeClr val="tx1"/>
            </a:solidFill>
          </a:ln>
        </p:spPr>
        <p:txBody>
          <a:bodyPr wrap="square" rtlCol="0">
            <a:spAutoFit/>
          </a:bodyPr>
          <a:lstStyle/>
          <a:p>
            <a:r>
              <a:rPr lang="en-US" dirty="0"/>
              <a:t>Preference model of user </a:t>
            </a:r>
            <a:r>
              <a:rPr lang="en-US" dirty="0" err="1"/>
              <a:t>u</a:t>
            </a:r>
            <a:r>
              <a:rPr lang="en-US" baseline="-25000" dirty="0" err="1"/>
              <a:t>f,t</a:t>
            </a:r>
            <a:r>
              <a:rPr lang="en-US" dirty="0"/>
              <a:t> on data cube </a:t>
            </a:r>
          </a:p>
          <a:p>
            <a:r>
              <a:rPr lang="en-US" dirty="0"/>
              <a:t>Function </a:t>
            </a:r>
            <a:r>
              <a:rPr lang="en-US" dirty="0" err="1"/>
              <a:t>R</a:t>
            </a:r>
            <a:r>
              <a:rPr lang="en-US" baseline="30000" dirty="0" err="1"/>
              <a:t>f,t</a:t>
            </a:r>
            <a:r>
              <a:rPr lang="en-US" dirty="0"/>
              <a:t>:</a:t>
            </a:r>
            <a:r>
              <a:rPr lang="en-US" dirty="0">
                <a:sym typeface="Symbol" panose="05050102010706020507" pitchFamily="18" charset="2"/>
              </a:rPr>
              <a:t> </a:t>
            </a:r>
            <a:r>
              <a:rPr lang="en-US" dirty="0"/>
              <a:t>D</a:t>
            </a:r>
            <a:r>
              <a:rPr lang="en-US" baseline="-25000" dirty="0"/>
              <a:t>i</a:t>
            </a:r>
            <a:r>
              <a:rPr lang="en-US" dirty="0"/>
              <a:t> </a:t>
            </a:r>
            <a:r>
              <a:rPr lang="en-US" dirty="0">
                <a:sym typeface="Wingdings" panose="05000000000000000000" pitchFamily="2" charset="2"/>
              </a:rPr>
              <a:t>[0,1] </a:t>
            </a:r>
            <a:r>
              <a:rPr lang="en-US" dirty="0" err="1"/>
              <a:t>R</a:t>
            </a:r>
            <a:r>
              <a:rPr lang="en-US" baseline="30000" dirty="0" err="1"/>
              <a:t>f,t</a:t>
            </a:r>
            <a:r>
              <a:rPr lang="en-US" dirty="0"/>
              <a:t>(a</a:t>
            </a:r>
            <a:r>
              <a:rPr lang="en-US" baseline="-25000" dirty="0"/>
              <a:t>1</a:t>
            </a:r>
            <a:r>
              <a:rPr lang="en-US" dirty="0"/>
              <a:t>, …, a</a:t>
            </a:r>
            <a:r>
              <a:rPr lang="en-US" baseline="-25000" dirty="0"/>
              <a:t>m</a:t>
            </a:r>
            <a:r>
              <a:rPr lang="en-US" dirty="0"/>
              <a:t>) = </a:t>
            </a:r>
            <a:r>
              <a:rPr lang="en-US" dirty="0">
                <a:sym typeface="Symbol" panose="05050102010706020507" pitchFamily="18" charset="2"/>
              </a:rPr>
              <a:t>t</a:t>
            </a:r>
            <a:r>
              <a:rPr lang="en-US" baseline="30000" dirty="0"/>
              <a:t> </a:t>
            </a:r>
            <a:r>
              <a:rPr lang="en-US" dirty="0">
                <a:sym typeface="Symbol" panose="05050102010706020507" pitchFamily="18" charset="2"/>
              </a:rPr>
              <a:t>([</a:t>
            </a:r>
            <a:r>
              <a:rPr lang="en-US" dirty="0" err="1"/>
              <a:t>f</a:t>
            </a:r>
            <a:r>
              <a:rPr lang="en-US" baseline="-25000" dirty="0" err="1"/>
              <a:t>i</a:t>
            </a:r>
            <a:r>
              <a:rPr lang="en-US" baseline="-25000" dirty="0"/>
              <a:t> </a:t>
            </a:r>
            <a:r>
              <a:rPr lang="en-US" dirty="0"/>
              <a:t>(</a:t>
            </a:r>
            <a:r>
              <a:rPr lang="en-US" dirty="0" err="1"/>
              <a:t>a</a:t>
            </a:r>
            <a:r>
              <a:rPr lang="en-US" baseline="-25000" dirty="0" err="1"/>
              <a:t>i</a:t>
            </a:r>
            <a:r>
              <a:rPr lang="en-US" dirty="0"/>
              <a:t>) : </a:t>
            </a:r>
            <a:r>
              <a:rPr lang="en-US" dirty="0" err="1"/>
              <a:t>i</a:t>
            </a:r>
            <a:r>
              <a:rPr lang="en-US" dirty="0"/>
              <a:t> = 1, …, m</a:t>
            </a:r>
            <a:r>
              <a:rPr lang="en-US" dirty="0">
                <a:sym typeface="Symbol" panose="05050102010706020507" pitchFamily="18" charset="2"/>
              </a:rPr>
              <a:t>])</a:t>
            </a:r>
          </a:p>
          <a:p>
            <a:r>
              <a:rPr lang="en-US" dirty="0"/>
              <a:t>Ordering on data cube(a</a:t>
            </a:r>
            <a:r>
              <a:rPr lang="en-US" baseline="-25000" dirty="0"/>
              <a:t>1</a:t>
            </a:r>
            <a:r>
              <a:rPr lang="en-US" dirty="0"/>
              <a:t>, …, a</a:t>
            </a:r>
            <a:r>
              <a:rPr lang="en-US" baseline="-25000" dirty="0"/>
              <a:t>m</a:t>
            </a:r>
            <a:r>
              <a:rPr lang="en-US" dirty="0"/>
              <a:t>) ≥</a:t>
            </a:r>
            <a:r>
              <a:rPr lang="en-US" baseline="30000" dirty="0" err="1"/>
              <a:t>f,t</a:t>
            </a:r>
            <a:r>
              <a:rPr lang="en-US" dirty="0"/>
              <a:t> (b</a:t>
            </a:r>
            <a:r>
              <a:rPr lang="en-US" baseline="-25000" dirty="0"/>
              <a:t>1</a:t>
            </a:r>
            <a:r>
              <a:rPr lang="en-US" dirty="0"/>
              <a:t>, …, </a:t>
            </a:r>
            <a:r>
              <a:rPr lang="en-US" dirty="0" err="1"/>
              <a:t>b</a:t>
            </a:r>
            <a:r>
              <a:rPr lang="en-US" baseline="-25000" dirty="0" err="1"/>
              <a:t>m</a:t>
            </a:r>
            <a:r>
              <a:rPr lang="en-US" dirty="0"/>
              <a:t>) </a:t>
            </a:r>
            <a:r>
              <a:rPr lang="en-US" dirty="0" err="1"/>
              <a:t>iff</a:t>
            </a:r>
            <a:r>
              <a:rPr lang="en-US" dirty="0"/>
              <a:t> </a:t>
            </a:r>
            <a:r>
              <a:rPr lang="en-US" dirty="0" err="1"/>
              <a:t>R</a:t>
            </a:r>
            <a:r>
              <a:rPr lang="en-US" baseline="30000" dirty="0" err="1"/>
              <a:t>f,t</a:t>
            </a:r>
            <a:r>
              <a:rPr lang="en-US" dirty="0"/>
              <a:t>(a</a:t>
            </a:r>
            <a:r>
              <a:rPr lang="en-US" baseline="-25000" dirty="0"/>
              <a:t>1</a:t>
            </a:r>
            <a:r>
              <a:rPr lang="en-US" dirty="0"/>
              <a:t>, …, a</a:t>
            </a:r>
            <a:r>
              <a:rPr lang="en-US" baseline="-25000" dirty="0"/>
              <a:t>m</a:t>
            </a:r>
            <a:r>
              <a:rPr lang="en-US" dirty="0"/>
              <a:t>) ≥ </a:t>
            </a:r>
            <a:r>
              <a:rPr lang="en-US" dirty="0" err="1"/>
              <a:t>R</a:t>
            </a:r>
            <a:r>
              <a:rPr lang="en-US" baseline="30000" dirty="0" err="1"/>
              <a:t>f,t</a:t>
            </a:r>
            <a:r>
              <a:rPr lang="en-US" dirty="0"/>
              <a:t>(b</a:t>
            </a:r>
            <a:r>
              <a:rPr lang="en-US" baseline="-25000" dirty="0"/>
              <a:t>1</a:t>
            </a:r>
            <a:r>
              <a:rPr lang="en-US" dirty="0"/>
              <a:t>, …, </a:t>
            </a:r>
            <a:r>
              <a:rPr lang="en-US" dirty="0" err="1"/>
              <a:t>b</a:t>
            </a:r>
            <a:r>
              <a:rPr lang="en-US" baseline="-25000" dirty="0" err="1"/>
              <a:t>m</a:t>
            </a:r>
            <a:r>
              <a:rPr lang="en-US" dirty="0"/>
              <a:t>) </a:t>
            </a:r>
            <a:r>
              <a:rPr lang="en-US" dirty="0" err="1"/>
              <a:t>Odering</a:t>
            </a:r>
            <a:r>
              <a:rPr lang="en-US" dirty="0"/>
              <a:t> can be </a:t>
            </a:r>
            <a:r>
              <a:rPr lang="en-US" dirty="0" err="1"/>
              <a:t>vizualized</a:t>
            </a:r>
            <a:r>
              <a:rPr lang="en-US" dirty="0"/>
              <a:t> as contour lines on </a:t>
            </a:r>
            <a:r>
              <a:rPr lang="en-US" dirty="0">
                <a:sym typeface="Symbol" panose="05050102010706020507" pitchFamily="18" charset="2"/>
              </a:rPr>
              <a:t></a:t>
            </a:r>
            <a:r>
              <a:rPr lang="en-US" dirty="0"/>
              <a:t>D</a:t>
            </a:r>
            <a:r>
              <a:rPr lang="en-US" baseline="-25000" dirty="0"/>
              <a:t>i</a:t>
            </a:r>
            <a:endParaRPr lang="en-US" dirty="0">
              <a:sym typeface="Symbol" panose="05050102010706020507" pitchFamily="18" charset="2"/>
            </a:endParaRPr>
          </a:p>
          <a:p>
            <a:endParaRPr lang="en-US" dirty="0"/>
          </a:p>
          <a:p>
            <a:r>
              <a:rPr lang="en-US" dirty="0"/>
              <a:t>For better understanding are different contour lines (of same t) in colors</a:t>
            </a:r>
          </a:p>
          <a:p>
            <a:endParaRPr lang="en-US" dirty="0"/>
          </a:p>
          <a:p>
            <a:r>
              <a:rPr lang="en-US" dirty="0"/>
              <a:t>User </a:t>
            </a:r>
            <a:r>
              <a:rPr lang="cs-CZ" b="1" dirty="0"/>
              <a:t>u</a:t>
            </a:r>
            <a:r>
              <a:rPr lang="cs-CZ" b="1" baseline="-25000" dirty="0"/>
              <a:t>f,t</a:t>
            </a:r>
            <a:r>
              <a:rPr lang="cs-CZ" dirty="0"/>
              <a:t> </a:t>
            </a:r>
            <a:r>
              <a:rPr lang="en-US" dirty="0"/>
              <a:t>, preference of user</a:t>
            </a:r>
            <a:r>
              <a:rPr lang="cs-CZ" dirty="0"/>
              <a:t> u</a:t>
            </a:r>
            <a:r>
              <a:rPr lang="cs-CZ" baseline="-25000" dirty="0"/>
              <a:t>f,t</a:t>
            </a:r>
            <a:r>
              <a:rPr lang="cs-CZ" dirty="0"/>
              <a:t> </a:t>
            </a:r>
            <a:r>
              <a:rPr lang="en-US" dirty="0"/>
              <a:t>, </a:t>
            </a:r>
            <a:r>
              <a:rPr lang="cs-CZ" dirty="0" err="1"/>
              <a:t>R</a:t>
            </a:r>
            <a:r>
              <a:rPr lang="cs-CZ" baseline="30000" dirty="0" err="1"/>
              <a:t>f</a:t>
            </a:r>
            <a:r>
              <a:rPr lang="cs-CZ" baseline="30000" dirty="0"/>
              <a:t>,t</a:t>
            </a:r>
            <a:r>
              <a:rPr lang="cs-CZ" dirty="0"/>
              <a:t>:</a:t>
            </a:r>
            <a:r>
              <a:rPr lang="cs-CZ" dirty="0">
                <a:sym typeface="Symbol" panose="05050102010706020507" pitchFamily="18" charset="2"/>
              </a:rPr>
              <a:t> </a:t>
            </a:r>
            <a:r>
              <a:rPr lang="cs-CZ" dirty="0" err="1"/>
              <a:t>D</a:t>
            </a:r>
            <a:r>
              <a:rPr lang="cs-CZ" baseline="-25000" dirty="0" err="1"/>
              <a:t>i</a:t>
            </a:r>
            <a:r>
              <a:rPr lang="cs-CZ" dirty="0"/>
              <a:t> </a:t>
            </a:r>
            <a:r>
              <a:rPr lang="en-US" dirty="0">
                <a:sym typeface="Wingdings" panose="05000000000000000000" pitchFamily="2" charset="2"/>
              </a:rPr>
              <a:t>[0,1] </a:t>
            </a:r>
            <a:endParaRPr lang="en-US" dirty="0">
              <a:solidFill>
                <a:srgbClr val="00B050"/>
              </a:solidFill>
              <a:sym typeface="Symbol" panose="05050102010706020507" pitchFamily="18" charset="2"/>
            </a:endParaRPr>
          </a:p>
          <a:p>
            <a:r>
              <a:rPr lang="cs-CZ" dirty="0" err="1"/>
              <a:t>R</a:t>
            </a:r>
            <a:r>
              <a:rPr lang="cs-CZ" baseline="30000" dirty="0" err="1"/>
              <a:t>f</a:t>
            </a:r>
            <a:r>
              <a:rPr lang="cs-CZ" baseline="30000" dirty="0"/>
              <a:t>,t</a:t>
            </a:r>
            <a:r>
              <a:rPr lang="cs-CZ" dirty="0"/>
              <a:t>(a</a:t>
            </a:r>
            <a:r>
              <a:rPr lang="cs-CZ" baseline="-25000" dirty="0"/>
              <a:t>1</a:t>
            </a:r>
            <a:r>
              <a:rPr lang="cs-CZ" dirty="0"/>
              <a:t>, …, </a:t>
            </a:r>
            <a:r>
              <a:rPr lang="cs-CZ" dirty="0" err="1"/>
              <a:t>a</a:t>
            </a:r>
            <a:r>
              <a:rPr lang="cs-CZ" baseline="-25000" dirty="0" err="1"/>
              <a:t>m</a:t>
            </a:r>
            <a:r>
              <a:rPr lang="cs-CZ" dirty="0"/>
              <a:t>) = </a:t>
            </a:r>
            <a:r>
              <a:rPr lang="cs-CZ" dirty="0">
                <a:sym typeface="Symbol" panose="05050102010706020507" pitchFamily="18" charset="2"/>
              </a:rPr>
              <a:t>t</a:t>
            </a:r>
            <a:r>
              <a:rPr lang="cs-CZ" baseline="30000" dirty="0"/>
              <a:t> </a:t>
            </a:r>
            <a:r>
              <a:rPr lang="cs-CZ" dirty="0">
                <a:sym typeface="Symbol" panose="05050102010706020507" pitchFamily="18" charset="2"/>
              </a:rPr>
              <a:t>([</a:t>
            </a:r>
            <a:r>
              <a:rPr lang="cs-CZ" dirty="0" err="1"/>
              <a:t>f</a:t>
            </a:r>
            <a:r>
              <a:rPr lang="cs-CZ" baseline="-25000" dirty="0" err="1"/>
              <a:t>i</a:t>
            </a:r>
            <a:r>
              <a:rPr lang="cs-CZ" baseline="-25000" dirty="0"/>
              <a:t> </a:t>
            </a:r>
            <a:r>
              <a:rPr lang="cs-CZ" dirty="0"/>
              <a:t>(</a:t>
            </a:r>
            <a:r>
              <a:rPr lang="cs-CZ" dirty="0" err="1"/>
              <a:t>a</a:t>
            </a:r>
            <a:r>
              <a:rPr lang="cs-CZ" baseline="-25000" dirty="0" err="1"/>
              <a:t>i</a:t>
            </a:r>
            <a:r>
              <a:rPr lang="cs-CZ" dirty="0"/>
              <a:t>) : i = 1, …, m</a:t>
            </a:r>
            <a:r>
              <a:rPr lang="cs-CZ" dirty="0">
                <a:sym typeface="Symbol" panose="05050102010706020507" pitchFamily="18" charset="2"/>
              </a:rPr>
              <a:t>])</a:t>
            </a:r>
            <a:endParaRPr lang="cs-CZ" dirty="0"/>
          </a:p>
          <a:p>
            <a:pPr marL="342900" indent="-342900"/>
            <a:r>
              <a:rPr lang="en-US" dirty="0"/>
              <a:t> (a) </a:t>
            </a:r>
            <a:r>
              <a:rPr lang="cs-CZ" dirty="0"/>
              <a:t>≥</a:t>
            </a:r>
            <a:r>
              <a:rPr lang="cs-CZ" baseline="30000" dirty="0"/>
              <a:t>f,t</a:t>
            </a:r>
            <a:r>
              <a:rPr lang="cs-CZ" dirty="0"/>
              <a:t> (</a:t>
            </a:r>
            <a:r>
              <a:rPr lang="en-US" u="sng" dirty="0"/>
              <a:t>b</a:t>
            </a:r>
            <a:r>
              <a:rPr lang="cs-CZ" dirty="0"/>
              <a:t>) </a:t>
            </a:r>
            <a:r>
              <a:rPr lang="cs-CZ" dirty="0" err="1"/>
              <a:t>iff</a:t>
            </a:r>
            <a:r>
              <a:rPr lang="cs-CZ" dirty="0"/>
              <a:t> </a:t>
            </a:r>
            <a:r>
              <a:rPr lang="cs-CZ" dirty="0" err="1"/>
              <a:t>R</a:t>
            </a:r>
            <a:r>
              <a:rPr lang="cs-CZ" baseline="30000" dirty="0" err="1"/>
              <a:t>f</a:t>
            </a:r>
            <a:r>
              <a:rPr lang="cs-CZ" baseline="30000" dirty="0"/>
              <a:t>,t</a:t>
            </a:r>
            <a:r>
              <a:rPr lang="cs-CZ" dirty="0"/>
              <a:t>(</a:t>
            </a:r>
            <a:r>
              <a:rPr lang="en-US" u="sng" dirty="0"/>
              <a:t>a</a:t>
            </a:r>
            <a:r>
              <a:rPr lang="cs-CZ" dirty="0"/>
              <a:t>) ≥</a:t>
            </a:r>
            <a:r>
              <a:rPr lang="cs-CZ" dirty="0" err="1"/>
              <a:t>R</a:t>
            </a:r>
            <a:r>
              <a:rPr lang="cs-CZ" baseline="30000" dirty="0" err="1"/>
              <a:t>f</a:t>
            </a:r>
            <a:r>
              <a:rPr lang="cs-CZ" baseline="30000" dirty="0"/>
              <a:t>,t</a:t>
            </a:r>
            <a:r>
              <a:rPr lang="cs-CZ" dirty="0"/>
              <a:t>(</a:t>
            </a:r>
            <a:r>
              <a:rPr lang="en-US" u="sng" dirty="0"/>
              <a:t>b</a:t>
            </a:r>
            <a:r>
              <a:rPr lang="cs-CZ" dirty="0"/>
              <a:t>) </a:t>
            </a:r>
            <a:endParaRPr lang="en-US" dirty="0"/>
          </a:p>
        </p:txBody>
      </p:sp>
      <p:cxnSp>
        <p:nvCxnSpPr>
          <p:cNvPr id="64" name="Straight Connector 63"/>
          <p:cNvCxnSpPr/>
          <p:nvPr/>
        </p:nvCxnSpPr>
        <p:spPr>
          <a:xfrm flipV="1">
            <a:off x="5916488" y="4495672"/>
            <a:ext cx="2731094" cy="188125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2942211" y="485449"/>
            <a:ext cx="1861143" cy="24453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10" idx="0"/>
          </p:cNvCxnSpPr>
          <p:nvPr/>
        </p:nvCxnSpPr>
        <p:spPr>
          <a:xfrm>
            <a:off x="2930487" y="2919046"/>
            <a:ext cx="1802512" cy="12878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939666" y="5210128"/>
            <a:ext cx="571709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915794" y="5702975"/>
            <a:ext cx="571709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920480" y="472594"/>
            <a:ext cx="7685" cy="59043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358662" y="472594"/>
            <a:ext cx="7685" cy="59043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044780" y="4483865"/>
            <a:ext cx="871708" cy="189306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43507" y="1837869"/>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271897" y="1931858"/>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371527" y="1760416"/>
            <a:ext cx="272832" cy="307777"/>
          </a:xfrm>
          <a:prstGeom prst="rect">
            <a:avLst/>
          </a:prstGeom>
          <a:noFill/>
        </p:spPr>
        <p:txBody>
          <a:bodyPr wrap="none" rtlCol="0">
            <a:spAutoFit/>
          </a:bodyPr>
          <a:lstStyle/>
          <a:p>
            <a:r>
              <a:rPr lang="en-US" sz="1400" dirty="0"/>
              <a:t>E</a:t>
            </a:r>
          </a:p>
        </p:txBody>
      </p:sp>
      <p:sp>
        <p:nvSpPr>
          <p:cNvPr id="77" name="TextBox 76"/>
          <p:cNvSpPr txBox="1"/>
          <p:nvPr/>
        </p:nvSpPr>
        <p:spPr>
          <a:xfrm>
            <a:off x="5167461" y="5374847"/>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1</a:t>
            </a:r>
            <a:r>
              <a:rPr lang="en-US" b="1" baseline="30000" dirty="0">
                <a:solidFill>
                  <a:srgbClr val="00B050"/>
                </a:solidFill>
              </a:rPr>
              <a:t>u</a:t>
            </a:r>
            <a:endParaRPr lang="en-US" dirty="0">
              <a:solidFill>
                <a:srgbClr val="00B050"/>
              </a:solidFill>
            </a:endParaRPr>
          </a:p>
        </p:txBody>
      </p:sp>
      <p:sp>
        <p:nvSpPr>
          <p:cNvPr id="78" name="TextBox 77"/>
          <p:cNvSpPr txBox="1"/>
          <p:nvPr/>
        </p:nvSpPr>
        <p:spPr>
          <a:xfrm>
            <a:off x="3557046" y="3509908"/>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2</a:t>
            </a:r>
            <a:r>
              <a:rPr lang="en-US" b="1" baseline="30000" dirty="0">
                <a:solidFill>
                  <a:srgbClr val="00B050"/>
                </a:solidFill>
              </a:rPr>
              <a:t>u</a:t>
            </a:r>
            <a:endParaRPr lang="en-US" dirty="0">
              <a:solidFill>
                <a:srgbClr val="00B050"/>
              </a:solidFill>
            </a:endParaRPr>
          </a:p>
        </p:txBody>
      </p:sp>
      <p:cxnSp>
        <p:nvCxnSpPr>
          <p:cNvPr id="80" name="Straight Connector 79"/>
          <p:cNvCxnSpPr/>
          <p:nvPr/>
        </p:nvCxnSpPr>
        <p:spPr>
          <a:xfrm>
            <a:off x="7141642" y="2547547"/>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070032" y="2641536"/>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169662" y="2470094"/>
            <a:ext cx="295274" cy="307777"/>
          </a:xfrm>
          <a:prstGeom prst="rect">
            <a:avLst/>
          </a:prstGeom>
          <a:noFill/>
        </p:spPr>
        <p:txBody>
          <a:bodyPr wrap="none" rtlCol="0">
            <a:spAutoFit/>
          </a:bodyPr>
          <a:lstStyle/>
          <a:p>
            <a:r>
              <a:rPr lang="cs-CZ" sz="1400" dirty="0"/>
              <a:t>D</a:t>
            </a:r>
            <a:endParaRPr lang="en-US" sz="1400" dirty="0"/>
          </a:p>
        </p:txBody>
      </p:sp>
      <p:cxnSp>
        <p:nvCxnSpPr>
          <p:cNvPr id="83" name="Straight Connector 82"/>
          <p:cNvCxnSpPr/>
          <p:nvPr/>
        </p:nvCxnSpPr>
        <p:spPr>
          <a:xfrm>
            <a:off x="6135292" y="3190416"/>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063682" y="3284405"/>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148428" y="3143729"/>
            <a:ext cx="282450" cy="307777"/>
          </a:xfrm>
          <a:prstGeom prst="rect">
            <a:avLst/>
          </a:prstGeom>
          <a:noFill/>
        </p:spPr>
        <p:txBody>
          <a:bodyPr wrap="none" rtlCol="0">
            <a:spAutoFit/>
          </a:bodyPr>
          <a:lstStyle/>
          <a:p>
            <a:r>
              <a:rPr lang="en-US" sz="1400" dirty="0"/>
              <a:t>B</a:t>
            </a:r>
          </a:p>
        </p:txBody>
      </p:sp>
      <p:sp>
        <p:nvSpPr>
          <p:cNvPr id="87" name="TextBox 86"/>
          <p:cNvSpPr txBox="1"/>
          <p:nvPr/>
        </p:nvSpPr>
        <p:spPr>
          <a:xfrm>
            <a:off x="6061426" y="4166643"/>
            <a:ext cx="385042" cy="369332"/>
          </a:xfrm>
          <a:prstGeom prst="rect">
            <a:avLst/>
          </a:prstGeom>
          <a:noFill/>
        </p:spPr>
        <p:txBody>
          <a:bodyPr wrap="none" rtlCol="0">
            <a:spAutoFit/>
          </a:bodyPr>
          <a:lstStyle/>
          <a:p>
            <a:r>
              <a:rPr lang="en-US" dirty="0"/>
              <a:t>b</a:t>
            </a:r>
            <a:r>
              <a:rPr lang="en-US" baseline="-25000" dirty="0"/>
              <a:t>1</a:t>
            </a:r>
            <a:endParaRPr lang="en-US" dirty="0"/>
          </a:p>
        </p:txBody>
      </p:sp>
      <p:sp>
        <p:nvSpPr>
          <p:cNvPr id="88" name="TextBox 87"/>
          <p:cNvSpPr txBox="1"/>
          <p:nvPr/>
        </p:nvSpPr>
        <p:spPr>
          <a:xfrm>
            <a:off x="4733818" y="3187824"/>
            <a:ext cx="385042" cy="369332"/>
          </a:xfrm>
          <a:prstGeom prst="rect">
            <a:avLst/>
          </a:prstGeom>
          <a:noFill/>
        </p:spPr>
        <p:txBody>
          <a:bodyPr wrap="none" rtlCol="0">
            <a:spAutoFit/>
          </a:bodyPr>
          <a:lstStyle/>
          <a:p>
            <a:r>
              <a:rPr lang="en-US" dirty="0"/>
              <a:t>b</a:t>
            </a:r>
            <a:r>
              <a:rPr lang="en-US" baseline="-25000" dirty="0"/>
              <a:t>2</a:t>
            </a:r>
            <a:endParaRPr lang="en-US" dirty="0"/>
          </a:p>
        </p:txBody>
      </p:sp>
      <p:sp>
        <p:nvSpPr>
          <p:cNvPr id="90" name="TextBox 89"/>
          <p:cNvSpPr txBox="1"/>
          <p:nvPr/>
        </p:nvSpPr>
        <p:spPr>
          <a:xfrm>
            <a:off x="4677259" y="5846198"/>
            <a:ext cx="465192" cy="369332"/>
          </a:xfrm>
          <a:prstGeom prst="rect">
            <a:avLst/>
          </a:prstGeom>
          <a:noFill/>
        </p:spPr>
        <p:txBody>
          <a:bodyPr wrap="none" rtlCol="0">
            <a:spAutoFit/>
          </a:bodyPr>
          <a:lstStyle/>
          <a:p>
            <a:r>
              <a:rPr lang="en-US" dirty="0">
                <a:solidFill>
                  <a:srgbClr val="00B050"/>
                </a:solidFill>
              </a:rPr>
              <a:t>b</a:t>
            </a:r>
            <a:r>
              <a:rPr lang="en-US" baseline="-25000" dirty="0">
                <a:solidFill>
                  <a:srgbClr val="00B050"/>
                </a:solidFill>
              </a:rPr>
              <a:t>1</a:t>
            </a:r>
            <a:r>
              <a:rPr lang="en-US" baseline="30000" dirty="0">
                <a:solidFill>
                  <a:srgbClr val="00B050"/>
                </a:solidFill>
              </a:rPr>
              <a:t>u</a:t>
            </a:r>
            <a:endParaRPr lang="en-US" dirty="0">
              <a:solidFill>
                <a:srgbClr val="00B050"/>
              </a:solidFill>
            </a:endParaRPr>
          </a:p>
        </p:txBody>
      </p:sp>
      <p:sp>
        <p:nvSpPr>
          <p:cNvPr id="91" name="TextBox 90"/>
          <p:cNvSpPr txBox="1"/>
          <p:nvPr/>
        </p:nvSpPr>
        <p:spPr>
          <a:xfrm>
            <a:off x="3076274" y="4160371"/>
            <a:ext cx="465192" cy="369332"/>
          </a:xfrm>
          <a:prstGeom prst="rect">
            <a:avLst/>
          </a:prstGeom>
          <a:noFill/>
        </p:spPr>
        <p:txBody>
          <a:bodyPr wrap="none" rtlCol="0">
            <a:spAutoFit/>
          </a:bodyPr>
          <a:lstStyle/>
          <a:p>
            <a:r>
              <a:rPr lang="en-US" dirty="0">
                <a:solidFill>
                  <a:srgbClr val="00B050"/>
                </a:solidFill>
              </a:rPr>
              <a:t>b</a:t>
            </a:r>
            <a:r>
              <a:rPr lang="en-US" baseline="-25000" dirty="0">
                <a:solidFill>
                  <a:srgbClr val="00B050"/>
                </a:solidFill>
              </a:rPr>
              <a:t>1</a:t>
            </a:r>
            <a:r>
              <a:rPr lang="en-US" baseline="30000" dirty="0">
                <a:solidFill>
                  <a:srgbClr val="00B050"/>
                </a:solidFill>
              </a:rPr>
              <a:t>u</a:t>
            </a:r>
            <a:endParaRPr lang="en-US" dirty="0">
              <a:solidFill>
                <a:srgbClr val="00B050"/>
              </a:solidFill>
            </a:endParaRPr>
          </a:p>
        </p:txBody>
      </p:sp>
      <p:sp>
        <p:nvSpPr>
          <p:cNvPr id="94" name="TextBox 93"/>
          <p:cNvSpPr txBox="1"/>
          <p:nvPr/>
        </p:nvSpPr>
        <p:spPr>
          <a:xfrm>
            <a:off x="3385789" y="5912157"/>
            <a:ext cx="389850" cy="369332"/>
          </a:xfrm>
          <a:prstGeom prst="rect">
            <a:avLst/>
          </a:prstGeom>
          <a:noFill/>
        </p:spPr>
        <p:txBody>
          <a:bodyPr wrap="none" rtlCol="0">
            <a:spAutoFit/>
          </a:bodyPr>
          <a:lstStyle/>
          <a:p>
            <a:r>
              <a:rPr lang="en-US" dirty="0">
                <a:solidFill>
                  <a:srgbClr val="00B050"/>
                </a:solidFill>
              </a:rPr>
              <a:t>B</a:t>
            </a:r>
            <a:r>
              <a:rPr lang="en-US" baseline="30000" dirty="0">
                <a:solidFill>
                  <a:srgbClr val="00B050"/>
                </a:solidFill>
              </a:rPr>
              <a:t>u</a:t>
            </a:r>
          </a:p>
        </p:txBody>
      </p:sp>
      <p:cxnSp>
        <p:nvCxnSpPr>
          <p:cNvPr id="98" name="Straight Connector 97"/>
          <p:cNvCxnSpPr/>
          <p:nvPr/>
        </p:nvCxnSpPr>
        <p:spPr>
          <a:xfrm>
            <a:off x="2922628" y="3893548"/>
            <a:ext cx="571709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5280786" y="487018"/>
            <a:ext cx="7685" cy="590433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6581938" y="474162"/>
            <a:ext cx="7685" cy="590433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941482" y="2356947"/>
            <a:ext cx="571709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917362" y="5930791"/>
            <a:ext cx="5717095"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3623029" y="4839075"/>
            <a:ext cx="389850" cy="369332"/>
          </a:xfrm>
          <a:prstGeom prst="rect">
            <a:avLst/>
          </a:prstGeom>
          <a:noFill/>
        </p:spPr>
        <p:txBody>
          <a:bodyPr wrap="none" rtlCol="0">
            <a:spAutoFit/>
          </a:bodyPr>
          <a:lstStyle/>
          <a:p>
            <a:r>
              <a:rPr lang="en-US" dirty="0" err="1">
                <a:solidFill>
                  <a:srgbClr val="00B050"/>
                </a:solidFill>
              </a:rPr>
              <a:t>E</a:t>
            </a:r>
            <a:r>
              <a:rPr lang="en-US" baseline="30000" dirty="0" err="1">
                <a:solidFill>
                  <a:srgbClr val="00B050"/>
                </a:solidFill>
              </a:rPr>
              <a:t>u</a:t>
            </a:r>
            <a:endParaRPr lang="en-US" baseline="30000" dirty="0">
              <a:solidFill>
                <a:srgbClr val="00B050"/>
              </a:solidFill>
            </a:endParaRPr>
          </a:p>
        </p:txBody>
      </p:sp>
      <p:sp>
        <p:nvSpPr>
          <p:cNvPr id="105" name="TextBox 104"/>
          <p:cNvSpPr txBox="1"/>
          <p:nvPr/>
        </p:nvSpPr>
        <p:spPr>
          <a:xfrm>
            <a:off x="2879883" y="5453388"/>
            <a:ext cx="407484" cy="369332"/>
          </a:xfrm>
          <a:prstGeom prst="rect">
            <a:avLst/>
          </a:prstGeom>
          <a:noFill/>
        </p:spPr>
        <p:txBody>
          <a:bodyPr wrap="none" rtlCol="0">
            <a:spAutoFit/>
          </a:bodyPr>
          <a:lstStyle/>
          <a:p>
            <a:r>
              <a:rPr lang="en-US" dirty="0">
                <a:solidFill>
                  <a:srgbClr val="00B050"/>
                </a:solidFill>
              </a:rPr>
              <a:t>D</a:t>
            </a:r>
            <a:r>
              <a:rPr lang="en-US" baseline="30000" dirty="0">
                <a:solidFill>
                  <a:srgbClr val="00B050"/>
                </a:solidFill>
              </a:rPr>
              <a:t>u</a:t>
            </a:r>
          </a:p>
        </p:txBody>
      </p:sp>
      <p:cxnSp>
        <p:nvCxnSpPr>
          <p:cNvPr id="74" name="Straight Connector 73"/>
          <p:cNvCxnSpPr/>
          <p:nvPr/>
        </p:nvCxnSpPr>
        <p:spPr>
          <a:xfrm flipH="1">
            <a:off x="4294392" y="477590"/>
            <a:ext cx="7685" cy="590433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922380" y="4994875"/>
            <a:ext cx="5717095"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369330" y="4586114"/>
            <a:ext cx="389850" cy="369332"/>
          </a:xfrm>
          <a:prstGeom prst="rect">
            <a:avLst/>
          </a:prstGeom>
          <a:noFill/>
        </p:spPr>
        <p:txBody>
          <a:bodyPr wrap="none" rtlCol="0">
            <a:spAutoFit/>
          </a:bodyPr>
          <a:lstStyle/>
          <a:p>
            <a:r>
              <a:rPr lang="en-US" dirty="0">
                <a:solidFill>
                  <a:srgbClr val="00B050"/>
                </a:solidFill>
              </a:rPr>
              <a:t>C</a:t>
            </a:r>
            <a:r>
              <a:rPr lang="en-US" baseline="30000" dirty="0">
                <a:solidFill>
                  <a:srgbClr val="00B050"/>
                </a:solidFill>
              </a:rPr>
              <a:t>u</a:t>
            </a:r>
          </a:p>
        </p:txBody>
      </p:sp>
      <p:cxnSp>
        <p:nvCxnSpPr>
          <p:cNvPr id="67" name="Straight Connector 66"/>
          <p:cNvCxnSpPr/>
          <p:nvPr/>
        </p:nvCxnSpPr>
        <p:spPr>
          <a:xfrm>
            <a:off x="2931133" y="4989011"/>
            <a:ext cx="1825042" cy="941153"/>
          </a:xfrm>
          <a:prstGeom prst="line">
            <a:avLst/>
          </a:prstGeom>
          <a:ln w="1905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357504" y="4488727"/>
            <a:ext cx="1421886" cy="724296"/>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912882" y="5684363"/>
            <a:ext cx="1381370" cy="707724"/>
          </a:xfrm>
          <a:prstGeom prst="line">
            <a:avLst/>
          </a:prstGeom>
          <a:ln w="1905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685961" y="5035127"/>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614351" y="5129116"/>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441689" y="4791593"/>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370079" y="4885582"/>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151758" y="5434197"/>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3080148" y="5528186"/>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3436136" y="6095655"/>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3364526" y="6189644"/>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924196" y="2933562"/>
            <a:ext cx="57170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5386051" y="488586"/>
            <a:ext cx="7685" cy="59043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5601530" y="493016"/>
            <a:ext cx="7685" cy="590433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5716222" y="485157"/>
            <a:ext cx="7685" cy="590433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6885170" y="494584"/>
            <a:ext cx="7685" cy="590433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7920346" y="477591"/>
            <a:ext cx="7685" cy="590433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8774050" y="135856"/>
            <a:ext cx="0" cy="1846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8702440" y="229845"/>
            <a:ext cx="1668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919300" y="3813881"/>
            <a:ext cx="0" cy="184666"/>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5847690" y="3907870"/>
            <a:ext cx="16680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5930295" y="1025057"/>
            <a:ext cx="0" cy="184666"/>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5858685" y="1119046"/>
            <a:ext cx="16680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601918" y="2846036"/>
            <a:ext cx="0" cy="184666"/>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5530308" y="2940025"/>
            <a:ext cx="16680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6894985" y="2838177"/>
            <a:ext cx="0" cy="184666"/>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6823375" y="2932166"/>
            <a:ext cx="16680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5599522" y="1112363"/>
            <a:ext cx="339365" cy="1809946"/>
          </a:xfrm>
          <a:prstGeom prst="line">
            <a:avLst/>
          </a:prstGeom>
          <a:ln w="1905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948313" y="1112363"/>
            <a:ext cx="933254" cy="1828800"/>
          </a:xfrm>
          <a:prstGeom prst="line">
            <a:avLst/>
          </a:prstGeom>
          <a:ln w="1905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5920033" y="2931736"/>
            <a:ext cx="970961" cy="970961"/>
          </a:xfrm>
          <a:prstGeom prst="line">
            <a:avLst/>
          </a:prstGeom>
          <a:ln w="1905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flipV="1">
            <a:off x="5599523" y="2931736"/>
            <a:ext cx="329937" cy="970961"/>
          </a:xfrm>
          <a:prstGeom prst="line">
            <a:avLst/>
          </a:prstGeom>
          <a:ln w="1905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5721336" y="4172099"/>
            <a:ext cx="0" cy="18466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5649726" y="4266088"/>
            <a:ext cx="16680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6590188" y="4173667"/>
            <a:ext cx="0" cy="18466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6518578" y="4267656"/>
            <a:ext cx="16680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6582329" y="385581"/>
            <a:ext cx="0" cy="18466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6510719" y="479570"/>
            <a:ext cx="16680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5716613" y="377722"/>
            <a:ext cx="0" cy="18466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5645003" y="471711"/>
            <a:ext cx="16680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5284551" y="2849116"/>
            <a:ext cx="0" cy="18466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5212941" y="2943105"/>
            <a:ext cx="16680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7916252" y="2850684"/>
            <a:ext cx="0" cy="18466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7844642" y="2944673"/>
            <a:ext cx="16680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5297864" y="443060"/>
            <a:ext cx="424206" cy="2498103"/>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6570482" y="471340"/>
            <a:ext cx="1338607" cy="2479250"/>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6589336" y="2941163"/>
            <a:ext cx="1338606" cy="1338606"/>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5288437" y="2941163"/>
            <a:ext cx="452487" cy="1329179"/>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5381972" y="391951"/>
            <a:ext cx="0" cy="1846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5310362" y="485940"/>
            <a:ext cx="1668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7598842" y="374668"/>
            <a:ext cx="0" cy="1846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7527232" y="468657"/>
            <a:ext cx="1668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7590986" y="4146961"/>
            <a:ext cx="0" cy="1846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7519376" y="4240950"/>
            <a:ext cx="1668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5367831" y="4157959"/>
            <a:ext cx="0" cy="1846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5296221" y="4251948"/>
            <a:ext cx="1668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5058318" y="3141435"/>
            <a:ext cx="0" cy="1846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4986708" y="3235424"/>
            <a:ext cx="1668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5031609" y="2275740"/>
            <a:ext cx="0" cy="1846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4959999" y="2369729"/>
            <a:ext cx="1668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8643646" y="2258457"/>
            <a:ext cx="0" cy="1846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8572036" y="2352446"/>
            <a:ext cx="1668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8645218" y="3136721"/>
            <a:ext cx="0" cy="1846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8573608" y="3230710"/>
            <a:ext cx="1668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a:endCxn id="4" idx="1"/>
          </p:cNvCxnSpPr>
          <p:nvPr/>
        </p:nvCxnSpPr>
        <p:spPr>
          <a:xfrm flipH="1">
            <a:off x="5045066" y="499621"/>
            <a:ext cx="347066" cy="186900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H="1" flipV="1">
            <a:off x="5052768" y="3223967"/>
            <a:ext cx="339364" cy="1027522"/>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endCxn id="4" idx="3"/>
          </p:cNvCxnSpPr>
          <p:nvPr/>
        </p:nvCxnSpPr>
        <p:spPr>
          <a:xfrm>
            <a:off x="7607432" y="480767"/>
            <a:ext cx="1040150" cy="1887859"/>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7598004" y="3242821"/>
            <a:ext cx="1055802" cy="1008669"/>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88" name="Oval 187"/>
          <p:cNvSpPr/>
          <p:nvPr/>
        </p:nvSpPr>
        <p:spPr>
          <a:xfrm>
            <a:off x="5846189" y="2867319"/>
            <a:ext cx="150829" cy="16025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xtBox 188"/>
          <p:cNvSpPr txBox="1"/>
          <p:nvPr/>
        </p:nvSpPr>
        <p:spPr>
          <a:xfrm>
            <a:off x="5912193" y="2839037"/>
            <a:ext cx="649537" cy="369332"/>
          </a:xfrm>
          <a:prstGeom prst="rect">
            <a:avLst/>
          </a:prstGeom>
          <a:noFill/>
        </p:spPr>
        <p:txBody>
          <a:bodyPr wrap="none" rtlCol="0">
            <a:spAutoFit/>
          </a:bodyPr>
          <a:lstStyle/>
          <a:p>
            <a:r>
              <a:rPr lang="en-US" b="1" dirty="0">
                <a:solidFill>
                  <a:srgbClr val="00B050"/>
                </a:solidFill>
              </a:rPr>
              <a:t>ideal</a:t>
            </a:r>
          </a:p>
        </p:txBody>
      </p:sp>
      <p:sp>
        <p:nvSpPr>
          <p:cNvPr id="190" name="TextBox 189"/>
          <p:cNvSpPr txBox="1"/>
          <p:nvPr/>
        </p:nvSpPr>
        <p:spPr>
          <a:xfrm>
            <a:off x="2705493" y="6372520"/>
            <a:ext cx="649537" cy="369332"/>
          </a:xfrm>
          <a:prstGeom prst="rect">
            <a:avLst/>
          </a:prstGeom>
          <a:noFill/>
        </p:spPr>
        <p:txBody>
          <a:bodyPr wrap="none" rtlCol="0">
            <a:spAutoFit/>
          </a:bodyPr>
          <a:lstStyle/>
          <a:p>
            <a:r>
              <a:rPr lang="en-US" b="1" dirty="0"/>
              <a:t>ideal</a:t>
            </a:r>
          </a:p>
        </p:txBody>
      </p:sp>
      <p:sp>
        <p:nvSpPr>
          <p:cNvPr id="191" name="Oval 190"/>
          <p:cNvSpPr/>
          <p:nvPr/>
        </p:nvSpPr>
        <p:spPr>
          <a:xfrm>
            <a:off x="2828041" y="6297105"/>
            <a:ext cx="150829" cy="160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ate Placeholder 4">
            <a:extLst>
              <a:ext uri="{FF2B5EF4-FFF2-40B4-BE49-F238E27FC236}">
                <a16:creationId xmlns:a16="http://schemas.microsoft.com/office/drawing/2014/main" id="{B17C93B3-CA6D-4C41-985D-8D1485081AF0}"/>
              </a:ext>
            </a:extLst>
          </p:cNvPr>
          <p:cNvSpPr>
            <a:spLocks noGrp="1"/>
          </p:cNvSpPr>
          <p:nvPr>
            <p:ph type="dt" sz="half" idx="10"/>
          </p:nvPr>
        </p:nvSpPr>
        <p:spPr>
          <a:xfrm>
            <a:off x="628650" y="6672301"/>
            <a:ext cx="2057400" cy="183399"/>
          </a:xfrm>
        </p:spPr>
        <p:txBody>
          <a:bodyPr/>
          <a:lstStyle/>
          <a:p>
            <a:r>
              <a:rPr lang="en-US"/>
              <a:t>AY2023/24 NSWI166 Lecture 6 of 12, Vojtáš</a:t>
            </a:r>
            <a:endParaRPr lang="en-US" dirty="0"/>
          </a:p>
        </p:txBody>
      </p:sp>
      <p:sp>
        <p:nvSpPr>
          <p:cNvPr id="5" name="Footer Placeholder 4">
            <a:extLst>
              <a:ext uri="{FF2B5EF4-FFF2-40B4-BE49-F238E27FC236}">
                <a16:creationId xmlns:a16="http://schemas.microsoft.com/office/drawing/2014/main" id="{36E1D378-7EDE-656A-AA70-88EE4EBAD2CD}"/>
              </a:ext>
            </a:extLst>
          </p:cNvPr>
          <p:cNvSpPr>
            <a:spLocks noGrp="1"/>
          </p:cNvSpPr>
          <p:nvPr>
            <p:ph type="ftr" sz="quarter" idx="11"/>
          </p:nvPr>
        </p:nvSpPr>
        <p:spPr/>
        <p:txBody>
          <a:bodyPr/>
          <a:lstStyle/>
          <a:p>
            <a:r>
              <a:rPr lang="en-US"/>
              <a:t>Linear Monotone Preference Model</a:t>
            </a:r>
          </a:p>
        </p:txBody>
      </p:sp>
      <p:sp>
        <p:nvSpPr>
          <p:cNvPr id="6" name="Slide Number Placeholder 5">
            <a:extLst>
              <a:ext uri="{FF2B5EF4-FFF2-40B4-BE49-F238E27FC236}">
                <a16:creationId xmlns:a16="http://schemas.microsoft.com/office/drawing/2014/main" id="{A68BCC09-832D-4BD9-D69C-30EBB1390ED3}"/>
              </a:ext>
            </a:extLst>
          </p:cNvPr>
          <p:cNvSpPr>
            <a:spLocks noGrp="1"/>
          </p:cNvSpPr>
          <p:nvPr>
            <p:ph type="sldNum" sz="quarter" idx="12"/>
          </p:nvPr>
        </p:nvSpPr>
        <p:spPr/>
        <p:txBody>
          <a:bodyPr/>
          <a:lstStyle/>
          <a:p>
            <a:fld id="{105CACD4-D05D-443A-96A5-56D488532F2E}" type="slidenum">
              <a:rPr lang="en-US" smtClean="0"/>
              <a:pPr/>
              <a:t>32</a:t>
            </a:fld>
            <a:endParaRPr lang="en-US"/>
          </a:p>
        </p:txBody>
      </p:sp>
    </p:spTree>
    <p:extLst>
      <p:ext uri="{BB962C8B-B14F-4D97-AF65-F5344CB8AC3E}">
        <p14:creationId xmlns:p14="http://schemas.microsoft.com/office/powerpoint/2010/main" val="872877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Rectangle 186"/>
          <p:cNvSpPr/>
          <p:nvPr/>
        </p:nvSpPr>
        <p:spPr>
          <a:xfrm>
            <a:off x="1319753" y="4675695"/>
            <a:ext cx="659876" cy="282804"/>
          </a:xfrm>
          <a:prstGeom prst="rect">
            <a:avLst/>
          </a:prstGeom>
          <a:solidFill>
            <a:srgbClr val="FF0000">
              <a:alpha val="6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919470" y="4483865"/>
            <a:ext cx="1861850"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045066" y="473725"/>
            <a:ext cx="3602516" cy="3789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0487" y="473725"/>
            <a:ext cx="1872867" cy="3756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34708" y="4483865"/>
            <a:ext cx="3602516"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4601392" y="4206866"/>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4720741" y="4458419"/>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4729920" y="6195370"/>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824671" y="4218672"/>
            <a:ext cx="263214" cy="276999"/>
          </a:xfrm>
          <a:prstGeom prst="rect">
            <a:avLst/>
          </a:prstGeom>
          <a:noFill/>
        </p:spPr>
        <p:txBody>
          <a:bodyPr wrap="none" rtlCol="0">
            <a:spAutoFit/>
          </a:bodyPr>
          <a:lstStyle/>
          <a:p>
            <a:r>
              <a:rPr lang="cs-CZ" sz="1200" dirty="0"/>
              <a:t>1</a:t>
            </a:r>
            <a:endParaRPr lang="en-US" sz="1200" dirty="0"/>
          </a:p>
        </p:txBody>
      </p:sp>
      <p:cxnSp>
        <p:nvCxnSpPr>
          <p:cNvPr id="15" name="Straight Arrow Connector 14"/>
          <p:cNvCxnSpPr/>
          <p:nvPr/>
        </p:nvCxnSpPr>
        <p:spPr>
          <a:xfrm>
            <a:off x="8637224" y="4229689"/>
            <a:ext cx="2864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4708" y="231354"/>
            <a:ext cx="0" cy="27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32183" y="4230477"/>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44780" y="6379816"/>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12673" y="645588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2640608" y="3886591"/>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8708834" y="3873206"/>
            <a:ext cx="429657" cy="369332"/>
          </a:xfrm>
          <a:prstGeom prst="rect">
            <a:avLst/>
          </a:prstGeom>
          <a:noFill/>
        </p:spPr>
        <p:txBody>
          <a:bodyPr wrap="square" rtlCol="0">
            <a:spAutoFit/>
          </a:bodyPr>
          <a:lstStyle/>
          <a:p>
            <a:r>
              <a:rPr lang="cs-CZ" dirty="0">
                <a:latin typeface="Brush Script MT" pitchFamily="66" charset="0"/>
              </a:rPr>
              <a:t>D</a:t>
            </a:r>
            <a:r>
              <a:rPr lang="cs-CZ" baseline="-25000" dirty="0"/>
              <a:t>1</a:t>
            </a:r>
            <a:endParaRPr lang="en-US" baseline="-25000" dirty="0"/>
          </a:p>
        </p:txBody>
      </p:sp>
      <p:sp>
        <p:nvSpPr>
          <p:cNvPr id="21" name="TextBox 20"/>
          <p:cNvSpPr txBox="1"/>
          <p:nvPr/>
        </p:nvSpPr>
        <p:spPr>
          <a:xfrm>
            <a:off x="5012673" y="46688"/>
            <a:ext cx="429657" cy="369332"/>
          </a:xfrm>
          <a:prstGeom prst="rect">
            <a:avLst/>
          </a:prstGeom>
          <a:noFill/>
        </p:spPr>
        <p:txBody>
          <a:bodyPr wrap="square" rtlCol="0">
            <a:spAutoFit/>
          </a:bodyPr>
          <a:lstStyle/>
          <a:p>
            <a:r>
              <a:rPr lang="cs-CZ" dirty="0">
                <a:latin typeface="Brush Script MT" pitchFamily="66" charset="0"/>
              </a:rPr>
              <a:t>D</a:t>
            </a:r>
            <a:r>
              <a:rPr lang="en-US" baseline="-25000" dirty="0"/>
              <a:t>2</a:t>
            </a:r>
          </a:p>
        </p:txBody>
      </p:sp>
      <p:cxnSp>
        <p:nvCxnSpPr>
          <p:cNvPr id="28" name="Straight Connector 27"/>
          <p:cNvCxnSpPr/>
          <p:nvPr/>
        </p:nvCxnSpPr>
        <p:spPr>
          <a:xfrm flipH="1">
            <a:off x="7598260" y="485450"/>
            <a:ext cx="7685" cy="59043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30487" y="1120442"/>
            <a:ext cx="571709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42211" y="3223000"/>
            <a:ext cx="571709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84464" y="854598"/>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12854" y="948587"/>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097600" y="807911"/>
            <a:ext cx="280846" cy="307777"/>
          </a:xfrm>
          <a:prstGeom prst="rect">
            <a:avLst/>
          </a:prstGeom>
          <a:noFill/>
        </p:spPr>
        <p:txBody>
          <a:bodyPr wrap="none" rtlCol="0">
            <a:spAutoFit/>
          </a:bodyPr>
          <a:lstStyle/>
          <a:p>
            <a:r>
              <a:rPr lang="en-US" sz="1400" dirty="0"/>
              <a:t>C</a:t>
            </a:r>
          </a:p>
        </p:txBody>
      </p:sp>
      <p:sp>
        <p:nvSpPr>
          <p:cNvPr id="60" name="TextBox 59"/>
          <p:cNvSpPr txBox="1"/>
          <p:nvPr/>
        </p:nvSpPr>
        <p:spPr>
          <a:xfrm>
            <a:off x="140963" y="506774"/>
            <a:ext cx="2562521" cy="5355312"/>
          </a:xfrm>
          <a:prstGeom prst="rect">
            <a:avLst/>
          </a:prstGeom>
          <a:noFill/>
          <a:ln>
            <a:solidFill>
              <a:schemeClr val="tx1"/>
            </a:solidFill>
          </a:ln>
        </p:spPr>
        <p:txBody>
          <a:bodyPr wrap="square" rtlCol="0">
            <a:spAutoFit/>
          </a:bodyPr>
          <a:lstStyle/>
          <a:p>
            <a:r>
              <a:rPr lang="en-US" dirty="0"/>
              <a:t>Let us insert into previous slide the preference cube diagonal and depict it in DC. Does it preserve preference degree? </a:t>
            </a:r>
          </a:p>
          <a:p>
            <a:r>
              <a:rPr lang="en-US" dirty="0"/>
              <a:t>     We have now mappings from DC</a:t>
            </a:r>
            <a:r>
              <a:rPr lang="en-US" dirty="0">
                <a:sym typeface="Wingdings" pitchFamily="2" charset="2"/>
              </a:rPr>
              <a:t>PC and from PCDC – what are properties? </a:t>
            </a:r>
          </a:p>
          <a:p>
            <a:r>
              <a:rPr lang="en-US" dirty="0">
                <a:sym typeface="Wingdings" pitchFamily="2" charset="2"/>
              </a:rPr>
              <a:t>     DCPC is injective, PCDC need not</a:t>
            </a:r>
          </a:p>
          <a:p>
            <a:r>
              <a:rPr lang="en-US" dirty="0">
                <a:sym typeface="Wingdings" pitchFamily="2" charset="2"/>
              </a:rPr>
              <a:t>     Both mappings preserve line segments ( maybe in quadrants , see quadrant in </a:t>
            </a:r>
            <a:r>
              <a:rPr lang="en-US" dirty="0">
                <a:solidFill>
                  <a:srgbClr val="FFFF00"/>
                </a:solidFill>
                <a:sym typeface="Wingdings" pitchFamily="2" charset="2"/>
              </a:rPr>
              <a:t>yellow</a:t>
            </a:r>
            <a:r>
              <a:rPr lang="en-US" dirty="0">
                <a:sym typeface="Wingdings" pitchFamily="2" charset="2"/>
              </a:rPr>
              <a:t>) </a:t>
            </a:r>
          </a:p>
          <a:p>
            <a:r>
              <a:rPr lang="en-US" dirty="0">
                <a:sym typeface="Wingdings" pitchFamily="2" charset="2"/>
              </a:rPr>
              <a:t>     Mapping of areas, e.g. </a:t>
            </a:r>
            <a:r>
              <a:rPr lang="en-US" dirty="0"/>
              <a:t>quadrilaterals can be more complicated</a:t>
            </a:r>
            <a:r>
              <a:rPr lang="en-US" dirty="0">
                <a:sym typeface="Wingdings" pitchFamily="2" charset="2"/>
              </a:rPr>
              <a:t> </a:t>
            </a:r>
            <a:endParaRPr lang="en-US" dirty="0"/>
          </a:p>
        </p:txBody>
      </p:sp>
      <p:cxnSp>
        <p:nvCxnSpPr>
          <p:cNvPr id="64" name="Straight Connector 63"/>
          <p:cNvCxnSpPr/>
          <p:nvPr/>
        </p:nvCxnSpPr>
        <p:spPr>
          <a:xfrm flipV="1">
            <a:off x="5916488" y="4495672"/>
            <a:ext cx="2731094" cy="188125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2942211" y="485449"/>
            <a:ext cx="1861143" cy="24453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10" idx="0"/>
          </p:cNvCxnSpPr>
          <p:nvPr/>
        </p:nvCxnSpPr>
        <p:spPr>
          <a:xfrm>
            <a:off x="2930487" y="2919046"/>
            <a:ext cx="1802512" cy="12878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939666" y="5210128"/>
            <a:ext cx="571709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915794" y="5702975"/>
            <a:ext cx="571709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920480" y="472594"/>
            <a:ext cx="7685" cy="59043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358662" y="472594"/>
            <a:ext cx="7685" cy="59043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044780" y="4483865"/>
            <a:ext cx="871708" cy="189306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43507" y="1837869"/>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271897" y="1931858"/>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371527" y="1760416"/>
            <a:ext cx="272832" cy="307777"/>
          </a:xfrm>
          <a:prstGeom prst="rect">
            <a:avLst/>
          </a:prstGeom>
          <a:noFill/>
        </p:spPr>
        <p:txBody>
          <a:bodyPr wrap="none" rtlCol="0">
            <a:spAutoFit/>
          </a:bodyPr>
          <a:lstStyle/>
          <a:p>
            <a:r>
              <a:rPr lang="en-US" sz="1400" dirty="0"/>
              <a:t>E</a:t>
            </a:r>
          </a:p>
        </p:txBody>
      </p:sp>
      <p:sp>
        <p:nvSpPr>
          <p:cNvPr id="77" name="TextBox 76"/>
          <p:cNvSpPr txBox="1"/>
          <p:nvPr/>
        </p:nvSpPr>
        <p:spPr>
          <a:xfrm>
            <a:off x="5167461" y="5374847"/>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1</a:t>
            </a:r>
            <a:r>
              <a:rPr lang="en-US" b="1" baseline="30000" dirty="0">
                <a:solidFill>
                  <a:srgbClr val="00B050"/>
                </a:solidFill>
              </a:rPr>
              <a:t>u</a:t>
            </a:r>
            <a:endParaRPr lang="en-US" dirty="0">
              <a:solidFill>
                <a:srgbClr val="00B050"/>
              </a:solidFill>
            </a:endParaRPr>
          </a:p>
        </p:txBody>
      </p:sp>
      <p:sp>
        <p:nvSpPr>
          <p:cNvPr id="78" name="TextBox 77"/>
          <p:cNvSpPr txBox="1"/>
          <p:nvPr/>
        </p:nvSpPr>
        <p:spPr>
          <a:xfrm>
            <a:off x="3557046" y="3509908"/>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2</a:t>
            </a:r>
            <a:r>
              <a:rPr lang="en-US" b="1" baseline="30000" dirty="0">
                <a:solidFill>
                  <a:srgbClr val="00B050"/>
                </a:solidFill>
              </a:rPr>
              <a:t>u</a:t>
            </a:r>
            <a:endParaRPr lang="en-US" dirty="0">
              <a:solidFill>
                <a:srgbClr val="00B050"/>
              </a:solidFill>
            </a:endParaRPr>
          </a:p>
        </p:txBody>
      </p:sp>
      <p:cxnSp>
        <p:nvCxnSpPr>
          <p:cNvPr id="80" name="Straight Connector 79"/>
          <p:cNvCxnSpPr/>
          <p:nvPr/>
        </p:nvCxnSpPr>
        <p:spPr>
          <a:xfrm>
            <a:off x="7141642" y="2547547"/>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070032" y="2641536"/>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169662" y="2470094"/>
            <a:ext cx="295274" cy="307777"/>
          </a:xfrm>
          <a:prstGeom prst="rect">
            <a:avLst/>
          </a:prstGeom>
          <a:noFill/>
        </p:spPr>
        <p:txBody>
          <a:bodyPr wrap="none" rtlCol="0">
            <a:spAutoFit/>
          </a:bodyPr>
          <a:lstStyle/>
          <a:p>
            <a:r>
              <a:rPr lang="cs-CZ" sz="1400" dirty="0"/>
              <a:t>D</a:t>
            </a:r>
            <a:endParaRPr lang="en-US" sz="1400" dirty="0"/>
          </a:p>
        </p:txBody>
      </p:sp>
      <p:cxnSp>
        <p:nvCxnSpPr>
          <p:cNvPr id="83" name="Straight Connector 82"/>
          <p:cNvCxnSpPr/>
          <p:nvPr/>
        </p:nvCxnSpPr>
        <p:spPr>
          <a:xfrm>
            <a:off x="6135292" y="3190416"/>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063682" y="3284405"/>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148428" y="3143729"/>
            <a:ext cx="282450" cy="307777"/>
          </a:xfrm>
          <a:prstGeom prst="rect">
            <a:avLst/>
          </a:prstGeom>
          <a:noFill/>
        </p:spPr>
        <p:txBody>
          <a:bodyPr wrap="none" rtlCol="0">
            <a:spAutoFit/>
          </a:bodyPr>
          <a:lstStyle/>
          <a:p>
            <a:r>
              <a:rPr lang="en-US" sz="1400" dirty="0"/>
              <a:t>B</a:t>
            </a:r>
          </a:p>
        </p:txBody>
      </p:sp>
      <p:sp>
        <p:nvSpPr>
          <p:cNvPr id="87" name="TextBox 86"/>
          <p:cNvSpPr txBox="1"/>
          <p:nvPr/>
        </p:nvSpPr>
        <p:spPr>
          <a:xfrm>
            <a:off x="6061426" y="4166643"/>
            <a:ext cx="385042" cy="369332"/>
          </a:xfrm>
          <a:prstGeom prst="rect">
            <a:avLst/>
          </a:prstGeom>
          <a:noFill/>
        </p:spPr>
        <p:txBody>
          <a:bodyPr wrap="none" rtlCol="0">
            <a:spAutoFit/>
          </a:bodyPr>
          <a:lstStyle/>
          <a:p>
            <a:r>
              <a:rPr lang="en-US" dirty="0"/>
              <a:t>b</a:t>
            </a:r>
            <a:r>
              <a:rPr lang="en-US" baseline="-25000" dirty="0"/>
              <a:t>1</a:t>
            </a:r>
            <a:endParaRPr lang="en-US" dirty="0"/>
          </a:p>
        </p:txBody>
      </p:sp>
      <p:sp>
        <p:nvSpPr>
          <p:cNvPr id="88" name="TextBox 87"/>
          <p:cNvSpPr txBox="1"/>
          <p:nvPr/>
        </p:nvSpPr>
        <p:spPr>
          <a:xfrm>
            <a:off x="4733818" y="3187824"/>
            <a:ext cx="385042" cy="369332"/>
          </a:xfrm>
          <a:prstGeom prst="rect">
            <a:avLst/>
          </a:prstGeom>
          <a:noFill/>
        </p:spPr>
        <p:txBody>
          <a:bodyPr wrap="none" rtlCol="0">
            <a:spAutoFit/>
          </a:bodyPr>
          <a:lstStyle/>
          <a:p>
            <a:r>
              <a:rPr lang="en-US" dirty="0"/>
              <a:t>b</a:t>
            </a:r>
            <a:r>
              <a:rPr lang="en-US" baseline="-25000" dirty="0"/>
              <a:t>2</a:t>
            </a:r>
            <a:endParaRPr lang="en-US" dirty="0"/>
          </a:p>
        </p:txBody>
      </p:sp>
      <p:sp>
        <p:nvSpPr>
          <p:cNvPr id="90" name="TextBox 89"/>
          <p:cNvSpPr txBox="1"/>
          <p:nvPr/>
        </p:nvSpPr>
        <p:spPr>
          <a:xfrm>
            <a:off x="4677259" y="5846198"/>
            <a:ext cx="465192" cy="369332"/>
          </a:xfrm>
          <a:prstGeom prst="rect">
            <a:avLst/>
          </a:prstGeom>
          <a:noFill/>
        </p:spPr>
        <p:txBody>
          <a:bodyPr wrap="none" rtlCol="0">
            <a:spAutoFit/>
          </a:bodyPr>
          <a:lstStyle/>
          <a:p>
            <a:r>
              <a:rPr lang="en-US" dirty="0">
                <a:solidFill>
                  <a:srgbClr val="00B050"/>
                </a:solidFill>
              </a:rPr>
              <a:t>b</a:t>
            </a:r>
            <a:r>
              <a:rPr lang="en-US" baseline="-25000" dirty="0">
                <a:solidFill>
                  <a:srgbClr val="00B050"/>
                </a:solidFill>
              </a:rPr>
              <a:t>1</a:t>
            </a:r>
            <a:r>
              <a:rPr lang="en-US" baseline="30000" dirty="0">
                <a:solidFill>
                  <a:srgbClr val="00B050"/>
                </a:solidFill>
              </a:rPr>
              <a:t>u</a:t>
            </a:r>
            <a:endParaRPr lang="en-US" dirty="0">
              <a:solidFill>
                <a:srgbClr val="00B050"/>
              </a:solidFill>
            </a:endParaRPr>
          </a:p>
        </p:txBody>
      </p:sp>
      <p:sp>
        <p:nvSpPr>
          <p:cNvPr id="91" name="TextBox 90"/>
          <p:cNvSpPr txBox="1"/>
          <p:nvPr/>
        </p:nvSpPr>
        <p:spPr>
          <a:xfrm>
            <a:off x="3076274" y="4160371"/>
            <a:ext cx="465192" cy="369332"/>
          </a:xfrm>
          <a:prstGeom prst="rect">
            <a:avLst/>
          </a:prstGeom>
          <a:noFill/>
        </p:spPr>
        <p:txBody>
          <a:bodyPr wrap="none" rtlCol="0">
            <a:spAutoFit/>
          </a:bodyPr>
          <a:lstStyle/>
          <a:p>
            <a:r>
              <a:rPr lang="en-US" dirty="0">
                <a:solidFill>
                  <a:srgbClr val="00B050"/>
                </a:solidFill>
              </a:rPr>
              <a:t>b</a:t>
            </a:r>
            <a:r>
              <a:rPr lang="en-US" baseline="-25000" dirty="0">
                <a:solidFill>
                  <a:srgbClr val="00B050"/>
                </a:solidFill>
              </a:rPr>
              <a:t>1</a:t>
            </a:r>
            <a:r>
              <a:rPr lang="en-US" baseline="30000" dirty="0">
                <a:solidFill>
                  <a:srgbClr val="00B050"/>
                </a:solidFill>
              </a:rPr>
              <a:t>u</a:t>
            </a:r>
            <a:endParaRPr lang="en-US" dirty="0">
              <a:solidFill>
                <a:srgbClr val="00B050"/>
              </a:solidFill>
            </a:endParaRPr>
          </a:p>
        </p:txBody>
      </p:sp>
      <p:sp>
        <p:nvSpPr>
          <p:cNvPr id="94" name="TextBox 93"/>
          <p:cNvSpPr txBox="1"/>
          <p:nvPr/>
        </p:nvSpPr>
        <p:spPr>
          <a:xfrm>
            <a:off x="3385789" y="5912157"/>
            <a:ext cx="389850" cy="369332"/>
          </a:xfrm>
          <a:prstGeom prst="rect">
            <a:avLst/>
          </a:prstGeom>
          <a:noFill/>
        </p:spPr>
        <p:txBody>
          <a:bodyPr wrap="none" rtlCol="0">
            <a:spAutoFit/>
          </a:bodyPr>
          <a:lstStyle/>
          <a:p>
            <a:r>
              <a:rPr lang="en-US" dirty="0">
                <a:solidFill>
                  <a:srgbClr val="00B050"/>
                </a:solidFill>
              </a:rPr>
              <a:t>B</a:t>
            </a:r>
            <a:r>
              <a:rPr lang="en-US" baseline="30000" dirty="0">
                <a:solidFill>
                  <a:srgbClr val="00B050"/>
                </a:solidFill>
              </a:rPr>
              <a:t>u</a:t>
            </a:r>
          </a:p>
        </p:txBody>
      </p:sp>
      <p:cxnSp>
        <p:nvCxnSpPr>
          <p:cNvPr id="98" name="Straight Connector 97"/>
          <p:cNvCxnSpPr/>
          <p:nvPr/>
        </p:nvCxnSpPr>
        <p:spPr>
          <a:xfrm>
            <a:off x="2922628" y="3893548"/>
            <a:ext cx="571709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5280786" y="487018"/>
            <a:ext cx="7685" cy="590433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6581938" y="474162"/>
            <a:ext cx="7685" cy="590433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941482" y="2356947"/>
            <a:ext cx="571709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917362" y="5930791"/>
            <a:ext cx="5717095"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3623029" y="4839075"/>
            <a:ext cx="389850" cy="369332"/>
          </a:xfrm>
          <a:prstGeom prst="rect">
            <a:avLst/>
          </a:prstGeom>
          <a:noFill/>
        </p:spPr>
        <p:txBody>
          <a:bodyPr wrap="none" rtlCol="0">
            <a:spAutoFit/>
          </a:bodyPr>
          <a:lstStyle/>
          <a:p>
            <a:r>
              <a:rPr lang="en-US" dirty="0" err="1">
                <a:solidFill>
                  <a:srgbClr val="00B050"/>
                </a:solidFill>
              </a:rPr>
              <a:t>E</a:t>
            </a:r>
            <a:r>
              <a:rPr lang="en-US" baseline="30000" dirty="0" err="1">
                <a:solidFill>
                  <a:srgbClr val="00B050"/>
                </a:solidFill>
              </a:rPr>
              <a:t>u</a:t>
            </a:r>
            <a:endParaRPr lang="en-US" baseline="30000" dirty="0">
              <a:solidFill>
                <a:srgbClr val="00B050"/>
              </a:solidFill>
            </a:endParaRPr>
          </a:p>
        </p:txBody>
      </p:sp>
      <p:sp>
        <p:nvSpPr>
          <p:cNvPr id="105" name="TextBox 104"/>
          <p:cNvSpPr txBox="1"/>
          <p:nvPr/>
        </p:nvSpPr>
        <p:spPr>
          <a:xfrm>
            <a:off x="2879883" y="5453388"/>
            <a:ext cx="407484" cy="369332"/>
          </a:xfrm>
          <a:prstGeom prst="rect">
            <a:avLst/>
          </a:prstGeom>
          <a:noFill/>
        </p:spPr>
        <p:txBody>
          <a:bodyPr wrap="none" rtlCol="0">
            <a:spAutoFit/>
          </a:bodyPr>
          <a:lstStyle/>
          <a:p>
            <a:r>
              <a:rPr lang="en-US" dirty="0">
                <a:solidFill>
                  <a:srgbClr val="00B050"/>
                </a:solidFill>
              </a:rPr>
              <a:t>D</a:t>
            </a:r>
            <a:r>
              <a:rPr lang="en-US" baseline="30000" dirty="0">
                <a:solidFill>
                  <a:srgbClr val="00B050"/>
                </a:solidFill>
              </a:rPr>
              <a:t>u</a:t>
            </a:r>
          </a:p>
        </p:txBody>
      </p:sp>
      <p:cxnSp>
        <p:nvCxnSpPr>
          <p:cNvPr id="74" name="Straight Connector 73"/>
          <p:cNvCxnSpPr/>
          <p:nvPr/>
        </p:nvCxnSpPr>
        <p:spPr>
          <a:xfrm flipH="1">
            <a:off x="4294392" y="477590"/>
            <a:ext cx="7685" cy="590433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922380" y="4994875"/>
            <a:ext cx="5717095"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369330" y="4586114"/>
            <a:ext cx="389850" cy="369332"/>
          </a:xfrm>
          <a:prstGeom prst="rect">
            <a:avLst/>
          </a:prstGeom>
          <a:noFill/>
        </p:spPr>
        <p:txBody>
          <a:bodyPr wrap="none" rtlCol="0">
            <a:spAutoFit/>
          </a:bodyPr>
          <a:lstStyle/>
          <a:p>
            <a:r>
              <a:rPr lang="en-US" dirty="0">
                <a:solidFill>
                  <a:srgbClr val="00B050"/>
                </a:solidFill>
              </a:rPr>
              <a:t>C</a:t>
            </a:r>
            <a:r>
              <a:rPr lang="en-US" baseline="30000" dirty="0">
                <a:solidFill>
                  <a:srgbClr val="00B050"/>
                </a:solidFill>
              </a:rPr>
              <a:t>u</a:t>
            </a:r>
          </a:p>
        </p:txBody>
      </p:sp>
      <p:cxnSp>
        <p:nvCxnSpPr>
          <p:cNvPr id="67" name="Straight Connector 66"/>
          <p:cNvCxnSpPr/>
          <p:nvPr/>
        </p:nvCxnSpPr>
        <p:spPr>
          <a:xfrm>
            <a:off x="2931133" y="4989011"/>
            <a:ext cx="1825042" cy="941153"/>
          </a:xfrm>
          <a:prstGeom prst="line">
            <a:avLst/>
          </a:prstGeom>
          <a:ln w="1905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357504" y="4488727"/>
            <a:ext cx="1421886" cy="724296"/>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912882" y="5684363"/>
            <a:ext cx="1381370" cy="707724"/>
          </a:xfrm>
          <a:prstGeom prst="line">
            <a:avLst/>
          </a:prstGeom>
          <a:ln w="1905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685961" y="5035127"/>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614351" y="5129116"/>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441689" y="4791593"/>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370079" y="4885582"/>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151758" y="5434197"/>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3080148" y="5528186"/>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3436136" y="6095655"/>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3364526" y="6189644"/>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924196" y="2933562"/>
            <a:ext cx="57170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5386051" y="488586"/>
            <a:ext cx="7685" cy="59043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5601530" y="493016"/>
            <a:ext cx="7685" cy="590433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5716222" y="485157"/>
            <a:ext cx="7685" cy="590433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6885170" y="494584"/>
            <a:ext cx="7685" cy="590433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7920346" y="477591"/>
            <a:ext cx="7685" cy="590433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919300" y="3813881"/>
            <a:ext cx="0" cy="184666"/>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5847690" y="3907870"/>
            <a:ext cx="16680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5930295" y="1025057"/>
            <a:ext cx="0" cy="184666"/>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5858685" y="1119046"/>
            <a:ext cx="16680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601918" y="2846036"/>
            <a:ext cx="0" cy="184666"/>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5530308" y="2940025"/>
            <a:ext cx="16680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6894985" y="2838177"/>
            <a:ext cx="0" cy="184666"/>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6823375" y="2932166"/>
            <a:ext cx="16680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5599522" y="1112363"/>
            <a:ext cx="339365" cy="1809946"/>
          </a:xfrm>
          <a:prstGeom prst="line">
            <a:avLst/>
          </a:prstGeom>
          <a:ln w="1905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948313" y="1112363"/>
            <a:ext cx="933254" cy="1828800"/>
          </a:xfrm>
          <a:prstGeom prst="line">
            <a:avLst/>
          </a:prstGeom>
          <a:ln w="1905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5920033" y="2931736"/>
            <a:ext cx="970961" cy="970961"/>
          </a:xfrm>
          <a:prstGeom prst="line">
            <a:avLst/>
          </a:prstGeom>
          <a:ln w="1905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flipV="1">
            <a:off x="5599523" y="2931736"/>
            <a:ext cx="329937" cy="970961"/>
          </a:xfrm>
          <a:prstGeom prst="line">
            <a:avLst/>
          </a:prstGeom>
          <a:ln w="1905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5721336" y="4172099"/>
            <a:ext cx="0" cy="18466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5649726" y="4266088"/>
            <a:ext cx="16680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6590188" y="4173667"/>
            <a:ext cx="0" cy="18466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6518578" y="4267656"/>
            <a:ext cx="16680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6582329" y="385581"/>
            <a:ext cx="0" cy="18466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6510719" y="479570"/>
            <a:ext cx="16680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5716613" y="377722"/>
            <a:ext cx="0" cy="18466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5645003" y="471711"/>
            <a:ext cx="16680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5284551" y="2849116"/>
            <a:ext cx="0" cy="18466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5212941" y="2943105"/>
            <a:ext cx="16680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7916252" y="2850684"/>
            <a:ext cx="0" cy="18466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7844642" y="2944673"/>
            <a:ext cx="16680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5297864" y="443060"/>
            <a:ext cx="424206" cy="2498103"/>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6570482" y="471340"/>
            <a:ext cx="1338607" cy="2479250"/>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6589336" y="2941163"/>
            <a:ext cx="1338606" cy="1338606"/>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5288437" y="2941163"/>
            <a:ext cx="452487" cy="1329179"/>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5381972" y="391951"/>
            <a:ext cx="0" cy="1846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5310362" y="485940"/>
            <a:ext cx="1668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7598842" y="374668"/>
            <a:ext cx="0" cy="1846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7527232" y="468657"/>
            <a:ext cx="1668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7590986" y="4146961"/>
            <a:ext cx="0" cy="1846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7519376" y="4240950"/>
            <a:ext cx="1668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5367831" y="4157959"/>
            <a:ext cx="0" cy="1846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5296221" y="4251948"/>
            <a:ext cx="1668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5058318" y="3141435"/>
            <a:ext cx="0" cy="1846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4986708" y="3235424"/>
            <a:ext cx="1668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5031609" y="2275740"/>
            <a:ext cx="0" cy="1846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4959999" y="2369729"/>
            <a:ext cx="1668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8643646" y="2258457"/>
            <a:ext cx="0" cy="1846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8572036" y="2352446"/>
            <a:ext cx="1668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8645218" y="3136721"/>
            <a:ext cx="0" cy="1846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8573608" y="3230710"/>
            <a:ext cx="1668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a:endCxn id="4" idx="1"/>
          </p:cNvCxnSpPr>
          <p:nvPr/>
        </p:nvCxnSpPr>
        <p:spPr>
          <a:xfrm flipH="1">
            <a:off x="5045066" y="499621"/>
            <a:ext cx="347066" cy="186900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H="1" flipV="1">
            <a:off x="5052768" y="3223967"/>
            <a:ext cx="339364" cy="1027522"/>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endCxn id="4" idx="3"/>
          </p:cNvCxnSpPr>
          <p:nvPr/>
        </p:nvCxnSpPr>
        <p:spPr>
          <a:xfrm>
            <a:off x="7607432" y="480767"/>
            <a:ext cx="1040150" cy="1887859"/>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7598004" y="3242821"/>
            <a:ext cx="1055802" cy="1008669"/>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88" name="Oval 187"/>
          <p:cNvSpPr/>
          <p:nvPr/>
        </p:nvSpPr>
        <p:spPr>
          <a:xfrm>
            <a:off x="5846189" y="2867319"/>
            <a:ext cx="150829" cy="16025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xtBox 188"/>
          <p:cNvSpPr txBox="1"/>
          <p:nvPr/>
        </p:nvSpPr>
        <p:spPr>
          <a:xfrm>
            <a:off x="5912193" y="2839037"/>
            <a:ext cx="649537" cy="369332"/>
          </a:xfrm>
          <a:prstGeom prst="rect">
            <a:avLst/>
          </a:prstGeom>
          <a:noFill/>
        </p:spPr>
        <p:txBody>
          <a:bodyPr wrap="none" rtlCol="0">
            <a:spAutoFit/>
          </a:bodyPr>
          <a:lstStyle/>
          <a:p>
            <a:r>
              <a:rPr lang="en-US" b="1" dirty="0">
                <a:solidFill>
                  <a:srgbClr val="00B050"/>
                </a:solidFill>
              </a:rPr>
              <a:t>ideal</a:t>
            </a:r>
          </a:p>
        </p:txBody>
      </p:sp>
      <p:sp>
        <p:nvSpPr>
          <p:cNvPr id="190" name="TextBox 189"/>
          <p:cNvSpPr txBox="1"/>
          <p:nvPr/>
        </p:nvSpPr>
        <p:spPr>
          <a:xfrm>
            <a:off x="2705493" y="6372520"/>
            <a:ext cx="649537" cy="369332"/>
          </a:xfrm>
          <a:prstGeom prst="rect">
            <a:avLst/>
          </a:prstGeom>
          <a:noFill/>
        </p:spPr>
        <p:txBody>
          <a:bodyPr wrap="none" rtlCol="0">
            <a:spAutoFit/>
          </a:bodyPr>
          <a:lstStyle/>
          <a:p>
            <a:r>
              <a:rPr lang="en-US" b="1" dirty="0"/>
              <a:t>ideal</a:t>
            </a:r>
          </a:p>
        </p:txBody>
      </p:sp>
      <p:sp>
        <p:nvSpPr>
          <p:cNvPr id="191" name="Oval 190"/>
          <p:cNvSpPr/>
          <p:nvPr/>
        </p:nvSpPr>
        <p:spPr>
          <a:xfrm>
            <a:off x="2828041" y="6297105"/>
            <a:ext cx="150829" cy="160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Connector 133"/>
          <p:cNvCxnSpPr>
            <a:stCxn id="10" idx="2"/>
            <a:endCxn id="191" idx="6"/>
          </p:cNvCxnSpPr>
          <p:nvPr/>
        </p:nvCxnSpPr>
        <p:spPr>
          <a:xfrm flipH="1">
            <a:off x="2978870" y="4483865"/>
            <a:ext cx="1754129" cy="189336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189" idx="1"/>
          </p:cNvCxnSpPr>
          <p:nvPr/>
        </p:nvCxnSpPr>
        <p:spPr>
          <a:xfrm flipH="1">
            <a:off x="5052767" y="3023703"/>
            <a:ext cx="859426" cy="125606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88" idx="5"/>
          </p:cNvCxnSpPr>
          <p:nvPr/>
        </p:nvCxnSpPr>
        <p:spPr>
          <a:xfrm>
            <a:off x="5974930" y="3004106"/>
            <a:ext cx="2669449" cy="1256809"/>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188" idx="5"/>
          </p:cNvCxnSpPr>
          <p:nvPr/>
        </p:nvCxnSpPr>
        <p:spPr>
          <a:xfrm flipV="1">
            <a:off x="5974930" y="471340"/>
            <a:ext cx="2688303" cy="253276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a:stCxn id="188" idx="5"/>
          </p:cNvCxnSpPr>
          <p:nvPr/>
        </p:nvCxnSpPr>
        <p:spPr>
          <a:xfrm flipH="1" flipV="1">
            <a:off x="5043340" y="461913"/>
            <a:ext cx="931590" cy="254219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6" name="Rectangle 185"/>
          <p:cNvSpPr/>
          <p:nvPr/>
        </p:nvSpPr>
        <p:spPr>
          <a:xfrm>
            <a:off x="5948313" y="2922309"/>
            <a:ext cx="2686640" cy="1338606"/>
          </a:xfrm>
          <a:prstGeom prst="rect">
            <a:avLst/>
          </a:prstGeom>
          <a:solidFill>
            <a:srgbClr val="FFFF00">
              <a:alpha val="26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ate Placeholder 4">
            <a:extLst>
              <a:ext uri="{FF2B5EF4-FFF2-40B4-BE49-F238E27FC236}">
                <a16:creationId xmlns:a16="http://schemas.microsoft.com/office/drawing/2014/main" id="{71DB21EA-A0DC-4017-970D-55353C02F561}"/>
              </a:ext>
            </a:extLst>
          </p:cNvPr>
          <p:cNvSpPr>
            <a:spLocks noGrp="1"/>
          </p:cNvSpPr>
          <p:nvPr>
            <p:ph type="dt" sz="half" idx="10"/>
          </p:nvPr>
        </p:nvSpPr>
        <p:spPr>
          <a:xfrm>
            <a:off x="628650" y="6672301"/>
            <a:ext cx="2057400" cy="183399"/>
          </a:xfrm>
        </p:spPr>
        <p:txBody>
          <a:bodyPr/>
          <a:lstStyle/>
          <a:p>
            <a:r>
              <a:rPr lang="en-US"/>
              <a:t>AY2023/24 NSWI166 Lecture 6 of 12, Vojtáš</a:t>
            </a:r>
            <a:endParaRPr lang="en-US" dirty="0"/>
          </a:p>
        </p:txBody>
      </p:sp>
      <p:sp>
        <p:nvSpPr>
          <p:cNvPr id="5" name="Footer Placeholder 4">
            <a:extLst>
              <a:ext uri="{FF2B5EF4-FFF2-40B4-BE49-F238E27FC236}">
                <a16:creationId xmlns:a16="http://schemas.microsoft.com/office/drawing/2014/main" id="{4215A799-C237-C55A-26B1-B523FEE7E24D}"/>
              </a:ext>
            </a:extLst>
          </p:cNvPr>
          <p:cNvSpPr>
            <a:spLocks noGrp="1"/>
          </p:cNvSpPr>
          <p:nvPr>
            <p:ph type="ftr" sz="quarter" idx="11"/>
          </p:nvPr>
        </p:nvSpPr>
        <p:spPr/>
        <p:txBody>
          <a:bodyPr/>
          <a:lstStyle/>
          <a:p>
            <a:r>
              <a:rPr lang="en-US"/>
              <a:t>Linear Monotone Preference Model</a:t>
            </a:r>
          </a:p>
        </p:txBody>
      </p:sp>
      <p:sp>
        <p:nvSpPr>
          <p:cNvPr id="6" name="Slide Number Placeholder 5">
            <a:extLst>
              <a:ext uri="{FF2B5EF4-FFF2-40B4-BE49-F238E27FC236}">
                <a16:creationId xmlns:a16="http://schemas.microsoft.com/office/drawing/2014/main" id="{6BD2D907-9C55-AE9C-0B51-830A426058F3}"/>
              </a:ext>
            </a:extLst>
          </p:cNvPr>
          <p:cNvSpPr>
            <a:spLocks noGrp="1"/>
          </p:cNvSpPr>
          <p:nvPr>
            <p:ph type="sldNum" sz="quarter" idx="12"/>
          </p:nvPr>
        </p:nvSpPr>
        <p:spPr/>
        <p:txBody>
          <a:bodyPr/>
          <a:lstStyle/>
          <a:p>
            <a:fld id="{105CACD4-D05D-443A-96A5-56D488532F2E}" type="slidenum">
              <a:rPr lang="en-US" smtClean="0"/>
              <a:pPr/>
              <a:t>33</a:t>
            </a:fld>
            <a:endParaRPr lang="en-US"/>
          </a:p>
        </p:txBody>
      </p:sp>
    </p:spTree>
    <p:extLst>
      <p:ext uri="{BB962C8B-B14F-4D97-AF65-F5344CB8AC3E}">
        <p14:creationId xmlns:p14="http://schemas.microsoft.com/office/powerpoint/2010/main" val="872877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9470" y="4483865"/>
            <a:ext cx="1861850"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045066" y="473725"/>
            <a:ext cx="3602516" cy="3789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0487" y="473725"/>
            <a:ext cx="1872867" cy="3756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34708" y="4483865"/>
            <a:ext cx="3602516"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4601392" y="4206866"/>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4720741" y="4458419"/>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4729920" y="6195370"/>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824671" y="4218672"/>
            <a:ext cx="263214" cy="276999"/>
          </a:xfrm>
          <a:prstGeom prst="rect">
            <a:avLst/>
          </a:prstGeom>
          <a:noFill/>
        </p:spPr>
        <p:txBody>
          <a:bodyPr wrap="none" rtlCol="0">
            <a:spAutoFit/>
          </a:bodyPr>
          <a:lstStyle/>
          <a:p>
            <a:r>
              <a:rPr lang="cs-CZ" sz="1200" dirty="0"/>
              <a:t>1</a:t>
            </a:r>
            <a:endParaRPr lang="en-US" sz="1200" dirty="0"/>
          </a:p>
        </p:txBody>
      </p:sp>
      <p:cxnSp>
        <p:nvCxnSpPr>
          <p:cNvPr id="15" name="Straight Arrow Connector 14"/>
          <p:cNvCxnSpPr/>
          <p:nvPr/>
        </p:nvCxnSpPr>
        <p:spPr>
          <a:xfrm>
            <a:off x="8637224" y="4229689"/>
            <a:ext cx="2864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4708" y="231354"/>
            <a:ext cx="0" cy="27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32183" y="4230477"/>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44780" y="6379816"/>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12673" y="645588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2640608" y="3886591"/>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8708834" y="3873206"/>
            <a:ext cx="429657" cy="369332"/>
          </a:xfrm>
          <a:prstGeom prst="rect">
            <a:avLst/>
          </a:prstGeom>
          <a:noFill/>
        </p:spPr>
        <p:txBody>
          <a:bodyPr wrap="square" rtlCol="0">
            <a:spAutoFit/>
          </a:bodyPr>
          <a:lstStyle/>
          <a:p>
            <a:r>
              <a:rPr lang="cs-CZ" dirty="0">
                <a:latin typeface="Brush Script MT" pitchFamily="66" charset="0"/>
              </a:rPr>
              <a:t>D</a:t>
            </a:r>
            <a:r>
              <a:rPr lang="cs-CZ" baseline="-25000" dirty="0"/>
              <a:t>1</a:t>
            </a:r>
            <a:endParaRPr lang="en-US" baseline="-25000" dirty="0"/>
          </a:p>
        </p:txBody>
      </p:sp>
      <p:sp>
        <p:nvSpPr>
          <p:cNvPr id="21" name="TextBox 20"/>
          <p:cNvSpPr txBox="1"/>
          <p:nvPr/>
        </p:nvSpPr>
        <p:spPr>
          <a:xfrm>
            <a:off x="5012673" y="46688"/>
            <a:ext cx="429657" cy="369332"/>
          </a:xfrm>
          <a:prstGeom prst="rect">
            <a:avLst/>
          </a:prstGeom>
          <a:noFill/>
        </p:spPr>
        <p:txBody>
          <a:bodyPr wrap="square" rtlCol="0">
            <a:spAutoFit/>
          </a:bodyPr>
          <a:lstStyle/>
          <a:p>
            <a:r>
              <a:rPr lang="cs-CZ" dirty="0">
                <a:latin typeface="Brush Script MT" pitchFamily="66" charset="0"/>
              </a:rPr>
              <a:t>D</a:t>
            </a:r>
            <a:r>
              <a:rPr lang="en-US" baseline="-25000" dirty="0"/>
              <a:t>2</a:t>
            </a:r>
          </a:p>
        </p:txBody>
      </p:sp>
      <p:cxnSp>
        <p:nvCxnSpPr>
          <p:cNvPr id="26" name="Straight Connector 25"/>
          <p:cNvCxnSpPr/>
          <p:nvPr/>
        </p:nvCxnSpPr>
        <p:spPr>
          <a:xfrm flipH="1">
            <a:off x="3689496" y="48544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079037" y="485450"/>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30487" y="950756"/>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42211" y="3288989"/>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84464" y="854598"/>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12854" y="948587"/>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097600" y="807911"/>
            <a:ext cx="280846" cy="307777"/>
          </a:xfrm>
          <a:prstGeom prst="rect">
            <a:avLst/>
          </a:prstGeom>
          <a:noFill/>
        </p:spPr>
        <p:txBody>
          <a:bodyPr wrap="none" rtlCol="0">
            <a:spAutoFit/>
          </a:bodyPr>
          <a:lstStyle/>
          <a:p>
            <a:r>
              <a:rPr lang="en-US" sz="1400" dirty="0"/>
              <a:t>C</a:t>
            </a:r>
          </a:p>
        </p:txBody>
      </p:sp>
      <p:sp>
        <p:nvSpPr>
          <p:cNvPr id="60" name="TextBox 59"/>
          <p:cNvSpPr txBox="1"/>
          <p:nvPr/>
        </p:nvSpPr>
        <p:spPr>
          <a:xfrm>
            <a:off x="140963" y="8006"/>
            <a:ext cx="2562521" cy="6463308"/>
          </a:xfrm>
          <a:prstGeom prst="rect">
            <a:avLst/>
          </a:prstGeom>
          <a:noFill/>
          <a:ln>
            <a:solidFill>
              <a:schemeClr val="tx1"/>
            </a:solidFill>
          </a:ln>
        </p:spPr>
        <p:txBody>
          <a:bodyPr wrap="square" rtlCol="0">
            <a:spAutoFit/>
          </a:bodyPr>
          <a:lstStyle/>
          <a:p>
            <a:r>
              <a:rPr lang="en-US" b="1" dirty="0"/>
              <a:t>Dynamical model </a:t>
            </a:r>
            <a:r>
              <a:rPr lang="en-US" dirty="0"/>
              <a:t>– three sessions – moving ideal points (aggregations remain same)</a:t>
            </a:r>
          </a:p>
          <a:p>
            <a:r>
              <a:rPr lang="en-US" dirty="0"/>
              <a:t>     Simulation of development in time</a:t>
            </a:r>
          </a:p>
          <a:p>
            <a:r>
              <a:rPr lang="en-US" dirty="0"/>
              <a:t>     Starting vector of attribute  preferences </a:t>
            </a:r>
            <a:r>
              <a:rPr lang="en-US" b="1" dirty="0">
                <a:solidFill>
                  <a:srgbClr val="00B050"/>
                </a:solidFill>
              </a:rPr>
              <a:t>f</a:t>
            </a:r>
            <a:r>
              <a:rPr lang="en-US" b="1" baseline="30000" dirty="0">
                <a:solidFill>
                  <a:srgbClr val="00B050"/>
                </a:solidFill>
              </a:rPr>
              <a:t>0</a:t>
            </a:r>
            <a:r>
              <a:rPr lang="en-US" dirty="0"/>
              <a:t> and aggregation  </a:t>
            </a:r>
            <a:r>
              <a:rPr lang="en-US" b="1" dirty="0">
                <a:solidFill>
                  <a:srgbClr val="00B050"/>
                </a:solidFill>
              </a:rPr>
              <a:t>t</a:t>
            </a:r>
            <a:r>
              <a:rPr lang="en-US" b="1" baseline="30000" dirty="0">
                <a:solidFill>
                  <a:srgbClr val="00B050"/>
                </a:solidFill>
              </a:rPr>
              <a:t>0</a:t>
            </a:r>
            <a:r>
              <a:rPr lang="en-US" dirty="0"/>
              <a:t> define an user </a:t>
            </a:r>
            <a:r>
              <a:rPr lang="en-US" b="1" dirty="0">
                <a:solidFill>
                  <a:srgbClr val="00B050"/>
                </a:solidFill>
              </a:rPr>
              <a:t>u</a:t>
            </a:r>
            <a:r>
              <a:rPr lang="en-US" b="1" baseline="30000" dirty="0">
                <a:solidFill>
                  <a:srgbClr val="00B050"/>
                </a:solidFill>
              </a:rPr>
              <a:t>0</a:t>
            </a:r>
            <a:r>
              <a:rPr lang="en-US" b="1" baseline="-25000" dirty="0">
                <a:solidFill>
                  <a:srgbClr val="00B050"/>
                </a:solidFill>
              </a:rPr>
              <a:t>f,t</a:t>
            </a:r>
            <a:r>
              <a:rPr lang="en-US" dirty="0"/>
              <a:t>  = </a:t>
            </a:r>
            <a:r>
              <a:rPr lang="en-US" b="1" dirty="0">
                <a:solidFill>
                  <a:srgbClr val="00B050"/>
                </a:solidFill>
              </a:rPr>
              <a:t>u</a:t>
            </a:r>
            <a:r>
              <a:rPr lang="en-US" b="1" baseline="30000" dirty="0">
                <a:solidFill>
                  <a:srgbClr val="00B050"/>
                </a:solidFill>
              </a:rPr>
              <a:t>0</a:t>
            </a:r>
            <a:r>
              <a:rPr lang="en-US" dirty="0"/>
              <a:t> in time 0. Depict contour line in DC-data cube. </a:t>
            </a:r>
          </a:p>
          <a:p>
            <a:r>
              <a:rPr lang="en-US" dirty="0"/>
              <a:t>     Assume user clicks on third item. In time 1, </a:t>
            </a:r>
            <a:r>
              <a:rPr lang="en-US" b="1" dirty="0">
                <a:solidFill>
                  <a:srgbClr val="00B050"/>
                </a:solidFill>
              </a:rPr>
              <a:t>t</a:t>
            </a:r>
            <a:r>
              <a:rPr lang="en-US" b="1" baseline="30000" dirty="0">
                <a:solidFill>
                  <a:srgbClr val="00B050"/>
                </a:solidFill>
              </a:rPr>
              <a:t>0</a:t>
            </a:r>
            <a:r>
              <a:rPr lang="en-US" dirty="0"/>
              <a:t> = </a:t>
            </a:r>
            <a:r>
              <a:rPr lang="en-US" b="1" dirty="0">
                <a:solidFill>
                  <a:srgbClr val="FFC000"/>
                </a:solidFill>
              </a:rPr>
              <a:t>t</a:t>
            </a:r>
            <a:r>
              <a:rPr lang="en-US" b="1" baseline="30000" dirty="0">
                <a:solidFill>
                  <a:srgbClr val="FFC000"/>
                </a:solidFill>
              </a:rPr>
              <a:t>1</a:t>
            </a:r>
            <a:r>
              <a:rPr lang="en-US" dirty="0"/>
              <a:t> , ideal is clicked item (triangular max-min shape remains). </a:t>
            </a:r>
          </a:p>
          <a:p>
            <a:r>
              <a:rPr lang="en-US" dirty="0">
                <a:sym typeface="Symbol" panose="05050102010706020507" pitchFamily="18" charset="2"/>
              </a:rPr>
              <a:t>     In time 1 user clicks on second item – this becomes ideal in time </a:t>
            </a:r>
            <a:r>
              <a:rPr lang="en-US" dirty="0">
                <a:solidFill>
                  <a:srgbClr val="FF0000"/>
                </a:solidFill>
                <a:sym typeface="Symbol" panose="05050102010706020507" pitchFamily="18" charset="2"/>
              </a:rPr>
              <a:t>2</a:t>
            </a:r>
            <a:r>
              <a:rPr lang="en-US" dirty="0">
                <a:sym typeface="Symbol" panose="05050102010706020507" pitchFamily="18" charset="2"/>
              </a:rPr>
              <a:t>. </a:t>
            </a:r>
          </a:p>
          <a:p>
            <a:r>
              <a:rPr lang="en-US" dirty="0">
                <a:sym typeface="Symbol" panose="05050102010706020507" pitchFamily="18" charset="2"/>
              </a:rPr>
              <a:t>     Describe order in time 2. Use copy of DC, PC in </a:t>
            </a:r>
            <a:r>
              <a:rPr lang="en-US" dirty="0" err="1">
                <a:sym typeface="Symbol" panose="05050102010706020507" pitchFamily="18" charset="2"/>
              </a:rPr>
              <a:t>pptx</a:t>
            </a:r>
            <a:r>
              <a:rPr lang="en-US" dirty="0">
                <a:sym typeface="Symbol" panose="05050102010706020507" pitchFamily="18" charset="2"/>
              </a:rPr>
              <a:t>.</a:t>
            </a:r>
          </a:p>
        </p:txBody>
      </p:sp>
      <p:cxnSp>
        <p:nvCxnSpPr>
          <p:cNvPr id="64" name="Straight Connector 63"/>
          <p:cNvCxnSpPr/>
          <p:nvPr/>
        </p:nvCxnSpPr>
        <p:spPr>
          <a:xfrm flipV="1">
            <a:off x="5916488" y="4495672"/>
            <a:ext cx="2731094" cy="188125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2942211" y="485449"/>
            <a:ext cx="1861143" cy="24453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10" idx="0"/>
          </p:cNvCxnSpPr>
          <p:nvPr/>
        </p:nvCxnSpPr>
        <p:spPr>
          <a:xfrm>
            <a:off x="2930487" y="2919046"/>
            <a:ext cx="1802512" cy="12878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939666" y="5125285"/>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915794" y="6212033"/>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137301"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452932"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044780" y="4483865"/>
            <a:ext cx="871708" cy="189306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43507" y="1837869"/>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271897" y="1931858"/>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371527" y="1760416"/>
            <a:ext cx="272832" cy="307777"/>
          </a:xfrm>
          <a:prstGeom prst="rect">
            <a:avLst/>
          </a:prstGeom>
          <a:noFill/>
        </p:spPr>
        <p:txBody>
          <a:bodyPr wrap="none" rtlCol="0">
            <a:spAutoFit/>
          </a:bodyPr>
          <a:lstStyle/>
          <a:p>
            <a:r>
              <a:rPr lang="en-US" sz="1400" dirty="0"/>
              <a:t>E</a:t>
            </a:r>
          </a:p>
        </p:txBody>
      </p:sp>
      <p:sp>
        <p:nvSpPr>
          <p:cNvPr id="77" name="TextBox 76"/>
          <p:cNvSpPr txBox="1"/>
          <p:nvPr/>
        </p:nvSpPr>
        <p:spPr>
          <a:xfrm>
            <a:off x="5167461" y="5374847"/>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1</a:t>
            </a:r>
            <a:r>
              <a:rPr lang="en-US" b="1" baseline="30000" dirty="0">
                <a:solidFill>
                  <a:srgbClr val="00B050"/>
                </a:solidFill>
              </a:rPr>
              <a:t>u</a:t>
            </a:r>
            <a:endParaRPr lang="en-US" dirty="0">
              <a:solidFill>
                <a:srgbClr val="00B050"/>
              </a:solidFill>
            </a:endParaRPr>
          </a:p>
        </p:txBody>
      </p:sp>
      <p:sp>
        <p:nvSpPr>
          <p:cNvPr id="78" name="TextBox 77"/>
          <p:cNvSpPr txBox="1"/>
          <p:nvPr/>
        </p:nvSpPr>
        <p:spPr>
          <a:xfrm>
            <a:off x="3557046" y="3509908"/>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2</a:t>
            </a:r>
            <a:r>
              <a:rPr lang="en-US" b="1" baseline="30000" dirty="0">
                <a:solidFill>
                  <a:srgbClr val="00B050"/>
                </a:solidFill>
              </a:rPr>
              <a:t>u</a:t>
            </a:r>
            <a:endParaRPr lang="en-US" dirty="0">
              <a:solidFill>
                <a:srgbClr val="00B050"/>
              </a:solidFill>
            </a:endParaRPr>
          </a:p>
        </p:txBody>
      </p:sp>
      <p:cxnSp>
        <p:nvCxnSpPr>
          <p:cNvPr id="80" name="Straight Connector 79"/>
          <p:cNvCxnSpPr/>
          <p:nvPr/>
        </p:nvCxnSpPr>
        <p:spPr>
          <a:xfrm>
            <a:off x="7141642" y="2547547"/>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070032" y="2641536"/>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169662" y="2470094"/>
            <a:ext cx="295274" cy="307777"/>
          </a:xfrm>
          <a:prstGeom prst="rect">
            <a:avLst/>
          </a:prstGeom>
          <a:noFill/>
        </p:spPr>
        <p:txBody>
          <a:bodyPr wrap="none" rtlCol="0">
            <a:spAutoFit/>
          </a:bodyPr>
          <a:lstStyle/>
          <a:p>
            <a:r>
              <a:rPr lang="cs-CZ" sz="1400" dirty="0"/>
              <a:t>D</a:t>
            </a:r>
            <a:endParaRPr lang="en-US" sz="1400" dirty="0"/>
          </a:p>
        </p:txBody>
      </p:sp>
      <p:cxnSp>
        <p:nvCxnSpPr>
          <p:cNvPr id="83" name="Straight Connector 82"/>
          <p:cNvCxnSpPr/>
          <p:nvPr/>
        </p:nvCxnSpPr>
        <p:spPr>
          <a:xfrm>
            <a:off x="6135292" y="3190416"/>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063682" y="3284405"/>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148428" y="3143729"/>
            <a:ext cx="282450" cy="307777"/>
          </a:xfrm>
          <a:prstGeom prst="rect">
            <a:avLst/>
          </a:prstGeom>
          <a:noFill/>
        </p:spPr>
        <p:txBody>
          <a:bodyPr wrap="none" rtlCol="0">
            <a:spAutoFit/>
          </a:bodyPr>
          <a:lstStyle/>
          <a:p>
            <a:r>
              <a:rPr lang="en-US" sz="1400" dirty="0"/>
              <a:t>B</a:t>
            </a:r>
          </a:p>
        </p:txBody>
      </p:sp>
      <p:sp>
        <p:nvSpPr>
          <p:cNvPr id="87" name="TextBox 86"/>
          <p:cNvSpPr txBox="1"/>
          <p:nvPr/>
        </p:nvSpPr>
        <p:spPr>
          <a:xfrm>
            <a:off x="6061426" y="4166643"/>
            <a:ext cx="385042" cy="369332"/>
          </a:xfrm>
          <a:prstGeom prst="rect">
            <a:avLst/>
          </a:prstGeom>
          <a:noFill/>
        </p:spPr>
        <p:txBody>
          <a:bodyPr wrap="none" rtlCol="0">
            <a:spAutoFit/>
          </a:bodyPr>
          <a:lstStyle/>
          <a:p>
            <a:r>
              <a:rPr lang="en-US" dirty="0"/>
              <a:t>b</a:t>
            </a:r>
            <a:r>
              <a:rPr lang="en-US" baseline="-25000" dirty="0"/>
              <a:t>1</a:t>
            </a:r>
            <a:endParaRPr lang="en-US" dirty="0"/>
          </a:p>
        </p:txBody>
      </p:sp>
      <p:sp>
        <p:nvSpPr>
          <p:cNvPr id="88" name="TextBox 87"/>
          <p:cNvSpPr txBox="1"/>
          <p:nvPr/>
        </p:nvSpPr>
        <p:spPr>
          <a:xfrm>
            <a:off x="4733818" y="3187824"/>
            <a:ext cx="385042" cy="369332"/>
          </a:xfrm>
          <a:prstGeom prst="rect">
            <a:avLst/>
          </a:prstGeom>
          <a:noFill/>
        </p:spPr>
        <p:txBody>
          <a:bodyPr wrap="none" rtlCol="0">
            <a:spAutoFit/>
          </a:bodyPr>
          <a:lstStyle/>
          <a:p>
            <a:r>
              <a:rPr lang="en-US" dirty="0"/>
              <a:t>b</a:t>
            </a:r>
            <a:r>
              <a:rPr lang="en-US" baseline="-25000" dirty="0"/>
              <a:t>2</a:t>
            </a:r>
            <a:endParaRPr lang="en-US" dirty="0"/>
          </a:p>
        </p:txBody>
      </p:sp>
      <p:sp>
        <p:nvSpPr>
          <p:cNvPr id="90" name="TextBox 89"/>
          <p:cNvSpPr txBox="1"/>
          <p:nvPr/>
        </p:nvSpPr>
        <p:spPr>
          <a:xfrm>
            <a:off x="4677259" y="5846198"/>
            <a:ext cx="465192" cy="369332"/>
          </a:xfrm>
          <a:prstGeom prst="rect">
            <a:avLst/>
          </a:prstGeom>
          <a:noFill/>
        </p:spPr>
        <p:txBody>
          <a:bodyPr wrap="none" rtlCol="0">
            <a:spAutoFit/>
          </a:bodyPr>
          <a:lstStyle/>
          <a:p>
            <a:r>
              <a:rPr lang="en-US" dirty="0">
                <a:solidFill>
                  <a:srgbClr val="00B050"/>
                </a:solidFill>
              </a:rPr>
              <a:t>b</a:t>
            </a:r>
            <a:r>
              <a:rPr lang="en-US" baseline="-25000" dirty="0">
                <a:solidFill>
                  <a:srgbClr val="00B050"/>
                </a:solidFill>
              </a:rPr>
              <a:t>1</a:t>
            </a:r>
            <a:r>
              <a:rPr lang="en-US" baseline="30000" dirty="0">
                <a:solidFill>
                  <a:srgbClr val="00B050"/>
                </a:solidFill>
              </a:rPr>
              <a:t>u</a:t>
            </a:r>
            <a:endParaRPr lang="en-US" dirty="0">
              <a:solidFill>
                <a:srgbClr val="00B050"/>
              </a:solidFill>
            </a:endParaRPr>
          </a:p>
        </p:txBody>
      </p:sp>
      <p:sp>
        <p:nvSpPr>
          <p:cNvPr id="91" name="TextBox 90"/>
          <p:cNvSpPr txBox="1"/>
          <p:nvPr/>
        </p:nvSpPr>
        <p:spPr>
          <a:xfrm>
            <a:off x="3076274" y="4160371"/>
            <a:ext cx="465192" cy="369332"/>
          </a:xfrm>
          <a:prstGeom prst="rect">
            <a:avLst/>
          </a:prstGeom>
          <a:noFill/>
        </p:spPr>
        <p:txBody>
          <a:bodyPr wrap="none" rtlCol="0">
            <a:spAutoFit/>
          </a:bodyPr>
          <a:lstStyle/>
          <a:p>
            <a:r>
              <a:rPr lang="en-US" dirty="0">
                <a:solidFill>
                  <a:srgbClr val="00B050"/>
                </a:solidFill>
              </a:rPr>
              <a:t>b</a:t>
            </a:r>
            <a:r>
              <a:rPr lang="en-US" baseline="-25000" dirty="0">
                <a:solidFill>
                  <a:srgbClr val="00B050"/>
                </a:solidFill>
              </a:rPr>
              <a:t>2</a:t>
            </a:r>
            <a:r>
              <a:rPr lang="en-US" baseline="30000" dirty="0">
                <a:solidFill>
                  <a:srgbClr val="00B050"/>
                </a:solidFill>
              </a:rPr>
              <a:t>u</a:t>
            </a:r>
            <a:endParaRPr lang="en-US" dirty="0">
              <a:solidFill>
                <a:srgbClr val="00B050"/>
              </a:solidFill>
            </a:endParaRPr>
          </a:p>
        </p:txBody>
      </p:sp>
      <p:sp>
        <p:nvSpPr>
          <p:cNvPr id="94" name="TextBox 93"/>
          <p:cNvSpPr txBox="1"/>
          <p:nvPr/>
        </p:nvSpPr>
        <p:spPr>
          <a:xfrm>
            <a:off x="3385789" y="5912157"/>
            <a:ext cx="389850" cy="369332"/>
          </a:xfrm>
          <a:prstGeom prst="rect">
            <a:avLst/>
          </a:prstGeom>
          <a:noFill/>
        </p:spPr>
        <p:txBody>
          <a:bodyPr wrap="none" rtlCol="0">
            <a:spAutoFit/>
          </a:bodyPr>
          <a:lstStyle/>
          <a:p>
            <a:r>
              <a:rPr lang="en-US" dirty="0">
                <a:solidFill>
                  <a:srgbClr val="00B050"/>
                </a:solidFill>
              </a:rPr>
              <a:t>B</a:t>
            </a:r>
            <a:r>
              <a:rPr lang="en-US" baseline="30000" dirty="0">
                <a:solidFill>
                  <a:srgbClr val="00B050"/>
                </a:solidFill>
              </a:rPr>
              <a:t>u</a:t>
            </a:r>
          </a:p>
        </p:txBody>
      </p:sp>
      <p:cxnSp>
        <p:nvCxnSpPr>
          <p:cNvPr id="98" name="Straight Connector 97"/>
          <p:cNvCxnSpPr/>
          <p:nvPr/>
        </p:nvCxnSpPr>
        <p:spPr>
          <a:xfrm>
            <a:off x="2922628" y="1932732"/>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5337348" y="487018"/>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7138131" y="474162"/>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941482" y="2639757"/>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3152836" y="48358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917362" y="5525430"/>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3623029" y="4839075"/>
            <a:ext cx="389850" cy="369332"/>
          </a:xfrm>
          <a:prstGeom prst="rect">
            <a:avLst/>
          </a:prstGeom>
          <a:noFill/>
        </p:spPr>
        <p:txBody>
          <a:bodyPr wrap="none" rtlCol="0">
            <a:spAutoFit/>
          </a:bodyPr>
          <a:lstStyle/>
          <a:p>
            <a:r>
              <a:rPr lang="en-US" dirty="0" err="1">
                <a:solidFill>
                  <a:srgbClr val="00B050"/>
                </a:solidFill>
              </a:rPr>
              <a:t>E</a:t>
            </a:r>
            <a:r>
              <a:rPr lang="en-US" baseline="30000" dirty="0" err="1">
                <a:solidFill>
                  <a:srgbClr val="00B050"/>
                </a:solidFill>
              </a:rPr>
              <a:t>u</a:t>
            </a:r>
            <a:endParaRPr lang="en-US" baseline="30000" dirty="0">
              <a:solidFill>
                <a:srgbClr val="00B050"/>
              </a:solidFill>
            </a:endParaRPr>
          </a:p>
        </p:txBody>
      </p:sp>
      <p:sp>
        <p:nvSpPr>
          <p:cNvPr id="105" name="TextBox 104"/>
          <p:cNvSpPr txBox="1"/>
          <p:nvPr/>
        </p:nvSpPr>
        <p:spPr>
          <a:xfrm>
            <a:off x="2879883" y="5453388"/>
            <a:ext cx="407484" cy="369332"/>
          </a:xfrm>
          <a:prstGeom prst="rect">
            <a:avLst/>
          </a:prstGeom>
          <a:noFill/>
        </p:spPr>
        <p:txBody>
          <a:bodyPr wrap="none" rtlCol="0">
            <a:spAutoFit/>
          </a:bodyPr>
          <a:lstStyle/>
          <a:p>
            <a:r>
              <a:rPr lang="en-US" dirty="0">
                <a:solidFill>
                  <a:srgbClr val="00B050"/>
                </a:solidFill>
              </a:rPr>
              <a:t>D</a:t>
            </a:r>
            <a:r>
              <a:rPr lang="en-US" baseline="30000" dirty="0">
                <a:solidFill>
                  <a:srgbClr val="00B050"/>
                </a:solidFill>
              </a:rPr>
              <a:t>u</a:t>
            </a:r>
          </a:p>
        </p:txBody>
      </p:sp>
      <p:cxnSp>
        <p:nvCxnSpPr>
          <p:cNvPr id="74" name="Straight Connector 73"/>
          <p:cNvCxnSpPr/>
          <p:nvPr/>
        </p:nvCxnSpPr>
        <p:spPr>
          <a:xfrm flipH="1">
            <a:off x="4426370" y="477590"/>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922380" y="4881751"/>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369330" y="4586114"/>
            <a:ext cx="389850" cy="369332"/>
          </a:xfrm>
          <a:prstGeom prst="rect">
            <a:avLst/>
          </a:prstGeom>
          <a:noFill/>
        </p:spPr>
        <p:txBody>
          <a:bodyPr wrap="none" rtlCol="0">
            <a:spAutoFit/>
          </a:bodyPr>
          <a:lstStyle/>
          <a:p>
            <a:r>
              <a:rPr lang="en-US" dirty="0">
                <a:solidFill>
                  <a:srgbClr val="00B050"/>
                </a:solidFill>
              </a:rPr>
              <a:t>C</a:t>
            </a:r>
            <a:r>
              <a:rPr lang="en-US" baseline="30000" dirty="0">
                <a:solidFill>
                  <a:srgbClr val="00B050"/>
                </a:solidFill>
              </a:rPr>
              <a:t>u</a:t>
            </a:r>
          </a:p>
        </p:txBody>
      </p:sp>
      <p:cxnSp>
        <p:nvCxnSpPr>
          <p:cNvPr id="89" name="Straight Connector 88"/>
          <p:cNvCxnSpPr>
            <a:stCxn id="13" idx="2"/>
            <a:endCxn id="3" idx="3"/>
          </p:cNvCxnSpPr>
          <p:nvPr/>
        </p:nvCxnSpPr>
        <p:spPr>
          <a:xfrm>
            <a:off x="2956278" y="4495671"/>
            <a:ext cx="1825042" cy="94115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638746" y="4487159"/>
            <a:ext cx="1153569" cy="59300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938992" y="5421085"/>
            <a:ext cx="1825042" cy="94115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931736" y="5920033"/>
            <a:ext cx="919447" cy="48148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10" idx="2"/>
          </p:cNvCxnSpPr>
          <p:nvPr/>
        </p:nvCxnSpPr>
        <p:spPr>
          <a:xfrm flipH="1">
            <a:off x="2912882" y="4483865"/>
            <a:ext cx="1820117" cy="1898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708969" y="2189029"/>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637359" y="2283018"/>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78669" y="2219807"/>
            <a:ext cx="293670" cy="307777"/>
          </a:xfrm>
          <a:prstGeom prst="rect">
            <a:avLst/>
          </a:prstGeom>
          <a:noFill/>
          <a:ln>
            <a:noFill/>
          </a:ln>
        </p:spPr>
        <p:txBody>
          <a:bodyPr wrap="none" rtlCol="0">
            <a:spAutoFit/>
          </a:bodyPr>
          <a:lstStyle/>
          <a:p>
            <a:r>
              <a:rPr lang="cs-CZ" sz="1400" dirty="0"/>
              <a:t>A</a:t>
            </a:r>
            <a:endParaRPr lang="en-US" sz="1400" dirty="0"/>
          </a:p>
        </p:txBody>
      </p:sp>
      <p:sp>
        <p:nvSpPr>
          <p:cNvPr id="97" name="TextBox 96"/>
          <p:cNvSpPr txBox="1"/>
          <p:nvPr/>
        </p:nvSpPr>
        <p:spPr>
          <a:xfrm>
            <a:off x="7794503" y="6430748"/>
            <a:ext cx="397866" cy="369332"/>
          </a:xfrm>
          <a:prstGeom prst="rect">
            <a:avLst/>
          </a:prstGeom>
          <a:noFill/>
        </p:spPr>
        <p:txBody>
          <a:bodyPr wrap="none" rtlCol="0">
            <a:spAutoFit/>
          </a:bodyPr>
          <a:lstStyle/>
          <a:p>
            <a:r>
              <a:rPr lang="en-US" dirty="0">
                <a:solidFill>
                  <a:srgbClr val="00B050"/>
                </a:solidFill>
              </a:rPr>
              <a:t>A</a:t>
            </a:r>
            <a:r>
              <a:rPr lang="en-US" baseline="30000" dirty="0">
                <a:solidFill>
                  <a:srgbClr val="00B050"/>
                </a:solidFill>
              </a:rPr>
              <a:t>u</a:t>
            </a:r>
          </a:p>
        </p:txBody>
      </p:sp>
      <p:sp>
        <p:nvSpPr>
          <p:cNvPr id="108" name="Oval 107"/>
          <p:cNvSpPr/>
          <p:nvPr/>
        </p:nvSpPr>
        <p:spPr>
          <a:xfrm>
            <a:off x="5846189" y="2867319"/>
            <a:ext cx="150829" cy="16025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ate Placeholder 4">
            <a:extLst>
              <a:ext uri="{FF2B5EF4-FFF2-40B4-BE49-F238E27FC236}">
                <a16:creationId xmlns:a16="http://schemas.microsoft.com/office/drawing/2014/main" id="{CF1036CE-316C-4ED4-8A35-5A4002933257}"/>
              </a:ext>
            </a:extLst>
          </p:cNvPr>
          <p:cNvSpPr>
            <a:spLocks noGrp="1"/>
          </p:cNvSpPr>
          <p:nvPr>
            <p:ph type="dt" sz="half" idx="10"/>
          </p:nvPr>
        </p:nvSpPr>
        <p:spPr>
          <a:xfrm>
            <a:off x="628650" y="6672301"/>
            <a:ext cx="2057400" cy="183399"/>
          </a:xfrm>
        </p:spPr>
        <p:txBody>
          <a:bodyPr/>
          <a:lstStyle/>
          <a:p>
            <a:r>
              <a:rPr lang="en-US"/>
              <a:t>AY2023/24 NSWI166 Lecture 6 of 12, Vojtáš</a:t>
            </a:r>
            <a:endParaRPr lang="en-US" dirty="0"/>
          </a:p>
        </p:txBody>
      </p:sp>
      <p:sp>
        <p:nvSpPr>
          <p:cNvPr id="5" name="TextBox 4">
            <a:extLst>
              <a:ext uri="{FF2B5EF4-FFF2-40B4-BE49-F238E27FC236}">
                <a16:creationId xmlns:a16="http://schemas.microsoft.com/office/drawing/2014/main" id="{0B3E3C8D-4F90-64E4-9484-B283EBB18684}"/>
              </a:ext>
            </a:extLst>
          </p:cNvPr>
          <p:cNvSpPr txBox="1"/>
          <p:nvPr/>
        </p:nvSpPr>
        <p:spPr>
          <a:xfrm>
            <a:off x="2960502" y="38999"/>
            <a:ext cx="819455" cy="369332"/>
          </a:xfrm>
          <a:prstGeom prst="rect">
            <a:avLst/>
          </a:prstGeom>
          <a:noFill/>
        </p:spPr>
        <p:txBody>
          <a:bodyPr wrap="none" rtlCol="0">
            <a:spAutoFit/>
          </a:bodyPr>
          <a:lstStyle/>
          <a:p>
            <a:r>
              <a:rPr lang="en-US" dirty="0">
                <a:solidFill>
                  <a:srgbClr val="00B050"/>
                </a:solidFill>
              </a:rPr>
              <a:t>Time 0</a:t>
            </a:r>
          </a:p>
        </p:txBody>
      </p:sp>
      <p:sp>
        <p:nvSpPr>
          <p:cNvPr id="6" name="Footer Placeholder 5">
            <a:extLst>
              <a:ext uri="{FF2B5EF4-FFF2-40B4-BE49-F238E27FC236}">
                <a16:creationId xmlns:a16="http://schemas.microsoft.com/office/drawing/2014/main" id="{E9E3D311-60F2-E1F0-57FC-67C7986FDCDD}"/>
              </a:ext>
            </a:extLst>
          </p:cNvPr>
          <p:cNvSpPr>
            <a:spLocks noGrp="1"/>
          </p:cNvSpPr>
          <p:nvPr>
            <p:ph type="ftr" sz="quarter" idx="11"/>
          </p:nvPr>
        </p:nvSpPr>
        <p:spPr/>
        <p:txBody>
          <a:bodyPr/>
          <a:lstStyle/>
          <a:p>
            <a:r>
              <a:rPr lang="en-US"/>
              <a:t>Linear Monotone Preference Model</a:t>
            </a:r>
          </a:p>
        </p:txBody>
      </p:sp>
      <p:sp>
        <p:nvSpPr>
          <p:cNvPr id="16" name="Slide Number Placeholder 15">
            <a:extLst>
              <a:ext uri="{FF2B5EF4-FFF2-40B4-BE49-F238E27FC236}">
                <a16:creationId xmlns:a16="http://schemas.microsoft.com/office/drawing/2014/main" id="{7296DB1E-C371-6EB5-BB24-E16709DAB44C}"/>
              </a:ext>
            </a:extLst>
          </p:cNvPr>
          <p:cNvSpPr>
            <a:spLocks noGrp="1"/>
          </p:cNvSpPr>
          <p:nvPr>
            <p:ph type="sldNum" sz="quarter" idx="12"/>
          </p:nvPr>
        </p:nvSpPr>
        <p:spPr/>
        <p:txBody>
          <a:bodyPr/>
          <a:lstStyle/>
          <a:p>
            <a:fld id="{105CACD4-D05D-443A-96A5-56D488532F2E}" type="slidenum">
              <a:rPr lang="en-US" smtClean="0"/>
              <a:pPr/>
              <a:t>34</a:t>
            </a:fld>
            <a:endParaRPr lang="en-US"/>
          </a:p>
        </p:txBody>
      </p:sp>
    </p:spTree>
    <p:extLst>
      <p:ext uri="{BB962C8B-B14F-4D97-AF65-F5344CB8AC3E}">
        <p14:creationId xmlns:p14="http://schemas.microsoft.com/office/powerpoint/2010/main" val="1956328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9470" y="4483865"/>
            <a:ext cx="1861850"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045066" y="473725"/>
            <a:ext cx="3602516" cy="3789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0487" y="473725"/>
            <a:ext cx="1872867" cy="3756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34708" y="4483865"/>
            <a:ext cx="3602516"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4601392" y="4206866"/>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4720741" y="4458419"/>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4729920" y="6195370"/>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824671" y="4218672"/>
            <a:ext cx="263214" cy="276999"/>
          </a:xfrm>
          <a:prstGeom prst="rect">
            <a:avLst/>
          </a:prstGeom>
          <a:noFill/>
        </p:spPr>
        <p:txBody>
          <a:bodyPr wrap="none" rtlCol="0">
            <a:spAutoFit/>
          </a:bodyPr>
          <a:lstStyle/>
          <a:p>
            <a:r>
              <a:rPr lang="cs-CZ" sz="1200" dirty="0"/>
              <a:t>1</a:t>
            </a:r>
            <a:endParaRPr lang="en-US" sz="1200" dirty="0"/>
          </a:p>
        </p:txBody>
      </p:sp>
      <p:cxnSp>
        <p:nvCxnSpPr>
          <p:cNvPr id="15" name="Straight Arrow Connector 14"/>
          <p:cNvCxnSpPr/>
          <p:nvPr/>
        </p:nvCxnSpPr>
        <p:spPr>
          <a:xfrm>
            <a:off x="8637224" y="4229689"/>
            <a:ext cx="2864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4708" y="231354"/>
            <a:ext cx="0" cy="27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32183" y="4230477"/>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44780" y="6379816"/>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12673" y="645588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2640608" y="3886591"/>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8708834" y="3873206"/>
            <a:ext cx="429657" cy="369332"/>
          </a:xfrm>
          <a:prstGeom prst="rect">
            <a:avLst/>
          </a:prstGeom>
          <a:noFill/>
        </p:spPr>
        <p:txBody>
          <a:bodyPr wrap="square" rtlCol="0">
            <a:spAutoFit/>
          </a:bodyPr>
          <a:lstStyle/>
          <a:p>
            <a:r>
              <a:rPr lang="cs-CZ" dirty="0">
                <a:latin typeface="Brush Script MT" pitchFamily="66" charset="0"/>
              </a:rPr>
              <a:t>D</a:t>
            </a:r>
            <a:r>
              <a:rPr lang="cs-CZ" baseline="-25000" dirty="0"/>
              <a:t>1</a:t>
            </a:r>
            <a:endParaRPr lang="en-US" baseline="-25000" dirty="0"/>
          </a:p>
        </p:txBody>
      </p:sp>
      <p:sp>
        <p:nvSpPr>
          <p:cNvPr id="21" name="TextBox 20"/>
          <p:cNvSpPr txBox="1"/>
          <p:nvPr/>
        </p:nvSpPr>
        <p:spPr>
          <a:xfrm>
            <a:off x="5012673" y="46688"/>
            <a:ext cx="429657" cy="369332"/>
          </a:xfrm>
          <a:prstGeom prst="rect">
            <a:avLst/>
          </a:prstGeom>
          <a:noFill/>
        </p:spPr>
        <p:txBody>
          <a:bodyPr wrap="square" rtlCol="0">
            <a:spAutoFit/>
          </a:bodyPr>
          <a:lstStyle/>
          <a:p>
            <a:r>
              <a:rPr lang="cs-CZ" dirty="0">
                <a:latin typeface="Brush Script MT" pitchFamily="66" charset="0"/>
              </a:rPr>
              <a:t>D</a:t>
            </a:r>
            <a:r>
              <a:rPr lang="en-US" baseline="-25000" dirty="0"/>
              <a:t>2</a:t>
            </a:r>
          </a:p>
        </p:txBody>
      </p:sp>
      <p:cxnSp>
        <p:nvCxnSpPr>
          <p:cNvPr id="26" name="Straight Connector 25"/>
          <p:cNvCxnSpPr/>
          <p:nvPr/>
        </p:nvCxnSpPr>
        <p:spPr>
          <a:xfrm flipH="1">
            <a:off x="3689496" y="48544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079037" y="485450"/>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30487" y="950756"/>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42211" y="3288989"/>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84464" y="854598"/>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12854" y="948587"/>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097600" y="807911"/>
            <a:ext cx="280846" cy="307777"/>
          </a:xfrm>
          <a:prstGeom prst="rect">
            <a:avLst/>
          </a:prstGeom>
          <a:noFill/>
        </p:spPr>
        <p:txBody>
          <a:bodyPr wrap="none" rtlCol="0">
            <a:spAutoFit/>
          </a:bodyPr>
          <a:lstStyle/>
          <a:p>
            <a:r>
              <a:rPr lang="en-US" sz="1400" dirty="0"/>
              <a:t>C</a:t>
            </a:r>
          </a:p>
        </p:txBody>
      </p:sp>
      <p:sp>
        <p:nvSpPr>
          <p:cNvPr id="60" name="TextBox 59"/>
          <p:cNvSpPr txBox="1"/>
          <p:nvPr/>
        </p:nvSpPr>
        <p:spPr>
          <a:xfrm>
            <a:off x="140963" y="8006"/>
            <a:ext cx="2562521" cy="6463308"/>
          </a:xfrm>
          <a:prstGeom prst="rect">
            <a:avLst/>
          </a:prstGeom>
          <a:noFill/>
          <a:ln>
            <a:solidFill>
              <a:schemeClr val="tx1"/>
            </a:solidFill>
          </a:ln>
        </p:spPr>
        <p:txBody>
          <a:bodyPr wrap="square" rtlCol="0">
            <a:spAutoFit/>
          </a:bodyPr>
          <a:lstStyle/>
          <a:p>
            <a:r>
              <a:rPr lang="en-US" dirty="0"/>
              <a:t>Dynamical model – three sessions – moving ideal points (aggregations remain same)</a:t>
            </a:r>
          </a:p>
          <a:p>
            <a:r>
              <a:rPr lang="en-US" dirty="0"/>
              <a:t>     Simulation of development in time</a:t>
            </a:r>
          </a:p>
          <a:p>
            <a:r>
              <a:rPr lang="en-US" dirty="0"/>
              <a:t>     Starting vector of attribute  preferences </a:t>
            </a:r>
            <a:r>
              <a:rPr lang="en-US" b="1" dirty="0">
                <a:solidFill>
                  <a:srgbClr val="00B050"/>
                </a:solidFill>
              </a:rPr>
              <a:t>f</a:t>
            </a:r>
            <a:r>
              <a:rPr lang="en-US" b="1" baseline="30000" dirty="0">
                <a:solidFill>
                  <a:srgbClr val="00B050"/>
                </a:solidFill>
              </a:rPr>
              <a:t>0</a:t>
            </a:r>
            <a:r>
              <a:rPr lang="en-US" dirty="0"/>
              <a:t> and aggregation  </a:t>
            </a:r>
            <a:r>
              <a:rPr lang="en-US" b="1" dirty="0">
                <a:solidFill>
                  <a:srgbClr val="00B050"/>
                </a:solidFill>
              </a:rPr>
              <a:t>t</a:t>
            </a:r>
            <a:r>
              <a:rPr lang="en-US" b="1" baseline="30000" dirty="0">
                <a:solidFill>
                  <a:srgbClr val="00B050"/>
                </a:solidFill>
              </a:rPr>
              <a:t>0</a:t>
            </a:r>
            <a:r>
              <a:rPr lang="en-US" dirty="0"/>
              <a:t> define an user </a:t>
            </a:r>
            <a:r>
              <a:rPr lang="en-US" b="1" dirty="0">
                <a:solidFill>
                  <a:srgbClr val="00B050"/>
                </a:solidFill>
              </a:rPr>
              <a:t>u</a:t>
            </a:r>
            <a:r>
              <a:rPr lang="en-US" b="1" baseline="30000" dirty="0">
                <a:solidFill>
                  <a:srgbClr val="00B050"/>
                </a:solidFill>
              </a:rPr>
              <a:t>0</a:t>
            </a:r>
            <a:r>
              <a:rPr lang="en-US" b="1" baseline="-25000" dirty="0">
                <a:solidFill>
                  <a:srgbClr val="00B050"/>
                </a:solidFill>
              </a:rPr>
              <a:t>f,t</a:t>
            </a:r>
            <a:r>
              <a:rPr lang="en-US" dirty="0"/>
              <a:t>  = </a:t>
            </a:r>
            <a:r>
              <a:rPr lang="en-US" b="1" dirty="0">
                <a:solidFill>
                  <a:srgbClr val="00B050"/>
                </a:solidFill>
              </a:rPr>
              <a:t>u</a:t>
            </a:r>
            <a:r>
              <a:rPr lang="en-US" b="1" baseline="30000" dirty="0">
                <a:solidFill>
                  <a:srgbClr val="00B050"/>
                </a:solidFill>
              </a:rPr>
              <a:t>0</a:t>
            </a:r>
            <a:r>
              <a:rPr lang="en-US" dirty="0"/>
              <a:t> in time 0. Depict contour line in DC-data cube. </a:t>
            </a:r>
          </a:p>
          <a:p>
            <a:r>
              <a:rPr lang="en-US" dirty="0"/>
              <a:t>     Assume user clicks on third item. In time 1, </a:t>
            </a:r>
            <a:r>
              <a:rPr lang="en-US" b="1" dirty="0">
                <a:solidFill>
                  <a:srgbClr val="00B050"/>
                </a:solidFill>
              </a:rPr>
              <a:t>t</a:t>
            </a:r>
            <a:r>
              <a:rPr lang="en-US" b="1" baseline="30000" dirty="0">
                <a:solidFill>
                  <a:srgbClr val="00B050"/>
                </a:solidFill>
              </a:rPr>
              <a:t>0</a:t>
            </a:r>
            <a:r>
              <a:rPr lang="en-US" dirty="0"/>
              <a:t> = </a:t>
            </a:r>
            <a:r>
              <a:rPr lang="en-US" b="1" dirty="0">
                <a:solidFill>
                  <a:srgbClr val="FFC000"/>
                </a:solidFill>
              </a:rPr>
              <a:t>t</a:t>
            </a:r>
            <a:r>
              <a:rPr lang="en-US" b="1" baseline="30000" dirty="0">
                <a:solidFill>
                  <a:srgbClr val="FFC000"/>
                </a:solidFill>
              </a:rPr>
              <a:t>1</a:t>
            </a:r>
            <a:r>
              <a:rPr lang="en-US" dirty="0"/>
              <a:t> , ideal is clicked item (triangular max-min shape remains). </a:t>
            </a:r>
          </a:p>
          <a:p>
            <a:r>
              <a:rPr lang="en-US" dirty="0">
                <a:sym typeface="Symbol" panose="05050102010706020507" pitchFamily="18" charset="2"/>
              </a:rPr>
              <a:t>     In time 1 user clicks on second item – this becomes ideal in time </a:t>
            </a:r>
            <a:r>
              <a:rPr lang="en-US" dirty="0">
                <a:solidFill>
                  <a:srgbClr val="FF0000"/>
                </a:solidFill>
                <a:sym typeface="Symbol" panose="05050102010706020507" pitchFamily="18" charset="2"/>
              </a:rPr>
              <a:t>2</a:t>
            </a:r>
            <a:r>
              <a:rPr lang="en-US" dirty="0">
                <a:sym typeface="Symbol" panose="05050102010706020507" pitchFamily="18" charset="2"/>
              </a:rPr>
              <a:t>. </a:t>
            </a:r>
          </a:p>
          <a:p>
            <a:r>
              <a:rPr lang="en-US" dirty="0">
                <a:sym typeface="Symbol" panose="05050102010706020507" pitchFamily="18" charset="2"/>
              </a:rPr>
              <a:t>     Describe order in time 2. Use copy of DC, PC in </a:t>
            </a:r>
            <a:r>
              <a:rPr lang="en-US" dirty="0" err="1">
                <a:sym typeface="Symbol" panose="05050102010706020507" pitchFamily="18" charset="2"/>
              </a:rPr>
              <a:t>pptx</a:t>
            </a:r>
            <a:r>
              <a:rPr lang="en-US" dirty="0">
                <a:sym typeface="Symbol" panose="05050102010706020507" pitchFamily="18" charset="2"/>
              </a:rPr>
              <a:t>.</a:t>
            </a:r>
          </a:p>
        </p:txBody>
      </p:sp>
      <p:cxnSp>
        <p:nvCxnSpPr>
          <p:cNvPr id="64" name="Straight Connector 63"/>
          <p:cNvCxnSpPr/>
          <p:nvPr/>
        </p:nvCxnSpPr>
        <p:spPr>
          <a:xfrm flipV="1">
            <a:off x="5371527" y="4495672"/>
            <a:ext cx="3276055" cy="1881256"/>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2919470" y="485449"/>
            <a:ext cx="1883885" cy="1446409"/>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10" idx="0"/>
          </p:cNvCxnSpPr>
          <p:nvPr/>
        </p:nvCxnSpPr>
        <p:spPr>
          <a:xfrm>
            <a:off x="2956278" y="1931858"/>
            <a:ext cx="1776721" cy="227500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939666" y="5125285"/>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915794" y="6212033"/>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137301"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452932"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044780" y="4483866"/>
            <a:ext cx="292568" cy="187248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43507" y="1837869"/>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271897" y="1931858"/>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371527" y="1760416"/>
            <a:ext cx="272832" cy="307777"/>
          </a:xfrm>
          <a:prstGeom prst="rect">
            <a:avLst/>
          </a:prstGeom>
          <a:noFill/>
        </p:spPr>
        <p:txBody>
          <a:bodyPr wrap="none" rtlCol="0">
            <a:spAutoFit/>
          </a:bodyPr>
          <a:lstStyle/>
          <a:p>
            <a:r>
              <a:rPr lang="en-US" sz="1400" dirty="0"/>
              <a:t>E</a:t>
            </a:r>
          </a:p>
        </p:txBody>
      </p:sp>
      <p:sp>
        <p:nvSpPr>
          <p:cNvPr id="77" name="TextBox 76"/>
          <p:cNvSpPr txBox="1"/>
          <p:nvPr/>
        </p:nvSpPr>
        <p:spPr>
          <a:xfrm>
            <a:off x="5167461" y="5374847"/>
            <a:ext cx="420308" cy="369332"/>
          </a:xfrm>
          <a:prstGeom prst="rect">
            <a:avLst/>
          </a:prstGeom>
          <a:noFill/>
          <a:ln>
            <a:noFill/>
          </a:ln>
        </p:spPr>
        <p:txBody>
          <a:bodyPr wrap="none" rtlCol="0">
            <a:spAutoFit/>
          </a:bodyPr>
          <a:lstStyle/>
          <a:p>
            <a:r>
              <a:rPr lang="en-US" b="1" dirty="0">
                <a:solidFill>
                  <a:srgbClr val="FFC000"/>
                </a:solidFill>
              </a:rPr>
              <a:t>f</a:t>
            </a:r>
            <a:r>
              <a:rPr lang="en-US" b="1" baseline="-25000" dirty="0">
                <a:solidFill>
                  <a:srgbClr val="FFC000"/>
                </a:solidFill>
              </a:rPr>
              <a:t>1</a:t>
            </a:r>
            <a:r>
              <a:rPr lang="en-US" b="1" baseline="30000" dirty="0">
                <a:solidFill>
                  <a:srgbClr val="FFC000"/>
                </a:solidFill>
              </a:rPr>
              <a:t>u</a:t>
            </a:r>
            <a:endParaRPr lang="en-US" dirty="0">
              <a:solidFill>
                <a:srgbClr val="FFC000"/>
              </a:solidFill>
            </a:endParaRPr>
          </a:p>
        </p:txBody>
      </p:sp>
      <p:sp>
        <p:nvSpPr>
          <p:cNvPr id="78" name="TextBox 77"/>
          <p:cNvSpPr txBox="1"/>
          <p:nvPr/>
        </p:nvSpPr>
        <p:spPr>
          <a:xfrm>
            <a:off x="3557046" y="3509908"/>
            <a:ext cx="420308" cy="369332"/>
          </a:xfrm>
          <a:prstGeom prst="rect">
            <a:avLst/>
          </a:prstGeom>
          <a:noFill/>
        </p:spPr>
        <p:txBody>
          <a:bodyPr wrap="none" rtlCol="0">
            <a:spAutoFit/>
          </a:bodyPr>
          <a:lstStyle/>
          <a:p>
            <a:r>
              <a:rPr lang="en-US" b="1" dirty="0">
                <a:solidFill>
                  <a:srgbClr val="FFC000"/>
                </a:solidFill>
              </a:rPr>
              <a:t>f</a:t>
            </a:r>
            <a:r>
              <a:rPr lang="en-US" b="1" baseline="-25000" dirty="0">
                <a:solidFill>
                  <a:srgbClr val="FFC000"/>
                </a:solidFill>
              </a:rPr>
              <a:t>2</a:t>
            </a:r>
            <a:r>
              <a:rPr lang="en-US" b="1" baseline="30000" dirty="0">
                <a:solidFill>
                  <a:srgbClr val="FFC000"/>
                </a:solidFill>
              </a:rPr>
              <a:t>u</a:t>
            </a:r>
            <a:endParaRPr lang="en-US" dirty="0">
              <a:solidFill>
                <a:srgbClr val="FFC000"/>
              </a:solidFill>
            </a:endParaRPr>
          </a:p>
        </p:txBody>
      </p:sp>
      <p:cxnSp>
        <p:nvCxnSpPr>
          <p:cNvPr id="80" name="Straight Connector 79"/>
          <p:cNvCxnSpPr/>
          <p:nvPr/>
        </p:nvCxnSpPr>
        <p:spPr>
          <a:xfrm>
            <a:off x="7141642" y="2547547"/>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070032" y="2641536"/>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169662" y="2470094"/>
            <a:ext cx="295274" cy="307777"/>
          </a:xfrm>
          <a:prstGeom prst="rect">
            <a:avLst/>
          </a:prstGeom>
          <a:noFill/>
        </p:spPr>
        <p:txBody>
          <a:bodyPr wrap="none" rtlCol="0">
            <a:spAutoFit/>
          </a:bodyPr>
          <a:lstStyle/>
          <a:p>
            <a:r>
              <a:rPr lang="cs-CZ" sz="1400" dirty="0"/>
              <a:t>D</a:t>
            </a:r>
            <a:endParaRPr lang="en-US" sz="1400" dirty="0"/>
          </a:p>
        </p:txBody>
      </p:sp>
      <p:cxnSp>
        <p:nvCxnSpPr>
          <p:cNvPr id="83" name="Straight Connector 82"/>
          <p:cNvCxnSpPr/>
          <p:nvPr/>
        </p:nvCxnSpPr>
        <p:spPr>
          <a:xfrm>
            <a:off x="6135292" y="3190416"/>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063682" y="3284405"/>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148428" y="3143729"/>
            <a:ext cx="282450" cy="307777"/>
          </a:xfrm>
          <a:prstGeom prst="rect">
            <a:avLst/>
          </a:prstGeom>
          <a:noFill/>
        </p:spPr>
        <p:txBody>
          <a:bodyPr wrap="none" rtlCol="0">
            <a:spAutoFit/>
          </a:bodyPr>
          <a:lstStyle/>
          <a:p>
            <a:r>
              <a:rPr lang="en-US" sz="1400" dirty="0"/>
              <a:t>B</a:t>
            </a:r>
          </a:p>
        </p:txBody>
      </p:sp>
      <p:sp>
        <p:nvSpPr>
          <p:cNvPr id="87" name="TextBox 86"/>
          <p:cNvSpPr txBox="1"/>
          <p:nvPr/>
        </p:nvSpPr>
        <p:spPr>
          <a:xfrm>
            <a:off x="6061426" y="4166643"/>
            <a:ext cx="385042" cy="369332"/>
          </a:xfrm>
          <a:prstGeom prst="rect">
            <a:avLst/>
          </a:prstGeom>
          <a:noFill/>
        </p:spPr>
        <p:txBody>
          <a:bodyPr wrap="none" rtlCol="0">
            <a:spAutoFit/>
          </a:bodyPr>
          <a:lstStyle/>
          <a:p>
            <a:r>
              <a:rPr lang="en-US" dirty="0"/>
              <a:t>b</a:t>
            </a:r>
            <a:r>
              <a:rPr lang="en-US" baseline="-25000" dirty="0"/>
              <a:t>1</a:t>
            </a:r>
            <a:endParaRPr lang="en-US" dirty="0"/>
          </a:p>
        </p:txBody>
      </p:sp>
      <p:sp>
        <p:nvSpPr>
          <p:cNvPr id="88" name="TextBox 87"/>
          <p:cNvSpPr txBox="1"/>
          <p:nvPr/>
        </p:nvSpPr>
        <p:spPr>
          <a:xfrm>
            <a:off x="4733818" y="3187824"/>
            <a:ext cx="385042" cy="369332"/>
          </a:xfrm>
          <a:prstGeom prst="rect">
            <a:avLst/>
          </a:prstGeom>
          <a:noFill/>
        </p:spPr>
        <p:txBody>
          <a:bodyPr wrap="none" rtlCol="0">
            <a:spAutoFit/>
          </a:bodyPr>
          <a:lstStyle/>
          <a:p>
            <a:r>
              <a:rPr lang="en-US" dirty="0"/>
              <a:t>b</a:t>
            </a:r>
            <a:r>
              <a:rPr lang="en-US" baseline="-25000" dirty="0"/>
              <a:t>2</a:t>
            </a:r>
            <a:endParaRPr lang="en-US" dirty="0"/>
          </a:p>
        </p:txBody>
      </p:sp>
      <p:sp>
        <p:nvSpPr>
          <p:cNvPr id="90" name="TextBox 89"/>
          <p:cNvSpPr txBox="1"/>
          <p:nvPr/>
        </p:nvSpPr>
        <p:spPr>
          <a:xfrm>
            <a:off x="4677259" y="5846198"/>
            <a:ext cx="465192" cy="369332"/>
          </a:xfrm>
          <a:prstGeom prst="rect">
            <a:avLst/>
          </a:prstGeom>
          <a:noFill/>
        </p:spPr>
        <p:txBody>
          <a:bodyPr wrap="none" rtlCol="0">
            <a:spAutoFit/>
          </a:bodyPr>
          <a:lstStyle/>
          <a:p>
            <a:r>
              <a:rPr lang="en-US" dirty="0">
                <a:solidFill>
                  <a:srgbClr val="FFC000"/>
                </a:solidFill>
              </a:rPr>
              <a:t>b</a:t>
            </a:r>
            <a:r>
              <a:rPr lang="en-US" baseline="-25000" dirty="0">
                <a:solidFill>
                  <a:srgbClr val="FFC000"/>
                </a:solidFill>
              </a:rPr>
              <a:t>1</a:t>
            </a:r>
            <a:r>
              <a:rPr lang="en-US" baseline="30000" dirty="0">
                <a:solidFill>
                  <a:srgbClr val="FFC000"/>
                </a:solidFill>
              </a:rPr>
              <a:t>u</a:t>
            </a:r>
            <a:endParaRPr lang="en-US" dirty="0">
              <a:solidFill>
                <a:srgbClr val="FFC000"/>
              </a:solidFill>
            </a:endParaRPr>
          </a:p>
        </p:txBody>
      </p:sp>
      <p:sp>
        <p:nvSpPr>
          <p:cNvPr id="91" name="TextBox 90"/>
          <p:cNvSpPr txBox="1"/>
          <p:nvPr/>
        </p:nvSpPr>
        <p:spPr>
          <a:xfrm>
            <a:off x="3076274" y="4160371"/>
            <a:ext cx="465192" cy="369332"/>
          </a:xfrm>
          <a:prstGeom prst="rect">
            <a:avLst/>
          </a:prstGeom>
          <a:noFill/>
        </p:spPr>
        <p:txBody>
          <a:bodyPr wrap="none" rtlCol="0">
            <a:spAutoFit/>
          </a:bodyPr>
          <a:lstStyle/>
          <a:p>
            <a:r>
              <a:rPr lang="en-US" dirty="0">
                <a:solidFill>
                  <a:srgbClr val="FFC000"/>
                </a:solidFill>
              </a:rPr>
              <a:t>b</a:t>
            </a:r>
            <a:r>
              <a:rPr lang="en-US" baseline="-25000" dirty="0">
                <a:solidFill>
                  <a:srgbClr val="FFC000"/>
                </a:solidFill>
              </a:rPr>
              <a:t>2</a:t>
            </a:r>
            <a:r>
              <a:rPr lang="en-US" baseline="30000" dirty="0">
                <a:solidFill>
                  <a:srgbClr val="FFC000"/>
                </a:solidFill>
              </a:rPr>
              <a:t>u</a:t>
            </a:r>
            <a:endParaRPr lang="en-US" dirty="0">
              <a:solidFill>
                <a:srgbClr val="FFC000"/>
              </a:solidFill>
            </a:endParaRPr>
          </a:p>
        </p:txBody>
      </p:sp>
      <p:sp>
        <p:nvSpPr>
          <p:cNvPr id="94" name="TextBox 93"/>
          <p:cNvSpPr txBox="1"/>
          <p:nvPr/>
        </p:nvSpPr>
        <p:spPr>
          <a:xfrm>
            <a:off x="7486238" y="6413431"/>
            <a:ext cx="389850" cy="369332"/>
          </a:xfrm>
          <a:prstGeom prst="rect">
            <a:avLst/>
          </a:prstGeom>
          <a:noFill/>
        </p:spPr>
        <p:txBody>
          <a:bodyPr wrap="none" rtlCol="0">
            <a:spAutoFit/>
          </a:bodyPr>
          <a:lstStyle/>
          <a:p>
            <a:r>
              <a:rPr lang="en-US" dirty="0">
                <a:solidFill>
                  <a:srgbClr val="FFC000"/>
                </a:solidFill>
              </a:rPr>
              <a:t>B</a:t>
            </a:r>
            <a:r>
              <a:rPr lang="en-US" baseline="30000" dirty="0">
                <a:solidFill>
                  <a:srgbClr val="FFC000"/>
                </a:solidFill>
              </a:rPr>
              <a:t>u</a:t>
            </a:r>
          </a:p>
        </p:txBody>
      </p:sp>
      <p:cxnSp>
        <p:nvCxnSpPr>
          <p:cNvPr id="98" name="Straight Connector 97"/>
          <p:cNvCxnSpPr/>
          <p:nvPr/>
        </p:nvCxnSpPr>
        <p:spPr>
          <a:xfrm>
            <a:off x="2922628" y="1932732"/>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5337348" y="487018"/>
            <a:ext cx="7685" cy="590433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7138131" y="474162"/>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941482" y="2639757"/>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3152836" y="48358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917362" y="5525430"/>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6619704" y="6418336"/>
            <a:ext cx="389850" cy="369332"/>
          </a:xfrm>
          <a:prstGeom prst="rect">
            <a:avLst/>
          </a:prstGeom>
          <a:noFill/>
          <a:ln>
            <a:noFill/>
          </a:ln>
        </p:spPr>
        <p:txBody>
          <a:bodyPr wrap="none" rtlCol="0">
            <a:spAutoFit/>
          </a:bodyPr>
          <a:lstStyle/>
          <a:p>
            <a:r>
              <a:rPr lang="en-US" dirty="0" err="1">
                <a:solidFill>
                  <a:srgbClr val="FFC000"/>
                </a:solidFill>
              </a:rPr>
              <a:t>E</a:t>
            </a:r>
            <a:r>
              <a:rPr lang="en-US" baseline="30000" dirty="0" err="1">
                <a:solidFill>
                  <a:srgbClr val="FFC000"/>
                </a:solidFill>
              </a:rPr>
              <a:t>u</a:t>
            </a:r>
            <a:endParaRPr lang="en-US" baseline="30000" dirty="0">
              <a:solidFill>
                <a:srgbClr val="FFC000"/>
              </a:solidFill>
            </a:endParaRPr>
          </a:p>
        </p:txBody>
      </p:sp>
      <p:sp>
        <p:nvSpPr>
          <p:cNvPr id="105" name="TextBox 104"/>
          <p:cNvSpPr txBox="1"/>
          <p:nvPr/>
        </p:nvSpPr>
        <p:spPr>
          <a:xfrm>
            <a:off x="7079166" y="6413448"/>
            <a:ext cx="407484" cy="369332"/>
          </a:xfrm>
          <a:prstGeom prst="rect">
            <a:avLst/>
          </a:prstGeom>
          <a:noFill/>
        </p:spPr>
        <p:txBody>
          <a:bodyPr wrap="none" rtlCol="0">
            <a:spAutoFit/>
          </a:bodyPr>
          <a:lstStyle/>
          <a:p>
            <a:r>
              <a:rPr lang="en-US" dirty="0">
                <a:solidFill>
                  <a:srgbClr val="FFC000"/>
                </a:solidFill>
              </a:rPr>
              <a:t>D</a:t>
            </a:r>
            <a:r>
              <a:rPr lang="en-US" baseline="30000" dirty="0">
                <a:solidFill>
                  <a:srgbClr val="FFC000"/>
                </a:solidFill>
              </a:rPr>
              <a:t>u</a:t>
            </a:r>
          </a:p>
        </p:txBody>
      </p:sp>
      <p:cxnSp>
        <p:nvCxnSpPr>
          <p:cNvPr id="74" name="Straight Connector 73"/>
          <p:cNvCxnSpPr/>
          <p:nvPr/>
        </p:nvCxnSpPr>
        <p:spPr>
          <a:xfrm flipH="1">
            <a:off x="4426370" y="477590"/>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922380" y="4881751"/>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6247509" y="6405481"/>
            <a:ext cx="389850" cy="369332"/>
          </a:xfrm>
          <a:prstGeom prst="rect">
            <a:avLst/>
          </a:prstGeom>
          <a:noFill/>
        </p:spPr>
        <p:txBody>
          <a:bodyPr wrap="none" rtlCol="0">
            <a:spAutoFit/>
          </a:bodyPr>
          <a:lstStyle/>
          <a:p>
            <a:r>
              <a:rPr lang="en-US" dirty="0">
                <a:solidFill>
                  <a:srgbClr val="FFC000"/>
                </a:solidFill>
              </a:rPr>
              <a:t>C</a:t>
            </a:r>
            <a:r>
              <a:rPr lang="en-US" baseline="30000" dirty="0">
                <a:solidFill>
                  <a:srgbClr val="FFC000"/>
                </a:solidFill>
              </a:rPr>
              <a:t>u</a:t>
            </a:r>
          </a:p>
        </p:txBody>
      </p:sp>
      <p:cxnSp>
        <p:nvCxnSpPr>
          <p:cNvPr id="106" name="Straight Connector 105"/>
          <p:cNvCxnSpPr/>
          <p:nvPr/>
        </p:nvCxnSpPr>
        <p:spPr>
          <a:xfrm>
            <a:off x="2938992" y="5421085"/>
            <a:ext cx="1825042" cy="94115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10" idx="2"/>
          </p:cNvCxnSpPr>
          <p:nvPr/>
        </p:nvCxnSpPr>
        <p:spPr>
          <a:xfrm flipH="1">
            <a:off x="2912882" y="4483865"/>
            <a:ext cx="1820117" cy="1898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708969" y="2189029"/>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637359" y="2283018"/>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78669" y="2219807"/>
            <a:ext cx="293670" cy="307777"/>
          </a:xfrm>
          <a:prstGeom prst="rect">
            <a:avLst/>
          </a:prstGeom>
          <a:noFill/>
          <a:ln>
            <a:noFill/>
          </a:ln>
        </p:spPr>
        <p:txBody>
          <a:bodyPr wrap="none" rtlCol="0">
            <a:spAutoFit/>
          </a:bodyPr>
          <a:lstStyle/>
          <a:p>
            <a:r>
              <a:rPr lang="cs-CZ" sz="1400" dirty="0"/>
              <a:t>A</a:t>
            </a:r>
            <a:endParaRPr lang="en-US" sz="1400" dirty="0"/>
          </a:p>
        </p:txBody>
      </p:sp>
      <p:sp>
        <p:nvSpPr>
          <p:cNvPr id="22" name="TextBox 21"/>
          <p:cNvSpPr txBox="1"/>
          <p:nvPr/>
        </p:nvSpPr>
        <p:spPr>
          <a:xfrm>
            <a:off x="2960502" y="38999"/>
            <a:ext cx="819455" cy="369332"/>
          </a:xfrm>
          <a:prstGeom prst="rect">
            <a:avLst/>
          </a:prstGeom>
          <a:noFill/>
        </p:spPr>
        <p:txBody>
          <a:bodyPr wrap="none" rtlCol="0">
            <a:spAutoFit/>
          </a:bodyPr>
          <a:lstStyle/>
          <a:p>
            <a:r>
              <a:rPr lang="en-US" dirty="0">
                <a:solidFill>
                  <a:srgbClr val="FFC000"/>
                </a:solidFill>
              </a:rPr>
              <a:t>Time 1</a:t>
            </a:r>
          </a:p>
        </p:txBody>
      </p:sp>
      <p:sp>
        <p:nvSpPr>
          <p:cNvPr id="97" name="TextBox 96"/>
          <p:cNvSpPr txBox="1"/>
          <p:nvPr/>
        </p:nvSpPr>
        <p:spPr>
          <a:xfrm>
            <a:off x="7794503" y="6430748"/>
            <a:ext cx="397866" cy="369332"/>
          </a:xfrm>
          <a:prstGeom prst="rect">
            <a:avLst/>
          </a:prstGeom>
          <a:noFill/>
        </p:spPr>
        <p:txBody>
          <a:bodyPr wrap="none" rtlCol="0">
            <a:spAutoFit/>
          </a:bodyPr>
          <a:lstStyle/>
          <a:p>
            <a:r>
              <a:rPr lang="en-US" dirty="0">
                <a:solidFill>
                  <a:srgbClr val="FFC000"/>
                </a:solidFill>
              </a:rPr>
              <a:t>A</a:t>
            </a:r>
            <a:r>
              <a:rPr lang="en-US" baseline="30000" dirty="0">
                <a:solidFill>
                  <a:srgbClr val="FFC000"/>
                </a:solidFill>
              </a:rPr>
              <a:t>u</a:t>
            </a:r>
          </a:p>
        </p:txBody>
      </p:sp>
      <p:sp>
        <p:nvSpPr>
          <p:cNvPr id="108" name="Oval 107"/>
          <p:cNvSpPr/>
          <p:nvPr/>
        </p:nvSpPr>
        <p:spPr>
          <a:xfrm>
            <a:off x="5274685" y="1859400"/>
            <a:ext cx="150829" cy="160256"/>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ate Placeholder 4">
            <a:extLst>
              <a:ext uri="{FF2B5EF4-FFF2-40B4-BE49-F238E27FC236}">
                <a16:creationId xmlns:a16="http://schemas.microsoft.com/office/drawing/2014/main" id="{42D49DA8-7F6E-4C78-B9D1-3978911AFFAE}"/>
              </a:ext>
            </a:extLst>
          </p:cNvPr>
          <p:cNvSpPr>
            <a:spLocks noGrp="1"/>
          </p:cNvSpPr>
          <p:nvPr>
            <p:ph type="dt" sz="half" idx="10"/>
          </p:nvPr>
        </p:nvSpPr>
        <p:spPr>
          <a:xfrm>
            <a:off x="628650" y="6672301"/>
            <a:ext cx="2057400" cy="183399"/>
          </a:xfrm>
        </p:spPr>
        <p:txBody>
          <a:bodyPr/>
          <a:lstStyle/>
          <a:p>
            <a:r>
              <a:rPr lang="en-US"/>
              <a:t>AY2023/24 NSWI166 Lecture 6 of 12, Vojtáš</a:t>
            </a:r>
            <a:endParaRPr lang="en-US" dirty="0"/>
          </a:p>
        </p:txBody>
      </p:sp>
      <p:sp>
        <p:nvSpPr>
          <p:cNvPr id="5" name="Footer Placeholder 4">
            <a:extLst>
              <a:ext uri="{FF2B5EF4-FFF2-40B4-BE49-F238E27FC236}">
                <a16:creationId xmlns:a16="http://schemas.microsoft.com/office/drawing/2014/main" id="{A96B0FD6-E27C-56A9-9A8E-C8773354A409}"/>
              </a:ext>
            </a:extLst>
          </p:cNvPr>
          <p:cNvSpPr>
            <a:spLocks noGrp="1"/>
          </p:cNvSpPr>
          <p:nvPr>
            <p:ph type="ftr" sz="quarter" idx="11"/>
          </p:nvPr>
        </p:nvSpPr>
        <p:spPr/>
        <p:txBody>
          <a:bodyPr/>
          <a:lstStyle/>
          <a:p>
            <a:r>
              <a:rPr lang="en-US"/>
              <a:t>Linear Monotone Preference Model</a:t>
            </a:r>
          </a:p>
        </p:txBody>
      </p:sp>
      <p:sp>
        <p:nvSpPr>
          <p:cNvPr id="6" name="Slide Number Placeholder 5">
            <a:extLst>
              <a:ext uri="{FF2B5EF4-FFF2-40B4-BE49-F238E27FC236}">
                <a16:creationId xmlns:a16="http://schemas.microsoft.com/office/drawing/2014/main" id="{9B39D33F-2D0B-8ED2-E338-2927BF641C16}"/>
              </a:ext>
            </a:extLst>
          </p:cNvPr>
          <p:cNvSpPr>
            <a:spLocks noGrp="1"/>
          </p:cNvSpPr>
          <p:nvPr>
            <p:ph type="sldNum" sz="quarter" idx="12"/>
          </p:nvPr>
        </p:nvSpPr>
        <p:spPr/>
        <p:txBody>
          <a:bodyPr/>
          <a:lstStyle/>
          <a:p>
            <a:fld id="{105CACD4-D05D-443A-96A5-56D488532F2E}" type="slidenum">
              <a:rPr lang="en-US" smtClean="0"/>
              <a:pPr/>
              <a:t>35</a:t>
            </a:fld>
            <a:endParaRPr lang="en-US"/>
          </a:p>
        </p:txBody>
      </p:sp>
    </p:spTree>
    <p:extLst>
      <p:ext uri="{BB962C8B-B14F-4D97-AF65-F5344CB8AC3E}">
        <p14:creationId xmlns:p14="http://schemas.microsoft.com/office/powerpoint/2010/main" val="3872305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9470" y="4483865"/>
            <a:ext cx="1861850"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045066" y="473725"/>
            <a:ext cx="3602516" cy="3789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0487" y="473725"/>
            <a:ext cx="1872867" cy="3756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34708" y="4483865"/>
            <a:ext cx="3602516"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4601392" y="4206866"/>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4720741" y="4458419"/>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4729920" y="6195370"/>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824671" y="4218672"/>
            <a:ext cx="263214" cy="276999"/>
          </a:xfrm>
          <a:prstGeom prst="rect">
            <a:avLst/>
          </a:prstGeom>
          <a:noFill/>
        </p:spPr>
        <p:txBody>
          <a:bodyPr wrap="none" rtlCol="0">
            <a:spAutoFit/>
          </a:bodyPr>
          <a:lstStyle/>
          <a:p>
            <a:r>
              <a:rPr lang="cs-CZ" sz="1200" dirty="0"/>
              <a:t>1</a:t>
            </a:r>
            <a:endParaRPr lang="en-US" sz="1200" dirty="0"/>
          </a:p>
        </p:txBody>
      </p:sp>
      <p:cxnSp>
        <p:nvCxnSpPr>
          <p:cNvPr id="15" name="Straight Arrow Connector 14"/>
          <p:cNvCxnSpPr/>
          <p:nvPr/>
        </p:nvCxnSpPr>
        <p:spPr>
          <a:xfrm>
            <a:off x="8637224" y="4229689"/>
            <a:ext cx="2864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4708" y="231354"/>
            <a:ext cx="0" cy="27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32183" y="4230477"/>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44780" y="6379816"/>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12673" y="645588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2640608" y="3886591"/>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8708834" y="3873206"/>
            <a:ext cx="429657" cy="369332"/>
          </a:xfrm>
          <a:prstGeom prst="rect">
            <a:avLst/>
          </a:prstGeom>
          <a:noFill/>
        </p:spPr>
        <p:txBody>
          <a:bodyPr wrap="square" rtlCol="0">
            <a:spAutoFit/>
          </a:bodyPr>
          <a:lstStyle/>
          <a:p>
            <a:r>
              <a:rPr lang="cs-CZ" dirty="0">
                <a:latin typeface="Brush Script MT" pitchFamily="66" charset="0"/>
              </a:rPr>
              <a:t>D</a:t>
            </a:r>
            <a:r>
              <a:rPr lang="cs-CZ" baseline="-25000" dirty="0"/>
              <a:t>1</a:t>
            </a:r>
            <a:endParaRPr lang="en-US" baseline="-25000" dirty="0"/>
          </a:p>
        </p:txBody>
      </p:sp>
      <p:sp>
        <p:nvSpPr>
          <p:cNvPr id="21" name="TextBox 20"/>
          <p:cNvSpPr txBox="1"/>
          <p:nvPr/>
        </p:nvSpPr>
        <p:spPr>
          <a:xfrm>
            <a:off x="5012673" y="46688"/>
            <a:ext cx="429657" cy="369332"/>
          </a:xfrm>
          <a:prstGeom prst="rect">
            <a:avLst/>
          </a:prstGeom>
          <a:noFill/>
        </p:spPr>
        <p:txBody>
          <a:bodyPr wrap="square" rtlCol="0">
            <a:spAutoFit/>
          </a:bodyPr>
          <a:lstStyle/>
          <a:p>
            <a:r>
              <a:rPr lang="cs-CZ" dirty="0">
                <a:latin typeface="Brush Script MT" pitchFamily="66" charset="0"/>
              </a:rPr>
              <a:t>D</a:t>
            </a:r>
            <a:r>
              <a:rPr lang="en-US" baseline="-25000" dirty="0"/>
              <a:t>2</a:t>
            </a:r>
          </a:p>
        </p:txBody>
      </p:sp>
      <p:cxnSp>
        <p:nvCxnSpPr>
          <p:cNvPr id="26" name="Straight Connector 25"/>
          <p:cNvCxnSpPr/>
          <p:nvPr/>
        </p:nvCxnSpPr>
        <p:spPr>
          <a:xfrm flipH="1">
            <a:off x="3689496" y="48544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079037" y="485450"/>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30487" y="950756"/>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42211" y="3288989"/>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84464" y="854598"/>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12854" y="948587"/>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097600" y="807911"/>
            <a:ext cx="280846" cy="307777"/>
          </a:xfrm>
          <a:prstGeom prst="rect">
            <a:avLst/>
          </a:prstGeom>
          <a:noFill/>
        </p:spPr>
        <p:txBody>
          <a:bodyPr wrap="none" rtlCol="0">
            <a:spAutoFit/>
          </a:bodyPr>
          <a:lstStyle/>
          <a:p>
            <a:r>
              <a:rPr lang="en-US" sz="1400" dirty="0"/>
              <a:t>C</a:t>
            </a:r>
          </a:p>
        </p:txBody>
      </p:sp>
      <p:sp>
        <p:nvSpPr>
          <p:cNvPr id="60" name="TextBox 59"/>
          <p:cNvSpPr txBox="1"/>
          <p:nvPr/>
        </p:nvSpPr>
        <p:spPr>
          <a:xfrm>
            <a:off x="140963" y="8006"/>
            <a:ext cx="2562521" cy="6463308"/>
          </a:xfrm>
          <a:prstGeom prst="rect">
            <a:avLst/>
          </a:prstGeom>
          <a:noFill/>
          <a:ln>
            <a:solidFill>
              <a:schemeClr val="tx1"/>
            </a:solidFill>
          </a:ln>
        </p:spPr>
        <p:txBody>
          <a:bodyPr wrap="square" rtlCol="0">
            <a:spAutoFit/>
          </a:bodyPr>
          <a:lstStyle/>
          <a:p>
            <a:r>
              <a:rPr lang="en-US" dirty="0"/>
              <a:t>Dynamical model – three sessions – moving ideal points (aggregations remain same)</a:t>
            </a:r>
          </a:p>
          <a:p>
            <a:r>
              <a:rPr lang="en-US" dirty="0"/>
              <a:t>     Simulation of development in time</a:t>
            </a:r>
          </a:p>
          <a:p>
            <a:r>
              <a:rPr lang="en-US" dirty="0"/>
              <a:t>     Starting vector of attribute  preferences </a:t>
            </a:r>
            <a:r>
              <a:rPr lang="en-US" b="1" dirty="0">
                <a:solidFill>
                  <a:srgbClr val="00B050"/>
                </a:solidFill>
              </a:rPr>
              <a:t>f</a:t>
            </a:r>
            <a:r>
              <a:rPr lang="en-US" b="1" baseline="30000" dirty="0">
                <a:solidFill>
                  <a:srgbClr val="00B050"/>
                </a:solidFill>
              </a:rPr>
              <a:t>0</a:t>
            </a:r>
            <a:r>
              <a:rPr lang="en-US" dirty="0"/>
              <a:t> and aggregation  </a:t>
            </a:r>
            <a:r>
              <a:rPr lang="en-US" b="1" dirty="0">
                <a:solidFill>
                  <a:srgbClr val="00B050"/>
                </a:solidFill>
              </a:rPr>
              <a:t>t</a:t>
            </a:r>
            <a:r>
              <a:rPr lang="en-US" b="1" baseline="30000" dirty="0">
                <a:solidFill>
                  <a:srgbClr val="00B050"/>
                </a:solidFill>
              </a:rPr>
              <a:t>0</a:t>
            </a:r>
            <a:r>
              <a:rPr lang="en-US" dirty="0"/>
              <a:t> define an user </a:t>
            </a:r>
            <a:r>
              <a:rPr lang="en-US" b="1" dirty="0">
                <a:solidFill>
                  <a:srgbClr val="00B050"/>
                </a:solidFill>
              </a:rPr>
              <a:t>u</a:t>
            </a:r>
            <a:r>
              <a:rPr lang="en-US" b="1" baseline="30000" dirty="0">
                <a:solidFill>
                  <a:srgbClr val="00B050"/>
                </a:solidFill>
              </a:rPr>
              <a:t>0</a:t>
            </a:r>
            <a:r>
              <a:rPr lang="en-US" b="1" baseline="-25000" dirty="0">
                <a:solidFill>
                  <a:srgbClr val="00B050"/>
                </a:solidFill>
              </a:rPr>
              <a:t>f,t</a:t>
            </a:r>
            <a:r>
              <a:rPr lang="en-US" dirty="0"/>
              <a:t>  = </a:t>
            </a:r>
            <a:r>
              <a:rPr lang="en-US" b="1" dirty="0">
                <a:solidFill>
                  <a:srgbClr val="00B050"/>
                </a:solidFill>
              </a:rPr>
              <a:t>u</a:t>
            </a:r>
            <a:r>
              <a:rPr lang="en-US" b="1" baseline="30000" dirty="0">
                <a:solidFill>
                  <a:srgbClr val="00B050"/>
                </a:solidFill>
              </a:rPr>
              <a:t>0</a:t>
            </a:r>
            <a:r>
              <a:rPr lang="en-US" dirty="0"/>
              <a:t> in time 0. Depict contour line in DC-data cube. </a:t>
            </a:r>
          </a:p>
          <a:p>
            <a:r>
              <a:rPr lang="en-US" dirty="0"/>
              <a:t>     Assume user clicks on third item. In time 1, </a:t>
            </a:r>
            <a:r>
              <a:rPr lang="en-US" b="1" dirty="0">
                <a:solidFill>
                  <a:srgbClr val="00B050"/>
                </a:solidFill>
              </a:rPr>
              <a:t>t</a:t>
            </a:r>
            <a:r>
              <a:rPr lang="en-US" b="1" baseline="30000" dirty="0">
                <a:solidFill>
                  <a:srgbClr val="00B050"/>
                </a:solidFill>
              </a:rPr>
              <a:t>0</a:t>
            </a:r>
            <a:r>
              <a:rPr lang="en-US" dirty="0"/>
              <a:t> = </a:t>
            </a:r>
            <a:r>
              <a:rPr lang="en-US" b="1" dirty="0">
                <a:solidFill>
                  <a:srgbClr val="FFC000"/>
                </a:solidFill>
              </a:rPr>
              <a:t>t</a:t>
            </a:r>
            <a:r>
              <a:rPr lang="en-US" b="1" baseline="30000" dirty="0">
                <a:solidFill>
                  <a:srgbClr val="FFC000"/>
                </a:solidFill>
              </a:rPr>
              <a:t>1</a:t>
            </a:r>
            <a:r>
              <a:rPr lang="en-US" dirty="0"/>
              <a:t> , ideal is clicked item (triangular max-min shape remains). </a:t>
            </a:r>
          </a:p>
          <a:p>
            <a:r>
              <a:rPr lang="en-US" dirty="0">
                <a:sym typeface="Symbol" panose="05050102010706020507" pitchFamily="18" charset="2"/>
              </a:rPr>
              <a:t>     In time 1 user clicks on second item – this becomes ideal in time </a:t>
            </a:r>
            <a:r>
              <a:rPr lang="en-US" dirty="0">
                <a:solidFill>
                  <a:srgbClr val="FF0000"/>
                </a:solidFill>
                <a:sym typeface="Symbol" panose="05050102010706020507" pitchFamily="18" charset="2"/>
              </a:rPr>
              <a:t>2</a:t>
            </a:r>
            <a:r>
              <a:rPr lang="en-US" dirty="0">
                <a:sym typeface="Symbol" panose="05050102010706020507" pitchFamily="18" charset="2"/>
              </a:rPr>
              <a:t>. </a:t>
            </a:r>
          </a:p>
          <a:p>
            <a:r>
              <a:rPr lang="en-US" dirty="0">
                <a:sym typeface="Symbol" panose="05050102010706020507" pitchFamily="18" charset="2"/>
              </a:rPr>
              <a:t>     Describe order in time 2. Use copy of DC, PC in </a:t>
            </a:r>
            <a:r>
              <a:rPr lang="en-US" dirty="0" err="1">
                <a:sym typeface="Symbol" panose="05050102010706020507" pitchFamily="18" charset="2"/>
              </a:rPr>
              <a:t>pptx</a:t>
            </a:r>
            <a:r>
              <a:rPr lang="en-US" dirty="0">
                <a:sym typeface="Symbol" panose="05050102010706020507" pitchFamily="18" charset="2"/>
              </a:rPr>
              <a:t>.</a:t>
            </a:r>
          </a:p>
        </p:txBody>
      </p:sp>
      <p:cxnSp>
        <p:nvCxnSpPr>
          <p:cNvPr id="47" name="Straight Connector 46"/>
          <p:cNvCxnSpPr/>
          <p:nvPr/>
        </p:nvCxnSpPr>
        <p:spPr>
          <a:xfrm>
            <a:off x="2939666" y="5125285"/>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915794" y="6212033"/>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137301"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452932"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43507" y="1837869"/>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271897" y="1931858"/>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371527" y="1760416"/>
            <a:ext cx="272832" cy="307777"/>
          </a:xfrm>
          <a:prstGeom prst="rect">
            <a:avLst/>
          </a:prstGeom>
          <a:noFill/>
        </p:spPr>
        <p:txBody>
          <a:bodyPr wrap="none" rtlCol="0">
            <a:spAutoFit/>
          </a:bodyPr>
          <a:lstStyle/>
          <a:p>
            <a:r>
              <a:rPr lang="en-US" sz="1400" dirty="0"/>
              <a:t>E</a:t>
            </a:r>
          </a:p>
        </p:txBody>
      </p:sp>
      <p:sp>
        <p:nvSpPr>
          <p:cNvPr id="77" name="TextBox 76"/>
          <p:cNvSpPr txBox="1"/>
          <p:nvPr/>
        </p:nvSpPr>
        <p:spPr>
          <a:xfrm>
            <a:off x="5167461" y="5374847"/>
            <a:ext cx="420308" cy="369332"/>
          </a:xfrm>
          <a:prstGeom prst="rect">
            <a:avLst/>
          </a:prstGeom>
          <a:noFill/>
        </p:spPr>
        <p:txBody>
          <a:bodyPr wrap="none" rtlCol="0">
            <a:spAutoFit/>
          </a:bodyPr>
          <a:lstStyle/>
          <a:p>
            <a:r>
              <a:rPr lang="en-US" b="1" dirty="0">
                <a:solidFill>
                  <a:srgbClr val="FF0000"/>
                </a:solidFill>
              </a:rPr>
              <a:t>f</a:t>
            </a:r>
            <a:r>
              <a:rPr lang="en-US" b="1" baseline="-25000" dirty="0">
                <a:solidFill>
                  <a:srgbClr val="FF0000"/>
                </a:solidFill>
              </a:rPr>
              <a:t>1</a:t>
            </a:r>
            <a:r>
              <a:rPr lang="en-US" b="1" baseline="30000" dirty="0">
                <a:solidFill>
                  <a:srgbClr val="FF0000"/>
                </a:solidFill>
              </a:rPr>
              <a:t>u</a:t>
            </a:r>
            <a:endParaRPr lang="en-US" dirty="0">
              <a:solidFill>
                <a:srgbClr val="FF0000"/>
              </a:solidFill>
            </a:endParaRPr>
          </a:p>
        </p:txBody>
      </p:sp>
      <p:sp>
        <p:nvSpPr>
          <p:cNvPr id="78" name="TextBox 77"/>
          <p:cNvSpPr txBox="1"/>
          <p:nvPr/>
        </p:nvSpPr>
        <p:spPr>
          <a:xfrm>
            <a:off x="3557046" y="3509908"/>
            <a:ext cx="420308" cy="369332"/>
          </a:xfrm>
          <a:prstGeom prst="rect">
            <a:avLst/>
          </a:prstGeom>
          <a:noFill/>
        </p:spPr>
        <p:txBody>
          <a:bodyPr wrap="none" rtlCol="0">
            <a:spAutoFit/>
          </a:bodyPr>
          <a:lstStyle/>
          <a:p>
            <a:r>
              <a:rPr lang="en-US" b="1" dirty="0">
                <a:solidFill>
                  <a:srgbClr val="FF0000"/>
                </a:solidFill>
              </a:rPr>
              <a:t>f</a:t>
            </a:r>
            <a:r>
              <a:rPr lang="en-US" b="1" baseline="-25000" dirty="0">
                <a:solidFill>
                  <a:srgbClr val="FF0000"/>
                </a:solidFill>
              </a:rPr>
              <a:t>2</a:t>
            </a:r>
            <a:r>
              <a:rPr lang="en-US" b="1" baseline="30000" dirty="0">
                <a:solidFill>
                  <a:srgbClr val="FF0000"/>
                </a:solidFill>
              </a:rPr>
              <a:t>u</a:t>
            </a:r>
            <a:endParaRPr lang="en-US" dirty="0">
              <a:solidFill>
                <a:srgbClr val="FF0000"/>
              </a:solidFill>
            </a:endParaRPr>
          </a:p>
        </p:txBody>
      </p:sp>
      <p:cxnSp>
        <p:nvCxnSpPr>
          <p:cNvPr id="80" name="Straight Connector 79"/>
          <p:cNvCxnSpPr/>
          <p:nvPr/>
        </p:nvCxnSpPr>
        <p:spPr>
          <a:xfrm>
            <a:off x="7141642" y="2547547"/>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070032" y="2641536"/>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169662" y="2470094"/>
            <a:ext cx="295274" cy="307777"/>
          </a:xfrm>
          <a:prstGeom prst="rect">
            <a:avLst/>
          </a:prstGeom>
          <a:noFill/>
        </p:spPr>
        <p:txBody>
          <a:bodyPr wrap="none" rtlCol="0">
            <a:spAutoFit/>
          </a:bodyPr>
          <a:lstStyle/>
          <a:p>
            <a:r>
              <a:rPr lang="cs-CZ" sz="1400" dirty="0"/>
              <a:t>D</a:t>
            </a:r>
            <a:endParaRPr lang="en-US" sz="1400" dirty="0"/>
          </a:p>
        </p:txBody>
      </p:sp>
      <p:cxnSp>
        <p:nvCxnSpPr>
          <p:cNvPr id="83" name="Straight Connector 82"/>
          <p:cNvCxnSpPr/>
          <p:nvPr/>
        </p:nvCxnSpPr>
        <p:spPr>
          <a:xfrm>
            <a:off x="6135292" y="3190416"/>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063682" y="3284405"/>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148428" y="3143729"/>
            <a:ext cx="282450" cy="307777"/>
          </a:xfrm>
          <a:prstGeom prst="rect">
            <a:avLst/>
          </a:prstGeom>
          <a:noFill/>
        </p:spPr>
        <p:txBody>
          <a:bodyPr wrap="none" rtlCol="0">
            <a:spAutoFit/>
          </a:bodyPr>
          <a:lstStyle/>
          <a:p>
            <a:r>
              <a:rPr lang="en-US" sz="1400" dirty="0"/>
              <a:t>B</a:t>
            </a:r>
          </a:p>
        </p:txBody>
      </p:sp>
      <p:sp>
        <p:nvSpPr>
          <p:cNvPr id="87" name="TextBox 86"/>
          <p:cNvSpPr txBox="1"/>
          <p:nvPr/>
        </p:nvSpPr>
        <p:spPr>
          <a:xfrm>
            <a:off x="6061426" y="4166643"/>
            <a:ext cx="385042" cy="369332"/>
          </a:xfrm>
          <a:prstGeom prst="rect">
            <a:avLst/>
          </a:prstGeom>
          <a:noFill/>
        </p:spPr>
        <p:txBody>
          <a:bodyPr wrap="none" rtlCol="0">
            <a:spAutoFit/>
          </a:bodyPr>
          <a:lstStyle/>
          <a:p>
            <a:r>
              <a:rPr lang="en-US" dirty="0"/>
              <a:t>b</a:t>
            </a:r>
            <a:r>
              <a:rPr lang="en-US" baseline="-25000" dirty="0"/>
              <a:t>1</a:t>
            </a:r>
            <a:endParaRPr lang="en-US" dirty="0"/>
          </a:p>
        </p:txBody>
      </p:sp>
      <p:sp>
        <p:nvSpPr>
          <p:cNvPr id="88" name="TextBox 87"/>
          <p:cNvSpPr txBox="1"/>
          <p:nvPr/>
        </p:nvSpPr>
        <p:spPr>
          <a:xfrm>
            <a:off x="4733818" y="3187824"/>
            <a:ext cx="385042" cy="369332"/>
          </a:xfrm>
          <a:prstGeom prst="rect">
            <a:avLst/>
          </a:prstGeom>
          <a:noFill/>
        </p:spPr>
        <p:txBody>
          <a:bodyPr wrap="none" rtlCol="0">
            <a:spAutoFit/>
          </a:bodyPr>
          <a:lstStyle/>
          <a:p>
            <a:r>
              <a:rPr lang="en-US" dirty="0"/>
              <a:t>b</a:t>
            </a:r>
            <a:r>
              <a:rPr lang="en-US" baseline="-25000" dirty="0"/>
              <a:t>2</a:t>
            </a:r>
            <a:endParaRPr lang="en-US" dirty="0"/>
          </a:p>
        </p:txBody>
      </p:sp>
      <p:sp>
        <p:nvSpPr>
          <p:cNvPr id="90" name="TextBox 89"/>
          <p:cNvSpPr txBox="1"/>
          <p:nvPr/>
        </p:nvSpPr>
        <p:spPr>
          <a:xfrm>
            <a:off x="4677259" y="5846198"/>
            <a:ext cx="465192" cy="369332"/>
          </a:xfrm>
          <a:prstGeom prst="rect">
            <a:avLst/>
          </a:prstGeom>
          <a:noFill/>
        </p:spPr>
        <p:txBody>
          <a:bodyPr wrap="none" rtlCol="0">
            <a:spAutoFit/>
          </a:bodyPr>
          <a:lstStyle/>
          <a:p>
            <a:r>
              <a:rPr lang="en-US" dirty="0">
                <a:solidFill>
                  <a:srgbClr val="FF0000"/>
                </a:solidFill>
              </a:rPr>
              <a:t>b</a:t>
            </a:r>
            <a:r>
              <a:rPr lang="en-US" baseline="-25000" dirty="0">
                <a:solidFill>
                  <a:srgbClr val="FF0000"/>
                </a:solidFill>
              </a:rPr>
              <a:t>1</a:t>
            </a:r>
            <a:r>
              <a:rPr lang="en-US" baseline="30000" dirty="0">
                <a:solidFill>
                  <a:srgbClr val="FF0000"/>
                </a:solidFill>
              </a:rPr>
              <a:t>u</a:t>
            </a:r>
            <a:endParaRPr lang="en-US" dirty="0">
              <a:solidFill>
                <a:srgbClr val="FF0000"/>
              </a:solidFill>
            </a:endParaRPr>
          </a:p>
        </p:txBody>
      </p:sp>
      <p:sp>
        <p:nvSpPr>
          <p:cNvPr id="91" name="TextBox 90"/>
          <p:cNvSpPr txBox="1"/>
          <p:nvPr/>
        </p:nvSpPr>
        <p:spPr>
          <a:xfrm>
            <a:off x="3076274" y="4160371"/>
            <a:ext cx="465192" cy="369332"/>
          </a:xfrm>
          <a:prstGeom prst="rect">
            <a:avLst/>
          </a:prstGeom>
          <a:noFill/>
        </p:spPr>
        <p:txBody>
          <a:bodyPr wrap="none" rtlCol="0">
            <a:spAutoFit/>
          </a:bodyPr>
          <a:lstStyle/>
          <a:p>
            <a:r>
              <a:rPr lang="en-US" dirty="0">
                <a:solidFill>
                  <a:srgbClr val="FF0000"/>
                </a:solidFill>
              </a:rPr>
              <a:t>b</a:t>
            </a:r>
            <a:r>
              <a:rPr lang="en-US" baseline="-25000" dirty="0">
                <a:solidFill>
                  <a:srgbClr val="FF0000"/>
                </a:solidFill>
              </a:rPr>
              <a:t>2</a:t>
            </a:r>
            <a:r>
              <a:rPr lang="en-US" baseline="30000" dirty="0">
                <a:solidFill>
                  <a:srgbClr val="FF0000"/>
                </a:solidFill>
              </a:rPr>
              <a:t>u</a:t>
            </a:r>
            <a:endParaRPr lang="en-US" dirty="0">
              <a:solidFill>
                <a:srgbClr val="FF0000"/>
              </a:solidFill>
            </a:endParaRPr>
          </a:p>
        </p:txBody>
      </p:sp>
      <p:cxnSp>
        <p:nvCxnSpPr>
          <p:cNvPr id="98" name="Straight Connector 97"/>
          <p:cNvCxnSpPr/>
          <p:nvPr/>
        </p:nvCxnSpPr>
        <p:spPr>
          <a:xfrm>
            <a:off x="2922628" y="1932732"/>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5337348" y="487018"/>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7138131" y="474162"/>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941482" y="2639757"/>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3152836" y="48358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917362" y="5525430"/>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4426370" y="477590"/>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922380" y="4881751"/>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938992" y="5421085"/>
            <a:ext cx="1825042" cy="9411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10" idx="2"/>
          </p:cNvCxnSpPr>
          <p:nvPr/>
        </p:nvCxnSpPr>
        <p:spPr>
          <a:xfrm flipH="1">
            <a:off x="2912882" y="4483865"/>
            <a:ext cx="1820117" cy="1898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708969" y="2189029"/>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637359" y="2283018"/>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78669" y="2219807"/>
            <a:ext cx="293670" cy="307777"/>
          </a:xfrm>
          <a:prstGeom prst="rect">
            <a:avLst/>
          </a:prstGeom>
          <a:noFill/>
          <a:ln>
            <a:noFill/>
          </a:ln>
        </p:spPr>
        <p:txBody>
          <a:bodyPr wrap="none" rtlCol="0">
            <a:spAutoFit/>
          </a:bodyPr>
          <a:lstStyle/>
          <a:p>
            <a:r>
              <a:rPr lang="cs-CZ" sz="1400" dirty="0"/>
              <a:t>A</a:t>
            </a:r>
            <a:endParaRPr lang="en-US" sz="1400" dirty="0"/>
          </a:p>
        </p:txBody>
      </p:sp>
      <p:sp>
        <p:nvSpPr>
          <p:cNvPr id="73" name="TextBox 72"/>
          <p:cNvSpPr txBox="1"/>
          <p:nvPr/>
        </p:nvSpPr>
        <p:spPr>
          <a:xfrm>
            <a:off x="2960502" y="38999"/>
            <a:ext cx="819455" cy="369332"/>
          </a:xfrm>
          <a:prstGeom prst="rect">
            <a:avLst/>
          </a:prstGeom>
          <a:noFill/>
        </p:spPr>
        <p:txBody>
          <a:bodyPr wrap="none" rtlCol="0">
            <a:spAutoFit/>
          </a:bodyPr>
          <a:lstStyle/>
          <a:p>
            <a:r>
              <a:rPr lang="en-US" dirty="0">
                <a:solidFill>
                  <a:srgbClr val="FF0000"/>
                </a:solidFill>
              </a:rPr>
              <a:t>Time 2</a:t>
            </a:r>
          </a:p>
        </p:txBody>
      </p:sp>
      <p:sp>
        <p:nvSpPr>
          <p:cNvPr id="97" name="TextBox 96"/>
          <p:cNvSpPr txBox="1"/>
          <p:nvPr/>
        </p:nvSpPr>
        <p:spPr>
          <a:xfrm>
            <a:off x="7486238" y="6413431"/>
            <a:ext cx="389850" cy="369332"/>
          </a:xfrm>
          <a:prstGeom prst="rect">
            <a:avLst/>
          </a:prstGeom>
          <a:noFill/>
        </p:spPr>
        <p:txBody>
          <a:bodyPr wrap="none" rtlCol="0">
            <a:spAutoFit/>
          </a:bodyPr>
          <a:lstStyle/>
          <a:p>
            <a:r>
              <a:rPr lang="en-US" dirty="0">
                <a:solidFill>
                  <a:srgbClr val="FF0000"/>
                </a:solidFill>
              </a:rPr>
              <a:t>B</a:t>
            </a:r>
            <a:r>
              <a:rPr lang="en-US" baseline="30000" dirty="0">
                <a:solidFill>
                  <a:srgbClr val="FF0000"/>
                </a:solidFill>
              </a:rPr>
              <a:t>u</a:t>
            </a:r>
          </a:p>
        </p:txBody>
      </p:sp>
      <p:sp>
        <p:nvSpPr>
          <p:cNvPr id="108" name="TextBox 107"/>
          <p:cNvSpPr txBox="1"/>
          <p:nvPr/>
        </p:nvSpPr>
        <p:spPr>
          <a:xfrm>
            <a:off x="6619704" y="6418336"/>
            <a:ext cx="389850" cy="369332"/>
          </a:xfrm>
          <a:prstGeom prst="rect">
            <a:avLst/>
          </a:prstGeom>
          <a:noFill/>
          <a:ln>
            <a:noFill/>
          </a:ln>
        </p:spPr>
        <p:txBody>
          <a:bodyPr wrap="none" rtlCol="0">
            <a:spAutoFit/>
          </a:bodyPr>
          <a:lstStyle/>
          <a:p>
            <a:r>
              <a:rPr lang="en-US" dirty="0" err="1">
                <a:solidFill>
                  <a:srgbClr val="FF0000"/>
                </a:solidFill>
              </a:rPr>
              <a:t>E</a:t>
            </a:r>
            <a:r>
              <a:rPr lang="en-US" baseline="30000" dirty="0" err="1">
                <a:solidFill>
                  <a:srgbClr val="FF0000"/>
                </a:solidFill>
              </a:rPr>
              <a:t>u</a:t>
            </a:r>
            <a:endParaRPr lang="en-US" baseline="30000" dirty="0">
              <a:solidFill>
                <a:srgbClr val="FF0000"/>
              </a:solidFill>
            </a:endParaRPr>
          </a:p>
        </p:txBody>
      </p:sp>
      <p:sp>
        <p:nvSpPr>
          <p:cNvPr id="109" name="TextBox 108"/>
          <p:cNvSpPr txBox="1"/>
          <p:nvPr/>
        </p:nvSpPr>
        <p:spPr>
          <a:xfrm>
            <a:off x="7079166" y="6413448"/>
            <a:ext cx="407484" cy="369332"/>
          </a:xfrm>
          <a:prstGeom prst="rect">
            <a:avLst/>
          </a:prstGeom>
          <a:noFill/>
        </p:spPr>
        <p:txBody>
          <a:bodyPr wrap="none" rtlCol="0">
            <a:spAutoFit/>
          </a:bodyPr>
          <a:lstStyle/>
          <a:p>
            <a:r>
              <a:rPr lang="en-US" dirty="0">
                <a:solidFill>
                  <a:srgbClr val="FF0000"/>
                </a:solidFill>
              </a:rPr>
              <a:t>D</a:t>
            </a:r>
            <a:r>
              <a:rPr lang="en-US" baseline="30000" dirty="0">
                <a:solidFill>
                  <a:srgbClr val="FF0000"/>
                </a:solidFill>
              </a:rPr>
              <a:t>u</a:t>
            </a:r>
          </a:p>
        </p:txBody>
      </p:sp>
      <p:sp>
        <p:nvSpPr>
          <p:cNvPr id="110" name="TextBox 109"/>
          <p:cNvSpPr txBox="1"/>
          <p:nvPr/>
        </p:nvSpPr>
        <p:spPr>
          <a:xfrm>
            <a:off x="6247509" y="6405481"/>
            <a:ext cx="389850" cy="369332"/>
          </a:xfrm>
          <a:prstGeom prst="rect">
            <a:avLst/>
          </a:prstGeom>
          <a:noFill/>
        </p:spPr>
        <p:txBody>
          <a:bodyPr wrap="none" rtlCol="0">
            <a:spAutoFit/>
          </a:bodyPr>
          <a:lstStyle/>
          <a:p>
            <a:r>
              <a:rPr lang="en-US" dirty="0">
                <a:solidFill>
                  <a:srgbClr val="FF0000"/>
                </a:solidFill>
              </a:rPr>
              <a:t>C</a:t>
            </a:r>
            <a:r>
              <a:rPr lang="en-US" baseline="30000" dirty="0">
                <a:solidFill>
                  <a:srgbClr val="FF0000"/>
                </a:solidFill>
              </a:rPr>
              <a:t>u</a:t>
            </a:r>
          </a:p>
        </p:txBody>
      </p:sp>
      <p:sp>
        <p:nvSpPr>
          <p:cNvPr id="111" name="TextBox 110"/>
          <p:cNvSpPr txBox="1"/>
          <p:nvPr/>
        </p:nvSpPr>
        <p:spPr>
          <a:xfrm>
            <a:off x="7794503" y="6430748"/>
            <a:ext cx="397866" cy="369332"/>
          </a:xfrm>
          <a:prstGeom prst="rect">
            <a:avLst/>
          </a:prstGeom>
          <a:noFill/>
        </p:spPr>
        <p:txBody>
          <a:bodyPr wrap="none" rtlCol="0">
            <a:spAutoFit/>
          </a:bodyPr>
          <a:lstStyle/>
          <a:p>
            <a:r>
              <a:rPr lang="en-US" dirty="0">
                <a:solidFill>
                  <a:srgbClr val="FF0000"/>
                </a:solidFill>
              </a:rPr>
              <a:t>A</a:t>
            </a:r>
            <a:r>
              <a:rPr lang="en-US" baseline="30000" dirty="0">
                <a:solidFill>
                  <a:srgbClr val="FF0000"/>
                </a:solidFill>
              </a:rPr>
              <a:t>u</a:t>
            </a:r>
          </a:p>
        </p:txBody>
      </p:sp>
      <p:sp>
        <p:nvSpPr>
          <p:cNvPr id="112" name="Oval 111"/>
          <p:cNvSpPr/>
          <p:nvPr/>
        </p:nvSpPr>
        <p:spPr>
          <a:xfrm>
            <a:off x="8277357" y="6517969"/>
            <a:ext cx="150829" cy="1602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ate Placeholder 4">
            <a:extLst>
              <a:ext uri="{FF2B5EF4-FFF2-40B4-BE49-F238E27FC236}">
                <a16:creationId xmlns:a16="http://schemas.microsoft.com/office/drawing/2014/main" id="{121DAED8-0B46-4952-AE87-6A3810AA8DC0}"/>
              </a:ext>
            </a:extLst>
          </p:cNvPr>
          <p:cNvSpPr>
            <a:spLocks noGrp="1"/>
          </p:cNvSpPr>
          <p:nvPr>
            <p:ph type="dt" sz="half" idx="10"/>
          </p:nvPr>
        </p:nvSpPr>
        <p:spPr>
          <a:xfrm>
            <a:off x="628650" y="6672301"/>
            <a:ext cx="2057400" cy="183399"/>
          </a:xfrm>
        </p:spPr>
        <p:txBody>
          <a:bodyPr/>
          <a:lstStyle/>
          <a:p>
            <a:r>
              <a:rPr lang="en-US"/>
              <a:t>AY2023/24 NSWI166 Lecture 6 of 12, Vojtáš</a:t>
            </a:r>
            <a:endParaRPr lang="en-US" dirty="0"/>
          </a:p>
        </p:txBody>
      </p:sp>
      <p:sp>
        <p:nvSpPr>
          <p:cNvPr id="5" name="Footer Placeholder 4">
            <a:extLst>
              <a:ext uri="{FF2B5EF4-FFF2-40B4-BE49-F238E27FC236}">
                <a16:creationId xmlns:a16="http://schemas.microsoft.com/office/drawing/2014/main" id="{4514E4E9-F44A-2DE8-7F8E-C8424AC7F513}"/>
              </a:ext>
            </a:extLst>
          </p:cNvPr>
          <p:cNvSpPr>
            <a:spLocks noGrp="1"/>
          </p:cNvSpPr>
          <p:nvPr>
            <p:ph type="ftr" sz="quarter" idx="11"/>
          </p:nvPr>
        </p:nvSpPr>
        <p:spPr/>
        <p:txBody>
          <a:bodyPr/>
          <a:lstStyle/>
          <a:p>
            <a:r>
              <a:rPr lang="en-US"/>
              <a:t>Linear Monotone Preference Model</a:t>
            </a:r>
          </a:p>
        </p:txBody>
      </p:sp>
      <p:sp>
        <p:nvSpPr>
          <p:cNvPr id="6" name="Slide Number Placeholder 5">
            <a:extLst>
              <a:ext uri="{FF2B5EF4-FFF2-40B4-BE49-F238E27FC236}">
                <a16:creationId xmlns:a16="http://schemas.microsoft.com/office/drawing/2014/main" id="{6D4715BF-643C-5E6C-63ED-1BBEDB086088}"/>
              </a:ext>
            </a:extLst>
          </p:cNvPr>
          <p:cNvSpPr>
            <a:spLocks noGrp="1"/>
          </p:cNvSpPr>
          <p:nvPr>
            <p:ph type="sldNum" sz="quarter" idx="12"/>
          </p:nvPr>
        </p:nvSpPr>
        <p:spPr/>
        <p:txBody>
          <a:bodyPr/>
          <a:lstStyle/>
          <a:p>
            <a:fld id="{105CACD4-D05D-443A-96A5-56D488532F2E}" type="slidenum">
              <a:rPr lang="en-US" smtClean="0"/>
              <a:pPr/>
              <a:t>36</a:t>
            </a:fld>
            <a:endParaRPr lang="en-US"/>
          </a:p>
        </p:txBody>
      </p:sp>
    </p:spTree>
    <p:extLst>
      <p:ext uri="{BB962C8B-B14F-4D97-AF65-F5344CB8AC3E}">
        <p14:creationId xmlns:p14="http://schemas.microsoft.com/office/powerpoint/2010/main" val="115026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9470" y="4483865"/>
            <a:ext cx="1861850"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045066" y="473725"/>
            <a:ext cx="3602516" cy="3789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0487" y="473725"/>
            <a:ext cx="1872867" cy="3756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34708" y="4483865"/>
            <a:ext cx="3602516"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4601392" y="4206866"/>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4720741" y="4458419"/>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4729920" y="6195370"/>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824671" y="4218672"/>
            <a:ext cx="263214" cy="276999"/>
          </a:xfrm>
          <a:prstGeom prst="rect">
            <a:avLst/>
          </a:prstGeom>
          <a:noFill/>
        </p:spPr>
        <p:txBody>
          <a:bodyPr wrap="none" rtlCol="0">
            <a:spAutoFit/>
          </a:bodyPr>
          <a:lstStyle/>
          <a:p>
            <a:r>
              <a:rPr lang="cs-CZ" sz="1200" dirty="0"/>
              <a:t>1</a:t>
            </a:r>
            <a:endParaRPr lang="en-US" sz="1200" dirty="0"/>
          </a:p>
        </p:txBody>
      </p:sp>
      <p:cxnSp>
        <p:nvCxnSpPr>
          <p:cNvPr id="15" name="Straight Arrow Connector 14"/>
          <p:cNvCxnSpPr/>
          <p:nvPr/>
        </p:nvCxnSpPr>
        <p:spPr>
          <a:xfrm>
            <a:off x="8637224" y="4229689"/>
            <a:ext cx="2864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4708" y="231354"/>
            <a:ext cx="0" cy="27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32183" y="4230477"/>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44780" y="6379816"/>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12673" y="645588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2640608" y="3886591"/>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8708834" y="3873206"/>
            <a:ext cx="429657" cy="369332"/>
          </a:xfrm>
          <a:prstGeom prst="rect">
            <a:avLst/>
          </a:prstGeom>
          <a:noFill/>
        </p:spPr>
        <p:txBody>
          <a:bodyPr wrap="square" rtlCol="0">
            <a:spAutoFit/>
          </a:bodyPr>
          <a:lstStyle/>
          <a:p>
            <a:r>
              <a:rPr lang="cs-CZ" dirty="0">
                <a:latin typeface="Brush Script MT" pitchFamily="66" charset="0"/>
              </a:rPr>
              <a:t>D</a:t>
            </a:r>
            <a:r>
              <a:rPr lang="cs-CZ" baseline="-25000" dirty="0"/>
              <a:t>1</a:t>
            </a:r>
            <a:endParaRPr lang="en-US" baseline="-25000" dirty="0"/>
          </a:p>
        </p:txBody>
      </p:sp>
      <p:sp>
        <p:nvSpPr>
          <p:cNvPr id="21" name="TextBox 20"/>
          <p:cNvSpPr txBox="1"/>
          <p:nvPr/>
        </p:nvSpPr>
        <p:spPr>
          <a:xfrm>
            <a:off x="5012673" y="46688"/>
            <a:ext cx="429657" cy="369332"/>
          </a:xfrm>
          <a:prstGeom prst="rect">
            <a:avLst/>
          </a:prstGeom>
          <a:noFill/>
        </p:spPr>
        <p:txBody>
          <a:bodyPr wrap="square" rtlCol="0">
            <a:spAutoFit/>
          </a:bodyPr>
          <a:lstStyle/>
          <a:p>
            <a:r>
              <a:rPr lang="cs-CZ" dirty="0">
                <a:latin typeface="Brush Script MT" pitchFamily="66" charset="0"/>
              </a:rPr>
              <a:t>D</a:t>
            </a:r>
            <a:r>
              <a:rPr lang="en-US" baseline="-25000" dirty="0"/>
              <a:t>2</a:t>
            </a:r>
          </a:p>
        </p:txBody>
      </p:sp>
      <p:cxnSp>
        <p:nvCxnSpPr>
          <p:cNvPr id="26" name="Straight Connector 25"/>
          <p:cNvCxnSpPr/>
          <p:nvPr/>
        </p:nvCxnSpPr>
        <p:spPr>
          <a:xfrm flipH="1">
            <a:off x="3689496" y="48544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079037" y="485450"/>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30487" y="950756"/>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42211" y="3288989"/>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84464" y="854598"/>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12854" y="948587"/>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097600" y="807911"/>
            <a:ext cx="280846" cy="307777"/>
          </a:xfrm>
          <a:prstGeom prst="rect">
            <a:avLst/>
          </a:prstGeom>
          <a:noFill/>
        </p:spPr>
        <p:txBody>
          <a:bodyPr wrap="none" rtlCol="0">
            <a:spAutoFit/>
          </a:bodyPr>
          <a:lstStyle/>
          <a:p>
            <a:r>
              <a:rPr lang="en-US" sz="1400" dirty="0"/>
              <a:t>C</a:t>
            </a:r>
          </a:p>
        </p:txBody>
      </p:sp>
      <p:sp>
        <p:nvSpPr>
          <p:cNvPr id="60" name="TextBox 59"/>
          <p:cNvSpPr txBox="1"/>
          <p:nvPr/>
        </p:nvSpPr>
        <p:spPr>
          <a:xfrm>
            <a:off x="140963" y="8006"/>
            <a:ext cx="2562521" cy="6463308"/>
          </a:xfrm>
          <a:prstGeom prst="rect">
            <a:avLst/>
          </a:prstGeom>
          <a:noFill/>
          <a:ln>
            <a:solidFill>
              <a:schemeClr val="tx1"/>
            </a:solidFill>
          </a:ln>
        </p:spPr>
        <p:txBody>
          <a:bodyPr wrap="square" rtlCol="0">
            <a:spAutoFit/>
          </a:bodyPr>
          <a:lstStyle/>
          <a:p>
            <a:r>
              <a:rPr lang="en-US" dirty="0"/>
              <a:t>Dynamical model – three sessions – moving ideal points and </a:t>
            </a:r>
            <a:r>
              <a:rPr lang="en-US" b="1" dirty="0"/>
              <a:t>moving aggregation</a:t>
            </a:r>
          </a:p>
          <a:p>
            <a:r>
              <a:rPr lang="en-US" dirty="0"/>
              <a:t>     Simulation of development in time</a:t>
            </a:r>
          </a:p>
          <a:p>
            <a:r>
              <a:rPr lang="en-US" dirty="0"/>
              <a:t>     Starting vector of attribute  preferences </a:t>
            </a:r>
            <a:r>
              <a:rPr lang="en-US" b="1" dirty="0">
                <a:solidFill>
                  <a:srgbClr val="00B050"/>
                </a:solidFill>
              </a:rPr>
              <a:t>f</a:t>
            </a:r>
            <a:r>
              <a:rPr lang="en-US" b="1" baseline="30000" dirty="0">
                <a:solidFill>
                  <a:srgbClr val="00B050"/>
                </a:solidFill>
              </a:rPr>
              <a:t>0</a:t>
            </a:r>
            <a:r>
              <a:rPr lang="en-US" dirty="0"/>
              <a:t> and aggregation  </a:t>
            </a:r>
            <a:r>
              <a:rPr lang="en-US" b="1" dirty="0">
                <a:solidFill>
                  <a:srgbClr val="00B050"/>
                </a:solidFill>
              </a:rPr>
              <a:t>t</a:t>
            </a:r>
            <a:r>
              <a:rPr lang="en-US" b="1" baseline="30000" dirty="0">
                <a:solidFill>
                  <a:srgbClr val="00B050"/>
                </a:solidFill>
              </a:rPr>
              <a:t>0</a:t>
            </a:r>
            <a:r>
              <a:rPr lang="en-US" dirty="0"/>
              <a:t> define an user </a:t>
            </a:r>
            <a:r>
              <a:rPr lang="en-US" b="1" dirty="0">
                <a:solidFill>
                  <a:srgbClr val="00B050"/>
                </a:solidFill>
              </a:rPr>
              <a:t>u</a:t>
            </a:r>
            <a:r>
              <a:rPr lang="en-US" b="1" baseline="30000" dirty="0">
                <a:solidFill>
                  <a:srgbClr val="00B050"/>
                </a:solidFill>
              </a:rPr>
              <a:t>0</a:t>
            </a:r>
            <a:r>
              <a:rPr lang="en-US" b="1" baseline="-25000" dirty="0">
                <a:solidFill>
                  <a:srgbClr val="00B050"/>
                </a:solidFill>
              </a:rPr>
              <a:t>f,t</a:t>
            </a:r>
            <a:r>
              <a:rPr lang="en-US" dirty="0"/>
              <a:t>  = </a:t>
            </a:r>
            <a:r>
              <a:rPr lang="en-US" b="1" dirty="0">
                <a:solidFill>
                  <a:srgbClr val="00B050"/>
                </a:solidFill>
              </a:rPr>
              <a:t>u</a:t>
            </a:r>
            <a:r>
              <a:rPr lang="en-US" b="1" baseline="30000" dirty="0">
                <a:solidFill>
                  <a:srgbClr val="00B050"/>
                </a:solidFill>
              </a:rPr>
              <a:t>0</a:t>
            </a:r>
            <a:r>
              <a:rPr lang="en-US" dirty="0"/>
              <a:t> in time 0. Depict contour line in DC-data cube. </a:t>
            </a:r>
          </a:p>
          <a:p>
            <a:r>
              <a:rPr lang="en-US" dirty="0"/>
              <a:t>     Assume user clicks on third item. In time 1, </a:t>
            </a:r>
            <a:r>
              <a:rPr lang="en-US" b="1" dirty="0">
                <a:solidFill>
                  <a:srgbClr val="00B050"/>
                </a:solidFill>
              </a:rPr>
              <a:t>t</a:t>
            </a:r>
            <a:r>
              <a:rPr lang="en-US" b="1" baseline="30000" dirty="0">
                <a:solidFill>
                  <a:srgbClr val="00B050"/>
                </a:solidFill>
              </a:rPr>
              <a:t>0</a:t>
            </a:r>
            <a:r>
              <a:rPr lang="en-US" dirty="0"/>
              <a:t> = </a:t>
            </a:r>
            <a:r>
              <a:rPr lang="en-US" b="1" dirty="0">
                <a:solidFill>
                  <a:srgbClr val="FFC000"/>
                </a:solidFill>
              </a:rPr>
              <a:t>t</a:t>
            </a:r>
            <a:r>
              <a:rPr lang="en-US" b="1" baseline="30000" dirty="0">
                <a:solidFill>
                  <a:srgbClr val="FFC000"/>
                </a:solidFill>
              </a:rPr>
              <a:t>1</a:t>
            </a:r>
            <a:r>
              <a:rPr lang="en-US" dirty="0"/>
              <a:t> , ideal is clicked item (triangular max-min shape remains). </a:t>
            </a:r>
          </a:p>
          <a:p>
            <a:r>
              <a:rPr lang="en-US" dirty="0">
                <a:sym typeface="Symbol" panose="05050102010706020507" pitchFamily="18" charset="2"/>
              </a:rPr>
              <a:t>     In time 1 user clicks on second item – this becomes ideal in time </a:t>
            </a:r>
            <a:r>
              <a:rPr lang="en-US" dirty="0">
                <a:solidFill>
                  <a:srgbClr val="FF0000"/>
                </a:solidFill>
                <a:sym typeface="Symbol" panose="05050102010706020507" pitchFamily="18" charset="2"/>
              </a:rPr>
              <a:t>2</a:t>
            </a:r>
            <a:r>
              <a:rPr lang="en-US" dirty="0">
                <a:sym typeface="Symbol" panose="05050102010706020507" pitchFamily="18" charset="2"/>
              </a:rPr>
              <a:t>. </a:t>
            </a:r>
          </a:p>
          <a:p>
            <a:r>
              <a:rPr lang="en-US" dirty="0">
                <a:sym typeface="Symbol" panose="05050102010706020507" pitchFamily="18" charset="2"/>
              </a:rPr>
              <a:t>     Describe order in time 2. Use copy of DC, PC in </a:t>
            </a:r>
            <a:r>
              <a:rPr lang="en-US" dirty="0" err="1">
                <a:sym typeface="Symbol" panose="05050102010706020507" pitchFamily="18" charset="2"/>
              </a:rPr>
              <a:t>pptx</a:t>
            </a:r>
            <a:r>
              <a:rPr lang="en-US" dirty="0">
                <a:sym typeface="Symbol" panose="05050102010706020507" pitchFamily="18" charset="2"/>
              </a:rPr>
              <a:t>.</a:t>
            </a:r>
          </a:p>
        </p:txBody>
      </p:sp>
      <p:cxnSp>
        <p:nvCxnSpPr>
          <p:cNvPr id="64" name="Straight Connector 63"/>
          <p:cNvCxnSpPr/>
          <p:nvPr/>
        </p:nvCxnSpPr>
        <p:spPr>
          <a:xfrm flipV="1">
            <a:off x="5916488" y="4495672"/>
            <a:ext cx="2731094" cy="188125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2942211" y="485449"/>
            <a:ext cx="1861143" cy="24453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10" idx="0"/>
          </p:cNvCxnSpPr>
          <p:nvPr/>
        </p:nvCxnSpPr>
        <p:spPr>
          <a:xfrm>
            <a:off x="2930487" y="2919046"/>
            <a:ext cx="1802512" cy="12878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939666" y="5125285"/>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915794" y="6212033"/>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137301"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452932"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044780" y="4483865"/>
            <a:ext cx="871708" cy="189306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43507" y="1837869"/>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271897" y="1931858"/>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371527" y="1760416"/>
            <a:ext cx="272832" cy="307777"/>
          </a:xfrm>
          <a:prstGeom prst="rect">
            <a:avLst/>
          </a:prstGeom>
          <a:noFill/>
        </p:spPr>
        <p:txBody>
          <a:bodyPr wrap="none" rtlCol="0">
            <a:spAutoFit/>
          </a:bodyPr>
          <a:lstStyle/>
          <a:p>
            <a:r>
              <a:rPr lang="en-US" sz="1400" dirty="0"/>
              <a:t>E</a:t>
            </a:r>
          </a:p>
        </p:txBody>
      </p:sp>
      <p:sp>
        <p:nvSpPr>
          <p:cNvPr id="77" name="TextBox 76"/>
          <p:cNvSpPr txBox="1"/>
          <p:nvPr/>
        </p:nvSpPr>
        <p:spPr>
          <a:xfrm>
            <a:off x="5167461" y="5374847"/>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1</a:t>
            </a:r>
            <a:r>
              <a:rPr lang="en-US" b="1" baseline="30000" dirty="0">
                <a:solidFill>
                  <a:srgbClr val="00B050"/>
                </a:solidFill>
              </a:rPr>
              <a:t>u</a:t>
            </a:r>
            <a:endParaRPr lang="en-US" dirty="0">
              <a:solidFill>
                <a:srgbClr val="00B050"/>
              </a:solidFill>
            </a:endParaRPr>
          </a:p>
        </p:txBody>
      </p:sp>
      <p:sp>
        <p:nvSpPr>
          <p:cNvPr id="78" name="TextBox 77"/>
          <p:cNvSpPr txBox="1"/>
          <p:nvPr/>
        </p:nvSpPr>
        <p:spPr>
          <a:xfrm>
            <a:off x="3557046" y="3509908"/>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2</a:t>
            </a:r>
            <a:r>
              <a:rPr lang="en-US" b="1" baseline="30000" dirty="0">
                <a:solidFill>
                  <a:srgbClr val="00B050"/>
                </a:solidFill>
              </a:rPr>
              <a:t>u</a:t>
            </a:r>
            <a:endParaRPr lang="en-US" dirty="0">
              <a:solidFill>
                <a:srgbClr val="00B050"/>
              </a:solidFill>
            </a:endParaRPr>
          </a:p>
        </p:txBody>
      </p:sp>
      <p:cxnSp>
        <p:nvCxnSpPr>
          <p:cNvPr id="80" name="Straight Connector 79"/>
          <p:cNvCxnSpPr/>
          <p:nvPr/>
        </p:nvCxnSpPr>
        <p:spPr>
          <a:xfrm>
            <a:off x="7141642" y="2547547"/>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070032" y="2641536"/>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169662" y="2470094"/>
            <a:ext cx="295274" cy="307777"/>
          </a:xfrm>
          <a:prstGeom prst="rect">
            <a:avLst/>
          </a:prstGeom>
          <a:noFill/>
        </p:spPr>
        <p:txBody>
          <a:bodyPr wrap="none" rtlCol="0">
            <a:spAutoFit/>
          </a:bodyPr>
          <a:lstStyle/>
          <a:p>
            <a:r>
              <a:rPr lang="cs-CZ" sz="1400" dirty="0"/>
              <a:t>D</a:t>
            </a:r>
            <a:endParaRPr lang="en-US" sz="1400" dirty="0"/>
          </a:p>
        </p:txBody>
      </p:sp>
      <p:cxnSp>
        <p:nvCxnSpPr>
          <p:cNvPr id="83" name="Straight Connector 82"/>
          <p:cNvCxnSpPr/>
          <p:nvPr/>
        </p:nvCxnSpPr>
        <p:spPr>
          <a:xfrm>
            <a:off x="6135292" y="3190416"/>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063682" y="3284405"/>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148428" y="3143729"/>
            <a:ext cx="282450" cy="307777"/>
          </a:xfrm>
          <a:prstGeom prst="rect">
            <a:avLst/>
          </a:prstGeom>
          <a:noFill/>
        </p:spPr>
        <p:txBody>
          <a:bodyPr wrap="none" rtlCol="0">
            <a:spAutoFit/>
          </a:bodyPr>
          <a:lstStyle/>
          <a:p>
            <a:r>
              <a:rPr lang="en-US" sz="1400" dirty="0"/>
              <a:t>B</a:t>
            </a:r>
          </a:p>
        </p:txBody>
      </p:sp>
      <p:sp>
        <p:nvSpPr>
          <p:cNvPr id="87" name="TextBox 86"/>
          <p:cNvSpPr txBox="1"/>
          <p:nvPr/>
        </p:nvSpPr>
        <p:spPr>
          <a:xfrm>
            <a:off x="6061426" y="4166643"/>
            <a:ext cx="385042" cy="369332"/>
          </a:xfrm>
          <a:prstGeom prst="rect">
            <a:avLst/>
          </a:prstGeom>
          <a:noFill/>
        </p:spPr>
        <p:txBody>
          <a:bodyPr wrap="none" rtlCol="0">
            <a:spAutoFit/>
          </a:bodyPr>
          <a:lstStyle/>
          <a:p>
            <a:r>
              <a:rPr lang="en-US" dirty="0"/>
              <a:t>b</a:t>
            </a:r>
            <a:r>
              <a:rPr lang="en-US" baseline="-25000" dirty="0"/>
              <a:t>1</a:t>
            </a:r>
            <a:endParaRPr lang="en-US" dirty="0"/>
          </a:p>
        </p:txBody>
      </p:sp>
      <p:sp>
        <p:nvSpPr>
          <p:cNvPr id="88" name="TextBox 87"/>
          <p:cNvSpPr txBox="1"/>
          <p:nvPr/>
        </p:nvSpPr>
        <p:spPr>
          <a:xfrm>
            <a:off x="4733818" y="3187824"/>
            <a:ext cx="385042" cy="369332"/>
          </a:xfrm>
          <a:prstGeom prst="rect">
            <a:avLst/>
          </a:prstGeom>
          <a:noFill/>
        </p:spPr>
        <p:txBody>
          <a:bodyPr wrap="none" rtlCol="0">
            <a:spAutoFit/>
          </a:bodyPr>
          <a:lstStyle/>
          <a:p>
            <a:r>
              <a:rPr lang="en-US" dirty="0"/>
              <a:t>b</a:t>
            </a:r>
            <a:r>
              <a:rPr lang="en-US" baseline="-25000" dirty="0"/>
              <a:t>2</a:t>
            </a:r>
            <a:endParaRPr lang="en-US" dirty="0"/>
          </a:p>
        </p:txBody>
      </p:sp>
      <p:sp>
        <p:nvSpPr>
          <p:cNvPr id="90" name="TextBox 89"/>
          <p:cNvSpPr txBox="1"/>
          <p:nvPr/>
        </p:nvSpPr>
        <p:spPr>
          <a:xfrm>
            <a:off x="4677259" y="5846198"/>
            <a:ext cx="465192" cy="369332"/>
          </a:xfrm>
          <a:prstGeom prst="rect">
            <a:avLst/>
          </a:prstGeom>
          <a:noFill/>
        </p:spPr>
        <p:txBody>
          <a:bodyPr wrap="none" rtlCol="0">
            <a:spAutoFit/>
          </a:bodyPr>
          <a:lstStyle/>
          <a:p>
            <a:r>
              <a:rPr lang="en-US" dirty="0">
                <a:solidFill>
                  <a:srgbClr val="00B050"/>
                </a:solidFill>
              </a:rPr>
              <a:t>b</a:t>
            </a:r>
            <a:r>
              <a:rPr lang="en-US" baseline="-25000" dirty="0">
                <a:solidFill>
                  <a:srgbClr val="00B050"/>
                </a:solidFill>
              </a:rPr>
              <a:t>1</a:t>
            </a:r>
            <a:r>
              <a:rPr lang="en-US" baseline="30000" dirty="0">
                <a:solidFill>
                  <a:srgbClr val="00B050"/>
                </a:solidFill>
              </a:rPr>
              <a:t>u</a:t>
            </a:r>
            <a:endParaRPr lang="en-US" dirty="0">
              <a:solidFill>
                <a:srgbClr val="00B050"/>
              </a:solidFill>
            </a:endParaRPr>
          </a:p>
        </p:txBody>
      </p:sp>
      <p:sp>
        <p:nvSpPr>
          <p:cNvPr id="91" name="TextBox 90"/>
          <p:cNvSpPr txBox="1"/>
          <p:nvPr/>
        </p:nvSpPr>
        <p:spPr>
          <a:xfrm>
            <a:off x="3076274" y="4160371"/>
            <a:ext cx="465192" cy="369332"/>
          </a:xfrm>
          <a:prstGeom prst="rect">
            <a:avLst/>
          </a:prstGeom>
          <a:noFill/>
        </p:spPr>
        <p:txBody>
          <a:bodyPr wrap="none" rtlCol="0">
            <a:spAutoFit/>
          </a:bodyPr>
          <a:lstStyle/>
          <a:p>
            <a:r>
              <a:rPr lang="en-US">
                <a:solidFill>
                  <a:srgbClr val="00B050"/>
                </a:solidFill>
              </a:rPr>
              <a:t>b</a:t>
            </a:r>
            <a:r>
              <a:rPr lang="en-US" baseline="-25000">
                <a:solidFill>
                  <a:srgbClr val="00B050"/>
                </a:solidFill>
              </a:rPr>
              <a:t>2</a:t>
            </a:r>
            <a:r>
              <a:rPr lang="en-US" baseline="30000">
                <a:solidFill>
                  <a:srgbClr val="00B050"/>
                </a:solidFill>
              </a:rPr>
              <a:t>u</a:t>
            </a:r>
            <a:endParaRPr lang="en-US" dirty="0">
              <a:solidFill>
                <a:srgbClr val="00B050"/>
              </a:solidFill>
            </a:endParaRPr>
          </a:p>
        </p:txBody>
      </p:sp>
      <p:sp>
        <p:nvSpPr>
          <p:cNvPr id="94" name="TextBox 93"/>
          <p:cNvSpPr txBox="1"/>
          <p:nvPr/>
        </p:nvSpPr>
        <p:spPr>
          <a:xfrm>
            <a:off x="3385789" y="5912157"/>
            <a:ext cx="389850" cy="369332"/>
          </a:xfrm>
          <a:prstGeom prst="rect">
            <a:avLst/>
          </a:prstGeom>
          <a:noFill/>
        </p:spPr>
        <p:txBody>
          <a:bodyPr wrap="none" rtlCol="0">
            <a:spAutoFit/>
          </a:bodyPr>
          <a:lstStyle/>
          <a:p>
            <a:r>
              <a:rPr lang="en-US" dirty="0">
                <a:solidFill>
                  <a:srgbClr val="00B050"/>
                </a:solidFill>
              </a:rPr>
              <a:t>B</a:t>
            </a:r>
            <a:r>
              <a:rPr lang="en-US" baseline="30000" dirty="0">
                <a:solidFill>
                  <a:srgbClr val="00B050"/>
                </a:solidFill>
              </a:rPr>
              <a:t>u</a:t>
            </a:r>
          </a:p>
        </p:txBody>
      </p:sp>
      <p:cxnSp>
        <p:nvCxnSpPr>
          <p:cNvPr id="98" name="Straight Connector 97"/>
          <p:cNvCxnSpPr/>
          <p:nvPr/>
        </p:nvCxnSpPr>
        <p:spPr>
          <a:xfrm>
            <a:off x="2922628" y="1932732"/>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5337348" y="487018"/>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7138131" y="474162"/>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941482" y="2639757"/>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3152836" y="48358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917362" y="5525430"/>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3623029" y="4839075"/>
            <a:ext cx="389850" cy="369332"/>
          </a:xfrm>
          <a:prstGeom prst="rect">
            <a:avLst/>
          </a:prstGeom>
          <a:noFill/>
        </p:spPr>
        <p:txBody>
          <a:bodyPr wrap="none" rtlCol="0">
            <a:spAutoFit/>
          </a:bodyPr>
          <a:lstStyle/>
          <a:p>
            <a:r>
              <a:rPr lang="en-US" dirty="0" err="1">
                <a:solidFill>
                  <a:srgbClr val="00B050"/>
                </a:solidFill>
              </a:rPr>
              <a:t>E</a:t>
            </a:r>
            <a:r>
              <a:rPr lang="en-US" baseline="30000" dirty="0" err="1">
                <a:solidFill>
                  <a:srgbClr val="00B050"/>
                </a:solidFill>
              </a:rPr>
              <a:t>u</a:t>
            </a:r>
            <a:endParaRPr lang="en-US" baseline="30000" dirty="0">
              <a:solidFill>
                <a:srgbClr val="00B050"/>
              </a:solidFill>
            </a:endParaRPr>
          </a:p>
        </p:txBody>
      </p:sp>
      <p:sp>
        <p:nvSpPr>
          <p:cNvPr id="105" name="TextBox 104"/>
          <p:cNvSpPr txBox="1"/>
          <p:nvPr/>
        </p:nvSpPr>
        <p:spPr>
          <a:xfrm>
            <a:off x="2879883" y="5453388"/>
            <a:ext cx="407484" cy="369332"/>
          </a:xfrm>
          <a:prstGeom prst="rect">
            <a:avLst/>
          </a:prstGeom>
          <a:noFill/>
        </p:spPr>
        <p:txBody>
          <a:bodyPr wrap="none" rtlCol="0">
            <a:spAutoFit/>
          </a:bodyPr>
          <a:lstStyle/>
          <a:p>
            <a:r>
              <a:rPr lang="en-US" dirty="0">
                <a:solidFill>
                  <a:srgbClr val="00B050"/>
                </a:solidFill>
              </a:rPr>
              <a:t>D</a:t>
            </a:r>
            <a:r>
              <a:rPr lang="en-US" baseline="30000" dirty="0">
                <a:solidFill>
                  <a:srgbClr val="00B050"/>
                </a:solidFill>
              </a:rPr>
              <a:t>u</a:t>
            </a:r>
          </a:p>
        </p:txBody>
      </p:sp>
      <p:cxnSp>
        <p:nvCxnSpPr>
          <p:cNvPr id="74" name="Straight Connector 73"/>
          <p:cNvCxnSpPr/>
          <p:nvPr/>
        </p:nvCxnSpPr>
        <p:spPr>
          <a:xfrm flipH="1">
            <a:off x="4426370" y="477590"/>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922380" y="4881751"/>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369330" y="4586114"/>
            <a:ext cx="389850" cy="369332"/>
          </a:xfrm>
          <a:prstGeom prst="rect">
            <a:avLst/>
          </a:prstGeom>
          <a:noFill/>
        </p:spPr>
        <p:txBody>
          <a:bodyPr wrap="none" rtlCol="0">
            <a:spAutoFit/>
          </a:bodyPr>
          <a:lstStyle/>
          <a:p>
            <a:r>
              <a:rPr lang="en-US" dirty="0">
                <a:solidFill>
                  <a:srgbClr val="00B050"/>
                </a:solidFill>
              </a:rPr>
              <a:t>C</a:t>
            </a:r>
            <a:r>
              <a:rPr lang="en-US" baseline="30000" dirty="0">
                <a:solidFill>
                  <a:srgbClr val="00B050"/>
                </a:solidFill>
              </a:rPr>
              <a:t>u</a:t>
            </a:r>
          </a:p>
        </p:txBody>
      </p:sp>
      <p:cxnSp>
        <p:nvCxnSpPr>
          <p:cNvPr id="89" name="Straight Connector 88"/>
          <p:cNvCxnSpPr>
            <a:stCxn id="13" idx="2"/>
            <a:endCxn id="3" idx="3"/>
          </p:cNvCxnSpPr>
          <p:nvPr/>
        </p:nvCxnSpPr>
        <p:spPr>
          <a:xfrm>
            <a:off x="2956278" y="4495671"/>
            <a:ext cx="1825042" cy="94115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638746" y="4487159"/>
            <a:ext cx="1153569" cy="59300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938992" y="5421085"/>
            <a:ext cx="1825042" cy="94115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931736" y="5920033"/>
            <a:ext cx="919447" cy="48148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10" idx="2"/>
          </p:cNvCxnSpPr>
          <p:nvPr/>
        </p:nvCxnSpPr>
        <p:spPr>
          <a:xfrm flipH="1">
            <a:off x="2912882" y="4483865"/>
            <a:ext cx="1820117" cy="1898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708969" y="2189029"/>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637359" y="2283018"/>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78669" y="2219807"/>
            <a:ext cx="293670" cy="307777"/>
          </a:xfrm>
          <a:prstGeom prst="rect">
            <a:avLst/>
          </a:prstGeom>
          <a:noFill/>
          <a:ln>
            <a:noFill/>
          </a:ln>
        </p:spPr>
        <p:txBody>
          <a:bodyPr wrap="none" rtlCol="0">
            <a:spAutoFit/>
          </a:bodyPr>
          <a:lstStyle/>
          <a:p>
            <a:r>
              <a:rPr lang="cs-CZ" sz="1400" dirty="0"/>
              <a:t>A</a:t>
            </a:r>
            <a:endParaRPr lang="en-US" sz="1400" dirty="0"/>
          </a:p>
        </p:txBody>
      </p:sp>
      <p:cxnSp>
        <p:nvCxnSpPr>
          <p:cNvPr id="6" name="Straight Connector 5"/>
          <p:cNvCxnSpPr>
            <a:endCxn id="13" idx="2"/>
          </p:cNvCxnSpPr>
          <p:nvPr/>
        </p:nvCxnSpPr>
        <p:spPr>
          <a:xfrm flipH="1" flipV="1">
            <a:off x="2956278" y="4495671"/>
            <a:ext cx="1832901" cy="1881257"/>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3663360" y="4512978"/>
            <a:ext cx="1116391" cy="186395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9" name="Date Placeholder 4">
            <a:extLst>
              <a:ext uri="{FF2B5EF4-FFF2-40B4-BE49-F238E27FC236}">
                <a16:creationId xmlns:a16="http://schemas.microsoft.com/office/drawing/2014/main" id="{F28418F6-C121-4FDB-85DA-D48CFB1B014A}"/>
              </a:ext>
            </a:extLst>
          </p:cNvPr>
          <p:cNvSpPr>
            <a:spLocks noGrp="1"/>
          </p:cNvSpPr>
          <p:nvPr>
            <p:ph type="dt" sz="half" idx="10"/>
          </p:nvPr>
        </p:nvSpPr>
        <p:spPr>
          <a:xfrm>
            <a:off x="628650" y="6672301"/>
            <a:ext cx="2057400" cy="183399"/>
          </a:xfrm>
        </p:spPr>
        <p:txBody>
          <a:bodyPr/>
          <a:lstStyle/>
          <a:p>
            <a:r>
              <a:rPr lang="en-US"/>
              <a:t>AY2023/24 NSWI166 Lecture 6 of 12, Vojtáš</a:t>
            </a:r>
            <a:endParaRPr lang="en-US" dirty="0"/>
          </a:p>
        </p:txBody>
      </p:sp>
      <p:sp>
        <p:nvSpPr>
          <p:cNvPr id="5" name="Footer Placeholder 4">
            <a:extLst>
              <a:ext uri="{FF2B5EF4-FFF2-40B4-BE49-F238E27FC236}">
                <a16:creationId xmlns:a16="http://schemas.microsoft.com/office/drawing/2014/main" id="{D0D98CAD-24FA-FC63-B2DB-9AB2BCF5A39B}"/>
              </a:ext>
            </a:extLst>
          </p:cNvPr>
          <p:cNvSpPr>
            <a:spLocks noGrp="1"/>
          </p:cNvSpPr>
          <p:nvPr>
            <p:ph type="ftr" sz="quarter" idx="11"/>
          </p:nvPr>
        </p:nvSpPr>
        <p:spPr/>
        <p:txBody>
          <a:bodyPr/>
          <a:lstStyle/>
          <a:p>
            <a:r>
              <a:rPr lang="en-US"/>
              <a:t>Linear Monotone Preference Model</a:t>
            </a:r>
          </a:p>
        </p:txBody>
      </p:sp>
      <p:sp>
        <p:nvSpPr>
          <p:cNvPr id="14" name="Slide Number Placeholder 13">
            <a:extLst>
              <a:ext uri="{FF2B5EF4-FFF2-40B4-BE49-F238E27FC236}">
                <a16:creationId xmlns:a16="http://schemas.microsoft.com/office/drawing/2014/main" id="{93612BDB-C54C-1619-AB24-C64CDDD56D7F}"/>
              </a:ext>
            </a:extLst>
          </p:cNvPr>
          <p:cNvSpPr>
            <a:spLocks noGrp="1"/>
          </p:cNvSpPr>
          <p:nvPr>
            <p:ph type="sldNum" sz="quarter" idx="12"/>
          </p:nvPr>
        </p:nvSpPr>
        <p:spPr/>
        <p:txBody>
          <a:bodyPr/>
          <a:lstStyle/>
          <a:p>
            <a:fld id="{105CACD4-D05D-443A-96A5-56D488532F2E}" type="slidenum">
              <a:rPr lang="en-US" smtClean="0"/>
              <a:pPr/>
              <a:t>37</a:t>
            </a:fld>
            <a:endParaRPr lang="en-US"/>
          </a:p>
        </p:txBody>
      </p:sp>
    </p:spTree>
    <p:extLst>
      <p:ext uri="{BB962C8B-B14F-4D97-AF65-F5344CB8AC3E}">
        <p14:creationId xmlns:p14="http://schemas.microsoft.com/office/powerpoint/2010/main" val="397534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4E316E-020B-7B87-4D15-BD9EA9911C28}"/>
              </a:ext>
            </a:extLst>
          </p:cNvPr>
          <p:cNvSpPr>
            <a:spLocks noGrp="1"/>
          </p:cNvSpPr>
          <p:nvPr>
            <p:ph type="dt" sz="half" idx="10"/>
          </p:nvPr>
        </p:nvSpPr>
        <p:spPr/>
        <p:txBody>
          <a:bodyPr/>
          <a:lstStyle/>
          <a:p>
            <a:r>
              <a:rPr lang="en-US"/>
              <a:t>AY2023/24 NSWI166 Lecture 6 of 12, Vojtáš</a:t>
            </a:r>
          </a:p>
        </p:txBody>
      </p:sp>
      <p:pic>
        <p:nvPicPr>
          <p:cNvPr id="5" name="Picture 4" descr="Chart&#10;&#10;Description automatically generated">
            <a:extLst>
              <a:ext uri="{FF2B5EF4-FFF2-40B4-BE49-F238E27FC236}">
                <a16:creationId xmlns:a16="http://schemas.microsoft.com/office/drawing/2014/main" id="{671C809A-D664-DAE6-5239-E6202A6CCA8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28650" y="298763"/>
            <a:ext cx="7886700" cy="6057587"/>
          </a:xfrm>
          <a:prstGeom prst="rect">
            <a:avLst/>
          </a:prstGeom>
        </p:spPr>
      </p:pic>
      <p:sp>
        <p:nvSpPr>
          <p:cNvPr id="6" name="Footer Placeholder 5">
            <a:extLst>
              <a:ext uri="{FF2B5EF4-FFF2-40B4-BE49-F238E27FC236}">
                <a16:creationId xmlns:a16="http://schemas.microsoft.com/office/drawing/2014/main" id="{893C628C-6B1F-1E2C-4D24-FF28EB77A23A}"/>
              </a:ext>
            </a:extLst>
          </p:cNvPr>
          <p:cNvSpPr>
            <a:spLocks noGrp="1"/>
          </p:cNvSpPr>
          <p:nvPr>
            <p:ph type="ftr" sz="quarter" idx="11"/>
          </p:nvPr>
        </p:nvSpPr>
        <p:spPr/>
        <p:txBody>
          <a:bodyPr/>
          <a:lstStyle/>
          <a:p>
            <a:r>
              <a:rPr lang="en-US"/>
              <a:t>Linear Monotone Preference Model</a:t>
            </a:r>
          </a:p>
        </p:txBody>
      </p:sp>
      <p:sp>
        <p:nvSpPr>
          <p:cNvPr id="7" name="Slide Number Placeholder 6">
            <a:extLst>
              <a:ext uri="{FF2B5EF4-FFF2-40B4-BE49-F238E27FC236}">
                <a16:creationId xmlns:a16="http://schemas.microsoft.com/office/drawing/2014/main" id="{3B5A479A-1204-EEED-F6EF-3BFBC13CF9A1}"/>
              </a:ext>
            </a:extLst>
          </p:cNvPr>
          <p:cNvSpPr>
            <a:spLocks noGrp="1"/>
          </p:cNvSpPr>
          <p:nvPr>
            <p:ph type="sldNum" sz="quarter" idx="12"/>
          </p:nvPr>
        </p:nvSpPr>
        <p:spPr/>
        <p:txBody>
          <a:bodyPr/>
          <a:lstStyle/>
          <a:p>
            <a:fld id="{105CACD4-D05D-443A-96A5-56D488532F2E}" type="slidenum">
              <a:rPr lang="en-US" smtClean="0"/>
              <a:pPr/>
              <a:t>38</a:t>
            </a:fld>
            <a:endParaRPr lang="en-US"/>
          </a:p>
        </p:txBody>
      </p:sp>
    </p:spTree>
    <p:extLst>
      <p:ext uri="{BB962C8B-B14F-4D97-AF65-F5344CB8AC3E}">
        <p14:creationId xmlns:p14="http://schemas.microsoft.com/office/powerpoint/2010/main" val="4216032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9470" y="4483865"/>
            <a:ext cx="1861850"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045066" y="473725"/>
            <a:ext cx="3602516" cy="3789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930487" y="473725"/>
            <a:ext cx="1872867" cy="3756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34708" y="4483865"/>
            <a:ext cx="3602516"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4601392" y="4206866"/>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4720741" y="4458419"/>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4729920" y="6195370"/>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824671" y="4218672"/>
            <a:ext cx="263214" cy="276999"/>
          </a:xfrm>
          <a:prstGeom prst="rect">
            <a:avLst/>
          </a:prstGeom>
          <a:noFill/>
        </p:spPr>
        <p:txBody>
          <a:bodyPr wrap="none" rtlCol="0">
            <a:spAutoFit/>
          </a:bodyPr>
          <a:lstStyle/>
          <a:p>
            <a:r>
              <a:rPr lang="cs-CZ" sz="1200" dirty="0"/>
              <a:t>1</a:t>
            </a:r>
            <a:endParaRPr lang="en-US" sz="1200" dirty="0"/>
          </a:p>
        </p:txBody>
      </p:sp>
      <p:cxnSp>
        <p:nvCxnSpPr>
          <p:cNvPr id="15" name="Straight Arrow Connector 14"/>
          <p:cNvCxnSpPr/>
          <p:nvPr/>
        </p:nvCxnSpPr>
        <p:spPr>
          <a:xfrm>
            <a:off x="8637224" y="4229689"/>
            <a:ext cx="2864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4708" y="231354"/>
            <a:ext cx="0" cy="27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32183" y="4230477"/>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44780" y="6379816"/>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12673" y="645588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2640608" y="3886591"/>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8708834" y="3873206"/>
            <a:ext cx="429657" cy="369332"/>
          </a:xfrm>
          <a:prstGeom prst="rect">
            <a:avLst/>
          </a:prstGeom>
          <a:noFill/>
        </p:spPr>
        <p:txBody>
          <a:bodyPr wrap="square" rtlCol="0">
            <a:spAutoFit/>
          </a:bodyPr>
          <a:lstStyle/>
          <a:p>
            <a:r>
              <a:rPr lang="cs-CZ" dirty="0">
                <a:latin typeface="Brush Script MT" pitchFamily="66" charset="0"/>
              </a:rPr>
              <a:t>D</a:t>
            </a:r>
            <a:r>
              <a:rPr lang="cs-CZ" baseline="-25000" dirty="0"/>
              <a:t>1</a:t>
            </a:r>
            <a:endParaRPr lang="en-US" baseline="-25000" dirty="0"/>
          </a:p>
        </p:txBody>
      </p:sp>
      <p:sp>
        <p:nvSpPr>
          <p:cNvPr id="21" name="TextBox 20"/>
          <p:cNvSpPr txBox="1"/>
          <p:nvPr/>
        </p:nvSpPr>
        <p:spPr>
          <a:xfrm>
            <a:off x="5012673" y="46688"/>
            <a:ext cx="429657" cy="369332"/>
          </a:xfrm>
          <a:prstGeom prst="rect">
            <a:avLst/>
          </a:prstGeom>
          <a:noFill/>
        </p:spPr>
        <p:txBody>
          <a:bodyPr wrap="square" rtlCol="0">
            <a:spAutoFit/>
          </a:bodyPr>
          <a:lstStyle/>
          <a:p>
            <a:r>
              <a:rPr lang="cs-CZ" dirty="0">
                <a:latin typeface="Brush Script MT" pitchFamily="66" charset="0"/>
              </a:rPr>
              <a:t>D</a:t>
            </a:r>
            <a:r>
              <a:rPr lang="en-US" baseline="-25000" dirty="0"/>
              <a:t>2</a:t>
            </a:r>
          </a:p>
        </p:txBody>
      </p:sp>
      <p:cxnSp>
        <p:nvCxnSpPr>
          <p:cNvPr id="26" name="Straight Connector 25"/>
          <p:cNvCxnSpPr/>
          <p:nvPr/>
        </p:nvCxnSpPr>
        <p:spPr>
          <a:xfrm flipH="1">
            <a:off x="5914268" y="48544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7400293" y="485450"/>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30487" y="1516376"/>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42211" y="2940190"/>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708969" y="2189029"/>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637359" y="2283018"/>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678669" y="2219807"/>
            <a:ext cx="293670" cy="307777"/>
          </a:xfrm>
          <a:prstGeom prst="rect">
            <a:avLst/>
          </a:prstGeom>
          <a:noFill/>
          <a:ln>
            <a:noFill/>
          </a:ln>
        </p:spPr>
        <p:txBody>
          <a:bodyPr wrap="none" rtlCol="0">
            <a:spAutoFit/>
          </a:bodyPr>
          <a:lstStyle/>
          <a:p>
            <a:r>
              <a:rPr lang="cs-CZ" sz="1400" dirty="0"/>
              <a:t>A</a:t>
            </a:r>
            <a:endParaRPr lang="en-US" sz="1400" dirty="0"/>
          </a:p>
        </p:txBody>
      </p:sp>
      <p:cxnSp>
        <p:nvCxnSpPr>
          <p:cNvPr id="54" name="Straight Connector 53"/>
          <p:cNvCxnSpPr/>
          <p:nvPr/>
        </p:nvCxnSpPr>
        <p:spPr>
          <a:xfrm>
            <a:off x="8084464" y="854598"/>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12854" y="948587"/>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097600" y="807911"/>
            <a:ext cx="280846" cy="307777"/>
          </a:xfrm>
          <a:prstGeom prst="rect">
            <a:avLst/>
          </a:prstGeom>
          <a:noFill/>
        </p:spPr>
        <p:txBody>
          <a:bodyPr wrap="none" rtlCol="0">
            <a:spAutoFit/>
          </a:bodyPr>
          <a:lstStyle/>
          <a:p>
            <a:r>
              <a:rPr lang="en-US" sz="1400" dirty="0"/>
              <a:t>C</a:t>
            </a:r>
          </a:p>
        </p:txBody>
      </p:sp>
      <p:cxnSp>
        <p:nvCxnSpPr>
          <p:cNvPr id="57" name="Straight Connector 56"/>
          <p:cNvCxnSpPr/>
          <p:nvPr/>
        </p:nvCxnSpPr>
        <p:spPr>
          <a:xfrm>
            <a:off x="6135292" y="3190416"/>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063682" y="3284405"/>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148428" y="3143729"/>
            <a:ext cx="282450" cy="307777"/>
          </a:xfrm>
          <a:prstGeom prst="rect">
            <a:avLst/>
          </a:prstGeom>
          <a:noFill/>
        </p:spPr>
        <p:txBody>
          <a:bodyPr wrap="none" rtlCol="0">
            <a:spAutoFit/>
          </a:bodyPr>
          <a:lstStyle/>
          <a:p>
            <a:r>
              <a:rPr lang="en-US" sz="1400" dirty="0"/>
              <a:t>B</a:t>
            </a:r>
          </a:p>
        </p:txBody>
      </p:sp>
      <p:cxnSp>
        <p:nvCxnSpPr>
          <p:cNvPr id="64" name="Straight Connector 63"/>
          <p:cNvCxnSpPr/>
          <p:nvPr/>
        </p:nvCxnSpPr>
        <p:spPr>
          <a:xfrm flipV="1">
            <a:off x="5916488" y="4495672"/>
            <a:ext cx="2731094" cy="188125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10" idx="0"/>
          </p:cNvCxnSpPr>
          <p:nvPr/>
        </p:nvCxnSpPr>
        <p:spPr>
          <a:xfrm>
            <a:off x="2930487" y="1509311"/>
            <a:ext cx="1802512" cy="26975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2942211" y="485449"/>
            <a:ext cx="1861143" cy="24453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10" idx="0"/>
          </p:cNvCxnSpPr>
          <p:nvPr/>
        </p:nvCxnSpPr>
        <p:spPr>
          <a:xfrm>
            <a:off x="2930487" y="2919046"/>
            <a:ext cx="1802512" cy="12878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034708" y="4495671"/>
            <a:ext cx="2350825" cy="188414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7393218" y="4495671"/>
            <a:ext cx="1244006" cy="18941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41642" y="2547547"/>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070032" y="2641536"/>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7169662" y="2470094"/>
            <a:ext cx="295274" cy="307777"/>
          </a:xfrm>
          <a:prstGeom prst="rect">
            <a:avLst/>
          </a:prstGeom>
          <a:noFill/>
        </p:spPr>
        <p:txBody>
          <a:bodyPr wrap="none" rtlCol="0">
            <a:spAutoFit/>
          </a:bodyPr>
          <a:lstStyle/>
          <a:p>
            <a:r>
              <a:rPr lang="cs-CZ" sz="1400" dirty="0"/>
              <a:t>D</a:t>
            </a:r>
            <a:endParaRPr lang="en-US" sz="1400" dirty="0"/>
          </a:p>
        </p:txBody>
      </p:sp>
      <p:cxnSp>
        <p:nvCxnSpPr>
          <p:cNvPr id="47" name="Straight Connector 46"/>
          <p:cNvCxnSpPr/>
          <p:nvPr/>
        </p:nvCxnSpPr>
        <p:spPr>
          <a:xfrm>
            <a:off x="2939666" y="2268904"/>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915794" y="5825526"/>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702921"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452932"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044780" y="4483865"/>
            <a:ext cx="871708" cy="189306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939666" y="472594"/>
            <a:ext cx="1852671" cy="103671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43507" y="1837869"/>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271897" y="1931858"/>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371527" y="1760416"/>
            <a:ext cx="272832" cy="307777"/>
          </a:xfrm>
          <a:prstGeom prst="rect">
            <a:avLst/>
          </a:prstGeom>
          <a:noFill/>
        </p:spPr>
        <p:txBody>
          <a:bodyPr wrap="none" rtlCol="0">
            <a:spAutoFit/>
          </a:bodyPr>
          <a:lstStyle/>
          <a:p>
            <a:r>
              <a:rPr lang="en-US" sz="1400" dirty="0"/>
              <a:t>E</a:t>
            </a:r>
          </a:p>
        </p:txBody>
      </p:sp>
      <p:sp>
        <p:nvSpPr>
          <p:cNvPr id="65" name="TextBox 64"/>
          <p:cNvSpPr txBox="1"/>
          <p:nvPr/>
        </p:nvSpPr>
        <p:spPr>
          <a:xfrm>
            <a:off x="6750465" y="1676400"/>
            <a:ext cx="1074525" cy="1077218"/>
          </a:xfrm>
          <a:prstGeom prst="rect">
            <a:avLst/>
          </a:prstGeom>
          <a:noFill/>
        </p:spPr>
        <p:txBody>
          <a:bodyPr wrap="none" rtlCol="0">
            <a:spAutoFit/>
          </a:bodyPr>
          <a:lstStyle/>
          <a:p>
            <a:r>
              <a:rPr lang="en-US" sz="3200" b="1" dirty="0">
                <a:solidFill>
                  <a:srgbClr val="00B050"/>
                </a:solidFill>
              </a:rPr>
              <a:t>Data </a:t>
            </a:r>
          </a:p>
          <a:p>
            <a:r>
              <a:rPr lang="en-US" sz="3200" b="1" dirty="0">
                <a:solidFill>
                  <a:srgbClr val="00B050"/>
                </a:solidFill>
              </a:rPr>
              <a:t>cube</a:t>
            </a:r>
            <a:endParaRPr lang="en-US" sz="3200" dirty="0"/>
          </a:p>
        </p:txBody>
      </p:sp>
      <p:sp>
        <p:nvSpPr>
          <p:cNvPr id="66" name="TextBox 65"/>
          <p:cNvSpPr txBox="1"/>
          <p:nvPr/>
        </p:nvSpPr>
        <p:spPr>
          <a:xfrm>
            <a:off x="2848427" y="4721487"/>
            <a:ext cx="2023054" cy="1077218"/>
          </a:xfrm>
          <a:prstGeom prst="rect">
            <a:avLst/>
          </a:prstGeom>
          <a:noFill/>
        </p:spPr>
        <p:txBody>
          <a:bodyPr wrap="none" rtlCol="0">
            <a:spAutoFit/>
          </a:bodyPr>
          <a:lstStyle/>
          <a:p>
            <a:r>
              <a:rPr lang="en-US" sz="3200" b="1" dirty="0">
                <a:solidFill>
                  <a:srgbClr val="00B050"/>
                </a:solidFill>
              </a:rPr>
              <a:t>Preference</a:t>
            </a:r>
          </a:p>
          <a:p>
            <a:r>
              <a:rPr lang="en-US" sz="3200" b="1" dirty="0">
                <a:solidFill>
                  <a:srgbClr val="00B050"/>
                </a:solidFill>
              </a:rPr>
              <a:t>cube</a:t>
            </a:r>
            <a:endParaRPr lang="en-US" sz="3200" dirty="0"/>
          </a:p>
        </p:txBody>
      </p:sp>
      <p:sp>
        <p:nvSpPr>
          <p:cNvPr id="73" name="TextBox 72"/>
          <p:cNvSpPr txBox="1"/>
          <p:nvPr/>
        </p:nvSpPr>
        <p:spPr>
          <a:xfrm>
            <a:off x="2705493" y="6372520"/>
            <a:ext cx="649537" cy="369332"/>
          </a:xfrm>
          <a:prstGeom prst="rect">
            <a:avLst/>
          </a:prstGeom>
          <a:noFill/>
        </p:spPr>
        <p:txBody>
          <a:bodyPr wrap="none" rtlCol="0">
            <a:spAutoFit/>
          </a:bodyPr>
          <a:lstStyle/>
          <a:p>
            <a:r>
              <a:rPr lang="en-US" b="1" dirty="0"/>
              <a:t>ideal</a:t>
            </a:r>
          </a:p>
        </p:txBody>
      </p:sp>
      <p:sp>
        <p:nvSpPr>
          <p:cNvPr id="75" name="Oval 74"/>
          <p:cNvSpPr/>
          <p:nvPr/>
        </p:nvSpPr>
        <p:spPr>
          <a:xfrm>
            <a:off x="2828041" y="6297105"/>
            <a:ext cx="150829" cy="160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846189" y="2867319"/>
            <a:ext cx="150829" cy="16025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7346622" y="1436015"/>
            <a:ext cx="150829" cy="1602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5327719" y="2923880"/>
            <a:ext cx="649537" cy="369332"/>
          </a:xfrm>
          <a:prstGeom prst="rect">
            <a:avLst/>
          </a:prstGeom>
          <a:noFill/>
        </p:spPr>
        <p:txBody>
          <a:bodyPr wrap="none" rtlCol="0">
            <a:spAutoFit/>
          </a:bodyPr>
          <a:lstStyle/>
          <a:p>
            <a:r>
              <a:rPr lang="en-US" b="1" dirty="0">
                <a:solidFill>
                  <a:srgbClr val="00B050"/>
                </a:solidFill>
              </a:rPr>
              <a:t>ideal</a:t>
            </a:r>
          </a:p>
        </p:txBody>
      </p:sp>
      <p:sp>
        <p:nvSpPr>
          <p:cNvPr id="80" name="TextBox 79"/>
          <p:cNvSpPr txBox="1"/>
          <p:nvPr/>
        </p:nvSpPr>
        <p:spPr>
          <a:xfrm>
            <a:off x="7440891" y="1209777"/>
            <a:ext cx="649537" cy="369332"/>
          </a:xfrm>
          <a:prstGeom prst="rect">
            <a:avLst/>
          </a:prstGeom>
          <a:noFill/>
        </p:spPr>
        <p:txBody>
          <a:bodyPr wrap="none" rtlCol="0">
            <a:spAutoFit/>
          </a:bodyPr>
          <a:lstStyle/>
          <a:p>
            <a:r>
              <a:rPr lang="en-US" b="1" dirty="0">
                <a:solidFill>
                  <a:srgbClr val="FF0000"/>
                </a:solidFill>
              </a:rPr>
              <a:t>ideal</a:t>
            </a:r>
          </a:p>
        </p:txBody>
      </p:sp>
      <p:sp>
        <p:nvSpPr>
          <p:cNvPr id="81" name="TextBox 80"/>
          <p:cNvSpPr txBox="1"/>
          <p:nvPr/>
        </p:nvSpPr>
        <p:spPr>
          <a:xfrm>
            <a:off x="1" y="506774"/>
            <a:ext cx="2703484" cy="1477328"/>
          </a:xfrm>
          <a:prstGeom prst="rect">
            <a:avLst/>
          </a:prstGeom>
          <a:noFill/>
          <a:ln>
            <a:solidFill>
              <a:schemeClr val="tx1"/>
            </a:solidFill>
          </a:ln>
        </p:spPr>
        <p:txBody>
          <a:bodyPr wrap="square" rtlCol="0">
            <a:spAutoFit/>
          </a:bodyPr>
          <a:lstStyle/>
          <a:p>
            <a:r>
              <a:rPr lang="en-US" dirty="0"/>
              <a:t>Two users </a:t>
            </a:r>
            <a:r>
              <a:rPr lang="en-US" b="1" dirty="0">
                <a:solidFill>
                  <a:srgbClr val="00B050"/>
                </a:solidFill>
              </a:rPr>
              <a:t>u</a:t>
            </a:r>
            <a:r>
              <a:rPr lang="en-US" dirty="0"/>
              <a:t> and </a:t>
            </a:r>
            <a:r>
              <a:rPr lang="en-US" b="1" dirty="0">
                <a:solidFill>
                  <a:srgbClr val="FF0000"/>
                </a:solidFill>
              </a:rPr>
              <a:t>u</a:t>
            </a:r>
          </a:p>
          <a:p>
            <a:endParaRPr lang="en-US" dirty="0"/>
          </a:p>
          <a:p>
            <a:r>
              <a:rPr lang="en-US" dirty="0"/>
              <a:t>Preference scale L = [0, 1]</a:t>
            </a:r>
          </a:p>
          <a:p>
            <a:endParaRPr lang="en-US" dirty="0"/>
          </a:p>
          <a:p>
            <a:r>
              <a:rPr lang="en-US" dirty="0"/>
              <a:t> </a:t>
            </a:r>
          </a:p>
        </p:txBody>
      </p:sp>
      <p:sp>
        <p:nvSpPr>
          <p:cNvPr id="60" name="TextBox 59"/>
          <p:cNvSpPr txBox="1"/>
          <p:nvPr/>
        </p:nvSpPr>
        <p:spPr>
          <a:xfrm>
            <a:off x="4920785" y="4138361"/>
            <a:ext cx="373820" cy="369332"/>
          </a:xfrm>
          <a:prstGeom prst="rect">
            <a:avLst/>
          </a:prstGeom>
          <a:noFill/>
        </p:spPr>
        <p:txBody>
          <a:bodyPr wrap="none" rtlCol="0">
            <a:spAutoFit/>
          </a:bodyPr>
          <a:lstStyle/>
          <a:p>
            <a:r>
              <a:rPr lang="en-US" dirty="0"/>
              <a:t>a</a:t>
            </a:r>
            <a:r>
              <a:rPr lang="en-US" baseline="-25000" dirty="0"/>
              <a:t>1</a:t>
            </a:r>
          </a:p>
        </p:txBody>
      </p:sp>
      <p:sp>
        <p:nvSpPr>
          <p:cNvPr id="84" name="TextBox 83"/>
          <p:cNvSpPr txBox="1"/>
          <p:nvPr/>
        </p:nvSpPr>
        <p:spPr>
          <a:xfrm>
            <a:off x="8334859" y="4187066"/>
            <a:ext cx="385042" cy="369332"/>
          </a:xfrm>
          <a:prstGeom prst="rect">
            <a:avLst/>
          </a:prstGeom>
          <a:noFill/>
        </p:spPr>
        <p:txBody>
          <a:bodyPr wrap="none" rtlCol="0">
            <a:spAutoFit/>
          </a:bodyPr>
          <a:lstStyle/>
          <a:p>
            <a:r>
              <a:rPr lang="en-US" dirty="0"/>
              <a:t>d</a:t>
            </a:r>
            <a:r>
              <a:rPr lang="en-US" baseline="-25000" dirty="0"/>
              <a:t>1</a:t>
            </a:r>
          </a:p>
        </p:txBody>
      </p:sp>
      <p:cxnSp>
        <p:nvCxnSpPr>
          <p:cNvPr id="82" name="Straight Connector 81"/>
          <p:cNvCxnSpPr/>
          <p:nvPr/>
        </p:nvCxnSpPr>
        <p:spPr>
          <a:xfrm>
            <a:off x="8900926" y="137365"/>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829316" y="231354"/>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Date Placeholder 4">
            <a:extLst>
              <a:ext uri="{FF2B5EF4-FFF2-40B4-BE49-F238E27FC236}">
                <a16:creationId xmlns:a16="http://schemas.microsoft.com/office/drawing/2014/main" id="{2785710E-56C0-472D-A9EC-85279895CA33}"/>
              </a:ext>
            </a:extLst>
          </p:cNvPr>
          <p:cNvSpPr>
            <a:spLocks noGrp="1"/>
          </p:cNvSpPr>
          <p:nvPr>
            <p:ph type="dt" sz="half" idx="10"/>
          </p:nvPr>
        </p:nvSpPr>
        <p:spPr>
          <a:xfrm>
            <a:off x="628650" y="6672301"/>
            <a:ext cx="2057400" cy="183399"/>
          </a:xfrm>
        </p:spPr>
        <p:txBody>
          <a:bodyPr/>
          <a:lstStyle/>
          <a:p>
            <a:r>
              <a:rPr lang="en-US"/>
              <a:t>AY2023/24 NSWI166 Lecture 6 of 12, Vojtáš</a:t>
            </a:r>
            <a:endParaRPr lang="en-US" dirty="0"/>
          </a:p>
        </p:txBody>
      </p:sp>
      <p:sp>
        <p:nvSpPr>
          <p:cNvPr id="5" name="Footer Placeholder 4">
            <a:extLst>
              <a:ext uri="{FF2B5EF4-FFF2-40B4-BE49-F238E27FC236}">
                <a16:creationId xmlns:a16="http://schemas.microsoft.com/office/drawing/2014/main" id="{32CB4FF9-CF93-9019-FD68-5030F13A1504}"/>
              </a:ext>
            </a:extLst>
          </p:cNvPr>
          <p:cNvSpPr>
            <a:spLocks noGrp="1"/>
          </p:cNvSpPr>
          <p:nvPr>
            <p:ph type="ftr" sz="quarter" idx="11"/>
          </p:nvPr>
        </p:nvSpPr>
        <p:spPr/>
        <p:txBody>
          <a:bodyPr/>
          <a:lstStyle/>
          <a:p>
            <a:r>
              <a:rPr lang="en-US"/>
              <a:t>Linear Monotone Preference Model</a:t>
            </a:r>
          </a:p>
        </p:txBody>
      </p:sp>
      <p:sp>
        <p:nvSpPr>
          <p:cNvPr id="6" name="Slide Number Placeholder 5">
            <a:extLst>
              <a:ext uri="{FF2B5EF4-FFF2-40B4-BE49-F238E27FC236}">
                <a16:creationId xmlns:a16="http://schemas.microsoft.com/office/drawing/2014/main" id="{7219C9A9-9DA3-59D7-5541-174063F2F65C}"/>
              </a:ext>
            </a:extLst>
          </p:cNvPr>
          <p:cNvSpPr>
            <a:spLocks noGrp="1"/>
          </p:cNvSpPr>
          <p:nvPr>
            <p:ph type="sldNum" sz="quarter" idx="12"/>
          </p:nvPr>
        </p:nvSpPr>
        <p:spPr/>
        <p:txBody>
          <a:bodyPr/>
          <a:lstStyle/>
          <a:p>
            <a:fld id="{105CACD4-D05D-443A-96A5-56D488532F2E}" type="slidenum">
              <a:rPr lang="en-US" smtClean="0"/>
              <a:pPr/>
              <a:t>39</a:t>
            </a:fld>
            <a:endParaRPr lang="en-US"/>
          </a:p>
        </p:txBody>
      </p:sp>
    </p:spTree>
    <p:extLst>
      <p:ext uri="{BB962C8B-B14F-4D97-AF65-F5344CB8AC3E}">
        <p14:creationId xmlns:p14="http://schemas.microsoft.com/office/powerpoint/2010/main" val="393383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81050" y="65834"/>
            <a:ext cx="7886700" cy="6392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Ordering – human, intuitive, …</a:t>
            </a:r>
            <a:r>
              <a:rPr lang="en-US" sz="4000" b="1" dirty="0">
                <a:solidFill>
                  <a:srgbClr val="FF0000"/>
                </a:solidFill>
              </a:rPr>
              <a:t>scaled</a:t>
            </a:r>
          </a:p>
        </p:txBody>
      </p:sp>
      <p:sp>
        <p:nvSpPr>
          <p:cNvPr id="6" name="Content Placeholder 2"/>
          <p:cNvSpPr txBox="1">
            <a:spLocks/>
          </p:cNvSpPr>
          <p:nvPr/>
        </p:nvSpPr>
        <p:spPr>
          <a:xfrm>
            <a:off x="628650" y="820874"/>
            <a:ext cx="7886700" cy="53928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Self explainable - Information technology - more and more about the people and for the people</a:t>
            </a:r>
          </a:p>
          <a:p>
            <a:r>
              <a:rPr lang="en-US" dirty="0"/>
              <a:t>Ordering</a:t>
            </a:r>
            <a:r>
              <a:rPr lang="cs-CZ" dirty="0"/>
              <a:t> –</a:t>
            </a:r>
            <a:r>
              <a:rPr lang="en-US" dirty="0"/>
              <a:t> in the language, </a:t>
            </a:r>
            <a:r>
              <a:rPr lang="cs-CZ" dirty="0" err="1"/>
              <a:t>Likert</a:t>
            </a:r>
            <a:r>
              <a:rPr lang="en-US" dirty="0"/>
              <a:t>’s</a:t>
            </a:r>
            <a:r>
              <a:rPr lang="cs-CZ" dirty="0"/>
              <a:t> </a:t>
            </a:r>
            <a:r>
              <a:rPr lang="en-US" dirty="0"/>
              <a:t>scale </a:t>
            </a:r>
            <a:r>
              <a:rPr lang="cs-CZ" dirty="0"/>
              <a:t> </a:t>
            </a:r>
            <a:r>
              <a:rPr lang="cs-CZ" dirty="0">
                <a:hlinkClick r:id="rId2"/>
              </a:rPr>
              <a:t>https://en.wikipedia.org/wiki/Likert_scale</a:t>
            </a:r>
            <a:r>
              <a:rPr lang="cs-CZ" dirty="0"/>
              <a:t> , …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8" y="2548138"/>
            <a:ext cx="2522863" cy="378142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049" y="2484387"/>
            <a:ext cx="2997305" cy="3871963"/>
          </a:xfrm>
          <a:prstGeom prst="rect">
            <a:avLst/>
          </a:prstGeom>
        </p:spPr>
      </p:pic>
      <p:pic>
        <p:nvPicPr>
          <p:cNvPr id="4" name="Picture 3"/>
          <p:cNvPicPr>
            <a:picLocks noChangeAspect="1"/>
          </p:cNvPicPr>
          <p:nvPr/>
        </p:nvPicPr>
        <p:blipFill>
          <a:blip r:embed="rId5" cstate="print"/>
          <a:stretch>
            <a:fillRect/>
          </a:stretch>
        </p:blipFill>
        <p:spPr>
          <a:xfrm>
            <a:off x="3432070" y="2609217"/>
            <a:ext cx="2085975" cy="1419225"/>
          </a:xfrm>
          <a:prstGeom prst="rect">
            <a:avLst/>
          </a:prstGeom>
        </p:spPr>
      </p:pic>
      <p:pic>
        <p:nvPicPr>
          <p:cNvPr id="10" name="Picture 9"/>
          <p:cNvPicPr>
            <a:picLocks noChangeAspect="1"/>
          </p:cNvPicPr>
          <p:nvPr/>
        </p:nvPicPr>
        <p:blipFill>
          <a:blip r:embed="rId6" cstate="print"/>
          <a:stretch>
            <a:fillRect/>
          </a:stretch>
        </p:blipFill>
        <p:spPr>
          <a:xfrm>
            <a:off x="3762375" y="4103034"/>
            <a:ext cx="1619250" cy="1362075"/>
          </a:xfrm>
          <a:prstGeom prst="rect">
            <a:avLst/>
          </a:prstGeom>
        </p:spPr>
      </p:pic>
      <p:pic>
        <p:nvPicPr>
          <p:cNvPr id="11" name="Picture 10"/>
          <p:cNvPicPr>
            <a:picLocks noChangeAspect="1"/>
          </p:cNvPicPr>
          <p:nvPr/>
        </p:nvPicPr>
        <p:blipFill>
          <a:blip r:embed="rId7" cstate="print"/>
          <a:stretch>
            <a:fillRect/>
          </a:stretch>
        </p:blipFill>
        <p:spPr>
          <a:xfrm>
            <a:off x="3762375" y="5372712"/>
            <a:ext cx="1704975" cy="933450"/>
          </a:xfrm>
          <a:prstGeom prst="rect">
            <a:avLst/>
          </a:prstGeom>
        </p:spPr>
      </p:pic>
      <p:pic>
        <p:nvPicPr>
          <p:cNvPr id="12" name="Picture 11"/>
          <p:cNvPicPr>
            <a:picLocks noChangeAspect="1"/>
          </p:cNvPicPr>
          <p:nvPr/>
        </p:nvPicPr>
        <p:blipFill>
          <a:blip r:embed="rId8" cstate="print"/>
          <a:stretch>
            <a:fillRect/>
          </a:stretch>
        </p:blipFill>
        <p:spPr>
          <a:xfrm>
            <a:off x="6842177" y="2828466"/>
            <a:ext cx="1971675" cy="209550"/>
          </a:xfrm>
          <a:prstGeom prst="rect">
            <a:avLst/>
          </a:prstGeom>
        </p:spPr>
      </p:pic>
      <p:sp>
        <p:nvSpPr>
          <p:cNvPr id="13" name="Date Placeholder 12">
            <a:extLst>
              <a:ext uri="{FF2B5EF4-FFF2-40B4-BE49-F238E27FC236}">
                <a16:creationId xmlns:a16="http://schemas.microsoft.com/office/drawing/2014/main" id="{81156DAD-AC44-4036-ADE7-23A1E947B19A}"/>
              </a:ext>
            </a:extLst>
          </p:cNvPr>
          <p:cNvSpPr>
            <a:spLocks noGrp="1"/>
          </p:cNvSpPr>
          <p:nvPr>
            <p:ph type="dt" sz="half" idx="10"/>
          </p:nvPr>
        </p:nvSpPr>
        <p:spPr/>
        <p:txBody>
          <a:bodyPr/>
          <a:lstStyle/>
          <a:p>
            <a:r>
              <a:rPr lang="en-US"/>
              <a:t>AY2023/24 NSWI166 Lecture 6 of 12, Vojtáš</a:t>
            </a:r>
          </a:p>
        </p:txBody>
      </p:sp>
      <p:sp>
        <p:nvSpPr>
          <p:cNvPr id="2" name="Footer Placeholder 1">
            <a:extLst>
              <a:ext uri="{FF2B5EF4-FFF2-40B4-BE49-F238E27FC236}">
                <a16:creationId xmlns:a16="http://schemas.microsoft.com/office/drawing/2014/main" id="{D93D0608-A8F1-38BC-4457-9E12FBA6D4C3}"/>
              </a:ext>
            </a:extLst>
          </p:cNvPr>
          <p:cNvSpPr>
            <a:spLocks noGrp="1"/>
          </p:cNvSpPr>
          <p:nvPr>
            <p:ph type="ftr" sz="quarter" idx="11"/>
          </p:nvPr>
        </p:nvSpPr>
        <p:spPr/>
        <p:txBody>
          <a:bodyPr/>
          <a:lstStyle/>
          <a:p>
            <a:r>
              <a:rPr lang="en-US"/>
              <a:t>Linear Monotone Preference Model</a:t>
            </a:r>
          </a:p>
        </p:txBody>
      </p:sp>
      <p:sp>
        <p:nvSpPr>
          <p:cNvPr id="3" name="Slide Number Placeholder 2">
            <a:extLst>
              <a:ext uri="{FF2B5EF4-FFF2-40B4-BE49-F238E27FC236}">
                <a16:creationId xmlns:a16="http://schemas.microsoft.com/office/drawing/2014/main" id="{9C1869FD-8CE4-AC3D-F3F0-06BACC6BB935}"/>
              </a:ext>
            </a:extLst>
          </p:cNvPr>
          <p:cNvSpPr>
            <a:spLocks noGrp="1"/>
          </p:cNvSpPr>
          <p:nvPr>
            <p:ph type="sldNum" sz="quarter" idx="12"/>
          </p:nvPr>
        </p:nvSpPr>
        <p:spPr/>
        <p:txBody>
          <a:bodyPr/>
          <a:lstStyle/>
          <a:p>
            <a:fld id="{105CACD4-D05D-443A-96A5-56D488532F2E}" type="slidenum">
              <a:rPr lang="en-US" smtClean="0"/>
              <a:pPr/>
              <a:t>4</a:t>
            </a:fld>
            <a:endParaRPr lang="en-US"/>
          </a:p>
        </p:txBody>
      </p:sp>
    </p:spTree>
    <p:extLst>
      <p:ext uri="{BB962C8B-B14F-4D97-AF65-F5344CB8AC3E}">
        <p14:creationId xmlns:p14="http://schemas.microsoft.com/office/powerpoint/2010/main" val="2911921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9470" y="4483865"/>
            <a:ext cx="1861850"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045066" y="473725"/>
            <a:ext cx="3602516" cy="3789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0487" y="473725"/>
            <a:ext cx="1872867" cy="3756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34708" y="4483865"/>
            <a:ext cx="3602516"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4601392" y="4206866"/>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4720741" y="4458419"/>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4729920" y="6195370"/>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824671" y="4218672"/>
            <a:ext cx="263214" cy="276999"/>
          </a:xfrm>
          <a:prstGeom prst="rect">
            <a:avLst/>
          </a:prstGeom>
          <a:noFill/>
        </p:spPr>
        <p:txBody>
          <a:bodyPr wrap="none" rtlCol="0">
            <a:spAutoFit/>
          </a:bodyPr>
          <a:lstStyle/>
          <a:p>
            <a:r>
              <a:rPr lang="cs-CZ" sz="1200" dirty="0"/>
              <a:t>1</a:t>
            </a:r>
            <a:endParaRPr lang="en-US" sz="1200" dirty="0"/>
          </a:p>
        </p:txBody>
      </p:sp>
      <p:cxnSp>
        <p:nvCxnSpPr>
          <p:cNvPr id="15" name="Straight Arrow Connector 14"/>
          <p:cNvCxnSpPr/>
          <p:nvPr/>
        </p:nvCxnSpPr>
        <p:spPr>
          <a:xfrm>
            <a:off x="8637224" y="4229689"/>
            <a:ext cx="2864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4708" y="231354"/>
            <a:ext cx="0" cy="27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32183" y="4230477"/>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44780" y="6379816"/>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12673" y="645588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2640608" y="3886591"/>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8708834" y="3873206"/>
            <a:ext cx="429657" cy="369332"/>
          </a:xfrm>
          <a:prstGeom prst="rect">
            <a:avLst/>
          </a:prstGeom>
          <a:noFill/>
        </p:spPr>
        <p:txBody>
          <a:bodyPr wrap="square" rtlCol="0">
            <a:spAutoFit/>
          </a:bodyPr>
          <a:lstStyle/>
          <a:p>
            <a:r>
              <a:rPr lang="cs-CZ" dirty="0">
                <a:latin typeface="Brush Script MT" pitchFamily="66" charset="0"/>
              </a:rPr>
              <a:t>D</a:t>
            </a:r>
            <a:r>
              <a:rPr lang="cs-CZ" baseline="-25000" dirty="0"/>
              <a:t>1</a:t>
            </a:r>
            <a:endParaRPr lang="en-US" baseline="-25000" dirty="0"/>
          </a:p>
        </p:txBody>
      </p:sp>
      <p:sp>
        <p:nvSpPr>
          <p:cNvPr id="21" name="TextBox 20"/>
          <p:cNvSpPr txBox="1"/>
          <p:nvPr/>
        </p:nvSpPr>
        <p:spPr>
          <a:xfrm>
            <a:off x="5012673" y="46688"/>
            <a:ext cx="429657" cy="369332"/>
          </a:xfrm>
          <a:prstGeom prst="rect">
            <a:avLst/>
          </a:prstGeom>
          <a:noFill/>
        </p:spPr>
        <p:txBody>
          <a:bodyPr wrap="square" rtlCol="0">
            <a:spAutoFit/>
          </a:bodyPr>
          <a:lstStyle/>
          <a:p>
            <a:r>
              <a:rPr lang="cs-CZ" dirty="0">
                <a:latin typeface="Brush Script MT" pitchFamily="66" charset="0"/>
              </a:rPr>
              <a:t>D</a:t>
            </a:r>
            <a:r>
              <a:rPr lang="en-US" baseline="-25000" dirty="0"/>
              <a:t>2</a:t>
            </a:r>
          </a:p>
        </p:txBody>
      </p:sp>
      <p:cxnSp>
        <p:nvCxnSpPr>
          <p:cNvPr id="26" name="Straight Connector 25"/>
          <p:cNvCxnSpPr/>
          <p:nvPr/>
        </p:nvCxnSpPr>
        <p:spPr>
          <a:xfrm flipH="1">
            <a:off x="4132565" y="48544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079037" y="485450"/>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30487" y="960183"/>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42211" y="3288989"/>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84464" y="854598"/>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12854" y="948587"/>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097600" y="807911"/>
            <a:ext cx="280846" cy="307777"/>
          </a:xfrm>
          <a:prstGeom prst="rect">
            <a:avLst/>
          </a:prstGeom>
          <a:noFill/>
        </p:spPr>
        <p:txBody>
          <a:bodyPr wrap="none" rtlCol="0">
            <a:spAutoFit/>
          </a:bodyPr>
          <a:lstStyle/>
          <a:p>
            <a:r>
              <a:rPr lang="en-US" sz="1400" dirty="0"/>
              <a:t>C</a:t>
            </a:r>
          </a:p>
        </p:txBody>
      </p:sp>
      <p:sp>
        <p:nvSpPr>
          <p:cNvPr id="60" name="TextBox 59"/>
          <p:cNvSpPr txBox="1"/>
          <p:nvPr/>
        </p:nvSpPr>
        <p:spPr>
          <a:xfrm>
            <a:off x="140963" y="506774"/>
            <a:ext cx="2562521" cy="5909310"/>
          </a:xfrm>
          <a:prstGeom prst="rect">
            <a:avLst/>
          </a:prstGeom>
          <a:noFill/>
          <a:ln>
            <a:solidFill>
              <a:schemeClr val="tx1"/>
            </a:solidFill>
          </a:ln>
        </p:spPr>
        <p:txBody>
          <a:bodyPr wrap="square" rtlCol="0">
            <a:spAutoFit/>
          </a:bodyPr>
          <a:lstStyle/>
          <a:p>
            <a:r>
              <a:rPr lang="en-US" dirty="0"/>
              <a:t>     Data model: attributes </a:t>
            </a:r>
            <a:r>
              <a:rPr lang="en-US" dirty="0">
                <a:latin typeface="Brush Script MT" pitchFamily="66" charset="0"/>
              </a:rPr>
              <a:t>A</a:t>
            </a:r>
            <a:r>
              <a:rPr lang="en-US" baseline="-25000" dirty="0"/>
              <a:t>1</a:t>
            </a:r>
            <a:r>
              <a:rPr lang="en-US" dirty="0"/>
              <a:t>, </a:t>
            </a:r>
            <a:r>
              <a:rPr lang="en-US" dirty="0">
                <a:latin typeface="Brush Script MT" pitchFamily="66" charset="0"/>
              </a:rPr>
              <a:t>A</a:t>
            </a:r>
            <a:r>
              <a:rPr lang="en-US" baseline="-25000" dirty="0"/>
              <a:t>2</a:t>
            </a:r>
            <a:r>
              <a:rPr lang="en-US" dirty="0"/>
              <a:t>; domains </a:t>
            </a:r>
            <a:r>
              <a:rPr lang="en-US" dirty="0">
                <a:latin typeface="Brush Script MT" pitchFamily="66" charset="0"/>
              </a:rPr>
              <a:t>D</a:t>
            </a:r>
            <a:r>
              <a:rPr lang="en-US" baseline="-25000" dirty="0"/>
              <a:t>1</a:t>
            </a:r>
            <a:r>
              <a:rPr lang="en-US" dirty="0"/>
              <a:t>, </a:t>
            </a:r>
            <a:r>
              <a:rPr lang="en-US" dirty="0">
                <a:latin typeface="Brush Script MT" pitchFamily="66" charset="0"/>
              </a:rPr>
              <a:t>D</a:t>
            </a:r>
            <a:r>
              <a:rPr lang="en-US" baseline="-25000" dirty="0"/>
              <a:t>2</a:t>
            </a:r>
            <a:r>
              <a:rPr lang="en-US" dirty="0"/>
              <a:t>; </a:t>
            </a:r>
          </a:p>
          <a:p>
            <a:r>
              <a:rPr lang="en-US" dirty="0"/>
              <a:t>     Ideal points can be for each user different, we consider users </a:t>
            </a:r>
            <a:r>
              <a:rPr lang="en-US" b="1" dirty="0">
                <a:solidFill>
                  <a:srgbClr val="FF0000"/>
                </a:solidFill>
              </a:rPr>
              <a:t>u</a:t>
            </a:r>
            <a:r>
              <a:rPr lang="en-US" dirty="0"/>
              <a:t> and </a:t>
            </a:r>
            <a:r>
              <a:rPr lang="en-US" b="1" dirty="0">
                <a:solidFill>
                  <a:srgbClr val="00B050"/>
                </a:solidFill>
              </a:rPr>
              <a:t>u</a:t>
            </a:r>
            <a:r>
              <a:rPr lang="en-US" dirty="0"/>
              <a:t>. </a:t>
            </a:r>
          </a:p>
          <a:p>
            <a:r>
              <a:rPr lang="en-US" dirty="0"/>
              <a:t>    Degree of preference    </a:t>
            </a:r>
            <a:r>
              <a:rPr lang="en-US" dirty="0" err="1"/>
              <a:t>f</a:t>
            </a:r>
            <a:r>
              <a:rPr lang="en-US" baseline="-25000" dirty="0" err="1"/>
              <a:t>i</a:t>
            </a:r>
            <a:r>
              <a:rPr lang="en-US" baseline="30000" dirty="0" err="1"/>
              <a:t>u</a:t>
            </a:r>
            <a:r>
              <a:rPr lang="en-US" dirty="0"/>
              <a:t>: </a:t>
            </a:r>
            <a:r>
              <a:rPr lang="en-US" dirty="0">
                <a:latin typeface="Brush Script MT" pitchFamily="66" charset="0"/>
              </a:rPr>
              <a:t>D</a:t>
            </a:r>
            <a:r>
              <a:rPr lang="en-US" baseline="-25000" dirty="0"/>
              <a:t>i</a:t>
            </a:r>
            <a:r>
              <a:rPr lang="en-US" dirty="0"/>
              <a:t> </a:t>
            </a:r>
            <a:r>
              <a:rPr lang="en-US" dirty="0">
                <a:sym typeface="Wingdings" panose="05000000000000000000" pitchFamily="2" charset="2"/>
              </a:rPr>
              <a:t></a:t>
            </a:r>
            <a:r>
              <a:rPr lang="en-US" dirty="0"/>
              <a:t> [0, 1] (for an user </a:t>
            </a:r>
            <a:r>
              <a:rPr lang="en-US" dirty="0" err="1"/>
              <a:t>u</a:t>
            </a:r>
            <a:r>
              <a:rPr lang="en-US" dirty="0" err="1">
                <a:sym typeface="Symbol" panose="05050102010706020507" pitchFamily="18" charset="2"/>
              </a:rPr>
              <a:t></a:t>
            </a:r>
            <a:r>
              <a:rPr lang="en-US" dirty="0" err="1"/>
              <a:t>U</a:t>
            </a:r>
            <a:r>
              <a:rPr lang="en-US" dirty="0"/>
              <a:t>), so we have </a:t>
            </a:r>
            <a:r>
              <a:rPr lang="en-US" b="1" dirty="0" err="1">
                <a:solidFill>
                  <a:srgbClr val="00B050"/>
                </a:solidFill>
              </a:rPr>
              <a:t>f</a:t>
            </a:r>
            <a:r>
              <a:rPr lang="en-US" b="1" baseline="-25000" dirty="0" err="1">
                <a:solidFill>
                  <a:srgbClr val="00B050"/>
                </a:solidFill>
              </a:rPr>
              <a:t>i</a:t>
            </a:r>
            <a:r>
              <a:rPr lang="en-US" b="1" baseline="30000" dirty="0" err="1">
                <a:solidFill>
                  <a:srgbClr val="00B050"/>
                </a:solidFill>
              </a:rPr>
              <a:t>u</a:t>
            </a:r>
            <a:r>
              <a:rPr lang="en-US" dirty="0"/>
              <a:t> and </a:t>
            </a:r>
            <a:r>
              <a:rPr lang="en-US" b="1" dirty="0" err="1">
                <a:solidFill>
                  <a:srgbClr val="FF0000"/>
                </a:solidFill>
              </a:rPr>
              <a:t>f</a:t>
            </a:r>
            <a:r>
              <a:rPr lang="en-US" b="1" baseline="-25000" dirty="0" err="1">
                <a:solidFill>
                  <a:srgbClr val="FF0000"/>
                </a:solidFill>
              </a:rPr>
              <a:t>i</a:t>
            </a:r>
            <a:r>
              <a:rPr lang="en-US" b="1" baseline="30000" dirty="0" err="1">
                <a:solidFill>
                  <a:srgbClr val="FF0000"/>
                </a:solidFill>
              </a:rPr>
              <a:t>u</a:t>
            </a:r>
            <a:r>
              <a:rPr lang="en-US" dirty="0"/>
              <a:t> . </a:t>
            </a:r>
          </a:p>
          <a:p>
            <a:r>
              <a:rPr lang="en-US" dirty="0"/>
              <a:t>     Object with </a:t>
            </a:r>
            <a:r>
              <a:rPr lang="en-US" dirty="0" err="1"/>
              <a:t>objectID</a:t>
            </a:r>
            <a:r>
              <a:rPr lang="en-US" dirty="0"/>
              <a:t> = B has attribute values B.</a:t>
            </a:r>
            <a:r>
              <a:rPr lang="en-US" dirty="0">
                <a:latin typeface="Brush Script MT" pitchFamily="66" charset="0"/>
              </a:rPr>
              <a:t>A</a:t>
            </a:r>
            <a:r>
              <a:rPr lang="en-US" baseline="-25000" dirty="0"/>
              <a:t>1</a:t>
            </a:r>
            <a:r>
              <a:rPr lang="en-US" dirty="0"/>
              <a:t> = b</a:t>
            </a:r>
            <a:r>
              <a:rPr lang="en-US" baseline="-25000" dirty="0"/>
              <a:t>1</a:t>
            </a:r>
            <a:r>
              <a:rPr lang="en-US" dirty="0"/>
              <a:t> and B.</a:t>
            </a:r>
            <a:r>
              <a:rPr lang="en-US" dirty="0">
                <a:latin typeface="Brush Script MT" pitchFamily="66" charset="0"/>
              </a:rPr>
              <a:t>A</a:t>
            </a:r>
            <a:r>
              <a:rPr lang="en-US" baseline="-25000" dirty="0"/>
              <a:t>2</a:t>
            </a:r>
            <a:r>
              <a:rPr lang="en-US" dirty="0"/>
              <a:t> = b</a:t>
            </a:r>
            <a:r>
              <a:rPr lang="en-US" baseline="-25000" dirty="0"/>
              <a:t>2</a:t>
            </a:r>
            <a:r>
              <a:rPr lang="en-US" dirty="0"/>
              <a:t>, sometimes we write B=(b</a:t>
            </a:r>
            <a:r>
              <a:rPr lang="en-US" baseline="-25000" dirty="0"/>
              <a:t>1</a:t>
            </a:r>
            <a:r>
              <a:rPr lang="en-US" dirty="0"/>
              <a:t>, b</a:t>
            </a:r>
            <a:r>
              <a:rPr lang="en-US" baseline="-25000" dirty="0"/>
              <a:t>2</a:t>
            </a:r>
            <a:r>
              <a:rPr lang="en-US" dirty="0"/>
              <a:t>). </a:t>
            </a:r>
          </a:p>
          <a:p>
            <a:r>
              <a:rPr lang="en-US" dirty="0"/>
              <a:t>     Attribute preference degrees </a:t>
            </a:r>
            <a:r>
              <a:rPr lang="en-US" dirty="0" err="1"/>
              <a:t>f</a:t>
            </a:r>
            <a:r>
              <a:rPr lang="en-US" baseline="-25000" dirty="0" err="1"/>
              <a:t>i</a:t>
            </a:r>
            <a:r>
              <a:rPr lang="en-US" baseline="30000" dirty="0" err="1"/>
              <a:t>u</a:t>
            </a:r>
            <a:r>
              <a:rPr lang="en-US" dirty="0"/>
              <a:t>(</a:t>
            </a:r>
            <a:r>
              <a:rPr lang="en-US" dirty="0" err="1"/>
              <a:t>B.</a:t>
            </a:r>
            <a:r>
              <a:rPr lang="en-US" dirty="0" err="1">
                <a:latin typeface="Brush Script MT" pitchFamily="66" charset="0"/>
              </a:rPr>
              <a:t>A</a:t>
            </a:r>
            <a:r>
              <a:rPr lang="en-US" baseline="-25000" dirty="0" err="1"/>
              <a:t>i</a:t>
            </a:r>
            <a:r>
              <a:rPr lang="en-US" dirty="0"/>
              <a:t>) = </a:t>
            </a:r>
            <a:r>
              <a:rPr lang="en-US" dirty="0" err="1"/>
              <a:t>b</a:t>
            </a:r>
            <a:r>
              <a:rPr lang="en-US" baseline="-25000" dirty="0" err="1"/>
              <a:t>i</a:t>
            </a:r>
            <a:r>
              <a:rPr lang="en-US" baseline="30000" dirty="0" err="1"/>
              <a:t>u</a:t>
            </a:r>
            <a:r>
              <a:rPr lang="en-US" dirty="0"/>
              <a:t> and </a:t>
            </a:r>
            <a:r>
              <a:rPr lang="en-US" dirty="0" err="1"/>
              <a:t>corresponsing</a:t>
            </a:r>
            <a:r>
              <a:rPr lang="en-US" dirty="0"/>
              <a:t> point in preference cube is B</a:t>
            </a:r>
            <a:r>
              <a:rPr lang="en-US" baseline="30000" dirty="0"/>
              <a:t>u</a:t>
            </a:r>
            <a:r>
              <a:rPr lang="en-US" dirty="0"/>
              <a:t> = (b</a:t>
            </a:r>
            <a:r>
              <a:rPr lang="en-US" baseline="-25000" dirty="0"/>
              <a:t>1</a:t>
            </a:r>
            <a:r>
              <a:rPr lang="en-US" baseline="30000" dirty="0"/>
              <a:t>u</a:t>
            </a:r>
            <a:r>
              <a:rPr lang="en-US" dirty="0"/>
              <a:t>, b</a:t>
            </a:r>
            <a:r>
              <a:rPr lang="en-US" baseline="-25000" dirty="0"/>
              <a:t>2</a:t>
            </a:r>
            <a:r>
              <a:rPr lang="en-US" baseline="30000" dirty="0"/>
              <a:t>u</a:t>
            </a:r>
            <a:r>
              <a:rPr lang="en-US" dirty="0"/>
              <a:t>) </a:t>
            </a:r>
          </a:p>
          <a:p>
            <a:r>
              <a:rPr lang="en-US" dirty="0"/>
              <a:t>     Find both images of C, … </a:t>
            </a:r>
            <a:endParaRPr lang="en-US" dirty="0">
              <a:sym typeface="Symbol" panose="05050102010706020507" pitchFamily="18" charset="2"/>
            </a:endParaRPr>
          </a:p>
        </p:txBody>
      </p:sp>
      <p:cxnSp>
        <p:nvCxnSpPr>
          <p:cNvPr id="64" name="Straight Connector 63"/>
          <p:cNvCxnSpPr/>
          <p:nvPr/>
        </p:nvCxnSpPr>
        <p:spPr>
          <a:xfrm flipV="1">
            <a:off x="5916488" y="4495672"/>
            <a:ext cx="2731094" cy="188125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10" idx="0"/>
          </p:cNvCxnSpPr>
          <p:nvPr/>
        </p:nvCxnSpPr>
        <p:spPr>
          <a:xfrm>
            <a:off x="2930487" y="1509311"/>
            <a:ext cx="1802512" cy="26975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2942211" y="485449"/>
            <a:ext cx="1861143" cy="24453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10" idx="0"/>
          </p:cNvCxnSpPr>
          <p:nvPr/>
        </p:nvCxnSpPr>
        <p:spPr>
          <a:xfrm>
            <a:off x="2930487" y="2919046"/>
            <a:ext cx="1802512" cy="12878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034708" y="4495671"/>
            <a:ext cx="2350825" cy="188414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7393218" y="4495671"/>
            <a:ext cx="1244006" cy="18941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939666" y="5370387"/>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915794" y="6212033"/>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137301"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452932"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044780" y="4483865"/>
            <a:ext cx="871708" cy="189306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939666" y="472594"/>
            <a:ext cx="1852671" cy="103671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43507" y="1837869"/>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271897" y="1931858"/>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371527" y="1760416"/>
            <a:ext cx="272832" cy="307777"/>
          </a:xfrm>
          <a:prstGeom prst="rect">
            <a:avLst/>
          </a:prstGeom>
          <a:noFill/>
        </p:spPr>
        <p:txBody>
          <a:bodyPr wrap="none" rtlCol="0">
            <a:spAutoFit/>
          </a:bodyPr>
          <a:lstStyle/>
          <a:p>
            <a:r>
              <a:rPr lang="en-US" sz="1400" dirty="0"/>
              <a:t>E</a:t>
            </a:r>
          </a:p>
        </p:txBody>
      </p:sp>
      <p:sp>
        <p:nvSpPr>
          <p:cNvPr id="75" name="TextBox 74"/>
          <p:cNvSpPr txBox="1"/>
          <p:nvPr/>
        </p:nvSpPr>
        <p:spPr>
          <a:xfrm>
            <a:off x="8022209" y="5213021"/>
            <a:ext cx="420308" cy="369332"/>
          </a:xfrm>
          <a:prstGeom prst="rect">
            <a:avLst/>
          </a:prstGeom>
          <a:noFill/>
        </p:spPr>
        <p:txBody>
          <a:bodyPr wrap="none" rtlCol="0">
            <a:spAutoFit/>
          </a:bodyPr>
          <a:lstStyle/>
          <a:p>
            <a:r>
              <a:rPr lang="en-US" b="1" dirty="0">
                <a:solidFill>
                  <a:srgbClr val="FF0000"/>
                </a:solidFill>
              </a:rPr>
              <a:t>f</a:t>
            </a:r>
            <a:r>
              <a:rPr lang="en-US" b="1" baseline="-25000" dirty="0">
                <a:solidFill>
                  <a:srgbClr val="FF0000"/>
                </a:solidFill>
              </a:rPr>
              <a:t>1</a:t>
            </a:r>
            <a:r>
              <a:rPr lang="en-US" b="1" baseline="30000" dirty="0">
                <a:solidFill>
                  <a:srgbClr val="FF0000"/>
                </a:solidFill>
              </a:rPr>
              <a:t>u</a:t>
            </a:r>
            <a:endParaRPr lang="en-US" dirty="0"/>
          </a:p>
        </p:txBody>
      </p:sp>
      <p:sp>
        <p:nvSpPr>
          <p:cNvPr id="77" name="TextBox 76"/>
          <p:cNvSpPr txBox="1"/>
          <p:nvPr/>
        </p:nvSpPr>
        <p:spPr>
          <a:xfrm>
            <a:off x="5167461" y="5374847"/>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1</a:t>
            </a:r>
            <a:r>
              <a:rPr lang="en-US" b="1" baseline="30000" dirty="0">
                <a:solidFill>
                  <a:srgbClr val="00B050"/>
                </a:solidFill>
              </a:rPr>
              <a:t>u</a:t>
            </a:r>
            <a:endParaRPr lang="en-US" dirty="0">
              <a:solidFill>
                <a:srgbClr val="00B050"/>
              </a:solidFill>
            </a:endParaRPr>
          </a:p>
        </p:txBody>
      </p:sp>
      <p:sp>
        <p:nvSpPr>
          <p:cNvPr id="78" name="TextBox 77"/>
          <p:cNvSpPr txBox="1"/>
          <p:nvPr/>
        </p:nvSpPr>
        <p:spPr>
          <a:xfrm>
            <a:off x="3557046" y="3509908"/>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2</a:t>
            </a:r>
            <a:r>
              <a:rPr lang="en-US" b="1" baseline="30000" dirty="0">
                <a:solidFill>
                  <a:srgbClr val="00B050"/>
                </a:solidFill>
              </a:rPr>
              <a:t>u</a:t>
            </a:r>
            <a:endParaRPr lang="en-US" dirty="0">
              <a:solidFill>
                <a:srgbClr val="00B050"/>
              </a:solidFill>
            </a:endParaRPr>
          </a:p>
        </p:txBody>
      </p:sp>
      <p:sp>
        <p:nvSpPr>
          <p:cNvPr id="79" name="TextBox 78"/>
          <p:cNvSpPr txBox="1"/>
          <p:nvPr/>
        </p:nvSpPr>
        <p:spPr>
          <a:xfrm>
            <a:off x="3605751" y="655163"/>
            <a:ext cx="420308" cy="369332"/>
          </a:xfrm>
          <a:prstGeom prst="rect">
            <a:avLst/>
          </a:prstGeom>
          <a:noFill/>
        </p:spPr>
        <p:txBody>
          <a:bodyPr wrap="none" rtlCol="0">
            <a:spAutoFit/>
          </a:bodyPr>
          <a:lstStyle/>
          <a:p>
            <a:r>
              <a:rPr lang="en-US" b="1" dirty="0">
                <a:solidFill>
                  <a:srgbClr val="FF0000"/>
                </a:solidFill>
              </a:rPr>
              <a:t>f</a:t>
            </a:r>
            <a:r>
              <a:rPr lang="en-US" b="1" baseline="-25000" dirty="0">
                <a:solidFill>
                  <a:srgbClr val="FF0000"/>
                </a:solidFill>
              </a:rPr>
              <a:t>2</a:t>
            </a:r>
            <a:r>
              <a:rPr lang="en-US" b="1" baseline="30000" dirty="0">
                <a:solidFill>
                  <a:srgbClr val="FF0000"/>
                </a:solidFill>
              </a:rPr>
              <a:t>u</a:t>
            </a:r>
            <a:endParaRPr lang="en-US" dirty="0"/>
          </a:p>
        </p:txBody>
      </p:sp>
      <p:cxnSp>
        <p:nvCxnSpPr>
          <p:cNvPr id="80" name="Straight Connector 79"/>
          <p:cNvCxnSpPr/>
          <p:nvPr/>
        </p:nvCxnSpPr>
        <p:spPr>
          <a:xfrm>
            <a:off x="7141642" y="2547547"/>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070032" y="2641536"/>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169662" y="2470094"/>
            <a:ext cx="295274" cy="307777"/>
          </a:xfrm>
          <a:prstGeom prst="rect">
            <a:avLst/>
          </a:prstGeom>
          <a:noFill/>
        </p:spPr>
        <p:txBody>
          <a:bodyPr wrap="none" rtlCol="0">
            <a:spAutoFit/>
          </a:bodyPr>
          <a:lstStyle/>
          <a:p>
            <a:r>
              <a:rPr lang="cs-CZ" sz="1400" dirty="0"/>
              <a:t>D</a:t>
            </a:r>
            <a:endParaRPr lang="en-US" sz="1400" dirty="0"/>
          </a:p>
        </p:txBody>
      </p:sp>
      <p:cxnSp>
        <p:nvCxnSpPr>
          <p:cNvPr id="83" name="Straight Connector 82"/>
          <p:cNvCxnSpPr/>
          <p:nvPr/>
        </p:nvCxnSpPr>
        <p:spPr>
          <a:xfrm>
            <a:off x="6135292" y="3190416"/>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063682" y="3284405"/>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148428" y="3143729"/>
            <a:ext cx="282450" cy="307777"/>
          </a:xfrm>
          <a:prstGeom prst="rect">
            <a:avLst/>
          </a:prstGeom>
          <a:noFill/>
        </p:spPr>
        <p:txBody>
          <a:bodyPr wrap="none" rtlCol="0">
            <a:spAutoFit/>
          </a:bodyPr>
          <a:lstStyle/>
          <a:p>
            <a:r>
              <a:rPr lang="en-US" sz="1400" dirty="0"/>
              <a:t>B</a:t>
            </a:r>
          </a:p>
        </p:txBody>
      </p:sp>
      <p:sp>
        <p:nvSpPr>
          <p:cNvPr id="87" name="TextBox 86"/>
          <p:cNvSpPr txBox="1"/>
          <p:nvPr/>
        </p:nvSpPr>
        <p:spPr>
          <a:xfrm>
            <a:off x="6061426" y="4166643"/>
            <a:ext cx="385042" cy="369332"/>
          </a:xfrm>
          <a:prstGeom prst="rect">
            <a:avLst/>
          </a:prstGeom>
          <a:noFill/>
        </p:spPr>
        <p:txBody>
          <a:bodyPr wrap="none" rtlCol="0">
            <a:spAutoFit/>
          </a:bodyPr>
          <a:lstStyle/>
          <a:p>
            <a:r>
              <a:rPr lang="en-US" dirty="0"/>
              <a:t>b</a:t>
            </a:r>
            <a:r>
              <a:rPr lang="en-US" baseline="-25000" dirty="0"/>
              <a:t>1</a:t>
            </a:r>
            <a:endParaRPr lang="en-US" dirty="0"/>
          </a:p>
        </p:txBody>
      </p:sp>
      <p:sp>
        <p:nvSpPr>
          <p:cNvPr id="88" name="TextBox 87"/>
          <p:cNvSpPr txBox="1"/>
          <p:nvPr/>
        </p:nvSpPr>
        <p:spPr>
          <a:xfrm>
            <a:off x="4733818" y="3187824"/>
            <a:ext cx="385042" cy="369332"/>
          </a:xfrm>
          <a:prstGeom prst="rect">
            <a:avLst/>
          </a:prstGeom>
          <a:noFill/>
        </p:spPr>
        <p:txBody>
          <a:bodyPr wrap="none" rtlCol="0">
            <a:spAutoFit/>
          </a:bodyPr>
          <a:lstStyle/>
          <a:p>
            <a:r>
              <a:rPr lang="en-US" dirty="0"/>
              <a:t>b</a:t>
            </a:r>
            <a:r>
              <a:rPr lang="en-US" baseline="-25000" dirty="0"/>
              <a:t>2</a:t>
            </a:r>
            <a:endParaRPr lang="en-US" dirty="0"/>
          </a:p>
        </p:txBody>
      </p:sp>
      <p:sp>
        <p:nvSpPr>
          <p:cNvPr id="89" name="TextBox 88"/>
          <p:cNvSpPr txBox="1"/>
          <p:nvPr/>
        </p:nvSpPr>
        <p:spPr>
          <a:xfrm>
            <a:off x="4675691" y="5062189"/>
            <a:ext cx="465192" cy="369332"/>
          </a:xfrm>
          <a:prstGeom prst="rect">
            <a:avLst/>
          </a:prstGeom>
          <a:noFill/>
        </p:spPr>
        <p:txBody>
          <a:bodyPr wrap="none" rtlCol="0">
            <a:spAutoFit/>
          </a:bodyPr>
          <a:lstStyle/>
          <a:p>
            <a:r>
              <a:rPr lang="en-US" dirty="0">
                <a:solidFill>
                  <a:srgbClr val="FF0000"/>
                </a:solidFill>
              </a:rPr>
              <a:t>b</a:t>
            </a:r>
            <a:r>
              <a:rPr lang="en-US" baseline="-25000" dirty="0">
                <a:solidFill>
                  <a:srgbClr val="FF0000"/>
                </a:solidFill>
              </a:rPr>
              <a:t>1</a:t>
            </a:r>
            <a:r>
              <a:rPr lang="en-US" baseline="30000" dirty="0">
                <a:solidFill>
                  <a:srgbClr val="FF0000"/>
                </a:solidFill>
              </a:rPr>
              <a:t>u</a:t>
            </a:r>
            <a:endParaRPr lang="en-US" dirty="0">
              <a:solidFill>
                <a:srgbClr val="FF0000"/>
              </a:solidFill>
            </a:endParaRPr>
          </a:p>
        </p:txBody>
      </p:sp>
      <p:sp>
        <p:nvSpPr>
          <p:cNvPr id="90" name="TextBox 89"/>
          <p:cNvSpPr txBox="1"/>
          <p:nvPr/>
        </p:nvSpPr>
        <p:spPr>
          <a:xfrm>
            <a:off x="4677259" y="5846198"/>
            <a:ext cx="465192" cy="369332"/>
          </a:xfrm>
          <a:prstGeom prst="rect">
            <a:avLst/>
          </a:prstGeom>
          <a:noFill/>
        </p:spPr>
        <p:txBody>
          <a:bodyPr wrap="none" rtlCol="0">
            <a:spAutoFit/>
          </a:bodyPr>
          <a:lstStyle/>
          <a:p>
            <a:r>
              <a:rPr lang="en-US" dirty="0">
                <a:solidFill>
                  <a:srgbClr val="00B050"/>
                </a:solidFill>
              </a:rPr>
              <a:t>b</a:t>
            </a:r>
            <a:r>
              <a:rPr lang="en-US" baseline="-25000" dirty="0">
                <a:solidFill>
                  <a:srgbClr val="00B050"/>
                </a:solidFill>
              </a:rPr>
              <a:t>1</a:t>
            </a:r>
            <a:r>
              <a:rPr lang="en-US" baseline="30000" dirty="0">
                <a:solidFill>
                  <a:srgbClr val="00B050"/>
                </a:solidFill>
              </a:rPr>
              <a:t>u</a:t>
            </a:r>
            <a:endParaRPr lang="en-US" dirty="0">
              <a:solidFill>
                <a:srgbClr val="00B050"/>
              </a:solidFill>
            </a:endParaRPr>
          </a:p>
        </p:txBody>
      </p:sp>
      <p:sp>
        <p:nvSpPr>
          <p:cNvPr id="91" name="TextBox 90"/>
          <p:cNvSpPr txBox="1"/>
          <p:nvPr/>
        </p:nvSpPr>
        <p:spPr>
          <a:xfrm>
            <a:off x="3076274" y="4160371"/>
            <a:ext cx="465192" cy="369332"/>
          </a:xfrm>
          <a:prstGeom prst="rect">
            <a:avLst/>
          </a:prstGeom>
          <a:noFill/>
        </p:spPr>
        <p:txBody>
          <a:bodyPr wrap="none" rtlCol="0">
            <a:spAutoFit/>
          </a:bodyPr>
          <a:lstStyle/>
          <a:p>
            <a:r>
              <a:rPr lang="en-US" dirty="0">
                <a:solidFill>
                  <a:srgbClr val="00B050"/>
                </a:solidFill>
              </a:rPr>
              <a:t>b</a:t>
            </a:r>
            <a:r>
              <a:rPr lang="en-US" baseline="-25000" dirty="0">
                <a:solidFill>
                  <a:srgbClr val="00B050"/>
                </a:solidFill>
              </a:rPr>
              <a:t>2</a:t>
            </a:r>
            <a:r>
              <a:rPr lang="en-US" baseline="30000" dirty="0">
                <a:solidFill>
                  <a:srgbClr val="00B050"/>
                </a:solidFill>
              </a:rPr>
              <a:t>u</a:t>
            </a:r>
            <a:endParaRPr lang="en-US" dirty="0">
              <a:solidFill>
                <a:srgbClr val="00B050"/>
              </a:solidFill>
            </a:endParaRPr>
          </a:p>
        </p:txBody>
      </p:sp>
      <p:sp>
        <p:nvSpPr>
          <p:cNvPr id="92" name="TextBox 91"/>
          <p:cNvSpPr txBox="1"/>
          <p:nvPr/>
        </p:nvSpPr>
        <p:spPr>
          <a:xfrm>
            <a:off x="3766013" y="4161939"/>
            <a:ext cx="465192" cy="369332"/>
          </a:xfrm>
          <a:prstGeom prst="rect">
            <a:avLst/>
          </a:prstGeom>
          <a:noFill/>
        </p:spPr>
        <p:txBody>
          <a:bodyPr wrap="none" rtlCol="0">
            <a:spAutoFit/>
          </a:bodyPr>
          <a:lstStyle/>
          <a:p>
            <a:r>
              <a:rPr lang="en-US" dirty="0">
                <a:solidFill>
                  <a:srgbClr val="FF0000"/>
                </a:solidFill>
              </a:rPr>
              <a:t>b</a:t>
            </a:r>
            <a:r>
              <a:rPr lang="en-US" baseline="-25000" dirty="0">
                <a:solidFill>
                  <a:srgbClr val="FF0000"/>
                </a:solidFill>
              </a:rPr>
              <a:t>2</a:t>
            </a:r>
            <a:r>
              <a:rPr lang="en-US" baseline="30000" dirty="0">
                <a:solidFill>
                  <a:srgbClr val="FF0000"/>
                </a:solidFill>
              </a:rPr>
              <a:t>u</a:t>
            </a:r>
            <a:endParaRPr lang="en-US" dirty="0">
              <a:solidFill>
                <a:srgbClr val="FF0000"/>
              </a:solidFill>
            </a:endParaRPr>
          </a:p>
        </p:txBody>
      </p:sp>
      <p:sp>
        <p:nvSpPr>
          <p:cNvPr id="93" name="TextBox 92"/>
          <p:cNvSpPr txBox="1"/>
          <p:nvPr/>
        </p:nvSpPr>
        <p:spPr>
          <a:xfrm>
            <a:off x="4053523" y="5071599"/>
            <a:ext cx="389850" cy="369332"/>
          </a:xfrm>
          <a:prstGeom prst="rect">
            <a:avLst/>
          </a:prstGeom>
          <a:noFill/>
        </p:spPr>
        <p:txBody>
          <a:bodyPr wrap="none" rtlCol="0">
            <a:spAutoFit/>
          </a:bodyPr>
          <a:lstStyle/>
          <a:p>
            <a:r>
              <a:rPr lang="en-US" dirty="0">
                <a:solidFill>
                  <a:srgbClr val="FF0000"/>
                </a:solidFill>
              </a:rPr>
              <a:t>B</a:t>
            </a:r>
            <a:r>
              <a:rPr lang="en-US" baseline="30000" dirty="0">
                <a:solidFill>
                  <a:srgbClr val="FF0000"/>
                </a:solidFill>
              </a:rPr>
              <a:t>u</a:t>
            </a:r>
          </a:p>
        </p:txBody>
      </p:sp>
      <p:sp>
        <p:nvSpPr>
          <p:cNvPr id="94" name="TextBox 93"/>
          <p:cNvSpPr txBox="1"/>
          <p:nvPr/>
        </p:nvSpPr>
        <p:spPr>
          <a:xfrm>
            <a:off x="3385789" y="5912157"/>
            <a:ext cx="389850" cy="369332"/>
          </a:xfrm>
          <a:prstGeom prst="rect">
            <a:avLst/>
          </a:prstGeom>
          <a:noFill/>
        </p:spPr>
        <p:txBody>
          <a:bodyPr wrap="none" rtlCol="0">
            <a:spAutoFit/>
          </a:bodyPr>
          <a:lstStyle/>
          <a:p>
            <a:r>
              <a:rPr lang="en-US" dirty="0">
                <a:solidFill>
                  <a:srgbClr val="00B050"/>
                </a:solidFill>
              </a:rPr>
              <a:t>B</a:t>
            </a:r>
            <a:r>
              <a:rPr lang="en-US" baseline="30000" dirty="0">
                <a:solidFill>
                  <a:srgbClr val="00B050"/>
                </a:solidFill>
              </a:rPr>
              <a:t>u</a:t>
            </a:r>
          </a:p>
        </p:txBody>
      </p:sp>
      <p:cxnSp>
        <p:nvCxnSpPr>
          <p:cNvPr id="65" name="Straight Connector 64"/>
          <p:cNvCxnSpPr/>
          <p:nvPr/>
        </p:nvCxnSpPr>
        <p:spPr>
          <a:xfrm>
            <a:off x="4128954" y="5275311"/>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057344" y="5369300"/>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461205" y="6106455"/>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389595" y="6200444"/>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708969" y="2189029"/>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637359" y="2283018"/>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6678669" y="2219807"/>
            <a:ext cx="293670" cy="307777"/>
          </a:xfrm>
          <a:prstGeom prst="rect">
            <a:avLst/>
          </a:prstGeom>
          <a:noFill/>
          <a:ln>
            <a:noFill/>
          </a:ln>
        </p:spPr>
        <p:txBody>
          <a:bodyPr wrap="none" rtlCol="0">
            <a:spAutoFit/>
          </a:bodyPr>
          <a:lstStyle/>
          <a:p>
            <a:r>
              <a:rPr lang="cs-CZ" sz="1400" dirty="0"/>
              <a:t>A</a:t>
            </a:r>
            <a:endParaRPr lang="en-US" sz="1400" dirty="0"/>
          </a:p>
        </p:txBody>
      </p:sp>
      <p:sp>
        <p:nvSpPr>
          <p:cNvPr id="71" name="Date Placeholder 4">
            <a:extLst>
              <a:ext uri="{FF2B5EF4-FFF2-40B4-BE49-F238E27FC236}">
                <a16:creationId xmlns:a16="http://schemas.microsoft.com/office/drawing/2014/main" id="{1BB504B7-988C-422F-9BA7-0EC5B15EC039}"/>
              </a:ext>
            </a:extLst>
          </p:cNvPr>
          <p:cNvSpPr>
            <a:spLocks noGrp="1"/>
          </p:cNvSpPr>
          <p:nvPr>
            <p:ph type="dt" sz="half" idx="10"/>
          </p:nvPr>
        </p:nvSpPr>
        <p:spPr>
          <a:xfrm>
            <a:off x="628650" y="6672301"/>
            <a:ext cx="2057400" cy="183399"/>
          </a:xfrm>
        </p:spPr>
        <p:txBody>
          <a:bodyPr/>
          <a:lstStyle/>
          <a:p>
            <a:r>
              <a:rPr lang="en-US"/>
              <a:t>AY2023/24 NSWI166 Lecture 6 of 12, Vojtáš</a:t>
            </a:r>
            <a:endParaRPr lang="en-US" dirty="0"/>
          </a:p>
        </p:txBody>
      </p:sp>
      <p:sp>
        <p:nvSpPr>
          <p:cNvPr id="5" name="Footer Placeholder 4">
            <a:extLst>
              <a:ext uri="{FF2B5EF4-FFF2-40B4-BE49-F238E27FC236}">
                <a16:creationId xmlns:a16="http://schemas.microsoft.com/office/drawing/2014/main" id="{B5E153F9-4171-D83D-6B3B-B2AEA55E6988}"/>
              </a:ext>
            </a:extLst>
          </p:cNvPr>
          <p:cNvSpPr>
            <a:spLocks noGrp="1"/>
          </p:cNvSpPr>
          <p:nvPr>
            <p:ph type="ftr" sz="quarter" idx="11"/>
          </p:nvPr>
        </p:nvSpPr>
        <p:spPr/>
        <p:txBody>
          <a:bodyPr/>
          <a:lstStyle/>
          <a:p>
            <a:r>
              <a:rPr lang="en-US"/>
              <a:t>Linear Monotone Preference Model</a:t>
            </a:r>
          </a:p>
        </p:txBody>
      </p:sp>
      <p:sp>
        <p:nvSpPr>
          <p:cNvPr id="6" name="Slide Number Placeholder 5">
            <a:extLst>
              <a:ext uri="{FF2B5EF4-FFF2-40B4-BE49-F238E27FC236}">
                <a16:creationId xmlns:a16="http://schemas.microsoft.com/office/drawing/2014/main" id="{C6FA6F1C-D0AD-72F8-99B0-EEF7368EF147}"/>
              </a:ext>
            </a:extLst>
          </p:cNvPr>
          <p:cNvSpPr>
            <a:spLocks noGrp="1"/>
          </p:cNvSpPr>
          <p:nvPr>
            <p:ph type="sldNum" sz="quarter" idx="12"/>
          </p:nvPr>
        </p:nvSpPr>
        <p:spPr/>
        <p:txBody>
          <a:bodyPr/>
          <a:lstStyle/>
          <a:p>
            <a:fld id="{105CACD4-D05D-443A-96A5-56D488532F2E}" type="slidenum">
              <a:rPr lang="en-US" smtClean="0"/>
              <a:pPr/>
              <a:t>40</a:t>
            </a:fld>
            <a:endParaRPr lang="en-US"/>
          </a:p>
        </p:txBody>
      </p:sp>
    </p:spTree>
    <p:extLst>
      <p:ext uri="{BB962C8B-B14F-4D97-AF65-F5344CB8AC3E}">
        <p14:creationId xmlns:p14="http://schemas.microsoft.com/office/powerpoint/2010/main" val="3921336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9470" y="4483865"/>
            <a:ext cx="1861850"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045066" y="473725"/>
            <a:ext cx="3602516" cy="3789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0487" y="473725"/>
            <a:ext cx="1872867" cy="3756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34708" y="4483865"/>
            <a:ext cx="3602516"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4601392" y="4206866"/>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4720741" y="4458419"/>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4729920" y="6195370"/>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824671" y="4218672"/>
            <a:ext cx="263214" cy="276999"/>
          </a:xfrm>
          <a:prstGeom prst="rect">
            <a:avLst/>
          </a:prstGeom>
          <a:noFill/>
        </p:spPr>
        <p:txBody>
          <a:bodyPr wrap="none" rtlCol="0">
            <a:spAutoFit/>
          </a:bodyPr>
          <a:lstStyle/>
          <a:p>
            <a:r>
              <a:rPr lang="cs-CZ" sz="1200" dirty="0"/>
              <a:t>1</a:t>
            </a:r>
            <a:endParaRPr lang="en-US" sz="1200" dirty="0"/>
          </a:p>
        </p:txBody>
      </p:sp>
      <p:cxnSp>
        <p:nvCxnSpPr>
          <p:cNvPr id="15" name="Straight Arrow Connector 14"/>
          <p:cNvCxnSpPr/>
          <p:nvPr/>
        </p:nvCxnSpPr>
        <p:spPr>
          <a:xfrm>
            <a:off x="8637224" y="4229689"/>
            <a:ext cx="2864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4708" y="231354"/>
            <a:ext cx="0" cy="27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32183" y="4230477"/>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44780" y="6379816"/>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12673" y="645588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2640608" y="3886591"/>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8708834" y="3873206"/>
            <a:ext cx="429657" cy="369332"/>
          </a:xfrm>
          <a:prstGeom prst="rect">
            <a:avLst/>
          </a:prstGeom>
          <a:noFill/>
        </p:spPr>
        <p:txBody>
          <a:bodyPr wrap="square" rtlCol="0">
            <a:spAutoFit/>
          </a:bodyPr>
          <a:lstStyle/>
          <a:p>
            <a:r>
              <a:rPr lang="cs-CZ" dirty="0">
                <a:latin typeface="Brush Script MT" pitchFamily="66" charset="0"/>
              </a:rPr>
              <a:t>D</a:t>
            </a:r>
            <a:r>
              <a:rPr lang="cs-CZ" baseline="-25000" dirty="0"/>
              <a:t>1</a:t>
            </a:r>
            <a:endParaRPr lang="en-US" baseline="-25000" dirty="0"/>
          </a:p>
        </p:txBody>
      </p:sp>
      <p:sp>
        <p:nvSpPr>
          <p:cNvPr id="21" name="TextBox 20"/>
          <p:cNvSpPr txBox="1"/>
          <p:nvPr/>
        </p:nvSpPr>
        <p:spPr>
          <a:xfrm>
            <a:off x="5012673" y="46688"/>
            <a:ext cx="429657" cy="369332"/>
          </a:xfrm>
          <a:prstGeom prst="rect">
            <a:avLst/>
          </a:prstGeom>
          <a:noFill/>
        </p:spPr>
        <p:txBody>
          <a:bodyPr wrap="square" rtlCol="0">
            <a:spAutoFit/>
          </a:bodyPr>
          <a:lstStyle/>
          <a:p>
            <a:r>
              <a:rPr lang="cs-CZ" dirty="0">
                <a:latin typeface="Brush Script MT" pitchFamily="66" charset="0"/>
              </a:rPr>
              <a:t>D</a:t>
            </a:r>
            <a:r>
              <a:rPr lang="en-US" baseline="-25000" dirty="0"/>
              <a:t>2</a:t>
            </a:r>
          </a:p>
        </p:txBody>
      </p:sp>
      <p:cxnSp>
        <p:nvCxnSpPr>
          <p:cNvPr id="28" name="Straight Connector 27"/>
          <p:cNvCxnSpPr/>
          <p:nvPr/>
        </p:nvCxnSpPr>
        <p:spPr>
          <a:xfrm flipH="1">
            <a:off x="7382845" y="485450"/>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30487" y="1521297"/>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42211" y="2925304"/>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84464" y="854598"/>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12854" y="948587"/>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097600" y="807911"/>
            <a:ext cx="280846" cy="307777"/>
          </a:xfrm>
          <a:prstGeom prst="rect">
            <a:avLst/>
          </a:prstGeom>
          <a:noFill/>
        </p:spPr>
        <p:txBody>
          <a:bodyPr wrap="none" rtlCol="0">
            <a:spAutoFit/>
          </a:bodyPr>
          <a:lstStyle/>
          <a:p>
            <a:r>
              <a:rPr lang="en-US" sz="1400" dirty="0"/>
              <a:t>C</a:t>
            </a:r>
          </a:p>
        </p:txBody>
      </p:sp>
      <p:sp>
        <p:nvSpPr>
          <p:cNvPr id="60" name="TextBox 59"/>
          <p:cNvSpPr txBox="1"/>
          <p:nvPr/>
        </p:nvSpPr>
        <p:spPr>
          <a:xfrm>
            <a:off x="140963" y="327474"/>
            <a:ext cx="2562521" cy="6186309"/>
          </a:xfrm>
          <a:prstGeom prst="rect">
            <a:avLst/>
          </a:prstGeom>
          <a:noFill/>
          <a:ln>
            <a:solidFill>
              <a:schemeClr val="tx1"/>
            </a:solidFill>
          </a:ln>
        </p:spPr>
        <p:txBody>
          <a:bodyPr wrap="square" rtlCol="0">
            <a:spAutoFit/>
          </a:bodyPr>
          <a:lstStyle/>
          <a:p>
            <a:r>
              <a:rPr lang="en-US" dirty="0"/>
              <a:t>     Data model: attributes </a:t>
            </a:r>
            <a:r>
              <a:rPr lang="en-US" dirty="0">
                <a:latin typeface="Brush Script MT" pitchFamily="66" charset="0"/>
              </a:rPr>
              <a:t>A</a:t>
            </a:r>
            <a:r>
              <a:rPr lang="en-US" baseline="-25000" dirty="0"/>
              <a:t>1</a:t>
            </a:r>
            <a:r>
              <a:rPr lang="en-US" dirty="0"/>
              <a:t>, </a:t>
            </a:r>
            <a:r>
              <a:rPr lang="en-US" dirty="0">
                <a:latin typeface="Brush Script MT" pitchFamily="66" charset="0"/>
              </a:rPr>
              <a:t>A</a:t>
            </a:r>
            <a:r>
              <a:rPr lang="en-US" baseline="-25000" dirty="0"/>
              <a:t>2</a:t>
            </a:r>
            <a:r>
              <a:rPr lang="en-US" dirty="0"/>
              <a:t>; domains </a:t>
            </a:r>
            <a:r>
              <a:rPr lang="en-US" dirty="0">
                <a:latin typeface="Brush Script MT" pitchFamily="66" charset="0"/>
              </a:rPr>
              <a:t>D</a:t>
            </a:r>
            <a:r>
              <a:rPr lang="en-US" baseline="-25000" dirty="0"/>
              <a:t>1</a:t>
            </a:r>
            <a:r>
              <a:rPr lang="en-US" dirty="0"/>
              <a:t>, </a:t>
            </a:r>
            <a:r>
              <a:rPr lang="en-US" dirty="0">
                <a:latin typeface="Brush Script MT" pitchFamily="66" charset="0"/>
              </a:rPr>
              <a:t>D</a:t>
            </a:r>
            <a:r>
              <a:rPr lang="en-US" baseline="-25000" dirty="0"/>
              <a:t>2</a:t>
            </a:r>
            <a:r>
              <a:rPr lang="en-US" dirty="0"/>
              <a:t>; </a:t>
            </a:r>
          </a:p>
          <a:p>
            <a:r>
              <a:rPr lang="en-US" dirty="0"/>
              <a:t>     Ideal points can be for each user different, we consider users </a:t>
            </a:r>
            <a:r>
              <a:rPr lang="en-US" b="1" dirty="0">
                <a:solidFill>
                  <a:srgbClr val="FF0000"/>
                </a:solidFill>
              </a:rPr>
              <a:t>u</a:t>
            </a:r>
            <a:r>
              <a:rPr lang="en-US" dirty="0"/>
              <a:t> and </a:t>
            </a:r>
            <a:r>
              <a:rPr lang="en-US" b="1" dirty="0">
                <a:solidFill>
                  <a:srgbClr val="00B050"/>
                </a:solidFill>
              </a:rPr>
              <a:t>u</a:t>
            </a:r>
            <a:r>
              <a:rPr lang="en-US" dirty="0"/>
              <a:t>. Both have same aggregation average AVG</a:t>
            </a:r>
          </a:p>
          <a:p>
            <a:r>
              <a:rPr lang="en-US" dirty="0"/>
              <a:t>       As before we have  </a:t>
            </a:r>
            <a:r>
              <a:rPr lang="en-US" dirty="0" err="1"/>
              <a:t>f</a:t>
            </a:r>
            <a:r>
              <a:rPr lang="en-US" baseline="-25000" dirty="0" err="1"/>
              <a:t>i</a:t>
            </a:r>
            <a:r>
              <a:rPr lang="en-US" baseline="30000" dirty="0" err="1"/>
              <a:t>u</a:t>
            </a:r>
            <a:r>
              <a:rPr lang="en-US" dirty="0"/>
              <a:t>: </a:t>
            </a:r>
            <a:r>
              <a:rPr lang="en-US" dirty="0">
                <a:latin typeface="Brush Script MT" pitchFamily="66" charset="0"/>
              </a:rPr>
              <a:t>D</a:t>
            </a:r>
            <a:r>
              <a:rPr lang="en-US" baseline="-25000" dirty="0"/>
              <a:t>i</a:t>
            </a:r>
            <a:r>
              <a:rPr lang="en-US" dirty="0"/>
              <a:t> </a:t>
            </a:r>
            <a:r>
              <a:rPr lang="en-US" dirty="0">
                <a:sym typeface="Wingdings" panose="05000000000000000000" pitchFamily="2" charset="2"/>
              </a:rPr>
              <a:t></a:t>
            </a:r>
            <a:r>
              <a:rPr lang="en-US" dirty="0"/>
              <a:t> [0, 1] (for an user </a:t>
            </a:r>
            <a:r>
              <a:rPr lang="en-US" dirty="0" err="1"/>
              <a:t>u</a:t>
            </a:r>
            <a:r>
              <a:rPr lang="en-US" dirty="0" err="1">
                <a:sym typeface="Symbol" panose="05050102010706020507" pitchFamily="18" charset="2"/>
              </a:rPr>
              <a:t></a:t>
            </a:r>
            <a:r>
              <a:rPr lang="en-US" dirty="0" err="1"/>
              <a:t>U</a:t>
            </a:r>
            <a:r>
              <a:rPr lang="en-US" dirty="0"/>
              <a:t>), so we have </a:t>
            </a:r>
            <a:r>
              <a:rPr lang="en-US" b="1" dirty="0" err="1">
                <a:solidFill>
                  <a:srgbClr val="00B050"/>
                </a:solidFill>
              </a:rPr>
              <a:t>f</a:t>
            </a:r>
            <a:r>
              <a:rPr lang="en-US" b="1" baseline="-25000" dirty="0" err="1">
                <a:solidFill>
                  <a:srgbClr val="00B050"/>
                </a:solidFill>
              </a:rPr>
              <a:t>i</a:t>
            </a:r>
            <a:r>
              <a:rPr lang="en-US" b="1" baseline="30000" dirty="0" err="1">
                <a:solidFill>
                  <a:srgbClr val="00B050"/>
                </a:solidFill>
              </a:rPr>
              <a:t>u</a:t>
            </a:r>
            <a:r>
              <a:rPr lang="en-US" dirty="0"/>
              <a:t> and </a:t>
            </a:r>
            <a:r>
              <a:rPr lang="en-US" b="1" dirty="0" err="1">
                <a:solidFill>
                  <a:srgbClr val="FF0000"/>
                </a:solidFill>
              </a:rPr>
              <a:t>f</a:t>
            </a:r>
            <a:r>
              <a:rPr lang="en-US" b="1" baseline="-25000" dirty="0" err="1">
                <a:solidFill>
                  <a:srgbClr val="FF0000"/>
                </a:solidFill>
              </a:rPr>
              <a:t>i</a:t>
            </a:r>
            <a:r>
              <a:rPr lang="en-US" b="1" baseline="30000" dirty="0" err="1">
                <a:solidFill>
                  <a:srgbClr val="FF0000"/>
                </a:solidFill>
              </a:rPr>
              <a:t>u</a:t>
            </a:r>
            <a:r>
              <a:rPr lang="en-US" dirty="0"/>
              <a:t> . </a:t>
            </a:r>
          </a:p>
          <a:p>
            <a:r>
              <a:rPr lang="en-US" dirty="0"/>
              <a:t>     Object with </a:t>
            </a:r>
            <a:r>
              <a:rPr lang="en-US" dirty="0" err="1"/>
              <a:t>objectID</a:t>
            </a:r>
            <a:r>
              <a:rPr lang="en-US" dirty="0"/>
              <a:t> = B has attribute values B.</a:t>
            </a:r>
            <a:r>
              <a:rPr lang="en-US" dirty="0">
                <a:latin typeface="Brush Script MT" pitchFamily="66" charset="0"/>
              </a:rPr>
              <a:t>A</a:t>
            </a:r>
            <a:r>
              <a:rPr lang="en-US" baseline="-25000" dirty="0"/>
              <a:t>1</a:t>
            </a:r>
            <a:r>
              <a:rPr lang="en-US" dirty="0"/>
              <a:t> = b</a:t>
            </a:r>
            <a:r>
              <a:rPr lang="en-US" baseline="-25000" dirty="0"/>
              <a:t>1</a:t>
            </a:r>
            <a:r>
              <a:rPr lang="en-US" dirty="0"/>
              <a:t> and B.</a:t>
            </a:r>
            <a:r>
              <a:rPr lang="en-US" dirty="0">
                <a:latin typeface="Brush Script MT" pitchFamily="66" charset="0"/>
              </a:rPr>
              <a:t>A</a:t>
            </a:r>
            <a:r>
              <a:rPr lang="en-US" baseline="-25000" dirty="0"/>
              <a:t>2</a:t>
            </a:r>
            <a:r>
              <a:rPr lang="en-US" dirty="0"/>
              <a:t> = b</a:t>
            </a:r>
            <a:r>
              <a:rPr lang="en-US" baseline="-25000" dirty="0"/>
              <a:t>2</a:t>
            </a:r>
            <a:r>
              <a:rPr lang="en-US" dirty="0"/>
              <a:t>, sometimes we write B=(b</a:t>
            </a:r>
            <a:r>
              <a:rPr lang="en-US" baseline="-25000" dirty="0"/>
              <a:t>1</a:t>
            </a:r>
            <a:r>
              <a:rPr lang="en-US" dirty="0"/>
              <a:t>, b</a:t>
            </a:r>
            <a:r>
              <a:rPr lang="en-US" baseline="-25000" dirty="0"/>
              <a:t>2</a:t>
            </a:r>
            <a:r>
              <a:rPr lang="en-US" dirty="0"/>
              <a:t>) has two images in preference cube </a:t>
            </a:r>
            <a:r>
              <a:rPr lang="en-US" dirty="0">
                <a:solidFill>
                  <a:srgbClr val="FF0000"/>
                </a:solidFill>
              </a:rPr>
              <a:t>B</a:t>
            </a:r>
            <a:r>
              <a:rPr lang="en-US" baseline="30000" dirty="0">
                <a:solidFill>
                  <a:srgbClr val="FF0000"/>
                </a:solidFill>
              </a:rPr>
              <a:t>u</a:t>
            </a:r>
            <a:r>
              <a:rPr lang="en-US" dirty="0"/>
              <a:t> and </a:t>
            </a:r>
            <a:r>
              <a:rPr lang="en-US" dirty="0">
                <a:solidFill>
                  <a:srgbClr val="00B050"/>
                </a:solidFill>
              </a:rPr>
              <a:t>B</a:t>
            </a:r>
            <a:r>
              <a:rPr lang="en-US" baseline="30000" dirty="0">
                <a:solidFill>
                  <a:srgbClr val="00B050"/>
                </a:solidFill>
              </a:rPr>
              <a:t>u</a:t>
            </a:r>
            <a:r>
              <a:rPr lang="en-US" dirty="0"/>
              <a:t> . </a:t>
            </a:r>
          </a:p>
          <a:p>
            <a:r>
              <a:rPr lang="en-US" dirty="0"/>
              <a:t>     Let us depict ½ contour line in DC, interpret result, discuss intuitiveness</a:t>
            </a:r>
            <a:endParaRPr lang="en-US" dirty="0">
              <a:sym typeface="Symbol" panose="05050102010706020507" pitchFamily="18" charset="2"/>
            </a:endParaRPr>
          </a:p>
        </p:txBody>
      </p:sp>
      <p:cxnSp>
        <p:nvCxnSpPr>
          <p:cNvPr id="64" name="Straight Connector 63"/>
          <p:cNvCxnSpPr/>
          <p:nvPr/>
        </p:nvCxnSpPr>
        <p:spPr>
          <a:xfrm flipV="1">
            <a:off x="5916488" y="4495672"/>
            <a:ext cx="2731094" cy="188125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10" idx="0"/>
          </p:cNvCxnSpPr>
          <p:nvPr/>
        </p:nvCxnSpPr>
        <p:spPr>
          <a:xfrm>
            <a:off x="2930487" y="1509311"/>
            <a:ext cx="1802512" cy="26975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2942211" y="485449"/>
            <a:ext cx="1861143" cy="24453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10" idx="0"/>
          </p:cNvCxnSpPr>
          <p:nvPr/>
        </p:nvCxnSpPr>
        <p:spPr>
          <a:xfrm>
            <a:off x="2930487" y="2919046"/>
            <a:ext cx="1802512" cy="12878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034708" y="4495671"/>
            <a:ext cx="2350825" cy="188414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7393218" y="4495671"/>
            <a:ext cx="1244006" cy="18941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898308"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044780" y="4483865"/>
            <a:ext cx="871708" cy="189306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939666" y="472594"/>
            <a:ext cx="1852671" cy="103671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43507" y="1837869"/>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271897" y="1931858"/>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371527" y="1760416"/>
            <a:ext cx="272832" cy="307777"/>
          </a:xfrm>
          <a:prstGeom prst="rect">
            <a:avLst/>
          </a:prstGeom>
          <a:noFill/>
        </p:spPr>
        <p:txBody>
          <a:bodyPr wrap="none" rtlCol="0">
            <a:spAutoFit/>
          </a:bodyPr>
          <a:lstStyle/>
          <a:p>
            <a:r>
              <a:rPr lang="en-US" sz="1400" dirty="0"/>
              <a:t>E</a:t>
            </a:r>
          </a:p>
        </p:txBody>
      </p:sp>
      <p:sp>
        <p:nvSpPr>
          <p:cNvPr id="75" name="TextBox 74"/>
          <p:cNvSpPr txBox="1"/>
          <p:nvPr/>
        </p:nvSpPr>
        <p:spPr>
          <a:xfrm>
            <a:off x="8022209" y="5213021"/>
            <a:ext cx="420308" cy="369332"/>
          </a:xfrm>
          <a:prstGeom prst="rect">
            <a:avLst/>
          </a:prstGeom>
          <a:noFill/>
        </p:spPr>
        <p:txBody>
          <a:bodyPr wrap="none" rtlCol="0">
            <a:spAutoFit/>
          </a:bodyPr>
          <a:lstStyle/>
          <a:p>
            <a:r>
              <a:rPr lang="en-US" b="1" dirty="0">
                <a:solidFill>
                  <a:srgbClr val="FF0000"/>
                </a:solidFill>
              </a:rPr>
              <a:t>f</a:t>
            </a:r>
            <a:r>
              <a:rPr lang="en-US" b="1" baseline="-25000" dirty="0">
                <a:solidFill>
                  <a:srgbClr val="FF0000"/>
                </a:solidFill>
              </a:rPr>
              <a:t>1</a:t>
            </a:r>
            <a:r>
              <a:rPr lang="en-US" b="1" baseline="30000" dirty="0">
                <a:solidFill>
                  <a:srgbClr val="FF0000"/>
                </a:solidFill>
              </a:rPr>
              <a:t>u</a:t>
            </a:r>
            <a:endParaRPr lang="en-US" dirty="0"/>
          </a:p>
        </p:txBody>
      </p:sp>
      <p:sp>
        <p:nvSpPr>
          <p:cNvPr id="77" name="TextBox 76"/>
          <p:cNvSpPr txBox="1"/>
          <p:nvPr/>
        </p:nvSpPr>
        <p:spPr>
          <a:xfrm>
            <a:off x="5167461" y="5374847"/>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1</a:t>
            </a:r>
            <a:r>
              <a:rPr lang="en-US" b="1" baseline="30000" dirty="0">
                <a:solidFill>
                  <a:srgbClr val="00B050"/>
                </a:solidFill>
              </a:rPr>
              <a:t>u</a:t>
            </a:r>
            <a:endParaRPr lang="en-US" dirty="0">
              <a:solidFill>
                <a:srgbClr val="00B050"/>
              </a:solidFill>
            </a:endParaRPr>
          </a:p>
        </p:txBody>
      </p:sp>
      <p:sp>
        <p:nvSpPr>
          <p:cNvPr id="78" name="TextBox 77"/>
          <p:cNvSpPr txBox="1"/>
          <p:nvPr/>
        </p:nvSpPr>
        <p:spPr>
          <a:xfrm>
            <a:off x="3557046" y="3509908"/>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2</a:t>
            </a:r>
            <a:r>
              <a:rPr lang="en-US" b="1" baseline="30000" dirty="0">
                <a:solidFill>
                  <a:srgbClr val="00B050"/>
                </a:solidFill>
              </a:rPr>
              <a:t>u</a:t>
            </a:r>
            <a:endParaRPr lang="en-US" dirty="0">
              <a:solidFill>
                <a:srgbClr val="00B050"/>
              </a:solidFill>
            </a:endParaRPr>
          </a:p>
        </p:txBody>
      </p:sp>
      <p:sp>
        <p:nvSpPr>
          <p:cNvPr id="79" name="TextBox 78"/>
          <p:cNvSpPr txBox="1"/>
          <p:nvPr/>
        </p:nvSpPr>
        <p:spPr>
          <a:xfrm>
            <a:off x="3605751" y="655163"/>
            <a:ext cx="420308" cy="369332"/>
          </a:xfrm>
          <a:prstGeom prst="rect">
            <a:avLst/>
          </a:prstGeom>
          <a:noFill/>
        </p:spPr>
        <p:txBody>
          <a:bodyPr wrap="none" rtlCol="0">
            <a:spAutoFit/>
          </a:bodyPr>
          <a:lstStyle/>
          <a:p>
            <a:r>
              <a:rPr lang="en-US" b="1" dirty="0">
                <a:solidFill>
                  <a:srgbClr val="FF0000"/>
                </a:solidFill>
              </a:rPr>
              <a:t>f</a:t>
            </a:r>
            <a:r>
              <a:rPr lang="en-US" b="1" baseline="-25000" dirty="0">
                <a:solidFill>
                  <a:srgbClr val="FF0000"/>
                </a:solidFill>
              </a:rPr>
              <a:t>2</a:t>
            </a:r>
            <a:r>
              <a:rPr lang="en-US" b="1" baseline="30000" dirty="0">
                <a:solidFill>
                  <a:srgbClr val="FF0000"/>
                </a:solidFill>
              </a:rPr>
              <a:t>u</a:t>
            </a:r>
            <a:endParaRPr lang="en-US" dirty="0"/>
          </a:p>
        </p:txBody>
      </p:sp>
      <p:cxnSp>
        <p:nvCxnSpPr>
          <p:cNvPr id="80" name="Straight Connector 79"/>
          <p:cNvCxnSpPr/>
          <p:nvPr/>
        </p:nvCxnSpPr>
        <p:spPr>
          <a:xfrm>
            <a:off x="7141642" y="2547547"/>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070032" y="2641536"/>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169662" y="2470094"/>
            <a:ext cx="295274" cy="307777"/>
          </a:xfrm>
          <a:prstGeom prst="rect">
            <a:avLst/>
          </a:prstGeom>
          <a:noFill/>
        </p:spPr>
        <p:txBody>
          <a:bodyPr wrap="none" rtlCol="0">
            <a:spAutoFit/>
          </a:bodyPr>
          <a:lstStyle/>
          <a:p>
            <a:r>
              <a:rPr lang="cs-CZ" sz="1400" dirty="0"/>
              <a:t>D</a:t>
            </a:r>
            <a:endParaRPr lang="en-US" sz="1400" dirty="0"/>
          </a:p>
        </p:txBody>
      </p:sp>
      <p:cxnSp>
        <p:nvCxnSpPr>
          <p:cNvPr id="83" name="Straight Connector 82"/>
          <p:cNvCxnSpPr/>
          <p:nvPr/>
        </p:nvCxnSpPr>
        <p:spPr>
          <a:xfrm>
            <a:off x="6135292" y="3190416"/>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063682" y="3284405"/>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148428" y="3143729"/>
            <a:ext cx="282450" cy="307777"/>
          </a:xfrm>
          <a:prstGeom prst="rect">
            <a:avLst/>
          </a:prstGeom>
          <a:noFill/>
        </p:spPr>
        <p:txBody>
          <a:bodyPr wrap="none" rtlCol="0">
            <a:spAutoFit/>
          </a:bodyPr>
          <a:lstStyle/>
          <a:p>
            <a:r>
              <a:rPr lang="en-US" sz="1400" dirty="0"/>
              <a:t>B</a:t>
            </a:r>
          </a:p>
        </p:txBody>
      </p:sp>
      <p:sp>
        <p:nvSpPr>
          <p:cNvPr id="87" name="TextBox 86"/>
          <p:cNvSpPr txBox="1"/>
          <p:nvPr/>
        </p:nvSpPr>
        <p:spPr>
          <a:xfrm>
            <a:off x="6061426" y="4166643"/>
            <a:ext cx="385042" cy="369332"/>
          </a:xfrm>
          <a:prstGeom prst="rect">
            <a:avLst/>
          </a:prstGeom>
          <a:noFill/>
        </p:spPr>
        <p:txBody>
          <a:bodyPr wrap="none" rtlCol="0">
            <a:spAutoFit/>
          </a:bodyPr>
          <a:lstStyle/>
          <a:p>
            <a:r>
              <a:rPr lang="en-US" dirty="0"/>
              <a:t>b</a:t>
            </a:r>
            <a:r>
              <a:rPr lang="en-US" baseline="-25000" dirty="0"/>
              <a:t>1</a:t>
            </a:r>
            <a:endParaRPr lang="en-US" dirty="0"/>
          </a:p>
        </p:txBody>
      </p:sp>
      <p:sp>
        <p:nvSpPr>
          <p:cNvPr id="88" name="TextBox 87"/>
          <p:cNvSpPr txBox="1"/>
          <p:nvPr/>
        </p:nvSpPr>
        <p:spPr>
          <a:xfrm>
            <a:off x="4733818" y="3187824"/>
            <a:ext cx="385042" cy="369332"/>
          </a:xfrm>
          <a:prstGeom prst="rect">
            <a:avLst/>
          </a:prstGeom>
          <a:noFill/>
        </p:spPr>
        <p:txBody>
          <a:bodyPr wrap="none" rtlCol="0">
            <a:spAutoFit/>
          </a:bodyPr>
          <a:lstStyle/>
          <a:p>
            <a:r>
              <a:rPr lang="en-US" dirty="0"/>
              <a:t>b</a:t>
            </a:r>
            <a:r>
              <a:rPr lang="en-US" baseline="-25000" dirty="0"/>
              <a:t>2</a:t>
            </a:r>
            <a:endParaRPr lang="en-US" dirty="0"/>
          </a:p>
        </p:txBody>
      </p:sp>
      <p:sp>
        <p:nvSpPr>
          <p:cNvPr id="89" name="TextBox 88"/>
          <p:cNvSpPr txBox="1"/>
          <p:nvPr/>
        </p:nvSpPr>
        <p:spPr>
          <a:xfrm>
            <a:off x="4675691" y="5062189"/>
            <a:ext cx="465192" cy="369332"/>
          </a:xfrm>
          <a:prstGeom prst="rect">
            <a:avLst/>
          </a:prstGeom>
          <a:noFill/>
        </p:spPr>
        <p:txBody>
          <a:bodyPr wrap="none" rtlCol="0">
            <a:spAutoFit/>
          </a:bodyPr>
          <a:lstStyle/>
          <a:p>
            <a:r>
              <a:rPr lang="en-US" dirty="0">
                <a:solidFill>
                  <a:srgbClr val="FF0000"/>
                </a:solidFill>
              </a:rPr>
              <a:t>b</a:t>
            </a:r>
            <a:r>
              <a:rPr lang="en-US" baseline="-25000" dirty="0">
                <a:solidFill>
                  <a:srgbClr val="FF0000"/>
                </a:solidFill>
              </a:rPr>
              <a:t>1</a:t>
            </a:r>
            <a:r>
              <a:rPr lang="en-US" baseline="30000" dirty="0">
                <a:solidFill>
                  <a:srgbClr val="FF0000"/>
                </a:solidFill>
              </a:rPr>
              <a:t>u</a:t>
            </a:r>
            <a:endParaRPr lang="en-US" dirty="0">
              <a:solidFill>
                <a:srgbClr val="FF0000"/>
              </a:solidFill>
            </a:endParaRPr>
          </a:p>
        </p:txBody>
      </p:sp>
      <p:sp>
        <p:nvSpPr>
          <p:cNvPr id="90" name="TextBox 89"/>
          <p:cNvSpPr txBox="1"/>
          <p:nvPr/>
        </p:nvSpPr>
        <p:spPr>
          <a:xfrm>
            <a:off x="4677259" y="5846198"/>
            <a:ext cx="465192" cy="369332"/>
          </a:xfrm>
          <a:prstGeom prst="rect">
            <a:avLst/>
          </a:prstGeom>
          <a:noFill/>
        </p:spPr>
        <p:txBody>
          <a:bodyPr wrap="none" rtlCol="0">
            <a:spAutoFit/>
          </a:bodyPr>
          <a:lstStyle/>
          <a:p>
            <a:r>
              <a:rPr lang="en-US" dirty="0">
                <a:solidFill>
                  <a:srgbClr val="00B050"/>
                </a:solidFill>
              </a:rPr>
              <a:t>b</a:t>
            </a:r>
            <a:r>
              <a:rPr lang="en-US" baseline="-25000" dirty="0">
                <a:solidFill>
                  <a:srgbClr val="00B050"/>
                </a:solidFill>
              </a:rPr>
              <a:t>1</a:t>
            </a:r>
            <a:r>
              <a:rPr lang="en-US" baseline="30000" dirty="0">
                <a:solidFill>
                  <a:srgbClr val="00B050"/>
                </a:solidFill>
              </a:rPr>
              <a:t>u</a:t>
            </a:r>
            <a:endParaRPr lang="en-US" dirty="0">
              <a:solidFill>
                <a:srgbClr val="00B050"/>
              </a:solidFill>
            </a:endParaRPr>
          </a:p>
        </p:txBody>
      </p:sp>
      <p:sp>
        <p:nvSpPr>
          <p:cNvPr id="91" name="TextBox 90"/>
          <p:cNvSpPr txBox="1"/>
          <p:nvPr/>
        </p:nvSpPr>
        <p:spPr>
          <a:xfrm>
            <a:off x="3076274" y="4160371"/>
            <a:ext cx="465192" cy="369332"/>
          </a:xfrm>
          <a:prstGeom prst="rect">
            <a:avLst/>
          </a:prstGeom>
          <a:noFill/>
        </p:spPr>
        <p:txBody>
          <a:bodyPr wrap="none" rtlCol="0">
            <a:spAutoFit/>
          </a:bodyPr>
          <a:lstStyle/>
          <a:p>
            <a:r>
              <a:rPr lang="en-US" dirty="0">
                <a:solidFill>
                  <a:srgbClr val="00B050"/>
                </a:solidFill>
              </a:rPr>
              <a:t>b</a:t>
            </a:r>
            <a:r>
              <a:rPr lang="en-US" baseline="-25000" dirty="0">
                <a:solidFill>
                  <a:srgbClr val="00B050"/>
                </a:solidFill>
              </a:rPr>
              <a:t>2</a:t>
            </a:r>
            <a:r>
              <a:rPr lang="en-US" baseline="30000" dirty="0">
                <a:solidFill>
                  <a:srgbClr val="00B050"/>
                </a:solidFill>
              </a:rPr>
              <a:t>u</a:t>
            </a:r>
            <a:endParaRPr lang="en-US" dirty="0">
              <a:solidFill>
                <a:srgbClr val="00B050"/>
              </a:solidFill>
            </a:endParaRPr>
          </a:p>
        </p:txBody>
      </p:sp>
      <p:sp>
        <p:nvSpPr>
          <p:cNvPr id="92" name="TextBox 91"/>
          <p:cNvSpPr txBox="1"/>
          <p:nvPr/>
        </p:nvSpPr>
        <p:spPr>
          <a:xfrm>
            <a:off x="3766013" y="4161939"/>
            <a:ext cx="465192" cy="369332"/>
          </a:xfrm>
          <a:prstGeom prst="rect">
            <a:avLst/>
          </a:prstGeom>
          <a:noFill/>
        </p:spPr>
        <p:txBody>
          <a:bodyPr wrap="none" rtlCol="0">
            <a:spAutoFit/>
          </a:bodyPr>
          <a:lstStyle/>
          <a:p>
            <a:r>
              <a:rPr lang="en-US" dirty="0">
                <a:solidFill>
                  <a:srgbClr val="FF0000"/>
                </a:solidFill>
              </a:rPr>
              <a:t>b</a:t>
            </a:r>
            <a:r>
              <a:rPr lang="en-US" baseline="-25000" dirty="0">
                <a:solidFill>
                  <a:srgbClr val="FF0000"/>
                </a:solidFill>
              </a:rPr>
              <a:t>2</a:t>
            </a:r>
            <a:r>
              <a:rPr lang="en-US" baseline="30000" dirty="0">
                <a:solidFill>
                  <a:srgbClr val="FF0000"/>
                </a:solidFill>
              </a:rPr>
              <a:t>u</a:t>
            </a:r>
            <a:endParaRPr lang="en-US" dirty="0">
              <a:solidFill>
                <a:srgbClr val="FF0000"/>
              </a:solidFill>
            </a:endParaRPr>
          </a:p>
        </p:txBody>
      </p:sp>
      <p:sp>
        <p:nvSpPr>
          <p:cNvPr id="93" name="TextBox 92"/>
          <p:cNvSpPr txBox="1"/>
          <p:nvPr/>
        </p:nvSpPr>
        <p:spPr>
          <a:xfrm>
            <a:off x="4053523" y="5071599"/>
            <a:ext cx="389850" cy="369332"/>
          </a:xfrm>
          <a:prstGeom prst="rect">
            <a:avLst/>
          </a:prstGeom>
          <a:noFill/>
        </p:spPr>
        <p:txBody>
          <a:bodyPr wrap="none" rtlCol="0">
            <a:spAutoFit/>
          </a:bodyPr>
          <a:lstStyle/>
          <a:p>
            <a:r>
              <a:rPr lang="en-US" dirty="0">
                <a:solidFill>
                  <a:srgbClr val="FF0000"/>
                </a:solidFill>
              </a:rPr>
              <a:t>B</a:t>
            </a:r>
            <a:r>
              <a:rPr lang="en-US" baseline="30000" dirty="0">
                <a:solidFill>
                  <a:srgbClr val="FF0000"/>
                </a:solidFill>
              </a:rPr>
              <a:t>u</a:t>
            </a:r>
          </a:p>
        </p:txBody>
      </p:sp>
      <p:sp>
        <p:nvSpPr>
          <p:cNvPr id="94" name="TextBox 93"/>
          <p:cNvSpPr txBox="1"/>
          <p:nvPr/>
        </p:nvSpPr>
        <p:spPr>
          <a:xfrm>
            <a:off x="3385789" y="5912157"/>
            <a:ext cx="389850" cy="369332"/>
          </a:xfrm>
          <a:prstGeom prst="rect">
            <a:avLst/>
          </a:prstGeom>
          <a:noFill/>
        </p:spPr>
        <p:txBody>
          <a:bodyPr wrap="none" rtlCol="0">
            <a:spAutoFit/>
          </a:bodyPr>
          <a:lstStyle/>
          <a:p>
            <a:r>
              <a:rPr lang="en-US" dirty="0">
                <a:solidFill>
                  <a:srgbClr val="00B050"/>
                </a:solidFill>
              </a:rPr>
              <a:t>B</a:t>
            </a:r>
            <a:r>
              <a:rPr lang="en-US" baseline="30000" dirty="0">
                <a:solidFill>
                  <a:srgbClr val="00B050"/>
                </a:solidFill>
              </a:rPr>
              <a:t>u</a:t>
            </a:r>
          </a:p>
        </p:txBody>
      </p:sp>
      <p:cxnSp>
        <p:nvCxnSpPr>
          <p:cNvPr id="65" name="Straight Connector 64"/>
          <p:cNvCxnSpPr/>
          <p:nvPr/>
        </p:nvCxnSpPr>
        <p:spPr>
          <a:xfrm>
            <a:off x="4128954" y="5275311"/>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057344" y="5369300"/>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461205" y="6106455"/>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389595" y="6200444"/>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endCxn id="12" idx="1"/>
          </p:cNvCxnSpPr>
          <p:nvPr/>
        </p:nvCxnSpPr>
        <p:spPr>
          <a:xfrm>
            <a:off x="2930487" y="4495671"/>
            <a:ext cx="1799433" cy="183819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38395" y="2930769"/>
            <a:ext cx="873758" cy="132515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5922510" y="2933718"/>
            <a:ext cx="2710379" cy="133818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5918176" y="475484"/>
            <a:ext cx="2714713" cy="245628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5054603" y="506774"/>
            <a:ext cx="889590" cy="241227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038395" y="1509311"/>
            <a:ext cx="2348292" cy="27295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7390530" y="1516838"/>
            <a:ext cx="1234971" cy="27257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7389006" y="485450"/>
            <a:ext cx="1256066" cy="10340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5051621" y="459739"/>
            <a:ext cx="2324216" cy="10764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2912882" y="4483865"/>
            <a:ext cx="1820117" cy="18980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7346622" y="1436015"/>
            <a:ext cx="150829" cy="1602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5846189" y="2867319"/>
            <a:ext cx="150829" cy="16025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p:cNvCxnSpPr/>
          <p:nvPr/>
        </p:nvCxnSpPr>
        <p:spPr>
          <a:xfrm>
            <a:off x="6708969" y="2189029"/>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637359" y="2283018"/>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6678669" y="2219807"/>
            <a:ext cx="293670" cy="307777"/>
          </a:xfrm>
          <a:prstGeom prst="rect">
            <a:avLst/>
          </a:prstGeom>
          <a:noFill/>
          <a:ln>
            <a:noFill/>
          </a:ln>
        </p:spPr>
        <p:txBody>
          <a:bodyPr wrap="none" rtlCol="0">
            <a:spAutoFit/>
          </a:bodyPr>
          <a:lstStyle/>
          <a:p>
            <a:r>
              <a:rPr lang="cs-CZ" sz="1400" dirty="0"/>
              <a:t>A</a:t>
            </a:r>
            <a:endParaRPr lang="en-US" sz="1400" dirty="0"/>
          </a:p>
        </p:txBody>
      </p:sp>
      <p:sp>
        <p:nvSpPr>
          <p:cNvPr id="100" name="Date Placeholder 4">
            <a:extLst>
              <a:ext uri="{FF2B5EF4-FFF2-40B4-BE49-F238E27FC236}">
                <a16:creationId xmlns:a16="http://schemas.microsoft.com/office/drawing/2014/main" id="{4E635A5E-E051-4F32-BDEA-801F400FDA6E}"/>
              </a:ext>
            </a:extLst>
          </p:cNvPr>
          <p:cNvSpPr>
            <a:spLocks noGrp="1"/>
          </p:cNvSpPr>
          <p:nvPr>
            <p:ph type="dt" sz="half" idx="10"/>
          </p:nvPr>
        </p:nvSpPr>
        <p:spPr>
          <a:xfrm>
            <a:off x="628650" y="6672301"/>
            <a:ext cx="2057400" cy="183399"/>
          </a:xfrm>
        </p:spPr>
        <p:txBody>
          <a:bodyPr/>
          <a:lstStyle/>
          <a:p>
            <a:r>
              <a:rPr lang="en-US"/>
              <a:t>AY2023/24 NSWI166 Lecture 6 of 12, Vojtáš</a:t>
            </a:r>
            <a:endParaRPr lang="en-US" dirty="0"/>
          </a:p>
        </p:txBody>
      </p:sp>
      <p:sp>
        <p:nvSpPr>
          <p:cNvPr id="5" name="Footer Placeholder 4">
            <a:extLst>
              <a:ext uri="{FF2B5EF4-FFF2-40B4-BE49-F238E27FC236}">
                <a16:creationId xmlns:a16="http://schemas.microsoft.com/office/drawing/2014/main" id="{AEE35CA8-9303-E73E-5DC5-408AF1B68F77}"/>
              </a:ext>
            </a:extLst>
          </p:cNvPr>
          <p:cNvSpPr>
            <a:spLocks noGrp="1"/>
          </p:cNvSpPr>
          <p:nvPr>
            <p:ph type="ftr" sz="quarter" idx="11"/>
          </p:nvPr>
        </p:nvSpPr>
        <p:spPr/>
        <p:txBody>
          <a:bodyPr/>
          <a:lstStyle/>
          <a:p>
            <a:r>
              <a:rPr lang="en-US"/>
              <a:t>Linear Monotone Preference Model</a:t>
            </a:r>
          </a:p>
        </p:txBody>
      </p:sp>
      <p:sp>
        <p:nvSpPr>
          <p:cNvPr id="14" name="Slide Number Placeholder 13">
            <a:extLst>
              <a:ext uri="{FF2B5EF4-FFF2-40B4-BE49-F238E27FC236}">
                <a16:creationId xmlns:a16="http://schemas.microsoft.com/office/drawing/2014/main" id="{DE5F825B-B6A6-3587-C799-12A12688A3EA}"/>
              </a:ext>
            </a:extLst>
          </p:cNvPr>
          <p:cNvSpPr>
            <a:spLocks noGrp="1"/>
          </p:cNvSpPr>
          <p:nvPr>
            <p:ph type="sldNum" sz="quarter" idx="12"/>
          </p:nvPr>
        </p:nvSpPr>
        <p:spPr/>
        <p:txBody>
          <a:bodyPr/>
          <a:lstStyle/>
          <a:p>
            <a:fld id="{105CACD4-D05D-443A-96A5-56D488532F2E}" type="slidenum">
              <a:rPr lang="en-US" smtClean="0"/>
              <a:pPr/>
              <a:t>41</a:t>
            </a:fld>
            <a:endParaRPr lang="en-US"/>
          </a:p>
        </p:txBody>
      </p:sp>
    </p:spTree>
    <p:extLst>
      <p:ext uri="{BB962C8B-B14F-4D97-AF65-F5344CB8AC3E}">
        <p14:creationId xmlns:p14="http://schemas.microsoft.com/office/powerpoint/2010/main" val="9443563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9470" y="4483865"/>
            <a:ext cx="1861850"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045066" y="473725"/>
            <a:ext cx="3602516" cy="3789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0487" y="473725"/>
            <a:ext cx="1872867" cy="3756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34708" y="4483865"/>
            <a:ext cx="3602516"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4601392" y="4206866"/>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4720741" y="4458419"/>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4729920" y="6195370"/>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824671" y="4218672"/>
            <a:ext cx="263214" cy="276999"/>
          </a:xfrm>
          <a:prstGeom prst="rect">
            <a:avLst/>
          </a:prstGeom>
          <a:noFill/>
        </p:spPr>
        <p:txBody>
          <a:bodyPr wrap="none" rtlCol="0">
            <a:spAutoFit/>
          </a:bodyPr>
          <a:lstStyle/>
          <a:p>
            <a:r>
              <a:rPr lang="cs-CZ" sz="1200" dirty="0"/>
              <a:t>1</a:t>
            </a:r>
            <a:endParaRPr lang="en-US" sz="1200" dirty="0"/>
          </a:p>
        </p:txBody>
      </p:sp>
      <p:cxnSp>
        <p:nvCxnSpPr>
          <p:cNvPr id="15" name="Straight Arrow Connector 14"/>
          <p:cNvCxnSpPr/>
          <p:nvPr/>
        </p:nvCxnSpPr>
        <p:spPr>
          <a:xfrm>
            <a:off x="8637224" y="4229689"/>
            <a:ext cx="2864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4708" y="231354"/>
            <a:ext cx="0" cy="27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32183" y="4230477"/>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44780" y="6379816"/>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12673" y="645588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2640608" y="3886591"/>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8708834" y="3873206"/>
            <a:ext cx="429657" cy="369332"/>
          </a:xfrm>
          <a:prstGeom prst="rect">
            <a:avLst/>
          </a:prstGeom>
          <a:noFill/>
        </p:spPr>
        <p:txBody>
          <a:bodyPr wrap="square" rtlCol="0">
            <a:spAutoFit/>
          </a:bodyPr>
          <a:lstStyle/>
          <a:p>
            <a:r>
              <a:rPr lang="cs-CZ" dirty="0">
                <a:latin typeface="Brush Script MT" pitchFamily="66" charset="0"/>
              </a:rPr>
              <a:t>D</a:t>
            </a:r>
            <a:r>
              <a:rPr lang="cs-CZ" baseline="-25000" dirty="0"/>
              <a:t>1</a:t>
            </a:r>
            <a:endParaRPr lang="en-US" baseline="-25000" dirty="0"/>
          </a:p>
        </p:txBody>
      </p:sp>
      <p:sp>
        <p:nvSpPr>
          <p:cNvPr id="21" name="TextBox 20"/>
          <p:cNvSpPr txBox="1"/>
          <p:nvPr/>
        </p:nvSpPr>
        <p:spPr>
          <a:xfrm>
            <a:off x="5012673" y="46688"/>
            <a:ext cx="429657" cy="369332"/>
          </a:xfrm>
          <a:prstGeom prst="rect">
            <a:avLst/>
          </a:prstGeom>
          <a:noFill/>
        </p:spPr>
        <p:txBody>
          <a:bodyPr wrap="square" rtlCol="0">
            <a:spAutoFit/>
          </a:bodyPr>
          <a:lstStyle/>
          <a:p>
            <a:r>
              <a:rPr lang="cs-CZ" dirty="0">
                <a:latin typeface="Brush Script MT" pitchFamily="66" charset="0"/>
              </a:rPr>
              <a:t>D</a:t>
            </a:r>
            <a:r>
              <a:rPr lang="en-US" baseline="-25000" dirty="0"/>
              <a:t>2</a:t>
            </a:r>
          </a:p>
        </p:txBody>
      </p:sp>
      <p:cxnSp>
        <p:nvCxnSpPr>
          <p:cNvPr id="28" name="Straight Connector 27"/>
          <p:cNvCxnSpPr/>
          <p:nvPr/>
        </p:nvCxnSpPr>
        <p:spPr>
          <a:xfrm flipH="1">
            <a:off x="7393235" y="485450"/>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30487" y="1510905"/>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42211" y="2925304"/>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84464" y="854598"/>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12854" y="948587"/>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097600" y="807911"/>
            <a:ext cx="280846" cy="307777"/>
          </a:xfrm>
          <a:prstGeom prst="rect">
            <a:avLst/>
          </a:prstGeom>
          <a:noFill/>
        </p:spPr>
        <p:txBody>
          <a:bodyPr wrap="none" rtlCol="0">
            <a:spAutoFit/>
          </a:bodyPr>
          <a:lstStyle/>
          <a:p>
            <a:r>
              <a:rPr lang="en-US" sz="1400" dirty="0"/>
              <a:t>C</a:t>
            </a:r>
          </a:p>
        </p:txBody>
      </p:sp>
      <p:sp>
        <p:nvSpPr>
          <p:cNvPr id="60" name="TextBox 59"/>
          <p:cNvSpPr txBox="1"/>
          <p:nvPr/>
        </p:nvSpPr>
        <p:spPr>
          <a:xfrm>
            <a:off x="140963" y="354369"/>
            <a:ext cx="2562521" cy="6186309"/>
          </a:xfrm>
          <a:prstGeom prst="rect">
            <a:avLst/>
          </a:prstGeom>
          <a:noFill/>
          <a:ln>
            <a:solidFill>
              <a:schemeClr val="tx1"/>
            </a:solidFill>
          </a:ln>
        </p:spPr>
        <p:txBody>
          <a:bodyPr wrap="square" rtlCol="0">
            <a:spAutoFit/>
          </a:bodyPr>
          <a:lstStyle/>
          <a:p>
            <a:r>
              <a:rPr lang="en-US" dirty="0"/>
              <a:t> Data model: attributes </a:t>
            </a:r>
            <a:r>
              <a:rPr lang="en-US" dirty="0">
                <a:latin typeface="Brush Script MT" pitchFamily="66" charset="0"/>
              </a:rPr>
              <a:t>A</a:t>
            </a:r>
            <a:r>
              <a:rPr lang="en-US" baseline="-25000" dirty="0"/>
              <a:t>1</a:t>
            </a:r>
            <a:r>
              <a:rPr lang="en-US" dirty="0"/>
              <a:t>, </a:t>
            </a:r>
            <a:r>
              <a:rPr lang="en-US" dirty="0">
                <a:latin typeface="Brush Script MT" pitchFamily="66" charset="0"/>
              </a:rPr>
              <a:t>A</a:t>
            </a:r>
            <a:r>
              <a:rPr lang="en-US" baseline="-25000" dirty="0"/>
              <a:t>2</a:t>
            </a:r>
            <a:r>
              <a:rPr lang="en-US" dirty="0"/>
              <a:t>; domains </a:t>
            </a:r>
            <a:r>
              <a:rPr lang="en-US" dirty="0">
                <a:latin typeface="Brush Script MT" pitchFamily="66" charset="0"/>
              </a:rPr>
              <a:t>D</a:t>
            </a:r>
            <a:r>
              <a:rPr lang="en-US" baseline="-25000" dirty="0"/>
              <a:t>1</a:t>
            </a:r>
            <a:r>
              <a:rPr lang="en-US" dirty="0"/>
              <a:t>, </a:t>
            </a:r>
            <a:r>
              <a:rPr lang="en-US" dirty="0">
                <a:latin typeface="Brush Script MT" pitchFamily="66" charset="0"/>
              </a:rPr>
              <a:t>D</a:t>
            </a:r>
            <a:r>
              <a:rPr lang="en-US" baseline="-25000" dirty="0"/>
              <a:t>2</a:t>
            </a:r>
            <a:r>
              <a:rPr lang="en-US" dirty="0"/>
              <a:t>; </a:t>
            </a:r>
          </a:p>
          <a:p>
            <a:r>
              <a:rPr lang="en-US" dirty="0"/>
              <a:t>     Ideal points can be for each user different, we consider users </a:t>
            </a:r>
            <a:r>
              <a:rPr lang="en-US" b="1" dirty="0">
                <a:solidFill>
                  <a:srgbClr val="FF0000"/>
                </a:solidFill>
              </a:rPr>
              <a:t>u</a:t>
            </a:r>
            <a:r>
              <a:rPr lang="en-US" dirty="0"/>
              <a:t> and </a:t>
            </a:r>
            <a:r>
              <a:rPr lang="en-US" b="1" dirty="0">
                <a:solidFill>
                  <a:srgbClr val="00B050"/>
                </a:solidFill>
              </a:rPr>
              <a:t>u</a:t>
            </a:r>
            <a:r>
              <a:rPr lang="en-US" dirty="0"/>
              <a:t>. Both have same aggregation average AVG</a:t>
            </a:r>
          </a:p>
          <a:p>
            <a:r>
              <a:rPr lang="en-US" dirty="0"/>
              <a:t>       As before we have  </a:t>
            </a:r>
            <a:r>
              <a:rPr lang="en-US" dirty="0" err="1"/>
              <a:t>f</a:t>
            </a:r>
            <a:r>
              <a:rPr lang="en-US" baseline="-25000" dirty="0" err="1"/>
              <a:t>i</a:t>
            </a:r>
            <a:r>
              <a:rPr lang="en-US" baseline="30000" dirty="0" err="1"/>
              <a:t>u</a:t>
            </a:r>
            <a:r>
              <a:rPr lang="en-US" dirty="0"/>
              <a:t>: </a:t>
            </a:r>
            <a:r>
              <a:rPr lang="en-US" dirty="0">
                <a:latin typeface="Brush Script MT" pitchFamily="66" charset="0"/>
              </a:rPr>
              <a:t>D</a:t>
            </a:r>
            <a:r>
              <a:rPr lang="en-US" baseline="-25000" dirty="0"/>
              <a:t>i</a:t>
            </a:r>
            <a:r>
              <a:rPr lang="en-US" dirty="0"/>
              <a:t> </a:t>
            </a:r>
            <a:r>
              <a:rPr lang="en-US" dirty="0">
                <a:sym typeface="Wingdings" panose="05000000000000000000" pitchFamily="2" charset="2"/>
              </a:rPr>
              <a:t></a:t>
            </a:r>
            <a:r>
              <a:rPr lang="en-US" dirty="0"/>
              <a:t> [0, 1] (for an user </a:t>
            </a:r>
            <a:r>
              <a:rPr lang="en-US" dirty="0" err="1"/>
              <a:t>u</a:t>
            </a:r>
            <a:r>
              <a:rPr lang="en-US" dirty="0" err="1">
                <a:sym typeface="Symbol" panose="05050102010706020507" pitchFamily="18" charset="2"/>
              </a:rPr>
              <a:t></a:t>
            </a:r>
            <a:r>
              <a:rPr lang="en-US" dirty="0" err="1"/>
              <a:t>U</a:t>
            </a:r>
            <a:r>
              <a:rPr lang="en-US" dirty="0"/>
              <a:t>), so we have </a:t>
            </a:r>
            <a:r>
              <a:rPr lang="en-US" b="1" dirty="0" err="1">
                <a:solidFill>
                  <a:srgbClr val="00B050"/>
                </a:solidFill>
              </a:rPr>
              <a:t>f</a:t>
            </a:r>
            <a:r>
              <a:rPr lang="en-US" b="1" baseline="-25000" dirty="0" err="1">
                <a:solidFill>
                  <a:srgbClr val="00B050"/>
                </a:solidFill>
              </a:rPr>
              <a:t>i</a:t>
            </a:r>
            <a:r>
              <a:rPr lang="en-US" b="1" baseline="30000" dirty="0" err="1">
                <a:solidFill>
                  <a:srgbClr val="00B050"/>
                </a:solidFill>
              </a:rPr>
              <a:t>u</a:t>
            </a:r>
            <a:r>
              <a:rPr lang="en-US" dirty="0"/>
              <a:t> and </a:t>
            </a:r>
            <a:r>
              <a:rPr lang="en-US" b="1" dirty="0" err="1">
                <a:solidFill>
                  <a:srgbClr val="FF0000"/>
                </a:solidFill>
              </a:rPr>
              <a:t>f</a:t>
            </a:r>
            <a:r>
              <a:rPr lang="en-US" b="1" baseline="-25000" dirty="0" err="1">
                <a:solidFill>
                  <a:srgbClr val="FF0000"/>
                </a:solidFill>
              </a:rPr>
              <a:t>i</a:t>
            </a:r>
            <a:r>
              <a:rPr lang="en-US" b="1" baseline="30000" dirty="0" err="1">
                <a:solidFill>
                  <a:srgbClr val="FF0000"/>
                </a:solidFill>
              </a:rPr>
              <a:t>u</a:t>
            </a:r>
            <a:r>
              <a:rPr lang="en-US" dirty="0"/>
              <a:t> . </a:t>
            </a:r>
          </a:p>
          <a:p>
            <a:r>
              <a:rPr lang="en-US" dirty="0"/>
              <a:t>     Object with </a:t>
            </a:r>
            <a:r>
              <a:rPr lang="en-US" dirty="0" err="1"/>
              <a:t>objectID</a:t>
            </a:r>
            <a:r>
              <a:rPr lang="en-US" dirty="0"/>
              <a:t> = B has attribute values B.</a:t>
            </a:r>
            <a:r>
              <a:rPr lang="en-US" dirty="0">
                <a:latin typeface="Brush Script MT" pitchFamily="66" charset="0"/>
              </a:rPr>
              <a:t>A</a:t>
            </a:r>
            <a:r>
              <a:rPr lang="en-US" baseline="-25000" dirty="0"/>
              <a:t>1</a:t>
            </a:r>
            <a:r>
              <a:rPr lang="en-US" dirty="0"/>
              <a:t> = b</a:t>
            </a:r>
            <a:r>
              <a:rPr lang="en-US" baseline="-25000" dirty="0"/>
              <a:t>1</a:t>
            </a:r>
            <a:r>
              <a:rPr lang="en-US" dirty="0"/>
              <a:t> and B.</a:t>
            </a:r>
            <a:r>
              <a:rPr lang="en-US" dirty="0">
                <a:latin typeface="Brush Script MT" pitchFamily="66" charset="0"/>
              </a:rPr>
              <a:t>A</a:t>
            </a:r>
            <a:r>
              <a:rPr lang="en-US" baseline="-25000" dirty="0"/>
              <a:t>2</a:t>
            </a:r>
            <a:r>
              <a:rPr lang="en-US" dirty="0"/>
              <a:t> = b</a:t>
            </a:r>
            <a:r>
              <a:rPr lang="en-US" baseline="-25000" dirty="0"/>
              <a:t>2</a:t>
            </a:r>
            <a:r>
              <a:rPr lang="en-US" dirty="0"/>
              <a:t>, sometimes we write B=(b</a:t>
            </a:r>
            <a:r>
              <a:rPr lang="en-US" baseline="-25000" dirty="0"/>
              <a:t>1</a:t>
            </a:r>
            <a:r>
              <a:rPr lang="en-US" dirty="0"/>
              <a:t>, b</a:t>
            </a:r>
            <a:r>
              <a:rPr lang="en-US" baseline="-25000" dirty="0"/>
              <a:t>2</a:t>
            </a:r>
            <a:r>
              <a:rPr lang="en-US" dirty="0"/>
              <a:t>) has two images in preference cube </a:t>
            </a:r>
            <a:r>
              <a:rPr lang="en-US" dirty="0">
                <a:solidFill>
                  <a:srgbClr val="FF0000"/>
                </a:solidFill>
              </a:rPr>
              <a:t>B</a:t>
            </a:r>
            <a:r>
              <a:rPr lang="en-US" baseline="30000" dirty="0">
                <a:solidFill>
                  <a:srgbClr val="FF0000"/>
                </a:solidFill>
              </a:rPr>
              <a:t>u</a:t>
            </a:r>
            <a:r>
              <a:rPr lang="en-US" dirty="0"/>
              <a:t> and </a:t>
            </a:r>
            <a:r>
              <a:rPr lang="en-US" dirty="0">
                <a:solidFill>
                  <a:srgbClr val="00B050"/>
                </a:solidFill>
              </a:rPr>
              <a:t>B</a:t>
            </a:r>
            <a:r>
              <a:rPr lang="en-US" baseline="30000" dirty="0">
                <a:solidFill>
                  <a:srgbClr val="00B050"/>
                </a:solidFill>
              </a:rPr>
              <a:t>u</a:t>
            </a:r>
            <a:r>
              <a:rPr lang="en-US" dirty="0"/>
              <a:t> . </a:t>
            </a:r>
          </a:p>
          <a:p>
            <a:r>
              <a:rPr lang="en-US" dirty="0"/>
              <a:t>     Let us depict ¾  contour line in DC, interpret result, discuss intuitiveness</a:t>
            </a:r>
            <a:endParaRPr lang="en-US" dirty="0">
              <a:sym typeface="Symbol" panose="05050102010706020507" pitchFamily="18" charset="2"/>
            </a:endParaRPr>
          </a:p>
        </p:txBody>
      </p:sp>
      <p:cxnSp>
        <p:nvCxnSpPr>
          <p:cNvPr id="64" name="Straight Connector 63"/>
          <p:cNvCxnSpPr/>
          <p:nvPr/>
        </p:nvCxnSpPr>
        <p:spPr>
          <a:xfrm flipV="1">
            <a:off x="5916488" y="4495672"/>
            <a:ext cx="2731094" cy="188125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10" idx="0"/>
          </p:cNvCxnSpPr>
          <p:nvPr/>
        </p:nvCxnSpPr>
        <p:spPr>
          <a:xfrm>
            <a:off x="2930487" y="1509311"/>
            <a:ext cx="1802512" cy="26975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2942211" y="485449"/>
            <a:ext cx="1861143" cy="24453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10" idx="0"/>
          </p:cNvCxnSpPr>
          <p:nvPr/>
        </p:nvCxnSpPr>
        <p:spPr>
          <a:xfrm>
            <a:off x="2930487" y="2919046"/>
            <a:ext cx="1802512" cy="12878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034708" y="4495671"/>
            <a:ext cx="2350825" cy="188414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7393218" y="4495671"/>
            <a:ext cx="1244006" cy="18941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939666" y="5463906"/>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898308"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816617"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044780" y="4483865"/>
            <a:ext cx="871708" cy="189306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939666" y="472594"/>
            <a:ext cx="1852671" cy="103671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43507" y="1837869"/>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271897" y="1931858"/>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371527" y="1760416"/>
            <a:ext cx="272832" cy="307777"/>
          </a:xfrm>
          <a:prstGeom prst="rect">
            <a:avLst/>
          </a:prstGeom>
          <a:noFill/>
        </p:spPr>
        <p:txBody>
          <a:bodyPr wrap="none" rtlCol="0">
            <a:spAutoFit/>
          </a:bodyPr>
          <a:lstStyle/>
          <a:p>
            <a:r>
              <a:rPr lang="en-US" sz="1400" dirty="0"/>
              <a:t>E</a:t>
            </a:r>
          </a:p>
        </p:txBody>
      </p:sp>
      <p:sp>
        <p:nvSpPr>
          <p:cNvPr id="75" name="TextBox 74"/>
          <p:cNvSpPr txBox="1"/>
          <p:nvPr/>
        </p:nvSpPr>
        <p:spPr>
          <a:xfrm>
            <a:off x="8022209" y="5213021"/>
            <a:ext cx="420308" cy="369332"/>
          </a:xfrm>
          <a:prstGeom prst="rect">
            <a:avLst/>
          </a:prstGeom>
          <a:noFill/>
        </p:spPr>
        <p:txBody>
          <a:bodyPr wrap="none" rtlCol="0">
            <a:spAutoFit/>
          </a:bodyPr>
          <a:lstStyle/>
          <a:p>
            <a:r>
              <a:rPr lang="en-US" b="1" dirty="0">
                <a:solidFill>
                  <a:srgbClr val="FF0000"/>
                </a:solidFill>
              </a:rPr>
              <a:t>f</a:t>
            </a:r>
            <a:r>
              <a:rPr lang="en-US" b="1" baseline="-25000" dirty="0">
                <a:solidFill>
                  <a:srgbClr val="FF0000"/>
                </a:solidFill>
              </a:rPr>
              <a:t>1</a:t>
            </a:r>
            <a:r>
              <a:rPr lang="en-US" b="1" baseline="30000" dirty="0">
                <a:solidFill>
                  <a:srgbClr val="FF0000"/>
                </a:solidFill>
              </a:rPr>
              <a:t>u</a:t>
            </a:r>
            <a:endParaRPr lang="en-US" dirty="0"/>
          </a:p>
        </p:txBody>
      </p:sp>
      <p:sp>
        <p:nvSpPr>
          <p:cNvPr id="77" name="TextBox 76"/>
          <p:cNvSpPr txBox="1"/>
          <p:nvPr/>
        </p:nvSpPr>
        <p:spPr>
          <a:xfrm>
            <a:off x="5167461" y="5374847"/>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1</a:t>
            </a:r>
            <a:r>
              <a:rPr lang="en-US" b="1" baseline="30000" dirty="0">
                <a:solidFill>
                  <a:srgbClr val="00B050"/>
                </a:solidFill>
              </a:rPr>
              <a:t>u</a:t>
            </a:r>
            <a:endParaRPr lang="en-US" dirty="0">
              <a:solidFill>
                <a:srgbClr val="00B050"/>
              </a:solidFill>
            </a:endParaRPr>
          </a:p>
        </p:txBody>
      </p:sp>
      <p:sp>
        <p:nvSpPr>
          <p:cNvPr id="78" name="TextBox 77"/>
          <p:cNvSpPr txBox="1"/>
          <p:nvPr/>
        </p:nvSpPr>
        <p:spPr>
          <a:xfrm>
            <a:off x="3557046" y="3509908"/>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2</a:t>
            </a:r>
            <a:r>
              <a:rPr lang="en-US" b="1" baseline="30000" dirty="0">
                <a:solidFill>
                  <a:srgbClr val="00B050"/>
                </a:solidFill>
              </a:rPr>
              <a:t>u</a:t>
            </a:r>
            <a:endParaRPr lang="en-US" dirty="0">
              <a:solidFill>
                <a:srgbClr val="00B050"/>
              </a:solidFill>
            </a:endParaRPr>
          </a:p>
        </p:txBody>
      </p:sp>
      <p:sp>
        <p:nvSpPr>
          <p:cNvPr id="79" name="TextBox 78"/>
          <p:cNvSpPr txBox="1"/>
          <p:nvPr/>
        </p:nvSpPr>
        <p:spPr>
          <a:xfrm>
            <a:off x="3605751" y="655163"/>
            <a:ext cx="420308" cy="369332"/>
          </a:xfrm>
          <a:prstGeom prst="rect">
            <a:avLst/>
          </a:prstGeom>
          <a:noFill/>
        </p:spPr>
        <p:txBody>
          <a:bodyPr wrap="none" rtlCol="0">
            <a:spAutoFit/>
          </a:bodyPr>
          <a:lstStyle/>
          <a:p>
            <a:r>
              <a:rPr lang="en-US" b="1" dirty="0">
                <a:solidFill>
                  <a:srgbClr val="FF0000"/>
                </a:solidFill>
              </a:rPr>
              <a:t>f</a:t>
            </a:r>
            <a:r>
              <a:rPr lang="en-US" b="1" baseline="-25000" dirty="0">
                <a:solidFill>
                  <a:srgbClr val="FF0000"/>
                </a:solidFill>
              </a:rPr>
              <a:t>2</a:t>
            </a:r>
            <a:r>
              <a:rPr lang="en-US" b="1" baseline="30000" dirty="0">
                <a:solidFill>
                  <a:srgbClr val="FF0000"/>
                </a:solidFill>
              </a:rPr>
              <a:t>u</a:t>
            </a:r>
            <a:endParaRPr lang="en-US" dirty="0"/>
          </a:p>
        </p:txBody>
      </p:sp>
      <p:cxnSp>
        <p:nvCxnSpPr>
          <p:cNvPr id="80" name="Straight Connector 79"/>
          <p:cNvCxnSpPr/>
          <p:nvPr/>
        </p:nvCxnSpPr>
        <p:spPr>
          <a:xfrm>
            <a:off x="7141642" y="2547547"/>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070032" y="2641536"/>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169662" y="2470094"/>
            <a:ext cx="295274" cy="307777"/>
          </a:xfrm>
          <a:prstGeom prst="rect">
            <a:avLst/>
          </a:prstGeom>
          <a:noFill/>
        </p:spPr>
        <p:txBody>
          <a:bodyPr wrap="none" rtlCol="0">
            <a:spAutoFit/>
          </a:bodyPr>
          <a:lstStyle/>
          <a:p>
            <a:r>
              <a:rPr lang="cs-CZ" sz="1400" dirty="0"/>
              <a:t>D</a:t>
            </a:r>
            <a:endParaRPr lang="en-US" sz="1400" dirty="0"/>
          </a:p>
        </p:txBody>
      </p:sp>
      <p:cxnSp>
        <p:nvCxnSpPr>
          <p:cNvPr id="83" name="Straight Connector 82"/>
          <p:cNvCxnSpPr/>
          <p:nvPr/>
        </p:nvCxnSpPr>
        <p:spPr>
          <a:xfrm>
            <a:off x="6135292" y="3190416"/>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063682" y="3284405"/>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148428" y="3143729"/>
            <a:ext cx="282450" cy="307777"/>
          </a:xfrm>
          <a:prstGeom prst="rect">
            <a:avLst/>
          </a:prstGeom>
          <a:noFill/>
        </p:spPr>
        <p:txBody>
          <a:bodyPr wrap="none" rtlCol="0">
            <a:spAutoFit/>
          </a:bodyPr>
          <a:lstStyle/>
          <a:p>
            <a:r>
              <a:rPr lang="en-US" sz="1400" dirty="0"/>
              <a:t>B</a:t>
            </a:r>
          </a:p>
        </p:txBody>
      </p:sp>
      <p:sp>
        <p:nvSpPr>
          <p:cNvPr id="87" name="TextBox 86"/>
          <p:cNvSpPr txBox="1"/>
          <p:nvPr/>
        </p:nvSpPr>
        <p:spPr>
          <a:xfrm>
            <a:off x="6061426" y="4166643"/>
            <a:ext cx="385042" cy="369332"/>
          </a:xfrm>
          <a:prstGeom prst="rect">
            <a:avLst/>
          </a:prstGeom>
          <a:noFill/>
        </p:spPr>
        <p:txBody>
          <a:bodyPr wrap="none" rtlCol="0">
            <a:spAutoFit/>
          </a:bodyPr>
          <a:lstStyle/>
          <a:p>
            <a:r>
              <a:rPr lang="en-US" dirty="0"/>
              <a:t>b</a:t>
            </a:r>
            <a:r>
              <a:rPr lang="en-US" baseline="-25000" dirty="0"/>
              <a:t>1</a:t>
            </a:r>
            <a:endParaRPr lang="en-US" dirty="0"/>
          </a:p>
        </p:txBody>
      </p:sp>
      <p:sp>
        <p:nvSpPr>
          <p:cNvPr id="88" name="TextBox 87"/>
          <p:cNvSpPr txBox="1"/>
          <p:nvPr/>
        </p:nvSpPr>
        <p:spPr>
          <a:xfrm>
            <a:off x="4733818" y="3187824"/>
            <a:ext cx="385042" cy="369332"/>
          </a:xfrm>
          <a:prstGeom prst="rect">
            <a:avLst/>
          </a:prstGeom>
          <a:noFill/>
        </p:spPr>
        <p:txBody>
          <a:bodyPr wrap="none" rtlCol="0">
            <a:spAutoFit/>
          </a:bodyPr>
          <a:lstStyle/>
          <a:p>
            <a:r>
              <a:rPr lang="en-US" dirty="0"/>
              <a:t>b</a:t>
            </a:r>
            <a:r>
              <a:rPr lang="en-US" baseline="-25000" dirty="0"/>
              <a:t>2</a:t>
            </a:r>
            <a:endParaRPr lang="en-US" dirty="0"/>
          </a:p>
        </p:txBody>
      </p:sp>
      <p:sp>
        <p:nvSpPr>
          <p:cNvPr id="89" name="TextBox 88"/>
          <p:cNvSpPr txBox="1"/>
          <p:nvPr/>
        </p:nvSpPr>
        <p:spPr>
          <a:xfrm>
            <a:off x="4675691" y="5062189"/>
            <a:ext cx="465192" cy="369332"/>
          </a:xfrm>
          <a:prstGeom prst="rect">
            <a:avLst/>
          </a:prstGeom>
          <a:noFill/>
        </p:spPr>
        <p:txBody>
          <a:bodyPr wrap="none" rtlCol="0">
            <a:spAutoFit/>
          </a:bodyPr>
          <a:lstStyle/>
          <a:p>
            <a:r>
              <a:rPr lang="en-US" dirty="0">
                <a:solidFill>
                  <a:srgbClr val="FF0000"/>
                </a:solidFill>
              </a:rPr>
              <a:t>b</a:t>
            </a:r>
            <a:r>
              <a:rPr lang="en-US" baseline="-25000" dirty="0">
                <a:solidFill>
                  <a:srgbClr val="FF0000"/>
                </a:solidFill>
              </a:rPr>
              <a:t>1</a:t>
            </a:r>
            <a:r>
              <a:rPr lang="en-US" baseline="30000" dirty="0">
                <a:solidFill>
                  <a:srgbClr val="FF0000"/>
                </a:solidFill>
              </a:rPr>
              <a:t>u</a:t>
            </a:r>
            <a:endParaRPr lang="en-US" dirty="0">
              <a:solidFill>
                <a:srgbClr val="FF0000"/>
              </a:solidFill>
            </a:endParaRPr>
          </a:p>
        </p:txBody>
      </p:sp>
      <p:sp>
        <p:nvSpPr>
          <p:cNvPr id="90" name="TextBox 89"/>
          <p:cNvSpPr txBox="1"/>
          <p:nvPr/>
        </p:nvSpPr>
        <p:spPr>
          <a:xfrm>
            <a:off x="4677259" y="5846198"/>
            <a:ext cx="465192" cy="369332"/>
          </a:xfrm>
          <a:prstGeom prst="rect">
            <a:avLst/>
          </a:prstGeom>
          <a:noFill/>
        </p:spPr>
        <p:txBody>
          <a:bodyPr wrap="none" rtlCol="0">
            <a:spAutoFit/>
          </a:bodyPr>
          <a:lstStyle/>
          <a:p>
            <a:r>
              <a:rPr lang="en-US" dirty="0">
                <a:solidFill>
                  <a:srgbClr val="00B050"/>
                </a:solidFill>
              </a:rPr>
              <a:t>b</a:t>
            </a:r>
            <a:r>
              <a:rPr lang="en-US" baseline="-25000" dirty="0">
                <a:solidFill>
                  <a:srgbClr val="00B050"/>
                </a:solidFill>
              </a:rPr>
              <a:t>1</a:t>
            </a:r>
            <a:r>
              <a:rPr lang="en-US" baseline="30000" dirty="0">
                <a:solidFill>
                  <a:srgbClr val="00B050"/>
                </a:solidFill>
              </a:rPr>
              <a:t>u</a:t>
            </a:r>
            <a:endParaRPr lang="en-US" dirty="0">
              <a:solidFill>
                <a:srgbClr val="00B050"/>
              </a:solidFill>
            </a:endParaRPr>
          </a:p>
        </p:txBody>
      </p:sp>
      <p:sp>
        <p:nvSpPr>
          <p:cNvPr id="91" name="TextBox 90"/>
          <p:cNvSpPr txBox="1"/>
          <p:nvPr/>
        </p:nvSpPr>
        <p:spPr>
          <a:xfrm>
            <a:off x="3076274" y="4160371"/>
            <a:ext cx="465192" cy="369332"/>
          </a:xfrm>
          <a:prstGeom prst="rect">
            <a:avLst/>
          </a:prstGeom>
          <a:noFill/>
        </p:spPr>
        <p:txBody>
          <a:bodyPr wrap="none" rtlCol="0">
            <a:spAutoFit/>
          </a:bodyPr>
          <a:lstStyle/>
          <a:p>
            <a:r>
              <a:rPr lang="en-US" dirty="0">
                <a:solidFill>
                  <a:srgbClr val="00B050"/>
                </a:solidFill>
              </a:rPr>
              <a:t>b</a:t>
            </a:r>
            <a:r>
              <a:rPr lang="en-US" baseline="-25000" dirty="0">
                <a:solidFill>
                  <a:srgbClr val="00B050"/>
                </a:solidFill>
              </a:rPr>
              <a:t>2</a:t>
            </a:r>
            <a:r>
              <a:rPr lang="en-US" baseline="30000" dirty="0">
                <a:solidFill>
                  <a:srgbClr val="00B050"/>
                </a:solidFill>
              </a:rPr>
              <a:t>u</a:t>
            </a:r>
            <a:endParaRPr lang="en-US" dirty="0">
              <a:solidFill>
                <a:srgbClr val="00B050"/>
              </a:solidFill>
            </a:endParaRPr>
          </a:p>
        </p:txBody>
      </p:sp>
      <p:sp>
        <p:nvSpPr>
          <p:cNvPr id="92" name="TextBox 91"/>
          <p:cNvSpPr txBox="1"/>
          <p:nvPr/>
        </p:nvSpPr>
        <p:spPr>
          <a:xfrm>
            <a:off x="3766013" y="4161939"/>
            <a:ext cx="465192" cy="369332"/>
          </a:xfrm>
          <a:prstGeom prst="rect">
            <a:avLst/>
          </a:prstGeom>
          <a:noFill/>
        </p:spPr>
        <p:txBody>
          <a:bodyPr wrap="none" rtlCol="0">
            <a:spAutoFit/>
          </a:bodyPr>
          <a:lstStyle/>
          <a:p>
            <a:r>
              <a:rPr lang="en-US" dirty="0">
                <a:solidFill>
                  <a:srgbClr val="FF0000"/>
                </a:solidFill>
              </a:rPr>
              <a:t>b</a:t>
            </a:r>
            <a:r>
              <a:rPr lang="en-US" baseline="-25000" dirty="0">
                <a:solidFill>
                  <a:srgbClr val="FF0000"/>
                </a:solidFill>
              </a:rPr>
              <a:t>2</a:t>
            </a:r>
            <a:r>
              <a:rPr lang="en-US" baseline="30000" dirty="0">
                <a:solidFill>
                  <a:srgbClr val="FF0000"/>
                </a:solidFill>
              </a:rPr>
              <a:t>u</a:t>
            </a:r>
            <a:endParaRPr lang="en-US" dirty="0">
              <a:solidFill>
                <a:srgbClr val="FF0000"/>
              </a:solidFill>
            </a:endParaRPr>
          </a:p>
        </p:txBody>
      </p:sp>
      <p:sp>
        <p:nvSpPr>
          <p:cNvPr id="93" name="TextBox 92"/>
          <p:cNvSpPr txBox="1"/>
          <p:nvPr/>
        </p:nvSpPr>
        <p:spPr>
          <a:xfrm>
            <a:off x="4053523" y="5071599"/>
            <a:ext cx="389850" cy="369332"/>
          </a:xfrm>
          <a:prstGeom prst="rect">
            <a:avLst/>
          </a:prstGeom>
          <a:noFill/>
        </p:spPr>
        <p:txBody>
          <a:bodyPr wrap="none" rtlCol="0">
            <a:spAutoFit/>
          </a:bodyPr>
          <a:lstStyle/>
          <a:p>
            <a:r>
              <a:rPr lang="en-US" dirty="0">
                <a:solidFill>
                  <a:srgbClr val="FF0000"/>
                </a:solidFill>
              </a:rPr>
              <a:t>B</a:t>
            </a:r>
            <a:r>
              <a:rPr lang="en-US" baseline="30000" dirty="0">
                <a:solidFill>
                  <a:srgbClr val="FF0000"/>
                </a:solidFill>
              </a:rPr>
              <a:t>u</a:t>
            </a:r>
          </a:p>
        </p:txBody>
      </p:sp>
      <p:sp>
        <p:nvSpPr>
          <p:cNvPr id="94" name="TextBox 93"/>
          <p:cNvSpPr txBox="1"/>
          <p:nvPr/>
        </p:nvSpPr>
        <p:spPr>
          <a:xfrm>
            <a:off x="3177969" y="5912157"/>
            <a:ext cx="389850" cy="369332"/>
          </a:xfrm>
          <a:prstGeom prst="rect">
            <a:avLst/>
          </a:prstGeom>
          <a:noFill/>
        </p:spPr>
        <p:txBody>
          <a:bodyPr wrap="none" rtlCol="0">
            <a:spAutoFit/>
          </a:bodyPr>
          <a:lstStyle/>
          <a:p>
            <a:r>
              <a:rPr lang="en-US" dirty="0">
                <a:solidFill>
                  <a:srgbClr val="00B050"/>
                </a:solidFill>
              </a:rPr>
              <a:t>B</a:t>
            </a:r>
            <a:r>
              <a:rPr lang="en-US" baseline="30000" dirty="0">
                <a:solidFill>
                  <a:srgbClr val="00B050"/>
                </a:solidFill>
              </a:rPr>
              <a:t>u</a:t>
            </a:r>
          </a:p>
        </p:txBody>
      </p:sp>
      <p:cxnSp>
        <p:nvCxnSpPr>
          <p:cNvPr id="65" name="Straight Connector 64"/>
          <p:cNvCxnSpPr/>
          <p:nvPr/>
        </p:nvCxnSpPr>
        <p:spPr>
          <a:xfrm>
            <a:off x="4128954" y="5275311"/>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057344" y="5369300"/>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461205" y="6106455"/>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389595" y="6200444"/>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2912882" y="4483865"/>
            <a:ext cx="1820117" cy="18980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3" idx="1"/>
          </p:cNvCxnSpPr>
          <p:nvPr/>
        </p:nvCxnSpPr>
        <p:spPr>
          <a:xfrm>
            <a:off x="2919470" y="5436824"/>
            <a:ext cx="905451" cy="95331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16631" y="998284"/>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933948" y="1763751"/>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917964" y="2838711"/>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935281" y="3552224"/>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5468817" y="479520"/>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6248137" y="489911"/>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7211030" y="486446"/>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8002839" y="471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68817" y="2930769"/>
            <a:ext cx="447671" cy="62145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5916488" y="2930769"/>
            <a:ext cx="1294542" cy="62145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5898308" y="1760417"/>
            <a:ext cx="1312722" cy="117035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5476502" y="1760416"/>
            <a:ext cx="439986" cy="117035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248137" y="1509311"/>
            <a:ext cx="1152783" cy="1329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7400920" y="1509311"/>
            <a:ext cx="609604" cy="1329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flipV="1">
            <a:off x="7400920" y="998285"/>
            <a:ext cx="621289" cy="5110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6255822" y="998284"/>
            <a:ext cx="1145098" cy="5110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5846189" y="2867319"/>
            <a:ext cx="150829" cy="16025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7346622" y="1436015"/>
            <a:ext cx="150829" cy="1602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Connector 113"/>
          <p:cNvCxnSpPr/>
          <p:nvPr/>
        </p:nvCxnSpPr>
        <p:spPr>
          <a:xfrm>
            <a:off x="6708969" y="2189029"/>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637359" y="2283018"/>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6678669" y="2219807"/>
            <a:ext cx="293670" cy="307777"/>
          </a:xfrm>
          <a:prstGeom prst="rect">
            <a:avLst/>
          </a:prstGeom>
          <a:noFill/>
          <a:ln>
            <a:noFill/>
          </a:ln>
        </p:spPr>
        <p:txBody>
          <a:bodyPr wrap="none" rtlCol="0">
            <a:spAutoFit/>
          </a:bodyPr>
          <a:lstStyle/>
          <a:p>
            <a:r>
              <a:rPr lang="cs-CZ" sz="1400" dirty="0"/>
              <a:t>A</a:t>
            </a:r>
            <a:endParaRPr lang="en-US" sz="1400" dirty="0"/>
          </a:p>
        </p:txBody>
      </p:sp>
      <p:sp>
        <p:nvSpPr>
          <p:cNvPr id="109" name="Date Placeholder 4">
            <a:extLst>
              <a:ext uri="{FF2B5EF4-FFF2-40B4-BE49-F238E27FC236}">
                <a16:creationId xmlns:a16="http://schemas.microsoft.com/office/drawing/2014/main" id="{9BA8F57F-E4FB-4DC8-A86B-1E00A98007F0}"/>
              </a:ext>
            </a:extLst>
          </p:cNvPr>
          <p:cNvSpPr>
            <a:spLocks noGrp="1"/>
          </p:cNvSpPr>
          <p:nvPr>
            <p:ph type="dt" sz="half" idx="10"/>
          </p:nvPr>
        </p:nvSpPr>
        <p:spPr>
          <a:xfrm>
            <a:off x="628650" y="6672301"/>
            <a:ext cx="2057400" cy="183399"/>
          </a:xfrm>
        </p:spPr>
        <p:txBody>
          <a:bodyPr/>
          <a:lstStyle/>
          <a:p>
            <a:r>
              <a:rPr lang="en-US"/>
              <a:t>AY2023/24 NSWI166 Lecture 6 of 12, Vojtáš</a:t>
            </a:r>
            <a:endParaRPr lang="en-US" dirty="0"/>
          </a:p>
        </p:txBody>
      </p:sp>
      <p:sp>
        <p:nvSpPr>
          <p:cNvPr id="5" name="Footer Placeholder 4">
            <a:extLst>
              <a:ext uri="{FF2B5EF4-FFF2-40B4-BE49-F238E27FC236}">
                <a16:creationId xmlns:a16="http://schemas.microsoft.com/office/drawing/2014/main" id="{5EFF2363-CAB0-0CD7-10C1-34EC4911251F}"/>
              </a:ext>
            </a:extLst>
          </p:cNvPr>
          <p:cNvSpPr>
            <a:spLocks noGrp="1"/>
          </p:cNvSpPr>
          <p:nvPr>
            <p:ph type="ftr" sz="quarter" idx="11"/>
          </p:nvPr>
        </p:nvSpPr>
        <p:spPr/>
        <p:txBody>
          <a:bodyPr/>
          <a:lstStyle/>
          <a:p>
            <a:r>
              <a:rPr lang="en-US"/>
              <a:t>Linear Monotone Preference Model</a:t>
            </a:r>
          </a:p>
        </p:txBody>
      </p:sp>
      <p:sp>
        <p:nvSpPr>
          <p:cNvPr id="6" name="Slide Number Placeholder 5">
            <a:extLst>
              <a:ext uri="{FF2B5EF4-FFF2-40B4-BE49-F238E27FC236}">
                <a16:creationId xmlns:a16="http://schemas.microsoft.com/office/drawing/2014/main" id="{598AF8AD-A88A-EE5D-F5DF-F034AB2BA88C}"/>
              </a:ext>
            </a:extLst>
          </p:cNvPr>
          <p:cNvSpPr>
            <a:spLocks noGrp="1"/>
          </p:cNvSpPr>
          <p:nvPr>
            <p:ph type="sldNum" sz="quarter" idx="12"/>
          </p:nvPr>
        </p:nvSpPr>
        <p:spPr/>
        <p:txBody>
          <a:bodyPr/>
          <a:lstStyle/>
          <a:p>
            <a:fld id="{105CACD4-D05D-443A-96A5-56D488532F2E}" type="slidenum">
              <a:rPr lang="en-US" smtClean="0"/>
              <a:pPr/>
              <a:t>42</a:t>
            </a:fld>
            <a:endParaRPr lang="en-US"/>
          </a:p>
        </p:txBody>
      </p:sp>
    </p:spTree>
    <p:extLst>
      <p:ext uri="{BB962C8B-B14F-4D97-AF65-F5344CB8AC3E}">
        <p14:creationId xmlns:p14="http://schemas.microsoft.com/office/powerpoint/2010/main" val="4188155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9470" y="4483865"/>
            <a:ext cx="1861850"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045066" y="473725"/>
            <a:ext cx="3602516" cy="3789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0487" y="473725"/>
            <a:ext cx="1872867" cy="3756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34708" y="4483865"/>
            <a:ext cx="3602516"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4601392" y="4206866"/>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4720741" y="4458419"/>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4729920" y="6195370"/>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824671" y="4218672"/>
            <a:ext cx="263214" cy="276999"/>
          </a:xfrm>
          <a:prstGeom prst="rect">
            <a:avLst/>
          </a:prstGeom>
          <a:noFill/>
        </p:spPr>
        <p:txBody>
          <a:bodyPr wrap="none" rtlCol="0">
            <a:spAutoFit/>
          </a:bodyPr>
          <a:lstStyle/>
          <a:p>
            <a:r>
              <a:rPr lang="cs-CZ" sz="1200" dirty="0"/>
              <a:t>1</a:t>
            </a:r>
            <a:endParaRPr lang="en-US" sz="1200" dirty="0"/>
          </a:p>
        </p:txBody>
      </p:sp>
      <p:cxnSp>
        <p:nvCxnSpPr>
          <p:cNvPr id="15" name="Straight Arrow Connector 14"/>
          <p:cNvCxnSpPr/>
          <p:nvPr/>
        </p:nvCxnSpPr>
        <p:spPr>
          <a:xfrm>
            <a:off x="8637224" y="4229689"/>
            <a:ext cx="2864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4708" y="231354"/>
            <a:ext cx="0" cy="27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32183" y="4230477"/>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44780" y="6379816"/>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12673" y="645588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2640608" y="3886591"/>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8708834" y="3873206"/>
            <a:ext cx="429657" cy="369332"/>
          </a:xfrm>
          <a:prstGeom prst="rect">
            <a:avLst/>
          </a:prstGeom>
          <a:noFill/>
        </p:spPr>
        <p:txBody>
          <a:bodyPr wrap="square" rtlCol="0">
            <a:spAutoFit/>
          </a:bodyPr>
          <a:lstStyle/>
          <a:p>
            <a:r>
              <a:rPr lang="cs-CZ" dirty="0">
                <a:latin typeface="Brush Script MT" pitchFamily="66" charset="0"/>
              </a:rPr>
              <a:t>D</a:t>
            </a:r>
            <a:r>
              <a:rPr lang="cs-CZ" baseline="-25000" dirty="0"/>
              <a:t>1</a:t>
            </a:r>
            <a:endParaRPr lang="en-US" baseline="-25000" dirty="0"/>
          </a:p>
        </p:txBody>
      </p:sp>
      <p:sp>
        <p:nvSpPr>
          <p:cNvPr id="21" name="TextBox 20"/>
          <p:cNvSpPr txBox="1"/>
          <p:nvPr/>
        </p:nvSpPr>
        <p:spPr>
          <a:xfrm>
            <a:off x="5012673" y="46688"/>
            <a:ext cx="429657" cy="369332"/>
          </a:xfrm>
          <a:prstGeom prst="rect">
            <a:avLst/>
          </a:prstGeom>
          <a:noFill/>
        </p:spPr>
        <p:txBody>
          <a:bodyPr wrap="square" rtlCol="0">
            <a:spAutoFit/>
          </a:bodyPr>
          <a:lstStyle/>
          <a:p>
            <a:r>
              <a:rPr lang="cs-CZ" dirty="0">
                <a:latin typeface="Brush Script MT" pitchFamily="66" charset="0"/>
              </a:rPr>
              <a:t>D</a:t>
            </a:r>
            <a:r>
              <a:rPr lang="en-US" baseline="-25000" dirty="0"/>
              <a:t>2</a:t>
            </a:r>
          </a:p>
        </p:txBody>
      </p:sp>
      <p:cxnSp>
        <p:nvCxnSpPr>
          <p:cNvPr id="28" name="Straight Connector 27"/>
          <p:cNvCxnSpPr/>
          <p:nvPr/>
        </p:nvCxnSpPr>
        <p:spPr>
          <a:xfrm flipH="1">
            <a:off x="7382845" y="485450"/>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30487" y="1521297"/>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42211" y="2925304"/>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84464" y="854598"/>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12854" y="948587"/>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097600" y="807911"/>
            <a:ext cx="280846" cy="307777"/>
          </a:xfrm>
          <a:prstGeom prst="rect">
            <a:avLst/>
          </a:prstGeom>
          <a:noFill/>
        </p:spPr>
        <p:txBody>
          <a:bodyPr wrap="none" rtlCol="0">
            <a:spAutoFit/>
          </a:bodyPr>
          <a:lstStyle/>
          <a:p>
            <a:r>
              <a:rPr lang="en-US" sz="1400" dirty="0"/>
              <a:t>C</a:t>
            </a:r>
          </a:p>
        </p:txBody>
      </p:sp>
      <p:sp>
        <p:nvSpPr>
          <p:cNvPr id="60" name="TextBox 59"/>
          <p:cNvSpPr txBox="1"/>
          <p:nvPr/>
        </p:nvSpPr>
        <p:spPr>
          <a:xfrm>
            <a:off x="140963" y="506774"/>
            <a:ext cx="2562521" cy="3693319"/>
          </a:xfrm>
          <a:prstGeom prst="rect">
            <a:avLst/>
          </a:prstGeom>
          <a:noFill/>
          <a:ln>
            <a:solidFill>
              <a:schemeClr val="tx1"/>
            </a:solidFill>
          </a:ln>
        </p:spPr>
        <p:txBody>
          <a:bodyPr wrap="square" rtlCol="0">
            <a:spAutoFit/>
          </a:bodyPr>
          <a:lstStyle/>
          <a:p>
            <a:r>
              <a:rPr lang="en-US" dirty="0"/>
              <a:t>     Previous two slides in one. </a:t>
            </a:r>
          </a:p>
          <a:p>
            <a:r>
              <a:rPr lang="en-US" dirty="0"/>
              <a:t>     Observe ½ and ¾ contour lines in DC.  </a:t>
            </a:r>
          </a:p>
          <a:p>
            <a:endParaRPr lang="en-US" dirty="0"/>
          </a:p>
          <a:p>
            <a:r>
              <a:rPr lang="en-US" dirty="0"/>
              <a:t>It seems that there is some parallelism. </a:t>
            </a:r>
          </a:p>
          <a:p>
            <a:endParaRPr lang="en-US" dirty="0"/>
          </a:p>
          <a:p>
            <a:r>
              <a:rPr lang="en-US" dirty="0"/>
              <a:t>Formulate statement, prove or disprove. </a:t>
            </a:r>
          </a:p>
          <a:p>
            <a:endParaRPr lang="en-US" dirty="0"/>
          </a:p>
          <a:p>
            <a:r>
              <a:rPr lang="en-US" dirty="0"/>
              <a:t>Interpret result, discuss intuitiveness</a:t>
            </a:r>
            <a:endParaRPr lang="en-US" dirty="0">
              <a:sym typeface="Symbol" panose="05050102010706020507" pitchFamily="18" charset="2"/>
            </a:endParaRPr>
          </a:p>
        </p:txBody>
      </p:sp>
      <p:cxnSp>
        <p:nvCxnSpPr>
          <p:cNvPr id="64" name="Straight Connector 63"/>
          <p:cNvCxnSpPr/>
          <p:nvPr/>
        </p:nvCxnSpPr>
        <p:spPr>
          <a:xfrm flipV="1">
            <a:off x="5916488" y="4495672"/>
            <a:ext cx="2731094" cy="188125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10" idx="0"/>
          </p:cNvCxnSpPr>
          <p:nvPr/>
        </p:nvCxnSpPr>
        <p:spPr>
          <a:xfrm>
            <a:off x="2930487" y="1509311"/>
            <a:ext cx="1802512" cy="26975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2942211" y="485449"/>
            <a:ext cx="1861143" cy="24453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10" idx="0"/>
          </p:cNvCxnSpPr>
          <p:nvPr/>
        </p:nvCxnSpPr>
        <p:spPr>
          <a:xfrm>
            <a:off x="2930487" y="2919046"/>
            <a:ext cx="1802512" cy="12878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034708" y="4495671"/>
            <a:ext cx="2350825" cy="188414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7393218" y="4495671"/>
            <a:ext cx="1244006" cy="18941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898308"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044780" y="4483865"/>
            <a:ext cx="871708" cy="189306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939666" y="472594"/>
            <a:ext cx="1852671" cy="103671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43507" y="1837869"/>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271897" y="1931858"/>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371527" y="1760416"/>
            <a:ext cx="272832" cy="307777"/>
          </a:xfrm>
          <a:prstGeom prst="rect">
            <a:avLst/>
          </a:prstGeom>
          <a:noFill/>
        </p:spPr>
        <p:txBody>
          <a:bodyPr wrap="none" rtlCol="0">
            <a:spAutoFit/>
          </a:bodyPr>
          <a:lstStyle/>
          <a:p>
            <a:r>
              <a:rPr lang="en-US" sz="1400" dirty="0"/>
              <a:t>E</a:t>
            </a:r>
          </a:p>
        </p:txBody>
      </p:sp>
      <p:sp>
        <p:nvSpPr>
          <p:cNvPr id="75" name="TextBox 74"/>
          <p:cNvSpPr txBox="1"/>
          <p:nvPr/>
        </p:nvSpPr>
        <p:spPr>
          <a:xfrm>
            <a:off x="8022209" y="5213021"/>
            <a:ext cx="420308" cy="369332"/>
          </a:xfrm>
          <a:prstGeom prst="rect">
            <a:avLst/>
          </a:prstGeom>
          <a:noFill/>
        </p:spPr>
        <p:txBody>
          <a:bodyPr wrap="none" rtlCol="0">
            <a:spAutoFit/>
          </a:bodyPr>
          <a:lstStyle/>
          <a:p>
            <a:r>
              <a:rPr lang="en-US" b="1" dirty="0">
                <a:solidFill>
                  <a:srgbClr val="FF0000"/>
                </a:solidFill>
              </a:rPr>
              <a:t>f</a:t>
            </a:r>
            <a:r>
              <a:rPr lang="en-US" b="1" baseline="-25000" dirty="0">
                <a:solidFill>
                  <a:srgbClr val="FF0000"/>
                </a:solidFill>
              </a:rPr>
              <a:t>1</a:t>
            </a:r>
            <a:r>
              <a:rPr lang="en-US" b="1" baseline="30000" dirty="0">
                <a:solidFill>
                  <a:srgbClr val="FF0000"/>
                </a:solidFill>
              </a:rPr>
              <a:t>u</a:t>
            </a:r>
            <a:endParaRPr lang="en-US" dirty="0"/>
          </a:p>
        </p:txBody>
      </p:sp>
      <p:sp>
        <p:nvSpPr>
          <p:cNvPr id="77" name="TextBox 76"/>
          <p:cNvSpPr txBox="1"/>
          <p:nvPr/>
        </p:nvSpPr>
        <p:spPr>
          <a:xfrm>
            <a:off x="5167461" y="5374847"/>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1</a:t>
            </a:r>
            <a:r>
              <a:rPr lang="en-US" b="1" baseline="30000" dirty="0">
                <a:solidFill>
                  <a:srgbClr val="00B050"/>
                </a:solidFill>
              </a:rPr>
              <a:t>u</a:t>
            </a:r>
            <a:endParaRPr lang="en-US" dirty="0">
              <a:solidFill>
                <a:srgbClr val="00B050"/>
              </a:solidFill>
            </a:endParaRPr>
          </a:p>
        </p:txBody>
      </p:sp>
      <p:sp>
        <p:nvSpPr>
          <p:cNvPr id="78" name="TextBox 77"/>
          <p:cNvSpPr txBox="1"/>
          <p:nvPr/>
        </p:nvSpPr>
        <p:spPr>
          <a:xfrm>
            <a:off x="3557046" y="3509908"/>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2</a:t>
            </a:r>
            <a:r>
              <a:rPr lang="en-US" b="1" baseline="30000" dirty="0">
                <a:solidFill>
                  <a:srgbClr val="00B050"/>
                </a:solidFill>
              </a:rPr>
              <a:t>u</a:t>
            </a:r>
            <a:endParaRPr lang="en-US" dirty="0">
              <a:solidFill>
                <a:srgbClr val="00B050"/>
              </a:solidFill>
            </a:endParaRPr>
          </a:p>
        </p:txBody>
      </p:sp>
      <p:sp>
        <p:nvSpPr>
          <p:cNvPr id="79" name="TextBox 78"/>
          <p:cNvSpPr txBox="1"/>
          <p:nvPr/>
        </p:nvSpPr>
        <p:spPr>
          <a:xfrm>
            <a:off x="3605751" y="655163"/>
            <a:ext cx="420308" cy="369332"/>
          </a:xfrm>
          <a:prstGeom prst="rect">
            <a:avLst/>
          </a:prstGeom>
          <a:noFill/>
        </p:spPr>
        <p:txBody>
          <a:bodyPr wrap="none" rtlCol="0">
            <a:spAutoFit/>
          </a:bodyPr>
          <a:lstStyle/>
          <a:p>
            <a:r>
              <a:rPr lang="en-US" b="1" dirty="0">
                <a:solidFill>
                  <a:srgbClr val="FF0000"/>
                </a:solidFill>
              </a:rPr>
              <a:t>f</a:t>
            </a:r>
            <a:r>
              <a:rPr lang="en-US" b="1" baseline="-25000" dirty="0">
                <a:solidFill>
                  <a:srgbClr val="FF0000"/>
                </a:solidFill>
              </a:rPr>
              <a:t>2</a:t>
            </a:r>
            <a:r>
              <a:rPr lang="en-US" b="1" baseline="30000" dirty="0">
                <a:solidFill>
                  <a:srgbClr val="FF0000"/>
                </a:solidFill>
              </a:rPr>
              <a:t>u</a:t>
            </a:r>
            <a:endParaRPr lang="en-US" dirty="0"/>
          </a:p>
        </p:txBody>
      </p:sp>
      <p:cxnSp>
        <p:nvCxnSpPr>
          <p:cNvPr id="80" name="Straight Connector 79"/>
          <p:cNvCxnSpPr/>
          <p:nvPr/>
        </p:nvCxnSpPr>
        <p:spPr>
          <a:xfrm>
            <a:off x="7141642" y="2547547"/>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070032" y="2641536"/>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169662" y="2470094"/>
            <a:ext cx="295274" cy="307777"/>
          </a:xfrm>
          <a:prstGeom prst="rect">
            <a:avLst/>
          </a:prstGeom>
          <a:noFill/>
        </p:spPr>
        <p:txBody>
          <a:bodyPr wrap="none" rtlCol="0">
            <a:spAutoFit/>
          </a:bodyPr>
          <a:lstStyle/>
          <a:p>
            <a:r>
              <a:rPr lang="cs-CZ" sz="1400" dirty="0"/>
              <a:t>D</a:t>
            </a:r>
            <a:endParaRPr lang="en-US" sz="1400" dirty="0"/>
          </a:p>
        </p:txBody>
      </p:sp>
      <p:cxnSp>
        <p:nvCxnSpPr>
          <p:cNvPr id="83" name="Straight Connector 82"/>
          <p:cNvCxnSpPr/>
          <p:nvPr/>
        </p:nvCxnSpPr>
        <p:spPr>
          <a:xfrm>
            <a:off x="6135292" y="3190416"/>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063682" y="3284405"/>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148428" y="3143729"/>
            <a:ext cx="282450" cy="307777"/>
          </a:xfrm>
          <a:prstGeom prst="rect">
            <a:avLst/>
          </a:prstGeom>
          <a:noFill/>
        </p:spPr>
        <p:txBody>
          <a:bodyPr wrap="none" rtlCol="0">
            <a:spAutoFit/>
          </a:bodyPr>
          <a:lstStyle/>
          <a:p>
            <a:r>
              <a:rPr lang="en-US" sz="1400" dirty="0"/>
              <a:t>B</a:t>
            </a:r>
          </a:p>
        </p:txBody>
      </p:sp>
      <p:sp>
        <p:nvSpPr>
          <p:cNvPr id="87" name="TextBox 86"/>
          <p:cNvSpPr txBox="1"/>
          <p:nvPr/>
        </p:nvSpPr>
        <p:spPr>
          <a:xfrm>
            <a:off x="6061426" y="4166643"/>
            <a:ext cx="385042" cy="369332"/>
          </a:xfrm>
          <a:prstGeom prst="rect">
            <a:avLst/>
          </a:prstGeom>
          <a:noFill/>
        </p:spPr>
        <p:txBody>
          <a:bodyPr wrap="none" rtlCol="0">
            <a:spAutoFit/>
          </a:bodyPr>
          <a:lstStyle/>
          <a:p>
            <a:r>
              <a:rPr lang="en-US" dirty="0"/>
              <a:t>b</a:t>
            </a:r>
            <a:r>
              <a:rPr lang="en-US" baseline="-25000" dirty="0"/>
              <a:t>1</a:t>
            </a:r>
            <a:endParaRPr lang="en-US" dirty="0"/>
          </a:p>
        </p:txBody>
      </p:sp>
      <p:sp>
        <p:nvSpPr>
          <p:cNvPr id="88" name="TextBox 87"/>
          <p:cNvSpPr txBox="1"/>
          <p:nvPr/>
        </p:nvSpPr>
        <p:spPr>
          <a:xfrm>
            <a:off x="4733818" y="3187824"/>
            <a:ext cx="385042" cy="369332"/>
          </a:xfrm>
          <a:prstGeom prst="rect">
            <a:avLst/>
          </a:prstGeom>
          <a:noFill/>
        </p:spPr>
        <p:txBody>
          <a:bodyPr wrap="none" rtlCol="0">
            <a:spAutoFit/>
          </a:bodyPr>
          <a:lstStyle/>
          <a:p>
            <a:r>
              <a:rPr lang="en-US" dirty="0"/>
              <a:t>b</a:t>
            </a:r>
            <a:r>
              <a:rPr lang="en-US" baseline="-25000" dirty="0"/>
              <a:t>2</a:t>
            </a:r>
            <a:endParaRPr lang="en-US" dirty="0"/>
          </a:p>
        </p:txBody>
      </p:sp>
      <p:sp>
        <p:nvSpPr>
          <p:cNvPr id="89" name="TextBox 88"/>
          <p:cNvSpPr txBox="1"/>
          <p:nvPr/>
        </p:nvSpPr>
        <p:spPr>
          <a:xfrm>
            <a:off x="4675691" y="5062189"/>
            <a:ext cx="465192" cy="369332"/>
          </a:xfrm>
          <a:prstGeom prst="rect">
            <a:avLst/>
          </a:prstGeom>
          <a:noFill/>
        </p:spPr>
        <p:txBody>
          <a:bodyPr wrap="none" rtlCol="0">
            <a:spAutoFit/>
          </a:bodyPr>
          <a:lstStyle/>
          <a:p>
            <a:r>
              <a:rPr lang="en-US" dirty="0">
                <a:solidFill>
                  <a:srgbClr val="FF0000"/>
                </a:solidFill>
              </a:rPr>
              <a:t>b</a:t>
            </a:r>
            <a:r>
              <a:rPr lang="en-US" baseline="-25000" dirty="0">
                <a:solidFill>
                  <a:srgbClr val="FF0000"/>
                </a:solidFill>
              </a:rPr>
              <a:t>1</a:t>
            </a:r>
            <a:r>
              <a:rPr lang="en-US" baseline="30000" dirty="0">
                <a:solidFill>
                  <a:srgbClr val="FF0000"/>
                </a:solidFill>
              </a:rPr>
              <a:t>u</a:t>
            </a:r>
            <a:endParaRPr lang="en-US" dirty="0">
              <a:solidFill>
                <a:srgbClr val="FF0000"/>
              </a:solidFill>
            </a:endParaRPr>
          </a:p>
        </p:txBody>
      </p:sp>
      <p:sp>
        <p:nvSpPr>
          <p:cNvPr id="90" name="TextBox 89"/>
          <p:cNvSpPr txBox="1"/>
          <p:nvPr/>
        </p:nvSpPr>
        <p:spPr>
          <a:xfrm>
            <a:off x="4677259" y="5846198"/>
            <a:ext cx="465192" cy="369332"/>
          </a:xfrm>
          <a:prstGeom prst="rect">
            <a:avLst/>
          </a:prstGeom>
          <a:noFill/>
        </p:spPr>
        <p:txBody>
          <a:bodyPr wrap="none" rtlCol="0">
            <a:spAutoFit/>
          </a:bodyPr>
          <a:lstStyle/>
          <a:p>
            <a:r>
              <a:rPr lang="en-US" dirty="0">
                <a:solidFill>
                  <a:srgbClr val="00B050"/>
                </a:solidFill>
              </a:rPr>
              <a:t>b</a:t>
            </a:r>
            <a:r>
              <a:rPr lang="en-US" baseline="-25000" dirty="0">
                <a:solidFill>
                  <a:srgbClr val="00B050"/>
                </a:solidFill>
              </a:rPr>
              <a:t>1</a:t>
            </a:r>
            <a:r>
              <a:rPr lang="en-US" baseline="30000" dirty="0">
                <a:solidFill>
                  <a:srgbClr val="00B050"/>
                </a:solidFill>
              </a:rPr>
              <a:t>u</a:t>
            </a:r>
            <a:endParaRPr lang="en-US" dirty="0">
              <a:solidFill>
                <a:srgbClr val="00B050"/>
              </a:solidFill>
            </a:endParaRPr>
          </a:p>
        </p:txBody>
      </p:sp>
      <p:sp>
        <p:nvSpPr>
          <p:cNvPr id="91" name="TextBox 90"/>
          <p:cNvSpPr txBox="1"/>
          <p:nvPr/>
        </p:nvSpPr>
        <p:spPr>
          <a:xfrm>
            <a:off x="3076274" y="4160371"/>
            <a:ext cx="465192" cy="369332"/>
          </a:xfrm>
          <a:prstGeom prst="rect">
            <a:avLst/>
          </a:prstGeom>
          <a:noFill/>
        </p:spPr>
        <p:txBody>
          <a:bodyPr wrap="none" rtlCol="0">
            <a:spAutoFit/>
          </a:bodyPr>
          <a:lstStyle/>
          <a:p>
            <a:r>
              <a:rPr lang="en-US" dirty="0">
                <a:solidFill>
                  <a:srgbClr val="00B050"/>
                </a:solidFill>
              </a:rPr>
              <a:t>b</a:t>
            </a:r>
            <a:r>
              <a:rPr lang="en-US" baseline="-25000" dirty="0">
                <a:solidFill>
                  <a:srgbClr val="00B050"/>
                </a:solidFill>
              </a:rPr>
              <a:t>2</a:t>
            </a:r>
            <a:r>
              <a:rPr lang="en-US" baseline="30000" dirty="0">
                <a:solidFill>
                  <a:srgbClr val="00B050"/>
                </a:solidFill>
              </a:rPr>
              <a:t>u</a:t>
            </a:r>
            <a:endParaRPr lang="en-US" dirty="0">
              <a:solidFill>
                <a:srgbClr val="00B050"/>
              </a:solidFill>
            </a:endParaRPr>
          </a:p>
        </p:txBody>
      </p:sp>
      <p:sp>
        <p:nvSpPr>
          <p:cNvPr id="92" name="TextBox 91"/>
          <p:cNvSpPr txBox="1"/>
          <p:nvPr/>
        </p:nvSpPr>
        <p:spPr>
          <a:xfrm>
            <a:off x="3766013" y="4161939"/>
            <a:ext cx="465192" cy="369332"/>
          </a:xfrm>
          <a:prstGeom prst="rect">
            <a:avLst/>
          </a:prstGeom>
          <a:noFill/>
        </p:spPr>
        <p:txBody>
          <a:bodyPr wrap="none" rtlCol="0">
            <a:spAutoFit/>
          </a:bodyPr>
          <a:lstStyle/>
          <a:p>
            <a:r>
              <a:rPr lang="en-US" dirty="0">
                <a:solidFill>
                  <a:srgbClr val="FF0000"/>
                </a:solidFill>
              </a:rPr>
              <a:t>b</a:t>
            </a:r>
            <a:r>
              <a:rPr lang="en-US" baseline="-25000" dirty="0">
                <a:solidFill>
                  <a:srgbClr val="FF0000"/>
                </a:solidFill>
              </a:rPr>
              <a:t>2</a:t>
            </a:r>
            <a:r>
              <a:rPr lang="en-US" baseline="30000" dirty="0">
                <a:solidFill>
                  <a:srgbClr val="FF0000"/>
                </a:solidFill>
              </a:rPr>
              <a:t>u</a:t>
            </a:r>
            <a:endParaRPr lang="en-US" dirty="0">
              <a:solidFill>
                <a:srgbClr val="FF0000"/>
              </a:solidFill>
            </a:endParaRPr>
          </a:p>
        </p:txBody>
      </p:sp>
      <p:sp>
        <p:nvSpPr>
          <p:cNvPr id="93" name="TextBox 92"/>
          <p:cNvSpPr txBox="1"/>
          <p:nvPr/>
        </p:nvSpPr>
        <p:spPr>
          <a:xfrm>
            <a:off x="4053523" y="5071599"/>
            <a:ext cx="389850" cy="369332"/>
          </a:xfrm>
          <a:prstGeom prst="rect">
            <a:avLst/>
          </a:prstGeom>
          <a:noFill/>
        </p:spPr>
        <p:txBody>
          <a:bodyPr wrap="none" rtlCol="0">
            <a:spAutoFit/>
          </a:bodyPr>
          <a:lstStyle/>
          <a:p>
            <a:r>
              <a:rPr lang="en-US" dirty="0">
                <a:solidFill>
                  <a:srgbClr val="FF0000"/>
                </a:solidFill>
              </a:rPr>
              <a:t>B</a:t>
            </a:r>
            <a:r>
              <a:rPr lang="en-US" baseline="30000" dirty="0">
                <a:solidFill>
                  <a:srgbClr val="FF0000"/>
                </a:solidFill>
              </a:rPr>
              <a:t>u</a:t>
            </a:r>
          </a:p>
        </p:txBody>
      </p:sp>
      <p:sp>
        <p:nvSpPr>
          <p:cNvPr id="94" name="TextBox 93"/>
          <p:cNvSpPr txBox="1"/>
          <p:nvPr/>
        </p:nvSpPr>
        <p:spPr>
          <a:xfrm>
            <a:off x="3385789" y="5912157"/>
            <a:ext cx="389850" cy="369332"/>
          </a:xfrm>
          <a:prstGeom prst="rect">
            <a:avLst/>
          </a:prstGeom>
          <a:noFill/>
        </p:spPr>
        <p:txBody>
          <a:bodyPr wrap="none" rtlCol="0">
            <a:spAutoFit/>
          </a:bodyPr>
          <a:lstStyle/>
          <a:p>
            <a:r>
              <a:rPr lang="en-US" dirty="0">
                <a:solidFill>
                  <a:srgbClr val="00B050"/>
                </a:solidFill>
              </a:rPr>
              <a:t>B</a:t>
            </a:r>
            <a:r>
              <a:rPr lang="en-US" baseline="30000" dirty="0">
                <a:solidFill>
                  <a:srgbClr val="00B050"/>
                </a:solidFill>
              </a:rPr>
              <a:t>u</a:t>
            </a:r>
          </a:p>
        </p:txBody>
      </p:sp>
      <p:cxnSp>
        <p:nvCxnSpPr>
          <p:cNvPr id="65" name="Straight Connector 64"/>
          <p:cNvCxnSpPr/>
          <p:nvPr/>
        </p:nvCxnSpPr>
        <p:spPr>
          <a:xfrm>
            <a:off x="4128954" y="5275311"/>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057344" y="5369300"/>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461205" y="6106455"/>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389595" y="6200444"/>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endCxn id="12" idx="1"/>
          </p:cNvCxnSpPr>
          <p:nvPr/>
        </p:nvCxnSpPr>
        <p:spPr>
          <a:xfrm>
            <a:off x="2930487" y="4495671"/>
            <a:ext cx="1799433" cy="183819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38395" y="2930769"/>
            <a:ext cx="873758" cy="132515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5922510" y="2933718"/>
            <a:ext cx="2710379" cy="133818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5918176" y="475484"/>
            <a:ext cx="2714713" cy="245628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5054603" y="506774"/>
            <a:ext cx="889590" cy="241227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038395" y="1509311"/>
            <a:ext cx="2348292" cy="27295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7390530" y="1516838"/>
            <a:ext cx="1234971" cy="27257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7389006" y="485450"/>
            <a:ext cx="1256066" cy="10340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5051621" y="459739"/>
            <a:ext cx="2324216" cy="10764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2912882" y="4483865"/>
            <a:ext cx="1820117" cy="18980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8084464" y="854598"/>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8012854" y="948587"/>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8097600" y="807911"/>
            <a:ext cx="280846" cy="307777"/>
          </a:xfrm>
          <a:prstGeom prst="rect">
            <a:avLst/>
          </a:prstGeom>
          <a:noFill/>
        </p:spPr>
        <p:txBody>
          <a:bodyPr wrap="none" rtlCol="0">
            <a:spAutoFit/>
          </a:bodyPr>
          <a:lstStyle/>
          <a:p>
            <a:r>
              <a:rPr lang="en-US" sz="1400" dirty="0"/>
              <a:t>C</a:t>
            </a:r>
          </a:p>
        </p:txBody>
      </p:sp>
      <p:cxnSp>
        <p:nvCxnSpPr>
          <p:cNvPr id="102" name="Straight Connector 101"/>
          <p:cNvCxnSpPr/>
          <p:nvPr/>
        </p:nvCxnSpPr>
        <p:spPr>
          <a:xfrm>
            <a:off x="5343507" y="1837869"/>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5271897" y="1931858"/>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5371527" y="1760416"/>
            <a:ext cx="272832" cy="307777"/>
          </a:xfrm>
          <a:prstGeom prst="rect">
            <a:avLst/>
          </a:prstGeom>
          <a:noFill/>
        </p:spPr>
        <p:txBody>
          <a:bodyPr wrap="none" rtlCol="0">
            <a:spAutoFit/>
          </a:bodyPr>
          <a:lstStyle/>
          <a:p>
            <a:r>
              <a:rPr lang="en-US" sz="1400" dirty="0"/>
              <a:t>E</a:t>
            </a:r>
          </a:p>
        </p:txBody>
      </p:sp>
      <p:cxnSp>
        <p:nvCxnSpPr>
          <p:cNvPr id="105" name="Straight Connector 104"/>
          <p:cNvCxnSpPr/>
          <p:nvPr/>
        </p:nvCxnSpPr>
        <p:spPr>
          <a:xfrm>
            <a:off x="7141642" y="2547547"/>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7070032" y="2641536"/>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7169662" y="2470094"/>
            <a:ext cx="295274" cy="307777"/>
          </a:xfrm>
          <a:prstGeom prst="rect">
            <a:avLst/>
          </a:prstGeom>
          <a:noFill/>
        </p:spPr>
        <p:txBody>
          <a:bodyPr wrap="none" rtlCol="0">
            <a:spAutoFit/>
          </a:bodyPr>
          <a:lstStyle/>
          <a:p>
            <a:r>
              <a:rPr lang="cs-CZ" sz="1400" dirty="0"/>
              <a:t>D</a:t>
            </a:r>
            <a:endParaRPr lang="en-US" sz="1400" dirty="0"/>
          </a:p>
        </p:txBody>
      </p:sp>
      <p:cxnSp>
        <p:nvCxnSpPr>
          <p:cNvPr id="108" name="Straight Connector 107"/>
          <p:cNvCxnSpPr/>
          <p:nvPr/>
        </p:nvCxnSpPr>
        <p:spPr>
          <a:xfrm>
            <a:off x="6135292" y="3190416"/>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6063682" y="3284405"/>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6148428" y="3143729"/>
            <a:ext cx="282450" cy="307777"/>
          </a:xfrm>
          <a:prstGeom prst="rect">
            <a:avLst/>
          </a:prstGeom>
          <a:noFill/>
        </p:spPr>
        <p:txBody>
          <a:bodyPr wrap="none" rtlCol="0">
            <a:spAutoFit/>
          </a:bodyPr>
          <a:lstStyle/>
          <a:p>
            <a:r>
              <a:rPr lang="en-US" sz="1400" dirty="0"/>
              <a:t>B</a:t>
            </a:r>
          </a:p>
        </p:txBody>
      </p:sp>
      <p:cxnSp>
        <p:nvCxnSpPr>
          <p:cNvPr id="111" name="Straight Connector 110"/>
          <p:cNvCxnSpPr/>
          <p:nvPr/>
        </p:nvCxnSpPr>
        <p:spPr>
          <a:xfrm>
            <a:off x="5468817" y="2930769"/>
            <a:ext cx="447671" cy="621455"/>
          </a:xfrm>
          <a:prstGeom prst="line">
            <a:avLst/>
          </a:prstGeom>
          <a:ln w="28575">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5916488" y="2930769"/>
            <a:ext cx="1294542" cy="621455"/>
          </a:xfrm>
          <a:prstGeom prst="line">
            <a:avLst/>
          </a:prstGeom>
          <a:ln w="28575">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flipV="1">
            <a:off x="5898308" y="1760417"/>
            <a:ext cx="1312722" cy="1170352"/>
          </a:xfrm>
          <a:prstGeom prst="line">
            <a:avLst/>
          </a:prstGeom>
          <a:ln w="28575">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5476502" y="1760416"/>
            <a:ext cx="439986" cy="1170353"/>
          </a:xfrm>
          <a:prstGeom prst="line">
            <a:avLst/>
          </a:prstGeom>
          <a:ln w="28575">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248137" y="1509311"/>
            <a:ext cx="1152783" cy="132940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7400920" y="1509311"/>
            <a:ext cx="609604" cy="132940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flipV="1">
            <a:off x="7400920" y="998285"/>
            <a:ext cx="621289" cy="511026"/>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6255822" y="998284"/>
            <a:ext cx="1145098" cy="511027"/>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22" name="Oval 121"/>
          <p:cNvSpPr/>
          <p:nvPr/>
        </p:nvSpPr>
        <p:spPr>
          <a:xfrm>
            <a:off x="5846189" y="2867319"/>
            <a:ext cx="150829" cy="16025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7346622" y="1436015"/>
            <a:ext cx="150829" cy="1602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Connector 123"/>
          <p:cNvCxnSpPr/>
          <p:nvPr/>
        </p:nvCxnSpPr>
        <p:spPr>
          <a:xfrm>
            <a:off x="6708969" y="2189029"/>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6637359" y="2283018"/>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6678669" y="2219807"/>
            <a:ext cx="293670" cy="307777"/>
          </a:xfrm>
          <a:prstGeom prst="rect">
            <a:avLst/>
          </a:prstGeom>
          <a:noFill/>
          <a:ln>
            <a:noFill/>
          </a:ln>
        </p:spPr>
        <p:txBody>
          <a:bodyPr wrap="none" rtlCol="0">
            <a:spAutoFit/>
          </a:bodyPr>
          <a:lstStyle/>
          <a:p>
            <a:r>
              <a:rPr lang="cs-CZ" sz="1400" dirty="0"/>
              <a:t>A</a:t>
            </a:r>
            <a:endParaRPr lang="en-US" sz="1400" dirty="0"/>
          </a:p>
        </p:txBody>
      </p:sp>
      <p:sp>
        <p:nvSpPr>
          <p:cNvPr id="119" name="Date Placeholder 4">
            <a:extLst>
              <a:ext uri="{FF2B5EF4-FFF2-40B4-BE49-F238E27FC236}">
                <a16:creationId xmlns:a16="http://schemas.microsoft.com/office/drawing/2014/main" id="{96B05326-F889-4007-B524-3BD01BBA8D3C}"/>
              </a:ext>
            </a:extLst>
          </p:cNvPr>
          <p:cNvSpPr>
            <a:spLocks noGrp="1"/>
          </p:cNvSpPr>
          <p:nvPr>
            <p:ph type="dt" sz="half" idx="10"/>
          </p:nvPr>
        </p:nvSpPr>
        <p:spPr>
          <a:xfrm>
            <a:off x="628650" y="6672301"/>
            <a:ext cx="2057400" cy="183399"/>
          </a:xfrm>
        </p:spPr>
        <p:txBody>
          <a:bodyPr/>
          <a:lstStyle/>
          <a:p>
            <a:r>
              <a:rPr lang="en-US"/>
              <a:t>AY2023/24 NSWI166 Lecture 6 of 12, Vojtáš</a:t>
            </a:r>
            <a:endParaRPr lang="en-US" dirty="0"/>
          </a:p>
        </p:txBody>
      </p:sp>
      <p:sp>
        <p:nvSpPr>
          <p:cNvPr id="5" name="Footer Placeholder 4">
            <a:extLst>
              <a:ext uri="{FF2B5EF4-FFF2-40B4-BE49-F238E27FC236}">
                <a16:creationId xmlns:a16="http://schemas.microsoft.com/office/drawing/2014/main" id="{1B0B5DD4-9104-B2D3-A6F6-CFC12FDC748E}"/>
              </a:ext>
            </a:extLst>
          </p:cNvPr>
          <p:cNvSpPr>
            <a:spLocks noGrp="1"/>
          </p:cNvSpPr>
          <p:nvPr>
            <p:ph type="ftr" sz="quarter" idx="11"/>
          </p:nvPr>
        </p:nvSpPr>
        <p:spPr/>
        <p:txBody>
          <a:bodyPr/>
          <a:lstStyle/>
          <a:p>
            <a:r>
              <a:rPr lang="en-US"/>
              <a:t>Linear Monotone Preference Model</a:t>
            </a:r>
          </a:p>
        </p:txBody>
      </p:sp>
      <p:sp>
        <p:nvSpPr>
          <p:cNvPr id="14" name="Slide Number Placeholder 13">
            <a:extLst>
              <a:ext uri="{FF2B5EF4-FFF2-40B4-BE49-F238E27FC236}">
                <a16:creationId xmlns:a16="http://schemas.microsoft.com/office/drawing/2014/main" id="{2382EE7B-E98E-DFDE-1508-BA93F136171A}"/>
              </a:ext>
            </a:extLst>
          </p:cNvPr>
          <p:cNvSpPr>
            <a:spLocks noGrp="1"/>
          </p:cNvSpPr>
          <p:nvPr>
            <p:ph type="sldNum" sz="quarter" idx="12"/>
          </p:nvPr>
        </p:nvSpPr>
        <p:spPr/>
        <p:txBody>
          <a:bodyPr/>
          <a:lstStyle/>
          <a:p>
            <a:fld id="{105CACD4-D05D-443A-96A5-56D488532F2E}" type="slidenum">
              <a:rPr lang="en-US" smtClean="0"/>
              <a:pPr/>
              <a:t>43</a:t>
            </a:fld>
            <a:endParaRPr lang="en-US"/>
          </a:p>
        </p:txBody>
      </p:sp>
    </p:spTree>
    <p:extLst>
      <p:ext uri="{BB962C8B-B14F-4D97-AF65-F5344CB8AC3E}">
        <p14:creationId xmlns:p14="http://schemas.microsoft.com/office/powerpoint/2010/main" val="1735828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9470" y="4483865"/>
            <a:ext cx="1861850"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045066" y="473725"/>
            <a:ext cx="3602516" cy="3789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0487" y="473725"/>
            <a:ext cx="1872867" cy="3756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34708" y="4483865"/>
            <a:ext cx="3602516"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4601392" y="4206866"/>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4720741" y="4458419"/>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4729920" y="6195370"/>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824671" y="4218672"/>
            <a:ext cx="263214" cy="276999"/>
          </a:xfrm>
          <a:prstGeom prst="rect">
            <a:avLst/>
          </a:prstGeom>
          <a:noFill/>
        </p:spPr>
        <p:txBody>
          <a:bodyPr wrap="none" rtlCol="0">
            <a:spAutoFit/>
          </a:bodyPr>
          <a:lstStyle/>
          <a:p>
            <a:r>
              <a:rPr lang="cs-CZ" sz="1200" dirty="0"/>
              <a:t>1</a:t>
            </a:r>
            <a:endParaRPr lang="en-US" sz="1200" dirty="0"/>
          </a:p>
        </p:txBody>
      </p:sp>
      <p:cxnSp>
        <p:nvCxnSpPr>
          <p:cNvPr id="15" name="Straight Arrow Connector 14"/>
          <p:cNvCxnSpPr/>
          <p:nvPr/>
        </p:nvCxnSpPr>
        <p:spPr>
          <a:xfrm>
            <a:off x="8637224" y="4229689"/>
            <a:ext cx="2864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4708" y="231354"/>
            <a:ext cx="0" cy="27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32183" y="4230477"/>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44780" y="6379816"/>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12673" y="645588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2640608" y="3886591"/>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8708834" y="3873206"/>
            <a:ext cx="429657" cy="369332"/>
          </a:xfrm>
          <a:prstGeom prst="rect">
            <a:avLst/>
          </a:prstGeom>
          <a:noFill/>
        </p:spPr>
        <p:txBody>
          <a:bodyPr wrap="square" rtlCol="0">
            <a:spAutoFit/>
          </a:bodyPr>
          <a:lstStyle/>
          <a:p>
            <a:r>
              <a:rPr lang="cs-CZ" dirty="0">
                <a:latin typeface="Brush Script MT" pitchFamily="66" charset="0"/>
              </a:rPr>
              <a:t>D</a:t>
            </a:r>
            <a:r>
              <a:rPr lang="cs-CZ" baseline="-25000" dirty="0"/>
              <a:t>1</a:t>
            </a:r>
            <a:endParaRPr lang="en-US" baseline="-25000" dirty="0"/>
          </a:p>
        </p:txBody>
      </p:sp>
      <p:sp>
        <p:nvSpPr>
          <p:cNvPr id="21" name="TextBox 20"/>
          <p:cNvSpPr txBox="1"/>
          <p:nvPr/>
        </p:nvSpPr>
        <p:spPr>
          <a:xfrm>
            <a:off x="5012673" y="46688"/>
            <a:ext cx="429657" cy="369332"/>
          </a:xfrm>
          <a:prstGeom prst="rect">
            <a:avLst/>
          </a:prstGeom>
          <a:noFill/>
        </p:spPr>
        <p:txBody>
          <a:bodyPr wrap="square" rtlCol="0">
            <a:spAutoFit/>
          </a:bodyPr>
          <a:lstStyle/>
          <a:p>
            <a:r>
              <a:rPr lang="cs-CZ" dirty="0">
                <a:latin typeface="Brush Script MT" pitchFamily="66" charset="0"/>
              </a:rPr>
              <a:t>D</a:t>
            </a:r>
            <a:r>
              <a:rPr lang="en-US" baseline="-25000" dirty="0"/>
              <a:t>2</a:t>
            </a:r>
          </a:p>
        </p:txBody>
      </p:sp>
      <p:cxnSp>
        <p:nvCxnSpPr>
          <p:cNvPr id="26" name="Straight Connector 25"/>
          <p:cNvCxnSpPr/>
          <p:nvPr/>
        </p:nvCxnSpPr>
        <p:spPr>
          <a:xfrm flipH="1">
            <a:off x="4132565" y="48544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079037" y="485450"/>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30487" y="960183"/>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42211" y="3288989"/>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84464" y="854598"/>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12854" y="948587"/>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097600" y="807911"/>
            <a:ext cx="280846" cy="307777"/>
          </a:xfrm>
          <a:prstGeom prst="rect">
            <a:avLst/>
          </a:prstGeom>
          <a:noFill/>
        </p:spPr>
        <p:txBody>
          <a:bodyPr wrap="none" rtlCol="0">
            <a:spAutoFit/>
          </a:bodyPr>
          <a:lstStyle/>
          <a:p>
            <a:r>
              <a:rPr lang="en-US" sz="1400" dirty="0"/>
              <a:t>C</a:t>
            </a:r>
          </a:p>
        </p:txBody>
      </p:sp>
      <p:sp>
        <p:nvSpPr>
          <p:cNvPr id="60" name="TextBox 59"/>
          <p:cNvSpPr txBox="1"/>
          <p:nvPr/>
        </p:nvSpPr>
        <p:spPr>
          <a:xfrm>
            <a:off x="140963" y="226217"/>
            <a:ext cx="2562521" cy="5539978"/>
          </a:xfrm>
          <a:prstGeom prst="rect">
            <a:avLst/>
          </a:prstGeom>
          <a:noFill/>
          <a:ln>
            <a:solidFill>
              <a:schemeClr val="tx1"/>
            </a:solidFill>
          </a:ln>
        </p:spPr>
        <p:txBody>
          <a:bodyPr wrap="square" rtlCol="0">
            <a:spAutoFit/>
          </a:bodyPr>
          <a:lstStyle/>
          <a:p>
            <a:r>
              <a:rPr lang="en-US" dirty="0"/>
              <a:t>     Discuss all possible combinations for two users:</a:t>
            </a:r>
          </a:p>
          <a:p>
            <a:endParaRPr lang="en-US" sz="800" dirty="0">
              <a:sym typeface="Symbol" panose="05050102010706020507" pitchFamily="18" charset="2"/>
            </a:endParaRPr>
          </a:p>
          <a:p>
            <a:r>
              <a:rPr lang="en-US" dirty="0">
                <a:sym typeface="Symbol" panose="05050102010706020507" pitchFamily="18" charset="2"/>
              </a:rPr>
              <a:t>Different attribute preferences same aggregation</a:t>
            </a:r>
          </a:p>
          <a:p>
            <a:endParaRPr lang="en-US" sz="800" dirty="0">
              <a:sym typeface="Symbol" panose="05050102010706020507" pitchFamily="18" charset="2"/>
            </a:endParaRPr>
          </a:p>
          <a:p>
            <a:r>
              <a:rPr lang="en-US" dirty="0">
                <a:sym typeface="Symbol" panose="05050102010706020507" pitchFamily="18" charset="2"/>
              </a:rPr>
              <a:t>Same attribute preferences and different aggregations </a:t>
            </a:r>
          </a:p>
          <a:p>
            <a:endParaRPr lang="en-US" sz="800" dirty="0">
              <a:sym typeface="Symbol" panose="05050102010706020507" pitchFamily="18" charset="2"/>
            </a:endParaRPr>
          </a:p>
          <a:p>
            <a:r>
              <a:rPr lang="en-US" dirty="0">
                <a:sym typeface="Symbol" panose="05050102010706020507" pitchFamily="18" charset="2"/>
              </a:rPr>
              <a:t>All is  different, both attribute preferences and aggregations </a:t>
            </a:r>
          </a:p>
          <a:p>
            <a:endParaRPr lang="en-US" sz="800" dirty="0">
              <a:sym typeface="Symbol" panose="05050102010706020507" pitchFamily="18" charset="2"/>
            </a:endParaRPr>
          </a:p>
          <a:p>
            <a:r>
              <a:rPr lang="en-US" dirty="0">
                <a:sym typeface="Symbol" panose="05050102010706020507" pitchFamily="18" charset="2"/>
              </a:rPr>
              <a:t>?All possible shapes of </a:t>
            </a:r>
            <a:r>
              <a:rPr lang="en-US" dirty="0" err="1"/>
              <a:t>f</a:t>
            </a:r>
            <a:r>
              <a:rPr lang="en-US" baseline="-25000" dirty="0" err="1"/>
              <a:t>j</a:t>
            </a:r>
            <a:r>
              <a:rPr lang="en-US" baseline="30000" dirty="0" err="1"/>
              <a:t>u</a:t>
            </a:r>
            <a:endParaRPr lang="en-US" dirty="0">
              <a:sym typeface="Symbol" panose="05050102010706020507" pitchFamily="18" charset="2"/>
            </a:endParaRPr>
          </a:p>
          <a:p>
            <a:endParaRPr lang="en-US" sz="800" dirty="0">
              <a:sym typeface="Symbol" panose="05050102010706020507" pitchFamily="18" charset="2"/>
            </a:endParaRPr>
          </a:p>
          <a:p>
            <a:r>
              <a:rPr lang="en-US" dirty="0"/>
              <a:t>Interpret result, discuss intuitiveness</a:t>
            </a:r>
            <a:endParaRPr lang="en-US" dirty="0">
              <a:sym typeface="Symbol" panose="05050102010706020507" pitchFamily="18" charset="2"/>
            </a:endParaRPr>
          </a:p>
          <a:p>
            <a:endParaRPr lang="en-US" sz="800" dirty="0">
              <a:sym typeface="Symbol" panose="05050102010706020507" pitchFamily="18" charset="2"/>
            </a:endParaRPr>
          </a:p>
          <a:p>
            <a:r>
              <a:rPr lang="en-US" dirty="0">
                <a:sym typeface="Symbol" panose="05050102010706020507" pitchFamily="18" charset="2"/>
              </a:rPr>
              <a:t>Some comments on market segmentation</a:t>
            </a:r>
          </a:p>
        </p:txBody>
      </p:sp>
      <p:cxnSp>
        <p:nvCxnSpPr>
          <p:cNvPr id="64" name="Straight Connector 63"/>
          <p:cNvCxnSpPr/>
          <p:nvPr/>
        </p:nvCxnSpPr>
        <p:spPr>
          <a:xfrm flipV="1">
            <a:off x="5916488" y="4495672"/>
            <a:ext cx="2731094" cy="188125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10" idx="0"/>
          </p:cNvCxnSpPr>
          <p:nvPr/>
        </p:nvCxnSpPr>
        <p:spPr>
          <a:xfrm>
            <a:off x="2930487" y="1509311"/>
            <a:ext cx="1802512" cy="26975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2942211" y="485449"/>
            <a:ext cx="1861143" cy="24453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10" idx="0"/>
          </p:cNvCxnSpPr>
          <p:nvPr/>
        </p:nvCxnSpPr>
        <p:spPr>
          <a:xfrm>
            <a:off x="2930487" y="2919046"/>
            <a:ext cx="1802512" cy="12878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034708" y="4495671"/>
            <a:ext cx="2350825" cy="188414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7393218" y="4495671"/>
            <a:ext cx="1244006" cy="18941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939666" y="5370387"/>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915794" y="6212033"/>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137301"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452932"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044780" y="4483865"/>
            <a:ext cx="871708" cy="189306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939666" y="472594"/>
            <a:ext cx="1852671" cy="103671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43507" y="1837869"/>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271897" y="1931858"/>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371527" y="1760416"/>
            <a:ext cx="272832" cy="307777"/>
          </a:xfrm>
          <a:prstGeom prst="rect">
            <a:avLst/>
          </a:prstGeom>
          <a:noFill/>
        </p:spPr>
        <p:txBody>
          <a:bodyPr wrap="none" rtlCol="0">
            <a:spAutoFit/>
          </a:bodyPr>
          <a:lstStyle/>
          <a:p>
            <a:r>
              <a:rPr lang="en-US" sz="1400" dirty="0"/>
              <a:t>E</a:t>
            </a:r>
          </a:p>
        </p:txBody>
      </p:sp>
      <p:sp>
        <p:nvSpPr>
          <p:cNvPr id="75" name="TextBox 74"/>
          <p:cNvSpPr txBox="1"/>
          <p:nvPr/>
        </p:nvSpPr>
        <p:spPr>
          <a:xfrm>
            <a:off x="8022209" y="5213021"/>
            <a:ext cx="420308" cy="369332"/>
          </a:xfrm>
          <a:prstGeom prst="rect">
            <a:avLst/>
          </a:prstGeom>
          <a:noFill/>
        </p:spPr>
        <p:txBody>
          <a:bodyPr wrap="none" rtlCol="0">
            <a:spAutoFit/>
          </a:bodyPr>
          <a:lstStyle/>
          <a:p>
            <a:r>
              <a:rPr lang="en-US" b="1" dirty="0">
                <a:solidFill>
                  <a:srgbClr val="FF0000"/>
                </a:solidFill>
              </a:rPr>
              <a:t>f</a:t>
            </a:r>
            <a:r>
              <a:rPr lang="en-US" b="1" baseline="-25000" dirty="0">
                <a:solidFill>
                  <a:srgbClr val="FF0000"/>
                </a:solidFill>
              </a:rPr>
              <a:t>1</a:t>
            </a:r>
            <a:r>
              <a:rPr lang="en-US" b="1" baseline="30000" dirty="0">
                <a:solidFill>
                  <a:srgbClr val="FF0000"/>
                </a:solidFill>
              </a:rPr>
              <a:t>u</a:t>
            </a:r>
            <a:endParaRPr lang="en-US" dirty="0"/>
          </a:p>
        </p:txBody>
      </p:sp>
      <p:sp>
        <p:nvSpPr>
          <p:cNvPr id="77" name="TextBox 76"/>
          <p:cNvSpPr txBox="1"/>
          <p:nvPr/>
        </p:nvSpPr>
        <p:spPr>
          <a:xfrm>
            <a:off x="5167461" y="5374847"/>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1</a:t>
            </a:r>
            <a:r>
              <a:rPr lang="en-US" b="1" baseline="30000" dirty="0">
                <a:solidFill>
                  <a:srgbClr val="00B050"/>
                </a:solidFill>
              </a:rPr>
              <a:t>u</a:t>
            </a:r>
            <a:endParaRPr lang="en-US" dirty="0">
              <a:solidFill>
                <a:srgbClr val="00B050"/>
              </a:solidFill>
            </a:endParaRPr>
          </a:p>
        </p:txBody>
      </p:sp>
      <p:sp>
        <p:nvSpPr>
          <p:cNvPr id="78" name="TextBox 77"/>
          <p:cNvSpPr txBox="1"/>
          <p:nvPr/>
        </p:nvSpPr>
        <p:spPr>
          <a:xfrm>
            <a:off x="3557046" y="3509908"/>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2</a:t>
            </a:r>
            <a:r>
              <a:rPr lang="en-US" b="1" baseline="30000" dirty="0">
                <a:solidFill>
                  <a:srgbClr val="00B050"/>
                </a:solidFill>
              </a:rPr>
              <a:t>u</a:t>
            </a:r>
            <a:endParaRPr lang="en-US" dirty="0">
              <a:solidFill>
                <a:srgbClr val="00B050"/>
              </a:solidFill>
            </a:endParaRPr>
          </a:p>
        </p:txBody>
      </p:sp>
      <p:sp>
        <p:nvSpPr>
          <p:cNvPr id="79" name="TextBox 78"/>
          <p:cNvSpPr txBox="1"/>
          <p:nvPr/>
        </p:nvSpPr>
        <p:spPr>
          <a:xfrm>
            <a:off x="3605751" y="655163"/>
            <a:ext cx="420308" cy="369332"/>
          </a:xfrm>
          <a:prstGeom prst="rect">
            <a:avLst/>
          </a:prstGeom>
          <a:noFill/>
        </p:spPr>
        <p:txBody>
          <a:bodyPr wrap="none" rtlCol="0">
            <a:spAutoFit/>
          </a:bodyPr>
          <a:lstStyle/>
          <a:p>
            <a:r>
              <a:rPr lang="en-US" b="1" dirty="0">
                <a:solidFill>
                  <a:srgbClr val="FF0000"/>
                </a:solidFill>
              </a:rPr>
              <a:t>f</a:t>
            </a:r>
            <a:r>
              <a:rPr lang="en-US" b="1" baseline="-25000" dirty="0">
                <a:solidFill>
                  <a:srgbClr val="FF0000"/>
                </a:solidFill>
              </a:rPr>
              <a:t>2</a:t>
            </a:r>
            <a:r>
              <a:rPr lang="en-US" b="1" baseline="30000" dirty="0">
                <a:solidFill>
                  <a:srgbClr val="FF0000"/>
                </a:solidFill>
              </a:rPr>
              <a:t>u</a:t>
            </a:r>
            <a:endParaRPr lang="en-US" dirty="0"/>
          </a:p>
        </p:txBody>
      </p:sp>
      <p:cxnSp>
        <p:nvCxnSpPr>
          <p:cNvPr id="80" name="Straight Connector 79"/>
          <p:cNvCxnSpPr/>
          <p:nvPr/>
        </p:nvCxnSpPr>
        <p:spPr>
          <a:xfrm>
            <a:off x="7141642" y="2547547"/>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070032" y="2641536"/>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169662" y="2470094"/>
            <a:ext cx="295274" cy="307777"/>
          </a:xfrm>
          <a:prstGeom prst="rect">
            <a:avLst/>
          </a:prstGeom>
          <a:noFill/>
        </p:spPr>
        <p:txBody>
          <a:bodyPr wrap="none" rtlCol="0">
            <a:spAutoFit/>
          </a:bodyPr>
          <a:lstStyle/>
          <a:p>
            <a:r>
              <a:rPr lang="cs-CZ" sz="1400" dirty="0"/>
              <a:t>D</a:t>
            </a:r>
            <a:endParaRPr lang="en-US" sz="1400" dirty="0"/>
          </a:p>
        </p:txBody>
      </p:sp>
      <p:cxnSp>
        <p:nvCxnSpPr>
          <p:cNvPr id="83" name="Straight Connector 82"/>
          <p:cNvCxnSpPr/>
          <p:nvPr/>
        </p:nvCxnSpPr>
        <p:spPr>
          <a:xfrm>
            <a:off x="6135292" y="3190416"/>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063682" y="3284405"/>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148428" y="3143729"/>
            <a:ext cx="282450" cy="307777"/>
          </a:xfrm>
          <a:prstGeom prst="rect">
            <a:avLst/>
          </a:prstGeom>
          <a:noFill/>
        </p:spPr>
        <p:txBody>
          <a:bodyPr wrap="none" rtlCol="0">
            <a:spAutoFit/>
          </a:bodyPr>
          <a:lstStyle/>
          <a:p>
            <a:r>
              <a:rPr lang="en-US" sz="1400" dirty="0"/>
              <a:t>B</a:t>
            </a:r>
          </a:p>
        </p:txBody>
      </p:sp>
      <p:sp>
        <p:nvSpPr>
          <p:cNvPr id="87" name="TextBox 86"/>
          <p:cNvSpPr txBox="1"/>
          <p:nvPr/>
        </p:nvSpPr>
        <p:spPr>
          <a:xfrm>
            <a:off x="6061426" y="4166643"/>
            <a:ext cx="385042" cy="369332"/>
          </a:xfrm>
          <a:prstGeom prst="rect">
            <a:avLst/>
          </a:prstGeom>
          <a:noFill/>
        </p:spPr>
        <p:txBody>
          <a:bodyPr wrap="none" rtlCol="0">
            <a:spAutoFit/>
          </a:bodyPr>
          <a:lstStyle/>
          <a:p>
            <a:r>
              <a:rPr lang="en-US" dirty="0"/>
              <a:t>b</a:t>
            </a:r>
            <a:r>
              <a:rPr lang="en-US" baseline="-25000" dirty="0"/>
              <a:t>1</a:t>
            </a:r>
            <a:endParaRPr lang="en-US" dirty="0"/>
          </a:p>
        </p:txBody>
      </p:sp>
      <p:sp>
        <p:nvSpPr>
          <p:cNvPr id="88" name="TextBox 87"/>
          <p:cNvSpPr txBox="1"/>
          <p:nvPr/>
        </p:nvSpPr>
        <p:spPr>
          <a:xfrm>
            <a:off x="4733818" y="3187824"/>
            <a:ext cx="385042" cy="369332"/>
          </a:xfrm>
          <a:prstGeom prst="rect">
            <a:avLst/>
          </a:prstGeom>
          <a:noFill/>
        </p:spPr>
        <p:txBody>
          <a:bodyPr wrap="none" rtlCol="0">
            <a:spAutoFit/>
          </a:bodyPr>
          <a:lstStyle/>
          <a:p>
            <a:r>
              <a:rPr lang="en-US" dirty="0"/>
              <a:t>b</a:t>
            </a:r>
            <a:r>
              <a:rPr lang="en-US" baseline="-25000" dirty="0"/>
              <a:t>2</a:t>
            </a:r>
            <a:endParaRPr lang="en-US" dirty="0"/>
          </a:p>
        </p:txBody>
      </p:sp>
      <p:sp>
        <p:nvSpPr>
          <p:cNvPr id="89" name="TextBox 88"/>
          <p:cNvSpPr txBox="1"/>
          <p:nvPr/>
        </p:nvSpPr>
        <p:spPr>
          <a:xfrm>
            <a:off x="4675691" y="5062189"/>
            <a:ext cx="465192" cy="369332"/>
          </a:xfrm>
          <a:prstGeom prst="rect">
            <a:avLst/>
          </a:prstGeom>
          <a:noFill/>
        </p:spPr>
        <p:txBody>
          <a:bodyPr wrap="none" rtlCol="0">
            <a:spAutoFit/>
          </a:bodyPr>
          <a:lstStyle/>
          <a:p>
            <a:r>
              <a:rPr lang="en-US" dirty="0">
                <a:solidFill>
                  <a:srgbClr val="FF0000"/>
                </a:solidFill>
              </a:rPr>
              <a:t>b</a:t>
            </a:r>
            <a:r>
              <a:rPr lang="en-US" baseline="-25000" dirty="0">
                <a:solidFill>
                  <a:srgbClr val="FF0000"/>
                </a:solidFill>
              </a:rPr>
              <a:t>1</a:t>
            </a:r>
            <a:r>
              <a:rPr lang="en-US" baseline="30000" dirty="0">
                <a:solidFill>
                  <a:srgbClr val="FF0000"/>
                </a:solidFill>
              </a:rPr>
              <a:t>u</a:t>
            </a:r>
            <a:endParaRPr lang="en-US" dirty="0">
              <a:solidFill>
                <a:srgbClr val="FF0000"/>
              </a:solidFill>
            </a:endParaRPr>
          </a:p>
        </p:txBody>
      </p:sp>
      <p:sp>
        <p:nvSpPr>
          <p:cNvPr id="90" name="TextBox 89"/>
          <p:cNvSpPr txBox="1"/>
          <p:nvPr/>
        </p:nvSpPr>
        <p:spPr>
          <a:xfrm>
            <a:off x="4677259" y="5846198"/>
            <a:ext cx="465192" cy="369332"/>
          </a:xfrm>
          <a:prstGeom prst="rect">
            <a:avLst/>
          </a:prstGeom>
          <a:noFill/>
        </p:spPr>
        <p:txBody>
          <a:bodyPr wrap="none" rtlCol="0">
            <a:spAutoFit/>
          </a:bodyPr>
          <a:lstStyle/>
          <a:p>
            <a:r>
              <a:rPr lang="en-US" dirty="0">
                <a:solidFill>
                  <a:srgbClr val="00B050"/>
                </a:solidFill>
              </a:rPr>
              <a:t>b</a:t>
            </a:r>
            <a:r>
              <a:rPr lang="en-US" baseline="-25000" dirty="0">
                <a:solidFill>
                  <a:srgbClr val="00B050"/>
                </a:solidFill>
              </a:rPr>
              <a:t>1</a:t>
            </a:r>
            <a:r>
              <a:rPr lang="en-US" baseline="30000" dirty="0">
                <a:solidFill>
                  <a:srgbClr val="00B050"/>
                </a:solidFill>
              </a:rPr>
              <a:t>u</a:t>
            </a:r>
            <a:endParaRPr lang="en-US" dirty="0">
              <a:solidFill>
                <a:srgbClr val="00B050"/>
              </a:solidFill>
            </a:endParaRPr>
          </a:p>
        </p:txBody>
      </p:sp>
      <p:sp>
        <p:nvSpPr>
          <p:cNvPr id="91" name="TextBox 90"/>
          <p:cNvSpPr txBox="1"/>
          <p:nvPr/>
        </p:nvSpPr>
        <p:spPr>
          <a:xfrm>
            <a:off x="3076274" y="4160371"/>
            <a:ext cx="465192" cy="369332"/>
          </a:xfrm>
          <a:prstGeom prst="rect">
            <a:avLst/>
          </a:prstGeom>
          <a:noFill/>
        </p:spPr>
        <p:txBody>
          <a:bodyPr wrap="none" rtlCol="0">
            <a:spAutoFit/>
          </a:bodyPr>
          <a:lstStyle/>
          <a:p>
            <a:r>
              <a:rPr lang="en-US" dirty="0">
                <a:solidFill>
                  <a:srgbClr val="00B050"/>
                </a:solidFill>
              </a:rPr>
              <a:t>b</a:t>
            </a:r>
            <a:r>
              <a:rPr lang="en-US" baseline="-25000" dirty="0">
                <a:solidFill>
                  <a:srgbClr val="00B050"/>
                </a:solidFill>
              </a:rPr>
              <a:t>2</a:t>
            </a:r>
            <a:r>
              <a:rPr lang="en-US" baseline="30000" dirty="0">
                <a:solidFill>
                  <a:srgbClr val="00B050"/>
                </a:solidFill>
              </a:rPr>
              <a:t>u</a:t>
            </a:r>
            <a:endParaRPr lang="en-US" dirty="0">
              <a:solidFill>
                <a:srgbClr val="00B050"/>
              </a:solidFill>
            </a:endParaRPr>
          </a:p>
        </p:txBody>
      </p:sp>
      <p:sp>
        <p:nvSpPr>
          <p:cNvPr id="92" name="TextBox 91"/>
          <p:cNvSpPr txBox="1"/>
          <p:nvPr/>
        </p:nvSpPr>
        <p:spPr>
          <a:xfrm>
            <a:off x="3766013" y="4161939"/>
            <a:ext cx="465192" cy="369332"/>
          </a:xfrm>
          <a:prstGeom prst="rect">
            <a:avLst/>
          </a:prstGeom>
          <a:noFill/>
        </p:spPr>
        <p:txBody>
          <a:bodyPr wrap="none" rtlCol="0">
            <a:spAutoFit/>
          </a:bodyPr>
          <a:lstStyle/>
          <a:p>
            <a:r>
              <a:rPr lang="en-US" dirty="0">
                <a:solidFill>
                  <a:srgbClr val="FF0000"/>
                </a:solidFill>
              </a:rPr>
              <a:t>b</a:t>
            </a:r>
            <a:r>
              <a:rPr lang="en-US" baseline="-25000" dirty="0">
                <a:solidFill>
                  <a:srgbClr val="FF0000"/>
                </a:solidFill>
              </a:rPr>
              <a:t>2</a:t>
            </a:r>
            <a:r>
              <a:rPr lang="en-US" baseline="30000" dirty="0">
                <a:solidFill>
                  <a:srgbClr val="FF0000"/>
                </a:solidFill>
              </a:rPr>
              <a:t>u</a:t>
            </a:r>
            <a:endParaRPr lang="en-US" dirty="0">
              <a:solidFill>
                <a:srgbClr val="FF0000"/>
              </a:solidFill>
            </a:endParaRPr>
          </a:p>
        </p:txBody>
      </p:sp>
      <p:sp>
        <p:nvSpPr>
          <p:cNvPr id="93" name="TextBox 92"/>
          <p:cNvSpPr txBox="1"/>
          <p:nvPr/>
        </p:nvSpPr>
        <p:spPr>
          <a:xfrm>
            <a:off x="4053523" y="5071599"/>
            <a:ext cx="389850" cy="369332"/>
          </a:xfrm>
          <a:prstGeom prst="rect">
            <a:avLst/>
          </a:prstGeom>
          <a:noFill/>
        </p:spPr>
        <p:txBody>
          <a:bodyPr wrap="none" rtlCol="0">
            <a:spAutoFit/>
          </a:bodyPr>
          <a:lstStyle/>
          <a:p>
            <a:r>
              <a:rPr lang="en-US" dirty="0">
                <a:solidFill>
                  <a:srgbClr val="FF0000"/>
                </a:solidFill>
              </a:rPr>
              <a:t>B</a:t>
            </a:r>
            <a:r>
              <a:rPr lang="en-US" baseline="30000" dirty="0">
                <a:solidFill>
                  <a:srgbClr val="FF0000"/>
                </a:solidFill>
              </a:rPr>
              <a:t>u</a:t>
            </a:r>
          </a:p>
        </p:txBody>
      </p:sp>
      <p:sp>
        <p:nvSpPr>
          <p:cNvPr id="94" name="TextBox 93"/>
          <p:cNvSpPr txBox="1"/>
          <p:nvPr/>
        </p:nvSpPr>
        <p:spPr>
          <a:xfrm>
            <a:off x="3385789" y="5912157"/>
            <a:ext cx="389850" cy="369332"/>
          </a:xfrm>
          <a:prstGeom prst="rect">
            <a:avLst/>
          </a:prstGeom>
          <a:noFill/>
        </p:spPr>
        <p:txBody>
          <a:bodyPr wrap="none" rtlCol="0">
            <a:spAutoFit/>
          </a:bodyPr>
          <a:lstStyle/>
          <a:p>
            <a:r>
              <a:rPr lang="en-US" dirty="0">
                <a:solidFill>
                  <a:srgbClr val="00B050"/>
                </a:solidFill>
              </a:rPr>
              <a:t>B</a:t>
            </a:r>
            <a:r>
              <a:rPr lang="en-US" baseline="30000" dirty="0">
                <a:solidFill>
                  <a:srgbClr val="00B050"/>
                </a:solidFill>
              </a:rPr>
              <a:t>u</a:t>
            </a:r>
          </a:p>
        </p:txBody>
      </p:sp>
      <p:cxnSp>
        <p:nvCxnSpPr>
          <p:cNvPr id="65" name="Straight Connector 64"/>
          <p:cNvCxnSpPr/>
          <p:nvPr/>
        </p:nvCxnSpPr>
        <p:spPr>
          <a:xfrm>
            <a:off x="4128954" y="5275311"/>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057344" y="5369300"/>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461205" y="6106455"/>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389595" y="6200444"/>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930487" y="4495671"/>
            <a:ext cx="1799433" cy="183819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938992" y="5421085"/>
            <a:ext cx="1825042" cy="94115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2912882" y="4483865"/>
            <a:ext cx="1820117" cy="18980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endCxn id="3" idx="2"/>
          </p:cNvCxnSpPr>
          <p:nvPr/>
        </p:nvCxnSpPr>
        <p:spPr>
          <a:xfrm>
            <a:off x="2938992" y="4495671"/>
            <a:ext cx="911403" cy="18941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5846189" y="2867319"/>
            <a:ext cx="150829" cy="16025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7346622" y="1436015"/>
            <a:ext cx="150829" cy="1602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100"/>
          <p:cNvCxnSpPr/>
          <p:nvPr/>
        </p:nvCxnSpPr>
        <p:spPr>
          <a:xfrm>
            <a:off x="6708969" y="2189029"/>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6637359" y="2283018"/>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6678669" y="2219807"/>
            <a:ext cx="293670" cy="307777"/>
          </a:xfrm>
          <a:prstGeom prst="rect">
            <a:avLst/>
          </a:prstGeom>
          <a:noFill/>
          <a:ln>
            <a:noFill/>
          </a:ln>
        </p:spPr>
        <p:txBody>
          <a:bodyPr wrap="none" rtlCol="0">
            <a:spAutoFit/>
          </a:bodyPr>
          <a:lstStyle/>
          <a:p>
            <a:r>
              <a:rPr lang="cs-CZ" sz="1400" dirty="0"/>
              <a:t>A</a:t>
            </a:r>
            <a:endParaRPr lang="en-US" sz="1400" dirty="0"/>
          </a:p>
        </p:txBody>
      </p:sp>
      <p:sp>
        <p:nvSpPr>
          <p:cNvPr id="96" name="Date Placeholder 4">
            <a:extLst>
              <a:ext uri="{FF2B5EF4-FFF2-40B4-BE49-F238E27FC236}">
                <a16:creationId xmlns:a16="http://schemas.microsoft.com/office/drawing/2014/main" id="{51DFACAB-23D9-4DF2-B9D6-4BE76F69AEE2}"/>
              </a:ext>
            </a:extLst>
          </p:cNvPr>
          <p:cNvSpPr>
            <a:spLocks noGrp="1"/>
          </p:cNvSpPr>
          <p:nvPr>
            <p:ph type="dt" sz="half" idx="10"/>
          </p:nvPr>
        </p:nvSpPr>
        <p:spPr>
          <a:xfrm>
            <a:off x="628650" y="6672301"/>
            <a:ext cx="2057400" cy="183399"/>
          </a:xfrm>
        </p:spPr>
        <p:txBody>
          <a:bodyPr/>
          <a:lstStyle/>
          <a:p>
            <a:r>
              <a:rPr lang="en-US"/>
              <a:t>AY2023/24 NSWI166 Lecture 6 of 12, Vojtáš</a:t>
            </a:r>
            <a:endParaRPr lang="en-US" dirty="0"/>
          </a:p>
        </p:txBody>
      </p:sp>
      <p:sp>
        <p:nvSpPr>
          <p:cNvPr id="5" name="Footer Placeholder 4">
            <a:extLst>
              <a:ext uri="{FF2B5EF4-FFF2-40B4-BE49-F238E27FC236}">
                <a16:creationId xmlns:a16="http://schemas.microsoft.com/office/drawing/2014/main" id="{4A644FEF-5F3C-ADF1-977A-C86FB5969A48}"/>
              </a:ext>
            </a:extLst>
          </p:cNvPr>
          <p:cNvSpPr>
            <a:spLocks noGrp="1"/>
          </p:cNvSpPr>
          <p:nvPr>
            <p:ph type="ftr" sz="quarter" idx="11"/>
          </p:nvPr>
        </p:nvSpPr>
        <p:spPr/>
        <p:txBody>
          <a:bodyPr/>
          <a:lstStyle/>
          <a:p>
            <a:r>
              <a:rPr lang="en-US"/>
              <a:t>Linear Monotone Preference Model</a:t>
            </a:r>
          </a:p>
        </p:txBody>
      </p:sp>
      <p:sp>
        <p:nvSpPr>
          <p:cNvPr id="6" name="Slide Number Placeholder 5">
            <a:extLst>
              <a:ext uri="{FF2B5EF4-FFF2-40B4-BE49-F238E27FC236}">
                <a16:creationId xmlns:a16="http://schemas.microsoft.com/office/drawing/2014/main" id="{E44FD5F9-5114-B1E7-0B8E-4199DC0E7EDB}"/>
              </a:ext>
            </a:extLst>
          </p:cNvPr>
          <p:cNvSpPr>
            <a:spLocks noGrp="1"/>
          </p:cNvSpPr>
          <p:nvPr>
            <p:ph type="sldNum" sz="quarter" idx="12"/>
          </p:nvPr>
        </p:nvSpPr>
        <p:spPr/>
        <p:txBody>
          <a:bodyPr/>
          <a:lstStyle/>
          <a:p>
            <a:fld id="{105CACD4-D05D-443A-96A5-56D488532F2E}" type="slidenum">
              <a:rPr lang="en-US" smtClean="0"/>
              <a:pPr/>
              <a:t>44</a:t>
            </a:fld>
            <a:endParaRPr lang="en-US"/>
          </a:p>
        </p:txBody>
      </p:sp>
    </p:spTree>
    <p:extLst>
      <p:ext uri="{BB962C8B-B14F-4D97-AF65-F5344CB8AC3E}">
        <p14:creationId xmlns:p14="http://schemas.microsoft.com/office/powerpoint/2010/main" val="21245477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9470" y="4483865"/>
            <a:ext cx="1861850"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045066" y="473725"/>
            <a:ext cx="3602516" cy="3789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930487" y="473725"/>
            <a:ext cx="1872867" cy="3756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034708" y="4483865"/>
            <a:ext cx="3602516"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4601392" y="4206866"/>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4720741" y="4458419"/>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4729920" y="6195370"/>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824671" y="4218672"/>
            <a:ext cx="263214" cy="276999"/>
          </a:xfrm>
          <a:prstGeom prst="rect">
            <a:avLst/>
          </a:prstGeom>
          <a:noFill/>
        </p:spPr>
        <p:txBody>
          <a:bodyPr wrap="none" rtlCol="0">
            <a:spAutoFit/>
          </a:bodyPr>
          <a:lstStyle/>
          <a:p>
            <a:r>
              <a:rPr lang="cs-CZ" sz="1200" dirty="0"/>
              <a:t>1</a:t>
            </a:r>
            <a:endParaRPr lang="en-US" sz="1200" dirty="0"/>
          </a:p>
        </p:txBody>
      </p:sp>
      <p:cxnSp>
        <p:nvCxnSpPr>
          <p:cNvPr id="15" name="Straight Arrow Connector 14"/>
          <p:cNvCxnSpPr/>
          <p:nvPr/>
        </p:nvCxnSpPr>
        <p:spPr>
          <a:xfrm>
            <a:off x="8637224" y="4229689"/>
            <a:ext cx="2864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4708" y="231354"/>
            <a:ext cx="0" cy="27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32183" y="4230477"/>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44780" y="6379816"/>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12673" y="645588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2640608" y="3886591"/>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8708834" y="3873206"/>
            <a:ext cx="429657" cy="369332"/>
          </a:xfrm>
          <a:prstGeom prst="rect">
            <a:avLst/>
          </a:prstGeom>
          <a:noFill/>
        </p:spPr>
        <p:txBody>
          <a:bodyPr wrap="square" rtlCol="0">
            <a:spAutoFit/>
          </a:bodyPr>
          <a:lstStyle/>
          <a:p>
            <a:r>
              <a:rPr lang="cs-CZ" dirty="0">
                <a:latin typeface="Brush Script MT" pitchFamily="66" charset="0"/>
              </a:rPr>
              <a:t>D</a:t>
            </a:r>
            <a:r>
              <a:rPr lang="cs-CZ" baseline="-25000" dirty="0"/>
              <a:t>1</a:t>
            </a:r>
            <a:endParaRPr lang="en-US" baseline="-25000" dirty="0"/>
          </a:p>
        </p:txBody>
      </p:sp>
      <p:sp>
        <p:nvSpPr>
          <p:cNvPr id="21" name="TextBox 20"/>
          <p:cNvSpPr txBox="1"/>
          <p:nvPr/>
        </p:nvSpPr>
        <p:spPr>
          <a:xfrm>
            <a:off x="5012673" y="46688"/>
            <a:ext cx="429657" cy="369332"/>
          </a:xfrm>
          <a:prstGeom prst="rect">
            <a:avLst/>
          </a:prstGeom>
          <a:noFill/>
        </p:spPr>
        <p:txBody>
          <a:bodyPr wrap="square" rtlCol="0">
            <a:spAutoFit/>
          </a:bodyPr>
          <a:lstStyle/>
          <a:p>
            <a:r>
              <a:rPr lang="cs-CZ" dirty="0">
                <a:latin typeface="Brush Script MT" pitchFamily="66" charset="0"/>
              </a:rPr>
              <a:t>D</a:t>
            </a:r>
            <a:r>
              <a:rPr lang="en-US" baseline="-25000" dirty="0"/>
              <a:t>2</a:t>
            </a:r>
          </a:p>
        </p:txBody>
      </p:sp>
      <p:cxnSp>
        <p:nvCxnSpPr>
          <p:cNvPr id="26" name="Straight Connector 25"/>
          <p:cNvCxnSpPr/>
          <p:nvPr/>
        </p:nvCxnSpPr>
        <p:spPr>
          <a:xfrm flipH="1">
            <a:off x="5914268" y="48544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42211" y="2940190"/>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84464" y="854598"/>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12854" y="948587"/>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097600" y="807911"/>
            <a:ext cx="280846" cy="307777"/>
          </a:xfrm>
          <a:prstGeom prst="rect">
            <a:avLst/>
          </a:prstGeom>
          <a:noFill/>
        </p:spPr>
        <p:txBody>
          <a:bodyPr wrap="none" rtlCol="0">
            <a:spAutoFit/>
          </a:bodyPr>
          <a:lstStyle/>
          <a:p>
            <a:r>
              <a:rPr lang="en-US" sz="1400" dirty="0"/>
              <a:t>C</a:t>
            </a:r>
          </a:p>
        </p:txBody>
      </p:sp>
      <p:cxnSp>
        <p:nvCxnSpPr>
          <p:cNvPr id="57" name="Straight Connector 56"/>
          <p:cNvCxnSpPr/>
          <p:nvPr/>
        </p:nvCxnSpPr>
        <p:spPr>
          <a:xfrm>
            <a:off x="6135292" y="3190416"/>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063682" y="3284405"/>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148428" y="3143729"/>
            <a:ext cx="282450" cy="307777"/>
          </a:xfrm>
          <a:prstGeom prst="rect">
            <a:avLst/>
          </a:prstGeom>
          <a:noFill/>
        </p:spPr>
        <p:txBody>
          <a:bodyPr wrap="none" rtlCol="0">
            <a:spAutoFit/>
          </a:bodyPr>
          <a:lstStyle/>
          <a:p>
            <a:r>
              <a:rPr lang="en-US" sz="1400" dirty="0"/>
              <a:t>B</a:t>
            </a:r>
          </a:p>
        </p:txBody>
      </p:sp>
      <p:cxnSp>
        <p:nvCxnSpPr>
          <p:cNvPr id="64" name="Straight Connector 63"/>
          <p:cNvCxnSpPr/>
          <p:nvPr/>
        </p:nvCxnSpPr>
        <p:spPr>
          <a:xfrm flipV="1">
            <a:off x="6702458" y="4482353"/>
            <a:ext cx="1204413" cy="189959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2931736" y="1165412"/>
            <a:ext cx="1882311" cy="106874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930487" y="2919046"/>
            <a:ext cx="1883560" cy="80130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41642" y="2547547"/>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070032" y="2641536"/>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7169662" y="2470094"/>
            <a:ext cx="295274" cy="307777"/>
          </a:xfrm>
          <a:prstGeom prst="rect">
            <a:avLst/>
          </a:prstGeom>
          <a:noFill/>
        </p:spPr>
        <p:txBody>
          <a:bodyPr wrap="none" rtlCol="0">
            <a:spAutoFit/>
          </a:bodyPr>
          <a:lstStyle/>
          <a:p>
            <a:r>
              <a:rPr lang="cs-CZ" sz="1400" dirty="0"/>
              <a:t>D</a:t>
            </a:r>
            <a:endParaRPr lang="en-US" sz="1400" dirty="0"/>
          </a:p>
        </p:txBody>
      </p:sp>
      <p:cxnSp>
        <p:nvCxnSpPr>
          <p:cNvPr id="47" name="Straight Connector 46"/>
          <p:cNvCxnSpPr/>
          <p:nvPr/>
        </p:nvCxnSpPr>
        <p:spPr>
          <a:xfrm>
            <a:off x="2939666" y="2268904"/>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702921"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396753" y="4500282"/>
            <a:ext cx="510308" cy="190492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43507" y="1837869"/>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271897" y="1931858"/>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371527" y="1760416"/>
            <a:ext cx="272832" cy="307777"/>
          </a:xfrm>
          <a:prstGeom prst="rect">
            <a:avLst/>
          </a:prstGeom>
          <a:noFill/>
        </p:spPr>
        <p:txBody>
          <a:bodyPr wrap="none" rtlCol="0">
            <a:spAutoFit/>
          </a:bodyPr>
          <a:lstStyle/>
          <a:p>
            <a:r>
              <a:rPr lang="en-US" sz="1400" dirty="0"/>
              <a:t>E</a:t>
            </a:r>
          </a:p>
        </p:txBody>
      </p:sp>
      <p:sp>
        <p:nvSpPr>
          <p:cNvPr id="73" name="TextBox 72"/>
          <p:cNvSpPr txBox="1"/>
          <p:nvPr/>
        </p:nvSpPr>
        <p:spPr>
          <a:xfrm>
            <a:off x="2705493" y="6372520"/>
            <a:ext cx="649537" cy="369332"/>
          </a:xfrm>
          <a:prstGeom prst="rect">
            <a:avLst/>
          </a:prstGeom>
          <a:noFill/>
        </p:spPr>
        <p:txBody>
          <a:bodyPr wrap="none" rtlCol="0">
            <a:spAutoFit/>
          </a:bodyPr>
          <a:lstStyle/>
          <a:p>
            <a:r>
              <a:rPr lang="en-US" b="1" dirty="0"/>
              <a:t>ideal</a:t>
            </a:r>
          </a:p>
        </p:txBody>
      </p:sp>
      <p:sp>
        <p:nvSpPr>
          <p:cNvPr id="75" name="Oval 74"/>
          <p:cNvSpPr/>
          <p:nvPr/>
        </p:nvSpPr>
        <p:spPr>
          <a:xfrm>
            <a:off x="2828041" y="6297105"/>
            <a:ext cx="150829" cy="160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5327719" y="2923880"/>
            <a:ext cx="649537" cy="369332"/>
          </a:xfrm>
          <a:prstGeom prst="rect">
            <a:avLst/>
          </a:prstGeom>
          <a:noFill/>
        </p:spPr>
        <p:txBody>
          <a:bodyPr wrap="none" rtlCol="0">
            <a:spAutoFit/>
          </a:bodyPr>
          <a:lstStyle/>
          <a:p>
            <a:r>
              <a:rPr lang="en-US" b="1" dirty="0">
                <a:solidFill>
                  <a:srgbClr val="00B050"/>
                </a:solidFill>
              </a:rPr>
              <a:t>ideal</a:t>
            </a:r>
          </a:p>
        </p:txBody>
      </p:sp>
      <p:sp>
        <p:nvSpPr>
          <p:cNvPr id="81" name="TextBox 80"/>
          <p:cNvSpPr txBox="1"/>
          <p:nvPr/>
        </p:nvSpPr>
        <p:spPr>
          <a:xfrm>
            <a:off x="1" y="506774"/>
            <a:ext cx="2703484" cy="5355312"/>
          </a:xfrm>
          <a:prstGeom prst="rect">
            <a:avLst/>
          </a:prstGeom>
          <a:noFill/>
          <a:ln>
            <a:solidFill>
              <a:schemeClr val="tx1"/>
            </a:solidFill>
          </a:ln>
        </p:spPr>
        <p:txBody>
          <a:bodyPr wrap="square" rtlCol="0">
            <a:spAutoFit/>
          </a:bodyPr>
          <a:lstStyle/>
          <a:p>
            <a:r>
              <a:rPr lang="en-US" dirty="0"/>
              <a:t>Similarly</a:t>
            </a:r>
          </a:p>
          <a:p>
            <a:endParaRPr lang="en-US" dirty="0"/>
          </a:p>
          <a:p>
            <a:r>
              <a:rPr lang="en-US" dirty="0"/>
              <a:t>trapezoidal degree of  preference of </a:t>
            </a:r>
            <a:r>
              <a:rPr lang="en-US" dirty="0" err="1">
                <a:latin typeface="Brush Script MT" pitchFamily="66" charset="0"/>
              </a:rPr>
              <a:t>A</a:t>
            </a:r>
            <a:r>
              <a:rPr lang="en-US" baseline="-25000" dirty="0" err="1"/>
              <a:t>j</a:t>
            </a:r>
            <a:r>
              <a:rPr lang="en-US" baseline="-25000" dirty="0"/>
              <a:t> </a:t>
            </a:r>
            <a:r>
              <a:rPr lang="en-US" dirty="0"/>
              <a:t>, a value from </a:t>
            </a:r>
            <a:r>
              <a:rPr lang="en-US" dirty="0" err="1">
                <a:latin typeface="Brush Script MT" pitchFamily="66" charset="0"/>
              </a:rPr>
              <a:t>D</a:t>
            </a:r>
            <a:r>
              <a:rPr lang="en-US" baseline="-25000" dirty="0" err="1"/>
              <a:t>j</a:t>
            </a:r>
            <a:r>
              <a:rPr lang="en-US" dirty="0"/>
              <a:t> (local preference) is given by  an ideal interval [</a:t>
            </a:r>
            <a:r>
              <a:rPr lang="en-US" dirty="0" err="1"/>
              <a:t>i</a:t>
            </a:r>
            <a:r>
              <a:rPr lang="en-US" baseline="-25000" dirty="0" err="1"/>
              <a:t>j</a:t>
            </a:r>
            <a:r>
              <a:rPr lang="en-US" baseline="30000" dirty="0" err="1"/>
              <a:t>l</a:t>
            </a:r>
            <a:r>
              <a:rPr lang="en-US" dirty="0"/>
              <a:t> , </a:t>
            </a:r>
            <a:r>
              <a:rPr lang="en-US" dirty="0" err="1"/>
              <a:t>i</a:t>
            </a:r>
            <a:r>
              <a:rPr lang="en-US" baseline="-25000" dirty="0" err="1"/>
              <a:t>j</a:t>
            </a:r>
            <a:r>
              <a:rPr lang="en-US" baseline="30000" dirty="0" err="1"/>
              <a:t>r</a:t>
            </a:r>
            <a:r>
              <a:rPr lang="en-US" dirty="0"/>
              <a:t> ]    and analogically defined functions </a:t>
            </a:r>
            <a:r>
              <a:rPr lang="en-US" dirty="0" err="1"/>
              <a:t>f</a:t>
            </a:r>
            <a:r>
              <a:rPr lang="en-US" baseline="-25000" dirty="0" err="1"/>
              <a:t>j</a:t>
            </a:r>
            <a:r>
              <a:rPr lang="en-US" dirty="0"/>
              <a:t> </a:t>
            </a:r>
          </a:p>
          <a:p>
            <a:endParaRPr lang="en-US" dirty="0"/>
          </a:p>
          <a:p>
            <a:r>
              <a:rPr lang="en-US" dirty="0"/>
              <a:t>Instead of minimum/max of domains </a:t>
            </a:r>
            <a:r>
              <a:rPr lang="cs-CZ" dirty="0">
                <a:latin typeface="Brush Script MT" pitchFamily="66" charset="0"/>
              </a:rPr>
              <a:t>D</a:t>
            </a:r>
            <a:r>
              <a:rPr lang="en-US" baseline="-25000" dirty="0"/>
              <a:t>j</a:t>
            </a:r>
            <a:r>
              <a:rPr lang="en-US" dirty="0"/>
              <a:t> we can/have to consider the possibility that trapezoid is based on some interval [</a:t>
            </a:r>
            <a:r>
              <a:rPr lang="en-US" dirty="0" err="1"/>
              <a:t>a</a:t>
            </a:r>
            <a:r>
              <a:rPr lang="en-US" baseline="-25000" dirty="0" err="1"/>
              <a:t>j</a:t>
            </a:r>
            <a:r>
              <a:rPr lang="en-US" dirty="0"/>
              <a:t>, </a:t>
            </a:r>
            <a:r>
              <a:rPr lang="en-US" dirty="0" err="1"/>
              <a:t>d</a:t>
            </a:r>
            <a:r>
              <a:rPr lang="en-US" baseline="-25000" dirty="0" err="1"/>
              <a:t>j</a:t>
            </a:r>
            <a:r>
              <a:rPr lang="en-US" dirty="0"/>
              <a:t>]</a:t>
            </a:r>
          </a:p>
          <a:p>
            <a:endParaRPr lang="en-US" dirty="0"/>
          </a:p>
          <a:p>
            <a:r>
              <a:rPr lang="en-US" dirty="0"/>
              <a:t>Depicting contour lines continues on blackboard  </a:t>
            </a:r>
          </a:p>
          <a:p>
            <a:r>
              <a:rPr lang="en-US" dirty="0"/>
              <a:t> </a:t>
            </a:r>
            <a:endParaRPr lang="en-US" b="1" dirty="0">
              <a:solidFill>
                <a:srgbClr val="FF0000"/>
              </a:solidFill>
            </a:endParaRPr>
          </a:p>
        </p:txBody>
      </p:sp>
      <p:sp>
        <p:nvSpPr>
          <p:cNvPr id="60" name="TextBox 59"/>
          <p:cNvSpPr txBox="1"/>
          <p:nvPr/>
        </p:nvSpPr>
        <p:spPr>
          <a:xfrm>
            <a:off x="5234560" y="4138361"/>
            <a:ext cx="373820" cy="369332"/>
          </a:xfrm>
          <a:prstGeom prst="rect">
            <a:avLst/>
          </a:prstGeom>
          <a:noFill/>
        </p:spPr>
        <p:txBody>
          <a:bodyPr wrap="none" rtlCol="0">
            <a:spAutoFit/>
          </a:bodyPr>
          <a:lstStyle/>
          <a:p>
            <a:r>
              <a:rPr lang="en-US" dirty="0"/>
              <a:t>a</a:t>
            </a:r>
            <a:r>
              <a:rPr lang="en-US" baseline="-25000" dirty="0"/>
              <a:t>1</a:t>
            </a:r>
          </a:p>
        </p:txBody>
      </p:sp>
      <p:sp>
        <p:nvSpPr>
          <p:cNvPr id="83" name="TextBox 82"/>
          <p:cNvSpPr txBox="1"/>
          <p:nvPr/>
        </p:nvSpPr>
        <p:spPr>
          <a:xfrm>
            <a:off x="5723648" y="4149356"/>
            <a:ext cx="1039067" cy="369332"/>
          </a:xfrm>
          <a:prstGeom prst="rect">
            <a:avLst/>
          </a:prstGeom>
          <a:noFill/>
        </p:spPr>
        <p:txBody>
          <a:bodyPr wrap="none" rtlCol="0">
            <a:spAutoFit/>
          </a:bodyPr>
          <a:lstStyle/>
          <a:p>
            <a:r>
              <a:rPr lang="en-US" dirty="0"/>
              <a:t>i</a:t>
            </a:r>
            <a:r>
              <a:rPr lang="en-US" baseline="-25000" dirty="0"/>
              <a:t>1</a:t>
            </a:r>
            <a:r>
              <a:rPr lang="en-US" baseline="30000" dirty="0"/>
              <a:t>l</a:t>
            </a:r>
            <a:r>
              <a:rPr lang="en-US" dirty="0"/>
              <a:t>         i</a:t>
            </a:r>
            <a:r>
              <a:rPr lang="en-US" baseline="-25000" dirty="0"/>
              <a:t>1</a:t>
            </a:r>
            <a:r>
              <a:rPr lang="en-US" baseline="30000" dirty="0"/>
              <a:t>r</a:t>
            </a:r>
            <a:endParaRPr lang="en-US" dirty="0"/>
          </a:p>
        </p:txBody>
      </p:sp>
      <p:sp>
        <p:nvSpPr>
          <p:cNvPr id="84" name="TextBox 83"/>
          <p:cNvSpPr txBox="1"/>
          <p:nvPr/>
        </p:nvSpPr>
        <p:spPr>
          <a:xfrm>
            <a:off x="7707309" y="4187066"/>
            <a:ext cx="385042" cy="369332"/>
          </a:xfrm>
          <a:prstGeom prst="rect">
            <a:avLst/>
          </a:prstGeom>
          <a:noFill/>
        </p:spPr>
        <p:txBody>
          <a:bodyPr wrap="none" rtlCol="0">
            <a:spAutoFit/>
          </a:bodyPr>
          <a:lstStyle/>
          <a:p>
            <a:r>
              <a:rPr lang="en-US" dirty="0"/>
              <a:t>d</a:t>
            </a:r>
            <a:r>
              <a:rPr lang="en-US" baseline="-25000" dirty="0"/>
              <a:t>1</a:t>
            </a:r>
          </a:p>
        </p:txBody>
      </p:sp>
      <p:cxnSp>
        <p:nvCxnSpPr>
          <p:cNvPr id="87" name="Straight Connector 86"/>
          <p:cNvCxnSpPr/>
          <p:nvPr/>
        </p:nvCxnSpPr>
        <p:spPr>
          <a:xfrm>
            <a:off x="5901179" y="6381946"/>
            <a:ext cx="82013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931736" y="2234153"/>
            <a:ext cx="18854" cy="71643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5910606" y="2262433"/>
            <a:ext cx="810705" cy="66930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748648" y="2178400"/>
            <a:ext cx="369012" cy="1077218"/>
          </a:xfrm>
          <a:prstGeom prst="rect">
            <a:avLst/>
          </a:prstGeom>
          <a:noFill/>
        </p:spPr>
        <p:txBody>
          <a:bodyPr wrap="none" rtlCol="0">
            <a:spAutoFit/>
          </a:bodyPr>
          <a:lstStyle/>
          <a:p>
            <a:r>
              <a:rPr lang="en-US" dirty="0"/>
              <a:t>i</a:t>
            </a:r>
            <a:r>
              <a:rPr lang="en-US" baseline="-25000" dirty="0"/>
              <a:t>2</a:t>
            </a:r>
            <a:r>
              <a:rPr lang="en-US" baseline="30000" dirty="0"/>
              <a:t>r</a:t>
            </a:r>
          </a:p>
          <a:p>
            <a:endParaRPr lang="en-US" dirty="0"/>
          </a:p>
          <a:p>
            <a:endParaRPr lang="en-US" sz="1000" dirty="0"/>
          </a:p>
          <a:p>
            <a:r>
              <a:rPr lang="en-US" dirty="0"/>
              <a:t>i</a:t>
            </a:r>
            <a:r>
              <a:rPr lang="en-US" baseline="-25000" dirty="0"/>
              <a:t>2</a:t>
            </a:r>
            <a:r>
              <a:rPr lang="en-US" baseline="30000" dirty="0"/>
              <a:t>r</a:t>
            </a:r>
            <a:endParaRPr lang="en-US" dirty="0"/>
          </a:p>
        </p:txBody>
      </p:sp>
      <p:sp>
        <p:nvSpPr>
          <p:cNvPr id="65" name="TextBox 64"/>
          <p:cNvSpPr txBox="1"/>
          <p:nvPr/>
        </p:nvSpPr>
        <p:spPr>
          <a:xfrm>
            <a:off x="5240198" y="5281329"/>
            <a:ext cx="336952"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1</a:t>
            </a:r>
            <a:endParaRPr lang="en-US" dirty="0">
              <a:solidFill>
                <a:srgbClr val="00B050"/>
              </a:solidFill>
            </a:endParaRPr>
          </a:p>
        </p:txBody>
      </p:sp>
      <p:sp>
        <p:nvSpPr>
          <p:cNvPr id="66" name="TextBox 65"/>
          <p:cNvSpPr txBox="1"/>
          <p:nvPr/>
        </p:nvSpPr>
        <p:spPr>
          <a:xfrm>
            <a:off x="3557046" y="3520299"/>
            <a:ext cx="336952"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2</a:t>
            </a:r>
            <a:endParaRPr lang="en-US" dirty="0">
              <a:solidFill>
                <a:srgbClr val="00B050"/>
              </a:solidFill>
            </a:endParaRPr>
          </a:p>
        </p:txBody>
      </p:sp>
      <p:cxnSp>
        <p:nvCxnSpPr>
          <p:cNvPr id="77" name="Straight Connector 76"/>
          <p:cNvCxnSpPr/>
          <p:nvPr/>
        </p:nvCxnSpPr>
        <p:spPr>
          <a:xfrm>
            <a:off x="4814047" y="466165"/>
            <a:ext cx="0" cy="72614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4805077" y="3711388"/>
            <a:ext cx="5" cy="52901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906871" y="4491318"/>
            <a:ext cx="71719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055996" y="4491313"/>
            <a:ext cx="349722" cy="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4759410" y="3591491"/>
            <a:ext cx="373820" cy="369332"/>
          </a:xfrm>
          <a:prstGeom prst="rect">
            <a:avLst/>
          </a:prstGeom>
          <a:noFill/>
        </p:spPr>
        <p:txBody>
          <a:bodyPr wrap="none" rtlCol="0">
            <a:spAutoFit/>
          </a:bodyPr>
          <a:lstStyle/>
          <a:p>
            <a:r>
              <a:rPr lang="en-US" dirty="0"/>
              <a:t>a</a:t>
            </a:r>
            <a:r>
              <a:rPr lang="en-US" baseline="-25000" dirty="0"/>
              <a:t>2</a:t>
            </a:r>
          </a:p>
        </p:txBody>
      </p:sp>
      <p:sp>
        <p:nvSpPr>
          <p:cNvPr id="97" name="TextBox 96"/>
          <p:cNvSpPr txBox="1"/>
          <p:nvPr/>
        </p:nvSpPr>
        <p:spPr>
          <a:xfrm>
            <a:off x="4739991" y="941842"/>
            <a:ext cx="385042" cy="369332"/>
          </a:xfrm>
          <a:prstGeom prst="rect">
            <a:avLst/>
          </a:prstGeom>
          <a:noFill/>
        </p:spPr>
        <p:txBody>
          <a:bodyPr wrap="none" rtlCol="0">
            <a:spAutoFit/>
          </a:bodyPr>
          <a:lstStyle/>
          <a:p>
            <a:r>
              <a:rPr lang="en-US" dirty="0"/>
              <a:t>d</a:t>
            </a:r>
            <a:r>
              <a:rPr lang="en-US" baseline="-25000" dirty="0"/>
              <a:t>2</a:t>
            </a:r>
          </a:p>
        </p:txBody>
      </p:sp>
      <p:cxnSp>
        <p:nvCxnSpPr>
          <p:cNvPr id="68" name="Straight Connector 67"/>
          <p:cNvCxnSpPr/>
          <p:nvPr/>
        </p:nvCxnSpPr>
        <p:spPr>
          <a:xfrm flipH="1">
            <a:off x="2912882" y="4483865"/>
            <a:ext cx="1820117" cy="1898081"/>
          </a:xfrm>
          <a:prstGeom prst="line">
            <a:avLst/>
          </a:prstGeom>
        </p:spPr>
        <p:style>
          <a:lnRef idx="1">
            <a:schemeClr val="accent1"/>
          </a:lnRef>
          <a:fillRef idx="0">
            <a:schemeClr val="accent1"/>
          </a:fillRef>
          <a:effectRef idx="0">
            <a:schemeClr val="accent1"/>
          </a:effectRef>
          <a:fontRef idx="minor">
            <a:schemeClr val="tx1"/>
          </a:fontRef>
        </p:style>
      </p:cxnSp>
      <p:sp>
        <p:nvSpPr>
          <p:cNvPr id="74" name="Date Placeholder 4">
            <a:extLst>
              <a:ext uri="{FF2B5EF4-FFF2-40B4-BE49-F238E27FC236}">
                <a16:creationId xmlns:a16="http://schemas.microsoft.com/office/drawing/2014/main" id="{8C4F4605-C888-42EA-9925-D22B7494C03E}"/>
              </a:ext>
            </a:extLst>
          </p:cNvPr>
          <p:cNvSpPr>
            <a:spLocks noGrp="1"/>
          </p:cNvSpPr>
          <p:nvPr>
            <p:ph type="dt" sz="half" idx="10"/>
          </p:nvPr>
        </p:nvSpPr>
        <p:spPr>
          <a:xfrm>
            <a:off x="628650" y="6672301"/>
            <a:ext cx="2057400" cy="183399"/>
          </a:xfrm>
        </p:spPr>
        <p:txBody>
          <a:bodyPr/>
          <a:lstStyle/>
          <a:p>
            <a:r>
              <a:rPr lang="en-US"/>
              <a:t>AY2023/24 NSWI166 Lecture 6 of 12, Vojtáš</a:t>
            </a:r>
            <a:endParaRPr lang="en-US" dirty="0"/>
          </a:p>
        </p:txBody>
      </p:sp>
      <p:sp>
        <p:nvSpPr>
          <p:cNvPr id="6" name="Footer Placeholder 5">
            <a:extLst>
              <a:ext uri="{FF2B5EF4-FFF2-40B4-BE49-F238E27FC236}">
                <a16:creationId xmlns:a16="http://schemas.microsoft.com/office/drawing/2014/main" id="{D81C6FE1-7B0C-0E72-73FC-43B631078981}"/>
              </a:ext>
            </a:extLst>
          </p:cNvPr>
          <p:cNvSpPr>
            <a:spLocks noGrp="1"/>
          </p:cNvSpPr>
          <p:nvPr>
            <p:ph type="ftr" sz="quarter" idx="11"/>
          </p:nvPr>
        </p:nvSpPr>
        <p:spPr/>
        <p:txBody>
          <a:bodyPr/>
          <a:lstStyle/>
          <a:p>
            <a:r>
              <a:rPr lang="en-US"/>
              <a:t>Linear Monotone Preference Model</a:t>
            </a:r>
          </a:p>
        </p:txBody>
      </p:sp>
      <p:sp>
        <p:nvSpPr>
          <p:cNvPr id="14" name="Slide Number Placeholder 13">
            <a:extLst>
              <a:ext uri="{FF2B5EF4-FFF2-40B4-BE49-F238E27FC236}">
                <a16:creationId xmlns:a16="http://schemas.microsoft.com/office/drawing/2014/main" id="{07045FA8-E51E-783D-0851-641DEF150CA3}"/>
              </a:ext>
            </a:extLst>
          </p:cNvPr>
          <p:cNvSpPr>
            <a:spLocks noGrp="1"/>
          </p:cNvSpPr>
          <p:nvPr>
            <p:ph type="sldNum" sz="quarter" idx="12"/>
          </p:nvPr>
        </p:nvSpPr>
        <p:spPr/>
        <p:txBody>
          <a:bodyPr/>
          <a:lstStyle/>
          <a:p>
            <a:fld id="{105CACD4-D05D-443A-96A5-56D488532F2E}" type="slidenum">
              <a:rPr lang="en-US" smtClean="0"/>
              <a:pPr/>
              <a:t>45</a:t>
            </a:fld>
            <a:endParaRPr lang="en-US"/>
          </a:p>
        </p:txBody>
      </p:sp>
    </p:spTree>
    <p:extLst>
      <p:ext uri="{BB962C8B-B14F-4D97-AF65-F5344CB8AC3E}">
        <p14:creationId xmlns:p14="http://schemas.microsoft.com/office/powerpoint/2010/main" val="16636069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9470" y="4483865"/>
            <a:ext cx="1861850"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045066" y="473725"/>
            <a:ext cx="3602516" cy="3789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930487" y="473725"/>
            <a:ext cx="1872867" cy="3756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034708" y="4483865"/>
            <a:ext cx="3602516"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4601392" y="4206866"/>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4720741" y="4458419"/>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4729920" y="6195370"/>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824671" y="4218672"/>
            <a:ext cx="263214" cy="276999"/>
          </a:xfrm>
          <a:prstGeom prst="rect">
            <a:avLst/>
          </a:prstGeom>
          <a:noFill/>
        </p:spPr>
        <p:txBody>
          <a:bodyPr wrap="none" rtlCol="0">
            <a:spAutoFit/>
          </a:bodyPr>
          <a:lstStyle/>
          <a:p>
            <a:r>
              <a:rPr lang="cs-CZ" sz="1200" dirty="0"/>
              <a:t>1</a:t>
            </a:r>
            <a:endParaRPr lang="en-US" sz="1200" dirty="0"/>
          </a:p>
        </p:txBody>
      </p:sp>
      <p:cxnSp>
        <p:nvCxnSpPr>
          <p:cNvPr id="15" name="Straight Arrow Connector 14"/>
          <p:cNvCxnSpPr/>
          <p:nvPr/>
        </p:nvCxnSpPr>
        <p:spPr>
          <a:xfrm>
            <a:off x="8637224" y="4229689"/>
            <a:ext cx="2864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4708" y="231354"/>
            <a:ext cx="0" cy="27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32183" y="4230477"/>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44780" y="6379816"/>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12673" y="645588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2640608" y="3886591"/>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8708834" y="3873206"/>
            <a:ext cx="429657" cy="369332"/>
          </a:xfrm>
          <a:prstGeom prst="rect">
            <a:avLst/>
          </a:prstGeom>
          <a:noFill/>
        </p:spPr>
        <p:txBody>
          <a:bodyPr wrap="square" rtlCol="0">
            <a:spAutoFit/>
          </a:bodyPr>
          <a:lstStyle/>
          <a:p>
            <a:r>
              <a:rPr lang="cs-CZ" dirty="0">
                <a:latin typeface="Brush Script MT" pitchFamily="66" charset="0"/>
              </a:rPr>
              <a:t>D</a:t>
            </a:r>
            <a:r>
              <a:rPr lang="cs-CZ" baseline="-25000" dirty="0"/>
              <a:t>1</a:t>
            </a:r>
            <a:endParaRPr lang="en-US" baseline="-25000" dirty="0"/>
          </a:p>
        </p:txBody>
      </p:sp>
      <p:sp>
        <p:nvSpPr>
          <p:cNvPr id="21" name="TextBox 20"/>
          <p:cNvSpPr txBox="1"/>
          <p:nvPr/>
        </p:nvSpPr>
        <p:spPr>
          <a:xfrm>
            <a:off x="5012673" y="46688"/>
            <a:ext cx="429657" cy="369332"/>
          </a:xfrm>
          <a:prstGeom prst="rect">
            <a:avLst/>
          </a:prstGeom>
          <a:noFill/>
        </p:spPr>
        <p:txBody>
          <a:bodyPr wrap="square" rtlCol="0">
            <a:spAutoFit/>
          </a:bodyPr>
          <a:lstStyle/>
          <a:p>
            <a:r>
              <a:rPr lang="cs-CZ" dirty="0">
                <a:latin typeface="Brush Script MT" pitchFamily="66" charset="0"/>
              </a:rPr>
              <a:t>D</a:t>
            </a:r>
            <a:r>
              <a:rPr lang="en-US" baseline="-25000" dirty="0"/>
              <a:t>2</a:t>
            </a:r>
          </a:p>
        </p:txBody>
      </p:sp>
      <p:cxnSp>
        <p:nvCxnSpPr>
          <p:cNvPr id="26" name="Straight Connector 25"/>
          <p:cNvCxnSpPr/>
          <p:nvPr/>
        </p:nvCxnSpPr>
        <p:spPr>
          <a:xfrm flipH="1">
            <a:off x="6514923" y="48544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42211" y="2733995"/>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7126941" y="4482353"/>
            <a:ext cx="950259" cy="190051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2931736" y="950252"/>
            <a:ext cx="1882311" cy="106874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940424" y="2716306"/>
            <a:ext cx="1873623" cy="100404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939666" y="2017884"/>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7124276"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396753" y="4500283"/>
            <a:ext cx="1129553" cy="189155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2828041" y="6297105"/>
            <a:ext cx="150829" cy="160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1" y="506774"/>
            <a:ext cx="2703484" cy="2308324"/>
          </a:xfrm>
          <a:prstGeom prst="rect">
            <a:avLst/>
          </a:prstGeom>
          <a:noFill/>
          <a:ln>
            <a:solidFill>
              <a:schemeClr val="tx1"/>
            </a:solidFill>
          </a:ln>
        </p:spPr>
        <p:txBody>
          <a:bodyPr wrap="square" rtlCol="0">
            <a:spAutoFit/>
          </a:bodyPr>
          <a:lstStyle/>
          <a:p>
            <a:r>
              <a:rPr lang="en-US" dirty="0"/>
              <a:t>Contour lines for general trapezoidal case</a:t>
            </a:r>
          </a:p>
          <a:p>
            <a:endParaRPr lang="en-US" dirty="0"/>
          </a:p>
          <a:p>
            <a:r>
              <a:rPr lang="en-US" dirty="0"/>
              <a:t>Please, notice construction</a:t>
            </a:r>
          </a:p>
          <a:p>
            <a:endParaRPr lang="en-US" dirty="0"/>
          </a:p>
          <a:p>
            <a:r>
              <a:rPr lang="en-US" dirty="0"/>
              <a:t>Image ungrouped for further constructions</a:t>
            </a:r>
          </a:p>
          <a:p>
            <a:r>
              <a:rPr lang="en-US" dirty="0"/>
              <a:t> </a:t>
            </a:r>
            <a:endParaRPr lang="en-US" b="1" dirty="0">
              <a:solidFill>
                <a:srgbClr val="FF0000"/>
              </a:solidFill>
            </a:endParaRPr>
          </a:p>
        </p:txBody>
      </p:sp>
      <p:cxnSp>
        <p:nvCxnSpPr>
          <p:cNvPr id="87" name="Straight Connector 86"/>
          <p:cNvCxnSpPr/>
          <p:nvPr/>
        </p:nvCxnSpPr>
        <p:spPr>
          <a:xfrm flipV="1">
            <a:off x="6535271" y="6381946"/>
            <a:ext cx="598430" cy="988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931736" y="2018993"/>
            <a:ext cx="18854" cy="71643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127704" y="6330199"/>
            <a:ext cx="336952" cy="369332"/>
          </a:xfrm>
          <a:prstGeom prst="rect">
            <a:avLst/>
          </a:prstGeom>
          <a:noFill/>
        </p:spPr>
        <p:txBody>
          <a:bodyPr wrap="none" rtlCol="0">
            <a:spAutoFit/>
          </a:bodyPr>
          <a:lstStyle/>
          <a:p>
            <a:r>
              <a:rPr lang="en-US" b="1" dirty="0">
                <a:solidFill>
                  <a:srgbClr val="00B0F0"/>
                </a:solidFill>
              </a:rPr>
              <a:t>f</a:t>
            </a:r>
            <a:r>
              <a:rPr lang="en-US" b="1" baseline="-25000" dirty="0">
                <a:solidFill>
                  <a:srgbClr val="00B0F0"/>
                </a:solidFill>
              </a:rPr>
              <a:t>1</a:t>
            </a:r>
            <a:endParaRPr lang="en-US" dirty="0">
              <a:solidFill>
                <a:srgbClr val="00B0F0"/>
              </a:solidFill>
            </a:endParaRPr>
          </a:p>
        </p:txBody>
      </p:sp>
      <p:sp>
        <p:nvSpPr>
          <p:cNvPr id="66" name="TextBox 65"/>
          <p:cNvSpPr txBox="1"/>
          <p:nvPr/>
        </p:nvSpPr>
        <p:spPr>
          <a:xfrm>
            <a:off x="2633681" y="2579005"/>
            <a:ext cx="336952" cy="369332"/>
          </a:xfrm>
          <a:prstGeom prst="rect">
            <a:avLst/>
          </a:prstGeom>
          <a:noFill/>
        </p:spPr>
        <p:txBody>
          <a:bodyPr wrap="none" rtlCol="0">
            <a:spAutoFit/>
          </a:bodyPr>
          <a:lstStyle/>
          <a:p>
            <a:r>
              <a:rPr lang="en-US" b="1" dirty="0">
                <a:solidFill>
                  <a:srgbClr val="00B0F0"/>
                </a:solidFill>
              </a:rPr>
              <a:t>f</a:t>
            </a:r>
            <a:r>
              <a:rPr lang="en-US" b="1" baseline="-25000" dirty="0">
                <a:solidFill>
                  <a:srgbClr val="00B0F0"/>
                </a:solidFill>
              </a:rPr>
              <a:t>2</a:t>
            </a:r>
            <a:endParaRPr lang="en-US" dirty="0">
              <a:solidFill>
                <a:srgbClr val="00B0F0"/>
              </a:solidFill>
            </a:endParaRPr>
          </a:p>
        </p:txBody>
      </p:sp>
      <p:cxnSp>
        <p:nvCxnSpPr>
          <p:cNvPr id="77" name="Straight Connector 76"/>
          <p:cNvCxnSpPr/>
          <p:nvPr/>
        </p:nvCxnSpPr>
        <p:spPr>
          <a:xfrm>
            <a:off x="4814047" y="466165"/>
            <a:ext cx="0" cy="475129"/>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4805077" y="3711388"/>
            <a:ext cx="5" cy="52901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050306" y="4482353"/>
            <a:ext cx="573755" cy="896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055996" y="4491313"/>
            <a:ext cx="349722" cy="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2912882" y="4483865"/>
            <a:ext cx="1820117" cy="1898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942206" y="3702210"/>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939661" y="960009"/>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5394293" y="47647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8056631" y="47258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6526306" y="466165"/>
            <a:ext cx="609600" cy="484094"/>
          </a:xfrm>
          <a:prstGeom prst="rect">
            <a:avLst/>
          </a:prstGeom>
          <a:solidFill>
            <a:srgbClr val="99FF33">
              <a:alpha val="34000"/>
            </a:srgbClr>
          </a:solidFill>
          <a:ln w="28575">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t(1,0)</a:t>
            </a:r>
          </a:p>
        </p:txBody>
      </p:sp>
      <p:sp>
        <p:nvSpPr>
          <p:cNvPr id="100" name="Rectangle 99"/>
          <p:cNvSpPr/>
          <p:nvPr/>
        </p:nvSpPr>
        <p:spPr>
          <a:xfrm>
            <a:off x="6526301" y="3702525"/>
            <a:ext cx="609600" cy="573640"/>
          </a:xfrm>
          <a:prstGeom prst="rect">
            <a:avLst/>
          </a:prstGeom>
          <a:solidFill>
            <a:srgbClr val="99FF33">
              <a:alpha val="33000"/>
            </a:srgbClr>
          </a:solidFill>
          <a:ln w="28575">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t(1,0)</a:t>
            </a:r>
          </a:p>
        </p:txBody>
      </p:sp>
      <p:sp>
        <p:nvSpPr>
          <p:cNvPr id="101" name="Rectangle 100"/>
          <p:cNvSpPr/>
          <p:nvPr/>
        </p:nvSpPr>
        <p:spPr>
          <a:xfrm>
            <a:off x="5038160" y="2017161"/>
            <a:ext cx="367558" cy="708110"/>
          </a:xfrm>
          <a:prstGeom prst="rect">
            <a:avLst/>
          </a:prstGeom>
          <a:solidFill>
            <a:srgbClr val="FF7C80">
              <a:alpha val="32000"/>
            </a:srgbClr>
          </a:solidFill>
          <a:ln w="285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t(0,1)</a:t>
            </a:r>
          </a:p>
        </p:txBody>
      </p:sp>
      <p:sp>
        <p:nvSpPr>
          <p:cNvPr id="102" name="Rectangle 101"/>
          <p:cNvSpPr/>
          <p:nvPr/>
        </p:nvSpPr>
        <p:spPr>
          <a:xfrm>
            <a:off x="8068325" y="2008191"/>
            <a:ext cx="582616" cy="726044"/>
          </a:xfrm>
          <a:prstGeom prst="rect">
            <a:avLst/>
          </a:prstGeom>
          <a:solidFill>
            <a:srgbClr val="FF7C80">
              <a:alpha val="30000"/>
            </a:srgbClr>
          </a:solidFill>
          <a:ln w="285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t(0,1)</a:t>
            </a:r>
          </a:p>
        </p:txBody>
      </p:sp>
      <p:sp>
        <p:nvSpPr>
          <p:cNvPr id="103" name="Rectangle 102"/>
          <p:cNvSpPr/>
          <p:nvPr/>
        </p:nvSpPr>
        <p:spPr>
          <a:xfrm>
            <a:off x="5047129" y="475129"/>
            <a:ext cx="367553" cy="475130"/>
          </a:xfrm>
          <a:prstGeom prst="rect">
            <a:avLst/>
          </a:prstGeom>
          <a:solidFill>
            <a:srgbClr val="FF00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104" name="Rectangle 103"/>
          <p:cNvSpPr/>
          <p:nvPr/>
        </p:nvSpPr>
        <p:spPr>
          <a:xfrm>
            <a:off x="5056089" y="3702523"/>
            <a:ext cx="358593" cy="573641"/>
          </a:xfrm>
          <a:prstGeom prst="rect">
            <a:avLst/>
          </a:prstGeom>
          <a:solidFill>
            <a:srgbClr val="FF000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105" name="Rectangle 104"/>
          <p:cNvSpPr/>
          <p:nvPr/>
        </p:nvSpPr>
        <p:spPr>
          <a:xfrm>
            <a:off x="8059359" y="3702519"/>
            <a:ext cx="582617" cy="555716"/>
          </a:xfrm>
          <a:prstGeom prst="rect">
            <a:avLst/>
          </a:prstGeom>
          <a:solidFill>
            <a:srgbClr val="FF0000">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106" name="Rectangle 105"/>
          <p:cNvSpPr/>
          <p:nvPr/>
        </p:nvSpPr>
        <p:spPr>
          <a:xfrm>
            <a:off x="8059354" y="484078"/>
            <a:ext cx="582622" cy="484109"/>
          </a:xfrm>
          <a:prstGeom prst="rect">
            <a:avLst/>
          </a:prstGeom>
          <a:solidFill>
            <a:srgbClr val="FF0000">
              <a:alpha val="67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107" name="Rectangle 106"/>
          <p:cNvSpPr/>
          <p:nvPr/>
        </p:nvSpPr>
        <p:spPr>
          <a:xfrm>
            <a:off x="6526306" y="2017059"/>
            <a:ext cx="618565" cy="708212"/>
          </a:xfrm>
          <a:prstGeom prst="rect">
            <a:avLst/>
          </a:prstGeom>
          <a:solidFill>
            <a:srgbClr val="00B05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cxnSp>
        <p:nvCxnSpPr>
          <p:cNvPr id="109" name="Straight Connector 108"/>
          <p:cNvCxnSpPr>
            <a:endCxn id="3" idx="3"/>
          </p:cNvCxnSpPr>
          <p:nvPr/>
        </p:nvCxnSpPr>
        <p:spPr>
          <a:xfrm>
            <a:off x="2938348" y="4495671"/>
            <a:ext cx="1842972" cy="941153"/>
          </a:xfrm>
          <a:prstGeom prst="line">
            <a:avLst/>
          </a:prstGeom>
          <a:ln w="28575">
            <a:solidFill>
              <a:srgbClr val="FF7C8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942201" y="5432450"/>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2920413" y="5428026"/>
            <a:ext cx="1842972" cy="941153"/>
          </a:xfrm>
          <a:prstGeom prst="line">
            <a:avLst/>
          </a:prstGeom>
          <a:ln w="28575">
            <a:solidFill>
              <a:srgbClr val="99FF33"/>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929373" y="4961841"/>
            <a:ext cx="1842972" cy="9411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924266" y="4966265"/>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924261" y="5898620"/>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 idx="0"/>
          </p:cNvCxnSpPr>
          <p:nvPr/>
        </p:nvCxnSpPr>
        <p:spPr>
          <a:xfrm>
            <a:off x="3850395" y="4483865"/>
            <a:ext cx="921955" cy="4867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endCxn id="3" idx="2"/>
          </p:cNvCxnSpPr>
          <p:nvPr/>
        </p:nvCxnSpPr>
        <p:spPr>
          <a:xfrm>
            <a:off x="2929373" y="5894201"/>
            <a:ext cx="921022" cy="49558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3861273" y="49440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5672203" y="48543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5932183" y="48543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6228023" y="48542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7375538" y="48542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7599658" y="49438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7841708" y="48541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2939656" y="1488939"/>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2939651" y="3219179"/>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flipV="1">
            <a:off x="5934635" y="2725271"/>
            <a:ext cx="591671" cy="977153"/>
          </a:xfrm>
          <a:prstGeom prst="line">
            <a:avLst/>
          </a:prstGeom>
          <a:ln w="28575">
            <a:solidFill>
              <a:srgbClr val="99FF33"/>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7117976" y="2743201"/>
            <a:ext cx="502024" cy="986117"/>
          </a:xfrm>
          <a:prstGeom prst="line">
            <a:avLst/>
          </a:prstGeom>
          <a:ln w="28575">
            <a:solidFill>
              <a:srgbClr val="99FF33"/>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117976" y="959224"/>
            <a:ext cx="493059" cy="1066801"/>
          </a:xfrm>
          <a:prstGeom prst="line">
            <a:avLst/>
          </a:prstGeom>
          <a:ln w="28575">
            <a:solidFill>
              <a:srgbClr val="99FF33"/>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a:off x="5925671" y="959224"/>
            <a:ext cx="600635" cy="1066800"/>
          </a:xfrm>
          <a:prstGeom prst="line">
            <a:avLst/>
          </a:prstGeom>
          <a:ln w="28575">
            <a:solidFill>
              <a:srgbClr val="99FF33"/>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a:off x="6535271" y="950259"/>
            <a:ext cx="573741" cy="8965"/>
          </a:xfrm>
          <a:prstGeom prst="line">
            <a:avLst/>
          </a:prstGeom>
          <a:ln w="28575">
            <a:solidFill>
              <a:srgbClr val="99FF33"/>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6508377" y="3684494"/>
            <a:ext cx="573741" cy="8965"/>
          </a:xfrm>
          <a:prstGeom prst="line">
            <a:avLst/>
          </a:prstGeom>
          <a:ln w="28575">
            <a:solidFill>
              <a:srgbClr val="99FF33"/>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7611035" y="2017060"/>
            <a:ext cx="0" cy="717175"/>
          </a:xfrm>
          <a:prstGeom prst="line">
            <a:avLst/>
          </a:prstGeom>
          <a:ln w="28575">
            <a:solidFill>
              <a:srgbClr val="99FF33"/>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5943600" y="2008095"/>
            <a:ext cx="0" cy="717175"/>
          </a:xfrm>
          <a:prstGeom prst="line">
            <a:avLst/>
          </a:prstGeom>
          <a:ln w="28575">
            <a:solidFill>
              <a:srgbClr val="99FF33"/>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6239436" y="1990166"/>
            <a:ext cx="0" cy="71717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7386919" y="2017061"/>
            <a:ext cx="0" cy="71717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flipV="1">
            <a:off x="6517341" y="3227294"/>
            <a:ext cx="609601" cy="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flipV="1">
            <a:off x="6535271" y="1506071"/>
            <a:ext cx="609601" cy="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6239435" y="1488141"/>
            <a:ext cx="286871" cy="51995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117976" y="1506071"/>
            <a:ext cx="277906" cy="5109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a:off x="7135906" y="2734235"/>
            <a:ext cx="242047" cy="48409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6257365" y="2725271"/>
            <a:ext cx="268941" cy="49305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5405718" y="2725271"/>
            <a:ext cx="546847" cy="986117"/>
          </a:xfrm>
          <a:prstGeom prst="line">
            <a:avLst/>
          </a:prstGeom>
          <a:ln w="28575">
            <a:solidFill>
              <a:srgbClr val="FF7C8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5405718" y="968188"/>
            <a:ext cx="537882" cy="1057836"/>
          </a:xfrm>
          <a:prstGeom prst="line">
            <a:avLst/>
          </a:prstGeom>
          <a:ln w="28575">
            <a:solidFill>
              <a:srgbClr val="FF7C8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flipV="1">
            <a:off x="7611035" y="968188"/>
            <a:ext cx="448236" cy="1048871"/>
          </a:xfrm>
          <a:prstGeom prst="line">
            <a:avLst/>
          </a:prstGeom>
          <a:ln w="28575">
            <a:solidFill>
              <a:srgbClr val="FF7C8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V="1">
            <a:off x="7611035" y="2743200"/>
            <a:ext cx="466165" cy="959225"/>
          </a:xfrm>
          <a:prstGeom prst="line">
            <a:avLst/>
          </a:prstGeom>
          <a:ln w="28575">
            <a:solidFill>
              <a:srgbClr val="FF7C8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V="1">
            <a:off x="5943600" y="466165"/>
            <a:ext cx="8965" cy="484094"/>
          </a:xfrm>
          <a:prstGeom prst="line">
            <a:avLst/>
          </a:prstGeom>
          <a:ln w="28575">
            <a:solidFill>
              <a:srgbClr val="FF7C8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V="1">
            <a:off x="7602120" y="475125"/>
            <a:ext cx="8965" cy="484094"/>
          </a:xfrm>
          <a:prstGeom prst="line">
            <a:avLst/>
          </a:prstGeom>
          <a:ln w="28575">
            <a:solidFill>
              <a:srgbClr val="FF7C8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7602120" y="3693459"/>
            <a:ext cx="8915" cy="573736"/>
          </a:xfrm>
          <a:prstGeom prst="line">
            <a:avLst/>
          </a:prstGeom>
          <a:ln w="28575">
            <a:solidFill>
              <a:srgbClr val="FF7C8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5934685" y="3693454"/>
            <a:ext cx="8915" cy="573736"/>
          </a:xfrm>
          <a:prstGeom prst="line">
            <a:avLst/>
          </a:prstGeom>
          <a:ln w="28575">
            <a:solidFill>
              <a:srgbClr val="FF7C8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V="1">
            <a:off x="5683673" y="3702419"/>
            <a:ext cx="8915" cy="5737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7853132" y="3693454"/>
            <a:ext cx="8915" cy="5737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flipV="1">
            <a:off x="7844118" y="475124"/>
            <a:ext cx="8964" cy="4841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H="1" flipV="1">
            <a:off x="5692589" y="466160"/>
            <a:ext cx="8964" cy="4841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V="1">
            <a:off x="5396753" y="968188"/>
            <a:ext cx="313766" cy="5289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H="1" flipV="1">
            <a:off x="7862047" y="959224"/>
            <a:ext cx="224118" cy="5378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H="1">
            <a:off x="7871012" y="3227294"/>
            <a:ext cx="206188" cy="4661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5405718" y="3209365"/>
            <a:ext cx="277906" cy="4840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5047129" y="3209365"/>
            <a:ext cx="376518" cy="89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5029200" y="1488142"/>
            <a:ext cx="376518" cy="89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8077200" y="1497106"/>
            <a:ext cx="5647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8068236" y="3227294"/>
            <a:ext cx="5647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flipV="1">
            <a:off x="5647750" y="2734231"/>
            <a:ext cx="591671" cy="9771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V="1">
            <a:off x="5683610" y="2008090"/>
            <a:ext cx="0" cy="71717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a:off x="5665681" y="959219"/>
            <a:ext cx="600635" cy="10668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V="1">
            <a:off x="6248405" y="457195"/>
            <a:ext cx="8965" cy="48409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V="1">
            <a:off x="7386955" y="475120"/>
            <a:ext cx="8965" cy="48409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H="1" flipV="1">
            <a:off x="7404835" y="968183"/>
            <a:ext cx="448236" cy="104887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flipV="1">
            <a:off x="7862050" y="1999125"/>
            <a:ext cx="0" cy="71717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V="1">
            <a:off x="7368991" y="2734231"/>
            <a:ext cx="502024" cy="98611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flipV="1">
            <a:off x="7386955" y="3702419"/>
            <a:ext cx="8915" cy="57373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V="1">
            <a:off x="6230465" y="3711379"/>
            <a:ext cx="8915" cy="57373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20" name="Date Placeholder 4">
            <a:extLst>
              <a:ext uri="{FF2B5EF4-FFF2-40B4-BE49-F238E27FC236}">
                <a16:creationId xmlns:a16="http://schemas.microsoft.com/office/drawing/2014/main" id="{A831DA4D-63EB-4E0D-9330-72548E812C41}"/>
              </a:ext>
            </a:extLst>
          </p:cNvPr>
          <p:cNvSpPr>
            <a:spLocks noGrp="1"/>
          </p:cNvSpPr>
          <p:nvPr>
            <p:ph type="dt" sz="half" idx="10"/>
          </p:nvPr>
        </p:nvSpPr>
        <p:spPr>
          <a:xfrm>
            <a:off x="628650" y="6672301"/>
            <a:ext cx="2057400" cy="183399"/>
          </a:xfrm>
        </p:spPr>
        <p:txBody>
          <a:bodyPr/>
          <a:lstStyle/>
          <a:p>
            <a:r>
              <a:rPr lang="en-US"/>
              <a:t>AY2023/24 NSWI166 Lecture 6 of 12, Vojtáš</a:t>
            </a:r>
            <a:endParaRPr lang="en-US" dirty="0"/>
          </a:p>
        </p:txBody>
      </p:sp>
      <p:sp>
        <p:nvSpPr>
          <p:cNvPr id="5" name="Footer Placeholder 4">
            <a:extLst>
              <a:ext uri="{FF2B5EF4-FFF2-40B4-BE49-F238E27FC236}">
                <a16:creationId xmlns:a16="http://schemas.microsoft.com/office/drawing/2014/main" id="{409E1877-AD5D-D87E-1A89-1A7E3545DF3C}"/>
              </a:ext>
            </a:extLst>
          </p:cNvPr>
          <p:cNvSpPr>
            <a:spLocks noGrp="1"/>
          </p:cNvSpPr>
          <p:nvPr>
            <p:ph type="ftr" sz="quarter" idx="11"/>
          </p:nvPr>
        </p:nvSpPr>
        <p:spPr/>
        <p:txBody>
          <a:bodyPr/>
          <a:lstStyle/>
          <a:p>
            <a:r>
              <a:rPr lang="en-US"/>
              <a:t>Linear Monotone Preference Model</a:t>
            </a:r>
          </a:p>
        </p:txBody>
      </p:sp>
      <p:sp>
        <p:nvSpPr>
          <p:cNvPr id="6" name="Slide Number Placeholder 5">
            <a:extLst>
              <a:ext uri="{FF2B5EF4-FFF2-40B4-BE49-F238E27FC236}">
                <a16:creationId xmlns:a16="http://schemas.microsoft.com/office/drawing/2014/main" id="{C5710CBA-FC1A-8FD1-686D-E108C66985A1}"/>
              </a:ext>
            </a:extLst>
          </p:cNvPr>
          <p:cNvSpPr>
            <a:spLocks noGrp="1"/>
          </p:cNvSpPr>
          <p:nvPr>
            <p:ph type="sldNum" sz="quarter" idx="12"/>
          </p:nvPr>
        </p:nvSpPr>
        <p:spPr/>
        <p:txBody>
          <a:bodyPr/>
          <a:lstStyle/>
          <a:p>
            <a:fld id="{105CACD4-D05D-443A-96A5-56D488532F2E}" type="slidenum">
              <a:rPr lang="en-US" smtClean="0"/>
              <a:pPr/>
              <a:t>46</a:t>
            </a:fld>
            <a:endParaRPr lang="en-US"/>
          </a:p>
        </p:txBody>
      </p:sp>
    </p:spTree>
    <p:extLst>
      <p:ext uri="{BB962C8B-B14F-4D97-AF65-F5344CB8AC3E}">
        <p14:creationId xmlns:p14="http://schemas.microsoft.com/office/powerpoint/2010/main" val="16636069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81" name="TextBox 80"/>
          <p:cNvSpPr txBox="1"/>
          <p:nvPr/>
        </p:nvSpPr>
        <p:spPr>
          <a:xfrm>
            <a:off x="1" y="506774"/>
            <a:ext cx="2703484" cy="3139321"/>
          </a:xfrm>
          <a:prstGeom prst="rect">
            <a:avLst/>
          </a:prstGeom>
          <a:noFill/>
          <a:ln>
            <a:solidFill>
              <a:schemeClr val="tx1"/>
            </a:solidFill>
          </a:ln>
        </p:spPr>
        <p:txBody>
          <a:bodyPr wrap="square" rtlCol="0">
            <a:spAutoFit/>
          </a:bodyPr>
          <a:lstStyle/>
          <a:p>
            <a:r>
              <a:rPr lang="en-US" dirty="0"/>
              <a:t>Four corners versus one corner - Makes your solutions faster  </a:t>
            </a:r>
          </a:p>
          <a:p>
            <a:endParaRPr lang="en-US" dirty="0"/>
          </a:p>
          <a:p>
            <a:r>
              <a:rPr lang="en-US" dirty="0"/>
              <a:t>Illustration for “one quarter” construction </a:t>
            </a:r>
          </a:p>
          <a:p>
            <a:endParaRPr lang="en-US" b="1" dirty="0">
              <a:solidFill>
                <a:srgbClr val="FF0000"/>
              </a:solidFill>
            </a:endParaRPr>
          </a:p>
          <a:p>
            <a:r>
              <a:rPr lang="en-US" b="1" dirty="0">
                <a:solidFill>
                  <a:srgbClr val="FF0000"/>
                </a:solidFill>
              </a:rPr>
              <a:t>Saves time</a:t>
            </a:r>
          </a:p>
          <a:p>
            <a:endParaRPr lang="en-US" dirty="0"/>
          </a:p>
          <a:p>
            <a:r>
              <a:rPr lang="en-US" dirty="0"/>
              <a:t>Only illustration, must be constructed</a:t>
            </a:r>
          </a:p>
        </p:txBody>
      </p:sp>
      <p:pic>
        <p:nvPicPr>
          <p:cNvPr id="1027" name="Picture 3"/>
          <p:cNvPicPr>
            <a:picLocks noChangeAspect="1" noChangeArrowheads="1"/>
          </p:cNvPicPr>
          <p:nvPr/>
        </p:nvPicPr>
        <p:blipFill>
          <a:blip r:embed="rId2" cstate="print"/>
          <a:srcRect/>
          <a:stretch>
            <a:fillRect/>
          </a:stretch>
        </p:blipFill>
        <p:spPr bwMode="auto">
          <a:xfrm>
            <a:off x="2744601" y="202074"/>
            <a:ext cx="6013917" cy="6655926"/>
          </a:xfrm>
          <a:prstGeom prst="rect">
            <a:avLst/>
          </a:prstGeom>
          <a:noFill/>
          <a:ln w="9525">
            <a:noFill/>
            <a:miter lim="800000"/>
            <a:headEnd/>
            <a:tailEnd/>
          </a:ln>
        </p:spPr>
      </p:pic>
      <p:sp>
        <p:nvSpPr>
          <p:cNvPr id="8" name="Date Placeholder 4">
            <a:extLst>
              <a:ext uri="{FF2B5EF4-FFF2-40B4-BE49-F238E27FC236}">
                <a16:creationId xmlns:a16="http://schemas.microsoft.com/office/drawing/2014/main" id="{E4D24713-6234-4F52-A86C-30E02F7A019E}"/>
              </a:ext>
            </a:extLst>
          </p:cNvPr>
          <p:cNvSpPr>
            <a:spLocks noGrp="1"/>
          </p:cNvSpPr>
          <p:nvPr>
            <p:ph type="dt" sz="half" idx="10"/>
          </p:nvPr>
        </p:nvSpPr>
        <p:spPr>
          <a:xfrm>
            <a:off x="628650" y="6672301"/>
            <a:ext cx="2057400" cy="183399"/>
          </a:xfrm>
        </p:spPr>
        <p:txBody>
          <a:bodyPr/>
          <a:lstStyle/>
          <a:p>
            <a:r>
              <a:rPr lang="en-US"/>
              <a:t>AY2023/24 NSWI166 Lecture 6 of 12, Vojtáš</a:t>
            </a:r>
            <a:endParaRPr lang="en-US" dirty="0"/>
          </a:p>
        </p:txBody>
      </p:sp>
      <p:sp>
        <p:nvSpPr>
          <p:cNvPr id="2" name="Footer Placeholder 1">
            <a:extLst>
              <a:ext uri="{FF2B5EF4-FFF2-40B4-BE49-F238E27FC236}">
                <a16:creationId xmlns:a16="http://schemas.microsoft.com/office/drawing/2014/main" id="{84D4F171-7505-5A5F-5ADD-DCD0B8D74D16}"/>
              </a:ext>
            </a:extLst>
          </p:cNvPr>
          <p:cNvSpPr>
            <a:spLocks noGrp="1"/>
          </p:cNvSpPr>
          <p:nvPr>
            <p:ph type="ftr" sz="quarter" idx="11"/>
          </p:nvPr>
        </p:nvSpPr>
        <p:spPr/>
        <p:txBody>
          <a:bodyPr/>
          <a:lstStyle/>
          <a:p>
            <a:r>
              <a:rPr lang="en-US"/>
              <a:t>Linear Monotone Preference Model</a:t>
            </a:r>
          </a:p>
        </p:txBody>
      </p:sp>
      <p:sp>
        <p:nvSpPr>
          <p:cNvPr id="3" name="Slide Number Placeholder 2">
            <a:extLst>
              <a:ext uri="{FF2B5EF4-FFF2-40B4-BE49-F238E27FC236}">
                <a16:creationId xmlns:a16="http://schemas.microsoft.com/office/drawing/2014/main" id="{A29DDA3B-6124-7F32-FBE8-CC26A8869CB2}"/>
              </a:ext>
            </a:extLst>
          </p:cNvPr>
          <p:cNvSpPr>
            <a:spLocks noGrp="1"/>
          </p:cNvSpPr>
          <p:nvPr>
            <p:ph type="sldNum" sz="quarter" idx="12"/>
          </p:nvPr>
        </p:nvSpPr>
        <p:spPr/>
        <p:txBody>
          <a:bodyPr/>
          <a:lstStyle/>
          <a:p>
            <a:fld id="{105CACD4-D05D-443A-96A5-56D488532F2E}" type="slidenum">
              <a:rPr lang="en-US" smtClean="0"/>
              <a:pPr/>
              <a:t>47</a:t>
            </a:fld>
            <a:endParaRPr lang="en-US"/>
          </a:p>
        </p:txBody>
      </p:sp>
    </p:spTree>
    <p:extLst>
      <p:ext uri="{BB962C8B-B14F-4D97-AF65-F5344CB8AC3E}">
        <p14:creationId xmlns:p14="http://schemas.microsoft.com/office/powerpoint/2010/main" val="16636069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9470" y="4483865"/>
            <a:ext cx="1861850"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930487" y="473725"/>
            <a:ext cx="1872867" cy="3756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034708" y="4483865"/>
            <a:ext cx="3602516"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4601392" y="4206866"/>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4720741" y="4458419"/>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4729920" y="6195370"/>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824671" y="4218672"/>
            <a:ext cx="263214" cy="276999"/>
          </a:xfrm>
          <a:prstGeom prst="rect">
            <a:avLst/>
          </a:prstGeom>
          <a:noFill/>
        </p:spPr>
        <p:txBody>
          <a:bodyPr wrap="none" rtlCol="0">
            <a:spAutoFit/>
          </a:bodyPr>
          <a:lstStyle/>
          <a:p>
            <a:r>
              <a:rPr lang="cs-CZ" sz="1200" dirty="0"/>
              <a:t>1</a:t>
            </a:r>
            <a:endParaRPr lang="en-US" sz="1200" dirty="0"/>
          </a:p>
        </p:txBody>
      </p:sp>
      <p:cxnSp>
        <p:nvCxnSpPr>
          <p:cNvPr id="15" name="Straight Arrow Connector 14"/>
          <p:cNvCxnSpPr/>
          <p:nvPr/>
        </p:nvCxnSpPr>
        <p:spPr>
          <a:xfrm>
            <a:off x="8637224" y="4229689"/>
            <a:ext cx="2864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4708" y="231354"/>
            <a:ext cx="0" cy="27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32183" y="4230477"/>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44780" y="6379816"/>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12673" y="645588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2640608" y="3886591"/>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8708834" y="3873206"/>
            <a:ext cx="429657" cy="369332"/>
          </a:xfrm>
          <a:prstGeom prst="rect">
            <a:avLst/>
          </a:prstGeom>
          <a:noFill/>
        </p:spPr>
        <p:txBody>
          <a:bodyPr wrap="square" rtlCol="0">
            <a:spAutoFit/>
          </a:bodyPr>
          <a:lstStyle/>
          <a:p>
            <a:r>
              <a:rPr lang="cs-CZ" dirty="0">
                <a:latin typeface="Brush Script MT" pitchFamily="66" charset="0"/>
              </a:rPr>
              <a:t>D</a:t>
            </a:r>
            <a:r>
              <a:rPr lang="cs-CZ" baseline="-25000" dirty="0"/>
              <a:t>1</a:t>
            </a:r>
            <a:endParaRPr lang="en-US" baseline="-25000" dirty="0"/>
          </a:p>
        </p:txBody>
      </p:sp>
      <p:sp>
        <p:nvSpPr>
          <p:cNvPr id="21" name="TextBox 20"/>
          <p:cNvSpPr txBox="1"/>
          <p:nvPr/>
        </p:nvSpPr>
        <p:spPr>
          <a:xfrm>
            <a:off x="5012673" y="46688"/>
            <a:ext cx="429657" cy="369332"/>
          </a:xfrm>
          <a:prstGeom prst="rect">
            <a:avLst/>
          </a:prstGeom>
          <a:noFill/>
        </p:spPr>
        <p:txBody>
          <a:bodyPr wrap="square" rtlCol="0">
            <a:spAutoFit/>
          </a:bodyPr>
          <a:lstStyle/>
          <a:p>
            <a:r>
              <a:rPr lang="cs-CZ" dirty="0">
                <a:latin typeface="Brush Script MT" pitchFamily="66" charset="0"/>
              </a:rPr>
              <a:t>D</a:t>
            </a:r>
            <a:r>
              <a:rPr lang="en-US" baseline="-25000" dirty="0"/>
              <a:t>2</a:t>
            </a:r>
          </a:p>
        </p:txBody>
      </p:sp>
      <p:cxnSp>
        <p:nvCxnSpPr>
          <p:cNvPr id="26" name="Straight Connector 25"/>
          <p:cNvCxnSpPr/>
          <p:nvPr/>
        </p:nvCxnSpPr>
        <p:spPr>
          <a:xfrm flipH="1">
            <a:off x="6514923" y="48544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42211" y="2733995"/>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7126941" y="4482353"/>
            <a:ext cx="950259" cy="190051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935916" y="955228"/>
            <a:ext cx="1855258" cy="106246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2919470" y="2733995"/>
            <a:ext cx="1881130" cy="96821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939666" y="2017884"/>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7124276"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396753" y="4500283"/>
            <a:ext cx="1129553" cy="189155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2828041" y="6297105"/>
            <a:ext cx="150829" cy="160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1" y="506774"/>
            <a:ext cx="2703484" cy="3139321"/>
          </a:xfrm>
          <a:prstGeom prst="rect">
            <a:avLst/>
          </a:prstGeom>
          <a:noFill/>
          <a:ln>
            <a:solidFill>
              <a:schemeClr val="tx1"/>
            </a:solidFill>
          </a:ln>
        </p:spPr>
        <p:txBody>
          <a:bodyPr wrap="square" rtlCol="0">
            <a:spAutoFit/>
          </a:bodyPr>
          <a:lstStyle/>
          <a:p>
            <a:r>
              <a:rPr lang="en-US" dirty="0"/>
              <a:t>Contour lines for general trapezoidal case</a:t>
            </a:r>
          </a:p>
          <a:p>
            <a:endParaRPr lang="en-US" dirty="0"/>
          </a:p>
          <a:p>
            <a:r>
              <a:rPr lang="en-US" dirty="0"/>
              <a:t>Consider different combination of “hill” “valley” </a:t>
            </a:r>
            <a:r>
              <a:rPr lang="cs-CZ" dirty="0"/>
              <a:t> </a:t>
            </a:r>
            <a:r>
              <a:rPr lang="en-US" dirty="0"/>
              <a:t>shaped attribute preferences</a:t>
            </a:r>
            <a:r>
              <a:rPr lang="cs-CZ" dirty="0"/>
              <a:t> </a:t>
            </a:r>
          </a:p>
          <a:p>
            <a:endParaRPr lang="cs-CZ" dirty="0"/>
          </a:p>
          <a:p>
            <a:r>
              <a:rPr lang="en-US" dirty="0"/>
              <a:t>Illustration for “one quarter” construction …</a:t>
            </a:r>
          </a:p>
          <a:p>
            <a:r>
              <a:rPr lang="en-US" dirty="0"/>
              <a:t> </a:t>
            </a:r>
            <a:endParaRPr lang="en-US" b="1" dirty="0">
              <a:solidFill>
                <a:srgbClr val="FF0000"/>
              </a:solidFill>
            </a:endParaRPr>
          </a:p>
        </p:txBody>
      </p:sp>
      <p:cxnSp>
        <p:nvCxnSpPr>
          <p:cNvPr id="87" name="Straight Connector 86"/>
          <p:cNvCxnSpPr/>
          <p:nvPr/>
        </p:nvCxnSpPr>
        <p:spPr>
          <a:xfrm flipV="1">
            <a:off x="6535271" y="6381946"/>
            <a:ext cx="598430" cy="988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781746" y="2018993"/>
            <a:ext cx="18854" cy="71643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127704" y="6330199"/>
            <a:ext cx="336952" cy="369332"/>
          </a:xfrm>
          <a:prstGeom prst="rect">
            <a:avLst/>
          </a:prstGeom>
          <a:noFill/>
        </p:spPr>
        <p:txBody>
          <a:bodyPr wrap="none" rtlCol="0">
            <a:spAutoFit/>
          </a:bodyPr>
          <a:lstStyle/>
          <a:p>
            <a:r>
              <a:rPr lang="en-US" b="1" dirty="0">
                <a:solidFill>
                  <a:srgbClr val="00B0F0"/>
                </a:solidFill>
              </a:rPr>
              <a:t>f</a:t>
            </a:r>
            <a:r>
              <a:rPr lang="en-US" b="1" baseline="-25000" dirty="0">
                <a:solidFill>
                  <a:srgbClr val="00B0F0"/>
                </a:solidFill>
              </a:rPr>
              <a:t>1</a:t>
            </a:r>
            <a:endParaRPr lang="en-US" dirty="0">
              <a:solidFill>
                <a:srgbClr val="00B0F0"/>
              </a:solidFill>
            </a:endParaRPr>
          </a:p>
        </p:txBody>
      </p:sp>
      <p:sp>
        <p:nvSpPr>
          <p:cNvPr id="66" name="TextBox 65"/>
          <p:cNvSpPr txBox="1"/>
          <p:nvPr/>
        </p:nvSpPr>
        <p:spPr>
          <a:xfrm>
            <a:off x="2633681" y="2579005"/>
            <a:ext cx="336952" cy="369332"/>
          </a:xfrm>
          <a:prstGeom prst="rect">
            <a:avLst/>
          </a:prstGeom>
          <a:noFill/>
        </p:spPr>
        <p:txBody>
          <a:bodyPr wrap="none" rtlCol="0">
            <a:spAutoFit/>
          </a:bodyPr>
          <a:lstStyle/>
          <a:p>
            <a:r>
              <a:rPr lang="en-US" b="1" dirty="0">
                <a:solidFill>
                  <a:srgbClr val="00B0F0"/>
                </a:solidFill>
              </a:rPr>
              <a:t>f</a:t>
            </a:r>
            <a:r>
              <a:rPr lang="en-US" b="1" baseline="-25000" dirty="0">
                <a:solidFill>
                  <a:srgbClr val="00B0F0"/>
                </a:solidFill>
              </a:rPr>
              <a:t>2</a:t>
            </a:r>
            <a:endParaRPr lang="en-US" dirty="0">
              <a:solidFill>
                <a:srgbClr val="00B0F0"/>
              </a:solidFill>
            </a:endParaRPr>
          </a:p>
        </p:txBody>
      </p:sp>
      <p:cxnSp>
        <p:nvCxnSpPr>
          <p:cNvPr id="77" name="Straight Connector 76"/>
          <p:cNvCxnSpPr/>
          <p:nvPr/>
        </p:nvCxnSpPr>
        <p:spPr>
          <a:xfrm>
            <a:off x="2895600" y="466165"/>
            <a:ext cx="0" cy="475129"/>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2895600" y="3711388"/>
            <a:ext cx="5" cy="52901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050306" y="4482353"/>
            <a:ext cx="573755" cy="896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055996" y="4491313"/>
            <a:ext cx="349722" cy="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2912882" y="4483865"/>
            <a:ext cx="1820117" cy="1898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942206" y="3702210"/>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939661" y="960009"/>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5394293" y="47647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8056631" y="47258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endCxn id="3" idx="3"/>
          </p:cNvCxnSpPr>
          <p:nvPr/>
        </p:nvCxnSpPr>
        <p:spPr>
          <a:xfrm>
            <a:off x="2938348" y="4495671"/>
            <a:ext cx="1842972" cy="941153"/>
          </a:xfrm>
          <a:prstGeom prst="line">
            <a:avLst/>
          </a:prstGeom>
          <a:ln w="28575">
            <a:solidFill>
              <a:srgbClr val="FF7C8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942201" y="5432450"/>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2920413" y="5428026"/>
            <a:ext cx="1842972" cy="941153"/>
          </a:xfrm>
          <a:prstGeom prst="line">
            <a:avLst/>
          </a:prstGeom>
          <a:ln w="28575">
            <a:solidFill>
              <a:srgbClr val="99FF33"/>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929373" y="4961841"/>
            <a:ext cx="1842972" cy="9411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924266" y="4966265"/>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924261" y="5898620"/>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 idx="0"/>
          </p:cNvCxnSpPr>
          <p:nvPr/>
        </p:nvCxnSpPr>
        <p:spPr>
          <a:xfrm>
            <a:off x="3850395" y="4483865"/>
            <a:ext cx="921955" cy="4867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endCxn id="3" idx="2"/>
          </p:cNvCxnSpPr>
          <p:nvPr/>
        </p:nvCxnSpPr>
        <p:spPr>
          <a:xfrm>
            <a:off x="2929373" y="5894201"/>
            <a:ext cx="921022" cy="49558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3861273" y="49440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5672203" y="48543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5932183" y="48543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6228023" y="48542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7375538" y="48542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7599658" y="49438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7841708" y="48541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2939656" y="1488939"/>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2939651" y="3219179"/>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5045066" y="473725"/>
            <a:ext cx="3602516" cy="3789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ate Placeholder 4">
            <a:extLst>
              <a:ext uri="{FF2B5EF4-FFF2-40B4-BE49-F238E27FC236}">
                <a16:creationId xmlns:a16="http://schemas.microsoft.com/office/drawing/2014/main" id="{6BA1318B-F4F3-4F6D-A699-707A8F0D7702}"/>
              </a:ext>
            </a:extLst>
          </p:cNvPr>
          <p:cNvSpPr>
            <a:spLocks noGrp="1"/>
          </p:cNvSpPr>
          <p:nvPr>
            <p:ph type="dt" sz="half" idx="10"/>
          </p:nvPr>
        </p:nvSpPr>
        <p:spPr>
          <a:xfrm>
            <a:off x="628650" y="6672301"/>
            <a:ext cx="2057400" cy="183399"/>
          </a:xfrm>
        </p:spPr>
        <p:txBody>
          <a:bodyPr/>
          <a:lstStyle/>
          <a:p>
            <a:r>
              <a:rPr lang="en-US"/>
              <a:t>AY2023/24 NSWI166 Lecture 6 of 12, Vojtáš</a:t>
            </a:r>
            <a:endParaRPr lang="en-US" dirty="0"/>
          </a:p>
        </p:txBody>
      </p:sp>
      <p:sp>
        <p:nvSpPr>
          <p:cNvPr id="4" name="Footer Placeholder 3">
            <a:extLst>
              <a:ext uri="{FF2B5EF4-FFF2-40B4-BE49-F238E27FC236}">
                <a16:creationId xmlns:a16="http://schemas.microsoft.com/office/drawing/2014/main" id="{205E4D83-77D4-5C70-56D9-E637E1068933}"/>
              </a:ext>
            </a:extLst>
          </p:cNvPr>
          <p:cNvSpPr>
            <a:spLocks noGrp="1"/>
          </p:cNvSpPr>
          <p:nvPr>
            <p:ph type="ftr" sz="quarter" idx="11"/>
          </p:nvPr>
        </p:nvSpPr>
        <p:spPr/>
        <p:txBody>
          <a:bodyPr/>
          <a:lstStyle/>
          <a:p>
            <a:r>
              <a:rPr lang="en-US"/>
              <a:t>Linear Monotone Preference Model</a:t>
            </a:r>
          </a:p>
        </p:txBody>
      </p:sp>
      <p:sp>
        <p:nvSpPr>
          <p:cNvPr id="5" name="Slide Number Placeholder 4">
            <a:extLst>
              <a:ext uri="{FF2B5EF4-FFF2-40B4-BE49-F238E27FC236}">
                <a16:creationId xmlns:a16="http://schemas.microsoft.com/office/drawing/2014/main" id="{AD4E38F5-4B32-B112-5F99-81B86792E756}"/>
              </a:ext>
            </a:extLst>
          </p:cNvPr>
          <p:cNvSpPr>
            <a:spLocks noGrp="1"/>
          </p:cNvSpPr>
          <p:nvPr>
            <p:ph type="sldNum" sz="quarter" idx="12"/>
          </p:nvPr>
        </p:nvSpPr>
        <p:spPr/>
        <p:txBody>
          <a:bodyPr/>
          <a:lstStyle/>
          <a:p>
            <a:fld id="{105CACD4-D05D-443A-96A5-56D488532F2E}" type="slidenum">
              <a:rPr lang="en-US" smtClean="0"/>
              <a:pPr/>
              <a:t>48</a:t>
            </a:fld>
            <a:endParaRPr lang="en-US"/>
          </a:p>
        </p:txBody>
      </p:sp>
    </p:spTree>
    <p:extLst>
      <p:ext uri="{BB962C8B-B14F-4D97-AF65-F5344CB8AC3E}">
        <p14:creationId xmlns:p14="http://schemas.microsoft.com/office/powerpoint/2010/main" val="20926016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D63405-C0B8-DD8F-FD2C-D742115DBF3D}"/>
              </a:ext>
            </a:extLst>
          </p:cNvPr>
          <p:cNvPicPr>
            <a:picLocks noChangeAspect="1"/>
          </p:cNvPicPr>
          <p:nvPr/>
        </p:nvPicPr>
        <p:blipFill>
          <a:blip r:embed="rId2"/>
          <a:stretch>
            <a:fillRect/>
          </a:stretch>
        </p:blipFill>
        <p:spPr>
          <a:xfrm>
            <a:off x="9525" y="200025"/>
            <a:ext cx="9124950" cy="6457950"/>
          </a:xfrm>
          <a:prstGeom prst="rect">
            <a:avLst/>
          </a:prstGeom>
        </p:spPr>
      </p:pic>
      <p:sp>
        <p:nvSpPr>
          <p:cNvPr id="3" name="Title 1"/>
          <p:cNvSpPr txBox="1">
            <a:spLocks/>
          </p:cNvSpPr>
          <p:nvPr/>
        </p:nvSpPr>
        <p:spPr>
          <a:xfrm>
            <a:off x="527901" y="1"/>
            <a:ext cx="8252541" cy="609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Partially linear approximations of preferences</a:t>
            </a:r>
          </a:p>
        </p:txBody>
      </p:sp>
      <p:sp>
        <p:nvSpPr>
          <p:cNvPr id="4" name="Date Placeholder 3"/>
          <p:cNvSpPr>
            <a:spLocks noGrp="1"/>
          </p:cNvSpPr>
          <p:nvPr>
            <p:ph type="dt" sz="half" idx="10"/>
          </p:nvPr>
        </p:nvSpPr>
        <p:spPr/>
        <p:txBody>
          <a:bodyPr/>
          <a:lstStyle/>
          <a:p>
            <a:r>
              <a:rPr lang="en-US"/>
              <a:t>NDBI021 User Preferences Lecture 1</a:t>
            </a:r>
          </a:p>
        </p:txBody>
      </p:sp>
      <p:sp>
        <p:nvSpPr>
          <p:cNvPr id="5" name="Slide Number Placeholder 4"/>
          <p:cNvSpPr>
            <a:spLocks noGrp="1"/>
          </p:cNvSpPr>
          <p:nvPr>
            <p:ph type="sldNum" sz="quarter" idx="12"/>
          </p:nvPr>
        </p:nvSpPr>
        <p:spPr/>
        <p:txBody>
          <a:bodyPr/>
          <a:lstStyle/>
          <a:p>
            <a:fld id="{E878474B-3C26-4CAC-BCD0-BD76A022A630}" type="slidenum">
              <a:rPr lang="en-US" smtClean="0"/>
              <a:pPr/>
              <a:t>49</a:t>
            </a:fld>
            <a:endParaRPr lang="en-US"/>
          </a:p>
        </p:txBody>
      </p:sp>
      <p:sp>
        <p:nvSpPr>
          <p:cNvPr id="6" name="Footer Placeholder 5"/>
          <p:cNvSpPr>
            <a:spLocks noGrp="1"/>
          </p:cNvSpPr>
          <p:nvPr>
            <p:ph type="ftr" sz="quarter" idx="11"/>
          </p:nvPr>
        </p:nvSpPr>
        <p:spPr/>
        <p:txBody>
          <a:bodyPr/>
          <a:lstStyle/>
          <a:p>
            <a:r>
              <a:rPr lang="en-US"/>
              <a:t>Aggregation+</a:t>
            </a:r>
          </a:p>
        </p:txBody>
      </p:sp>
      <p:sp>
        <p:nvSpPr>
          <p:cNvPr id="9" name="TextBox 8">
            <a:extLst>
              <a:ext uri="{FF2B5EF4-FFF2-40B4-BE49-F238E27FC236}">
                <a16:creationId xmlns:a16="http://schemas.microsoft.com/office/drawing/2014/main" id="{E6CA9F2E-43E3-6C87-1782-4353960BCC8B}"/>
              </a:ext>
            </a:extLst>
          </p:cNvPr>
          <p:cNvSpPr txBox="1"/>
          <p:nvPr/>
        </p:nvSpPr>
        <p:spPr>
          <a:xfrm>
            <a:off x="6996418" y="822121"/>
            <a:ext cx="2156488" cy="1754326"/>
          </a:xfrm>
          <a:prstGeom prst="rect">
            <a:avLst/>
          </a:prstGeom>
          <a:noFill/>
        </p:spPr>
        <p:txBody>
          <a:bodyPr wrap="none" rtlCol="0">
            <a:spAutoFit/>
          </a:bodyPr>
          <a:lstStyle/>
          <a:p>
            <a:r>
              <a:rPr lang="en-US" dirty="0"/>
              <a:t>We proceed similarly</a:t>
            </a:r>
          </a:p>
          <a:p>
            <a:r>
              <a:rPr lang="en-US" dirty="0"/>
              <a:t>as before from PC to </a:t>
            </a:r>
          </a:p>
          <a:p>
            <a:r>
              <a:rPr lang="en-US" dirty="0"/>
              <a:t>DC, just – we must</a:t>
            </a:r>
          </a:p>
          <a:p>
            <a:r>
              <a:rPr lang="en-US" dirty="0"/>
              <a:t>be considering each </a:t>
            </a:r>
          </a:p>
          <a:p>
            <a:r>
              <a:rPr lang="en-US" dirty="0"/>
              <a:t>linear part of </a:t>
            </a:r>
            <a:r>
              <a:rPr lang="en-US" dirty="0">
                <a:solidFill>
                  <a:srgbClr val="00B050"/>
                </a:solidFill>
              </a:rPr>
              <a:t>f</a:t>
            </a:r>
            <a:r>
              <a:rPr lang="en-US" baseline="-25000" dirty="0">
                <a:solidFill>
                  <a:srgbClr val="00B050"/>
                </a:solidFill>
              </a:rPr>
              <a:t>1</a:t>
            </a:r>
            <a:r>
              <a:rPr lang="en-US" baseline="30000" dirty="0">
                <a:solidFill>
                  <a:srgbClr val="00B050"/>
                </a:solidFill>
              </a:rPr>
              <a:t>u</a:t>
            </a:r>
          </a:p>
          <a:p>
            <a:r>
              <a:rPr lang="en-US" dirty="0"/>
              <a:t>separately</a:t>
            </a:r>
          </a:p>
        </p:txBody>
      </p:sp>
      <p:sp>
        <p:nvSpPr>
          <p:cNvPr id="10" name="TextBox 9">
            <a:extLst>
              <a:ext uri="{FF2B5EF4-FFF2-40B4-BE49-F238E27FC236}">
                <a16:creationId xmlns:a16="http://schemas.microsoft.com/office/drawing/2014/main" id="{C91CDD71-743A-4309-F199-46D4EAFF5EFF}"/>
              </a:ext>
            </a:extLst>
          </p:cNvPr>
          <p:cNvSpPr txBox="1"/>
          <p:nvPr/>
        </p:nvSpPr>
        <p:spPr>
          <a:xfrm>
            <a:off x="6412231" y="5511567"/>
            <a:ext cx="525464" cy="369332"/>
          </a:xfrm>
          <a:prstGeom prst="rect">
            <a:avLst/>
          </a:prstGeom>
          <a:noFill/>
        </p:spPr>
        <p:txBody>
          <a:bodyPr wrap="square" rtlCol="0">
            <a:spAutoFit/>
          </a:bodyPr>
          <a:lstStyle/>
          <a:p>
            <a:r>
              <a:rPr lang="en-US" dirty="0">
                <a:solidFill>
                  <a:srgbClr val="00B050"/>
                </a:solidFill>
              </a:rPr>
              <a:t>f</a:t>
            </a:r>
            <a:r>
              <a:rPr lang="en-US" baseline="-25000" dirty="0">
                <a:solidFill>
                  <a:srgbClr val="00B050"/>
                </a:solidFill>
              </a:rPr>
              <a:t>1</a:t>
            </a:r>
            <a:r>
              <a:rPr lang="en-US" baseline="30000" dirty="0">
                <a:solidFill>
                  <a:srgbClr val="00B050"/>
                </a:solidFill>
              </a:rPr>
              <a:t>u</a:t>
            </a:r>
          </a:p>
        </p:txBody>
      </p:sp>
      <p:sp>
        <p:nvSpPr>
          <p:cNvPr id="11" name="TextBox 10">
            <a:extLst>
              <a:ext uri="{FF2B5EF4-FFF2-40B4-BE49-F238E27FC236}">
                <a16:creationId xmlns:a16="http://schemas.microsoft.com/office/drawing/2014/main" id="{3BF99518-B110-CBC9-F4B1-C8C7734D5ABF}"/>
              </a:ext>
            </a:extLst>
          </p:cNvPr>
          <p:cNvSpPr txBox="1"/>
          <p:nvPr/>
        </p:nvSpPr>
        <p:spPr>
          <a:xfrm>
            <a:off x="944008" y="809625"/>
            <a:ext cx="525464" cy="369332"/>
          </a:xfrm>
          <a:prstGeom prst="rect">
            <a:avLst/>
          </a:prstGeom>
          <a:noFill/>
        </p:spPr>
        <p:txBody>
          <a:bodyPr wrap="square" rtlCol="0">
            <a:spAutoFit/>
          </a:bodyPr>
          <a:lstStyle/>
          <a:p>
            <a:r>
              <a:rPr lang="en-US" dirty="0">
                <a:solidFill>
                  <a:srgbClr val="00B050"/>
                </a:solidFill>
              </a:rPr>
              <a:t>f</a:t>
            </a:r>
            <a:r>
              <a:rPr lang="en-US" baseline="-25000" dirty="0">
                <a:solidFill>
                  <a:srgbClr val="00B050"/>
                </a:solidFill>
              </a:rPr>
              <a:t>2</a:t>
            </a:r>
            <a:r>
              <a:rPr lang="en-US" baseline="30000" dirty="0">
                <a:solidFill>
                  <a:srgbClr val="00B050"/>
                </a:solidFill>
              </a:rPr>
              <a:t>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27901" y="65834"/>
            <a:ext cx="8252541" cy="6392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User preference – scaled + ideal values</a:t>
            </a:r>
          </a:p>
        </p:txBody>
      </p:sp>
      <p:sp>
        <p:nvSpPr>
          <p:cNvPr id="6" name="Content Placeholder 2"/>
          <p:cNvSpPr txBox="1">
            <a:spLocks/>
          </p:cNvSpPr>
          <p:nvPr/>
        </p:nvSpPr>
        <p:spPr>
          <a:xfrm>
            <a:off x="628650" y="820874"/>
            <a:ext cx="7886700" cy="53928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competitions it is clear who is better = winner</a:t>
            </a:r>
            <a:endParaRPr lang="cs-CZ" dirty="0"/>
          </a:p>
          <a:p>
            <a:r>
              <a:rPr lang="en-US" dirty="0"/>
              <a:t>On </a:t>
            </a:r>
            <a:r>
              <a:rPr lang="cs-CZ" dirty="0"/>
              <a:t>e-</a:t>
            </a:r>
            <a:r>
              <a:rPr lang="cs-CZ" dirty="0" err="1"/>
              <a:t>shop</a:t>
            </a:r>
            <a:r>
              <a:rPr lang="cs-CZ" dirty="0"/>
              <a:t> </a:t>
            </a:r>
            <a:r>
              <a:rPr lang="en-US" dirty="0"/>
              <a:t>it is not clear – users differ</a:t>
            </a:r>
            <a:endParaRPr lang="cs-CZ" dirty="0"/>
          </a:p>
          <a:p>
            <a:r>
              <a:rPr lang="en-US" dirty="0"/>
              <a:t>Producers know this - Marketing Segmentation </a:t>
            </a:r>
            <a:endParaRPr lang="cs-CZ" dirty="0"/>
          </a:p>
          <a:p>
            <a:r>
              <a:rPr lang="cs-CZ" dirty="0"/>
              <a:t>„</a:t>
            </a:r>
            <a:r>
              <a:rPr lang="en-US" dirty="0"/>
              <a:t>F</a:t>
            </a:r>
            <a:r>
              <a:rPr lang="cs-CZ" dirty="0" err="1"/>
              <a:t>aceted</a:t>
            </a:r>
            <a:r>
              <a:rPr lang="cs-CZ" dirty="0"/>
              <a:t> </a:t>
            </a:r>
            <a:r>
              <a:rPr lang="cs-CZ" dirty="0" err="1"/>
              <a:t>browsing</a:t>
            </a:r>
            <a:r>
              <a:rPr lang="cs-CZ" dirty="0"/>
              <a:t>“ – </a:t>
            </a:r>
            <a:r>
              <a:rPr lang="en-US" dirty="0"/>
              <a:t>specifying</a:t>
            </a:r>
            <a:r>
              <a:rPr lang="cs-CZ" dirty="0"/>
              <a:t> „ide</a:t>
            </a:r>
            <a:r>
              <a:rPr lang="en-US" dirty="0"/>
              <a:t>a</a:t>
            </a:r>
            <a:r>
              <a:rPr lang="cs-CZ" dirty="0"/>
              <a:t>l </a:t>
            </a:r>
            <a:r>
              <a:rPr lang="en-US" dirty="0"/>
              <a:t>values</a:t>
            </a:r>
            <a:r>
              <a:rPr lang="cs-CZ" dirty="0"/>
              <a:t>“</a:t>
            </a:r>
          </a:p>
          <a:p>
            <a:r>
              <a:rPr lang="en-US" dirty="0"/>
              <a:t>Too many items, conflicting requirements </a:t>
            </a:r>
            <a:endParaRPr lang="cs-CZ" dirty="0"/>
          </a:p>
        </p:txBody>
      </p:sp>
      <p:pic>
        <p:nvPicPr>
          <p:cNvPr id="4" name="Picture 3"/>
          <p:cNvPicPr>
            <a:picLocks noChangeAspect="1"/>
          </p:cNvPicPr>
          <p:nvPr/>
        </p:nvPicPr>
        <p:blipFill>
          <a:blip r:embed="rId2" cstate="print"/>
          <a:stretch>
            <a:fillRect/>
          </a:stretch>
        </p:blipFill>
        <p:spPr>
          <a:xfrm rot="20204001">
            <a:off x="-103312" y="4357160"/>
            <a:ext cx="5351575" cy="1124696"/>
          </a:xfrm>
          <a:prstGeom prst="rect">
            <a:avLst/>
          </a:prstGeom>
        </p:spPr>
      </p:pic>
      <p:pic>
        <p:nvPicPr>
          <p:cNvPr id="8" name="Picture 2" descr="http://quince.infragistics.com/Patterns/445b1879-b631-4262-b7be-f2dd032acb68/rId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0639" y="3374797"/>
            <a:ext cx="4163550" cy="2981554"/>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a:extLst>
              <a:ext uri="{FF2B5EF4-FFF2-40B4-BE49-F238E27FC236}">
                <a16:creationId xmlns:a16="http://schemas.microsoft.com/office/drawing/2014/main" id="{9E1197C8-B864-400E-93B2-311E49E6048D}"/>
              </a:ext>
            </a:extLst>
          </p:cNvPr>
          <p:cNvSpPr>
            <a:spLocks noGrp="1"/>
          </p:cNvSpPr>
          <p:nvPr>
            <p:ph type="dt" sz="half" idx="10"/>
          </p:nvPr>
        </p:nvSpPr>
        <p:spPr/>
        <p:txBody>
          <a:bodyPr/>
          <a:lstStyle/>
          <a:p>
            <a:r>
              <a:rPr lang="en-US"/>
              <a:t>AY2023/24 NSWI166 Lecture 6 of 12, Vojtáš</a:t>
            </a:r>
          </a:p>
        </p:txBody>
      </p:sp>
      <p:sp>
        <p:nvSpPr>
          <p:cNvPr id="2" name="Footer Placeholder 1">
            <a:extLst>
              <a:ext uri="{FF2B5EF4-FFF2-40B4-BE49-F238E27FC236}">
                <a16:creationId xmlns:a16="http://schemas.microsoft.com/office/drawing/2014/main" id="{C653B0A8-C678-5275-5EFD-7BC819D61266}"/>
              </a:ext>
            </a:extLst>
          </p:cNvPr>
          <p:cNvSpPr>
            <a:spLocks noGrp="1"/>
          </p:cNvSpPr>
          <p:nvPr>
            <p:ph type="ftr" sz="quarter" idx="11"/>
          </p:nvPr>
        </p:nvSpPr>
        <p:spPr/>
        <p:txBody>
          <a:bodyPr/>
          <a:lstStyle/>
          <a:p>
            <a:r>
              <a:rPr lang="en-US"/>
              <a:t>Linear Monotone Preference Model</a:t>
            </a:r>
          </a:p>
        </p:txBody>
      </p:sp>
      <p:sp>
        <p:nvSpPr>
          <p:cNvPr id="3" name="Slide Number Placeholder 2">
            <a:extLst>
              <a:ext uri="{FF2B5EF4-FFF2-40B4-BE49-F238E27FC236}">
                <a16:creationId xmlns:a16="http://schemas.microsoft.com/office/drawing/2014/main" id="{587A149E-A8D5-0821-955D-A0B5E6C13655}"/>
              </a:ext>
            </a:extLst>
          </p:cNvPr>
          <p:cNvSpPr>
            <a:spLocks noGrp="1"/>
          </p:cNvSpPr>
          <p:nvPr>
            <p:ph type="sldNum" sz="quarter" idx="12"/>
          </p:nvPr>
        </p:nvSpPr>
        <p:spPr/>
        <p:txBody>
          <a:bodyPr/>
          <a:lstStyle/>
          <a:p>
            <a:fld id="{105CACD4-D05D-443A-96A5-56D488532F2E}" type="slidenum">
              <a:rPr lang="en-US" smtClean="0"/>
              <a:pPr/>
              <a:t>5</a:t>
            </a:fld>
            <a:endParaRPr lang="en-US"/>
          </a:p>
        </p:txBody>
      </p:sp>
    </p:spTree>
    <p:extLst>
      <p:ext uri="{BB962C8B-B14F-4D97-AF65-F5344CB8AC3E}">
        <p14:creationId xmlns:p14="http://schemas.microsoft.com/office/powerpoint/2010/main" val="10333590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39645" y="65834"/>
            <a:ext cx="7886700" cy="6392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FF0000"/>
                </a:solidFill>
              </a:rPr>
              <a:t>No coding, simulation using drawing tools</a:t>
            </a:r>
          </a:p>
        </p:txBody>
      </p:sp>
      <p:pic>
        <p:nvPicPr>
          <p:cNvPr id="6" name="Picture 5" descr="DrawingTools.jpg"/>
          <p:cNvPicPr>
            <a:picLocks noChangeAspect="1"/>
          </p:cNvPicPr>
          <p:nvPr/>
        </p:nvPicPr>
        <p:blipFill>
          <a:blip r:embed="rId2" cstate="print"/>
          <a:stretch>
            <a:fillRect/>
          </a:stretch>
        </p:blipFill>
        <p:spPr>
          <a:xfrm rot="16200000">
            <a:off x="2000250" y="0"/>
            <a:ext cx="5143500" cy="6858000"/>
          </a:xfrm>
          <a:prstGeom prst="rect">
            <a:avLst/>
          </a:prstGeom>
        </p:spPr>
      </p:pic>
      <p:sp>
        <p:nvSpPr>
          <p:cNvPr id="7" name="Date Placeholder 6">
            <a:extLst>
              <a:ext uri="{FF2B5EF4-FFF2-40B4-BE49-F238E27FC236}">
                <a16:creationId xmlns:a16="http://schemas.microsoft.com/office/drawing/2014/main" id="{1B8E6C47-007B-45AC-91B2-FEDAC2BDDB9C}"/>
              </a:ext>
            </a:extLst>
          </p:cNvPr>
          <p:cNvSpPr>
            <a:spLocks noGrp="1"/>
          </p:cNvSpPr>
          <p:nvPr>
            <p:ph type="dt" sz="half" idx="10"/>
          </p:nvPr>
        </p:nvSpPr>
        <p:spPr/>
        <p:txBody>
          <a:bodyPr/>
          <a:lstStyle/>
          <a:p>
            <a:r>
              <a:rPr lang="en-US"/>
              <a:t>AY2023/24 NSWI166 Lecture 6 of 12, Vojtáš</a:t>
            </a:r>
          </a:p>
        </p:txBody>
      </p:sp>
      <p:sp>
        <p:nvSpPr>
          <p:cNvPr id="2" name="Footer Placeholder 1">
            <a:extLst>
              <a:ext uri="{FF2B5EF4-FFF2-40B4-BE49-F238E27FC236}">
                <a16:creationId xmlns:a16="http://schemas.microsoft.com/office/drawing/2014/main" id="{6447C011-0AE1-8E5F-6891-F030EBE5E51C}"/>
              </a:ext>
            </a:extLst>
          </p:cNvPr>
          <p:cNvSpPr>
            <a:spLocks noGrp="1"/>
          </p:cNvSpPr>
          <p:nvPr>
            <p:ph type="ftr" sz="quarter" idx="11"/>
          </p:nvPr>
        </p:nvSpPr>
        <p:spPr/>
        <p:txBody>
          <a:bodyPr/>
          <a:lstStyle/>
          <a:p>
            <a:r>
              <a:rPr lang="en-US"/>
              <a:t>Linear Monotone Preference Model</a:t>
            </a:r>
          </a:p>
        </p:txBody>
      </p:sp>
      <p:sp>
        <p:nvSpPr>
          <p:cNvPr id="3" name="Slide Number Placeholder 2">
            <a:extLst>
              <a:ext uri="{FF2B5EF4-FFF2-40B4-BE49-F238E27FC236}">
                <a16:creationId xmlns:a16="http://schemas.microsoft.com/office/drawing/2014/main" id="{22A03637-814A-DBDE-BA5F-06CA221490D2}"/>
              </a:ext>
            </a:extLst>
          </p:cNvPr>
          <p:cNvSpPr>
            <a:spLocks noGrp="1"/>
          </p:cNvSpPr>
          <p:nvPr>
            <p:ph type="sldNum" sz="quarter" idx="12"/>
          </p:nvPr>
        </p:nvSpPr>
        <p:spPr/>
        <p:txBody>
          <a:bodyPr/>
          <a:lstStyle/>
          <a:p>
            <a:fld id="{105CACD4-D05D-443A-96A5-56D488532F2E}"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AY2023/24 NSWI166 Lecture 6 of 12, Vojtáš</a:t>
            </a:r>
          </a:p>
        </p:txBody>
      </p:sp>
      <p:sp>
        <p:nvSpPr>
          <p:cNvPr id="5" name="Title 1"/>
          <p:cNvSpPr txBox="1">
            <a:spLocks/>
          </p:cNvSpPr>
          <p:nvPr/>
        </p:nvSpPr>
        <p:spPr>
          <a:xfrm>
            <a:off x="639645" y="65834"/>
            <a:ext cx="7886700" cy="6392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Main Railway station, southern wing</a:t>
            </a:r>
          </a:p>
        </p:txBody>
      </p:sp>
      <p:pic>
        <p:nvPicPr>
          <p:cNvPr id="6" name="Picture 5" descr="DrawingTools.jpg"/>
          <p:cNvPicPr>
            <a:picLocks noChangeAspect="1"/>
          </p:cNvPicPr>
          <p:nvPr/>
        </p:nvPicPr>
        <p:blipFill>
          <a:blip r:embed="rId2" cstate="print"/>
          <a:stretch>
            <a:fillRect/>
          </a:stretch>
        </p:blipFill>
        <p:spPr>
          <a:xfrm>
            <a:off x="218580" y="701513"/>
            <a:ext cx="4203766" cy="5605021"/>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4807669" y="643340"/>
            <a:ext cx="4202539" cy="293212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807671" y="3576408"/>
            <a:ext cx="4184470" cy="2874031"/>
          </a:xfrm>
          <a:prstGeom prst="rect">
            <a:avLst/>
          </a:prstGeom>
          <a:noFill/>
          <a:ln w="9525">
            <a:noFill/>
            <a:miter lim="800000"/>
            <a:headEnd/>
            <a:tailEnd/>
          </a:ln>
        </p:spPr>
      </p:pic>
      <p:sp>
        <p:nvSpPr>
          <p:cNvPr id="7" name="Footer Placeholder 6">
            <a:extLst>
              <a:ext uri="{FF2B5EF4-FFF2-40B4-BE49-F238E27FC236}">
                <a16:creationId xmlns:a16="http://schemas.microsoft.com/office/drawing/2014/main" id="{C42195B5-9C21-BC78-338E-C9160585FDEF}"/>
              </a:ext>
            </a:extLst>
          </p:cNvPr>
          <p:cNvSpPr>
            <a:spLocks noGrp="1"/>
          </p:cNvSpPr>
          <p:nvPr>
            <p:ph type="ftr" sz="quarter" idx="11"/>
          </p:nvPr>
        </p:nvSpPr>
        <p:spPr/>
        <p:txBody>
          <a:bodyPr/>
          <a:lstStyle/>
          <a:p>
            <a:r>
              <a:rPr lang="en-US"/>
              <a:t>Linear Monotone Preference Model</a:t>
            </a:r>
          </a:p>
        </p:txBody>
      </p:sp>
      <p:sp>
        <p:nvSpPr>
          <p:cNvPr id="8" name="Slide Number Placeholder 7">
            <a:extLst>
              <a:ext uri="{FF2B5EF4-FFF2-40B4-BE49-F238E27FC236}">
                <a16:creationId xmlns:a16="http://schemas.microsoft.com/office/drawing/2014/main" id="{7F15E247-9212-1F7C-2431-8C54B4BCB304}"/>
              </a:ext>
            </a:extLst>
          </p:cNvPr>
          <p:cNvSpPr>
            <a:spLocks noGrp="1"/>
          </p:cNvSpPr>
          <p:nvPr>
            <p:ph type="sldNum" sz="quarter" idx="12"/>
          </p:nvPr>
        </p:nvSpPr>
        <p:spPr/>
        <p:txBody>
          <a:bodyPr/>
          <a:lstStyle/>
          <a:p>
            <a:fld id="{105CACD4-D05D-443A-96A5-56D488532F2E}"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AY2023/24 NSWI166 Lecture 6 of 12, Vojtáš</a:t>
            </a:r>
          </a:p>
        </p:txBody>
      </p:sp>
      <p:sp>
        <p:nvSpPr>
          <p:cNvPr id="5" name="Title 1"/>
          <p:cNvSpPr txBox="1">
            <a:spLocks/>
          </p:cNvSpPr>
          <p:nvPr/>
        </p:nvSpPr>
        <p:spPr>
          <a:xfrm>
            <a:off x="639645" y="65834"/>
            <a:ext cx="7886700" cy="6392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Our solutions will look like …</a:t>
            </a:r>
          </a:p>
        </p:txBody>
      </p:sp>
      <p:pic>
        <p:nvPicPr>
          <p:cNvPr id="6" name="Picture 5" descr="DrawingTools.jpg"/>
          <p:cNvPicPr>
            <a:picLocks noChangeAspect="1"/>
          </p:cNvPicPr>
          <p:nvPr/>
        </p:nvPicPr>
        <p:blipFill>
          <a:blip r:embed="rId2" cstate="print"/>
          <a:stretch>
            <a:fillRect/>
          </a:stretch>
        </p:blipFill>
        <p:spPr>
          <a:xfrm>
            <a:off x="218580" y="701513"/>
            <a:ext cx="4203766" cy="5605021"/>
          </a:xfrm>
          <a:prstGeom prst="rect">
            <a:avLst/>
          </a:prstGeom>
        </p:spPr>
      </p:pic>
      <p:pic>
        <p:nvPicPr>
          <p:cNvPr id="7" name="Picture 6" descr="LMPMasGoal.png"/>
          <p:cNvPicPr>
            <a:picLocks noChangeAspect="1"/>
          </p:cNvPicPr>
          <p:nvPr/>
        </p:nvPicPr>
        <p:blipFill>
          <a:blip r:embed="rId3" cstate="print"/>
          <a:stretch>
            <a:fillRect/>
          </a:stretch>
        </p:blipFill>
        <p:spPr>
          <a:xfrm>
            <a:off x="4639034" y="961535"/>
            <a:ext cx="4382417" cy="4557454"/>
          </a:xfrm>
          <a:prstGeom prst="rect">
            <a:avLst/>
          </a:prstGeom>
        </p:spPr>
      </p:pic>
      <p:sp>
        <p:nvSpPr>
          <p:cNvPr id="8" name="Footer Placeholder 7">
            <a:extLst>
              <a:ext uri="{FF2B5EF4-FFF2-40B4-BE49-F238E27FC236}">
                <a16:creationId xmlns:a16="http://schemas.microsoft.com/office/drawing/2014/main" id="{FA9FDB4F-82E0-AE17-7F3A-1629C8AFB34B}"/>
              </a:ext>
            </a:extLst>
          </p:cNvPr>
          <p:cNvSpPr>
            <a:spLocks noGrp="1"/>
          </p:cNvSpPr>
          <p:nvPr>
            <p:ph type="ftr" sz="quarter" idx="11"/>
          </p:nvPr>
        </p:nvSpPr>
        <p:spPr/>
        <p:txBody>
          <a:bodyPr/>
          <a:lstStyle/>
          <a:p>
            <a:r>
              <a:rPr lang="en-US"/>
              <a:t>Linear Monotone Preference Model</a:t>
            </a:r>
          </a:p>
        </p:txBody>
      </p:sp>
      <p:sp>
        <p:nvSpPr>
          <p:cNvPr id="9" name="Slide Number Placeholder 8">
            <a:extLst>
              <a:ext uri="{FF2B5EF4-FFF2-40B4-BE49-F238E27FC236}">
                <a16:creationId xmlns:a16="http://schemas.microsoft.com/office/drawing/2014/main" id="{D00F2D6D-A43F-D2BE-71DC-F6B9CFC2C2E2}"/>
              </a:ext>
            </a:extLst>
          </p:cNvPr>
          <p:cNvSpPr>
            <a:spLocks noGrp="1"/>
          </p:cNvSpPr>
          <p:nvPr>
            <p:ph type="sldNum" sz="quarter" idx="12"/>
          </p:nvPr>
        </p:nvSpPr>
        <p:spPr/>
        <p:txBody>
          <a:bodyPr/>
          <a:lstStyle/>
          <a:p>
            <a:fld id="{105CACD4-D05D-443A-96A5-56D488532F2E}"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9470" y="4483865"/>
            <a:ext cx="1861850"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045066" y="473725"/>
            <a:ext cx="3602516" cy="3789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0487" y="473725"/>
            <a:ext cx="1872867" cy="3756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34708" y="4483865"/>
            <a:ext cx="3602516"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4601392" y="4206866"/>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4720741" y="4458419"/>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4729920" y="6195370"/>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824671" y="4218672"/>
            <a:ext cx="263214" cy="276999"/>
          </a:xfrm>
          <a:prstGeom prst="rect">
            <a:avLst/>
          </a:prstGeom>
          <a:noFill/>
        </p:spPr>
        <p:txBody>
          <a:bodyPr wrap="none" rtlCol="0">
            <a:spAutoFit/>
          </a:bodyPr>
          <a:lstStyle/>
          <a:p>
            <a:r>
              <a:rPr lang="cs-CZ" sz="1200" dirty="0"/>
              <a:t>1</a:t>
            </a:r>
            <a:endParaRPr lang="en-US" sz="1200" dirty="0"/>
          </a:p>
        </p:txBody>
      </p:sp>
      <p:cxnSp>
        <p:nvCxnSpPr>
          <p:cNvPr id="15" name="Straight Arrow Connector 14"/>
          <p:cNvCxnSpPr/>
          <p:nvPr/>
        </p:nvCxnSpPr>
        <p:spPr>
          <a:xfrm>
            <a:off x="8637224" y="4229689"/>
            <a:ext cx="2864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4708" y="231354"/>
            <a:ext cx="0" cy="27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32183" y="4230477"/>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44780" y="6379816"/>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12673" y="645588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2640608" y="3886591"/>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8708834" y="3873206"/>
            <a:ext cx="429657" cy="369332"/>
          </a:xfrm>
          <a:prstGeom prst="rect">
            <a:avLst/>
          </a:prstGeom>
          <a:noFill/>
        </p:spPr>
        <p:txBody>
          <a:bodyPr wrap="square" rtlCol="0">
            <a:spAutoFit/>
          </a:bodyPr>
          <a:lstStyle/>
          <a:p>
            <a:r>
              <a:rPr lang="cs-CZ" dirty="0">
                <a:latin typeface="Brush Script MT" pitchFamily="66" charset="0"/>
              </a:rPr>
              <a:t>D</a:t>
            </a:r>
            <a:r>
              <a:rPr lang="cs-CZ" baseline="-25000" dirty="0"/>
              <a:t>1</a:t>
            </a:r>
            <a:endParaRPr lang="en-US" baseline="-25000" dirty="0"/>
          </a:p>
        </p:txBody>
      </p:sp>
      <p:sp>
        <p:nvSpPr>
          <p:cNvPr id="21" name="TextBox 20"/>
          <p:cNvSpPr txBox="1"/>
          <p:nvPr/>
        </p:nvSpPr>
        <p:spPr>
          <a:xfrm>
            <a:off x="5012673" y="46688"/>
            <a:ext cx="429657" cy="369332"/>
          </a:xfrm>
          <a:prstGeom prst="rect">
            <a:avLst/>
          </a:prstGeom>
          <a:noFill/>
        </p:spPr>
        <p:txBody>
          <a:bodyPr wrap="square" rtlCol="0">
            <a:spAutoFit/>
          </a:bodyPr>
          <a:lstStyle/>
          <a:p>
            <a:r>
              <a:rPr lang="cs-CZ" dirty="0">
                <a:latin typeface="Brush Script MT" pitchFamily="66" charset="0"/>
              </a:rPr>
              <a:t>D</a:t>
            </a:r>
            <a:r>
              <a:rPr lang="en-US" baseline="-25000" dirty="0"/>
              <a:t>2</a:t>
            </a:r>
          </a:p>
        </p:txBody>
      </p:sp>
      <p:cxnSp>
        <p:nvCxnSpPr>
          <p:cNvPr id="26" name="Straight Connector 25"/>
          <p:cNvCxnSpPr/>
          <p:nvPr/>
        </p:nvCxnSpPr>
        <p:spPr>
          <a:xfrm flipH="1">
            <a:off x="3689496" y="48544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079037" y="485450"/>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30487" y="950756"/>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42211" y="2940190"/>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40963" y="85419"/>
            <a:ext cx="2562521" cy="6463308"/>
          </a:xfrm>
          <a:prstGeom prst="rect">
            <a:avLst/>
          </a:prstGeom>
          <a:noFill/>
          <a:ln>
            <a:solidFill>
              <a:schemeClr val="tx1"/>
            </a:solidFill>
          </a:ln>
        </p:spPr>
        <p:txBody>
          <a:bodyPr wrap="square" rtlCol="0">
            <a:spAutoFit/>
          </a:bodyPr>
          <a:lstStyle/>
          <a:p>
            <a:r>
              <a:rPr lang="en-US" b="1" dirty="0"/>
              <a:t>Possible extensions:  </a:t>
            </a:r>
            <a:r>
              <a:rPr lang="en-US" dirty="0"/>
              <a:t>assume we know the convex hull of data (as depicted in DC), find the best object, calculate it’s preference degree x, find objects with preference degree  0.9*x </a:t>
            </a:r>
          </a:p>
          <a:p>
            <a:endParaRPr lang="en-US" dirty="0"/>
          </a:p>
          <a:p>
            <a:r>
              <a:rPr lang="en-US" dirty="0"/>
              <a:t>Discuss all possible solution strategies, which is/can be most intuitive for an untrained user? </a:t>
            </a:r>
          </a:p>
          <a:p>
            <a:endParaRPr lang="en-US" dirty="0"/>
          </a:p>
          <a:p>
            <a:r>
              <a:rPr lang="en-US" dirty="0"/>
              <a:t>Consider variants of this task, e.g. with trapezoidal attribute preferences;  with ideal point in max/min of domains, </a:t>
            </a:r>
          </a:p>
          <a:p>
            <a:endParaRPr lang="en-US" dirty="0"/>
          </a:p>
          <a:p>
            <a:r>
              <a:rPr lang="en-US" dirty="0"/>
              <a:t>Consider </a:t>
            </a:r>
            <a:r>
              <a:rPr lang="en-US" b="1" dirty="0" err="1"/>
              <a:t>f</a:t>
            </a:r>
            <a:r>
              <a:rPr lang="en-US" b="1" baseline="-25000" dirty="0" err="1"/>
              <a:t>i</a:t>
            </a:r>
            <a:r>
              <a:rPr lang="en-US" b="1" baseline="30000" dirty="0" err="1"/>
              <a:t>u</a:t>
            </a:r>
            <a:r>
              <a:rPr lang="en-US" dirty="0"/>
              <a:t> and t variable, formulate tasks …  </a:t>
            </a:r>
          </a:p>
        </p:txBody>
      </p:sp>
      <p:cxnSp>
        <p:nvCxnSpPr>
          <p:cNvPr id="64" name="Straight Connector 63"/>
          <p:cNvCxnSpPr/>
          <p:nvPr/>
        </p:nvCxnSpPr>
        <p:spPr>
          <a:xfrm flipV="1">
            <a:off x="5916488" y="4495672"/>
            <a:ext cx="2731094" cy="188125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2942211" y="485449"/>
            <a:ext cx="1861143" cy="24453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10" idx="0"/>
          </p:cNvCxnSpPr>
          <p:nvPr/>
        </p:nvCxnSpPr>
        <p:spPr>
          <a:xfrm>
            <a:off x="2930487" y="2919046"/>
            <a:ext cx="1802512" cy="12878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939666" y="5125285"/>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915794" y="6212033"/>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920480"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452932"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044780" y="4483865"/>
            <a:ext cx="871708" cy="189306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43507" y="1837869"/>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271897" y="1931858"/>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167461" y="5374847"/>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1</a:t>
            </a:r>
            <a:r>
              <a:rPr lang="en-US" b="1" baseline="30000" dirty="0">
                <a:solidFill>
                  <a:srgbClr val="00B050"/>
                </a:solidFill>
              </a:rPr>
              <a:t>u</a:t>
            </a:r>
            <a:endParaRPr lang="en-US" dirty="0">
              <a:solidFill>
                <a:srgbClr val="00B050"/>
              </a:solidFill>
            </a:endParaRPr>
          </a:p>
        </p:txBody>
      </p:sp>
      <p:sp>
        <p:nvSpPr>
          <p:cNvPr id="78" name="TextBox 77"/>
          <p:cNvSpPr txBox="1"/>
          <p:nvPr/>
        </p:nvSpPr>
        <p:spPr>
          <a:xfrm>
            <a:off x="3557046" y="3509908"/>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2</a:t>
            </a:r>
            <a:r>
              <a:rPr lang="en-US" b="1" baseline="30000" dirty="0">
                <a:solidFill>
                  <a:srgbClr val="00B050"/>
                </a:solidFill>
              </a:rPr>
              <a:t>u</a:t>
            </a:r>
            <a:endParaRPr lang="en-US" dirty="0">
              <a:solidFill>
                <a:srgbClr val="00B050"/>
              </a:solidFill>
            </a:endParaRPr>
          </a:p>
        </p:txBody>
      </p:sp>
      <p:sp>
        <p:nvSpPr>
          <p:cNvPr id="90" name="TextBox 89"/>
          <p:cNvSpPr txBox="1"/>
          <p:nvPr/>
        </p:nvSpPr>
        <p:spPr>
          <a:xfrm>
            <a:off x="4677259" y="5846198"/>
            <a:ext cx="465192" cy="369332"/>
          </a:xfrm>
          <a:prstGeom prst="rect">
            <a:avLst/>
          </a:prstGeom>
          <a:noFill/>
        </p:spPr>
        <p:txBody>
          <a:bodyPr wrap="none" rtlCol="0">
            <a:spAutoFit/>
          </a:bodyPr>
          <a:lstStyle/>
          <a:p>
            <a:r>
              <a:rPr lang="en-US" dirty="0">
                <a:solidFill>
                  <a:srgbClr val="00B050"/>
                </a:solidFill>
              </a:rPr>
              <a:t>b</a:t>
            </a:r>
            <a:r>
              <a:rPr lang="en-US" baseline="-25000" dirty="0">
                <a:solidFill>
                  <a:srgbClr val="00B050"/>
                </a:solidFill>
              </a:rPr>
              <a:t>1</a:t>
            </a:r>
            <a:r>
              <a:rPr lang="en-US" baseline="30000" dirty="0">
                <a:solidFill>
                  <a:srgbClr val="00B050"/>
                </a:solidFill>
              </a:rPr>
              <a:t>u</a:t>
            </a:r>
            <a:endParaRPr lang="en-US" dirty="0">
              <a:solidFill>
                <a:srgbClr val="00B050"/>
              </a:solidFill>
            </a:endParaRPr>
          </a:p>
        </p:txBody>
      </p:sp>
      <p:cxnSp>
        <p:nvCxnSpPr>
          <p:cNvPr id="98" name="Straight Connector 97"/>
          <p:cNvCxnSpPr/>
          <p:nvPr/>
        </p:nvCxnSpPr>
        <p:spPr>
          <a:xfrm>
            <a:off x="2922628" y="1932732"/>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5337348" y="487018"/>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7138131" y="474162"/>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941482" y="2639757"/>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3152836" y="48358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917362" y="5525430"/>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4426370" y="477590"/>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922380" y="4881751"/>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3" idx="0"/>
          </p:cNvCxnSpPr>
          <p:nvPr/>
        </p:nvCxnSpPr>
        <p:spPr>
          <a:xfrm>
            <a:off x="3850395" y="4483865"/>
            <a:ext cx="928995" cy="188865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10" idx="2"/>
          </p:cNvCxnSpPr>
          <p:nvPr/>
        </p:nvCxnSpPr>
        <p:spPr>
          <a:xfrm flipH="1">
            <a:off x="2912882" y="4483865"/>
            <a:ext cx="1820117" cy="1898081"/>
          </a:xfrm>
          <a:prstGeom prst="line">
            <a:avLst/>
          </a:prstGeom>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5782713" y="6561060"/>
            <a:ext cx="3456395" cy="369332"/>
          </a:xfrm>
          <a:prstGeom prst="rect">
            <a:avLst/>
          </a:prstGeom>
          <a:noFill/>
        </p:spPr>
        <p:txBody>
          <a:bodyPr wrap="none" rtlCol="0">
            <a:spAutoFit/>
          </a:bodyPr>
          <a:lstStyle/>
          <a:p>
            <a:r>
              <a:rPr lang="en-US" dirty="0"/>
              <a:t>Same? in SQL, domain calculi, logic</a:t>
            </a:r>
          </a:p>
        </p:txBody>
      </p:sp>
      <p:cxnSp>
        <p:nvCxnSpPr>
          <p:cNvPr id="86" name="Straight Connector 85"/>
          <p:cNvCxnSpPr/>
          <p:nvPr/>
        </p:nvCxnSpPr>
        <p:spPr>
          <a:xfrm flipH="1">
            <a:off x="5354413" y="961534"/>
            <a:ext cx="9427" cy="98038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5354425" y="1932495"/>
            <a:ext cx="1800519" cy="72586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7145518" y="1923069"/>
            <a:ext cx="0" cy="74471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5363852" y="961534"/>
            <a:ext cx="1781666" cy="9709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55" name="Date Placeholder 4">
            <a:extLst>
              <a:ext uri="{FF2B5EF4-FFF2-40B4-BE49-F238E27FC236}">
                <a16:creationId xmlns:a16="http://schemas.microsoft.com/office/drawing/2014/main" id="{00293B91-CAD5-4A7D-9CA7-6649C91C09C5}"/>
              </a:ext>
            </a:extLst>
          </p:cNvPr>
          <p:cNvSpPr>
            <a:spLocks noGrp="1"/>
          </p:cNvSpPr>
          <p:nvPr>
            <p:ph type="dt" sz="half" idx="10"/>
          </p:nvPr>
        </p:nvSpPr>
        <p:spPr>
          <a:xfrm>
            <a:off x="628650" y="6672301"/>
            <a:ext cx="2057400" cy="183399"/>
          </a:xfrm>
        </p:spPr>
        <p:txBody>
          <a:bodyPr/>
          <a:lstStyle/>
          <a:p>
            <a:r>
              <a:rPr lang="en-US"/>
              <a:t>AY2023/24 NSWI166 Lecture 6 of 12, Vojtáš</a:t>
            </a:r>
            <a:endParaRPr lang="en-US" dirty="0"/>
          </a:p>
        </p:txBody>
      </p:sp>
      <p:sp>
        <p:nvSpPr>
          <p:cNvPr id="5" name="Footer Placeholder 4">
            <a:extLst>
              <a:ext uri="{FF2B5EF4-FFF2-40B4-BE49-F238E27FC236}">
                <a16:creationId xmlns:a16="http://schemas.microsoft.com/office/drawing/2014/main" id="{C02BB693-2039-D892-21F7-BC204B84FA43}"/>
              </a:ext>
            </a:extLst>
          </p:cNvPr>
          <p:cNvSpPr>
            <a:spLocks noGrp="1"/>
          </p:cNvSpPr>
          <p:nvPr>
            <p:ph type="ftr" sz="quarter" idx="11"/>
          </p:nvPr>
        </p:nvSpPr>
        <p:spPr/>
        <p:txBody>
          <a:bodyPr/>
          <a:lstStyle/>
          <a:p>
            <a:r>
              <a:rPr lang="en-US"/>
              <a:t>Linear Monotone Preference Model</a:t>
            </a:r>
          </a:p>
        </p:txBody>
      </p:sp>
      <p:sp>
        <p:nvSpPr>
          <p:cNvPr id="6" name="Slide Number Placeholder 5">
            <a:extLst>
              <a:ext uri="{FF2B5EF4-FFF2-40B4-BE49-F238E27FC236}">
                <a16:creationId xmlns:a16="http://schemas.microsoft.com/office/drawing/2014/main" id="{E38E4DEE-38EF-56F4-2F69-139F871FE9DA}"/>
              </a:ext>
            </a:extLst>
          </p:cNvPr>
          <p:cNvSpPr>
            <a:spLocks noGrp="1"/>
          </p:cNvSpPr>
          <p:nvPr>
            <p:ph type="sldNum" sz="quarter" idx="12"/>
          </p:nvPr>
        </p:nvSpPr>
        <p:spPr/>
        <p:txBody>
          <a:bodyPr/>
          <a:lstStyle/>
          <a:p>
            <a:fld id="{105CACD4-D05D-443A-96A5-56D488532F2E}" type="slidenum">
              <a:rPr lang="en-US" smtClean="0"/>
              <a:pPr/>
              <a:t>53</a:t>
            </a:fld>
            <a:endParaRPr lang="en-US"/>
          </a:p>
        </p:txBody>
      </p:sp>
    </p:spTree>
    <p:extLst>
      <p:ext uri="{BB962C8B-B14F-4D97-AF65-F5344CB8AC3E}">
        <p14:creationId xmlns:p14="http://schemas.microsoft.com/office/powerpoint/2010/main" val="8728771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9470" y="4483865"/>
            <a:ext cx="1861850"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045066" y="473725"/>
            <a:ext cx="3602516" cy="3789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0487" y="473725"/>
            <a:ext cx="1872867" cy="3756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34708" y="4483865"/>
            <a:ext cx="3602516"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4601392" y="4206866"/>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4720741" y="4458419"/>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4729920" y="6195370"/>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824671" y="4218672"/>
            <a:ext cx="263214" cy="276999"/>
          </a:xfrm>
          <a:prstGeom prst="rect">
            <a:avLst/>
          </a:prstGeom>
          <a:noFill/>
        </p:spPr>
        <p:txBody>
          <a:bodyPr wrap="none" rtlCol="0">
            <a:spAutoFit/>
          </a:bodyPr>
          <a:lstStyle/>
          <a:p>
            <a:r>
              <a:rPr lang="cs-CZ" sz="1200" dirty="0"/>
              <a:t>1</a:t>
            </a:r>
            <a:endParaRPr lang="en-US" sz="1200" dirty="0"/>
          </a:p>
        </p:txBody>
      </p:sp>
      <p:cxnSp>
        <p:nvCxnSpPr>
          <p:cNvPr id="15" name="Straight Arrow Connector 14"/>
          <p:cNvCxnSpPr/>
          <p:nvPr/>
        </p:nvCxnSpPr>
        <p:spPr>
          <a:xfrm>
            <a:off x="8637224" y="4229689"/>
            <a:ext cx="2864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4708" y="231354"/>
            <a:ext cx="0" cy="27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32183" y="4230477"/>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44780" y="6379816"/>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12673" y="645588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2640608" y="3886591"/>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8708834" y="3873206"/>
            <a:ext cx="429657" cy="369332"/>
          </a:xfrm>
          <a:prstGeom prst="rect">
            <a:avLst/>
          </a:prstGeom>
          <a:noFill/>
        </p:spPr>
        <p:txBody>
          <a:bodyPr wrap="square" rtlCol="0">
            <a:spAutoFit/>
          </a:bodyPr>
          <a:lstStyle/>
          <a:p>
            <a:r>
              <a:rPr lang="cs-CZ" dirty="0">
                <a:latin typeface="Brush Script MT" pitchFamily="66" charset="0"/>
              </a:rPr>
              <a:t>D</a:t>
            </a:r>
            <a:r>
              <a:rPr lang="cs-CZ" baseline="-25000" dirty="0"/>
              <a:t>1</a:t>
            </a:r>
            <a:endParaRPr lang="en-US" baseline="-25000" dirty="0"/>
          </a:p>
        </p:txBody>
      </p:sp>
      <p:sp>
        <p:nvSpPr>
          <p:cNvPr id="21" name="TextBox 20"/>
          <p:cNvSpPr txBox="1"/>
          <p:nvPr/>
        </p:nvSpPr>
        <p:spPr>
          <a:xfrm>
            <a:off x="5012673" y="46688"/>
            <a:ext cx="429657" cy="369332"/>
          </a:xfrm>
          <a:prstGeom prst="rect">
            <a:avLst/>
          </a:prstGeom>
          <a:noFill/>
        </p:spPr>
        <p:txBody>
          <a:bodyPr wrap="square" rtlCol="0">
            <a:spAutoFit/>
          </a:bodyPr>
          <a:lstStyle/>
          <a:p>
            <a:r>
              <a:rPr lang="cs-CZ" dirty="0">
                <a:latin typeface="Brush Script MT" pitchFamily="66" charset="0"/>
              </a:rPr>
              <a:t>D</a:t>
            </a:r>
            <a:r>
              <a:rPr lang="en-US" baseline="-25000" dirty="0"/>
              <a:t>2</a:t>
            </a:r>
          </a:p>
        </p:txBody>
      </p:sp>
      <p:cxnSp>
        <p:nvCxnSpPr>
          <p:cNvPr id="26" name="Straight Connector 25"/>
          <p:cNvCxnSpPr/>
          <p:nvPr/>
        </p:nvCxnSpPr>
        <p:spPr>
          <a:xfrm flipH="1">
            <a:off x="3689496" y="48544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079037" y="485450"/>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49341" y="1214712"/>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42211" y="2940190"/>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40963" y="85419"/>
            <a:ext cx="2562521" cy="6463308"/>
          </a:xfrm>
          <a:prstGeom prst="rect">
            <a:avLst/>
          </a:prstGeom>
          <a:noFill/>
          <a:ln>
            <a:solidFill>
              <a:schemeClr val="tx1"/>
            </a:solidFill>
          </a:ln>
        </p:spPr>
        <p:txBody>
          <a:bodyPr wrap="square" rtlCol="0">
            <a:spAutoFit/>
          </a:bodyPr>
          <a:lstStyle/>
          <a:p>
            <a:r>
              <a:rPr lang="en-US" b="1" dirty="0"/>
              <a:t>Possible extensions: </a:t>
            </a:r>
            <a:r>
              <a:rPr lang="en-US" dirty="0"/>
              <a:t>assume we know the convex hull of data (as depicted in DC), find the best object, calculate it’s preference degree x, find objects with preference degree  0.9*x </a:t>
            </a:r>
          </a:p>
          <a:p>
            <a:endParaRPr lang="en-US" dirty="0"/>
          </a:p>
          <a:p>
            <a:r>
              <a:rPr lang="en-US" dirty="0"/>
              <a:t>Discuss all possible solution strategies, which is/can be most intuitive for an untrained user? </a:t>
            </a:r>
          </a:p>
          <a:p>
            <a:endParaRPr lang="en-US" dirty="0"/>
          </a:p>
          <a:p>
            <a:r>
              <a:rPr lang="en-US" dirty="0"/>
              <a:t>Consider variants of this task, e.g. with trapezoidal attribute preferences;  with ideal point in max/min of domains, </a:t>
            </a:r>
          </a:p>
          <a:p>
            <a:endParaRPr lang="en-US" dirty="0"/>
          </a:p>
          <a:p>
            <a:r>
              <a:rPr lang="en-US" dirty="0"/>
              <a:t>Consider </a:t>
            </a:r>
            <a:r>
              <a:rPr lang="en-US" b="1" dirty="0" err="1"/>
              <a:t>f</a:t>
            </a:r>
            <a:r>
              <a:rPr lang="en-US" b="1" baseline="-25000" dirty="0" err="1"/>
              <a:t>i</a:t>
            </a:r>
            <a:r>
              <a:rPr lang="en-US" b="1" baseline="30000" dirty="0" err="1"/>
              <a:t>u</a:t>
            </a:r>
            <a:r>
              <a:rPr lang="en-US" dirty="0"/>
              <a:t> and t variable, formulate tasks …  </a:t>
            </a:r>
          </a:p>
        </p:txBody>
      </p:sp>
      <p:cxnSp>
        <p:nvCxnSpPr>
          <p:cNvPr id="64" name="Straight Connector 63"/>
          <p:cNvCxnSpPr/>
          <p:nvPr/>
        </p:nvCxnSpPr>
        <p:spPr>
          <a:xfrm flipV="1">
            <a:off x="5637229" y="4495672"/>
            <a:ext cx="3010353" cy="1905128"/>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2931736" y="461913"/>
            <a:ext cx="9427" cy="73529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10" idx="0"/>
          </p:cNvCxnSpPr>
          <p:nvPr/>
        </p:nvCxnSpPr>
        <p:spPr>
          <a:xfrm>
            <a:off x="2922309" y="1197204"/>
            <a:ext cx="1810690" cy="300966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939666" y="5125285"/>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915794" y="6212033"/>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920480"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452932"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033914" y="6372521"/>
            <a:ext cx="603315" cy="942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43507" y="1837869"/>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271897" y="1931858"/>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6289274" y="5487971"/>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1</a:t>
            </a:r>
            <a:r>
              <a:rPr lang="en-US" b="1" baseline="30000" dirty="0">
                <a:solidFill>
                  <a:srgbClr val="00B050"/>
                </a:solidFill>
              </a:rPr>
              <a:t>u</a:t>
            </a:r>
            <a:endParaRPr lang="en-US" dirty="0">
              <a:solidFill>
                <a:srgbClr val="00B050"/>
              </a:solidFill>
            </a:endParaRPr>
          </a:p>
        </p:txBody>
      </p:sp>
      <p:sp>
        <p:nvSpPr>
          <p:cNvPr id="78" name="TextBox 77"/>
          <p:cNvSpPr txBox="1"/>
          <p:nvPr/>
        </p:nvSpPr>
        <p:spPr>
          <a:xfrm>
            <a:off x="3821002" y="3142255"/>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2</a:t>
            </a:r>
            <a:r>
              <a:rPr lang="en-US" b="1" baseline="30000" dirty="0">
                <a:solidFill>
                  <a:srgbClr val="00B050"/>
                </a:solidFill>
              </a:rPr>
              <a:t>u</a:t>
            </a:r>
            <a:endParaRPr lang="en-US" dirty="0">
              <a:solidFill>
                <a:srgbClr val="00B050"/>
              </a:solidFill>
            </a:endParaRPr>
          </a:p>
        </p:txBody>
      </p:sp>
      <p:sp>
        <p:nvSpPr>
          <p:cNvPr id="90" name="TextBox 89"/>
          <p:cNvSpPr txBox="1"/>
          <p:nvPr/>
        </p:nvSpPr>
        <p:spPr>
          <a:xfrm>
            <a:off x="4677259" y="5846198"/>
            <a:ext cx="465192" cy="369332"/>
          </a:xfrm>
          <a:prstGeom prst="rect">
            <a:avLst/>
          </a:prstGeom>
          <a:noFill/>
        </p:spPr>
        <p:txBody>
          <a:bodyPr wrap="none" rtlCol="0">
            <a:spAutoFit/>
          </a:bodyPr>
          <a:lstStyle/>
          <a:p>
            <a:r>
              <a:rPr lang="en-US" dirty="0">
                <a:solidFill>
                  <a:srgbClr val="00B050"/>
                </a:solidFill>
              </a:rPr>
              <a:t>b</a:t>
            </a:r>
            <a:r>
              <a:rPr lang="en-US" baseline="-25000" dirty="0">
                <a:solidFill>
                  <a:srgbClr val="00B050"/>
                </a:solidFill>
              </a:rPr>
              <a:t>1</a:t>
            </a:r>
            <a:r>
              <a:rPr lang="en-US" baseline="30000" dirty="0">
                <a:solidFill>
                  <a:srgbClr val="00B050"/>
                </a:solidFill>
              </a:rPr>
              <a:t>u</a:t>
            </a:r>
            <a:endParaRPr lang="en-US" dirty="0">
              <a:solidFill>
                <a:srgbClr val="00B050"/>
              </a:solidFill>
            </a:endParaRPr>
          </a:p>
        </p:txBody>
      </p:sp>
      <p:cxnSp>
        <p:nvCxnSpPr>
          <p:cNvPr id="98" name="Straight Connector 97"/>
          <p:cNvCxnSpPr/>
          <p:nvPr/>
        </p:nvCxnSpPr>
        <p:spPr>
          <a:xfrm>
            <a:off x="2922628" y="1932732"/>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5648439" y="487018"/>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7138131" y="474162"/>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941482" y="2639757"/>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3152836" y="48358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917362" y="5525430"/>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4426370" y="477590"/>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922380" y="4881751"/>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3" idx="0"/>
          </p:cNvCxnSpPr>
          <p:nvPr/>
        </p:nvCxnSpPr>
        <p:spPr>
          <a:xfrm>
            <a:off x="3850395" y="4483865"/>
            <a:ext cx="928995" cy="188865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10" idx="2"/>
          </p:cNvCxnSpPr>
          <p:nvPr/>
        </p:nvCxnSpPr>
        <p:spPr>
          <a:xfrm flipH="1">
            <a:off x="2912882" y="4483865"/>
            <a:ext cx="1820117" cy="1898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165130" y="2394408"/>
            <a:ext cx="282804" cy="114064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6447934" y="3544478"/>
            <a:ext cx="1102936" cy="942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7145518" y="1923070"/>
            <a:ext cx="405352" cy="164026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6193410" y="1932495"/>
            <a:ext cx="952108" cy="48076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782713" y="6561060"/>
            <a:ext cx="3456395" cy="369332"/>
          </a:xfrm>
          <a:prstGeom prst="rect">
            <a:avLst/>
          </a:prstGeom>
          <a:noFill/>
        </p:spPr>
        <p:txBody>
          <a:bodyPr wrap="none" rtlCol="0">
            <a:spAutoFit/>
          </a:bodyPr>
          <a:lstStyle/>
          <a:p>
            <a:r>
              <a:rPr lang="en-US" dirty="0"/>
              <a:t>Same? in SQL, domain calculi, logic</a:t>
            </a:r>
          </a:p>
        </p:txBody>
      </p:sp>
      <p:sp>
        <p:nvSpPr>
          <p:cNvPr id="56" name="Date Placeholder 4">
            <a:extLst>
              <a:ext uri="{FF2B5EF4-FFF2-40B4-BE49-F238E27FC236}">
                <a16:creationId xmlns:a16="http://schemas.microsoft.com/office/drawing/2014/main" id="{0AE552DC-DDC0-4CBB-ADB4-EEA4FEBE2EDF}"/>
              </a:ext>
            </a:extLst>
          </p:cNvPr>
          <p:cNvSpPr>
            <a:spLocks noGrp="1"/>
          </p:cNvSpPr>
          <p:nvPr>
            <p:ph type="dt" sz="half" idx="10"/>
          </p:nvPr>
        </p:nvSpPr>
        <p:spPr>
          <a:xfrm>
            <a:off x="628650" y="6672301"/>
            <a:ext cx="2057400" cy="183399"/>
          </a:xfrm>
        </p:spPr>
        <p:txBody>
          <a:bodyPr/>
          <a:lstStyle/>
          <a:p>
            <a:r>
              <a:rPr lang="en-US"/>
              <a:t>AY2023/24 NSWI166 Lecture 6 of 12, Vojtáš</a:t>
            </a:r>
            <a:endParaRPr lang="en-US" dirty="0"/>
          </a:p>
        </p:txBody>
      </p:sp>
      <p:sp>
        <p:nvSpPr>
          <p:cNvPr id="5" name="Footer Placeholder 4">
            <a:extLst>
              <a:ext uri="{FF2B5EF4-FFF2-40B4-BE49-F238E27FC236}">
                <a16:creationId xmlns:a16="http://schemas.microsoft.com/office/drawing/2014/main" id="{8EEE84F6-5C0F-B132-1F47-9FD8C960956B}"/>
              </a:ext>
            </a:extLst>
          </p:cNvPr>
          <p:cNvSpPr>
            <a:spLocks noGrp="1"/>
          </p:cNvSpPr>
          <p:nvPr>
            <p:ph type="ftr" sz="quarter" idx="11"/>
          </p:nvPr>
        </p:nvSpPr>
        <p:spPr/>
        <p:txBody>
          <a:bodyPr/>
          <a:lstStyle/>
          <a:p>
            <a:r>
              <a:rPr lang="en-US"/>
              <a:t>Linear Monotone Preference Model</a:t>
            </a:r>
          </a:p>
        </p:txBody>
      </p:sp>
      <p:sp>
        <p:nvSpPr>
          <p:cNvPr id="6" name="Slide Number Placeholder 5">
            <a:extLst>
              <a:ext uri="{FF2B5EF4-FFF2-40B4-BE49-F238E27FC236}">
                <a16:creationId xmlns:a16="http://schemas.microsoft.com/office/drawing/2014/main" id="{4B1C753C-AC87-26C3-E75D-13E69450D94D}"/>
              </a:ext>
            </a:extLst>
          </p:cNvPr>
          <p:cNvSpPr>
            <a:spLocks noGrp="1"/>
          </p:cNvSpPr>
          <p:nvPr>
            <p:ph type="sldNum" sz="quarter" idx="12"/>
          </p:nvPr>
        </p:nvSpPr>
        <p:spPr/>
        <p:txBody>
          <a:bodyPr/>
          <a:lstStyle/>
          <a:p>
            <a:fld id="{105CACD4-D05D-443A-96A5-56D488532F2E}" type="slidenum">
              <a:rPr lang="en-US" smtClean="0"/>
              <a:pPr/>
              <a:t>54</a:t>
            </a:fld>
            <a:endParaRPr lang="en-US"/>
          </a:p>
        </p:txBody>
      </p:sp>
    </p:spTree>
    <p:extLst>
      <p:ext uri="{BB962C8B-B14F-4D97-AF65-F5344CB8AC3E}">
        <p14:creationId xmlns:p14="http://schemas.microsoft.com/office/powerpoint/2010/main" val="8728771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9470" y="4483865"/>
            <a:ext cx="1861850"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045066" y="473725"/>
            <a:ext cx="3602516" cy="3789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0487" y="473725"/>
            <a:ext cx="1872867" cy="3756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34708" y="4483865"/>
            <a:ext cx="3602516"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4601392" y="4206866"/>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4720741" y="4458419"/>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4729920" y="6195370"/>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824671" y="4218672"/>
            <a:ext cx="263214" cy="276999"/>
          </a:xfrm>
          <a:prstGeom prst="rect">
            <a:avLst/>
          </a:prstGeom>
          <a:noFill/>
        </p:spPr>
        <p:txBody>
          <a:bodyPr wrap="none" rtlCol="0">
            <a:spAutoFit/>
          </a:bodyPr>
          <a:lstStyle/>
          <a:p>
            <a:r>
              <a:rPr lang="cs-CZ" sz="1200" dirty="0"/>
              <a:t>1</a:t>
            </a:r>
            <a:endParaRPr lang="en-US" sz="1200" dirty="0"/>
          </a:p>
        </p:txBody>
      </p:sp>
      <p:cxnSp>
        <p:nvCxnSpPr>
          <p:cNvPr id="15" name="Straight Arrow Connector 14"/>
          <p:cNvCxnSpPr/>
          <p:nvPr/>
        </p:nvCxnSpPr>
        <p:spPr>
          <a:xfrm>
            <a:off x="8637224" y="4229689"/>
            <a:ext cx="2864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4708" y="231354"/>
            <a:ext cx="0" cy="27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32183" y="4230477"/>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44780" y="6379816"/>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12673" y="645588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2640608" y="3886591"/>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8708834" y="3873206"/>
            <a:ext cx="429657" cy="369332"/>
          </a:xfrm>
          <a:prstGeom prst="rect">
            <a:avLst/>
          </a:prstGeom>
          <a:noFill/>
        </p:spPr>
        <p:txBody>
          <a:bodyPr wrap="square" rtlCol="0">
            <a:spAutoFit/>
          </a:bodyPr>
          <a:lstStyle/>
          <a:p>
            <a:r>
              <a:rPr lang="cs-CZ" dirty="0">
                <a:latin typeface="Brush Script MT" pitchFamily="66" charset="0"/>
              </a:rPr>
              <a:t>D</a:t>
            </a:r>
            <a:r>
              <a:rPr lang="cs-CZ" baseline="-25000" dirty="0"/>
              <a:t>1</a:t>
            </a:r>
            <a:endParaRPr lang="en-US" baseline="-25000" dirty="0"/>
          </a:p>
        </p:txBody>
      </p:sp>
      <p:sp>
        <p:nvSpPr>
          <p:cNvPr id="21" name="TextBox 20"/>
          <p:cNvSpPr txBox="1"/>
          <p:nvPr/>
        </p:nvSpPr>
        <p:spPr>
          <a:xfrm>
            <a:off x="5012673" y="46688"/>
            <a:ext cx="429657" cy="369332"/>
          </a:xfrm>
          <a:prstGeom prst="rect">
            <a:avLst/>
          </a:prstGeom>
          <a:noFill/>
        </p:spPr>
        <p:txBody>
          <a:bodyPr wrap="square" rtlCol="0">
            <a:spAutoFit/>
          </a:bodyPr>
          <a:lstStyle/>
          <a:p>
            <a:r>
              <a:rPr lang="cs-CZ" dirty="0">
                <a:latin typeface="Brush Script MT" pitchFamily="66" charset="0"/>
              </a:rPr>
              <a:t>D</a:t>
            </a:r>
            <a:r>
              <a:rPr lang="en-US" baseline="-25000" dirty="0"/>
              <a:t>2</a:t>
            </a:r>
          </a:p>
        </p:txBody>
      </p:sp>
      <p:cxnSp>
        <p:nvCxnSpPr>
          <p:cNvPr id="26" name="Straight Connector 25"/>
          <p:cNvCxnSpPr/>
          <p:nvPr/>
        </p:nvCxnSpPr>
        <p:spPr>
          <a:xfrm flipH="1">
            <a:off x="3689496" y="48544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079037" y="485450"/>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30487" y="950756"/>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42211" y="2940190"/>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40963" y="94384"/>
            <a:ext cx="2562521" cy="6740307"/>
          </a:xfrm>
          <a:prstGeom prst="rect">
            <a:avLst/>
          </a:prstGeom>
          <a:noFill/>
          <a:ln>
            <a:solidFill>
              <a:schemeClr val="tx1"/>
            </a:solidFill>
          </a:ln>
        </p:spPr>
        <p:txBody>
          <a:bodyPr wrap="square" rtlCol="0">
            <a:spAutoFit/>
          </a:bodyPr>
          <a:lstStyle/>
          <a:p>
            <a:r>
              <a:rPr lang="en-US" b="1" dirty="0"/>
              <a:t>Possible extensions: </a:t>
            </a:r>
            <a:r>
              <a:rPr lang="en-US" dirty="0"/>
              <a:t>assume we know the convex hull of data each product group separately (as depicted in DC), find the best object, calculate it’s preference degree x, find objects with preference degree  0.9*x </a:t>
            </a:r>
          </a:p>
          <a:p>
            <a:endParaRPr lang="en-US" dirty="0"/>
          </a:p>
          <a:p>
            <a:r>
              <a:rPr lang="en-US" dirty="0"/>
              <a:t>Discuss all possible solution strategies, which is/can be most intuitive for an untrained user? </a:t>
            </a:r>
          </a:p>
          <a:p>
            <a:endParaRPr lang="en-US" dirty="0"/>
          </a:p>
          <a:p>
            <a:r>
              <a:rPr lang="en-US" dirty="0"/>
              <a:t>Consider variants of this task, e.g. with trapezoidal attribute preferences;  with ideal point in max/min of domains, </a:t>
            </a:r>
          </a:p>
          <a:p>
            <a:endParaRPr lang="en-US" dirty="0"/>
          </a:p>
          <a:p>
            <a:r>
              <a:rPr lang="en-US" dirty="0"/>
              <a:t>Consider </a:t>
            </a:r>
            <a:r>
              <a:rPr lang="en-US" b="1" dirty="0" err="1"/>
              <a:t>f</a:t>
            </a:r>
            <a:r>
              <a:rPr lang="en-US" b="1" baseline="-25000" dirty="0" err="1"/>
              <a:t>i</a:t>
            </a:r>
            <a:r>
              <a:rPr lang="en-US" b="1" baseline="30000" dirty="0" err="1"/>
              <a:t>u</a:t>
            </a:r>
            <a:r>
              <a:rPr lang="en-US" dirty="0"/>
              <a:t> and t variable, formulate tasks …  </a:t>
            </a:r>
          </a:p>
        </p:txBody>
      </p:sp>
      <p:cxnSp>
        <p:nvCxnSpPr>
          <p:cNvPr id="64" name="Straight Connector 63"/>
          <p:cNvCxnSpPr>
            <a:stCxn id="8" idx="2"/>
          </p:cNvCxnSpPr>
          <p:nvPr/>
        </p:nvCxnSpPr>
        <p:spPr>
          <a:xfrm flipV="1">
            <a:off x="6835966" y="4495672"/>
            <a:ext cx="1811616" cy="189411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7" idx="1"/>
          </p:cNvCxnSpPr>
          <p:nvPr/>
        </p:nvCxnSpPr>
        <p:spPr>
          <a:xfrm flipH="1">
            <a:off x="2930487" y="485449"/>
            <a:ext cx="1872868" cy="186665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7" idx="1"/>
            <a:endCxn id="10" idx="0"/>
          </p:cNvCxnSpPr>
          <p:nvPr/>
        </p:nvCxnSpPr>
        <p:spPr>
          <a:xfrm>
            <a:off x="2930487" y="2352101"/>
            <a:ext cx="1802512" cy="185476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939666" y="5125285"/>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915794" y="6212033"/>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920480"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452932"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2"/>
          </p:cNvCxnSpPr>
          <p:nvPr/>
        </p:nvCxnSpPr>
        <p:spPr>
          <a:xfrm flipH="1" flipV="1">
            <a:off x="5044780" y="4483866"/>
            <a:ext cx="1791186" cy="190591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541474" y="2035836"/>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469864" y="2129825"/>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167461" y="5374847"/>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1</a:t>
            </a:r>
            <a:r>
              <a:rPr lang="en-US" b="1" baseline="30000" dirty="0">
                <a:solidFill>
                  <a:srgbClr val="00B050"/>
                </a:solidFill>
              </a:rPr>
              <a:t>u</a:t>
            </a:r>
            <a:endParaRPr lang="en-US" dirty="0">
              <a:solidFill>
                <a:srgbClr val="00B050"/>
              </a:solidFill>
            </a:endParaRPr>
          </a:p>
        </p:txBody>
      </p:sp>
      <p:sp>
        <p:nvSpPr>
          <p:cNvPr id="78" name="TextBox 77"/>
          <p:cNvSpPr txBox="1"/>
          <p:nvPr/>
        </p:nvSpPr>
        <p:spPr>
          <a:xfrm>
            <a:off x="3557046" y="3509908"/>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2</a:t>
            </a:r>
            <a:r>
              <a:rPr lang="en-US" b="1" baseline="30000" dirty="0">
                <a:solidFill>
                  <a:srgbClr val="00B050"/>
                </a:solidFill>
              </a:rPr>
              <a:t>u</a:t>
            </a:r>
            <a:endParaRPr lang="en-US" dirty="0">
              <a:solidFill>
                <a:srgbClr val="00B050"/>
              </a:solidFill>
            </a:endParaRPr>
          </a:p>
        </p:txBody>
      </p:sp>
      <p:sp>
        <p:nvSpPr>
          <p:cNvPr id="90" name="TextBox 89"/>
          <p:cNvSpPr txBox="1"/>
          <p:nvPr/>
        </p:nvSpPr>
        <p:spPr>
          <a:xfrm>
            <a:off x="4677259" y="5846198"/>
            <a:ext cx="465192" cy="369332"/>
          </a:xfrm>
          <a:prstGeom prst="rect">
            <a:avLst/>
          </a:prstGeom>
          <a:noFill/>
        </p:spPr>
        <p:txBody>
          <a:bodyPr wrap="none" rtlCol="0">
            <a:spAutoFit/>
          </a:bodyPr>
          <a:lstStyle/>
          <a:p>
            <a:r>
              <a:rPr lang="en-US" dirty="0">
                <a:solidFill>
                  <a:srgbClr val="00B050"/>
                </a:solidFill>
              </a:rPr>
              <a:t>b</a:t>
            </a:r>
            <a:r>
              <a:rPr lang="en-US" baseline="-25000" dirty="0">
                <a:solidFill>
                  <a:srgbClr val="00B050"/>
                </a:solidFill>
              </a:rPr>
              <a:t>1</a:t>
            </a:r>
            <a:r>
              <a:rPr lang="en-US" baseline="30000" dirty="0">
                <a:solidFill>
                  <a:srgbClr val="00B050"/>
                </a:solidFill>
              </a:rPr>
              <a:t>u</a:t>
            </a:r>
            <a:endParaRPr lang="en-US" dirty="0">
              <a:solidFill>
                <a:srgbClr val="00B050"/>
              </a:solidFill>
            </a:endParaRPr>
          </a:p>
        </p:txBody>
      </p:sp>
      <p:cxnSp>
        <p:nvCxnSpPr>
          <p:cNvPr id="98" name="Straight Connector 97"/>
          <p:cNvCxnSpPr/>
          <p:nvPr/>
        </p:nvCxnSpPr>
        <p:spPr>
          <a:xfrm>
            <a:off x="2922628" y="1932732"/>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5337348" y="487018"/>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6817613" y="474162"/>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941482" y="2366374"/>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3152836" y="48358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917362" y="5525430"/>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4426370" y="477590"/>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922380" y="4881751"/>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3" idx="2"/>
          </p:cNvCxnSpPr>
          <p:nvPr/>
        </p:nvCxnSpPr>
        <p:spPr>
          <a:xfrm>
            <a:off x="2956278" y="4495671"/>
            <a:ext cx="1823112" cy="1876849"/>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10" idx="2"/>
          </p:cNvCxnSpPr>
          <p:nvPr/>
        </p:nvCxnSpPr>
        <p:spPr>
          <a:xfrm flipH="1">
            <a:off x="2912882" y="4483865"/>
            <a:ext cx="1820117" cy="1898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5552380" y="1159501"/>
            <a:ext cx="9427" cy="98038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5552393" y="1951353"/>
            <a:ext cx="886118" cy="17911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6438511" y="1197209"/>
            <a:ext cx="28282" cy="76357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5561819" y="1159501"/>
            <a:ext cx="914400" cy="1885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390698" y="1716888"/>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319088" y="1810877"/>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7401604" y="840553"/>
            <a:ext cx="9427" cy="98038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7401617" y="1632405"/>
            <a:ext cx="886118" cy="17911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8287735" y="878261"/>
            <a:ext cx="28282" cy="76357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411043" y="840553"/>
            <a:ext cx="914400" cy="1885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400125" y="1716888"/>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328515" y="1810877"/>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7411031" y="840553"/>
            <a:ext cx="9427" cy="98038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7411044" y="1632405"/>
            <a:ext cx="886118" cy="17911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8297162" y="878261"/>
            <a:ext cx="28282" cy="76357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420470" y="840553"/>
            <a:ext cx="914400" cy="1885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392266" y="3650991"/>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320656" y="3744980"/>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7403172" y="2774656"/>
            <a:ext cx="9427" cy="98038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7403185" y="3566508"/>
            <a:ext cx="886118" cy="17911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8289303" y="2812364"/>
            <a:ext cx="28282" cy="76357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412611" y="2774656"/>
            <a:ext cx="914400" cy="1885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5555569" y="3803391"/>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483959" y="3897380"/>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5566475" y="2927056"/>
            <a:ext cx="9427" cy="98038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5566488" y="3718908"/>
            <a:ext cx="886118" cy="17911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6452606" y="2964764"/>
            <a:ext cx="28282" cy="76357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575914" y="2927056"/>
            <a:ext cx="914400" cy="1885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5782713" y="6561060"/>
            <a:ext cx="3456395" cy="369332"/>
          </a:xfrm>
          <a:prstGeom prst="rect">
            <a:avLst/>
          </a:prstGeom>
          <a:noFill/>
        </p:spPr>
        <p:txBody>
          <a:bodyPr wrap="none" rtlCol="0">
            <a:spAutoFit/>
          </a:bodyPr>
          <a:lstStyle/>
          <a:p>
            <a:r>
              <a:rPr lang="en-US" dirty="0"/>
              <a:t>Same? in SQL, domain calculi, logic</a:t>
            </a:r>
          </a:p>
        </p:txBody>
      </p:sp>
      <p:sp>
        <p:nvSpPr>
          <p:cNvPr id="79" name="Date Placeholder 4">
            <a:extLst>
              <a:ext uri="{FF2B5EF4-FFF2-40B4-BE49-F238E27FC236}">
                <a16:creationId xmlns:a16="http://schemas.microsoft.com/office/drawing/2014/main" id="{9C627EDC-F68A-4D27-BA71-00A3ED86C565}"/>
              </a:ext>
            </a:extLst>
          </p:cNvPr>
          <p:cNvSpPr>
            <a:spLocks noGrp="1"/>
          </p:cNvSpPr>
          <p:nvPr>
            <p:ph type="dt" sz="half" idx="10"/>
          </p:nvPr>
        </p:nvSpPr>
        <p:spPr>
          <a:xfrm>
            <a:off x="628650" y="6672301"/>
            <a:ext cx="2057400" cy="183399"/>
          </a:xfrm>
        </p:spPr>
        <p:txBody>
          <a:bodyPr/>
          <a:lstStyle/>
          <a:p>
            <a:r>
              <a:rPr lang="en-US"/>
              <a:t>AY2023/24 NSWI166 Lecture 6 of 12, Vojtáš</a:t>
            </a:r>
            <a:endParaRPr lang="en-US" dirty="0"/>
          </a:p>
        </p:txBody>
      </p:sp>
      <p:sp>
        <p:nvSpPr>
          <p:cNvPr id="5" name="Footer Placeholder 4">
            <a:extLst>
              <a:ext uri="{FF2B5EF4-FFF2-40B4-BE49-F238E27FC236}">
                <a16:creationId xmlns:a16="http://schemas.microsoft.com/office/drawing/2014/main" id="{725E7714-7FE1-9A21-C87E-81F061268016}"/>
              </a:ext>
            </a:extLst>
          </p:cNvPr>
          <p:cNvSpPr>
            <a:spLocks noGrp="1"/>
          </p:cNvSpPr>
          <p:nvPr>
            <p:ph type="ftr" sz="quarter" idx="11"/>
          </p:nvPr>
        </p:nvSpPr>
        <p:spPr/>
        <p:txBody>
          <a:bodyPr/>
          <a:lstStyle/>
          <a:p>
            <a:r>
              <a:rPr lang="en-US"/>
              <a:t>Linear Monotone Preference Model</a:t>
            </a:r>
          </a:p>
        </p:txBody>
      </p:sp>
      <p:sp>
        <p:nvSpPr>
          <p:cNvPr id="6" name="Slide Number Placeholder 5">
            <a:extLst>
              <a:ext uri="{FF2B5EF4-FFF2-40B4-BE49-F238E27FC236}">
                <a16:creationId xmlns:a16="http://schemas.microsoft.com/office/drawing/2014/main" id="{013529FF-D79A-694B-E400-F4EEF2D5DA7D}"/>
              </a:ext>
            </a:extLst>
          </p:cNvPr>
          <p:cNvSpPr>
            <a:spLocks noGrp="1"/>
          </p:cNvSpPr>
          <p:nvPr>
            <p:ph type="sldNum" sz="quarter" idx="12"/>
          </p:nvPr>
        </p:nvSpPr>
        <p:spPr/>
        <p:txBody>
          <a:bodyPr/>
          <a:lstStyle/>
          <a:p>
            <a:fld id="{105CACD4-D05D-443A-96A5-56D488532F2E}" type="slidenum">
              <a:rPr lang="en-US" smtClean="0"/>
              <a:pPr/>
              <a:t>55</a:t>
            </a:fld>
            <a:endParaRPr lang="en-US"/>
          </a:p>
        </p:txBody>
      </p:sp>
    </p:spTree>
    <p:extLst>
      <p:ext uri="{BB962C8B-B14F-4D97-AF65-F5344CB8AC3E}">
        <p14:creationId xmlns:p14="http://schemas.microsoft.com/office/powerpoint/2010/main" val="8728771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9470" y="4483865"/>
            <a:ext cx="1861850"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045066" y="473725"/>
            <a:ext cx="3602516" cy="3789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0487" y="473725"/>
            <a:ext cx="1872867" cy="3756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34708" y="4483865"/>
            <a:ext cx="3602516"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4601392" y="4206866"/>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4720741" y="4458419"/>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4729920" y="6195370"/>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824671" y="4218672"/>
            <a:ext cx="263214" cy="276999"/>
          </a:xfrm>
          <a:prstGeom prst="rect">
            <a:avLst/>
          </a:prstGeom>
          <a:noFill/>
        </p:spPr>
        <p:txBody>
          <a:bodyPr wrap="none" rtlCol="0">
            <a:spAutoFit/>
          </a:bodyPr>
          <a:lstStyle/>
          <a:p>
            <a:r>
              <a:rPr lang="cs-CZ" sz="1200" dirty="0"/>
              <a:t>1</a:t>
            </a:r>
            <a:endParaRPr lang="en-US" sz="1200" dirty="0"/>
          </a:p>
        </p:txBody>
      </p:sp>
      <p:cxnSp>
        <p:nvCxnSpPr>
          <p:cNvPr id="15" name="Straight Arrow Connector 14"/>
          <p:cNvCxnSpPr/>
          <p:nvPr/>
        </p:nvCxnSpPr>
        <p:spPr>
          <a:xfrm>
            <a:off x="8637224" y="4229689"/>
            <a:ext cx="2864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4708" y="231354"/>
            <a:ext cx="0" cy="27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32183" y="4230477"/>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44780" y="6379816"/>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12673" y="645588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2640608" y="3886591"/>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8708834" y="3873206"/>
            <a:ext cx="429657" cy="369332"/>
          </a:xfrm>
          <a:prstGeom prst="rect">
            <a:avLst/>
          </a:prstGeom>
          <a:noFill/>
        </p:spPr>
        <p:txBody>
          <a:bodyPr wrap="square" rtlCol="0">
            <a:spAutoFit/>
          </a:bodyPr>
          <a:lstStyle/>
          <a:p>
            <a:r>
              <a:rPr lang="cs-CZ" dirty="0">
                <a:latin typeface="Brush Script MT" pitchFamily="66" charset="0"/>
              </a:rPr>
              <a:t>D</a:t>
            </a:r>
            <a:r>
              <a:rPr lang="cs-CZ" baseline="-25000" dirty="0"/>
              <a:t>1</a:t>
            </a:r>
            <a:endParaRPr lang="en-US" baseline="-25000" dirty="0"/>
          </a:p>
        </p:txBody>
      </p:sp>
      <p:sp>
        <p:nvSpPr>
          <p:cNvPr id="21" name="TextBox 20"/>
          <p:cNvSpPr txBox="1"/>
          <p:nvPr/>
        </p:nvSpPr>
        <p:spPr>
          <a:xfrm>
            <a:off x="5012673" y="46688"/>
            <a:ext cx="429657" cy="369332"/>
          </a:xfrm>
          <a:prstGeom prst="rect">
            <a:avLst/>
          </a:prstGeom>
          <a:noFill/>
        </p:spPr>
        <p:txBody>
          <a:bodyPr wrap="square" rtlCol="0">
            <a:spAutoFit/>
          </a:bodyPr>
          <a:lstStyle/>
          <a:p>
            <a:r>
              <a:rPr lang="cs-CZ" dirty="0">
                <a:latin typeface="Brush Script MT" pitchFamily="66" charset="0"/>
              </a:rPr>
              <a:t>D</a:t>
            </a:r>
            <a:r>
              <a:rPr lang="en-US" baseline="-25000" dirty="0"/>
              <a:t>2</a:t>
            </a:r>
          </a:p>
        </p:txBody>
      </p:sp>
      <p:cxnSp>
        <p:nvCxnSpPr>
          <p:cNvPr id="26" name="Straight Connector 25"/>
          <p:cNvCxnSpPr/>
          <p:nvPr/>
        </p:nvCxnSpPr>
        <p:spPr>
          <a:xfrm flipH="1">
            <a:off x="3689496" y="48544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079037" y="485450"/>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30487" y="950756"/>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42211" y="3288989"/>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84464" y="854598"/>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12854" y="948587"/>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097600" y="807911"/>
            <a:ext cx="280846" cy="307777"/>
          </a:xfrm>
          <a:prstGeom prst="rect">
            <a:avLst/>
          </a:prstGeom>
          <a:noFill/>
        </p:spPr>
        <p:txBody>
          <a:bodyPr wrap="none" rtlCol="0">
            <a:spAutoFit/>
          </a:bodyPr>
          <a:lstStyle/>
          <a:p>
            <a:r>
              <a:rPr lang="en-US" sz="1400" dirty="0"/>
              <a:t>C</a:t>
            </a:r>
          </a:p>
        </p:txBody>
      </p:sp>
      <p:sp>
        <p:nvSpPr>
          <p:cNvPr id="60" name="TextBox 59"/>
          <p:cNvSpPr txBox="1"/>
          <p:nvPr/>
        </p:nvSpPr>
        <p:spPr>
          <a:xfrm>
            <a:off x="140963" y="506774"/>
            <a:ext cx="2562521" cy="5355312"/>
          </a:xfrm>
          <a:prstGeom prst="rect">
            <a:avLst/>
          </a:prstGeom>
          <a:noFill/>
          <a:ln>
            <a:solidFill>
              <a:schemeClr val="tx1"/>
            </a:solidFill>
          </a:ln>
        </p:spPr>
        <p:txBody>
          <a:bodyPr wrap="square" rtlCol="0">
            <a:spAutoFit/>
          </a:bodyPr>
          <a:lstStyle/>
          <a:p>
            <a:r>
              <a:rPr lang="en-US" b="1" dirty="0"/>
              <a:t>Possible extensions: </a:t>
            </a:r>
          </a:p>
          <a:p>
            <a:endParaRPr lang="en-US" dirty="0"/>
          </a:p>
          <a:p>
            <a:r>
              <a:rPr lang="en-US" dirty="0"/>
              <a:t>     Vector of attribute  preferences </a:t>
            </a:r>
            <a:r>
              <a:rPr lang="en-US" b="1" dirty="0"/>
              <a:t>f</a:t>
            </a:r>
            <a:r>
              <a:rPr lang="en-US" dirty="0"/>
              <a:t>=[f</a:t>
            </a:r>
            <a:r>
              <a:rPr lang="en-US" baseline="-25000" dirty="0"/>
              <a:t>1</a:t>
            </a:r>
            <a:r>
              <a:rPr lang="en-US" dirty="0"/>
              <a:t>, …, f</a:t>
            </a:r>
            <a:r>
              <a:rPr lang="en-US" baseline="-25000" dirty="0"/>
              <a:t>m</a:t>
            </a:r>
            <a:r>
              <a:rPr lang="en-US" dirty="0"/>
              <a:t>] and aggregation  </a:t>
            </a:r>
            <a:r>
              <a:rPr lang="en-US" b="1" dirty="0"/>
              <a:t>t</a:t>
            </a:r>
            <a:r>
              <a:rPr lang="en-US" dirty="0"/>
              <a:t> define an user </a:t>
            </a:r>
            <a:r>
              <a:rPr lang="en-US" b="1" dirty="0" err="1"/>
              <a:t>u</a:t>
            </a:r>
            <a:r>
              <a:rPr lang="en-US" b="1" baseline="-25000" dirty="0" err="1"/>
              <a:t>f,t</a:t>
            </a:r>
            <a:r>
              <a:rPr lang="en-US" dirty="0"/>
              <a:t>  = </a:t>
            </a:r>
            <a:r>
              <a:rPr lang="en-US" b="1" dirty="0">
                <a:solidFill>
                  <a:srgbClr val="00B050"/>
                </a:solidFill>
              </a:rPr>
              <a:t>u</a:t>
            </a:r>
          </a:p>
          <a:p>
            <a:r>
              <a:rPr lang="en-US" dirty="0"/>
              <a:t>     Overall preference of user </a:t>
            </a:r>
            <a:r>
              <a:rPr lang="en-US" dirty="0" err="1"/>
              <a:t>u</a:t>
            </a:r>
            <a:r>
              <a:rPr lang="en-US" baseline="-25000" dirty="0" err="1"/>
              <a:t>f,t</a:t>
            </a:r>
            <a:r>
              <a:rPr lang="en-US" dirty="0"/>
              <a:t>  is given by   </a:t>
            </a:r>
            <a:r>
              <a:rPr lang="en-US" dirty="0" err="1"/>
              <a:t>r</a:t>
            </a:r>
            <a:r>
              <a:rPr lang="en-US" baseline="30000" dirty="0" err="1"/>
              <a:t>f,t</a:t>
            </a:r>
            <a:r>
              <a:rPr lang="en-US" dirty="0" err="1"/>
              <a:t>:O</a:t>
            </a:r>
            <a:r>
              <a:rPr lang="en-US" dirty="0">
                <a:sym typeface="Wingdings" panose="05000000000000000000" pitchFamily="2" charset="2"/>
              </a:rPr>
              <a:t>[0,1] , for object </a:t>
            </a:r>
            <a:r>
              <a:rPr lang="en-US" dirty="0" err="1">
                <a:sym typeface="Wingdings" panose="05000000000000000000" pitchFamily="2" charset="2"/>
              </a:rPr>
              <a:t>oid</a:t>
            </a:r>
            <a:r>
              <a:rPr lang="en-US" dirty="0">
                <a:sym typeface="Wingdings" panose="05000000000000000000" pitchFamily="2" charset="2"/>
              </a:rPr>
              <a:t> </a:t>
            </a:r>
            <a:r>
              <a:rPr lang="en-US" dirty="0"/>
              <a:t>given by </a:t>
            </a:r>
            <a:r>
              <a:rPr lang="en-US" dirty="0" err="1"/>
              <a:t>r</a:t>
            </a:r>
            <a:r>
              <a:rPr lang="en-US" baseline="30000" dirty="0" err="1"/>
              <a:t>f,t</a:t>
            </a:r>
            <a:r>
              <a:rPr lang="en-US" dirty="0"/>
              <a:t>(</a:t>
            </a:r>
            <a:r>
              <a:rPr lang="en-US" dirty="0" err="1"/>
              <a:t>oid</a:t>
            </a:r>
            <a:r>
              <a:rPr lang="en-US" dirty="0"/>
              <a:t>) = </a:t>
            </a:r>
          </a:p>
          <a:p>
            <a:r>
              <a:rPr lang="en-US" dirty="0">
                <a:sym typeface="Symbol" panose="05050102010706020507" pitchFamily="18" charset="2"/>
              </a:rPr>
              <a:t>t</a:t>
            </a:r>
            <a:r>
              <a:rPr lang="en-US" baseline="30000" dirty="0"/>
              <a:t> </a:t>
            </a:r>
            <a:r>
              <a:rPr lang="en-US" dirty="0">
                <a:solidFill>
                  <a:srgbClr val="00B050"/>
                </a:solidFill>
                <a:sym typeface="Symbol" panose="05050102010706020507" pitchFamily="18" charset="2"/>
              </a:rPr>
              <a:t>([</a:t>
            </a:r>
            <a:r>
              <a:rPr lang="en-US" dirty="0" err="1"/>
              <a:t>f</a:t>
            </a:r>
            <a:r>
              <a:rPr lang="en-US" baseline="-25000" dirty="0" err="1"/>
              <a:t>i</a:t>
            </a:r>
            <a:r>
              <a:rPr lang="en-US" baseline="-25000" dirty="0"/>
              <a:t> </a:t>
            </a:r>
            <a:r>
              <a:rPr lang="en-US" dirty="0"/>
              <a:t>(</a:t>
            </a:r>
            <a:r>
              <a:rPr lang="en-US" dirty="0" err="1"/>
              <a:t>oid.A</a:t>
            </a:r>
            <a:r>
              <a:rPr lang="en-US" baseline="-25000" dirty="0" err="1"/>
              <a:t>i</a:t>
            </a:r>
            <a:r>
              <a:rPr lang="en-US" dirty="0"/>
              <a:t>) : </a:t>
            </a:r>
            <a:r>
              <a:rPr lang="en-US" dirty="0" err="1"/>
              <a:t>i</a:t>
            </a:r>
            <a:r>
              <a:rPr lang="en-US" dirty="0"/>
              <a:t> = 1, …, m</a:t>
            </a:r>
            <a:r>
              <a:rPr lang="en-US" dirty="0">
                <a:solidFill>
                  <a:srgbClr val="00B050"/>
                </a:solidFill>
                <a:sym typeface="Symbol" panose="05050102010706020507" pitchFamily="18" charset="2"/>
              </a:rPr>
              <a:t>])</a:t>
            </a:r>
          </a:p>
          <a:p>
            <a:r>
              <a:rPr lang="en-US" dirty="0"/>
              <a:t>     </a:t>
            </a:r>
          </a:p>
          <a:p>
            <a:r>
              <a:rPr lang="en-US" dirty="0"/>
              <a:t>     Depict contour line (i.e. items of same preference degree) in DC-data cube is a little  bit trickier (depending on position of ideal points and/or intervals)</a:t>
            </a:r>
            <a:endParaRPr lang="en-US" dirty="0">
              <a:sym typeface="Symbol" panose="05050102010706020507" pitchFamily="18" charset="2"/>
            </a:endParaRPr>
          </a:p>
        </p:txBody>
      </p:sp>
      <p:cxnSp>
        <p:nvCxnSpPr>
          <p:cNvPr id="64" name="Straight Connector 63"/>
          <p:cNvCxnSpPr/>
          <p:nvPr/>
        </p:nvCxnSpPr>
        <p:spPr>
          <a:xfrm flipV="1">
            <a:off x="5916488" y="4495672"/>
            <a:ext cx="2731094" cy="188125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2942211" y="485449"/>
            <a:ext cx="1861143" cy="24453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10" idx="0"/>
          </p:cNvCxnSpPr>
          <p:nvPr/>
        </p:nvCxnSpPr>
        <p:spPr>
          <a:xfrm>
            <a:off x="2930487" y="2919046"/>
            <a:ext cx="1802512" cy="12878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939666" y="5125285"/>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915794" y="6212033"/>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137301"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452932"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044780" y="4483865"/>
            <a:ext cx="871708" cy="189306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43507" y="1837869"/>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271897" y="1931858"/>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371527" y="1760416"/>
            <a:ext cx="272832" cy="307777"/>
          </a:xfrm>
          <a:prstGeom prst="rect">
            <a:avLst/>
          </a:prstGeom>
          <a:noFill/>
        </p:spPr>
        <p:txBody>
          <a:bodyPr wrap="none" rtlCol="0">
            <a:spAutoFit/>
          </a:bodyPr>
          <a:lstStyle/>
          <a:p>
            <a:r>
              <a:rPr lang="en-US" sz="1400" dirty="0"/>
              <a:t>E</a:t>
            </a:r>
          </a:p>
        </p:txBody>
      </p:sp>
      <p:sp>
        <p:nvSpPr>
          <p:cNvPr id="77" name="TextBox 76"/>
          <p:cNvSpPr txBox="1"/>
          <p:nvPr/>
        </p:nvSpPr>
        <p:spPr>
          <a:xfrm>
            <a:off x="5167461" y="5374847"/>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1</a:t>
            </a:r>
            <a:r>
              <a:rPr lang="en-US" b="1" baseline="30000" dirty="0">
                <a:solidFill>
                  <a:srgbClr val="00B050"/>
                </a:solidFill>
              </a:rPr>
              <a:t>u</a:t>
            </a:r>
            <a:endParaRPr lang="en-US" dirty="0">
              <a:solidFill>
                <a:srgbClr val="00B050"/>
              </a:solidFill>
            </a:endParaRPr>
          </a:p>
        </p:txBody>
      </p:sp>
      <p:sp>
        <p:nvSpPr>
          <p:cNvPr id="78" name="TextBox 77"/>
          <p:cNvSpPr txBox="1"/>
          <p:nvPr/>
        </p:nvSpPr>
        <p:spPr>
          <a:xfrm>
            <a:off x="3557046" y="3509908"/>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2</a:t>
            </a:r>
            <a:r>
              <a:rPr lang="en-US" b="1" baseline="30000" dirty="0">
                <a:solidFill>
                  <a:srgbClr val="00B050"/>
                </a:solidFill>
              </a:rPr>
              <a:t>u</a:t>
            </a:r>
            <a:endParaRPr lang="en-US" dirty="0">
              <a:solidFill>
                <a:srgbClr val="00B050"/>
              </a:solidFill>
            </a:endParaRPr>
          </a:p>
        </p:txBody>
      </p:sp>
      <p:cxnSp>
        <p:nvCxnSpPr>
          <p:cNvPr id="80" name="Straight Connector 79"/>
          <p:cNvCxnSpPr/>
          <p:nvPr/>
        </p:nvCxnSpPr>
        <p:spPr>
          <a:xfrm>
            <a:off x="7141642" y="2547547"/>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070032" y="2641536"/>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169662" y="2470094"/>
            <a:ext cx="295274" cy="307777"/>
          </a:xfrm>
          <a:prstGeom prst="rect">
            <a:avLst/>
          </a:prstGeom>
          <a:noFill/>
        </p:spPr>
        <p:txBody>
          <a:bodyPr wrap="none" rtlCol="0">
            <a:spAutoFit/>
          </a:bodyPr>
          <a:lstStyle/>
          <a:p>
            <a:r>
              <a:rPr lang="cs-CZ" sz="1400" dirty="0"/>
              <a:t>D</a:t>
            </a:r>
            <a:endParaRPr lang="en-US" sz="1400" dirty="0"/>
          </a:p>
        </p:txBody>
      </p:sp>
      <p:cxnSp>
        <p:nvCxnSpPr>
          <p:cNvPr id="83" name="Straight Connector 82"/>
          <p:cNvCxnSpPr/>
          <p:nvPr/>
        </p:nvCxnSpPr>
        <p:spPr>
          <a:xfrm>
            <a:off x="6135292" y="3190416"/>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063682" y="3284405"/>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148428" y="3143729"/>
            <a:ext cx="282450" cy="307777"/>
          </a:xfrm>
          <a:prstGeom prst="rect">
            <a:avLst/>
          </a:prstGeom>
          <a:noFill/>
        </p:spPr>
        <p:txBody>
          <a:bodyPr wrap="none" rtlCol="0">
            <a:spAutoFit/>
          </a:bodyPr>
          <a:lstStyle/>
          <a:p>
            <a:r>
              <a:rPr lang="en-US" sz="1400" dirty="0"/>
              <a:t>B</a:t>
            </a:r>
          </a:p>
        </p:txBody>
      </p:sp>
      <p:sp>
        <p:nvSpPr>
          <p:cNvPr id="87" name="TextBox 86"/>
          <p:cNvSpPr txBox="1"/>
          <p:nvPr/>
        </p:nvSpPr>
        <p:spPr>
          <a:xfrm>
            <a:off x="6061426" y="4166643"/>
            <a:ext cx="385042" cy="369332"/>
          </a:xfrm>
          <a:prstGeom prst="rect">
            <a:avLst/>
          </a:prstGeom>
          <a:noFill/>
        </p:spPr>
        <p:txBody>
          <a:bodyPr wrap="none" rtlCol="0">
            <a:spAutoFit/>
          </a:bodyPr>
          <a:lstStyle/>
          <a:p>
            <a:r>
              <a:rPr lang="en-US" dirty="0"/>
              <a:t>b</a:t>
            </a:r>
            <a:r>
              <a:rPr lang="en-US" baseline="-25000" dirty="0"/>
              <a:t>1</a:t>
            </a:r>
            <a:endParaRPr lang="en-US" dirty="0"/>
          </a:p>
        </p:txBody>
      </p:sp>
      <p:sp>
        <p:nvSpPr>
          <p:cNvPr id="88" name="TextBox 87"/>
          <p:cNvSpPr txBox="1"/>
          <p:nvPr/>
        </p:nvSpPr>
        <p:spPr>
          <a:xfrm>
            <a:off x="4733818" y="3187824"/>
            <a:ext cx="385042" cy="369332"/>
          </a:xfrm>
          <a:prstGeom prst="rect">
            <a:avLst/>
          </a:prstGeom>
          <a:noFill/>
        </p:spPr>
        <p:txBody>
          <a:bodyPr wrap="none" rtlCol="0">
            <a:spAutoFit/>
          </a:bodyPr>
          <a:lstStyle/>
          <a:p>
            <a:r>
              <a:rPr lang="en-US" dirty="0"/>
              <a:t>b</a:t>
            </a:r>
            <a:r>
              <a:rPr lang="en-US" baseline="-25000" dirty="0"/>
              <a:t>2</a:t>
            </a:r>
            <a:endParaRPr lang="en-US" dirty="0"/>
          </a:p>
        </p:txBody>
      </p:sp>
      <p:sp>
        <p:nvSpPr>
          <p:cNvPr id="90" name="TextBox 89"/>
          <p:cNvSpPr txBox="1"/>
          <p:nvPr/>
        </p:nvSpPr>
        <p:spPr>
          <a:xfrm>
            <a:off x="4677259" y="5846198"/>
            <a:ext cx="465192" cy="369332"/>
          </a:xfrm>
          <a:prstGeom prst="rect">
            <a:avLst/>
          </a:prstGeom>
          <a:noFill/>
        </p:spPr>
        <p:txBody>
          <a:bodyPr wrap="none" rtlCol="0">
            <a:spAutoFit/>
          </a:bodyPr>
          <a:lstStyle/>
          <a:p>
            <a:r>
              <a:rPr lang="en-US" dirty="0">
                <a:solidFill>
                  <a:srgbClr val="00B050"/>
                </a:solidFill>
              </a:rPr>
              <a:t>b</a:t>
            </a:r>
            <a:r>
              <a:rPr lang="en-US" baseline="-25000" dirty="0">
                <a:solidFill>
                  <a:srgbClr val="00B050"/>
                </a:solidFill>
              </a:rPr>
              <a:t>1</a:t>
            </a:r>
            <a:r>
              <a:rPr lang="en-US" baseline="30000" dirty="0">
                <a:solidFill>
                  <a:srgbClr val="00B050"/>
                </a:solidFill>
              </a:rPr>
              <a:t>u</a:t>
            </a:r>
            <a:endParaRPr lang="en-US" dirty="0">
              <a:solidFill>
                <a:srgbClr val="00B050"/>
              </a:solidFill>
            </a:endParaRPr>
          </a:p>
        </p:txBody>
      </p:sp>
      <p:sp>
        <p:nvSpPr>
          <p:cNvPr id="91" name="TextBox 90"/>
          <p:cNvSpPr txBox="1"/>
          <p:nvPr/>
        </p:nvSpPr>
        <p:spPr>
          <a:xfrm>
            <a:off x="3076274" y="4160371"/>
            <a:ext cx="465192" cy="369332"/>
          </a:xfrm>
          <a:prstGeom prst="rect">
            <a:avLst/>
          </a:prstGeom>
          <a:noFill/>
        </p:spPr>
        <p:txBody>
          <a:bodyPr wrap="none" rtlCol="0">
            <a:spAutoFit/>
          </a:bodyPr>
          <a:lstStyle/>
          <a:p>
            <a:r>
              <a:rPr lang="en-US">
                <a:solidFill>
                  <a:srgbClr val="00B050"/>
                </a:solidFill>
              </a:rPr>
              <a:t>b</a:t>
            </a:r>
            <a:r>
              <a:rPr lang="en-US" baseline="-25000">
                <a:solidFill>
                  <a:srgbClr val="00B050"/>
                </a:solidFill>
              </a:rPr>
              <a:t>2</a:t>
            </a:r>
            <a:r>
              <a:rPr lang="en-US" baseline="30000">
                <a:solidFill>
                  <a:srgbClr val="00B050"/>
                </a:solidFill>
              </a:rPr>
              <a:t>u</a:t>
            </a:r>
            <a:endParaRPr lang="en-US" dirty="0">
              <a:solidFill>
                <a:srgbClr val="00B050"/>
              </a:solidFill>
            </a:endParaRPr>
          </a:p>
        </p:txBody>
      </p:sp>
      <p:sp>
        <p:nvSpPr>
          <p:cNvPr id="94" name="TextBox 93"/>
          <p:cNvSpPr txBox="1"/>
          <p:nvPr/>
        </p:nvSpPr>
        <p:spPr>
          <a:xfrm>
            <a:off x="3385789" y="5912157"/>
            <a:ext cx="389850" cy="369332"/>
          </a:xfrm>
          <a:prstGeom prst="rect">
            <a:avLst/>
          </a:prstGeom>
          <a:noFill/>
        </p:spPr>
        <p:txBody>
          <a:bodyPr wrap="none" rtlCol="0">
            <a:spAutoFit/>
          </a:bodyPr>
          <a:lstStyle/>
          <a:p>
            <a:r>
              <a:rPr lang="en-US" dirty="0">
                <a:solidFill>
                  <a:srgbClr val="00B050"/>
                </a:solidFill>
              </a:rPr>
              <a:t>B</a:t>
            </a:r>
            <a:r>
              <a:rPr lang="en-US" baseline="30000" dirty="0">
                <a:solidFill>
                  <a:srgbClr val="00B050"/>
                </a:solidFill>
              </a:rPr>
              <a:t>u</a:t>
            </a:r>
          </a:p>
        </p:txBody>
      </p:sp>
      <p:cxnSp>
        <p:nvCxnSpPr>
          <p:cNvPr id="98" name="Straight Connector 97"/>
          <p:cNvCxnSpPr/>
          <p:nvPr/>
        </p:nvCxnSpPr>
        <p:spPr>
          <a:xfrm>
            <a:off x="2922628" y="1932732"/>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5337348" y="487018"/>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7138131" y="474162"/>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941482" y="2639757"/>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3152836" y="48358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917362" y="5525430"/>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3623029" y="4839075"/>
            <a:ext cx="389850" cy="369332"/>
          </a:xfrm>
          <a:prstGeom prst="rect">
            <a:avLst/>
          </a:prstGeom>
          <a:noFill/>
        </p:spPr>
        <p:txBody>
          <a:bodyPr wrap="none" rtlCol="0">
            <a:spAutoFit/>
          </a:bodyPr>
          <a:lstStyle/>
          <a:p>
            <a:r>
              <a:rPr lang="en-US" dirty="0" err="1">
                <a:solidFill>
                  <a:srgbClr val="00B050"/>
                </a:solidFill>
              </a:rPr>
              <a:t>E</a:t>
            </a:r>
            <a:r>
              <a:rPr lang="en-US" baseline="30000" dirty="0" err="1">
                <a:solidFill>
                  <a:srgbClr val="00B050"/>
                </a:solidFill>
              </a:rPr>
              <a:t>u</a:t>
            </a:r>
            <a:endParaRPr lang="en-US" baseline="30000" dirty="0">
              <a:solidFill>
                <a:srgbClr val="00B050"/>
              </a:solidFill>
            </a:endParaRPr>
          </a:p>
        </p:txBody>
      </p:sp>
      <p:sp>
        <p:nvSpPr>
          <p:cNvPr id="105" name="TextBox 104"/>
          <p:cNvSpPr txBox="1"/>
          <p:nvPr/>
        </p:nvSpPr>
        <p:spPr>
          <a:xfrm>
            <a:off x="2879883" y="5453388"/>
            <a:ext cx="407484" cy="369332"/>
          </a:xfrm>
          <a:prstGeom prst="rect">
            <a:avLst/>
          </a:prstGeom>
          <a:noFill/>
        </p:spPr>
        <p:txBody>
          <a:bodyPr wrap="none" rtlCol="0">
            <a:spAutoFit/>
          </a:bodyPr>
          <a:lstStyle/>
          <a:p>
            <a:r>
              <a:rPr lang="en-US" dirty="0">
                <a:solidFill>
                  <a:srgbClr val="00B050"/>
                </a:solidFill>
              </a:rPr>
              <a:t>D</a:t>
            </a:r>
            <a:r>
              <a:rPr lang="en-US" baseline="30000" dirty="0">
                <a:solidFill>
                  <a:srgbClr val="00B050"/>
                </a:solidFill>
              </a:rPr>
              <a:t>u</a:t>
            </a:r>
          </a:p>
        </p:txBody>
      </p:sp>
      <p:cxnSp>
        <p:nvCxnSpPr>
          <p:cNvPr id="74" name="Straight Connector 73"/>
          <p:cNvCxnSpPr/>
          <p:nvPr/>
        </p:nvCxnSpPr>
        <p:spPr>
          <a:xfrm flipH="1">
            <a:off x="4426370" y="477590"/>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922380" y="4881751"/>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369330" y="4586114"/>
            <a:ext cx="389850" cy="369332"/>
          </a:xfrm>
          <a:prstGeom prst="rect">
            <a:avLst/>
          </a:prstGeom>
          <a:noFill/>
        </p:spPr>
        <p:txBody>
          <a:bodyPr wrap="none" rtlCol="0">
            <a:spAutoFit/>
          </a:bodyPr>
          <a:lstStyle/>
          <a:p>
            <a:r>
              <a:rPr lang="en-US" dirty="0">
                <a:solidFill>
                  <a:srgbClr val="00B050"/>
                </a:solidFill>
              </a:rPr>
              <a:t>C</a:t>
            </a:r>
            <a:r>
              <a:rPr lang="en-US" baseline="30000" dirty="0">
                <a:solidFill>
                  <a:srgbClr val="00B050"/>
                </a:solidFill>
              </a:rPr>
              <a:t>u</a:t>
            </a:r>
          </a:p>
        </p:txBody>
      </p:sp>
      <p:cxnSp>
        <p:nvCxnSpPr>
          <p:cNvPr id="68" name="Straight Connector 67"/>
          <p:cNvCxnSpPr>
            <a:stCxn id="10" idx="2"/>
          </p:cNvCxnSpPr>
          <p:nvPr/>
        </p:nvCxnSpPr>
        <p:spPr>
          <a:xfrm flipH="1">
            <a:off x="2912882" y="4483865"/>
            <a:ext cx="1820117" cy="1898081"/>
          </a:xfrm>
          <a:prstGeom prst="line">
            <a:avLst/>
          </a:prstGeom>
        </p:spPr>
        <p:style>
          <a:lnRef idx="1">
            <a:schemeClr val="accent1"/>
          </a:lnRef>
          <a:fillRef idx="0">
            <a:schemeClr val="accent1"/>
          </a:fillRef>
          <a:effectRef idx="0">
            <a:schemeClr val="accent1"/>
          </a:effectRef>
          <a:fontRef idx="minor">
            <a:schemeClr val="tx1"/>
          </a:fontRef>
        </p:style>
      </p:cxnSp>
      <p:sp>
        <p:nvSpPr>
          <p:cNvPr id="93" name="Isosceles Triangle 92"/>
          <p:cNvSpPr/>
          <p:nvPr/>
        </p:nvSpPr>
        <p:spPr>
          <a:xfrm rot="18781125">
            <a:off x="3101752" y="4132090"/>
            <a:ext cx="1294104" cy="2211558"/>
          </a:xfrm>
          <a:prstGeom prst="triangle">
            <a:avLst/>
          </a:prstGeom>
          <a:solidFill>
            <a:srgbClr val="00B05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6708969" y="2189029"/>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637359" y="2283018"/>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6678669" y="2219807"/>
            <a:ext cx="293670" cy="307777"/>
          </a:xfrm>
          <a:prstGeom prst="rect">
            <a:avLst/>
          </a:prstGeom>
          <a:noFill/>
          <a:ln>
            <a:noFill/>
          </a:ln>
        </p:spPr>
        <p:txBody>
          <a:bodyPr wrap="none" rtlCol="0">
            <a:spAutoFit/>
          </a:bodyPr>
          <a:lstStyle/>
          <a:p>
            <a:r>
              <a:rPr lang="cs-CZ" sz="1400" dirty="0"/>
              <a:t>A</a:t>
            </a:r>
            <a:endParaRPr lang="en-US" sz="1400" dirty="0"/>
          </a:p>
        </p:txBody>
      </p:sp>
      <p:sp>
        <p:nvSpPr>
          <p:cNvPr id="71" name="Date Placeholder 4">
            <a:extLst>
              <a:ext uri="{FF2B5EF4-FFF2-40B4-BE49-F238E27FC236}">
                <a16:creationId xmlns:a16="http://schemas.microsoft.com/office/drawing/2014/main" id="{540D1FB0-4613-4A8A-BE25-0DA72725F08F}"/>
              </a:ext>
            </a:extLst>
          </p:cNvPr>
          <p:cNvSpPr>
            <a:spLocks noGrp="1"/>
          </p:cNvSpPr>
          <p:nvPr>
            <p:ph type="dt" sz="half" idx="10"/>
          </p:nvPr>
        </p:nvSpPr>
        <p:spPr>
          <a:xfrm>
            <a:off x="628650" y="6672301"/>
            <a:ext cx="2057400" cy="183399"/>
          </a:xfrm>
        </p:spPr>
        <p:txBody>
          <a:bodyPr/>
          <a:lstStyle/>
          <a:p>
            <a:r>
              <a:rPr lang="en-US"/>
              <a:t>AY2023/24 NSWI166 Lecture 6 of 12, Vojtáš</a:t>
            </a:r>
            <a:endParaRPr lang="en-US" dirty="0"/>
          </a:p>
        </p:txBody>
      </p:sp>
      <p:sp>
        <p:nvSpPr>
          <p:cNvPr id="5" name="Footer Placeholder 4">
            <a:extLst>
              <a:ext uri="{FF2B5EF4-FFF2-40B4-BE49-F238E27FC236}">
                <a16:creationId xmlns:a16="http://schemas.microsoft.com/office/drawing/2014/main" id="{805B13C9-A2B4-8D05-B6EE-6328AB4B7E15}"/>
              </a:ext>
            </a:extLst>
          </p:cNvPr>
          <p:cNvSpPr>
            <a:spLocks noGrp="1"/>
          </p:cNvSpPr>
          <p:nvPr>
            <p:ph type="ftr" sz="quarter" idx="11"/>
          </p:nvPr>
        </p:nvSpPr>
        <p:spPr/>
        <p:txBody>
          <a:bodyPr/>
          <a:lstStyle/>
          <a:p>
            <a:r>
              <a:rPr lang="en-US"/>
              <a:t>Linear Monotone Preference Model</a:t>
            </a:r>
          </a:p>
        </p:txBody>
      </p:sp>
      <p:sp>
        <p:nvSpPr>
          <p:cNvPr id="6" name="Slide Number Placeholder 5">
            <a:extLst>
              <a:ext uri="{FF2B5EF4-FFF2-40B4-BE49-F238E27FC236}">
                <a16:creationId xmlns:a16="http://schemas.microsoft.com/office/drawing/2014/main" id="{0E51932F-A4DF-7A13-66C5-D045BDDFE793}"/>
              </a:ext>
            </a:extLst>
          </p:cNvPr>
          <p:cNvSpPr>
            <a:spLocks noGrp="1"/>
          </p:cNvSpPr>
          <p:nvPr>
            <p:ph type="sldNum" sz="quarter" idx="12"/>
          </p:nvPr>
        </p:nvSpPr>
        <p:spPr/>
        <p:txBody>
          <a:bodyPr/>
          <a:lstStyle/>
          <a:p>
            <a:fld id="{105CACD4-D05D-443A-96A5-56D488532F2E}" type="slidenum">
              <a:rPr lang="en-US" smtClean="0"/>
              <a:pPr/>
              <a:t>56</a:t>
            </a:fld>
            <a:endParaRPr lang="en-US"/>
          </a:p>
        </p:txBody>
      </p:sp>
    </p:spTree>
    <p:extLst>
      <p:ext uri="{BB962C8B-B14F-4D97-AF65-F5344CB8AC3E}">
        <p14:creationId xmlns:p14="http://schemas.microsoft.com/office/powerpoint/2010/main" val="7961000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9470" y="4483865"/>
            <a:ext cx="1861850"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045066" y="473725"/>
            <a:ext cx="3602516" cy="3789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0487" y="473725"/>
            <a:ext cx="1872867" cy="3756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34708" y="4483865"/>
            <a:ext cx="3602516"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4601392" y="4206866"/>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4720741" y="4458419"/>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4729920" y="6195370"/>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824671" y="4218672"/>
            <a:ext cx="263214" cy="276999"/>
          </a:xfrm>
          <a:prstGeom prst="rect">
            <a:avLst/>
          </a:prstGeom>
          <a:noFill/>
        </p:spPr>
        <p:txBody>
          <a:bodyPr wrap="none" rtlCol="0">
            <a:spAutoFit/>
          </a:bodyPr>
          <a:lstStyle/>
          <a:p>
            <a:r>
              <a:rPr lang="cs-CZ" sz="1200" dirty="0"/>
              <a:t>1</a:t>
            </a:r>
            <a:endParaRPr lang="en-US" sz="1200" dirty="0"/>
          </a:p>
        </p:txBody>
      </p:sp>
      <p:cxnSp>
        <p:nvCxnSpPr>
          <p:cNvPr id="15" name="Straight Arrow Connector 14"/>
          <p:cNvCxnSpPr/>
          <p:nvPr/>
        </p:nvCxnSpPr>
        <p:spPr>
          <a:xfrm>
            <a:off x="8637224" y="4229689"/>
            <a:ext cx="2864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4708" y="231354"/>
            <a:ext cx="0" cy="27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32183" y="4230477"/>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44780" y="6379816"/>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12673" y="645588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2640608" y="3886591"/>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8708834" y="3873206"/>
            <a:ext cx="429657" cy="369332"/>
          </a:xfrm>
          <a:prstGeom prst="rect">
            <a:avLst/>
          </a:prstGeom>
          <a:noFill/>
        </p:spPr>
        <p:txBody>
          <a:bodyPr wrap="square" rtlCol="0">
            <a:spAutoFit/>
          </a:bodyPr>
          <a:lstStyle/>
          <a:p>
            <a:r>
              <a:rPr lang="cs-CZ" dirty="0">
                <a:latin typeface="Brush Script MT" pitchFamily="66" charset="0"/>
              </a:rPr>
              <a:t>D</a:t>
            </a:r>
            <a:r>
              <a:rPr lang="cs-CZ" baseline="-25000" dirty="0"/>
              <a:t>1</a:t>
            </a:r>
            <a:endParaRPr lang="en-US" baseline="-25000" dirty="0"/>
          </a:p>
        </p:txBody>
      </p:sp>
      <p:sp>
        <p:nvSpPr>
          <p:cNvPr id="21" name="TextBox 20"/>
          <p:cNvSpPr txBox="1"/>
          <p:nvPr/>
        </p:nvSpPr>
        <p:spPr>
          <a:xfrm>
            <a:off x="5012673" y="46688"/>
            <a:ext cx="429657" cy="369332"/>
          </a:xfrm>
          <a:prstGeom prst="rect">
            <a:avLst/>
          </a:prstGeom>
          <a:noFill/>
        </p:spPr>
        <p:txBody>
          <a:bodyPr wrap="square" rtlCol="0">
            <a:spAutoFit/>
          </a:bodyPr>
          <a:lstStyle/>
          <a:p>
            <a:r>
              <a:rPr lang="cs-CZ" dirty="0">
                <a:latin typeface="Brush Script MT" pitchFamily="66" charset="0"/>
              </a:rPr>
              <a:t>D</a:t>
            </a:r>
            <a:r>
              <a:rPr lang="en-US" baseline="-25000" dirty="0"/>
              <a:t>2</a:t>
            </a:r>
          </a:p>
        </p:txBody>
      </p:sp>
      <p:cxnSp>
        <p:nvCxnSpPr>
          <p:cNvPr id="26" name="Straight Connector 25"/>
          <p:cNvCxnSpPr/>
          <p:nvPr/>
        </p:nvCxnSpPr>
        <p:spPr>
          <a:xfrm flipH="1">
            <a:off x="3689496" y="48544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079037" y="485450"/>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30487" y="950756"/>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42211" y="3288989"/>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84464" y="854598"/>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12854" y="948587"/>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097600" y="807911"/>
            <a:ext cx="280846" cy="307777"/>
          </a:xfrm>
          <a:prstGeom prst="rect">
            <a:avLst/>
          </a:prstGeom>
          <a:noFill/>
        </p:spPr>
        <p:txBody>
          <a:bodyPr wrap="none" rtlCol="0">
            <a:spAutoFit/>
          </a:bodyPr>
          <a:lstStyle/>
          <a:p>
            <a:r>
              <a:rPr lang="en-US" sz="1400" dirty="0"/>
              <a:t>C</a:t>
            </a:r>
          </a:p>
        </p:txBody>
      </p:sp>
      <p:sp>
        <p:nvSpPr>
          <p:cNvPr id="60" name="TextBox 59"/>
          <p:cNvSpPr txBox="1"/>
          <p:nvPr/>
        </p:nvSpPr>
        <p:spPr>
          <a:xfrm>
            <a:off x="140963" y="506774"/>
            <a:ext cx="2562521" cy="5355312"/>
          </a:xfrm>
          <a:prstGeom prst="rect">
            <a:avLst/>
          </a:prstGeom>
          <a:noFill/>
          <a:ln>
            <a:solidFill>
              <a:schemeClr val="tx1"/>
            </a:solidFill>
          </a:ln>
        </p:spPr>
        <p:txBody>
          <a:bodyPr wrap="square" rtlCol="0">
            <a:spAutoFit/>
          </a:bodyPr>
          <a:lstStyle/>
          <a:p>
            <a:r>
              <a:rPr lang="en-US" b="1" dirty="0"/>
              <a:t>Possible extensions: </a:t>
            </a:r>
          </a:p>
          <a:p>
            <a:endParaRPr lang="en-US" dirty="0"/>
          </a:p>
          <a:p>
            <a:r>
              <a:rPr lang="en-US" dirty="0"/>
              <a:t>     Vector of attribute  preferences </a:t>
            </a:r>
            <a:r>
              <a:rPr lang="en-US" b="1" dirty="0"/>
              <a:t>f</a:t>
            </a:r>
            <a:r>
              <a:rPr lang="en-US" dirty="0"/>
              <a:t>=[f</a:t>
            </a:r>
            <a:r>
              <a:rPr lang="en-US" baseline="-25000" dirty="0"/>
              <a:t>1</a:t>
            </a:r>
            <a:r>
              <a:rPr lang="en-US" dirty="0"/>
              <a:t>, …, f</a:t>
            </a:r>
            <a:r>
              <a:rPr lang="en-US" baseline="-25000" dirty="0"/>
              <a:t>m</a:t>
            </a:r>
            <a:r>
              <a:rPr lang="en-US" dirty="0"/>
              <a:t>] and aggregation  </a:t>
            </a:r>
            <a:r>
              <a:rPr lang="en-US" b="1" dirty="0"/>
              <a:t>t</a:t>
            </a:r>
            <a:r>
              <a:rPr lang="en-US" dirty="0"/>
              <a:t> define an user </a:t>
            </a:r>
            <a:r>
              <a:rPr lang="en-US" b="1" dirty="0" err="1"/>
              <a:t>u</a:t>
            </a:r>
            <a:r>
              <a:rPr lang="en-US" b="1" baseline="-25000" dirty="0" err="1"/>
              <a:t>f,t</a:t>
            </a:r>
            <a:r>
              <a:rPr lang="en-US" dirty="0"/>
              <a:t>  = </a:t>
            </a:r>
            <a:r>
              <a:rPr lang="en-US" b="1" dirty="0">
                <a:solidFill>
                  <a:srgbClr val="00B050"/>
                </a:solidFill>
              </a:rPr>
              <a:t>u</a:t>
            </a:r>
          </a:p>
          <a:p>
            <a:r>
              <a:rPr lang="en-US" dirty="0"/>
              <a:t>     Overall preference of user </a:t>
            </a:r>
            <a:r>
              <a:rPr lang="en-US" dirty="0" err="1"/>
              <a:t>u</a:t>
            </a:r>
            <a:r>
              <a:rPr lang="en-US" baseline="-25000" dirty="0" err="1"/>
              <a:t>f,t</a:t>
            </a:r>
            <a:r>
              <a:rPr lang="en-US" dirty="0"/>
              <a:t>  is given by   </a:t>
            </a:r>
            <a:r>
              <a:rPr lang="en-US" dirty="0" err="1"/>
              <a:t>r</a:t>
            </a:r>
            <a:r>
              <a:rPr lang="en-US" baseline="30000" dirty="0" err="1"/>
              <a:t>f,t</a:t>
            </a:r>
            <a:r>
              <a:rPr lang="en-US" dirty="0" err="1"/>
              <a:t>:O</a:t>
            </a:r>
            <a:r>
              <a:rPr lang="en-US" dirty="0">
                <a:sym typeface="Wingdings" panose="05000000000000000000" pitchFamily="2" charset="2"/>
              </a:rPr>
              <a:t>[0,1] , for object </a:t>
            </a:r>
            <a:r>
              <a:rPr lang="en-US" dirty="0" err="1">
                <a:sym typeface="Wingdings" panose="05000000000000000000" pitchFamily="2" charset="2"/>
              </a:rPr>
              <a:t>oid</a:t>
            </a:r>
            <a:r>
              <a:rPr lang="en-US" dirty="0">
                <a:sym typeface="Wingdings" panose="05000000000000000000" pitchFamily="2" charset="2"/>
              </a:rPr>
              <a:t> </a:t>
            </a:r>
            <a:r>
              <a:rPr lang="en-US" dirty="0"/>
              <a:t>given by </a:t>
            </a:r>
            <a:r>
              <a:rPr lang="en-US" dirty="0" err="1"/>
              <a:t>r</a:t>
            </a:r>
            <a:r>
              <a:rPr lang="en-US" baseline="30000" dirty="0" err="1"/>
              <a:t>f,t</a:t>
            </a:r>
            <a:r>
              <a:rPr lang="en-US" dirty="0"/>
              <a:t>(</a:t>
            </a:r>
            <a:r>
              <a:rPr lang="en-US" dirty="0" err="1"/>
              <a:t>oid</a:t>
            </a:r>
            <a:r>
              <a:rPr lang="en-US" dirty="0"/>
              <a:t>) = </a:t>
            </a:r>
          </a:p>
          <a:p>
            <a:r>
              <a:rPr lang="en-US" dirty="0">
                <a:sym typeface="Symbol" panose="05050102010706020507" pitchFamily="18" charset="2"/>
              </a:rPr>
              <a:t>t</a:t>
            </a:r>
            <a:r>
              <a:rPr lang="en-US" baseline="30000" dirty="0"/>
              <a:t> </a:t>
            </a:r>
            <a:r>
              <a:rPr lang="en-US" dirty="0">
                <a:solidFill>
                  <a:srgbClr val="00B050"/>
                </a:solidFill>
                <a:sym typeface="Symbol" panose="05050102010706020507" pitchFamily="18" charset="2"/>
              </a:rPr>
              <a:t>([</a:t>
            </a:r>
            <a:r>
              <a:rPr lang="en-US" dirty="0" err="1"/>
              <a:t>f</a:t>
            </a:r>
            <a:r>
              <a:rPr lang="en-US" baseline="-25000" dirty="0" err="1"/>
              <a:t>i</a:t>
            </a:r>
            <a:r>
              <a:rPr lang="en-US" baseline="-25000" dirty="0"/>
              <a:t> </a:t>
            </a:r>
            <a:r>
              <a:rPr lang="en-US" dirty="0"/>
              <a:t>(</a:t>
            </a:r>
            <a:r>
              <a:rPr lang="en-US" dirty="0" err="1"/>
              <a:t>oid.A</a:t>
            </a:r>
            <a:r>
              <a:rPr lang="en-US" baseline="-25000" dirty="0" err="1"/>
              <a:t>i</a:t>
            </a:r>
            <a:r>
              <a:rPr lang="en-US" dirty="0"/>
              <a:t>) : </a:t>
            </a:r>
            <a:r>
              <a:rPr lang="en-US" dirty="0" err="1"/>
              <a:t>i</a:t>
            </a:r>
            <a:r>
              <a:rPr lang="en-US" dirty="0"/>
              <a:t> = 1, …, m</a:t>
            </a:r>
            <a:r>
              <a:rPr lang="en-US" dirty="0">
                <a:solidFill>
                  <a:srgbClr val="00B050"/>
                </a:solidFill>
                <a:sym typeface="Symbol" panose="05050102010706020507" pitchFamily="18" charset="2"/>
              </a:rPr>
              <a:t>])</a:t>
            </a:r>
          </a:p>
          <a:p>
            <a:r>
              <a:rPr lang="en-US" dirty="0"/>
              <a:t>     </a:t>
            </a:r>
          </a:p>
          <a:p>
            <a:r>
              <a:rPr lang="en-US" dirty="0"/>
              <a:t>     Depict contour line (i.e. items of same preference degree) in DC-data cube is a little  bit trickier (depending on position of ideal points and/or intervals)</a:t>
            </a:r>
            <a:endParaRPr lang="en-US" dirty="0">
              <a:sym typeface="Symbol" panose="05050102010706020507" pitchFamily="18" charset="2"/>
            </a:endParaRPr>
          </a:p>
        </p:txBody>
      </p:sp>
      <p:cxnSp>
        <p:nvCxnSpPr>
          <p:cNvPr id="64" name="Straight Connector 63"/>
          <p:cNvCxnSpPr/>
          <p:nvPr/>
        </p:nvCxnSpPr>
        <p:spPr>
          <a:xfrm flipV="1">
            <a:off x="5916488" y="4495672"/>
            <a:ext cx="2731094" cy="188125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2942211" y="485449"/>
            <a:ext cx="1861143" cy="24453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10" idx="0"/>
          </p:cNvCxnSpPr>
          <p:nvPr/>
        </p:nvCxnSpPr>
        <p:spPr>
          <a:xfrm>
            <a:off x="2930487" y="2919046"/>
            <a:ext cx="1802512" cy="12878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939666" y="5125285"/>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915794" y="6212033"/>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137301"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452932"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044780" y="4483865"/>
            <a:ext cx="871708" cy="189306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43507" y="1837869"/>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271897" y="1931858"/>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371527" y="1760416"/>
            <a:ext cx="272832" cy="307777"/>
          </a:xfrm>
          <a:prstGeom prst="rect">
            <a:avLst/>
          </a:prstGeom>
          <a:noFill/>
        </p:spPr>
        <p:txBody>
          <a:bodyPr wrap="none" rtlCol="0">
            <a:spAutoFit/>
          </a:bodyPr>
          <a:lstStyle/>
          <a:p>
            <a:r>
              <a:rPr lang="en-US" sz="1400" dirty="0"/>
              <a:t>E</a:t>
            </a:r>
          </a:p>
        </p:txBody>
      </p:sp>
      <p:sp>
        <p:nvSpPr>
          <p:cNvPr id="77" name="TextBox 76"/>
          <p:cNvSpPr txBox="1"/>
          <p:nvPr/>
        </p:nvSpPr>
        <p:spPr>
          <a:xfrm>
            <a:off x="5167461" y="5374847"/>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1</a:t>
            </a:r>
            <a:r>
              <a:rPr lang="en-US" b="1" baseline="30000" dirty="0">
                <a:solidFill>
                  <a:srgbClr val="00B050"/>
                </a:solidFill>
              </a:rPr>
              <a:t>u</a:t>
            </a:r>
            <a:endParaRPr lang="en-US" dirty="0">
              <a:solidFill>
                <a:srgbClr val="00B050"/>
              </a:solidFill>
            </a:endParaRPr>
          </a:p>
        </p:txBody>
      </p:sp>
      <p:sp>
        <p:nvSpPr>
          <p:cNvPr id="78" name="TextBox 77"/>
          <p:cNvSpPr txBox="1"/>
          <p:nvPr/>
        </p:nvSpPr>
        <p:spPr>
          <a:xfrm>
            <a:off x="3557046" y="3509908"/>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2</a:t>
            </a:r>
            <a:r>
              <a:rPr lang="en-US" b="1" baseline="30000" dirty="0">
                <a:solidFill>
                  <a:srgbClr val="00B050"/>
                </a:solidFill>
              </a:rPr>
              <a:t>u</a:t>
            </a:r>
            <a:endParaRPr lang="en-US" dirty="0">
              <a:solidFill>
                <a:srgbClr val="00B050"/>
              </a:solidFill>
            </a:endParaRPr>
          </a:p>
        </p:txBody>
      </p:sp>
      <p:cxnSp>
        <p:nvCxnSpPr>
          <p:cNvPr id="80" name="Straight Connector 79"/>
          <p:cNvCxnSpPr/>
          <p:nvPr/>
        </p:nvCxnSpPr>
        <p:spPr>
          <a:xfrm>
            <a:off x="7141642" y="2547547"/>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070032" y="2641536"/>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169662" y="2470094"/>
            <a:ext cx="295274" cy="307777"/>
          </a:xfrm>
          <a:prstGeom prst="rect">
            <a:avLst/>
          </a:prstGeom>
          <a:noFill/>
        </p:spPr>
        <p:txBody>
          <a:bodyPr wrap="none" rtlCol="0">
            <a:spAutoFit/>
          </a:bodyPr>
          <a:lstStyle/>
          <a:p>
            <a:r>
              <a:rPr lang="cs-CZ" sz="1400" dirty="0"/>
              <a:t>D</a:t>
            </a:r>
            <a:endParaRPr lang="en-US" sz="1400" dirty="0"/>
          </a:p>
        </p:txBody>
      </p:sp>
      <p:cxnSp>
        <p:nvCxnSpPr>
          <p:cNvPr id="83" name="Straight Connector 82"/>
          <p:cNvCxnSpPr/>
          <p:nvPr/>
        </p:nvCxnSpPr>
        <p:spPr>
          <a:xfrm>
            <a:off x="6135292" y="3190416"/>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063682" y="3284405"/>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148428" y="3143729"/>
            <a:ext cx="282450" cy="307777"/>
          </a:xfrm>
          <a:prstGeom prst="rect">
            <a:avLst/>
          </a:prstGeom>
          <a:noFill/>
        </p:spPr>
        <p:txBody>
          <a:bodyPr wrap="none" rtlCol="0">
            <a:spAutoFit/>
          </a:bodyPr>
          <a:lstStyle/>
          <a:p>
            <a:r>
              <a:rPr lang="en-US" sz="1400" dirty="0"/>
              <a:t>B</a:t>
            </a:r>
          </a:p>
        </p:txBody>
      </p:sp>
      <p:sp>
        <p:nvSpPr>
          <p:cNvPr id="87" name="TextBox 86"/>
          <p:cNvSpPr txBox="1"/>
          <p:nvPr/>
        </p:nvSpPr>
        <p:spPr>
          <a:xfrm>
            <a:off x="6061426" y="4166643"/>
            <a:ext cx="385042" cy="369332"/>
          </a:xfrm>
          <a:prstGeom prst="rect">
            <a:avLst/>
          </a:prstGeom>
          <a:noFill/>
        </p:spPr>
        <p:txBody>
          <a:bodyPr wrap="none" rtlCol="0">
            <a:spAutoFit/>
          </a:bodyPr>
          <a:lstStyle/>
          <a:p>
            <a:r>
              <a:rPr lang="en-US" dirty="0"/>
              <a:t>b</a:t>
            </a:r>
            <a:r>
              <a:rPr lang="en-US" baseline="-25000" dirty="0"/>
              <a:t>1</a:t>
            </a:r>
            <a:endParaRPr lang="en-US" dirty="0"/>
          </a:p>
        </p:txBody>
      </p:sp>
      <p:sp>
        <p:nvSpPr>
          <p:cNvPr id="88" name="TextBox 87"/>
          <p:cNvSpPr txBox="1"/>
          <p:nvPr/>
        </p:nvSpPr>
        <p:spPr>
          <a:xfrm>
            <a:off x="4733818" y="3187824"/>
            <a:ext cx="385042" cy="369332"/>
          </a:xfrm>
          <a:prstGeom prst="rect">
            <a:avLst/>
          </a:prstGeom>
          <a:noFill/>
        </p:spPr>
        <p:txBody>
          <a:bodyPr wrap="none" rtlCol="0">
            <a:spAutoFit/>
          </a:bodyPr>
          <a:lstStyle/>
          <a:p>
            <a:r>
              <a:rPr lang="en-US" dirty="0"/>
              <a:t>b</a:t>
            </a:r>
            <a:r>
              <a:rPr lang="en-US" baseline="-25000" dirty="0"/>
              <a:t>2</a:t>
            </a:r>
            <a:endParaRPr lang="en-US" dirty="0"/>
          </a:p>
        </p:txBody>
      </p:sp>
      <p:sp>
        <p:nvSpPr>
          <p:cNvPr id="90" name="TextBox 89"/>
          <p:cNvSpPr txBox="1"/>
          <p:nvPr/>
        </p:nvSpPr>
        <p:spPr>
          <a:xfrm>
            <a:off x="4677259" y="5846198"/>
            <a:ext cx="465192" cy="369332"/>
          </a:xfrm>
          <a:prstGeom prst="rect">
            <a:avLst/>
          </a:prstGeom>
          <a:noFill/>
        </p:spPr>
        <p:txBody>
          <a:bodyPr wrap="none" rtlCol="0">
            <a:spAutoFit/>
          </a:bodyPr>
          <a:lstStyle/>
          <a:p>
            <a:r>
              <a:rPr lang="en-US" dirty="0">
                <a:solidFill>
                  <a:srgbClr val="00B050"/>
                </a:solidFill>
              </a:rPr>
              <a:t>b</a:t>
            </a:r>
            <a:r>
              <a:rPr lang="en-US" baseline="-25000" dirty="0">
                <a:solidFill>
                  <a:srgbClr val="00B050"/>
                </a:solidFill>
              </a:rPr>
              <a:t>1</a:t>
            </a:r>
            <a:r>
              <a:rPr lang="en-US" baseline="30000" dirty="0">
                <a:solidFill>
                  <a:srgbClr val="00B050"/>
                </a:solidFill>
              </a:rPr>
              <a:t>u</a:t>
            </a:r>
            <a:endParaRPr lang="en-US" dirty="0">
              <a:solidFill>
                <a:srgbClr val="00B050"/>
              </a:solidFill>
            </a:endParaRPr>
          </a:p>
        </p:txBody>
      </p:sp>
      <p:sp>
        <p:nvSpPr>
          <p:cNvPr id="91" name="TextBox 90"/>
          <p:cNvSpPr txBox="1"/>
          <p:nvPr/>
        </p:nvSpPr>
        <p:spPr>
          <a:xfrm>
            <a:off x="3076274" y="4160371"/>
            <a:ext cx="465192" cy="369332"/>
          </a:xfrm>
          <a:prstGeom prst="rect">
            <a:avLst/>
          </a:prstGeom>
          <a:noFill/>
        </p:spPr>
        <p:txBody>
          <a:bodyPr wrap="none" rtlCol="0">
            <a:spAutoFit/>
          </a:bodyPr>
          <a:lstStyle/>
          <a:p>
            <a:r>
              <a:rPr lang="en-US">
                <a:solidFill>
                  <a:srgbClr val="00B050"/>
                </a:solidFill>
              </a:rPr>
              <a:t>b</a:t>
            </a:r>
            <a:r>
              <a:rPr lang="en-US" baseline="-25000">
                <a:solidFill>
                  <a:srgbClr val="00B050"/>
                </a:solidFill>
              </a:rPr>
              <a:t>2</a:t>
            </a:r>
            <a:r>
              <a:rPr lang="en-US" baseline="30000">
                <a:solidFill>
                  <a:srgbClr val="00B050"/>
                </a:solidFill>
              </a:rPr>
              <a:t>u</a:t>
            </a:r>
            <a:endParaRPr lang="en-US" dirty="0">
              <a:solidFill>
                <a:srgbClr val="00B050"/>
              </a:solidFill>
            </a:endParaRPr>
          </a:p>
        </p:txBody>
      </p:sp>
      <p:sp>
        <p:nvSpPr>
          <p:cNvPr id="94" name="TextBox 93"/>
          <p:cNvSpPr txBox="1"/>
          <p:nvPr/>
        </p:nvSpPr>
        <p:spPr>
          <a:xfrm>
            <a:off x="3385789" y="5912157"/>
            <a:ext cx="389850" cy="369332"/>
          </a:xfrm>
          <a:prstGeom prst="rect">
            <a:avLst/>
          </a:prstGeom>
          <a:noFill/>
        </p:spPr>
        <p:txBody>
          <a:bodyPr wrap="none" rtlCol="0">
            <a:spAutoFit/>
          </a:bodyPr>
          <a:lstStyle/>
          <a:p>
            <a:r>
              <a:rPr lang="en-US" dirty="0">
                <a:solidFill>
                  <a:srgbClr val="00B050"/>
                </a:solidFill>
              </a:rPr>
              <a:t>B</a:t>
            </a:r>
            <a:r>
              <a:rPr lang="en-US" baseline="30000" dirty="0">
                <a:solidFill>
                  <a:srgbClr val="00B050"/>
                </a:solidFill>
              </a:rPr>
              <a:t>u</a:t>
            </a:r>
          </a:p>
        </p:txBody>
      </p:sp>
      <p:cxnSp>
        <p:nvCxnSpPr>
          <p:cNvPr id="98" name="Straight Connector 97"/>
          <p:cNvCxnSpPr/>
          <p:nvPr/>
        </p:nvCxnSpPr>
        <p:spPr>
          <a:xfrm>
            <a:off x="2922628" y="1932732"/>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5337348" y="487018"/>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7138131" y="474162"/>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941482" y="2639757"/>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3152836" y="48358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917362" y="5525430"/>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3623029" y="4839075"/>
            <a:ext cx="389850" cy="369332"/>
          </a:xfrm>
          <a:prstGeom prst="rect">
            <a:avLst/>
          </a:prstGeom>
          <a:noFill/>
        </p:spPr>
        <p:txBody>
          <a:bodyPr wrap="none" rtlCol="0">
            <a:spAutoFit/>
          </a:bodyPr>
          <a:lstStyle/>
          <a:p>
            <a:r>
              <a:rPr lang="en-US" dirty="0" err="1">
                <a:solidFill>
                  <a:srgbClr val="00B050"/>
                </a:solidFill>
              </a:rPr>
              <a:t>E</a:t>
            </a:r>
            <a:r>
              <a:rPr lang="en-US" baseline="30000" dirty="0" err="1">
                <a:solidFill>
                  <a:srgbClr val="00B050"/>
                </a:solidFill>
              </a:rPr>
              <a:t>u</a:t>
            </a:r>
            <a:endParaRPr lang="en-US" baseline="30000" dirty="0">
              <a:solidFill>
                <a:srgbClr val="00B050"/>
              </a:solidFill>
            </a:endParaRPr>
          </a:p>
        </p:txBody>
      </p:sp>
      <p:sp>
        <p:nvSpPr>
          <p:cNvPr id="105" name="TextBox 104"/>
          <p:cNvSpPr txBox="1"/>
          <p:nvPr/>
        </p:nvSpPr>
        <p:spPr>
          <a:xfrm>
            <a:off x="2879883" y="5453388"/>
            <a:ext cx="407484" cy="369332"/>
          </a:xfrm>
          <a:prstGeom prst="rect">
            <a:avLst/>
          </a:prstGeom>
          <a:noFill/>
        </p:spPr>
        <p:txBody>
          <a:bodyPr wrap="none" rtlCol="0">
            <a:spAutoFit/>
          </a:bodyPr>
          <a:lstStyle/>
          <a:p>
            <a:r>
              <a:rPr lang="en-US" dirty="0">
                <a:solidFill>
                  <a:srgbClr val="00B050"/>
                </a:solidFill>
              </a:rPr>
              <a:t>D</a:t>
            </a:r>
            <a:r>
              <a:rPr lang="en-US" baseline="30000" dirty="0">
                <a:solidFill>
                  <a:srgbClr val="00B050"/>
                </a:solidFill>
              </a:rPr>
              <a:t>u</a:t>
            </a:r>
          </a:p>
        </p:txBody>
      </p:sp>
      <p:cxnSp>
        <p:nvCxnSpPr>
          <p:cNvPr id="74" name="Straight Connector 73"/>
          <p:cNvCxnSpPr/>
          <p:nvPr/>
        </p:nvCxnSpPr>
        <p:spPr>
          <a:xfrm flipH="1">
            <a:off x="4426370" y="477590"/>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922380" y="4881751"/>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369330" y="4586114"/>
            <a:ext cx="389850" cy="369332"/>
          </a:xfrm>
          <a:prstGeom prst="rect">
            <a:avLst/>
          </a:prstGeom>
          <a:noFill/>
        </p:spPr>
        <p:txBody>
          <a:bodyPr wrap="none" rtlCol="0">
            <a:spAutoFit/>
          </a:bodyPr>
          <a:lstStyle/>
          <a:p>
            <a:r>
              <a:rPr lang="en-US" dirty="0">
                <a:solidFill>
                  <a:srgbClr val="00B050"/>
                </a:solidFill>
              </a:rPr>
              <a:t>C</a:t>
            </a:r>
            <a:r>
              <a:rPr lang="en-US" baseline="30000" dirty="0">
                <a:solidFill>
                  <a:srgbClr val="00B050"/>
                </a:solidFill>
              </a:rPr>
              <a:t>u</a:t>
            </a:r>
          </a:p>
        </p:txBody>
      </p:sp>
      <p:cxnSp>
        <p:nvCxnSpPr>
          <p:cNvPr id="68" name="Straight Connector 67"/>
          <p:cNvCxnSpPr>
            <a:stCxn id="10" idx="2"/>
          </p:cNvCxnSpPr>
          <p:nvPr/>
        </p:nvCxnSpPr>
        <p:spPr>
          <a:xfrm flipH="1">
            <a:off x="2912882" y="4483865"/>
            <a:ext cx="1820117" cy="1898081"/>
          </a:xfrm>
          <a:prstGeom prst="line">
            <a:avLst/>
          </a:prstGeom>
        </p:spPr>
        <p:style>
          <a:lnRef idx="1">
            <a:schemeClr val="accent1"/>
          </a:lnRef>
          <a:fillRef idx="0">
            <a:schemeClr val="accent1"/>
          </a:fillRef>
          <a:effectRef idx="0">
            <a:schemeClr val="accent1"/>
          </a:effectRef>
          <a:fontRef idx="minor">
            <a:schemeClr val="tx1"/>
          </a:fontRef>
        </p:style>
      </p:cxnSp>
      <p:sp>
        <p:nvSpPr>
          <p:cNvPr id="93" name="Isosceles Triangle 92"/>
          <p:cNvSpPr/>
          <p:nvPr/>
        </p:nvSpPr>
        <p:spPr>
          <a:xfrm rot="18781125">
            <a:off x="3101752" y="4132090"/>
            <a:ext cx="1294104" cy="2211558"/>
          </a:xfrm>
          <a:prstGeom prst="triangle">
            <a:avLst/>
          </a:prstGeom>
          <a:solidFill>
            <a:srgbClr val="00B05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93" idx="0"/>
          </p:cNvCxnSpPr>
          <p:nvPr/>
        </p:nvCxnSpPr>
        <p:spPr>
          <a:xfrm>
            <a:off x="2940335" y="4483465"/>
            <a:ext cx="1840985" cy="1893463"/>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708969" y="2189029"/>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637359" y="2283018"/>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678669" y="2219807"/>
            <a:ext cx="293670" cy="307777"/>
          </a:xfrm>
          <a:prstGeom prst="rect">
            <a:avLst/>
          </a:prstGeom>
          <a:noFill/>
          <a:ln>
            <a:noFill/>
          </a:ln>
        </p:spPr>
        <p:txBody>
          <a:bodyPr wrap="none" rtlCol="0">
            <a:spAutoFit/>
          </a:bodyPr>
          <a:lstStyle/>
          <a:p>
            <a:r>
              <a:rPr lang="cs-CZ" sz="1400" dirty="0"/>
              <a:t>A</a:t>
            </a:r>
            <a:endParaRPr lang="en-US" sz="1400" dirty="0"/>
          </a:p>
        </p:txBody>
      </p:sp>
      <p:sp>
        <p:nvSpPr>
          <p:cNvPr id="71" name="Date Placeholder 4">
            <a:extLst>
              <a:ext uri="{FF2B5EF4-FFF2-40B4-BE49-F238E27FC236}">
                <a16:creationId xmlns:a16="http://schemas.microsoft.com/office/drawing/2014/main" id="{473C7401-744F-404D-B133-F53D6827352A}"/>
              </a:ext>
            </a:extLst>
          </p:cNvPr>
          <p:cNvSpPr>
            <a:spLocks noGrp="1"/>
          </p:cNvSpPr>
          <p:nvPr>
            <p:ph type="dt" sz="half" idx="10"/>
          </p:nvPr>
        </p:nvSpPr>
        <p:spPr>
          <a:xfrm>
            <a:off x="628650" y="6672301"/>
            <a:ext cx="2057400" cy="183399"/>
          </a:xfrm>
        </p:spPr>
        <p:txBody>
          <a:bodyPr/>
          <a:lstStyle/>
          <a:p>
            <a:r>
              <a:rPr lang="en-US"/>
              <a:t>AY2023/24 NSWI166 Lecture 6 of 12, Vojtáš</a:t>
            </a:r>
            <a:endParaRPr lang="en-US" dirty="0"/>
          </a:p>
        </p:txBody>
      </p:sp>
      <p:sp>
        <p:nvSpPr>
          <p:cNvPr id="5" name="Footer Placeholder 4">
            <a:extLst>
              <a:ext uri="{FF2B5EF4-FFF2-40B4-BE49-F238E27FC236}">
                <a16:creationId xmlns:a16="http://schemas.microsoft.com/office/drawing/2014/main" id="{86C4772A-8325-6F0D-3A45-4E0A99D2430A}"/>
              </a:ext>
            </a:extLst>
          </p:cNvPr>
          <p:cNvSpPr>
            <a:spLocks noGrp="1"/>
          </p:cNvSpPr>
          <p:nvPr>
            <p:ph type="ftr" sz="quarter" idx="11"/>
          </p:nvPr>
        </p:nvSpPr>
        <p:spPr/>
        <p:txBody>
          <a:bodyPr/>
          <a:lstStyle/>
          <a:p>
            <a:r>
              <a:rPr lang="en-US"/>
              <a:t>Linear Monotone Preference Model</a:t>
            </a:r>
          </a:p>
        </p:txBody>
      </p:sp>
      <p:sp>
        <p:nvSpPr>
          <p:cNvPr id="14" name="Slide Number Placeholder 13">
            <a:extLst>
              <a:ext uri="{FF2B5EF4-FFF2-40B4-BE49-F238E27FC236}">
                <a16:creationId xmlns:a16="http://schemas.microsoft.com/office/drawing/2014/main" id="{E68D0DC6-DBA1-B9CE-0C9D-3D009D6A3DF3}"/>
              </a:ext>
            </a:extLst>
          </p:cNvPr>
          <p:cNvSpPr>
            <a:spLocks noGrp="1"/>
          </p:cNvSpPr>
          <p:nvPr>
            <p:ph type="sldNum" sz="quarter" idx="12"/>
          </p:nvPr>
        </p:nvSpPr>
        <p:spPr/>
        <p:txBody>
          <a:bodyPr/>
          <a:lstStyle/>
          <a:p>
            <a:fld id="{105CACD4-D05D-443A-96A5-56D488532F2E}" type="slidenum">
              <a:rPr lang="en-US" smtClean="0"/>
              <a:pPr/>
              <a:t>57</a:t>
            </a:fld>
            <a:endParaRPr lang="en-US"/>
          </a:p>
        </p:txBody>
      </p:sp>
    </p:spTree>
    <p:extLst>
      <p:ext uri="{BB962C8B-B14F-4D97-AF65-F5344CB8AC3E}">
        <p14:creationId xmlns:p14="http://schemas.microsoft.com/office/powerpoint/2010/main" val="38770211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9470" y="4483865"/>
            <a:ext cx="1861850"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045066" y="473725"/>
            <a:ext cx="3602516" cy="3789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0487" y="473725"/>
            <a:ext cx="1872867" cy="3756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34708" y="4483865"/>
            <a:ext cx="3602516"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4601392" y="4206866"/>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4720741" y="4458419"/>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4729920" y="6195370"/>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824671" y="4218672"/>
            <a:ext cx="263214" cy="276999"/>
          </a:xfrm>
          <a:prstGeom prst="rect">
            <a:avLst/>
          </a:prstGeom>
          <a:noFill/>
        </p:spPr>
        <p:txBody>
          <a:bodyPr wrap="none" rtlCol="0">
            <a:spAutoFit/>
          </a:bodyPr>
          <a:lstStyle/>
          <a:p>
            <a:r>
              <a:rPr lang="cs-CZ" sz="1200" dirty="0"/>
              <a:t>1</a:t>
            </a:r>
            <a:endParaRPr lang="en-US" sz="1200" dirty="0"/>
          </a:p>
        </p:txBody>
      </p:sp>
      <p:cxnSp>
        <p:nvCxnSpPr>
          <p:cNvPr id="15" name="Straight Arrow Connector 14"/>
          <p:cNvCxnSpPr/>
          <p:nvPr/>
        </p:nvCxnSpPr>
        <p:spPr>
          <a:xfrm>
            <a:off x="8637224" y="4229689"/>
            <a:ext cx="2864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4708" y="231354"/>
            <a:ext cx="0" cy="27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32183" y="4230477"/>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44780" y="6379816"/>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12673" y="645588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2640608" y="3886591"/>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8708834" y="3873206"/>
            <a:ext cx="429657" cy="369332"/>
          </a:xfrm>
          <a:prstGeom prst="rect">
            <a:avLst/>
          </a:prstGeom>
          <a:noFill/>
        </p:spPr>
        <p:txBody>
          <a:bodyPr wrap="square" rtlCol="0">
            <a:spAutoFit/>
          </a:bodyPr>
          <a:lstStyle/>
          <a:p>
            <a:r>
              <a:rPr lang="cs-CZ" dirty="0">
                <a:latin typeface="Brush Script MT" pitchFamily="66" charset="0"/>
              </a:rPr>
              <a:t>D</a:t>
            </a:r>
            <a:r>
              <a:rPr lang="cs-CZ" baseline="-25000" dirty="0"/>
              <a:t>1</a:t>
            </a:r>
            <a:endParaRPr lang="en-US" baseline="-25000" dirty="0"/>
          </a:p>
        </p:txBody>
      </p:sp>
      <p:sp>
        <p:nvSpPr>
          <p:cNvPr id="21" name="TextBox 20"/>
          <p:cNvSpPr txBox="1"/>
          <p:nvPr/>
        </p:nvSpPr>
        <p:spPr>
          <a:xfrm>
            <a:off x="5012673" y="46688"/>
            <a:ext cx="429657" cy="369332"/>
          </a:xfrm>
          <a:prstGeom prst="rect">
            <a:avLst/>
          </a:prstGeom>
          <a:noFill/>
        </p:spPr>
        <p:txBody>
          <a:bodyPr wrap="square" rtlCol="0">
            <a:spAutoFit/>
          </a:bodyPr>
          <a:lstStyle/>
          <a:p>
            <a:r>
              <a:rPr lang="cs-CZ" dirty="0">
                <a:latin typeface="Brush Script MT" pitchFamily="66" charset="0"/>
              </a:rPr>
              <a:t>D</a:t>
            </a:r>
            <a:r>
              <a:rPr lang="en-US" baseline="-25000" dirty="0"/>
              <a:t>2</a:t>
            </a:r>
          </a:p>
        </p:txBody>
      </p:sp>
      <p:cxnSp>
        <p:nvCxnSpPr>
          <p:cNvPr id="26" name="Straight Connector 25"/>
          <p:cNvCxnSpPr/>
          <p:nvPr/>
        </p:nvCxnSpPr>
        <p:spPr>
          <a:xfrm flipH="1">
            <a:off x="3689496" y="48544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079037" y="485450"/>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30487" y="950756"/>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42211" y="3288989"/>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84464" y="854598"/>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12854" y="948587"/>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097600" y="807911"/>
            <a:ext cx="280846" cy="307777"/>
          </a:xfrm>
          <a:prstGeom prst="rect">
            <a:avLst/>
          </a:prstGeom>
          <a:noFill/>
        </p:spPr>
        <p:txBody>
          <a:bodyPr wrap="none" rtlCol="0">
            <a:spAutoFit/>
          </a:bodyPr>
          <a:lstStyle/>
          <a:p>
            <a:r>
              <a:rPr lang="en-US" sz="1400" dirty="0"/>
              <a:t>C</a:t>
            </a:r>
          </a:p>
        </p:txBody>
      </p:sp>
      <p:sp>
        <p:nvSpPr>
          <p:cNvPr id="60" name="TextBox 59"/>
          <p:cNvSpPr txBox="1"/>
          <p:nvPr/>
        </p:nvSpPr>
        <p:spPr>
          <a:xfrm>
            <a:off x="140963" y="506774"/>
            <a:ext cx="2562521" cy="5355312"/>
          </a:xfrm>
          <a:prstGeom prst="rect">
            <a:avLst/>
          </a:prstGeom>
          <a:noFill/>
          <a:ln>
            <a:solidFill>
              <a:schemeClr val="tx1"/>
            </a:solidFill>
          </a:ln>
        </p:spPr>
        <p:txBody>
          <a:bodyPr wrap="square" rtlCol="0">
            <a:spAutoFit/>
          </a:bodyPr>
          <a:lstStyle/>
          <a:p>
            <a:r>
              <a:rPr lang="en-US" b="1" dirty="0"/>
              <a:t>Possible extensions: </a:t>
            </a:r>
          </a:p>
          <a:p>
            <a:endParaRPr lang="en-US" dirty="0"/>
          </a:p>
          <a:p>
            <a:r>
              <a:rPr lang="en-US" dirty="0"/>
              <a:t>     Vector of attribute  preferences </a:t>
            </a:r>
            <a:r>
              <a:rPr lang="en-US" b="1" dirty="0"/>
              <a:t>f</a:t>
            </a:r>
            <a:r>
              <a:rPr lang="en-US" dirty="0"/>
              <a:t>=[f</a:t>
            </a:r>
            <a:r>
              <a:rPr lang="en-US" baseline="-25000" dirty="0"/>
              <a:t>1</a:t>
            </a:r>
            <a:r>
              <a:rPr lang="en-US" dirty="0"/>
              <a:t>, …, f</a:t>
            </a:r>
            <a:r>
              <a:rPr lang="en-US" baseline="-25000" dirty="0"/>
              <a:t>m</a:t>
            </a:r>
            <a:r>
              <a:rPr lang="en-US" dirty="0"/>
              <a:t>] and aggregation  </a:t>
            </a:r>
            <a:r>
              <a:rPr lang="en-US" b="1" dirty="0"/>
              <a:t>t</a:t>
            </a:r>
            <a:r>
              <a:rPr lang="en-US" dirty="0"/>
              <a:t> define an user </a:t>
            </a:r>
            <a:r>
              <a:rPr lang="en-US" b="1" dirty="0" err="1"/>
              <a:t>u</a:t>
            </a:r>
            <a:r>
              <a:rPr lang="en-US" b="1" baseline="-25000" dirty="0" err="1"/>
              <a:t>f,t</a:t>
            </a:r>
            <a:r>
              <a:rPr lang="en-US" dirty="0"/>
              <a:t>  = </a:t>
            </a:r>
            <a:r>
              <a:rPr lang="en-US" b="1" dirty="0">
                <a:solidFill>
                  <a:srgbClr val="00B050"/>
                </a:solidFill>
              </a:rPr>
              <a:t>u</a:t>
            </a:r>
          </a:p>
          <a:p>
            <a:r>
              <a:rPr lang="en-US" dirty="0"/>
              <a:t>     Overall preference of user </a:t>
            </a:r>
            <a:r>
              <a:rPr lang="en-US" dirty="0" err="1"/>
              <a:t>u</a:t>
            </a:r>
            <a:r>
              <a:rPr lang="en-US" baseline="-25000" dirty="0" err="1"/>
              <a:t>f,t</a:t>
            </a:r>
            <a:r>
              <a:rPr lang="en-US" dirty="0"/>
              <a:t>  is given by   </a:t>
            </a:r>
            <a:r>
              <a:rPr lang="en-US" dirty="0" err="1"/>
              <a:t>r</a:t>
            </a:r>
            <a:r>
              <a:rPr lang="en-US" baseline="30000" dirty="0" err="1"/>
              <a:t>f,t</a:t>
            </a:r>
            <a:r>
              <a:rPr lang="en-US" dirty="0" err="1"/>
              <a:t>:O</a:t>
            </a:r>
            <a:r>
              <a:rPr lang="en-US" dirty="0">
                <a:sym typeface="Wingdings" panose="05000000000000000000" pitchFamily="2" charset="2"/>
              </a:rPr>
              <a:t>[0,1] , for object </a:t>
            </a:r>
            <a:r>
              <a:rPr lang="en-US" dirty="0" err="1">
                <a:sym typeface="Wingdings" panose="05000000000000000000" pitchFamily="2" charset="2"/>
              </a:rPr>
              <a:t>oid</a:t>
            </a:r>
            <a:r>
              <a:rPr lang="en-US" dirty="0">
                <a:sym typeface="Wingdings" panose="05000000000000000000" pitchFamily="2" charset="2"/>
              </a:rPr>
              <a:t> </a:t>
            </a:r>
            <a:r>
              <a:rPr lang="en-US" dirty="0"/>
              <a:t>given by </a:t>
            </a:r>
            <a:r>
              <a:rPr lang="en-US" dirty="0" err="1"/>
              <a:t>r</a:t>
            </a:r>
            <a:r>
              <a:rPr lang="en-US" baseline="30000" dirty="0" err="1"/>
              <a:t>f,t</a:t>
            </a:r>
            <a:r>
              <a:rPr lang="en-US" dirty="0"/>
              <a:t>(</a:t>
            </a:r>
            <a:r>
              <a:rPr lang="en-US" dirty="0" err="1"/>
              <a:t>oid</a:t>
            </a:r>
            <a:r>
              <a:rPr lang="en-US" dirty="0"/>
              <a:t>) = </a:t>
            </a:r>
          </a:p>
          <a:p>
            <a:r>
              <a:rPr lang="en-US" dirty="0">
                <a:sym typeface="Symbol" panose="05050102010706020507" pitchFamily="18" charset="2"/>
              </a:rPr>
              <a:t>t</a:t>
            </a:r>
            <a:r>
              <a:rPr lang="en-US" baseline="30000" dirty="0"/>
              <a:t> </a:t>
            </a:r>
            <a:r>
              <a:rPr lang="en-US" dirty="0">
                <a:solidFill>
                  <a:srgbClr val="00B050"/>
                </a:solidFill>
                <a:sym typeface="Symbol" panose="05050102010706020507" pitchFamily="18" charset="2"/>
              </a:rPr>
              <a:t>([</a:t>
            </a:r>
            <a:r>
              <a:rPr lang="en-US" dirty="0" err="1"/>
              <a:t>f</a:t>
            </a:r>
            <a:r>
              <a:rPr lang="en-US" baseline="-25000" dirty="0" err="1"/>
              <a:t>i</a:t>
            </a:r>
            <a:r>
              <a:rPr lang="en-US" baseline="-25000" dirty="0"/>
              <a:t> </a:t>
            </a:r>
            <a:r>
              <a:rPr lang="en-US" dirty="0"/>
              <a:t>(</a:t>
            </a:r>
            <a:r>
              <a:rPr lang="en-US" dirty="0" err="1"/>
              <a:t>oid.A</a:t>
            </a:r>
            <a:r>
              <a:rPr lang="en-US" baseline="-25000" dirty="0" err="1"/>
              <a:t>i</a:t>
            </a:r>
            <a:r>
              <a:rPr lang="en-US" dirty="0"/>
              <a:t>) : </a:t>
            </a:r>
            <a:r>
              <a:rPr lang="en-US" dirty="0" err="1"/>
              <a:t>i</a:t>
            </a:r>
            <a:r>
              <a:rPr lang="en-US" dirty="0"/>
              <a:t> = 1, …, m</a:t>
            </a:r>
            <a:r>
              <a:rPr lang="en-US" dirty="0">
                <a:solidFill>
                  <a:srgbClr val="00B050"/>
                </a:solidFill>
                <a:sym typeface="Symbol" panose="05050102010706020507" pitchFamily="18" charset="2"/>
              </a:rPr>
              <a:t>])</a:t>
            </a:r>
          </a:p>
          <a:p>
            <a:r>
              <a:rPr lang="en-US" dirty="0"/>
              <a:t>     </a:t>
            </a:r>
          </a:p>
          <a:p>
            <a:r>
              <a:rPr lang="en-US" dirty="0"/>
              <a:t>     Depict contour line (i.e. items of same preference degree) in DC-data cube is a little  bit trickier (depending on position of ideal points and/or intervals)</a:t>
            </a:r>
            <a:endParaRPr lang="en-US" dirty="0">
              <a:sym typeface="Symbol" panose="05050102010706020507" pitchFamily="18" charset="2"/>
            </a:endParaRPr>
          </a:p>
        </p:txBody>
      </p:sp>
      <p:cxnSp>
        <p:nvCxnSpPr>
          <p:cNvPr id="64" name="Straight Connector 63"/>
          <p:cNvCxnSpPr/>
          <p:nvPr/>
        </p:nvCxnSpPr>
        <p:spPr>
          <a:xfrm flipV="1">
            <a:off x="5916488" y="4495672"/>
            <a:ext cx="2731094" cy="188125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2942211" y="485449"/>
            <a:ext cx="1861143" cy="24453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10" idx="0"/>
          </p:cNvCxnSpPr>
          <p:nvPr/>
        </p:nvCxnSpPr>
        <p:spPr>
          <a:xfrm>
            <a:off x="2930487" y="2919046"/>
            <a:ext cx="1802512" cy="12878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939666" y="5125285"/>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915794" y="6212033"/>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137301"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452932"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044780" y="4483865"/>
            <a:ext cx="871708" cy="189306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43507" y="1837869"/>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271897" y="1931858"/>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371527" y="1760416"/>
            <a:ext cx="272832" cy="307777"/>
          </a:xfrm>
          <a:prstGeom prst="rect">
            <a:avLst/>
          </a:prstGeom>
          <a:noFill/>
        </p:spPr>
        <p:txBody>
          <a:bodyPr wrap="none" rtlCol="0">
            <a:spAutoFit/>
          </a:bodyPr>
          <a:lstStyle/>
          <a:p>
            <a:r>
              <a:rPr lang="en-US" sz="1400" dirty="0"/>
              <a:t>E</a:t>
            </a:r>
          </a:p>
        </p:txBody>
      </p:sp>
      <p:sp>
        <p:nvSpPr>
          <p:cNvPr id="77" name="TextBox 76"/>
          <p:cNvSpPr txBox="1"/>
          <p:nvPr/>
        </p:nvSpPr>
        <p:spPr>
          <a:xfrm>
            <a:off x="5167461" y="5374847"/>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1</a:t>
            </a:r>
            <a:r>
              <a:rPr lang="en-US" b="1" baseline="30000" dirty="0">
                <a:solidFill>
                  <a:srgbClr val="00B050"/>
                </a:solidFill>
              </a:rPr>
              <a:t>u</a:t>
            </a:r>
            <a:endParaRPr lang="en-US" dirty="0">
              <a:solidFill>
                <a:srgbClr val="00B050"/>
              </a:solidFill>
            </a:endParaRPr>
          </a:p>
        </p:txBody>
      </p:sp>
      <p:sp>
        <p:nvSpPr>
          <p:cNvPr id="78" name="TextBox 77"/>
          <p:cNvSpPr txBox="1"/>
          <p:nvPr/>
        </p:nvSpPr>
        <p:spPr>
          <a:xfrm>
            <a:off x="3557046" y="3509908"/>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2</a:t>
            </a:r>
            <a:r>
              <a:rPr lang="en-US" b="1" baseline="30000" dirty="0">
                <a:solidFill>
                  <a:srgbClr val="00B050"/>
                </a:solidFill>
              </a:rPr>
              <a:t>u</a:t>
            </a:r>
            <a:endParaRPr lang="en-US" dirty="0">
              <a:solidFill>
                <a:srgbClr val="00B050"/>
              </a:solidFill>
            </a:endParaRPr>
          </a:p>
        </p:txBody>
      </p:sp>
      <p:cxnSp>
        <p:nvCxnSpPr>
          <p:cNvPr id="80" name="Straight Connector 79"/>
          <p:cNvCxnSpPr/>
          <p:nvPr/>
        </p:nvCxnSpPr>
        <p:spPr>
          <a:xfrm>
            <a:off x="7141642" y="2547547"/>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070032" y="2641536"/>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169662" y="2470094"/>
            <a:ext cx="295274" cy="307777"/>
          </a:xfrm>
          <a:prstGeom prst="rect">
            <a:avLst/>
          </a:prstGeom>
          <a:noFill/>
        </p:spPr>
        <p:txBody>
          <a:bodyPr wrap="none" rtlCol="0">
            <a:spAutoFit/>
          </a:bodyPr>
          <a:lstStyle/>
          <a:p>
            <a:r>
              <a:rPr lang="cs-CZ" sz="1400" dirty="0"/>
              <a:t>D</a:t>
            </a:r>
            <a:endParaRPr lang="en-US" sz="1400" dirty="0"/>
          </a:p>
        </p:txBody>
      </p:sp>
      <p:cxnSp>
        <p:nvCxnSpPr>
          <p:cNvPr id="83" name="Straight Connector 82"/>
          <p:cNvCxnSpPr/>
          <p:nvPr/>
        </p:nvCxnSpPr>
        <p:spPr>
          <a:xfrm>
            <a:off x="6135292" y="3190416"/>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063682" y="3284405"/>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148428" y="3143729"/>
            <a:ext cx="282450" cy="307777"/>
          </a:xfrm>
          <a:prstGeom prst="rect">
            <a:avLst/>
          </a:prstGeom>
          <a:noFill/>
        </p:spPr>
        <p:txBody>
          <a:bodyPr wrap="none" rtlCol="0">
            <a:spAutoFit/>
          </a:bodyPr>
          <a:lstStyle/>
          <a:p>
            <a:r>
              <a:rPr lang="en-US" sz="1400" dirty="0"/>
              <a:t>B</a:t>
            </a:r>
          </a:p>
        </p:txBody>
      </p:sp>
      <p:sp>
        <p:nvSpPr>
          <p:cNvPr id="87" name="TextBox 86"/>
          <p:cNvSpPr txBox="1"/>
          <p:nvPr/>
        </p:nvSpPr>
        <p:spPr>
          <a:xfrm>
            <a:off x="6061426" y="4166643"/>
            <a:ext cx="385042" cy="369332"/>
          </a:xfrm>
          <a:prstGeom prst="rect">
            <a:avLst/>
          </a:prstGeom>
          <a:noFill/>
        </p:spPr>
        <p:txBody>
          <a:bodyPr wrap="none" rtlCol="0">
            <a:spAutoFit/>
          </a:bodyPr>
          <a:lstStyle/>
          <a:p>
            <a:r>
              <a:rPr lang="en-US" dirty="0"/>
              <a:t>b</a:t>
            </a:r>
            <a:r>
              <a:rPr lang="en-US" baseline="-25000" dirty="0"/>
              <a:t>1</a:t>
            </a:r>
            <a:endParaRPr lang="en-US" dirty="0"/>
          </a:p>
        </p:txBody>
      </p:sp>
      <p:sp>
        <p:nvSpPr>
          <p:cNvPr id="88" name="TextBox 87"/>
          <p:cNvSpPr txBox="1"/>
          <p:nvPr/>
        </p:nvSpPr>
        <p:spPr>
          <a:xfrm>
            <a:off x="4733818" y="3187824"/>
            <a:ext cx="385042" cy="369332"/>
          </a:xfrm>
          <a:prstGeom prst="rect">
            <a:avLst/>
          </a:prstGeom>
          <a:noFill/>
        </p:spPr>
        <p:txBody>
          <a:bodyPr wrap="none" rtlCol="0">
            <a:spAutoFit/>
          </a:bodyPr>
          <a:lstStyle/>
          <a:p>
            <a:r>
              <a:rPr lang="en-US" dirty="0"/>
              <a:t>b</a:t>
            </a:r>
            <a:r>
              <a:rPr lang="en-US" baseline="-25000" dirty="0"/>
              <a:t>2</a:t>
            </a:r>
            <a:endParaRPr lang="en-US" dirty="0"/>
          </a:p>
        </p:txBody>
      </p:sp>
      <p:sp>
        <p:nvSpPr>
          <p:cNvPr id="90" name="TextBox 89"/>
          <p:cNvSpPr txBox="1"/>
          <p:nvPr/>
        </p:nvSpPr>
        <p:spPr>
          <a:xfrm>
            <a:off x="4677259" y="5846198"/>
            <a:ext cx="465192" cy="369332"/>
          </a:xfrm>
          <a:prstGeom prst="rect">
            <a:avLst/>
          </a:prstGeom>
          <a:noFill/>
        </p:spPr>
        <p:txBody>
          <a:bodyPr wrap="none" rtlCol="0">
            <a:spAutoFit/>
          </a:bodyPr>
          <a:lstStyle/>
          <a:p>
            <a:r>
              <a:rPr lang="en-US" dirty="0">
                <a:solidFill>
                  <a:srgbClr val="00B050"/>
                </a:solidFill>
              </a:rPr>
              <a:t>b</a:t>
            </a:r>
            <a:r>
              <a:rPr lang="en-US" baseline="-25000" dirty="0">
                <a:solidFill>
                  <a:srgbClr val="00B050"/>
                </a:solidFill>
              </a:rPr>
              <a:t>1</a:t>
            </a:r>
            <a:r>
              <a:rPr lang="en-US" baseline="30000" dirty="0">
                <a:solidFill>
                  <a:srgbClr val="00B050"/>
                </a:solidFill>
              </a:rPr>
              <a:t>u</a:t>
            </a:r>
            <a:endParaRPr lang="en-US" dirty="0">
              <a:solidFill>
                <a:srgbClr val="00B050"/>
              </a:solidFill>
            </a:endParaRPr>
          </a:p>
        </p:txBody>
      </p:sp>
      <p:sp>
        <p:nvSpPr>
          <p:cNvPr id="91" name="TextBox 90"/>
          <p:cNvSpPr txBox="1"/>
          <p:nvPr/>
        </p:nvSpPr>
        <p:spPr>
          <a:xfrm>
            <a:off x="3076274" y="4160371"/>
            <a:ext cx="465192" cy="369332"/>
          </a:xfrm>
          <a:prstGeom prst="rect">
            <a:avLst/>
          </a:prstGeom>
          <a:noFill/>
        </p:spPr>
        <p:txBody>
          <a:bodyPr wrap="none" rtlCol="0">
            <a:spAutoFit/>
          </a:bodyPr>
          <a:lstStyle/>
          <a:p>
            <a:r>
              <a:rPr lang="en-US">
                <a:solidFill>
                  <a:srgbClr val="00B050"/>
                </a:solidFill>
              </a:rPr>
              <a:t>b</a:t>
            </a:r>
            <a:r>
              <a:rPr lang="en-US" baseline="-25000">
                <a:solidFill>
                  <a:srgbClr val="00B050"/>
                </a:solidFill>
              </a:rPr>
              <a:t>2</a:t>
            </a:r>
            <a:r>
              <a:rPr lang="en-US" baseline="30000">
                <a:solidFill>
                  <a:srgbClr val="00B050"/>
                </a:solidFill>
              </a:rPr>
              <a:t>u</a:t>
            </a:r>
            <a:endParaRPr lang="en-US" dirty="0">
              <a:solidFill>
                <a:srgbClr val="00B050"/>
              </a:solidFill>
            </a:endParaRPr>
          </a:p>
        </p:txBody>
      </p:sp>
      <p:sp>
        <p:nvSpPr>
          <p:cNvPr id="94" name="TextBox 93"/>
          <p:cNvSpPr txBox="1"/>
          <p:nvPr/>
        </p:nvSpPr>
        <p:spPr>
          <a:xfrm>
            <a:off x="3385789" y="5912157"/>
            <a:ext cx="389850" cy="369332"/>
          </a:xfrm>
          <a:prstGeom prst="rect">
            <a:avLst/>
          </a:prstGeom>
          <a:noFill/>
        </p:spPr>
        <p:txBody>
          <a:bodyPr wrap="none" rtlCol="0">
            <a:spAutoFit/>
          </a:bodyPr>
          <a:lstStyle/>
          <a:p>
            <a:r>
              <a:rPr lang="en-US" dirty="0">
                <a:solidFill>
                  <a:srgbClr val="00B050"/>
                </a:solidFill>
              </a:rPr>
              <a:t>B</a:t>
            </a:r>
            <a:r>
              <a:rPr lang="en-US" baseline="30000" dirty="0">
                <a:solidFill>
                  <a:srgbClr val="00B050"/>
                </a:solidFill>
              </a:rPr>
              <a:t>u</a:t>
            </a:r>
          </a:p>
        </p:txBody>
      </p:sp>
      <p:cxnSp>
        <p:nvCxnSpPr>
          <p:cNvPr id="98" name="Straight Connector 97"/>
          <p:cNvCxnSpPr/>
          <p:nvPr/>
        </p:nvCxnSpPr>
        <p:spPr>
          <a:xfrm>
            <a:off x="2922628" y="1932732"/>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5337348" y="487018"/>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7138131" y="474162"/>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941482" y="2639757"/>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3152836" y="48358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917362" y="5525430"/>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3623029" y="4839075"/>
            <a:ext cx="389850" cy="369332"/>
          </a:xfrm>
          <a:prstGeom prst="rect">
            <a:avLst/>
          </a:prstGeom>
          <a:noFill/>
        </p:spPr>
        <p:txBody>
          <a:bodyPr wrap="none" rtlCol="0">
            <a:spAutoFit/>
          </a:bodyPr>
          <a:lstStyle/>
          <a:p>
            <a:r>
              <a:rPr lang="en-US" dirty="0" err="1">
                <a:solidFill>
                  <a:srgbClr val="00B050"/>
                </a:solidFill>
              </a:rPr>
              <a:t>E</a:t>
            </a:r>
            <a:r>
              <a:rPr lang="en-US" baseline="30000" dirty="0" err="1">
                <a:solidFill>
                  <a:srgbClr val="00B050"/>
                </a:solidFill>
              </a:rPr>
              <a:t>u</a:t>
            </a:r>
            <a:endParaRPr lang="en-US" baseline="30000" dirty="0">
              <a:solidFill>
                <a:srgbClr val="00B050"/>
              </a:solidFill>
            </a:endParaRPr>
          </a:p>
        </p:txBody>
      </p:sp>
      <p:sp>
        <p:nvSpPr>
          <p:cNvPr id="105" name="TextBox 104"/>
          <p:cNvSpPr txBox="1"/>
          <p:nvPr/>
        </p:nvSpPr>
        <p:spPr>
          <a:xfrm>
            <a:off x="2879883" y="5453388"/>
            <a:ext cx="407484" cy="369332"/>
          </a:xfrm>
          <a:prstGeom prst="rect">
            <a:avLst/>
          </a:prstGeom>
          <a:noFill/>
        </p:spPr>
        <p:txBody>
          <a:bodyPr wrap="none" rtlCol="0">
            <a:spAutoFit/>
          </a:bodyPr>
          <a:lstStyle/>
          <a:p>
            <a:r>
              <a:rPr lang="en-US" dirty="0">
                <a:solidFill>
                  <a:srgbClr val="00B050"/>
                </a:solidFill>
              </a:rPr>
              <a:t>D</a:t>
            </a:r>
            <a:r>
              <a:rPr lang="en-US" baseline="30000" dirty="0">
                <a:solidFill>
                  <a:srgbClr val="00B050"/>
                </a:solidFill>
              </a:rPr>
              <a:t>u</a:t>
            </a:r>
          </a:p>
        </p:txBody>
      </p:sp>
      <p:cxnSp>
        <p:nvCxnSpPr>
          <p:cNvPr id="74" name="Straight Connector 73"/>
          <p:cNvCxnSpPr/>
          <p:nvPr/>
        </p:nvCxnSpPr>
        <p:spPr>
          <a:xfrm flipH="1">
            <a:off x="4426370" y="477590"/>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922380" y="4881751"/>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369330" y="4586114"/>
            <a:ext cx="389850" cy="369332"/>
          </a:xfrm>
          <a:prstGeom prst="rect">
            <a:avLst/>
          </a:prstGeom>
          <a:noFill/>
        </p:spPr>
        <p:txBody>
          <a:bodyPr wrap="none" rtlCol="0">
            <a:spAutoFit/>
          </a:bodyPr>
          <a:lstStyle/>
          <a:p>
            <a:r>
              <a:rPr lang="en-US" dirty="0">
                <a:solidFill>
                  <a:srgbClr val="00B050"/>
                </a:solidFill>
              </a:rPr>
              <a:t>C</a:t>
            </a:r>
            <a:r>
              <a:rPr lang="en-US" baseline="30000" dirty="0">
                <a:solidFill>
                  <a:srgbClr val="00B050"/>
                </a:solidFill>
              </a:rPr>
              <a:t>u</a:t>
            </a:r>
          </a:p>
        </p:txBody>
      </p:sp>
      <p:cxnSp>
        <p:nvCxnSpPr>
          <p:cNvPr id="68" name="Straight Connector 67"/>
          <p:cNvCxnSpPr>
            <a:stCxn id="10" idx="2"/>
          </p:cNvCxnSpPr>
          <p:nvPr/>
        </p:nvCxnSpPr>
        <p:spPr>
          <a:xfrm flipH="1">
            <a:off x="2912882" y="4483865"/>
            <a:ext cx="1820117" cy="1898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708969" y="2189029"/>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637359" y="2283018"/>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6678669" y="2219807"/>
            <a:ext cx="293670" cy="307777"/>
          </a:xfrm>
          <a:prstGeom prst="rect">
            <a:avLst/>
          </a:prstGeom>
          <a:noFill/>
          <a:ln>
            <a:noFill/>
          </a:ln>
        </p:spPr>
        <p:txBody>
          <a:bodyPr wrap="none" rtlCol="0">
            <a:spAutoFit/>
          </a:bodyPr>
          <a:lstStyle/>
          <a:p>
            <a:r>
              <a:rPr lang="cs-CZ" sz="1400" dirty="0"/>
              <a:t>A</a:t>
            </a:r>
            <a:endParaRPr lang="en-US" sz="1400" dirty="0"/>
          </a:p>
        </p:txBody>
      </p:sp>
      <p:sp>
        <p:nvSpPr>
          <p:cNvPr id="5" name="Rectangle 4"/>
          <p:cNvSpPr/>
          <p:nvPr/>
        </p:nvSpPr>
        <p:spPr>
          <a:xfrm rot="2993281">
            <a:off x="2687064" y="5248622"/>
            <a:ext cx="2182973" cy="3898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2926241" y="4735418"/>
            <a:ext cx="1704619" cy="140366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18975" y="4483208"/>
            <a:ext cx="1104891" cy="189372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9" name="Date Placeholder 4">
            <a:extLst>
              <a:ext uri="{FF2B5EF4-FFF2-40B4-BE49-F238E27FC236}">
                <a16:creationId xmlns:a16="http://schemas.microsoft.com/office/drawing/2014/main" id="{9E2BB1AA-2074-4BCF-9B82-04092E4596B4}"/>
              </a:ext>
            </a:extLst>
          </p:cNvPr>
          <p:cNvSpPr>
            <a:spLocks noGrp="1"/>
          </p:cNvSpPr>
          <p:nvPr>
            <p:ph type="dt" sz="half" idx="10"/>
          </p:nvPr>
        </p:nvSpPr>
        <p:spPr>
          <a:xfrm>
            <a:off x="628650" y="6672301"/>
            <a:ext cx="2057400" cy="183399"/>
          </a:xfrm>
        </p:spPr>
        <p:txBody>
          <a:bodyPr/>
          <a:lstStyle/>
          <a:p>
            <a:r>
              <a:rPr lang="en-US"/>
              <a:t>AY2023/24 NSWI166 Lecture 6 of 12, Vojtáš</a:t>
            </a:r>
            <a:endParaRPr lang="en-US" dirty="0"/>
          </a:p>
        </p:txBody>
      </p:sp>
      <p:sp>
        <p:nvSpPr>
          <p:cNvPr id="6" name="Footer Placeholder 5">
            <a:extLst>
              <a:ext uri="{FF2B5EF4-FFF2-40B4-BE49-F238E27FC236}">
                <a16:creationId xmlns:a16="http://schemas.microsoft.com/office/drawing/2014/main" id="{FCDACB34-D55E-9752-2556-F07DDF10D6A7}"/>
              </a:ext>
            </a:extLst>
          </p:cNvPr>
          <p:cNvSpPr>
            <a:spLocks noGrp="1"/>
          </p:cNvSpPr>
          <p:nvPr>
            <p:ph type="ftr" sz="quarter" idx="11"/>
          </p:nvPr>
        </p:nvSpPr>
        <p:spPr/>
        <p:txBody>
          <a:bodyPr/>
          <a:lstStyle/>
          <a:p>
            <a:r>
              <a:rPr lang="en-US"/>
              <a:t>Linear Monotone Preference Model</a:t>
            </a:r>
          </a:p>
        </p:txBody>
      </p:sp>
      <p:sp>
        <p:nvSpPr>
          <p:cNvPr id="14" name="Slide Number Placeholder 13">
            <a:extLst>
              <a:ext uri="{FF2B5EF4-FFF2-40B4-BE49-F238E27FC236}">
                <a16:creationId xmlns:a16="http://schemas.microsoft.com/office/drawing/2014/main" id="{5F61EA71-70EE-C35B-0CF5-B340D3FBF87B}"/>
              </a:ext>
            </a:extLst>
          </p:cNvPr>
          <p:cNvSpPr>
            <a:spLocks noGrp="1"/>
          </p:cNvSpPr>
          <p:nvPr>
            <p:ph type="sldNum" sz="quarter" idx="12"/>
          </p:nvPr>
        </p:nvSpPr>
        <p:spPr/>
        <p:txBody>
          <a:bodyPr/>
          <a:lstStyle/>
          <a:p>
            <a:fld id="{105CACD4-D05D-443A-96A5-56D488532F2E}" type="slidenum">
              <a:rPr lang="en-US" smtClean="0"/>
              <a:pPr/>
              <a:t>58</a:t>
            </a:fld>
            <a:endParaRPr lang="en-US"/>
          </a:p>
        </p:txBody>
      </p:sp>
    </p:spTree>
    <p:extLst>
      <p:ext uri="{BB962C8B-B14F-4D97-AF65-F5344CB8AC3E}">
        <p14:creationId xmlns:p14="http://schemas.microsoft.com/office/powerpoint/2010/main" val="26957545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9470" y="4483865"/>
            <a:ext cx="1861850"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045066" y="473725"/>
            <a:ext cx="3602516" cy="3789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930487" y="473725"/>
            <a:ext cx="1872867" cy="3756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34708" y="4483865"/>
            <a:ext cx="3602516"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4601392" y="4206866"/>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4720741" y="4458419"/>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4729920" y="6195370"/>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824671" y="4218672"/>
            <a:ext cx="263214" cy="276999"/>
          </a:xfrm>
          <a:prstGeom prst="rect">
            <a:avLst/>
          </a:prstGeom>
          <a:noFill/>
        </p:spPr>
        <p:txBody>
          <a:bodyPr wrap="none" rtlCol="0">
            <a:spAutoFit/>
          </a:bodyPr>
          <a:lstStyle/>
          <a:p>
            <a:r>
              <a:rPr lang="cs-CZ" sz="1200" dirty="0"/>
              <a:t>1</a:t>
            </a:r>
            <a:endParaRPr lang="en-US" sz="1200" dirty="0"/>
          </a:p>
        </p:txBody>
      </p:sp>
      <p:cxnSp>
        <p:nvCxnSpPr>
          <p:cNvPr id="15" name="Straight Arrow Connector 14"/>
          <p:cNvCxnSpPr/>
          <p:nvPr/>
        </p:nvCxnSpPr>
        <p:spPr>
          <a:xfrm>
            <a:off x="8637224" y="4229689"/>
            <a:ext cx="2864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4708" y="231354"/>
            <a:ext cx="0" cy="27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32183" y="4230477"/>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44780" y="6379816"/>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12673" y="645588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2640608" y="3886591"/>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8708834" y="3873206"/>
            <a:ext cx="429657" cy="369332"/>
          </a:xfrm>
          <a:prstGeom prst="rect">
            <a:avLst/>
          </a:prstGeom>
          <a:noFill/>
        </p:spPr>
        <p:txBody>
          <a:bodyPr wrap="square" rtlCol="0">
            <a:spAutoFit/>
          </a:bodyPr>
          <a:lstStyle/>
          <a:p>
            <a:r>
              <a:rPr lang="cs-CZ" dirty="0">
                <a:latin typeface="Brush Script MT" pitchFamily="66" charset="0"/>
              </a:rPr>
              <a:t>D</a:t>
            </a:r>
            <a:r>
              <a:rPr lang="cs-CZ" baseline="-25000" dirty="0"/>
              <a:t>1</a:t>
            </a:r>
            <a:endParaRPr lang="en-US" baseline="-25000" dirty="0"/>
          </a:p>
        </p:txBody>
      </p:sp>
      <p:sp>
        <p:nvSpPr>
          <p:cNvPr id="21" name="TextBox 20"/>
          <p:cNvSpPr txBox="1"/>
          <p:nvPr/>
        </p:nvSpPr>
        <p:spPr>
          <a:xfrm>
            <a:off x="5012673" y="46688"/>
            <a:ext cx="429657" cy="369332"/>
          </a:xfrm>
          <a:prstGeom prst="rect">
            <a:avLst/>
          </a:prstGeom>
          <a:noFill/>
        </p:spPr>
        <p:txBody>
          <a:bodyPr wrap="square" rtlCol="0">
            <a:spAutoFit/>
          </a:bodyPr>
          <a:lstStyle/>
          <a:p>
            <a:r>
              <a:rPr lang="cs-CZ" dirty="0">
                <a:latin typeface="Brush Script MT" pitchFamily="66" charset="0"/>
              </a:rPr>
              <a:t>D</a:t>
            </a:r>
            <a:r>
              <a:rPr lang="en-US" baseline="-25000" dirty="0"/>
              <a:t>2</a:t>
            </a:r>
          </a:p>
        </p:txBody>
      </p:sp>
      <p:cxnSp>
        <p:nvCxnSpPr>
          <p:cNvPr id="26" name="Straight Connector 25"/>
          <p:cNvCxnSpPr/>
          <p:nvPr/>
        </p:nvCxnSpPr>
        <p:spPr>
          <a:xfrm flipH="1">
            <a:off x="5914268" y="48544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7400293" y="485450"/>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30487" y="1516376"/>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42211" y="2940190"/>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708969" y="2189029"/>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637359" y="2283018"/>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678669" y="2219807"/>
            <a:ext cx="293670" cy="307777"/>
          </a:xfrm>
          <a:prstGeom prst="rect">
            <a:avLst/>
          </a:prstGeom>
          <a:noFill/>
          <a:ln>
            <a:noFill/>
          </a:ln>
        </p:spPr>
        <p:txBody>
          <a:bodyPr wrap="none" rtlCol="0">
            <a:spAutoFit/>
          </a:bodyPr>
          <a:lstStyle/>
          <a:p>
            <a:r>
              <a:rPr lang="cs-CZ" sz="1400" dirty="0"/>
              <a:t>A</a:t>
            </a:r>
            <a:endParaRPr lang="en-US" sz="1400" dirty="0"/>
          </a:p>
        </p:txBody>
      </p:sp>
      <p:cxnSp>
        <p:nvCxnSpPr>
          <p:cNvPr id="54" name="Straight Connector 53"/>
          <p:cNvCxnSpPr/>
          <p:nvPr/>
        </p:nvCxnSpPr>
        <p:spPr>
          <a:xfrm>
            <a:off x="8084464" y="854598"/>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12854" y="948587"/>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097600" y="807911"/>
            <a:ext cx="280846" cy="307777"/>
          </a:xfrm>
          <a:prstGeom prst="rect">
            <a:avLst/>
          </a:prstGeom>
          <a:noFill/>
        </p:spPr>
        <p:txBody>
          <a:bodyPr wrap="none" rtlCol="0">
            <a:spAutoFit/>
          </a:bodyPr>
          <a:lstStyle/>
          <a:p>
            <a:r>
              <a:rPr lang="en-US" sz="1400" dirty="0"/>
              <a:t>C</a:t>
            </a:r>
          </a:p>
        </p:txBody>
      </p:sp>
      <p:cxnSp>
        <p:nvCxnSpPr>
          <p:cNvPr id="57" name="Straight Connector 56"/>
          <p:cNvCxnSpPr/>
          <p:nvPr/>
        </p:nvCxnSpPr>
        <p:spPr>
          <a:xfrm>
            <a:off x="6135292" y="3190416"/>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063682" y="3284405"/>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148428" y="3143729"/>
            <a:ext cx="282450" cy="307777"/>
          </a:xfrm>
          <a:prstGeom prst="rect">
            <a:avLst/>
          </a:prstGeom>
          <a:noFill/>
        </p:spPr>
        <p:txBody>
          <a:bodyPr wrap="none" rtlCol="0">
            <a:spAutoFit/>
          </a:bodyPr>
          <a:lstStyle/>
          <a:p>
            <a:r>
              <a:rPr lang="en-US" sz="1400" dirty="0"/>
              <a:t>B</a:t>
            </a:r>
          </a:p>
        </p:txBody>
      </p:sp>
      <p:cxnSp>
        <p:nvCxnSpPr>
          <p:cNvPr id="64" name="Straight Connector 63"/>
          <p:cNvCxnSpPr/>
          <p:nvPr/>
        </p:nvCxnSpPr>
        <p:spPr>
          <a:xfrm flipV="1">
            <a:off x="5916488" y="4495672"/>
            <a:ext cx="2731094" cy="188125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10" idx="0"/>
          </p:cNvCxnSpPr>
          <p:nvPr/>
        </p:nvCxnSpPr>
        <p:spPr>
          <a:xfrm>
            <a:off x="2930487" y="1509311"/>
            <a:ext cx="1802512" cy="26975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2942211" y="485449"/>
            <a:ext cx="1861143" cy="24453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10" idx="0"/>
          </p:cNvCxnSpPr>
          <p:nvPr/>
        </p:nvCxnSpPr>
        <p:spPr>
          <a:xfrm>
            <a:off x="2930487" y="2919046"/>
            <a:ext cx="1802512" cy="12878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034708" y="4495671"/>
            <a:ext cx="2350825" cy="188414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7393218" y="4495671"/>
            <a:ext cx="1244006" cy="18941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41642" y="2547547"/>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070032" y="2641536"/>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7169662" y="2470094"/>
            <a:ext cx="295274" cy="307777"/>
          </a:xfrm>
          <a:prstGeom prst="rect">
            <a:avLst/>
          </a:prstGeom>
          <a:noFill/>
        </p:spPr>
        <p:txBody>
          <a:bodyPr wrap="none" rtlCol="0">
            <a:spAutoFit/>
          </a:bodyPr>
          <a:lstStyle/>
          <a:p>
            <a:r>
              <a:rPr lang="cs-CZ" sz="1400" dirty="0"/>
              <a:t>D</a:t>
            </a:r>
            <a:endParaRPr lang="en-US" sz="1400" dirty="0"/>
          </a:p>
        </p:txBody>
      </p:sp>
      <p:cxnSp>
        <p:nvCxnSpPr>
          <p:cNvPr id="47" name="Straight Connector 46"/>
          <p:cNvCxnSpPr/>
          <p:nvPr/>
        </p:nvCxnSpPr>
        <p:spPr>
          <a:xfrm>
            <a:off x="2939666" y="2268904"/>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915794" y="5825526"/>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702921"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452932"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044780" y="4483865"/>
            <a:ext cx="871708" cy="189306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939666" y="472594"/>
            <a:ext cx="1852671" cy="103671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43507" y="1837869"/>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271897" y="1931858"/>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371527" y="1760416"/>
            <a:ext cx="272832" cy="307777"/>
          </a:xfrm>
          <a:prstGeom prst="rect">
            <a:avLst/>
          </a:prstGeom>
          <a:noFill/>
        </p:spPr>
        <p:txBody>
          <a:bodyPr wrap="none" rtlCol="0">
            <a:spAutoFit/>
          </a:bodyPr>
          <a:lstStyle/>
          <a:p>
            <a:r>
              <a:rPr lang="en-US" sz="1400" dirty="0"/>
              <a:t>E</a:t>
            </a:r>
          </a:p>
        </p:txBody>
      </p:sp>
      <p:sp>
        <p:nvSpPr>
          <p:cNvPr id="73" name="TextBox 72"/>
          <p:cNvSpPr txBox="1"/>
          <p:nvPr/>
        </p:nvSpPr>
        <p:spPr>
          <a:xfrm>
            <a:off x="2705493" y="6372520"/>
            <a:ext cx="649537" cy="369332"/>
          </a:xfrm>
          <a:prstGeom prst="rect">
            <a:avLst/>
          </a:prstGeom>
          <a:noFill/>
        </p:spPr>
        <p:txBody>
          <a:bodyPr wrap="none" rtlCol="0">
            <a:spAutoFit/>
          </a:bodyPr>
          <a:lstStyle/>
          <a:p>
            <a:r>
              <a:rPr lang="en-US" b="1" dirty="0"/>
              <a:t>ideal</a:t>
            </a:r>
          </a:p>
        </p:txBody>
      </p:sp>
      <p:sp>
        <p:nvSpPr>
          <p:cNvPr id="75" name="Oval 74"/>
          <p:cNvSpPr/>
          <p:nvPr/>
        </p:nvSpPr>
        <p:spPr>
          <a:xfrm>
            <a:off x="2828041" y="6297105"/>
            <a:ext cx="150829" cy="160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846189" y="2867319"/>
            <a:ext cx="150829" cy="16025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7346622" y="1436015"/>
            <a:ext cx="150829" cy="1602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1" y="506774"/>
            <a:ext cx="2703484" cy="2308324"/>
          </a:xfrm>
          <a:prstGeom prst="rect">
            <a:avLst/>
          </a:prstGeom>
          <a:noFill/>
          <a:ln>
            <a:solidFill>
              <a:schemeClr val="tx1"/>
            </a:solidFill>
          </a:ln>
        </p:spPr>
        <p:txBody>
          <a:bodyPr wrap="square" rtlCol="0">
            <a:spAutoFit/>
          </a:bodyPr>
          <a:lstStyle/>
          <a:p>
            <a:r>
              <a:rPr lang="en-US" b="1" dirty="0"/>
              <a:t>Possible extensions: </a:t>
            </a:r>
          </a:p>
          <a:p>
            <a:endParaRPr lang="en-US" dirty="0"/>
          </a:p>
          <a:p>
            <a:endParaRPr lang="en-US" dirty="0"/>
          </a:p>
          <a:p>
            <a:r>
              <a:rPr lang="en-US" dirty="0"/>
              <a:t>Two users </a:t>
            </a:r>
            <a:r>
              <a:rPr lang="en-US" b="1" dirty="0">
                <a:solidFill>
                  <a:srgbClr val="00B050"/>
                </a:solidFill>
              </a:rPr>
              <a:t>u</a:t>
            </a:r>
            <a:r>
              <a:rPr lang="en-US" dirty="0"/>
              <a:t> and </a:t>
            </a:r>
            <a:r>
              <a:rPr lang="en-US" b="1" dirty="0">
                <a:solidFill>
                  <a:srgbClr val="FF0000"/>
                </a:solidFill>
              </a:rPr>
              <a:t>u</a:t>
            </a:r>
          </a:p>
          <a:p>
            <a:endParaRPr lang="en-US" dirty="0"/>
          </a:p>
          <a:p>
            <a:r>
              <a:rPr lang="en-US" dirty="0"/>
              <a:t>Preference scale L = [0, 1]</a:t>
            </a:r>
          </a:p>
          <a:p>
            <a:endParaRPr lang="en-US" dirty="0"/>
          </a:p>
          <a:p>
            <a:r>
              <a:rPr lang="en-US" dirty="0"/>
              <a:t> </a:t>
            </a:r>
          </a:p>
        </p:txBody>
      </p:sp>
      <p:sp>
        <p:nvSpPr>
          <p:cNvPr id="60" name="TextBox 59"/>
          <p:cNvSpPr txBox="1"/>
          <p:nvPr/>
        </p:nvSpPr>
        <p:spPr>
          <a:xfrm>
            <a:off x="4920785" y="4138361"/>
            <a:ext cx="373820" cy="369332"/>
          </a:xfrm>
          <a:prstGeom prst="rect">
            <a:avLst/>
          </a:prstGeom>
          <a:noFill/>
        </p:spPr>
        <p:txBody>
          <a:bodyPr wrap="none" rtlCol="0">
            <a:spAutoFit/>
          </a:bodyPr>
          <a:lstStyle/>
          <a:p>
            <a:r>
              <a:rPr lang="en-US" dirty="0"/>
              <a:t>a</a:t>
            </a:r>
            <a:r>
              <a:rPr lang="en-US" baseline="-25000" dirty="0"/>
              <a:t>1</a:t>
            </a:r>
          </a:p>
        </p:txBody>
      </p:sp>
      <p:sp>
        <p:nvSpPr>
          <p:cNvPr id="84" name="TextBox 83"/>
          <p:cNvSpPr txBox="1"/>
          <p:nvPr/>
        </p:nvSpPr>
        <p:spPr>
          <a:xfrm>
            <a:off x="8334859" y="4187066"/>
            <a:ext cx="385042" cy="369332"/>
          </a:xfrm>
          <a:prstGeom prst="rect">
            <a:avLst/>
          </a:prstGeom>
          <a:noFill/>
        </p:spPr>
        <p:txBody>
          <a:bodyPr wrap="none" rtlCol="0">
            <a:spAutoFit/>
          </a:bodyPr>
          <a:lstStyle/>
          <a:p>
            <a:r>
              <a:rPr lang="en-US" dirty="0"/>
              <a:t>d</a:t>
            </a:r>
            <a:r>
              <a:rPr lang="en-US" baseline="-25000" dirty="0"/>
              <a:t>1</a:t>
            </a:r>
          </a:p>
        </p:txBody>
      </p:sp>
      <p:cxnSp>
        <p:nvCxnSpPr>
          <p:cNvPr id="82" name="Straight Connector 81"/>
          <p:cNvCxnSpPr/>
          <p:nvPr/>
        </p:nvCxnSpPr>
        <p:spPr>
          <a:xfrm>
            <a:off x="8900926" y="137365"/>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829316" y="231354"/>
            <a:ext cx="1668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Isosceles Triangle 89"/>
          <p:cNvSpPr/>
          <p:nvPr/>
        </p:nvSpPr>
        <p:spPr>
          <a:xfrm rot="18781125">
            <a:off x="3101752" y="4132090"/>
            <a:ext cx="1294104" cy="2211558"/>
          </a:xfrm>
          <a:prstGeom prst="triangle">
            <a:avLst/>
          </a:prstGeom>
          <a:solidFill>
            <a:srgbClr val="00B05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rot="9053138">
            <a:off x="3842655" y="4568408"/>
            <a:ext cx="948526" cy="1883262"/>
          </a:xfrm>
          <a:prstGeom prst="triangle">
            <a:avLst/>
          </a:prstGeom>
          <a:solidFill>
            <a:srgbClr val="FF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90" idx="0"/>
          </p:cNvCxnSpPr>
          <p:nvPr/>
        </p:nvCxnSpPr>
        <p:spPr>
          <a:xfrm>
            <a:off x="2940335" y="4483465"/>
            <a:ext cx="1840985" cy="1889055"/>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999216" y="4480000"/>
            <a:ext cx="1840985" cy="188905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66" name="Date Placeholder 4">
            <a:extLst>
              <a:ext uri="{FF2B5EF4-FFF2-40B4-BE49-F238E27FC236}">
                <a16:creationId xmlns:a16="http://schemas.microsoft.com/office/drawing/2014/main" id="{86EF4A31-0115-4276-8923-7841E345D221}"/>
              </a:ext>
            </a:extLst>
          </p:cNvPr>
          <p:cNvSpPr>
            <a:spLocks noGrp="1"/>
          </p:cNvSpPr>
          <p:nvPr>
            <p:ph type="dt" sz="half" idx="10"/>
          </p:nvPr>
        </p:nvSpPr>
        <p:spPr>
          <a:xfrm>
            <a:off x="628650" y="6672301"/>
            <a:ext cx="2057400" cy="183399"/>
          </a:xfrm>
        </p:spPr>
        <p:txBody>
          <a:bodyPr/>
          <a:lstStyle/>
          <a:p>
            <a:r>
              <a:rPr lang="en-US"/>
              <a:t>AY2023/24 NSWI166 Lecture 6 of 12, Vojtáš</a:t>
            </a:r>
            <a:endParaRPr lang="en-US" dirty="0"/>
          </a:p>
        </p:txBody>
      </p:sp>
      <p:sp>
        <p:nvSpPr>
          <p:cNvPr id="5" name="Footer Placeholder 4">
            <a:extLst>
              <a:ext uri="{FF2B5EF4-FFF2-40B4-BE49-F238E27FC236}">
                <a16:creationId xmlns:a16="http://schemas.microsoft.com/office/drawing/2014/main" id="{26E7D9C3-C052-1F51-9B76-912B07DE0BB1}"/>
              </a:ext>
            </a:extLst>
          </p:cNvPr>
          <p:cNvSpPr>
            <a:spLocks noGrp="1"/>
          </p:cNvSpPr>
          <p:nvPr>
            <p:ph type="ftr" sz="quarter" idx="11"/>
          </p:nvPr>
        </p:nvSpPr>
        <p:spPr/>
        <p:txBody>
          <a:bodyPr/>
          <a:lstStyle/>
          <a:p>
            <a:r>
              <a:rPr lang="en-US"/>
              <a:t>Linear Monotone Preference Model</a:t>
            </a:r>
          </a:p>
        </p:txBody>
      </p:sp>
      <p:sp>
        <p:nvSpPr>
          <p:cNvPr id="14" name="Slide Number Placeholder 13">
            <a:extLst>
              <a:ext uri="{FF2B5EF4-FFF2-40B4-BE49-F238E27FC236}">
                <a16:creationId xmlns:a16="http://schemas.microsoft.com/office/drawing/2014/main" id="{ABD40202-72BD-5F9D-EF55-206EEA98B444}"/>
              </a:ext>
            </a:extLst>
          </p:cNvPr>
          <p:cNvSpPr>
            <a:spLocks noGrp="1"/>
          </p:cNvSpPr>
          <p:nvPr>
            <p:ph type="sldNum" sz="quarter" idx="12"/>
          </p:nvPr>
        </p:nvSpPr>
        <p:spPr/>
        <p:txBody>
          <a:bodyPr/>
          <a:lstStyle/>
          <a:p>
            <a:fld id="{105CACD4-D05D-443A-96A5-56D488532F2E}" type="slidenum">
              <a:rPr lang="en-US" smtClean="0"/>
              <a:pPr/>
              <a:t>59</a:t>
            </a:fld>
            <a:endParaRPr lang="en-US"/>
          </a:p>
        </p:txBody>
      </p:sp>
    </p:spTree>
    <p:extLst>
      <p:ext uri="{BB962C8B-B14F-4D97-AF65-F5344CB8AC3E}">
        <p14:creationId xmlns:p14="http://schemas.microsoft.com/office/powerpoint/2010/main" val="1405263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81050" y="65834"/>
            <a:ext cx="7886700" cy="6392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Preferential sets</a:t>
            </a:r>
          </a:p>
        </p:txBody>
      </p:sp>
      <p:sp>
        <p:nvSpPr>
          <p:cNvPr id="6" name="Content Placeholder 2"/>
          <p:cNvSpPr txBox="1">
            <a:spLocks/>
          </p:cNvSpPr>
          <p:nvPr/>
        </p:nvSpPr>
        <p:spPr>
          <a:xfrm>
            <a:off x="628650" y="820874"/>
            <a:ext cx="7886700" cy="53928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Preferential sets are variants of fuzzy sets </a:t>
            </a:r>
            <a:endParaRPr lang="cs-CZ" dirty="0"/>
          </a:p>
          <a:p>
            <a:pPr lvl="1"/>
            <a:r>
              <a:rPr lang="en-US" dirty="0"/>
              <a:t>Fuzzy sets intended to model linguistic vagueness</a:t>
            </a:r>
          </a:p>
          <a:p>
            <a:pPr lvl="1"/>
            <a:r>
              <a:rPr lang="en-US" dirty="0"/>
              <a:t>Preferential sets model human’s linear preferences</a:t>
            </a:r>
          </a:p>
          <a:p>
            <a:r>
              <a:rPr lang="en-US" dirty="0"/>
              <a:t>Price - fully cheap, reasonable, expensive</a:t>
            </a:r>
            <a:r>
              <a:rPr lang="cs-CZ" dirty="0"/>
              <a:t> </a:t>
            </a:r>
            <a:endParaRPr lang="en-US" dirty="0">
              <a:solidFill>
                <a:srgbClr val="FF0000"/>
              </a:solidFill>
            </a:endParaRPr>
          </a:p>
          <a:p>
            <a:r>
              <a:rPr lang="en-US" dirty="0"/>
              <a:t>Linearly  ordered domain low, medium, high</a:t>
            </a:r>
            <a:r>
              <a:rPr lang="cs-CZ" dirty="0"/>
              <a:t> </a:t>
            </a:r>
            <a:r>
              <a:rPr lang="en-US" dirty="0">
                <a:solidFill>
                  <a:srgbClr val="FF0000"/>
                </a:solidFill>
              </a:rPr>
              <a:t> </a:t>
            </a:r>
          </a:p>
          <a:p>
            <a:r>
              <a:rPr lang="en-US" dirty="0"/>
              <a:t>Linguistic input is very rare –                                      we usually have </a:t>
            </a:r>
          </a:p>
          <a:p>
            <a:pPr lvl="1"/>
            <a:r>
              <a:rPr lang="en-US" dirty="0"/>
              <a:t> </a:t>
            </a:r>
          </a:p>
          <a:p>
            <a:pPr lvl="1"/>
            <a:r>
              <a:rPr lang="en-US" dirty="0"/>
              <a:t> </a:t>
            </a:r>
          </a:p>
          <a:p>
            <a:pPr lvl="1"/>
            <a:r>
              <a:rPr lang="en-US" dirty="0"/>
              <a:t>  </a:t>
            </a:r>
          </a:p>
          <a:p>
            <a:pPr lvl="1"/>
            <a:r>
              <a:rPr lang="en-US" dirty="0"/>
              <a:t>  </a:t>
            </a:r>
          </a:p>
          <a:p>
            <a:pPr lvl="1"/>
            <a:r>
              <a:rPr lang="en-US" dirty="0"/>
              <a:t>  </a:t>
            </a:r>
          </a:p>
          <a:p>
            <a:pPr lvl="1"/>
            <a:r>
              <a:rPr lang="en-US" dirty="0"/>
              <a:t>Preference scale, e.g. [0, 1]</a:t>
            </a:r>
            <a:endParaRPr lang="cs-CZ"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8582" y="3294264"/>
            <a:ext cx="3883300" cy="2912475"/>
          </a:xfrm>
          <a:prstGeom prst="rect">
            <a:avLst/>
          </a:prstGeom>
        </p:spPr>
      </p:pic>
      <p:sp>
        <p:nvSpPr>
          <p:cNvPr id="4" name="5-Point Star 3"/>
          <p:cNvSpPr/>
          <p:nvPr/>
        </p:nvSpPr>
        <p:spPr>
          <a:xfrm>
            <a:off x="1641764" y="4021282"/>
            <a:ext cx="290945" cy="280554"/>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1657350" y="4417631"/>
            <a:ext cx="290945" cy="280554"/>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2017570" y="4403775"/>
            <a:ext cx="290945" cy="280554"/>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1657349" y="4773065"/>
            <a:ext cx="290945" cy="280554"/>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2027960" y="4769600"/>
            <a:ext cx="290945" cy="280554"/>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2408962" y="4755744"/>
            <a:ext cx="290945" cy="280554"/>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1657349" y="5143609"/>
            <a:ext cx="290945" cy="280554"/>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2038351" y="5129753"/>
            <a:ext cx="290945" cy="280554"/>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2419353" y="5126288"/>
            <a:ext cx="290945" cy="280554"/>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2810746" y="5122823"/>
            <a:ext cx="290945" cy="280554"/>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1661678" y="5524848"/>
            <a:ext cx="290945" cy="280554"/>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2053071" y="5521383"/>
            <a:ext cx="290945" cy="280554"/>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2465246" y="5507527"/>
            <a:ext cx="290945" cy="280554"/>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2835857" y="5504062"/>
            <a:ext cx="290945" cy="280554"/>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3216859" y="5510988"/>
            <a:ext cx="290945" cy="280554"/>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047D7F02-D737-435E-ADC5-A6A4170EDBDC}"/>
              </a:ext>
            </a:extLst>
          </p:cNvPr>
          <p:cNvSpPr>
            <a:spLocks noGrp="1"/>
          </p:cNvSpPr>
          <p:nvPr>
            <p:ph type="dt" sz="half" idx="10"/>
          </p:nvPr>
        </p:nvSpPr>
        <p:spPr/>
        <p:txBody>
          <a:bodyPr/>
          <a:lstStyle/>
          <a:p>
            <a:r>
              <a:rPr lang="en-US"/>
              <a:t>AY2023/24 NSWI166 Lecture 6 of 12, Vojtáš</a:t>
            </a:r>
          </a:p>
        </p:txBody>
      </p:sp>
      <p:sp>
        <p:nvSpPr>
          <p:cNvPr id="2" name="Footer Placeholder 1">
            <a:extLst>
              <a:ext uri="{FF2B5EF4-FFF2-40B4-BE49-F238E27FC236}">
                <a16:creationId xmlns:a16="http://schemas.microsoft.com/office/drawing/2014/main" id="{20AE5A1A-C0B9-0E8A-B969-A80AD527D781}"/>
              </a:ext>
            </a:extLst>
          </p:cNvPr>
          <p:cNvSpPr>
            <a:spLocks noGrp="1"/>
          </p:cNvSpPr>
          <p:nvPr>
            <p:ph type="ftr" sz="quarter" idx="11"/>
          </p:nvPr>
        </p:nvSpPr>
        <p:spPr/>
        <p:txBody>
          <a:bodyPr/>
          <a:lstStyle/>
          <a:p>
            <a:r>
              <a:rPr lang="en-US"/>
              <a:t>Linear Monotone Preference Model</a:t>
            </a:r>
          </a:p>
        </p:txBody>
      </p:sp>
      <p:sp>
        <p:nvSpPr>
          <p:cNvPr id="3" name="Slide Number Placeholder 2">
            <a:extLst>
              <a:ext uri="{FF2B5EF4-FFF2-40B4-BE49-F238E27FC236}">
                <a16:creationId xmlns:a16="http://schemas.microsoft.com/office/drawing/2014/main" id="{8F02A755-ED9C-E625-87B6-64600B0E0864}"/>
              </a:ext>
            </a:extLst>
          </p:cNvPr>
          <p:cNvSpPr>
            <a:spLocks noGrp="1"/>
          </p:cNvSpPr>
          <p:nvPr>
            <p:ph type="sldNum" sz="quarter" idx="12"/>
          </p:nvPr>
        </p:nvSpPr>
        <p:spPr/>
        <p:txBody>
          <a:bodyPr/>
          <a:lstStyle/>
          <a:p>
            <a:fld id="{105CACD4-D05D-443A-96A5-56D488532F2E}" type="slidenum">
              <a:rPr lang="en-US" smtClean="0"/>
              <a:pPr/>
              <a:t>6</a:t>
            </a:fld>
            <a:endParaRPr lang="en-US"/>
          </a:p>
        </p:txBody>
      </p:sp>
    </p:spTree>
    <p:extLst>
      <p:ext uri="{BB962C8B-B14F-4D97-AF65-F5344CB8AC3E}">
        <p14:creationId xmlns:p14="http://schemas.microsoft.com/office/powerpoint/2010/main" val="3982649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9470" y="4483865"/>
            <a:ext cx="1861850"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045066" y="473725"/>
            <a:ext cx="3602516" cy="3789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0487" y="473725"/>
            <a:ext cx="1872867" cy="3756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34708" y="4483865"/>
            <a:ext cx="3602516" cy="1905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2150" y="506774"/>
            <a:ext cx="2562521" cy="369332"/>
          </a:xfrm>
          <a:prstGeom prst="rect">
            <a:avLst/>
          </a:prstGeom>
          <a:noFill/>
          <a:ln>
            <a:noFill/>
          </a:ln>
        </p:spPr>
        <p:txBody>
          <a:bodyPr wrap="square" rtlCol="0">
            <a:spAutoFit/>
          </a:bodyPr>
          <a:lstStyle/>
          <a:p>
            <a:r>
              <a:rPr lang="cs-CZ" dirty="0"/>
              <a:t> </a:t>
            </a:r>
          </a:p>
        </p:txBody>
      </p:sp>
      <p:sp>
        <p:nvSpPr>
          <p:cNvPr id="10" name="TextBox 9"/>
          <p:cNvSpPr txBox="1"/>
          <p:nvPr/>
        </p:nvSpPr>
        <p:spPr>
          <a:xfrm>
            <a:off x="4601392" y="4206866"/>
            <a:ext cx="263214" cy="276999"/>
          </a:xfrm>
          <a:prstGeom prst="rect">
            <a:avLst/>
          </a:prstGeom>
          <a:noFill/>
        </p:spPr>
        <p:txBody>
          <a:bodyPr wrap="none" rtlCol="0">
            <a:spAutoFit/>
          </a:bodyPr>
          <a:lstStyle/>
          <a:p>
            <a:r>
              <a:rPr lang="en-US" sz="1200" dirty="0"/>
              <a:t>0</a:t>
            </a:r>
            <a:endParaRPr lang="cs-CZ" sz="1200" dirty="0"/>
          </a:p>
        </p:txBody>
      </p:sp>
      <p:sp>
        <p:nvSpPr>
          <p:cNvPr id="11" name="TextBox 10"/>
          <p:cNvSpPr txBox="1"/>
          <p:nvPr/>
        </p:nvSpPr>
        <p:spPr>
          <a:xfrm>
            <a:off x="4720741" y="4458419"/>
            <a:ext cx="263214" cy="276999"/>
          </a:xfrm>
          <a:prstGeom prst="rect">
            <a:avLst/>
          </a:prstGeom>
          <a:noFill/>
        </p:spPr>
        <p:txBody>
          <a:bodyPr wrap="none" rtlCol="0">
            <a:spAutoFit/>
          </a:bodyPr>
          <a:lstStyle/>
          <a:p>
            <a:r>
              <a:rPr lang="en-US" sz="1200" dirty="0"/>
              <a:t>0</a:t>
            </a:r>
          </a:p>
        </p:txBody>
      </p:sp>
      <p:sp>
        <p:nvSpPr>
          <p:cNvPr id="12" name="TextBox 11"/>
          <p:cNvSpPr txBox="1"/>
          <p:nvPr/>
        </p:nvSpPr>
        <p:spPr>
          <a:xfrm>
            <a:off x="4729920" y="6195370"/>
            <a:ext cx="263214" cy="276999"/>
          </a:xfrm>
          <a:prstGeom prst="rect">
            <a:avLst/>
          </a:prstGeom>
          <a:noFill/>
        </p:spPr>
        <p:txBody>
          <a:bodyPr wrap="none" rtlCol="0">
            <a:spAutoFit/>
          </a:bodyPr>
          <a:lstStyle/>
          <a:p>
            <a:r>
              <a:rPr lang="cs-CZ" sz="1200" dirty="0"/>
              <a:t>1</a:t>
            </a:r>
            <a:endParaRPr lang="en-US" sz="1200" dirty="0"/>
          </a:p>
        </p:txBody>
      </p:sp>
      <p:sp>
        <p:nvSpPr>
          <p:cNvPr id="13" name="TextBox 12"/>
          <p:cNvSpPr txBox="1"/>
          <p:nvPr/>
        </p:nvSpPr>
        <p:spPr>
          <a:xfrm>
            <a:off x="2824671" y="4218672"/>
            <a:ext cx="263214" cy="276999"/>
          </a:xfrm>
          <a:prstGeom prst="rect">
            <a:avLst/>
          </a:prstGeom>
          <a:noFill/>
        </p:spPr>
        <p:txBody>
          <a:bodyPr wrap="none" rtlCol="0">
            <a:spAutoFit/>
          </a:bodyPr>
          <a:lstStyle/>
          <a:p>
            <a:r>
              <a:rPr lang="cs-CZ" sz="1200" dirty="0"/>
              <a:t>1</a:t>
            </a:r>
            <a:endParaRPr lang="en-US" sz="1200" dirty="0"/>
          </a:p>
        </p:txBody>
      </p:sp>
      <p:cxnSp>
        <p:nvCxnSpPr>
          <p:cNvPr id="15" name="Straight Arrow Connector 14"/>
          <p:cNvCxnSpPr/>
          <p:nvPr/>
        </p:nvCxnSpPr>
        <p:spPr>
          <a:xfrm>
            <a:off x="8637224" y="4229689"/>
            <a:ext cx="2864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4708" y="231354"/>
            <a:ext cx="0" cy="27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32183" y="4230477"/>
            <a:ext cx="198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44780" y="6379816"/>
            <a:ext cx="0" cy="34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12673" y="6455882"/>
            <a:ext cx="429657" cy="369332"/>
          </a:xfrm>
          <a:prstGeom prst="rect">
            <a:avLst/>
          </a:prstGeom>
          <a:noFill/>
        </p:spPr>
        <p:txBody>
          <a:bodyPr wrap="square" rtlCol="0">
            <a:spAutoFit/>
          </a:bodyPr>
          <a:lstStyle/>
          <a:p>
            <a:r>
              <a:rPr lang="en-US" dirty="0"/>
              <a:t>x</a:t>
            </a:r>
            <a:r>
              <a:rPr lang="en-US" baseline="-25000" dirty="0"/>
              <a:t>1</a:t>
            </a:r>
          </a:p>
        </p:txBody>
      </p:sp>
      <p:sp>
        <p:nvSpPr>
          <p:cNvPr id="18" name="TextBox 17"/>
          <p:cNvSpPr txBox="1"/>
          <p:nvPr/>
        </p:nvSpPr>
        <p:spPr>
          <a:xfrm>
            <a:off x="2640608" y="3886591"/>
            <a:ext cx="429657" cy="369332"/>
          </a:xfrm>
          <a:prstGeom prst="rect">
            <a:avLst/>
          </a:prstGeom>
          <a:noFill/>
        </p:spPr>
        <p:txBody>
          <a:bodyPr wrap="square" rtlCol="0">
            <a:spAutoFit/>
          </a:bodyPr>
          <a:lstStyle/>
          <a:p>
            <a:r>
              <a:rPr lang="en-US" dirty="0"/>
              <a:t>x</a:t>
            </a:r>
            <a:r>
              <a:rPr lang="en-US" baseline="-25000" dirty="0"/>
              <a:t>2</a:t>
            </a:r>
          </a:p>
        </p:txBody>
      </p:sp>
      <p:sp>
        <p:nvSpPr>
          <p:cNvPr id="20" name="TextBox 19"/>
          <p:cNvSpPr txBox="1"/>
          <p:nvPr/>
        </p:nvSpPr>
        <p:spPr>
          <a:xfrm>
            <a:off x="8708834" y="3873206"/>
            <a:ext cx="429657" cy="369332"/>
          </a:xfrm>
          <a:prstGeom prst="rect">
            <a:avLst/>
          </a:prstGeom>
          <a:noFill/>
        </p:spPr>
        <p:txBody>
          <a:bodyPr wrap="square" rtlCol="0">
            <a:spAutoFit/>
          </a:bodyPr>
          <a:lstStyle/>
          <a:p>
            <a:r>
              <a:rPr lang="cs-CZ" dirty="0">
                <a:latin typeface="Brush Script MT" pitchFamily="66" charset="0"/>
              </a:rPr>
              <a:t>D</a:t>
            </a:r>
            <a:r>
              <a:rPr lang="cs-CZ" baseline="-25000" dirty="0"/>
              <a:t>1</a:t>
            </a:r>
            <a:endParaRPr lang="en-US" baseline="-25000" dirty="0"/>
          </a:p>
        </p:txBody>
      </p:sp>
      <p:sp>
        <p:nvSpPr>
          <p:cNvPr id="21" name="TextBox 20"/>
          <p:cNvSpPr txBox="1"/>
          <p:nvPr/>
        </p:nvSpPr>
        <p:spPr>
          <a:xfrm>
            <a:off x="5012673" y="46688"/>
            <a:ext cx="429657" cy="369332"/>
          </a:xfrm>
          <a:prstGeom prst="rect">
            <a:avLst/>
          </a:prstGeom>
          <a:noFill/>
        </p:spPr>
        <p:txBody>
          <a:bodyPr wrap="square" rtlCol="0">
            <a:spAutoFit/>
          </a:bodyPr>
          <a:lstStyle/>
          <a:p>
            <a:r>
              <a:rPr lang="cs-CZ" dirty="0">
                <a:latin typeface="Brush Script MT" pitchFamily="66" charset="0"/>
              </a:rPr>
              <a:t>D</a:t>
            </a:r>
            <a:r>
              <a:rPr lang="en-US" baseline="-25000" dirty="0"/>
              <a:t>2</a:t>
            </a:r>
          </a:p>
        </p:txBody>
      </p:sp>
      <p:cxnSp>
        <p:nvCxnSpPr>
          <p:cNvPr id="26" name="Straight Connector 25"/>
          <p:cNvCxnSpPr/>
          <p:nvPr/>
        </p:nvCxnSpPr>
        <p:spPr>
          <a:xfrm flipH="1">
            <a:off x="3689496" y="48544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079037" y="485450"/>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30487" y="950756"/>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42211" y="2285558"/>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40963" y="506774"/>
            <a:ext cx="2562521" cy="3693319"/>
          </a:xfrm>
          <a:prstGeom prst="rect">
            <a:avLst/>
          </a:prstGeom>
          <a:noFill/>
          <a:ln>
            <a:solidFill>
              <a:schemeClr val="tx1"/>
            </a:solidFill>
          </a:ln>
        </p:spPr>
        <p:txBody>
          <a:bodyPr wrap="square" rtlCol="0">
            <a:spAutoFit/>
          </a:bodyPr>
          <a:lstStyle/>
          <a:p>
            <a:r>
              <a:rPr lang="en-US" b="1" dirty="0"/>
              <a:t>Possible extensions: </a:t>
            </a:r>
          </a:p>
          <a:p>
            <a:endParaRPr lang="en-US" dirty="0"/>
          </a:p>
          <a:p>
            <a:r>
              <a:rPr lang="en-US" dirty="0"/>
              <a:t>assume a cluster of item segments</a:t>
            </a:r>
          </a:p>
          <a:p>
            <a:endParaRPr lang="en-US" dirty="0"/>
          </a:p>
          <a:p>
            <a:r>
              <a:rPr lang="en-US" dirty="0"/>
              <a:t>Assume a cluster of possible ideal points of users </a:t>
            </a:r>
          </a:p>
          <a:p>
            <a:endParaRPr lang="en-US" dirty="0"/>
          </a:p>
          <a:p>
            <a:r>
              <a:rPr lang="en-US" dirty="0"/>
              <a:t>Assume a cluster of their aggregations</a:t>
            </a:r>
          </a:p>
          <a:p>
            <a:endParaRPr lang="en-US" dirty="0"/>
          </a:p>
          <a:p>
            <a:r>
              <a:rPr lang="en-US" dirty="0"/>
              <a:t>Discuss the situation</a:t>
            </a:r>
          </a:p>
        </p:txBody>
      </p:sp>
      <p:cxnSp>
        <p:nvCxnSpPr>
          <p:cNvPr id="64" name="Straight Connector 63"/>
          <p:cNvCxnSpPr>
            <a:stCxn id="8" idx="2"/>
          </p:cNvCxnSpPr>
          <p:nvPr/>
        </p:nvCxnSpPr>
        <p:spPr>
          <a:xfrm flipV="1">
            <a:off x="6835966" y="4495672"/>
            <a:ext cx="1811616" cy="189411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2949502" y="485449"/>
            <a:ext cx="1853853" cy="333986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10" idx="0"/>
          </p:cNvCxnSpPr>
          <p:nvPr/>
        </p:nvCxnSpPr>
        <p:spPr>
          <a:xfrm>
            <a:off x="2928445" y="3840187"/>
            <a:ext cx="1804554" cy="366679"/>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939666" y="5125285"/>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915794" y="6212033"/>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920480"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452932" y="472594"/>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2"/>
          </p:cNvCxnSpPr>
          <p:nvPr/>
        </p:nvCxnSpPr>
        <p:spPr>
          <a:xfrm flipH="1" flipV="1">
            <a:off x="5044780" y="4483866"/>
            <a:ext cx="1791186" cy="190591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541474" y="2035836"/>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469864" y="2129825"/>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167461" y="5374847"/>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1</a:t>
            </a:r>
            <a:r>
              <a:rPr lang="en-US" b="1" baseline="30000" dirty="0">
                <a:solidFill>
                  <a:srgbClr val="00B050"/>
                </a:solidFill>
              </a:rPr>
              <a:t>u</a:t>
            </a:r>
            <a:endParaRPr lang="en-US" dirty="0">
              <a:solidFill>
                <a:srgbClr val="00B050"/>
              </a:solidFill>
            </a:endParaRPr>
          </a:p>
        </p:txBody>
      </p:sp>
      <p:sp>
        <p:nvSpPr>
          <p:cNvPr id="78" name="TextBox 77"/>
          <p:cNvSpPr txBox="1"/>
          <p:nvPr/>
        </p:nvSpPr>
        <p:spPr>
          <a:xfrm>
            <a:off x="3557046" y="3509908"/>
            <a:ext cx="420308" cy="369332"/>
          </a:xfrm>
          <a:prstGeom prst="rect">
            <a:avLst/>
          </a:prstGeom>
          <a:noFill/>
        </p:spPr>
        <p:txBody>
          <a:bodyPr wrap="none" rtlCol="0">
            <a:spAutoFit/>
          </a:bodyPr>
          <a:lstStyle/>
          <a:p>
            <a:r>
              <a:rPr lang="en-US" b="1" dirty="0">
                <a:solidFill>
                  <a:srgbClr val="00B050"/>
                </a:solidFill>
              </a:rPr>
              <a:t>f</a:t>
            </a:r>
            <a:r>
              <a:rPr lang="en-US" b="1" baseline="-25000" dirty="0">
                <a:solidFill>
                  <a:srgbClr val="00B050"/>
                </a:solidFill>
              </a:rPr>
              <a:t>2</a:t>
            </a:r>
            <a:r>
              <a:rPr lang="en-US" b="1" baseline="30000" dirty="0">
                <a:solidFill>
                  <a:srgbClr val="00B050"/>
                </a:solidFill>
              </a:rPr>
              <a:t>u</a:t>
            </a:r>
            <a:endParaRPr lang="en-US" dirty="0">
              <a:solidFill>
                <a:srgbClr val="00B050"/>
              </a:solidFill>
            </a:endParaRPr>
          </a:p>
        </p:txBody>
      </p:sp>
      <p:sp>
        <p:nvSpPr>
          <p:cNvPr id="90" name="TextBox 89"/>
          <p:cNvSpPr txBox="1"/>
          <p:nvPr/>
        </p:nvSpPr>
        <p:spPr>
          <a:xfrm>
            <a:off x="4677259" y="5846198"/>
            <a:ext cx="465192" cy="369332"/>
          </a:xfrm>
          <a:prstGeom prst="rect">
            <a:avLst/>
          </a:prstGeom>
          <a:noFill/>
        </p:spPr>
        <p:txBody>
          <a:bodyPr wrap="none" rtlCol="0">
            <a:spAutoFit/>
          </a:bodyPr>
          <a:lstStyle/>
          <a:p>
            <a:r>
              <a:rPr lang="en-US" dirty="0">
                <a:solidFill>
                  <a:srgbClr val="00B050"/>
                </a:solidFill>
              </a:rPr>
              <a:t>b</a:t>
            </a:r>
            <a:r>
              <a:rPr lang="en-US" baseline="-25000" dirty="0">
                <a:solidFill>
                  <a:srgbClr val="00B050"/>
                </a:solidFill>
              </a:rPr>
              <a:t>1</a:t>
            </a:r>
            <a:r>
              <a:rPr lang="en-US" baseline="30000" dirty="0">
                <a:solidFill>
                  <a:srgbClr val="00B050"/>
                </a:solidFill>
              </a:rPr>
              <a:t>u</a:t>
            </a:r>
            <a:endParaRPr lang="en-US" dirty="0">
              <a:solidFill>
                <a:srgbClr val="00B050"/>
              </a:solidFill>
            </a:endParaRPr>
          </a:p>
        </p:txBody>
      </p:sp>
      <p:cxnSp>
        <p:nvCxnSpPr>
          <p:cNvPr id="98" name="Straight Connector 97"/>
          <p:cNvCxnSpPr/>
          <p:nvPr/>
        </p:nvCxnSpPr>
        <p:spPr>
          <a:xfrm>
            <a:off x="2922628" y="1932732"/>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5337348" y="487018"/>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6983869" y="474162"/>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941482" y="3852274"/>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3152836" y="483589"/>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917362" y="5525430"/>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4426370" y="477590"/>
            <a:ext cx="7685" cy="59043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922380" y="4881751"/>
            <a:ext cx="571709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3" idx="2"/>
          </p:cNvCxnSpPr>
          <p:nvPr/>
        </p:nvCxnSpPr>
        <p:spPr>
          <a:xfrm>
            <a:off x="2956278" y="4495671"/>
            <a:ext cx="1823112" cy="1876849"/>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10" idx="2"/>
          </p:cNvCxnSpPr>
          <p:nvPr/>
        </p:nvCxnSpPr>
        <p:spPr>
          <a:xfrm flipH="1">
            <a:off x="2912882" y="4483865"/>
            <a:ext cx="1820117" cy="1898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5552380" y="1159501"/>
            <a:ext cx="9427" cy="98038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5552393" y="1951353"/>
            <a:ext cx="886118" cy="17911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6438511" y="1197209"/>
            <a:ext cx="28282" cy="76357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5561819" y="1159501"/>
            <a:ext cx="914400" cy="1885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390698" y="1716888"/>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319088" y="1810877"/>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7401604" y="840553"/>
            <a:ext cx="9427" cy="98038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7401617" y="1632405"/>
            <a:ext cx="886118" cy="17911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8287735" y="878261"/>
            <a:ext cx="28282" cy="76357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411043" y="840553"/>
            <a:ext cx="914400" cy="1885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400125" y="1716888"/>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328515" y="1810877"/>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7411031" y="840553"/>
            <a:ext cx="9427" cy="98038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7411044" y="1632405"/>
            <a:ext cx="886118" cy="17911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8297162" y="878261"/>
            <a:ext cx="28282" cy="76357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420470" y="840553"/>
            <a:ext cx="914400" cy="1885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392266" y="3650991"/>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320656" y="3744980"/>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7403172" y="2774656"/>
            <a:ext cx="9427" cy="98038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7403185" y="3566508"/>
            <a:ext cx="886118" cy="17911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8289303" y="2812364"/>
            <a:ext cx="28282" cy="76357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412611" y="2774656"/>
            <a:ext cx="914400" cy="1885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5555569" y="3803391"/>
            <a:ext cx="0"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483959" y="3897380"/>
            <a:ext cx="166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5566475" y="2927056"/>
            <a:ext cx="9427" cy="98038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5566488" y="3718908"/>
            <a:ext cx="886118" cy="17911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6452606" y="2964764"/>
            <a:ext cx="28282" cy="76357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575914" y="2927056"/>
            <a:ext cx="914400" cy="1885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6681355" y="2220502"/>
            <a:ext cx="405245" cy="4603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690450" y="3653240"/>
            <a:ext cx="405245" cy="46035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18781125">
            <a:off x="3101752" y="4132090"/>
            <a:ext cx="1294104" cy="2211558"/>
          </a:xfrm>
          <a:prstGeom prst="triangle">
            <a:avLst/>
          </a:prstGeom>
          <a:solidFill>
            <a:srgbClr val="00B05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p:cNvCxnSpPr/>
          <p:nvPr/>
        </p:nvCxnSpPr>
        <p:spPr>
          <a:xfrm flipH="1" flipV="1">
            <a:off x="5042013" y="4501332"/>
            <a:ext cx="1968405" cy="187760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7000203" y="4499762"/>
            <a:ext cx="1663863" cy="190174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7" idx="1"/>
          </p:cNvCxnSpPr>
          <p:nvPr/>
        </p:nvCxnSpPr>
        <p:spPr>
          <a:xfrm>
            <a:off x="2930487" y="2352101"/>
            <a:ext cx="1840248" cy="184533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7" idx="1"/>
          </p:cNvCxnSpPr>
          <p:nvPr/>
        </p:nvCxnSpPr>
        <p:spPr>
          <a:xfrm flipV="1">
            <a:off x="2930487" y="495183"/>
            <a:ext cx="1893137" cy="185691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Isosceles Triangle 35"/>
          <p:cNvSpPr/>
          <p:nvPr/>
        </p:nvSpPr>
        <p:spPr>
          <a:xfrm rot="9053138">
            <a:off x="3842655" y="4568408"/>
            <a:ext cx="948526" cy="1883262"/>
          </a:xfrm>
          <a:prstGeom prst="triangle">
            <a:avLst/>
          </a:prstGeom>
          <a:solidFill>
            <a:srgbClr val="FF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5782713" y="6561060"/>
            <a:ext cx="3456395" cy="369332"/>
          </a:xfrm>
          <a:prstGeom prst="rect">
            <a:avLst/>
          </a:prstGeom>
          <a:noFill/>
        </p:spPr>
        <p:txBody>
          <a:bodyPr wrap="none" rtlCol="0">
            <a:spAutoFit/>
          </a:bodyPr>
          <a:lstStyle/>
          <a:p>
            <a:r>
              <a:rPr lang="en-US" dirty="0"/>
              <a:t>Same? in SQL, domain calculi, logic</a:t>
            </a:r>
          </a:p>
        </p:txBody>
      </p:sp>
      <p:cxnSp>
        <p:nvCxnSpPr>
          <p:cNvPr id="119" name="Straight Connector 118"/>
          <p:cNvCxnSpPr/>
          <p:nvPr/>
        </p:nvCxnSpPr>
        <p:spPr>
          <a:xfrm>
            <a:off x="2999216" y="4480000"/>
            <a:ext cx="1840985" cy="188905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13" name="Date Placeholder 4">
            <a:extLst>
              <a:ext uri="{FF2B5EF4-FFF2-40B4-BE49-F238E27FC236}">
                <a16:creationId xmlns:a16="http://schemas.microsoft.com/office/drawing/2014/main" id="{A2663A63-E4CC-4818-83F4-C777252BFBC8}"/>
              </a:ext>
            </a:extLst>
          </p:cNvPr>
          <p:cNvSpPr>
            <a:spLocks noGrp="1"/>
          </p:cNvSpPr>
          <p:nvPr>
            <p:ph type="dt" sz="half" idx="10"/>
          </p:nvPr>
        </p:nvSpPr>
        <p:spPr>
          <a:xfrm>
            <a:off x="628650" y="6672301"/>
            <a:ext cx="2057400" cy="183399"/>
          </a:xfrm>
        </p:spPr>
        <p:txBody>
          <a:bodyPr/>
          <a:lstStyle/>
          <a:p>
            <a:r>
              <a:rPr lang="en-US"/>
              <a:t>AY2023/24 NSWI166 Lecture 6 of 12, Vojtáš</a:t>
            </a:r>
            <a:endParaRPr lang="en-US" dirty="0"/>
          </a:p>
        </p:txBody>
      </p:sp>
      <p:sp>
        <p:nvSpPr>
          <p:cNvPr id="6" name="Footer Placeholder 5">
            <a:extLst>
              <a:ext uri="{FF2B5EF4-FFF2-40B4-BE49-F238E27FC236}">
                <a16:creationId xmlns:a16="http://schemas.microsoft.com/office/drawing/2014/main" id="{97C628B0-F269-01A8-9CC4-683F7109F0D6}"/>
              </a:ext>
            </a:extLst>
          </p:cNvPr>
          <p:cNvSpPr>
            <a:spLocks noGrp="1"/>
          </p:cNvSpPr>
          <p:nvPr>
            <p:ph type="ftr" sz="quarter" idx="11"/>
          </p:nvPr>
        </p:nvSpPr>
        <p:spPr/>
        <p:txBody>
          <a:bodyPr/>
          <a:lstStyle/>
          <a:p>
            <a:r>
              <a:rPr lang="en-US"/>
              <a:t>Linear Monotone Preference Model</a:t>
            </a:r>
          </a:p>
        </p:txBody>
      </p:sp>
      <p:sp>
        <p:nvSpPr>
          <p:cNvPr id="14" name="Slide Number Placeholder 13">
            <a:extLst>
              <a:ext uri="{FF2B5EF4-FFF2-40B4-BE49-F238E27FC236}">
                <a16:creationId xmlns:a16="http://schemas.microsoft.com/office/drawing/2014/main" id="{F1A44C38-DE17-5400-AB14-EA04D047910A}"/>
              </a:ext>
            </a:extLst>
          </p:cNvPr>
          <p:cNvSpPr>
            <a:spLocks noGrp="1"/>
          </p:cNvSpPr>
          <p:nvPr>
            <p:ph type="sldNum" sz="quarter" idx="12"/>
          </p:nvPr>
        </p:nvSpPr>
        <p:spPr/>
        <p:txBody>
          <a:bodyPr/>
          <a:lstStyle/>
          <a:p>
            <a:fld id="{105CACD4-D05D-443A-96A5-56D488532F2E}" type="slidenum">
              <a:rPr lang="en-US" smtClean="0"/>
              <a:pPr/>
              <a:t>60</a:t>
            </a:fld>
            <a:endParaRPr lang="en-US"/>
          </a:p>
        </p:txBody>
      </p:sp>
    </p:spTree>
    <p:extLst>
      <p:ext uri="{BB962C8B-B14F-4D97-AF65-F5344CB8AC3E}">
        <p14:creationId xmlns:p14="http://schemas.microsoft.com/office/powerpoint/2010/main" val="3892431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Subtitle 2"/>
          <p:cNvSpPr>
            <a:spLocks noGrp="1"/>
          </p:cNvSpPr>
          <p:nvPr>
            <p:ph type="subTitle" idx="1"/>
          </p:nvPr>
        </p:nvSpPr>
        <p:spPr/>
        <p:txBody>
          <a:bodyPr/>
          <a:lstStyle/>
          <a:p>
            <a:endParaRPr lang="en-US" dirty="0"/>
          </a:p>
          <a:p>
            <a:r>
              <a:rPr lang="en-US" sz="4000" dirty="0"/>
              <a:t>Comments?</a:t>
            </a:r>
          </a:p>
        </p:txBody>
      </p:sp>
    </p:spTree>
    <p:extLst>
      <p:ext uri="{BB962C8B-B14F-4D97-AF65-F5344CB8AC3E}">
        <p14:creationId xmlns:p14="http://schemas.microsoft.com/office/powerpoint/2010/main" val="3240759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914400"/>
            <a:ext cx="8610600" cy="5301363"/>
          </a:xfrm>
          <a:prstGeom prst="rect">
            <a:avLst/>
          </a:prstGeom>
        </p:spPr>
      </p:pic>
      <p:sp>
        <p:nvSpPr>
          <p:cNvPr id="7" name="Title 1"/>
          <p:cNvSpPr txBox="1">
            <a:spLocks/>
          </p:cNvSpPr>
          <p:nvPr/>
        </p:nvSpPr>
        <p:spPr>
          <a:xfrm>
            <a:off x="228600" y="65835"/>
            <a:ext cx="8610600" cy="6615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hlinkClick r:id="rId3"/>
              </a:rPr>
              <a:t>Decathlon data</a:t>
            </a:r>
            <a:r>
              <a:rPr lang="en-US" sz="3600" dirty="0"/>
              <a:t> – scale-points, multicriterial</a:t>
            </a:r>
          </a:p>
        </p:txBody>
      </p:sp>
      <p:sp>
        <p:nvSpPr>
          <p:cNvPr id="2" name="Date Placeholder 1">
            <a:extLst>
              <a:ext uri="{FF2B5EF4-FFF2-40B4-BE49-F238E27FC236}">
                <a16:creationId xmlns:a16="http://schemas.microsoft.com/office/drawing/2014/main" id="{6222330F-D66A-478D-91BE-3E366A0434B6}"/>
              </a:ext>
            </a:extLst>
          </p:cNvPr>
          <p:cNvSpPr>
            <a:spLocks noGrp="1"/>
          </p:cNvSpPr>
          <p:nvPr>
            <p:ph type="dt" sz="half" idx="10"/>
          </p:nvPr>
        </p:nvSpPr>
        <p:spPr/>
        <p:txBody>
          <a:bodyPr/>
          <a:lstStyle/>
          <a:p>
            <a:r>
              <a:rPr lang="en-US"/>
              <a:t>AY2023/24 NSWI166 Lecture 6 of 12, Vojtáš</a:t>
            </a:r>
          </a:p>
        </p:txBody>
      </p:sp>
      <p:sp>
        <p:nvSpPr>
          <p:cNvPr id="3" name="Footer Placeholder 2">
            <a:extLst>
              <a:ext uri="{FF2B5EF4-FFF2-40B4-BE49-F238E27FC236}">
                <a16:creationId xmlns:a16="http://schemas.microsoft.com/office/drawing/2014/main" id="{512C3517-DB2E-172F-6BCE-8B1028A4B4F1}"/>
              </a:ext>
            </a:extLst>
          </p:cNvPr>
          <p:cNvSpPr>
            <a:spLocks noGrp="1"/>
          </p:cNvSpPr>
          <p:nvPr>
            <p:ph type="ftr" sz="quarter" idx="11"/>
          </p:nvPr>
        </p:nvSpPr>
        <p:spPr/>
        <p:txBody>
          <a:bodyPr/>
          <a:lstStyle/>
          <a:p>
            <a:r>
              <a:rPr lang="en-US"/>
              <a:t>Linear Monotone Preference Model</a:t>
            </a:r>
          </a:p>
        </p:txBody>
      </p:sp>
      <p:sp>
        <p:nvSpPr>
          <p:cNvPr id="4" name="Slide Number Placeholder 3">
            <a:extLst>
              <a:ext uri="{FF2B5EF4-FFF2-40B4-BE49-F238E27FC236}">
                <a16:creationId xmlns:a16="http://schemas.microsoft.com/office/drawing/2014/main" id="{41D153D1-3F57-8DCC-5DFE-0EAFE4AC4ADE}"/>
              </a:ext>
            </a:extLst>
          </p:cNvPr>
          <p:cNvSpPr>
            <a:spLocks noGrp="1"/>
          </p:cNvSpPr>
          <p:nvPr>
            <p:ph type="sldNum" sz="quarter" idx="12"/>
          </p:nvPr>
        </p:nvSpPr>
        <p:spPr/>
        <p:txBody>
          <a:bodyPr/>
          <a:lstStyle/>
          <a:p>
            <a:fld id="{105CACD4-D05D-443A-96A5-56D488532F2E}" type="slidenum">
              <a:rPr lang="en-US" smtClean="0"/>
              <a:pPr/>
              <a:t>7</a:t>
            </a:fld>
            <a:endParaRPr lang="en-US"/>
          </a:p>
        </p:txBody>
      </p:sp>
    </p:spTree>
    <p:extLst>
      <p:ext uri="{BB962C8B-B14F-4D97-AF65-F5344CB8AC3E}">
        <p14:creationId xmlns:p14="http://schemas.microsoft.com/office/powerpoint/2010/main" val="1755637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914400"/>
            <a:ext cx="7620000" cy="5258198"/>
          </a:xfrm>
          <a:prstGeom prst="rect">
            <a:avLst/>
          </a:prstGeom>
        </p:spPr>
      </p:pic>
      <p:sp>
        <p:nvSpPr>
          <p:cNvPr id="7" name="Oval 6"/>
          <p:cNvSpPr/>
          <p:nvPr/>
        </p:nvSpPr>
        <p:spPr>
          <a:xfrm>
            <a:off x="473484" y="2017333"/>
            <a:ext cx="184608" cy="212889"/>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80770" y="1762809"/>
            <a:ext cx="175181" cy="16364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71341" y="1310325"/>
            <a:ext cx="175181" cy="17778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81946" y="1527140"/>
            <a:ext cx="165755" cy="18956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781050" y="65835"/>
            <a:ext cx="7886700" cy="6615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Decathlon points-commeasurable </a:t>
            </a:r>
          </a:p>
        </p:txBody>
      </p:sp>
      <p:sp>
        <p:nvSpPr>
          <p:cNvPr id="2" name="Date Placeholder 1">
            <a:extLst>
              <a:ext uri="{FF2B5EF4-FFF2-40B4-BE49-F238E27FC236}">
                <a16:creationId xmlns:a16="http://schemas.microsoft.com/office/drawing/2014/main" id="{4A80C9F3-E6FE-4077-9EEA-6E52D81CC955}"/>
              </a:ext>
            </a:extLst>
          </p:cNvPr>
          <p:cNvSpPr>
            <a:spLocks noGrp="1"/>
          </p:cNvSpPr>
          <p:nvPr>
            <p:ph type="dt" sz="half" idx="10"/>
          </p:nvPr>
        </p:nvSpPr>
        <p:spPr/>
        <p:txBody>
          <a:bodyPr/>
          <a:lstStyle/>
          <a:p>
            <a:r>
              <a:rPr lang="en-US"/>
              <a:t>AY2023/24 NSWI166 Lecture 6 of 12, Vojtáš</a:t>
            </a:r>
          </a:p>
        </p:txBody>
      </p:sp>
      <p:sp>
        <p:nvSpPr>
          <p:cNvPr id="3" name="Footer Placeholder 2">
            <a:extLst>
              <a:ext uri="{FF2B5EF4-FFF2-40B4-BE49-F238E27FC236}">
                <a16:creationId xmlns:a16="http://schemas.microsoft.com/office/drawing/2014/main" id="{3F168D8E-3310-CFBA-7607-4F6729D18465}"/>
              </a:ext>
            </a:extLst>
          </p:cNvPr>
          <p:cNvSpPr>
            <a:spLocks noGrp="1"/>
          </p:cNvSpPr>
          <p:nvPr>
            <p:ph type="ftr" sz="quarter" idx="11"/>
          </p:nvPr>
        </p:nvSpPr>
        <p:spPr/>
        <p:txBody>
          <a:bodyPr/>
          <a:lstStyle/>
          <a:p>
            <a:r>
              <a:rPr lang="en-US"/>
              <a:t>Linear Monotone Preference Model</a:t>
            </a:r>
          </a:p>
        </p:txBody>
      </p:sp>
      <p:sp>
        <p:nvSpPr>
          <p:cNvPr id="4" name="Slide Number Placeholder 3">
            <a:extLst>
              <a:ext uri="{FF2B5EF4-FFF2-40B4-BE49-F238E27FC236}">
                <a16:creationId xmlns:a16="http://schemas.microsoft.com/office/drawing/2014/main" id="{C921A1F3-6759-AE32-6FBF-9B22B51801A3}"/>
              </a:ext>
            </a:extLst>
          </p:cNvPr>
          <p:cNvSpPr>
            <a:spLocks noGrp="1"/>
          </p:cNvSpPr>
          <p:nvPr>
            <p:ph type="sldNum" sz="quarter" idx="12"/>
          </p:nvPr>
        </p:nvSpPr>
        <p:spPr/>
        <p:txBody>
          <a:bodyPr/>
          <a:lstStyle/>
          <a:p>
            <a:fld id="{105CACD4-D05D-443A-96A5-56D488532F2E}" type="slidenum">
              <a:rPr lang="en-US" smtClean="0"/>
              <a:pPr/>
              <a:t>8</a:t>
            </a:fld>
            <a:endParaRPr lang="en-US"/>
          </a:p>
        </p:txBody>
      </p:sp>
    </p:spTree>
    <p:extLst>
      <p:ext uri="{BB962C8B-B14F-4D97-AF65-F5344CB8AC3E}">
        <p14:creationId xmlns:p14="http://schemas.microsoft.com/office/powerpoint/2010/main" val="758873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1153826" y="2247900"/>
            <a:ext cx="7896225" cy="4152900"/>
          </a:xfrm>
          <a:prstGeom prst="rect">
            <a:avLst/>
          </a:prstGeom>
        </p:spPr>
      </p:pic>
      <p:sp>
        <p:nvSpPr>
          <p:cNvPr id="6" name="Title 1"/>
          <p:cNvSpPr txBox="1">
            <a:spLocks/>
          </p:cNvSpPr>
          <p:nvPr/>
        </p:nvSpPr>
        <p:spPr>
          <a:xfrm>
            <a:off x="781050" y="65835"/>
            <a:ext cx="7886700" cy="6615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Better is rephrased by dominance</a:t>
            </a:r>
          </a:p>
        </p:txBody>
      </p:sp>
      <p:sp>
        <p:nvSpPr>
          <p:cNvPr id="7" name="Content Placeholder 2"/>
          <p:cNvSpPr txBox="1">
            <a:spLocks/>
          </p:cNvSpPr>
          <p:nvPr/>
        </p:nvSpPr>
        <p:spPr>
          <a:xfrm>
            <a:off x="685800" y="762000"/>
            <a:ext cx="8229600" cy="52117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Intuitively better (dominating) means better in all disciplines = Pareto ordering – it is a </a:t>
            </a:r>
            <a:r>
              <a:rPr lang="en-US" sz="2400" b="1" dirty="0">
                <a:solidFill>
                  <a:srgbClr val="FF0000"/>
                </a:solidFill>
              </a:rPr>
              <a:t>partial ordering</a:t>
            </a:r>
            <a:r>
              <a:rPr lang="en-US" sz="2400" dirty="0"/>
              <a:t>! We need the winner! </a:t>
            </a:r>
          </a:p>
          <a:p>
            <a:r>
              <a:rPr lang="en-US" sz="2400" dirty="0"/>
              <a:t>Lobodin   dominates both Nool   and Dvorak   .    and   are incomparable (restricted to 100m x shot data and points)</a:t>
            </a:r>
          </a:p>
          <a:p>
            <a:endParaRPr lang="en-US" sz="2400" dirty="0"/>
          </a:p>
        </p:txBody>
      </p:sp>
      <p:sp>
        <p:nvSpPr>
          <p:cNvPr id="8" name="Oval 7"/>
          <p:cNvSpPr/>
          <p:nvPr/>
        </p:nvSpPr>
        <p:spPr>
          <a:xfrm>
            <a:off x="152400" y="2275542"/>
            <a:ext cx="76200" cy="86658"/>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52400" y="1981200"/>
            <a:ext cx="76200" cy="866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52400" y="1524000"/>
            <a:ext cx="76200" cy="8665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52400" y="1752600"/>
            <a:ext cx="76200" cy="8665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209800" y="1752600"/>
            <a:ext cx="76200" cy="86658"/>
          </a:xfrm>
          <a:prstGeom prst="ellipse">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029200" y="1752600"/>
            <a:ext cx="76200" cy="8665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629400" y="1752600"/>
            <a:ext cx="76200" cy="866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620000" y="1752600"/>
            <a:ext cx="76200" cy="866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934200" y="1752600"/>
            <a:ext cx="76200" cy="8665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cstate="print"/>
          <a:stretch>
            <a:fillRect/>
          </a:stretch>
        </p:blipFill>
        <p:spPr>
          <a:xfrm>
            <a:off x="1" y="2628101"/>
            <a:ext cx="1444336" cy="1306342"/>
          </a:xfrm>
          <a:prstGeom prst="rect">
            <a:avLst/>
          </a:prstGeom>
        </p:spPr>
      </p:pic>
      <p:sp>
        <p:nvSpPr>
          <p:cNvPr id="18" name="Date Placeholder 17">
            <a:extLst>
              <a:ext uri="{FF2B5EF4-FFF2-40B4-BE49-F238E27FC236}">
                <a16:creationId xmlns:a16="http://schemas.microsoft.com/office/drawing/2014/main" id="{FA66EDA9-8571-49AE-91CB-DD214288AB79}"/>
              </a:ext>
            </a:extLst>
          </p:cNvPr>
          <p:cNvSpPr>
            <a:spLocks noGrp="1"/>
          </p:cNvSpPr>
          <p:nvPr>
            <p:ph type="dt" sz="half" idx="10"/>
          </p:nvPr>
        </p:nvSpPr>
        <p:spPr/>
        <p:txBody>
          <a:bodyPr/>
          <a:lstStyle/>
          <a:p>
            <a:r>
              <a:rPr lang="en-US"/>
              <a:t>AY2023/24 NSWI166 Lecture 6 of 12, Vojtáš</a:t>
            </a:r>
          </a:p>
        </p:txBody>
      </p:sp>
      <p:sp>
        <p:nvSpPr>
          <p:cNvPr id="2" name="Footer Placeholder 1">
            <a:extLst>
              <a:ext uri="{FF2B5EF4-FFF2-40B4-BE49-F238E27FC236}">
                <a16:creationId xmlns:a16="http://schemas.microsoft.com/office/drawing/2014/main" id="{CE3ABE1C-3A51-4A98-7326-1D908D79A545}"/>
              </a:ext>
            </a:extLst>
          </p:cNvPr>
          <p:cNvSpPr>
            <a:spLocks noGrp="1"/>
          </p:cNvSpPr>
          <p:nvPr>
            <p:ph type="ftr" sz="quarter" idx="11"/>
          </p:nvPr>
        </p:nvSpPr>
        <p:spPr/>
        <p:txBody>
          <a:bodyPr/>
          <a:lstStyle/>
          <a:p>
            <a:r>
              <a:rPr lang="en-US"/>
              <a:t>Linear Monotone Preference Model</a:t>
            </a:r>
          </a:p>
        </p:txBody>
      </p:sp>
      <p:sp>
        <p:nvSpPr>
          <p:cNvPr id="3" name="Slide Number Placeholder 2">
            <a:extLst>
              <a:ext uri="{FF2B5EF4-FFF2-40B4-BE49-F238E27FC236}">
                <a16:creationId xmlns:a16="http://schemas.microsoft.com/office/drawing/2014/main" id="{5B601D55-086B-11E6-E058-975233F932B2}"/>
              </a:ext>
            </a:extLst>
          </p:cNvPr>
          <p:cNvSpPr>
            <a:spLocks noGrp="1"/>
          </p:cNvSpPr>
          <p:nvPr>
            <p:ph type="sldNum" sz="quarter" idx="12"/>
          </p:nvPr>
        </p:nvSpPr>
        <p:spPr/>
        <p:txBody>
          <a:bodyPr/>
          <a:lstStyle/>
          <a:p>
            <a:fld id="{105CACD4-D05D-443A-96A5-56D488532F2E}" type="slidenum">
              <a:rPr lang="en-US" smtClean="0"/>
              <a:pPr/>
              <a:t>9</a:t>
            </a:fld>
            <a:endParaRPr lang="en-US"/>
          </a:p>
        </p:txBody>
      </p:sp>
    </p:spTree>
    <p:extLst>
      <p:ext uri="{BB962C8B-B14F-4D97-AF65-F5344CB8AC3E}">
        <p14:creationId xmlns:p14="http://schemas.microsoft.com/office/powerpoint/2010/main" val="41607907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4385</TotalTime>
  <Words>5614</Words>
  <Application>Microsoft Office PowerPoint</Application>
  <PresentationFormat>On-screen Show (4:3)</PresentationFormat>
  <Paragraphs>1376</Paragraphs>
  <Slides>61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Brush Script MT</vt:lpstr>
      <vt:lpstr>Calibri</vt:lpstr>
      <vt:lpstr>Calibri Light</vt:lpstr>
      <vt:lpstr>Cambria Math</vt:lpstr>
      <vt:lpstr>Symbol</vt:lpstr>
      <vt:lpstr>Wingdings</vt:lpstr>
      <vt:lpstr>Office Theme</vt:lpstr>
      <vt:lpstr>NSWI166 Introduction to recommender systems and user preferences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Vojtas</dc:creator>
  <cp:lastModifiedBy>Peter Vojtáš</cp:lastModifiedBy>
  <cp:revision>257</cp:revision>
  <dcterms:created xsi:type="dcterms:W3CDTF">2016-09-09T12:05:20Z</dcterms:created>
  <dcterms:modified xsi:type="dcterms:W3CDTF">2024-03-26T12:44:18Z</dcterms:modified>
</cp:coreProperties>
</file>