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media/image41.jpg" ContentType="image/jpeg"/>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50" r:id="rId2"/>
    <p:sldMasterId id="2147483727" r:id="rId3"/>
  </p:sldMasterIdLst>
  <p:notesMasterIdLst>
    <p:notesMasterId r:id="rId106"/>
  </p:notesMasterIdLst>
  <p:handoutMasterIdLst>
    <p:handoutMasterId r:id="rId107"/>
  </p:handoutMasterIdLst>
  <p:sldIdLst>
    <p:sldId id="256" r:id="rId4"/>
    <p:sldId id="293" r:id="rId5"/>
    <p:sldId id="367" r:id="rId6"/>
    <p:sldId id="368" r:id="rId7"/>
    <p:sldId id="369" r:id="rId8"/>
    <p:sldId id="366" r:id="rId9"/>
    <p:sldId id="370" r:id="rId10"/>
    <p:sldId id="371" r:id="rId11"/>
    <p:sldId id="372" r:id="rId12"/>
    <p:sldId id="374" r:id="rId13"/>
    <p:sldId id="373" r:id="rId14"/>
    <p:sldId id="375" r:id="rId15"/>
    <p:sldId id="376" r:id="rId16"/>
    <p:sldId id="377" r:id="rId17"/>
    <p:sldId id="378" r:id="rId18"/>
    <p:sldId id="379" r:id="rId19"/>
    <p:sldId id="380" r:id="rId20"/>
    <p:sldId id="381" r:id="rId21"/>
    <p:sldId id="382" r:id="rId22"/>
    <p:sldId id="383" r:id="rId23"/>
    <p:sldId id="421" r:id="rId24"/>
    <p:sldId id="336" r:id="rId25"/>
    <p:sldId id="384" r:id="rId26"/>
    <p:sldId id="339" r:id="rId27"/>
    <p:sldId id="341" r:id="rId28"/>
    <p:sldId id="344" r:id="rId29"/>
    <p:sldId id="342" r:id="rId30"/>
    <p:sldId id="343" r:id="rId31"/>
    <p:sldId id="422" r:id="rId32"/>
    <p:sldId id="355" r:id="rId33"/>
    <p:sldId id="423" r:id="rId34"/>
    <p:sldId id="424" r:id="rId35"/>
    <p:sldId id="425" r:id="rId36"/>
    <p:sldId id="353" r:id="rId37"/>
    <p:sldId id="426" r:id="rId38"/>
    <p:sldId id="427" r:id="rId39"/>
    <p:sldId id="428" r:id="rId40"/>
    <p:sldId id="385" r:id="rId41"/>
    <p:sldId id="345" r:id="rId42"/>
    <p:sldId id="429" r:id="rId43"/>
    <p:sldId id="386" r:id="rId44"/>
    <p:sldId id="418" r:id="rId45"/>
    <p:sldId id="419" r:id="rId46"/>
    <p:sldId id="420" r:id="rId47"/>
    <p:sldId id="390" r:id="rId48"/>
    <p:sldId id="391" r:id="rId49"/>
    <p:sldId id="392" r:id="rId50"/>
    <p:sldId id="393" r:id="rId51"/>
    <p:sldId id="394" r:id="rId52"/>
    <p:sldId id="395" r:id="rId53"/>
    <p:sldId id="396" r:id="rId54"/>
    <p:sldId id="397" r:id="rId55"/>
    <p:sldId id="402" r:id="rId56"/>
    <p:sldId id="401" r:id="rId57"/>
    <p:sldId id="403" r:id="rId58"/>
    <p:sldId id="340" r:id="rId59"/>
    <p:sldId id="354" r:id="rId60"/>
    <p:sldId id="405" r:id="rId61"/>
    <p:sldId id="406" r:id="rId62"/>
    <p:sldId id="348" r:id="rId63"/>
    <p:sldId id="351" r:id="rId64"/>
    <p:sldId id="408" r:id="rId65"/>
    <p:sldId id="352" r:id="rId66"/>
    <p:sldId id="365" r:id="rId67"/>
    <p:sldId id="407" r:id="rId68"/>
    <p:sldId id="358" r:id="rId69"/>
    <p:sldId id="409" r:id="rId70"/>
    <p:sldId id="297" r:id="rId71"/>
    <p:sldId id="298" r:id="rId72"/>
    <p:sldId id="299" r:id="rId73"/>
    <p:sldId id="302" r:id="rId74"/>
    <p:sldId id="349" r:id="rId75"/>
    <p:sldId id="303" r:id="rId76"/>
    <p:sldId id="304" r:id="rId77"/>
    <p:sldId id="305" r:id="rId78"/>
    <p:sldId id="306" r:id="rId79"/>
    <p:sldId id="307" r:id="rId80"/>
    <p:sldId id="308" r:id="rId81"/>
    <p:sldId id="309" r:id="rId82"/>
    <p:sldId id="350" r:id="rId83"/>
    <p:sldId id="410" r:id="rId84"/>
    <p:sldId id="310" r:id="rId85"/>
    <p:sldId id="357" r:id="rId86"/>
    <p:sldId id="361" r:id="rId87"/>
    <p:sldId id="360" r:id="rId88"/>
    <p:sldId id="359" r:id="rId89"/>
    <p:sldId id="363" r:id="rId90"/>
    <p:sldId id="362" r:id="rId91"/>
    <p:sldId id="356" r:id="rId92"/>
    <p:sldId id="313" r:id="rId93"/>
    <p:sldId id="314" r:id="rId94"/>
    <p:sldId id="315" r:id="rId95"/>
    <p:sldId id="316" r:id="rId96"/>
    <p:sldId id="317" r:id="rId97"/>
    <p:sldId id="319" r:id="rId98"/>
    <p:sldId id="335" r:id="rId99"/>
    <p:sldId id="320" r:id="rId100"/>
    <p:sldId id="321" r:id="rId101"/>
    <p:sldId id="322" r:id="rId102"/>
    <p:sldId id="332" r:id="rId103"/>
    <p:sldId id="333" r:id="rId104"/>
    <p:sldId id="292" r:id="rId105"/>
  </p:sldIdLst>
  <p:sldSz cx="12192000" cy="6858000"/>
  <p:notesSz cx="7099300" cy="10234613"/>
  <p:defaultTextStyle>
    <a:defPPr>
      <a:defRPr lang="de-DE"/>
    </a:defPPr>
    <a:lvl1pPr algn="l" rtl="0" fontAlgn="base">
      <a:spcBef>
        <a:spcPct val="0"/>
      </a:spcBef>
      <a:spcAft>
        <a:spcPct val="0"/>
      </a:spcAft>
      <a:defRPr b="1" kern="1200">
        <a:solidFill>
          <a:schemeClr val="tx1"/>
        </a:solidFill>
        <a:latin typeface="Verdana" pitchFamily="34" charset="0"/>
        <a:ea typeface="+mn-ea"/>
        <a:cs typeface="+mn-cs"/>
      </a:defRPr>
    </a:lvl1pPr>
    <a:lvl2pPr marL="457200" algn="l" rtl="0" fontAlgn="base">
      <a:spcBef>
        <a:spcPct val="0"/>
      </a:spcBef>
      <a:spcAft>
        <a:spcPct val="0"/>
      </a:spcAft>
      <a:defRPr b="1" kern="1200">
        <a:solidFill>
          <a:schemeClr val="tx1"/>
        </a:solidFill>
        <a:latin typeface="Verdana" pitchFamily="34" charset="0"/>
        <a:ea typeface="+mn-ea"/>
        <a:cs typeface="+mn-cs"/>
      </a:defRPr>
    </a:lvl2pPr>
    <a:lvl3pPr marL="914400" algn="l" rtl="0" fontAlgn="base">
      <a:spcBef>
        <a:spcPct val="0"/>
      </a:spcBef>
      <a:spcAft>
        <a:spcPct val="0"/>
      </a:spcAft>
      <a:defRPr b="1" kern="1200">
        <a:solidFill>
          <a:schemeClr val="tx1"/>
        </a:solidFill>
        <a:latin typeface="Verdana" pitchFamily="34" charset="0"/>
        <a:ea typeface="+mn-ea"/>
        <a:cs typeface="+mn-cs"/>
      </a:defRPr>
    </a:lvl3pPr>
    <a:lvl4pPr marL="1371600" algn="l" rtl="0" fontAlgn="base">
      <a:spcBef>
        <a:spcPct val="0"/>
      </a:spcBef>
      <a:spcAft>
        <a:spcPct val="0"/>
      </a:spcAft>
      <a:defRPr b="1" kern="1200">
        <a:solidFill>
          <a:schemeClr val="tx1"/>
        </a:solidFill>
        <a:latin typeface="Verdana" pitchFamily="34" charset="0"/>
        <a:ea typeface="+mn-ea"/>
        <a:cs typeface="+mn-cs"/>
      </a:defRPr>
    </a:lvl4pPr>
    <a:lvl5pPr marL="1828800" algn="l" rtl="0" fontAlgn="base">
      <a:spcBef>
        <a:spcPct val="0"/>
      </a:spcBef>
      <a:spcAft>
        <a:spcPct val="0"/>
      </a:spcAft>
      <a:defRPr b="1" kern="1200">
        <a:solidFill>
          <a:schemeClr val="tx1"/>
        </a:solidFill>
        <a:latin typeface="Verdana" pitchFamily="34" charset="0"/>
        <a:ea typeface="+mn-ea"/>
        <a:cs typeface="+mn-cs"/>
      </a:defRPr>
    </a:lvl5pPr>
    <a:lvl6pPr marL="2286000" algn="l" defTabSz="914400" rtl="0" eaLnBrk="1" latinLnBrk="0" hangingPunct="1">
      <a:defRPr b="1" kern="1200">
        <a:solidFill>
          <a:schemeClr val="tx1"/>
        </a:solidFill>
        <a:latin typeface="Verdana" pitchFamily="34" charset="0"/>
        <a:ea typeface="+mn-ea"/>
        <a:cs typeface="+mn-cs"/>
      </a:defRPr>
    </a:lvl6pPr>
    <a:lvl7pPr marL="2743200" algn="l" defTabSz="914400" rtl="0" eaLnBrk="1" latinLnBrk="0" hangingPunct="1">
      <a:defRPr b="1" kern="1200">
        <a:solidFill>
          <a:schemeClr val="tx1"/>
        </a:solidFill>
        <a:latin typeface="Verdana" pitchFamily="34" charset="0"/>
        <a:ea typeface="+mn-ea"/>
        <a:cs typeface="+mn-cs"/>
      </a:defRPr>
    </a:lvl7pPr>
    <a:lvl8pPr marL="3200400" algn="l" defTabSz="914400" rtl="0" eaLnBrk="1" latinLnBrk="0" hangingPunct="1">
      <a:defRPr b="1" kern="1200">
        <a:solidFill>
          <a:schemeClr val="tx1"/>
        </a:solidFill>
        <a:latin typeface="Verdana" pitchFamily="34" charset="0"/>
        <a:ea typeface="+mn-ea"/>
        <a:cs typeface="+mn-cs"/>
      </a:defRPr>
    </a:lvl8pPr>
    <a:lvl9pPr marL="3657600" algn="l" defTabSz="914400" rtl="0" eaLnBrk="1" latinLnBrk="0" hangingPunct="1">
      <a:defRPr b="1" kern="1200">
        <a:solidFill>
          <a:schemeClr val="tx1"/>
        </a:solidFill>
        <a:latin typeface="Verdana"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ietmar" initials="D" lastIdx="1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2B2B2"/>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ittlere Formatvorlage 2 - Akz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6686" autoAdjust="0"/>
  </p:normalViewPr>
  <p:slideViewPr>
    <p:cSldViewPr>
      <p:cViewPr varScale="1">
        <p:scale>
          <a:sx n="119" d="100"/>
          <a:sy n="119" d="100"/>
        </p:scale>
        <p:origin x="96" y="378"/>
      </p:cViewPr>
      <p:guideLst>
        <p:guide orient="horz" pos="2160"/>
        <p:guide pos="3840"/>
      </p:guideLst>
    </p:cSldViewPr>
  </p:slideViewPr>
  <p:notesTextViewPr>
    <p:cViewPr>
      <p:scale>
        <a:sx n="100" d="100"/>
        <a:sy n="100" d="100"/>
      </p:scale>
      <p:origin x="0" y="0"/>
    </p:cViewPr>
  </p:notesTextViewPr>
  <p:sorterViewPr>
    <p:cViewPr>
      <p:scale>
        <a:sx n="66" d="100"/>
        <a:sy n="66" d="100"/>
      </p:scale>
      <p:origin x="0" y="7494"/>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12" Type="http://schemas.openxmlformats.org/officeDocument/2006/relationships/tableStyles" Target="tableStyles.xml"/><Relationship Id="rId16" Type="http://schemas.openxmlformats.org/officeDocument/2006/relationships/slide" Target="slides/slide13.xml"/><Relationship Id="rId107" Type="http://schemas.openxmlformats.org/officeDocument/2006/relationships/handoutMaster" Target="handoutMasters/handoutMaster1.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102" Type="http://schemas.openxmlformats.org/officeDocument/2006/relationships/slide" Target="slides/slide99.xml"/><Relationship Id="rId5" Type="http://schemas.openxmlformats.org/officeDocument/2006/relationships/slide" Target="slides/slide2.xml"/><Relationship Id="rId90" Type="http://schemas.openxmlformats.org/officeDocument/2006/relationships/slide" Target="slides/slide87.xml"/><Relationship Id="rId95" Type="http://schemas.openxmlformats.org/officeDocument/2006/relationships/slide" Target="slides/slide92.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80" Type="http://schemas.openxmlformats.org/officeDocument/2006/relationships/slide" Target="slides/slide77.xml"/><Relationship Id="rId85" Type="http://schemas.openxmlformats.org/officeDocument/2006/relationships/slide" Target="slides/slide82.xml"/><Relationship Id="rId12" Type="http://schemas.openxmlformats.org/officeDocument/2006/relationships/slide" Target="slides/slide9.xml"/><Relationship Id="rId17" Type="http://schemas.openxmlformats.org/officeDocument/2006/relationships/slide" Target="slides/slide14.xml"/><Relationship Id="rId33" Type="http://schemas.openxmlformats.org/officeDocument/2006/relationships/slide" Target="slides/slide30.xml"/><Relationship Id="rId38" Type="http://schemas.openxmlformats.org/officeDocument/2006/relationships/slide" Target="slides/slide35.xml"/><Relationship Id="rId59" Type="http://schemas.openxmlformats.org/officeDocument/2006/relationships/slide" Target="slides/slide56.xml"/><Relationship Id="rId103" Type="http://schemas.openxmlformats.org/officeDocument/2006/relationships/slide" Target="slides/slide100.xml"/><Relationship Id="rId108" Type="http://schemas.openxmlformats.org/officeDocument/2006/relationships/commentAuthors" Target="commentAuthors.xml"/><Relationship Id="rId54" Type="http://schemas.openxmlformats.org/officeDocument/2006/relationships/slide" Target="slides/slide51.xml"/><Relationship Id="rId70" Type="http://schemas.openxmlformats.org/officeDocument/2006/relationships/slide" Target="slides/slide67.xml"/><Relationship Id="rId75" Type="http://schemas.openxmlformats.org/officeDocument/2006/relationships/slide" Target="slides/slide72.xml"/><Relationship Id="rId91" Type="http://schemas.openxmlformats.org/officeDocument/2006/relationships/slide" Target="slides/slide88.xml"/><Relationship Id="rId96" Type="http://schemas.openxmlformats.org/officeDocument/2006/relationships/slide" Target="slides/slide93.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6" Type="http://schemas.openxmlformats.org/officeDocument/2006/relationships/notesMaster" Target="notesMasters/notesMaster1.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presProps" Target="presProps.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viewProps" Target="viewProps.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slide" Target="slides/slide90.xml"/><Relationship Id="rId98" Type="http://schemas.openxmlformats.org/officeDocument/2006/relationships/slide" Target="slides/slide95.xml"/><Relationship Id="rId3" Type="http://schemas.openxmlformats.org/officeDocument/2006/relationships/slideMaster" Target="slideMasters/slideMaster3.xml"/><Relationship Id="rId25" Type="http://schemas.openxmlformats.org/officeDocument/2006/relationships/slide" Target="slides/slide22.xml"/><Relationship Id="rId46" Type="http://schemas.openxmlformats.org/officeDocument/2006/relationships/slide" Target="slides/slide43.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62" Type="http://schemas.openxmlformats.org/officeDocument/2006/relationships/slide" Target="slides/slide59.xml"/><Relationship Id="rId83" Type="http://schemas.openxmlformats.org/officeDocument/2006/relationships/slide" Target="slides/slide80.xml"/><Relationship Id="rId88" Type="http://schemas.openxmlformats.org/officeDocument/2006/relationships/slide" Target="slides/slide85.xml"/><Relationship Id="rId111"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57.wmf"/><Relationship Id="rId2" Type="http://schemas.openxmlformats.org/officeDocument/2006/relationships/image" Target="../media/image56.wmf"/><Relationship Id="rId1" Type="http://schemas.openxmlformats.org/officeDocument/2006/relationships/image" Target="../media/image55.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59.wmf"/><Relationship Id="rId1" Type="http://schemas.openxmlformats.org/officeDocument/2006/relationships/image" Target="../media/image58.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62.wmf"/><Relationship Id="rId2" Type="http://schemas.openxmlformats.org/officeDocument/2006/relationships/image" Target="../media/image61.wmf"/><Relationship Id="rId1" Type="http://schemas.openxmlformats.org/officeDocument/2006/relationships/image" Target="../media/image60.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65.wmf"/><Relationship Id="rId7" Type="http://schemas.openxmlformats.org/officeDocument/2006/relationships/image" Target="../media/image69.wmf"/><Relationship Id="rId2" Type="http://schemas.openxmlformats.org/officeDocument/2006/relationships/image" Target="../media/image64.wmf"/><Relationship Id="rId1" Type="http://schemas.openxmlformats.org/officeDocument/2006/relationships/image" Target="../media/image63.wmf"/><Relationship Id="rId6" Type="http://schemas.openxmlformats.org/officeDocument/2006/relationships/image" Target="../media/image68.wmf"/><Relationship Id="rId5" Type="http://schemas.openxmlformats.org/officeDocument/2006/relationships/image" Target="../media/image67.wmf"/><Relationship Id="rId4" Type="http://schemas.openxmlformats.org/officeDocument/2006/relationships/image" Target="../media/image66.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72.wmf"/><Relationship Id="rId2" Type="http://schemas.openxmlformats.org/officeDocument/2006/relationships/image" Target="../media/image71.wmf"/><Relationship Id="rId1" Type="http://schemas.openxmlformats.org/officeDocument/2006/relationships/image" Target="../media/image70.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78.wmf"/><Relationship Id="rId1" Type="http://schemas.openxmlformats.org/officeDocument/2006/relationships/image" Target="../media/image7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3076575" cy="511175"/>
          </a:xfrm>
          <a:prstGeom prst="rect">
            <a:avLst/>
          </a:prstGeom>
        </p:spPr>
        <p:txBody>
          <a:bodyPr vert="horz" lIns="91440" tIns="45720" rIns="91440" bIns="45720" rtlCol="0"/>
          <a:lstStyle>
            <a:lvl1pPr algn="l">
              <a:defRPr sz="1200"/>
            </a:lvl1pPr>
          </a:lstStyle>
          <a:p>
            <a:pPr>
              <a:defRPr/>
            </a:pPr>
            <a:endParaRPr lang="de-DE" dirty="0"/>
          </a:p>
        </p:txBody>
      </p:sp>
      <p:sp>
        <p:nvSpPr>
          <p:cNvPr id="3" name="Datumsplatzhalter 2"/>
          <p:cNvSpPr>
            <a:spLocks noGrp="1"/>
          </p:cNvSpPr>
          <p:nvPr>
            <p:ph type="dt" sz="quarter" idx="1"/>
          </p:nvPr>
        </p:nvSpPr>
        <p:spPr>
          <a:xfrm>
            <a:off x="4021138" y="0"/>
            <a:ext cx="3076575" cy="511175"/>
          </a:xfrm>
          <a:prstGeom prst="rect">
            <a:avLst/>
          </a:prstGeom>
        </p:spPr>
        <p:txBody>
          <a:bodyPr vert="horz" lIns="91440" tIns="45720" rIns="91440" bIns="45720" rtlCol="0"/>
          <a:lstStyle>
            <a:lvl1pPr algn="r">
              <a:defRPr sz="1200"/>
            </a:lvl1pPr>
          </a:lstStyle>
          <a:p>
            <a:pPr>
              <a:defRPr/>
            </a:pPr>
            <a:fld id="{21366769-0C17-442A-895B-E938084F436D}" type="datetimeFigureOut">
              <a:rPr lang="de-DE"/>
              <a:pPr>
                <a:defRPr/>
              </a:pPr>
              <a:t>27.03.2025</a:t>
            </a:fld>
            <a:endParaRPr lang="de-DE" dirty="0"/>
          </a:p>
        </p:txBody>
      </p:sp>
      <p:sp>
        <p:nvSpPr>
          <p:cNvPr id="4" name="Fußzeilenplatzhalter 3"/>
          <p:cNvSpPr>
            <a:spLocks noGrp="1"/>
          </p:cNvSpPr>
          <p:nvPr>
            <p:ph type="ftr" sz="quarter" idx="2"/>
          </p:nvPr>
        </p:nvSpPr>
        <p:spPr>
          <a:xfrm>
            <a:off x="0" y="9721850"/>
            <a:ext cx="3076575" cy="511175"/>
          </a:xfrm>
          <a:prstGeom prst="rect">
            <a:avLst/>
          </a:prstGeom>
        </p:spPr>
        <p:txBody>
          <a:bodyPr vert="horz" lIns="91440" tIns="45720" rIns="91440" bIns="45720" rtlCol="0" anchor="b"/>
          <a:lstStyle>
            <a:lvl1pPr algn="l">
              <a:defRPr sz="1200"/>
            </a:lvl1pPr>
          </a:lstStyle>
          <a:p>
            <a:pPr>
              <a:defRPr/>
            </a:pPr>
            <a:endParaRPr lang="de-DE" dirty="0"/>
          </a:p>
        </p:txBody>
      </p:sp>
      <p:sp>
        <p:nvSpPr>
          <p:cNvPr id="5" name="Foliennummernplatzhalter 4"/>
          <p:cNvSpPr>
            <a:spLocks noGrp="1"/>
          </p:cNvSpPr>
          <p:nvPr>
            <p:ph type="sldNum" sz="quarter" idx="3"/>
          </p:nvPr>
        </p:nvSpPr>
        <p:spPr>
          <a:xfrm>
            <a:off x="4021138" y="9721850"/>
            <a:ext cx="3076575" cy="511175"/>
          </a:xfrm>
          <a:prstGeom prst="rect">
            <a:avLst/>
          </a:prstGeom>
        </p:spPr>
        <p:txBody>
          <a:bodyPr vert="horz" lIns="91440" tIns="45720" rIns="91440" bIns="45720" rtlCol="0" anchor="b"/>
          <a:lstStyle>
            <a:lvl1pPr algn="r">
              <a:defRPr sz="1200"/>
            </a:lvl1pPr>
          </a:lstStyle>
          <a:p>
            <a:pPr>
              <a:defRPr/>
            </a:pPr>
            <a:fld id="{05F8A2BA-4E50-4B93-8DA2-75B10B09DE6E}" type="slidenum">
              <a:rPr lang="de-DE"/>
              <a:pPr>
                <a:defRPr/>
              </a:pPr>
              <a:t>‹#›</a:t>
            </a:fld>
            <a:endParaRPr lang="de-DE" dirty="0"/>
          </a:p>
        </p:txBody>
      </p:sp>
    </p:spTree>
    <p:extLst>
      <p:ext uri="{BB962C8B-B14F-4D97-AF65-F5344CB8AC3E}">
        <p14:creationId xmlns:p14="http://schemas.microsoft.com/office/powerpoint/2010/main" val="5817398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0290"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defTabSz="990600">
              <a:defRPr sz="1300" b="0">
                <a:latin typeface="Arial" charset="0"/>
              </a:defRPr>
            </a:lvl1pPr>
          </a:lstStyle>
          <a:p>
            <a:pPr>
              <a:defRPr/>
            </a:pPr>
            <a:endParaRPr lang="de-DE" dirty="0"/>
          </a:p>
        </p:txBody>
      </p:sp>
      <p:sp>
        <p:nvSpPr>
          <p:cNvPr id="140291" name="Rectangle 3"/>
          <p:cNvSpPr>
            <a:spLocks noGrp="1" noChangeArrowheads="1"/>
          </p:cNvSpPr>
          <p:nvPr>
            <p:ph type="dt" idx="1"/>
          </p:nvPr>
        </p:nvSpPr>
        <p:spPr bwMode="auto">
          <a:xfrm>
            <a:off x="4021138"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r" defTabSz="990600">
              <a:defRPr sz="1300" b="0">
                <a:latin typeface="Arial" charset="0"/>
              </a:defRPr>
            </a:lvl1pPr>
          </a:lstStyle>
          <a:p>
            <a:pPr>
              <a:defRPr/>
            </a:pPr>
            <a:endParaRPr lang="de-DE" dirty="0"/>
          </a:p>
        </p:txBody>
      </p:sp>
      <p:sp>
        <p:nvSpPr>
          <p:cNvPr id="79876" name="Rectangle 4"/>
          <p:cNvSpPr>
            <a:spLocks noGrp="1" noRot="1" noChangeAspect="1" noChangeArrowheads="1" noTextEdit="1"/>
          </p:cNvSpPr>
          <p:nvPr>
            <p:ph type="sldImg" idx="2"/>
          </p:nvPr>
        </p:nvSpPr>
        <p:spPr bwMode="auto">
          <a:xfrm>
            <a:off x="139700" y="768350"/>
            <a:ext cx="6819900" cy="3836988"/>
          </a:xfrm>
          <a:prstGeom prst="rect">
            <a:avLst/>
          </a:prstGeom>
          <a:noFill/>
          <a:ln w="9525">
            <a:solidFill>
              <a:srgbClr val="000000"/>
            </a:solidFill>
            <a:miter lim="800000"/>
            <a:headEnd/>
            <a:tailEnd/>
          </a:ln>
        </p:spPr>
      </p:sp>
      <p:sp>
        <p:nvSpPr>
          <p:cNvPr id="140293" name="Rectangle 5"/>
          <p:cNvSpPr>
            <a:spLocks noGrp="1" noChangeArrowheads="1"/>
          </p:cNvSpPr>
          <p:nvPr>
            <p:ph type="body" sz="quarter" idx="3"/>
          </p:nvPr>
        </p:nvSpPr>
        <p:spPr bwMode="auto">
          <a:xfrm>
            <a:off x="709613" y="4860925"/>
            <a:ext cx="5680075" cy="4605338"/>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p>
            <a:pPr lvl="0"/>
            <a:r>
              <a:rPr lang="de-DE" noProof="0"/>
              <a:t>Textmasterformate durch Klicken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140294" name="Rectangle 6"/>
          <p:cNvSpPr>
            <a:spLocks noGrp="1" noChangeArrowheads="1"/>
          </p:cNvSpPr>
          <p:nvPr>
            <p:ph type="ftr" sz="quarter" idx="4"/>
          </p:nvPr>
        </p:nvSpPr>
        <p:spPr bwMode="auto">
          <a:xfrm>
            <a:off x="0" y="9721850"/>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defTabSz="990600">
              <a:defRPr sz="1300" b="0">
                <a:latin typeface="Arial" charset="0"/>
              </a:defRPr>
            </a:lvl1pPr>
          </a:lstStyle>
          <a:p>
            <a:pPr>
              <a:defRPr/>
            </a:pPr>
            <a:endParaRPr lang="de-DE" dirty="0"/>
          </a:p>
        </p:txBody>
      </p:sp>
      <p:sp>
        <p:nvSpPr>
          <p:cNvPr id="140295" name="Rectangle 7"/>
          <p:cNvSpPr>
            <a:spLocks noGrp="1" noChangeArrowheads="1"/>
          </p:cNvSpPr>
          <p:nvPr>
            <p:ph type="sldNum" sz="quarter" idx="5"/>
          </p:nvPr>
        </p:nvSpPr>
        <p:spPr bwMode="auto">
          <a:xfrm>
            <a:off x="4021138" y="9721850"/>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r" defTabSz="990600">
              <a:defRPr sz="1300" b="0">
                <a:latin typeface="Arial" charset="0"/>
              </a:defRPr>
            </a:lvl1pPr>
          </a:lstStyle>
          <a:p>
            <a:pPr>
              <a:defRPr/>
            </a:pPr>
            <a:fld id="{E7A11710-6318-4617-9CDC-41D645B51453}" type="slidenum">
              <a:rPr lang="de-DE"/>
              <a:pPr>
                <a:defRPr/>
              </a:pPr>
              <a:t>‹#›</a:t>
            </a:fld>
            <a:endParaRPr lang="de-DE" dirty="0"/>
          </a:p>
        </p:txBody>
      </p:sp>
    </p:spTree>
    <p:extLst>
      <p:ext uri="{BB962C8B-B14F-4D97-AF65-F5344CB8AC3E}">
        <p14:creationId xmlns:p14="http://schemas.microsoft.com/office/powerpoint/2010/main" val="171555942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39700" y="768350"/>
            <a:ext cx="6819900" cy="3836988"/>
          </a:xfrm>
        </p:spPr>
      </p:sp>
      <p:sp>
        <p:nvSpPr>
          <p:cNvPr id="3" name="Notizenplatzhalter 2"/>
          <p:cNvSpPr>
            <a:spLocks noGrp="1"/>
          </p:cNvSpPr>
          <p:nvPr>
            <p:ph type="body" idx="1"/>
          </p:nvPr>
        </p:nvSpPr>
        <p:spPr/>
        <p:txBody>
          <a:bodyPr>
            <a:normAutofit/>
          </a:bodyPr>
          <a:lstStyle/>
          <a:p>
            <a:endParaRPr lang="en-US" dirty="0"/>
          </a:p>
        </p:txBody>
      </p:sp>
      <p:sp>
        <p:nvSpPr>
          <p:cNvPr id="4" name="Foliennummernplatzhalter 3"/>
          <p:cNvSpPr>
            <a:spLocks noGrp="1"/>
          </p:cNvSpPr>
          <p:nvPr>
            <p:ph type="sldNum" sz="quarter" idx="10"/>
          </p:nvPr>
        </p:nvSpPr>
        <p:spPr/>
        <p:txBody>
          <a:bodyPr/>
          <a:lstStyle/>
          <a:p>
            <a:pPr>
              <a:defRPr/>
            </a:pPr>
            <a:fld id="{E7A11710-6318-4617-9CDC-41D645B51453}" type="slidenum">
              <a:rPr lang="de-DE" smtClean="0"/>
              <a:pPr>
                <a:defRPr/>
              </a:pPr>
              <a:t>1</a:t>
            </a:fld>
            <a:endParaRPr lang="de-DE" dirty="0"/>
          </a:p>
        </p:txBody>
      </p:sp>
    </p:spTree>
    <p:extLst>
      <p:ext uri="{BB962C8B-B14F-4D97-AF65-F5344CB8AC3E}">
        <p14:creationId xmlns:p14="http://schemas.microsoft.com/office/powerpoint/2010/main" val="39570834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39700" y="768350"/>
            <a:ext cx="6819900" cy="3836988"/>
          </a:xfrm>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pPr>
              <a:defRPr/>
            </a:pPr>
            <a:fld id="{E7A11710-6318-4617-9CDC-41D645B51453}" type="slidenum">
              <a:rPr lang="de-DE" smtClean="0"/>
              <a:pPr>
                <a:defRPr/>
              </a:pPr>
              <a:t>25</a:t>
            </a:fld>
            <a:endParaRPr lang="de-DE" dirty="0"/>
          </a:p>
        </p:txBody>
      </p:sp>
    </p:spTree>
    <p:extLst>
      <p:ext uri="{BB962C8B-B14F-4D97-AF65-F5344CB8AC3E}">
        <p14:creationId xmlns:p14="http://schemas.microsoft.com/office/powerpoint/2010/main" val="27387977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39700" y="768350"/>
            <a:ext cx="6819900" cy="3836988"/>
          </a:xfrm>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pPr>
              <a:defRPr/>
            </a:pPr>
            <a:fld id="{E7A11710-6318-4617-9CDC-41D645B51453}" type="slidenum">
              <a:rPr lang="de-DE" smtClean="0"/>
              <a:pPr>
                <a:defRPr/>
              </a:pPr>
              <a:t>26</a:t>
            </a:fld>
            <a:endParaRPr lang="de-DE" dirty="0"/>
          </a:p>
        </p:txBody>
      </p:sp>
    </p:spTree>
    <p:extLst>
      <p:ext uri="{BB962C8B-B14F-4D97-AF65-F5344CB8AC3E}">
        <p14:creationId xmlns:p14="http://schemas.microsoft.com/office/powerpoint/2010/main" val="23346493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39700" y="768350"/>
            <a:ext cx="6819900" cy="3836988"/>
          </a:xfrm>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pPr>
              <a:defRPr/>
            </a:pPr>
            <a:fld id="{E7A11710-6318-4617-9CDC-41D645B51453}" type="slidenum">
              <a:rPr lang="de-DE" smtClean="0"/>
              <a:pPr>
                <a:defRPr/>
              </a:pPr>
              <a:t>27</a:t>
            </a:fld>
            <a:endParaRPr lang="de-DE" dirty="0"/>
          </a:p>
        </p:txBody>
      </p:sp>
    </p:spTree>
    <p:extLst>
      <p:ext uri="{BB962C8B-B14F-4D97-AF65-F5344CB8AC3E}">
        <p14:creationId xmlns:p14="http://schemas.microsoft.com/office/powerpoint/2010/main" val="25699241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39700" y="768350"/>
            <a:ext cx="6819900" cy="3836988"/>
          </a:xfrm>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pPr>
              <a:defRPr/>
            </a:pPr>
            <a:fld id="{E7A11710-6318-4617-9CDC-41D645B51453}" type="slidenum">
              <a:rPr lang="de-DE" smtClean="0"/>
              <a:pPr>
                <a:defRPr/>
              </a:pPr>
              <a:t>28</a:t>
            </a:fld>
            <a:endParaRPr lang="de-DE" dirty="0"/>
          </a:p>
        </p:txBody>
      </p:sp>
    </p:spTree>
    <p:extLst>
      <p:ext uri="{BB962C8B-B14F-4D97-AF65-F5344CB8AC3E}">
        <p14:creationId xmlns:p14="http://schemas.microsoft.com/office/powerpoint/2010/main" val="35376362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39700" y="768350"/>
            <a:ext cx="6819900" cy="3836988"/>
          </a:xfrm>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pPr>
              <a:defRPr/>
            </a:pPr>
            <a:fld id="{E7A11710-6318-4617-9CDC-41D645B51453}" type="slidenum">
              <a:rPr lang="de-DE" smtClean="0"/>
              <a:pPr>
                <a:defRPr/>
              </a:pPr>
              <a:t>29</a:t>
            </a:fld>
            <a:endParaRPr lang="de-DE" dirty="0"/>
          </a:p>
        </p:txBody>
      </p:sp>
    </p:spTree>
    <p:extLst>
      <p:ext uri="{BB962C8B-B14F-4D97-AF65-F5344CB8AC3E}">
        <p14:creationId xmlns:p14="http://schemas.microsoft.com/office/powerpoint/2010/main" val="10006427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39700" y="768350"/>
            <a:ext cx="6819900" cy="3836988"/>
          </a:xfrm>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pPr>
              <a:defRPr/>
            </a:pPr>
            <a:fld id="{E7A11710-6318-4617-9CDC-41D645B51453}" type="slidenum">
              <a:rPr lang="de-DE" smtClean="0"/>
              <a:pPr>
                <a:defRPr/>
              </a:pPr>
              <a:t>30</a:t>
            </a:fld>
            <a:endParaRPr lang="de-DE" dirty="0"/>
          </a:p>
        </p:txBody>
      </p:sp>
    </p:spTree>
    <p:extLst>
      <p:ext uri="{BB962C8B-B14F-4D97-AF65-F5344CB8AC3E}">
        <p14:creationId xmlns:p14="http://schemas.microsoft.com/office/powerpoint/2010/main" val="13717862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39700" y="768350"/>
            <a:ext cx="6819900" cy="3836988"/>
          </a:xfrm>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pPr>
              <a:defRPr/>
            </a:pPr>
            <a:fld id="{E7A11710-6318-4617-9CDC-41D645B51453}" type="slidenum">
              <a:rPr lang="de-DE" smtClean="0"/>
              <a:pPr>
                <a:defRPr/>
              </a:pPr>
              <a:t>31</a:t>
            </a:fld>
            <a:endParaRPr lang="de-DE" dirty="0"/>
          </a:p>
        </p:txBody>
      </p:sp>
    </p:spTree>
    <p:extLst>
      <p:ext uri="{BB962C8B-B14F-4D97-AF65-F5344CB8AC3E}">
        <p14:creationId xmlns:p14="http://schemas.microsoft.com/office/powerpoint/2010/main" val="33112824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39700" y="768350"/>
            <a:ext cx="6819900" cy="3836988"/>
          </a:xfrm>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pPr>
              <a:defRPr/>
            </a:pPr>
            <a:fld id="{E7A11710-6318-4617-9CDC-41D645B51453}" type="slidenum">
              <a:rPr lang="de-DE" smtClean="0"/>
              <a:pPr>
                <a:defRPr/>
              </a:pPr>
              <a:t>32</a:t>
            </a:fld>
            <a:endParaRPr lang="de-DE" dirty="0"/>
          </a:p>
        </p:txBody>
      </p:sp>
    </p:spTree>
    <p:extLst>
      <p:ext uri="{BB962C8B-B14F-4D97-AF65-F5344CB8AC3E}">
        <p14:creationId xmlns:p14="http://schemas.microsoft.com/office/powerpoint/2010/main" val="7785176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39700" y="768350"/>
            <a:ext cx="6819900" cy="3836988"/>
          </a:xfrm>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pPr>
              <a:defRPr/>
            </a:pPr>
            <a:fld id="{E7A11710-6318-4617-9CDC-41D645B51453}" type="slidenum">
              <a:rPr lang="de-DE" smtClean="0"/>
              <a:pPr>
                <a:defRPr/>
              </a:pPr>
              <a:t>33</a:t>
            </a:fld>
            <a:endParaRPr lang="de-DE" dirty="0"/>
          </a:p>
        </p:txBody>
      </p:sp>
    </p:spTree>
    <p:extLst>
      <p:ext uri="{BB962C8B-B14F-4D97-AF65-F5344CB8AC3E}">
        <p14:creationId xmlns:p14="http://schemas.microsoft.com/office/powerpoint/2010/main" val="30777472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39700" y="768350"/>
            <a:ext cx="6819900" cy="3836988"/>
          </a:xfrm>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pPr>
              <a:defRPr/>
            </a:pPr>
            <a:fld id="{E7A11710-6318-4617-9CDC-41D645B51453}" type="slidenum">
              <a:rPr lang="de-DE" smtClean="0"/>
              <a:pPr>
                <a:defRPr/>
              </a:pPr>
              <a:t>34</a:t>
            </a:fld>
            <a:endParaRPr lang="de-DE" dirty="0"/>
          </a:p>
        </p:txBody>
      </p:sp>
    </p:spTree>
    <p:extLst>
      <p:ext uri="{BB962C8B-B14F-4D97-AF65-F5344CB8AC3E}">
        <p14:creationId xmlns:p14="http://schemas.microsoft.com/office/powerpoint/2010/main" val="38496627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39700" y="768350"/>
            <a:ext cx="6819900" cy="3836988"/>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E7A11710-6318-4617-9CDC-41D645B51453}" type="slidenum">
              <a:rPr lang="de-DE" smtClean="0"/>
              <a:pPr>
                <a:defRPr/>
              </a:pPr>
              <a:t>2</a:t>
            </a:fld>
            <a:endParaRPr lang="de-DE" dirty="0"/>
          </a:p>
        </p:txBody>
      </p:sp>
    </p:spTree>
    <p:extLst>
      <p:ext uri="{BB962C8B-B14F-4D97-AF65-F5344CB8AC3E}">
        <p14:creationId xmlns:p14="http://schemas.microsoft.com/office/powerpoint/2010/main" val="13201393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39700" y="768350"/>
            <a:ext cx="6819900" cy="3836988"/>
          </a:xfrm>
        </p:spPr>
      </p:sp>
      <p:sp>
        <p:nvSpPr>
          <p:cNvPr id="3" name="Notizenplatzhalter 2"/>
          <p:cNvSpPr>
            <a:spLocks noGrp="1"/>
          </p:cNvSpPr>
          <p:nvPr>
            <p:ph type="body" idx="1"/>
          </p:nvPr>
        </p:nvSpPr>
        <p:spPr/>
        <p:txBody>
          <a:bodyPr>
            <a:normAutofit/>
          </a:bodyPr>
          <a:lstStyle/>
          <a:p>
            <a:endParaRPr lang="en-US" dirty="0"/>
          </a:p>
        </p:txBody>
      </p:sp>
      <p:sp>
        <p:nvSpPr>
          <p:cNvPr id="4" name="Foliennummernplatzhalter 3"/>
          <p:cNvSpPr>
            <a:spLocks noGrp="1"/>
          </p:cNvSpPr>
          <p:nvPr>
            <p:ph type="sldNum" sz="quarter" idx="10"/>
          </p:nvPr>
        </p:nvSpPr>
        <p:spPr/>
        <p:txBody>
          <a:bodyPr/>
          <a:lstStyle/>
          <a:p>
            <a:pPr>
              <a:defRPr/>
            </a:pPr>
            <a:fld id="{E7A11710-6318-4617-9CDC-41D645B51453}" type="slidenum">
              <a:rPr lang="de-DE" smtClean="0"/>
              <a:pPr>
                <a:defRPr/>
              </a:pPr>
              <a:t>35</a:t>
            </a:fld>
            <a:endParaRPr lang="de-DE" dirty="0"/>
          </a:p>
        </p:txBody>
      </p:sp>
    </p:spTree>
    <p:extLst>
      <p:ext uri="{BB962C8B-B14F-4D97-AF65-F5344CB8AC3E}">
        <p14:creationId xmlns:p14="http://schemas.microsoft.com/office/powerpoint/2010/main" val="32986775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39700" y="768350"/>
            <a:ext cx="6819900" cy="3836988"/>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E7A11710-6318-4617-9CDC-41D645B51453}" type="slidenum">
              <a:rPr lang="de-DE" smtClean="0"/>
              <a:pPr>
                <a:defRPr/>
              </a:pPr>
              <a:t>36</a:t>
            </a:fld>
            <a:endParaRPr lang="de-DE" dirty="0"/>
          </a:p>
        </p:txBody>
      </p:sp>
    </p:spTree>
    <p:extLst>
      <p:ext uri="{BB962C8B-B14F-4D97-AF65-F5344CB8AC3E}">
        <p14:creationId xmlns:p14="http://schemas.microsoft.com/office/powerpoint/2010/main" val="1393610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39700" y="768350"/>
            <a:ext cx="6819900" cy="3836988"/>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marL="0" marR="0" lvl="0" indent="0" algn="r" defTabSz="990600" rtl="0" eaLnBrk="1" fontAlgn="base" latinLnBrk="0" hangingPunct="1">
              <a:lnSpc>
                <a:spcPct val="100000"/>
              </a:lnSpc>
              <a:spcBef>
                <a:spcPct val="0"/>
              </a:spcBef>
              <a:spcAft>
                <a:spcPct val="0"/>
              </a:spcAft>
              <a:buClrTx/>
              <a:buSzTx/>
              <a:buFontTx/>
              <a:buNone/>
              <a:tabLst/>
              <a:defRPr/>
            </a:pPr>
            <a:fld id="{E7A11710-6318-4617-9CDC-41D645B51453}" type="slidenum">
              <a:rPr kumimoji="0" lang="de-DE" sz="13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90600" rtl="0" eaLnBrk="1" fontAlgn="base" latinLnBrk="0" hangingPunct="1">
                <a:lnSpc>
                  <a:spcPct val="100000"/>
                </a:lnSpc>
                <a:spcBef>
                  <a:spcPct val="0"/>
                </a:spcBef>
                <a:spcAft>
                  <a:spcPct val="0"/>
                </a:spcAft>
                <a:buClrTx/>
                <a:buSzTx/>
                <a:buFontTx/>
                <a:buNone/>
                <a:tabLst/>
                <a:defRPr/>
              </a:pPr>
              <a:t>37</a:t>
            </a:fld>
            <a:endParaRPr kumimoji="0" lang="de-DE" sz="13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7380205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39700" y="768350"/>
            <a:ext cx="6819900" cy="3836988"/>
          </a:xfrm>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pPr>
              <a:defRPr/>
            </a:pPr>
            <a:fld id="{E7A11710-6318-4617-9CDC-41D645B51453}" type="slidenum">
              <a:rPr lang="de-DE" smtClean="0"/>
              <a:pPr>
                <a:defRPr/>
              </a:pPr>
              <a:t>39</a:t>
            </a:fld>
            <a:endParaRPr lang="de-DE" dirty="0"/>
          </a:p>
        </p:txBody>
      </p:sp>
    </p:spTree>
    <p:extLst>
      <p:ext uri="{BB962C8B-B14F-4D97-AF65-F5344CB8AC3E}">
        <p14:creationId xmlns:p14="http://schemas.microsoft.com/office/powerpoint/2010/main" val="22977092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2D6CDB-4DCD-F4C9-1865-CBD7574F3E4D}"/>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BF9BABD6-480E-3CF2-5AB6-4262D327E2A5}"/>
              </a:ext>
            </a:extLst>
          </p:cNvPr>
          <p:cNvSpPr>
            <a:spLocks noGrp="1" noRot="1" noChangeAspect="1"/>
          </p:cNvSpPr>
          <p:nvPr>
            <p:ph type="sldImg"/>
          </p:nvPr>
        </p:nvSpPr>
        <p:spPr>
          <a:xfrm>
            <a:off x="139700" y="768350"/>
            <a:ext cx="6819900" cy="3836988"/>
          </a:xfrm>
        </p:spPr>
      </p:sp>
      <p:sp>
        <p:nvSpPr>
          <p:cNvPr id="3" name="Notizenplatzhalter 2">
            <a:extLst>
              <a:ext uri="{FF2B5EF4-FFF2-40B4-BE49-F238E27FC236}">
                <a16:creationId xmlns:a16="http://schemas.microsoft.com/office/drawing/2014/main" id="{A9909B10-15DB-D4BF-F482-FF18AE10D75C}"/>
              </a:ext>
            </a:extLst>
          </p:cNvPr>
          <p:cNvSpPr>
            <a:spLocks noGrp="1"/>
          </p:cNvSpPr>
          <p:nvPr>
            <p:ph type="body" idx="1"/>
          </p:nvPr>
        </p:nvSpPr>
        <p:spPr/>
        <p:txBody>
          <a:bodyPr/>
          <a:lstStyle/>
          <a:p>
            <a:endParaRPr lang="en-US"/>
          </a:p>
        </p:txBody>
      </p:sp>
      <p:sp>
        <p:nvSpPr>
          <p:cNvPr id="4" name="Foliennummernplatzhalter 3">
            <a:extLst>
              <a:ext uri="{FF2B5EF4-FFF2-40B4-BE49-F238E27FC236}">
                <a16:creationId xmlns:a16="http://schemas.microsoft.com/office/drawing/2014/main" id="{4DE33F9D-C71E-FB41-1C90-03C168CC164E}"/>
              </a:ext>
            </a:extLst>
          </p:cNvPr>
          <p:cNvSpPr>
            <a:spLocks noGrp="1"/>
          </p:cNvSpPr>
          <p:nvPr>
            <p:ph type="sldNum" sz="quarter" idx="10"/>
          </p:nvPr>
        </p:nvSpPr>
        <p:spPr/>
        <p:txBody>
          <a:bodyPr/>
          <a:lstStyle/>
          <a:p>
            <a:pPr>
              <a:defRPr/>
            </a:pPr>
            <a:fld id="{E7A11710-6318-4617-9CDC-41D645B51453}" type="slidenum">
              <a:rPr lang="de-DE" smtClean="0"/>
              <a:pPr>
                <a:defRPr/>
              </a:pPr>
              <a:t>40</a:t>
            </a:fld>
            <a:endParaRPr lang="de-DE" dirty="0"/>
          </a:p>
        </p:txBody>
      </p:sp>
    </p:spTree>
    <p:extLst>
      <p:ext uri="{BB962C8B-B14F-4D97-AF65-F5344CB8AC3E}">
        <p14:creationId xmlns:p14="http://schemas.microsoft.com/office/powerpoint/2010/main" val="37413167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39700" y="768350"/>
            <a:ext cx="6819900" cy="3836988"/>
          </a:xfrm>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pPr marL="0" marR="0" lvl="0" indent="0" algn="r" defTabSz="990600" rtl="0" eaLnBrk="1" fontAlgn="base" latinLnBrk="0" hangingPunct="1">
              <a:lnSpc>
                <a:spcPct val="100000"/>
              </a:lnSpc>
              <a:spcBef>
                <a:spcPct val="0"/>
              </a:spcBef>
              <a:spcAft>
                <a:spcPct val="0"/>
              </a:spcAft>
              <a:buClrTx/>
              <a:buSzTx/>
              <a:buFontTx/>
              <a:buNone/>
              <a:tabLst/>
              <a:defRPr/>
            </a:pPr>
            <a:fld id="{E7A11710-6318-4617-9CDC-41D645B51453}" type="slidenum">
              <a:rPr kumimoji="0" lang="de-DE" sz="13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90600" rtl="0" eaLnBrk="1" fontAlgn="base" latinLnBrk="0" hangingPunct="1">
                <a:lnSpc>
                  <a:spcPct val="100000"/>
                </a:lnSpc>
                <a:spcBef>
                  <a:spcPct val="0"/>
                </a:spcBef>
                <a:spcAft>
                  <a:spcPct val="0"/>
                </a:spcAft>
                <a:buClrTx/>
                <a:buSzTx/>
                <a:buFontTx/>
                <a:buNone/>
                <a:tabLst/>
                <a:defRPr/>
              </a:pPr>
              <a:t>42</a:t>
            </a:fld>
            <a:endParaRPr kumimoji="0" lang="de-DE" sz="13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791944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39700" y="768350"/>
            <a:ext cx="6819900" cy="3836988"/>
          </a:xfrm>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pPr>
              <a:defRPr/>
            </a:pPr>
            <a:fld id="{E7A11710-6318-4617-9CDC-41D645B51453}" type="slidenum">
              <a:rPr lang="de-DE" smtClean="0"/>
              <a:pPr>
                <a:defRPr/>
              </a:pPr>
              <a:t>56</a:t>
            </a:fld>
            <a:endParaRPr lang="de-DE" dirty="0"/>
          </a:p>
        </p:txBody>
      </p:sp>
    </p:spTree>
    <p:extLst>
      <p:ext uri="{BB962C8B-B14F-4D97-AF65-F5344CB8AC3E}">
        <p14:creationId xmlns:p14="http://schemas.microsoft.com/office/powerpoint/2010/main" val="18518746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39700" y="768350"/>
            <a:ext cx="6819900" cy="3836988"/>
          </a:xfrm>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pPr>
              <a:defRPr/>
            </a:pPr>
            <a:fld id="{E7A11710-6318-4617-9CDC-41D645B51453}" type="slidenum">
              <a:rPr lang="de-DE" smtClean="0"/>
              <a:pPr>
                <a:defRPr/>
              </a:pPr>
              <a:t>57</a:t>
            </a:fld>
            <a:endParaRPr lang="de-DE" dirty="0"/>
          </a:p>
        </p:txBody>
      </p:sp>
    </p:spTree>
    <p:extLst>
      <p:ext uri="{BB962C8B-B14F-4D97-AF65-F5344CB8AC3E}">
        <p14:creationId xmlns:p14="http://schemas.microsoft.com/office/powerpoint/2010/main" val="8137051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39700" y="768350"/>
            <a:ext cx="6819900" cy="3836988"/>
          </a:xfrm>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pPr>
              <a:defRPr/>
            </a:pPr>
            <a:fld id="{E7A11710-6318-4617-9CDC-41D645B51453}" type="slidenum">
              <a:rPr lang="de-DE" smtClean="0"/>
              <a:pPr>
                <a:defRPr/>
              </a:pPr>
              <a:t>58</a:t>
            </a:fld>
            <a:endParaRPr lang="de-DE" dirty="0"/>
          </a:p>
        </p:txBody>
      </p:sp>
    </p:spTree>
    <p:extLst>
      <p:ext uri="{BB962C8B-B14F-4D97-AF65-F5344CB8AC3E}">
        <p14:creationId xmlns:p14="http://schemas.microsoft.com/office/powerpoint/2010/main" val="39318566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39700" y="768350"/>
            <a:ext cx="6819900" cy="3836988"/>
          </a:xfrm>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pPr>
              <a:defRPr/>
            </a:pPr>
            <a:fld id="{E7A11710-6318-4617-9CDC-41D645B51453}" type="slidenum">
              <a:rPr lang="de-DE" smtClean="0"/>
              <a:pPr>
                <a:defRPr/>
              </a:pPr>
              <a:t>60</a:t>
            </a:fld>
            <a:endParaRPr lang="de-DE" dirty="0"/>
          </a:p>
        </p:txBody>
      </p:sp>
    </p:spTree>
    <p:extLst>
      <p:ext uri="{BB962C8B-B14F-4D97-AF65-F5344CB8AC3E}">
        <p14:creationId xmlns:p14="http://schemas.microsoft.com/office/powerpoint/2010/main" val="2366534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39700" y="768350"/>
            <a:ext cx="6819900" cy="3836988"/>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E7A11710-6318-4617-9CDC-41D645B51453}" type="slidenum">
              <a:rPr lang="de-DE" smtClean="0"/>
              <a:pPr>
                <a:defRPr/>
              </a:pPr>
              <a:t>3</a:t>
            </a:fld>
            <a:endParaRPr lang="de-DE" dirty="0"/>
          </a:p>
        </p:txBody>
      </p:sp>
    </p:spTree>
    <p:extLst>
      <p:ext uri="{BB962C8B-B14F-4D97-AF65-F5344CB8AC3E}">
        <p14:creationId xmlns:p14="http://schemas.microsoft.com/office/powerpoint/2010/main" val="27029418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39700" y="768350"/>
            <a:ext cx="6819900" cy="3836988"/>
          </a:xfrm>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pPr>
              <a:defRPr/>
            </a:pPr>
            <a:fld id="{E7A11710-6318-4617-9CDC-41D645B51453}" type="slidenum">
              <a:rPr lang="de-DE" smtClean="0"/>
              <a:pPr>
                <a:defRPr/>
              </a:pPr>
              <a:t>63</a:t>
            </a:fld>
            <a:endParaRPr lang="de-DE" dirty="0"/>
          </a:p>
        </p:txBody>
      </p:sp>
    </p:spTree>
    <p:extLst>
      <p:ext uri="{BB962C8B-B14F-4D97-AF65-F5344CB8AC3E}">
        <p14:creationId xmlns:p14="http://schemas.microsoft.com/office/powerpoint/2010/main" val="387661232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39700" y="768350"/>
            <a:ext cx="6819900" cy="3836988"/>
          </a:xfrm>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pPr>
              <a:defRPr/>
            </a:pPr>
            <a:fld id="{E7A11710-6318-4617-9CDC-41D645B51453}" type="slidenum">
              <a:rPr lang="de-DE" smtClean="0"/>
              <a:pPr>
                <a:defRPr/>
              </a:pPr>
              <a:t>64</a:t>
            </a:fld>
            <a:endParaRPr lang="de-DE" dirty="0"/>
          </a:p>
        </p:txBody>
      </p:sp>
    </p:spTree>
    <p:extLst>
      <p:ext uri="{BB962C8B-B14F-4D97-AF65-F5344CB8AC3E}">
        <p14:creationId xmlns:p14="http://schemas.microsoft.com/office/powerpoint/2010/main" val="41304245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39700" y="768350"/>
            <a:ext cx="6819900" cy="3836988"/>
          </a:xfrm>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pPr>
              <a:defRPr/>
            </a:pPr>
            <a:fld id="{E7A11710-6318-4617-9CDC-41D645B51453}" type="slidenum">
              <a:rPr lang="de-DE" smtClean="0"/>
              <a:pPr>
                <a:defRPr/>
              </a:pPr>
              <a:t>68</a:t>
            </a:fld>
            <a:endParaRPr lang="de-DE" dirty="0"/>
          </a:p>
        </p:txBody>
      </p:sp>
    </p:spTree>
    <p:extLst>
      <p:ext uri="{BB962C8B-B14F-4D97-AF65-F5344CB8AC3E}">
        <p14:creationId xmlns:p14="http://schemas.microsoft.com/office/powerpoint/2010/main" val="95717193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39700" y="768350"/>
            <a:ext cx="6819900" cy="3836988"/>
          </a:xfrm>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E7A11710-6318-4617-9CDC-41D645B51453}" type="slidenum">
              <a:rPr lang="de-DE" smtClean="0"/>
              <a:pPr>
                <a:defRPr/>
              </a:pPr>
              <a:t>69</a:t>
            </a:fld>
            <a:endParaRPr lang="de-DE" dirty="0"/>
          </a:p>
        </p:txBody>
      </p:sp>
    </p:spTree>
    <p:extLst>
      <p:ext uri="{BB962C8B-B14F-4D97-AF65-F5344CB8AC3E}">
        <p14:creationId xmlns:p14="http://schemas.microsoft.com/office/powerpoint/2010/main" val="366312310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39700" y="768350"/>
            <a:ext cx="6819900" cy="3836988"/>
          </a:xfrm>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pPr>
              <a:defRPr/>
            </a:pPr>
            <a:fld id="{E7A11710-6318-4617-9CDC-41D645B51453}" type="slidenum">
              <a:rPr lang="de-DE" smtClean="0"/>
              <a:pPr>
                <a:defRPr/>
              </a:pPr>
              <a:t>71</a:t>
            </a:fld>
            <a:endParaRPr lang="de-DE" dirty="0"/>
          </a:p>
        </p:txBody>
      </p:sp>
    </p:spTree>
    <p:extLst>
      <p:ext uri="{BB962C8B-B14F-4D97-AF65-F5344CB8AC3E}">
        <p14:creationId xmlns:p14="http://schemas.microsoft.com/office/powerpoint/2010/main" val="196850488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39700" y="768350"/>
            <a:ext cx="6819900" cy="3836988"/>
          </a:xfrm>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pPr>
              <a:defRPr/>
            </a:pPr>
            <a:fld id="{E7A11710-6318-4617-9CDC-41D645B51453}" type="slidenum">
              <a:rPr lang="de-DE" smtClean="0"/>
              <a:pPr>
                <a:defRPr/>
              </a:pPr>
              <a:t>72</a:t>
            </a:fld>
            <a:endParaRPr lang="de-DE" dirty="0"/>
          </a:p>
        </p:txBody>
      </p:sp>
    </p:spTree>
    <p:extLst>
      <p:ext uri="{BB962C8B-B14F-4D97-AF65-F5344CB8AC3E}">
        <p14:creationId xmlns:p14="http://schemas.microsoft.com/office/powerpoint/2010/main" val="48529015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39700" y="768350"/>
            <a:ext cx="6819900" cy="3836988"/>
          </a:xfrm>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E7A11710-6318-4617-9CDC-41D645B51453}" type="slidenum">
              <a:rPr lang="de-DE" smtClean="0"/>
              <a:pPr>
                <a:defRPr/>
              </a:pPr>
              <a:t>73</a:t>
            </a:fld>
            <a:endParaRPr lang="de-DE" dirty="0"/>
          </a:p>
        </p:txBody>
      </p:sp>
    </p:spTree>
    <p:extLst>
      <p:ext uri="{BB962C8B-B14F-4D97-AF65-F5344CB8AC3E}">
        <p14:creationId xmlns:p14="http://schemas.microsoft.com/office/powerpoint/2010/main" val="209579457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39700" y="768350"/>
            <a:ext cx="6819900" cy="3836988"/>
          </a:xfrm>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E7A11710-6318-4617-9CDC-41D645B51453}" type="slidenum">
              <a:rPr lang="de-DE" smtClean="0"/>
              <a:pPr>
                <a:defRPr/>
              </a:pPr>
              <a:t>74</a:t>
            </a:fld>
            <a:endParaRPr lang="de-DE" dirty="0"/>
          </a:p>
        </p:txBody>
      </p:sp>
    </p:spTree>
    <p:extLst>
      <p:ext uri="{BB962C8B-B14F-4D97-AF65-F5344CB8AC3E}">
        <p14:creationId xmlns:p14="http://schemas.microsoft.com/office/powerpoint/2010/main" val="209579457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39700" y="768350"/>
            <a:ext cx="6819900" cy="3836988"/>
          </a:xfrm>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pPr>
              <a:defRPr/>
            </a:pPr>
            <a:fld id="{E7A11710-6318-4617-9CDC-41D645B51453}" type="slidenum">
              <a:rPr lang="de-DE" smtClean="0"/>
              <a:pPr>
                <a:defRPr/>
              </a:pPr>
              <a:t>82</a:t>
            </a:fld>
            <a:endParaRPr lang="de-DE" dirty="0"/>
          </a:p>
        </p:txBody>
      </p:sp>
    </p:spTree>
    <p:extLst>
      <p:ext uri="{BB962C8B-B14F-4D97-AF65-F5344CB8AC3E}">
        <p14:creationId xmlns:p14="http://schemas.microsoft.com/office/powerpoint/2010/main" val="260929252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39700" y="768350"/>
            <a:ext cx="6819900" cy="3836988"/>
          </a:xfrm>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pPr>
              <a:defRPr/>
            </a:pPr>
            <a:fld id="{E7A11710-6318-4617-9CDC-41D645B51453}" type="slidenum">
              <a:rPr lang="de-DE" smtClean="0"/>
              <a:pPr>
                <a:defRPr/>
              </a:pPr>
              <a:t>90</a:t>
            </a:fld>
            <a:endParaRPr lang="de-DE" dirty="0"/>
          </a:p>
        </p:txBody>
      </p:sp>
    </p:spTree>
    <p:extLst>
      <p:ext uri="{BB962C8B-B14F-4D97-AF65-F5344CB8AC3E}">
        <p14:creationId xmlns:p14="http://schemas.microsoft.com/office/powerpoint/2010/main" val="15247252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39700" y="768350"/>
            <a:ext cx="6819900" cy="3836988"/>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E7A11710-6318-4617-9CDC-41D645B51453}" type="slidenum">
              <a:rPr lang="de-DE" smtClean="0"/>
              <a:pPr>
                <a:defRPr/>
              </a:pPr>
              <a:t>4</a:t>
            </a:fld>
            <a:endParaRPr lang="de-DE" dirty="0"/>
          </a:p>
        </p:txBody>
      </p:sp>
    </p:spTree>
    <p:extLst>
      <p:ext uri="{BB962C8B-B14F-4D97-AF65-F5344CB8AC3E}">
        <p14:creationId xmlns:p14="http://schemas.microsoft.com/office/powerpoint/2010/main" val="291614136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39700" y="768350"/>
            <a:ext cx="6819900" cy="3836988"/>
          </a:xfrm>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pPr>
              <a:defRPr/>
            </a:pPr>
            <a:fld id="{E7A11710-6318-4617-9CDC-41D645B51453}" type="slidenum">
              <a:rPr lang="de-DE" smtClean="0"/>
              <a:pPr>
                <a:defRPr/>
              </a:pPr>
              <a:t>93</a:t>
            </a:fld>
            <a:endParaRPr lang="de-DE" dirty="0"/>
          </a:p>
        </p:txBody>
      </p:sp>
    </p:spTree>
    <p:extLst>
      <p:ext uri="{BB962C8B-B14F-4D97-AF65-F5344CB8AC3E}">
        <p14:creationId xmlns:p14="http://schemas.microsoft.com/office/powerpoint/2010/main" val="162143191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39700" y="768350"/>
            <a:ext cx="6819900" cy="3836988"/>
          </a:xfrm>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E7A11710-6318-4617-9CDC-41D645B51453}" type="slidenum">
              <a:rPr lang="de-DE" smtClean="0"/>
              <a:pPr>
                <a:defRPr/>
              </a:pPr>
              <a:t>95</a:t>
            </a:fld>
            <a:endParaRPr lang="de-DE" dirty="0"/>
          </a:p>
        </p:txBody>
      </p:sp>
    </p:spTree>
    <p:extLst>
      <p:ext uri="{BB962C8B-B14F-4D97-AF65-F5344CB8AC3E}">
        <p14:creationId xmlns:p14="http://schemas.microsoft.com/office/powerpoint/2010/main" val="76803122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39700" y="768350"/>
            <a:ext cx="6819900" cy="3836988"/>
          </a:xfrm>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pPr>
              <a:defRPr/>
            </a:pPr>
            <a:fld id="{E7A11710-6318-4617-9CDC-41D645B51453}" type="slidenum">
              <a:rPr lang="de-DE" smtClean="0"/>
              <a:pPr>
                <a:defRPr/>
              </a:pPr>
              <a:t>96</a:t>
            </a:fld>
            <a:endParaRPr lang="de-DE" dirty="0"/>
          </a:p>
        </p:txBody>
      </p:sp>
    </p:spTree>
    <p:extLst>
      <p:ext uri="{BB962C8B-B14F-4D97-AF65-F5344CB8AC3E}">
        <p14:creationId xmlns:p14="http://schemas.microsoft.com/office/powerpoint/2010/main" val="364761249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39700" y="768350"/>
            <a:ext cx="6819900" cy="3836988"/>
          </a:xfrm>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E7A11710-6318-4617-9CDC-41D645B51453}" type="slidenum">
              <a:rPr lang="de-DE" smtClean="0"/>
              <a:pPr>
                <a:defRPr/>
              </a:pPr>
              <a:t>97</a:t>
            </a:fld>
            <a:endParaRPr lang="de-DE" dirty="0"/>
          </a:p>
        </p:txBody>
      </p:sp>
    </p:spTree>
    <p:extLst>
      <p:ext uri="{BB962C8B-B14F-4D97-AF65-F5344CB8AC3E}">
        <p14:creationId xmlns:p14="http://schemas.microsoft.com/office/powerpoint/2010/main" val="381475964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39700" y="768350"/>
            <a:ext cx="6819900" cy="3836988"/>
          </a:xfrm>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E7A11710-6318-4617-9CDC-41D645B51453}" type="slidenum">
              <a:rPr lang="de-DE" smtClean="0"/>
              <a:pPr>
                <a:defRPr/>
              </a:pPr>
              <a:t>98</a:t>
            </a:fld>
            <a:endParaRPr lang="de-DE" dirty="0"/>
          </a:p>
        </p:txBody>
      </p:sp>
    </p:spTree>
    <p:extLst>
      <p:ext uri="{BB962C8B-B14F-4D97-AF65-F5344CB8AC3E}">
        <p14:creationId xmlns:p14="http://schemas.microsoft.com/office/powerpoint/2010/main" val="385670011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39700" y="768350"/>
            <a:ext cx="6819900" cy="3836988"/>
          </a:xfrm>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E7A11710-6318-4617-9CDC-41D645B51453}" type="slidenum">
              <a:rPr lang="de-DE" smtClean="0"/>
              <a:pPr>
                <a:defRPr/>
              </a:pPr>
              <a:t>99</a:t>
            </a:fld>
            <a:endParaRPr lang="de-DE" dirty="0"/>
          </a:p>
        </p:txBody>
      </p:sp>
    </p:spTree>
    <p:extLst>
      <p:ext uri="{BB962C8B-B14F-4D97-AF65-F5344CB8AC3E}">
        <p14:creationId xmlns:p14="http://schemas.microsoft.com/office/powerpoint/2010/main" val="174665105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39700" y="768350"/>
            <a:ext cx="6819900" cy="3836988"/>
          </a:xfrm>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E7A11710-6318-4617-9CDC-41D645B51453}" type="slidenum">
              <a:rPr lang="de-DE" smtClean="0"/>
              <a:pPr>
                <a:defRPr/>
              </a:pPr>
              <a:t>100</a:t>
            </a:fld>
            <a:endParaRPr lang="de-DE" dirty="0"/>
          </a:p>
        </p:txBody>
      </p:sp>
    </p:spTree>
    <p:extLst>
      <p:ext uri="{BB962C8B-B14F-4D97-AF65-F5344CB8AC3E}">
        <p14:creationId xmlns:p14="http://schemas.microsoft.com/office/powerpoint/2010/main" val="174960856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39700" y="768350"/>
            <a:ext cx="6819900" cy="3836988"/>
          </a:xfrm>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E7A11710-6318-4617-9CDC-41D645B51453}" type="slidenum">
              <a:rPr lang="de-DE" smtClean="0"/>
              <a:pPr>
                <a:defRPr/>
              </a:pPr>
              <a:t>101</a:t>
            </a:fld>
            <a:endParaRPr lang="de-DE" dirty="0"/>
          </a:p>
        </p:txBody>
      </p:sp>
    </p:spTree>
    <p:extLst>
      <p:ext uri="{BB962C8B-B14F-4D97-AF65-F5344CB8AC3E}">
        <p14:creationId xmlns:p14="http://schemas.microsoft.com/office/powerpoint/2010/main" val="40620219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39700" y="768350"/>
            <a:ext cx="6819900" cy="3836988"/>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E7A11710-6318-4617-9CDC-41D645B51453}" type="slidenum">
              <a:rPr lang="de-DE" smtClean="0"/>
              <a:pPr>
                <a:defRPr/>
              </a:pPr>
              <a:t>5</a:t>
            </a:fld>
            <a:endParaRPr lang="de-DE" dirty="0"/>
          </a:p>
        </p:txBody>
      </p:sp>
    </p:spTree>
    <p:extLst>
      <p:ext uri="{BB962C8B-B14F-4D97-AF65-F5344CB8AC3E}">
        <p14:creationId xmlns:p14="http://schemas.microsoft.com/office/powerpoint/2010/main" val="13483370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39700" y="768350"/>
            <a:ext cx="6819900" cy="3836988"/>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E7A11710-6318-4617-9CDC-41D645B51453}" type="slidenum">
              <a:rPr lang="de-DE" smtClean="0"/>
              <a:pPr>
                <a:defRPr/>
              </a:pPr>
              <a:t>6</a:t>
            </a:fld>
            <a:endParaRPr lang="de-DE" dirty="0"/>
          </a:p>
        </p:txBody>
      </p:sp>
    </p:spTree>
    <p:extLst>
      <p:ext uri="{BB962C8B-B14F-4D97-AF65-F5344CB8AC3E}">
        <p14:creationId xmlns:p14="http://schemas.microsoft.com/office/powerpoint/2010/main" val="8665848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39700" y="768350"/>
            <a:ext cx="6819900" cy="3836988"/>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E7A11710-6318-4617-9CDC-41D645B51453}" type="slidenum">
              <a:rPr lang="de-DE" smtClean="0"/>
              <a:pPr>
                <a:defRPr/>
              </a:pPr>
              <a:t>7</a:t>
            </a:fld>
            <a:endParaRPr lang="de-DE" dirty="0"/>
          </a:p>
        </p:txBody>
      </p:sp>
    </p:spTree>
    <p:extLst>
      <p:ext uri="{BB962C8B-B14F-4D97-AF65-F5344CB8AC3E}">
        <p14:creationId xmlns:p14="http://schemas.microsoft.com/office/powerpoint/2010/main" val="27885987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39700" y="768350"/>
            <a:ext cx="6819900" cy="3836988"/>
          </a:xfrm>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pPr>
              <a:defRPr/>
            </a:pPr>
            <a:fld id="{E7A11710-6318-4617-9CDC-41D645B51453}" type="slidenum">
              <a:rPr lang="de-DE" smtClean="0"/>
              <a:pPr>
                <a:defRPr/>
              </a:pPr>
              <a:t>22</a:t>
            </a:fld>
            <a:endParaRPr lang="de-DE" dirty="0"/>
          </a:p>
        </p:txBody>
      </p:sp>
    </p:spTree>
    <p:extLst>
      <p:ext uri="{BB962C8B-B14F-4D97-AF65-F5344CB8AC3E}">
        <p14:creationId xmlns:p14="http://schemas.microsoft.com/office/powerpoint/2010/main" val="20154985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39700" y="768350"/>
            <a:ext cx="6819900" cy="3836988"/>
          </a:xfrm>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pPr>
              <a:defRPr/>
            </a:pPr>
            <a:fld id="{E7A11710-6318-4617-9CDC-41D645B51453}" type="slidenum">
              <a:rPr lang="de-DE" smtClean="0"/>
              <a:pPr>
                <a:defRPr/>
              </a:pPr>
              <a:t>24</a:t>
            </a:fld>
            <a:endParaRPr lang="de-DE" dirty="0"/>
          </a:p>
        </p:txBody>
      </p:sp>
    </p:spTree>
    <p:extLst>
      <p:ext uri="{BB962C8B-B14F-4D97-AF65-F5344CB8AC3E}">
        <p14:creationId xmlns:p14="http://schemas.microsoft.com/office/powerpoint/2010/main" val="29784255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26"/>
            <a:ext cx="10363200" cy="1470025"/>
          </a:xfrm>
        </p:spPr>
        <p:txBody>
          <a:bodyPr/>
          <a:lstStyle>
            <a:lvl1pPr>
              <a:defRPr>
                <a:latin typeface="Calibri" pitchFamily="34" charset="0"/>
              </a:defRPr>
            </a:lvl1pPr>
          </a:lstStyle>
          <a:p>
            <a:r>
              <a:rPr lang="de-DE"/>
              <a:t>Titelmasterformat durch Klicken bearbeiten</a:t>
            </a:r>
          </a:p>
        </p:txBody>
      </p:sp>
      <p:sp>
        <p:nvSpPr>
          <p:cNvPr id="3" name="Untertitel 2"/>
          <p:cNvSpPr>
            <a:spLocks noGrp="1"/>
          </p:cNvSpPr>
          <p:nvPr>
            <p:ph type="subTitle" idx="1"/>
          </p:nvPr>
        </p:nvSpPr>
        <p:spPr>
          <a:xfrm>
            <a:off x="1828800" y="3886200"/>
            <a:ext cx="8534400" cy="1752600"/>
          </a:xfrm>
        </p:spPr>
        <p:txBody>
          <a:bodyPr/>
          <a:lstStyle>
            <a:lvl1pPr marL="0" indent="0" algn="ctr">
              <a:buNone/>
              <a:defRPr>
                <a:latin typeface="Calibri"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Formatvorlage des Untertitelmasters durch Klicken bearbeiten</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7"/>
          <p:cNvSpPr>
            <a:spLocks noGrp="1" noChangeArrowheads="1"/>
          </p:cNvSpPr>
          <p:nvPr>
            <p:ph type="ftr" sz="quarter" idx="10"/>
          </p:nvPr>
        </p:nvSpPr>
        <p:spPr>
          <a:xfrm>
            <a:off x="719666" y="6245225"/>
            <a:ext cx="5952067" cy="476250"/>
          </a:xfrm>
          <a:prstGeom prst="rect">
            <a:avLst/>
          </a:prstGeom>
          <a:ln/>
        </p:spPr>
        <p:txBody>
          <a:bodyPr/>
          <a:lstStyle>
            <a:lvl1pPr>
              <a:defRPr/>
            </a:lvl1pPr>
          </a:lstStyle>
          <a:p>
            <a:pPr>
              <a:defRPr/>
            </a:pPr>
            <a:r>
              <a:rPr lang="de-DE" dirty="0"/>
              <a:t>Markus Zanker, University Klagenfurt, markus.zanker@uni-klu.ac.at</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839200" y="228601"/>
            <a:ext cx="2743200" cy="5897563"/>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609600" y="228601"/>
            <a:ext cx="8026400" cy="5897563"/>
          </a:xfr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7"/>
          <p:cNvSpPr>
            <a:spLocks noGrp="1" noChangeArrowheads="1"/>
          </p:cNvSpPr>
          <p:nvPr>
            <p:ph type="ftr" sz="quarter" idx="10"/>
          </p:nvPr>
        </p:nvSpPr>
        <p:spPr>
          <a:xfrm>
            <a:off x="719666" y="6245225"/>
            <a:ext cx="5952067" cy="476250"/>
          </a:xfrm>
          <a:prstGeom prst="rect">
            <a:avLst/>
          </a:prstGeom>
          <a:ln/>
        </p:spPr>
        <p:txBody>
          <a:bodyPr/>
          <a:lstStyle>
            <a:lvl1pPr>
              <a:defRPr/>
            </a:lvl1pPr>
          </a:lstStyle>
          <a:p>
            <a:pPr>
              <a:defRPr/>
            </a:pPr>
            <a:r>
              <a:rPr lang="de-DE" dirty="0"/>
              <a:t>Markus Zanker, University Klagenfurt, markus.zanker@uni-klu.ac.at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el, Tex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609600" y="228600"/>
            <a:ext cx="10972800" cy="1143000"/>
          </a:xfrm>
        </p:spPr>
        <p:txBody>
          <a:bodyPr/>
          <a:lstStyle/>
          <a:p>
            <a:r>
              <a:rPr lang="de-DE"/>
              <a:t>Titelmasterformat durch Klicken bearbeiten</a:t>
            </a:r>
          </a:p>
        </p:txBody>
      </p:sp>
      <p:sp>
        <p:nvSpPr>
          <p:cNvPr id="3" name="Textplatzhalter 2"/>
          <p:cNvSpPr>
            <a:spLocks noGrp="1"/>
          </p:cNvSpPr>
          <p:nvPr>
            <p:ph type="body" sz="half" idx="1"/>
          </p:nvPr>
        </p:nvSpPr>
        <p:spPr>
          <a:xfrm>
            <a:off x="609600" y="1600201"/>
            <a:ext cx="5384800" cy="4525963"/>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6197600" y="1600201"/>
            <a:ext cx="5384800" cy="4525963"/>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Rectangle 7"/>
          <p:cNvSpPr>
            <a:spLocks noGrp="1" noChangeArrowheads="1"/>
          </p:cNvSpPr>
          <p:nvPr>
            <p:ph type="ftr" sz="quarter" idx="10"/>
          </p:nvPr>
        </p:nvSpPr>
        <p:spPr>
          <a:xfrm>
            <a:off x="719666" y="6245225"/>
            <a:ext cx="5952067" cy="476250"/>
          </a:xfrm>
          <a:prstGeom prst="rect">
            <a:avLst/>
          </a:prstGeom>
          <a:ln/>
        </p:spPr>
        <p:txBody>
          <a:bodyPr/>
          <a:lstStyle>
            <a:lvl1pPr>
              <a:defRPr/>
            </a:lvl1pPr>
          </a:lstStyle>
          <a:p>
            <a:pPr>
              <a:defRPr/>
            </a:pPr>
            <a:r>
              <a:rPr lang="de-DE" dirty="0"/>
              <a:t>Markus Zanker, University Klagenfurt, markus.zanker@uni-klu.ac.at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el, Text und 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609600" y="228600"/>
            <a:ext cx="10972800" cy="1143000"/>
          </a:xfrm>
        </p:spPr>
        <p:txBody>
          <a:bodyPr/>
          <a:lstStyle/>
          <a:p>
            <a:r>
              <a:rPr lang="de-DE"/>
              <a:t>Titelmasterformat durch Klicken bearbeiten</a:t>
            </a:r>
          </a:p>
        </p:txBody>
      </p:sp>
      <p:sp>
        <p:nvSpPr>
          <p:cNvPr id="3" name="Textplatzhalter 2"/>
          <p:cNvSpPr>
            <a:spLocks noGrp="1"/>
          </p:cNvSpPr>
          <p:nvPr>
            <p:ph type="body" sz="half" idx="1"/>
          </p:nvPr>
        </p:nvSpPr>
        <p:spPr>
          <a:xfrm>
            <a:off x="609600" y="1600201"/>
            <a:ext cx="5384800" cy="4525963"/>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quarter" idx="2"/>
          </p:nvPr>
        </p:nvSpPr>
        <p:spPr>
          <a:xfrm>
            <a:off x="6197600" y="1600200"/>
            <a:ext cx="5384800" cy="2185988"/>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Inhaltsplatzhalter 4"/>
          <p:cNvSpPr>
            <a:spLocks noGrp="1"/>
          </p:cNvSpPr>
          <p:nvPr>
            <p:ph sz="quarter" idx="3"/>
          </p:nvPr>
        </p:nvSpPr>
        <p:spPr>
          <a:xfrm>
            <a:off x="6197600" y="3938589"/>
            <a:ext cx="5384800" cy="2187575"/>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6" name="Rectangle 7"/>
          <p:cNvSpPr>
            <a:spLocks noGrp="1" noChangeArrowheads="1"/>
          </p:cNvSpPr>
          <p:nvPr>
            <p:ph type="ftr" sz="quarter" idx="10"/>
          </p:nvPr>
        </p:nvSpPr>
        <p:spPr>
          <a:xfrm>
            <a:off x="719666" y="6245225"/>
            <a:ext cx="5952067" cy="476250"/>
          </a:xfrm>
          <a:prstGeom prst="rect">
            <a:avLst/>
          </a:prstGeom>
          <a:ln/>
        </p:spPr>
        <p:txBody>
          <a:bodyPr/>
          <a:lstStyle>
            <a:lvl1pPr>
              <a:defRPr/>
            </a:lvl1pPr>
          </a:lstStyle>
          <a:p>
            <a:pPr>
              <a:defRPr/>
            </a:pPr>
            <a:r>
              <a:rPr lang="de-DE" dirty="0"/>
              <a:t>Markus Zanker, University Klagenfurt, markus.zanker@uni-klu.ac.at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300" b="0" i="0">
                <a:solidFill>
                  <a:schemeClr val="tx1"/>
                </a:solidFill>
                <a:latin typeface="Carlito"/>
                <a:cs typeface="Carlito"/>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3/27/2025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8101584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26"/>
            <a:ext cx="10363200" cy="1470025"/>
          </a:xfrm>
        </p:spPr>
        <p:txBody>
          <a:bodyPr/>
          <a:lstStyle/>
          <a:p>
            <a:r>
              <a:rPr lang="de-DE"/>
              <a:t>Titelmasterformat durch Klicken bearbeiten</a:t>
            </a:r>
          </a:p>
        </p:txBody>
      </p:sp>
      <p:sp>
        <p:nvSpPr>
          <p:cNvPr id="3" name="Untertitel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Formatvorlage des Untertitelmasters durch Klicken bearbeiten</a:t>
            </a:r>
          </a:p>
        </p:txBody>
      </p:sp>
      <p:sp>
        <p:nvSpPr>
          <p:cNvPr id="4" name="Rectangle 4"/>
          <p:cNvSpPr>
            <a:spLocks noGrp="1" noChangeArrowheads="1"/>
          </p:cNvSpPr>
          <p:nvPr>
            <p:ph type="dt" sz="half" idx="10"/>
          </p:nvPr>
        </p:nvSpPr>
        <p:spPr>
          <a:ln/>
        </p:spPr>
        <p:txBody>
          <a:bodyPr/>
          <a:lstStyle>
            <a:lvl1pPr>
              <a:defRPr/>
            </a:lvl1pPr>
          </a:lstStyle>
          <a:p>
            <a:pPr>
              <a:defRPr/>
            </a:pPr>
            <a:endParaRPr lang="de-DE" dirty="0"/>
          </a:p>
        </p:txBody>
      </p:sp>
      <p:sp>
        <p:nvSpPr>
          <p:cNvPr id="5" name="Rectangle 5"/>
          <p:cNvSpPr>
            <a:spLocks noGrp="1" noChangeArrowheads="1"/>
          </p:cNvSpPr>
          <p:nvPr>
            <p:ph type="ftr" sz="quarter" idx="11"/>
          </p:nvPr>
        </p:nvSpPr>
        <p:spPr>
          <a:ln/>
        </p:spPr>
        <p:txBody>
          <a:bodyPr/>
          <a:lstStyle>
            <a:lvl1pPr>
              <a:defRPr/>
            </a:lvl1pPr>
          </a:lstStyle>
          <a:p>
            <a:pPr>
              <a:defRPr/>
            </a:pPr>
            <a:endParaRPr lang="de-DE" dirty="0"/>
          </a:p>
        </p:txBody>
      </p:sp>
      <p:sp>
        <p:nvSpPr>
          <p:cNvPr id="6" name="Rectangle 6"/>
          <p:cNvSpPr>
            <a:spLocks noGrp="1" noChangeArrowheads="1"/>
          </p:cNvSpPr>
          <p:nvPr>
            <p:ph type="sldNum" sz="quarter" idx="12"/>
          </p:nvPr>
        </p:nvSpPr>
        <p:spPr>
          <a:ln/>
        </p:spPr>
        <p:txBody>
          <a:bodyPr/>
          <a:lstStyle>
            <a:lvl1pPr>
              <a:defRPr/>
            </a:lvl1pPr>
          </a:lstStyle>
          <a:p>
            <a:pPr>
              <a:defRPr/>
            </a:pPr>
            <a:fld id="{F2A89924-F2A9-4BBB-9DBD-AA0F96B054D3}" type="slidenum">
              <a:rPr lang="de-DE"/>
              <a:pPr>
                <a:defRPr/>
              </a:pPr>
              <a:t>‹#›</a:t>
            </a:fld>
            <a:endParaRPr lang="de-DE"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4"/>
          <p:cNvSpPr>
            <a:spLocks noGrp="1" noChangeArrowheads="1"/>
          </p:cNvSpPr>
          <p:nvPr>
            <p:ph type="dt" sz="half" idx="10"/>
          </p:nvPr>
        </p:nvSpPr>
        <p:spPr>
          <a:ln/>
        </p:spPr>
        <p:txBody>
          <a:bodyPr/>
          <a:lstStyle>
            <a:lvl1pPr>
              <a:defRPr/>
            </a:lvl1pPr>
          </a:lstStyle>
          <a:p>
            <a:pPr>
              <a:defRPr/>
            </a:pPr>
            <a:endParaRPr lang="de-DE" dirty="0"/>
          </a:p>
        </p:txBody>
      </p:sp>
      <p:sp>
        <p:nvSpPr>
          <p:cNvPr id="5" name="Rectangle 5"/>
          <p:cNvSpPr>
            <a:spLocks noGrp="1" noChangeArrowheads="1"/>
          </p:cNvSpPr>
          <p:nvPr>
            <p:ph type="ftr" sz="quarter" idx="11"/>
          </p:nvPr>
        </p:nvSpPr>
        <p:spPr>
          <a:ln/>
        </p:spPr>
        <p:txBody>
          <a:bodyPr/>
          <a:lstStyle>
            <a:lvl1pPr>
              <a:defRPr/>
            </a:lvl1pPr>
          </a:lstStyle>
          <a:p>
            <a:pPr>
              <a:defRPr/>
            </a:pPr>
            <a:endParaRPr lang="de-DE" dirty="0"/>
          </a:p>
        </p:txBody>
      </p:sp>
      <p:sp>
        <p:nvSpPr>
          <p:cNvPr id="6" name="Rectangle 6"/>
          <p:cNvSpPr>
            <a:spLocks noGrp="1" noChangeArrowheads="1"/>
          </p:cNvSpPr>
          <p:nvPr>
            <p:ph type="sldNum" sz="quarter" idx="12"/>
          </p:nvPr>
        </p:nvSpPr>
        <p:spPr>
          <a:ln/>
        </p:spPr>
        <p:txBody>
          <a:bodyPr/>
          <a:lstStyle>
            <a:lvl1pPr>
              <a:defRPr/>
            </a:lvl1pPr>
          </a:lstStyle>
          <a:p>
            <a:pPr>
              <a:defRPr/>
            </a:pPr>
            <a:fld id="{AD41795E-3ECA-4C95-BCC9-8B66459B9FA3}" type="slidenum">
              <a:rPr lang="de-DE"/>
              <a:pPr>
                <a:defRPr/>
              </a:pPr>
              <a:t>‹#›</a:t>
            </a:fld>
            <a:endParaRPr lang="de-DE"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Textmasterformate durch Klicken bearbeiten</a:t>
            </a:r>
          </a:p>
        </p:txBody>
      </p:sp>
      <p:sp>
        <p:nvSpPr>
          <p:cNvPr id="4" name="Rectangle 4"/>
          <p:cNvSpPr>
            <a:spLocks noGrp="1" noChangeArrowheads="1"/>
          </p:cNvSpPr>
          <p:nvPr>
            <p:ph type="dt" sz="half" idx="10"/>
          </p:nvPr>
        </p:nvSpPr>
        <p:spPr>
          <a:ln/>
        </p:spPr>
        <p:txBody>
          <a:bodyPr/>
          <a:lstStyle>
            <a:lvl1pPr>
              <a:defRPr/>
            </a:lvl1pPr>
          </a:lstStyle>
          <a:p>
            <a:pPr>
              <a:defRPr/>
            </a:pPr>
            <a:endParaRPr lang="de-DE" dirty="0"/>
          </a:p>
        </p:txBody>
      </p:sp>
      <p:sp>
        <p:nvSpPr>
          <p:cNvPr id="5" name="Rectangle 5"/>
          <p:cNvSpPr>
            <a:spLocks noGrp="1" noChangeArrowheads="1"/>
          </p:cNvSpPr>
          <p:nvPr>
            <p:ph type="ftr" sz="quarter" idx="11"/>
          </p:nvPr>
        </p:nvSpPr>
        <p:spPr>
          <a:ln/>
        </p:spPr>
        <p:txBody>
          <a:bodyPr/>
          <a:lstStyle>
            <a:lvl1pPr>
              <a:defRPr/>
            </a:lvl1pPr>
          </a:lstStyle>
          <a:p>
            <a:pPr>
              <a:defRPr/>
            </a:pPr>
            <a:endParaRPr lang="de-DE" dirty="0"/>
          </a:p>
        </p:txBody>
      </p:sp>
      <p:sp>
        <p:nvSpPr>
          <p:cNvPr id="6" name="Rectangle 6"/>
          <p:cNvSpPr>
            <a:spLocks noGrp="1" noChangeArrowheads="1"/>
          </p:cNvSpPr>
          <p:nvPr>
            <p:ph type="sldNum" sz="quarter" idx="12"/>
          </p:nvPr>
        </p:nvSpPr>
        <p:spPr>
          <a:ln/>
        </p:spPr>
        <p:txBody>
          <a:bodyPr/>
          <a:lstStyle>
            <a:lvl1pPr>
              <a:defRPr/>
            </a:lvl1pPr>
          </a:lstStyle>
          <a:p>
            <a:pPr>
              <a:defRPr/>
            </a:pPr>
            <a:fld id="{C2EE1444-A1E0-45AF-A236-3B3D424DFBE1}" type="slidenum">
              <a:rPr lang="de-DE"/>
              <a:pPr>
                <a:defRPr/>
              </a:pPr>
              <a:t>‹#›</a:t>
            </a:fld>
            <a:endParaRPr lang="de-DE"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Rectangle 4"/>
          <p:cNvSpPr>
            <a:spLocks noGrp="1" noChangeArrowheads="1"/>
          </p:cNvSpPr>
          <p:nvPr>
            <p:ph type="dt" sz="half" idx="10"/>
          </p:nvPr>
        </p:nvSpPr>
        <p:spPr>
          <a:ln/>
        </p:spPr>
        <p:txBody>
          <a:bodyPr/>
          <a:lstStyle>
            <a:lvl1pPr>
              <a:defRPr/>
            </a:lvl1pPr>
          </a:lstStyle>
          <a:p>
            <a:pPr>
              <a:defRPr/>
            </a:pPr>
            <a:endParaRPr lang="de-DE" dirty="0"/>
          </a:p>
        </p:txBody>
      </p:sp>
      <p:sp>
        <p:nvSpPr>
          <p:cNvPr id="6" name="Rectangle 5"/>
          <p:cNvSpPr>
            <a:spLocks noGrp="1" noChangeArrowheads="1"/>
          </p:cNvSpPr>
          <p:nvPr>
            <p:ph type="ftr" sz="quarter" idx="11"/>
          </p:nvPr>
        </p:nvSpPr>
        <p:spPr>
          <a:ln/>
        </p:spPr>
        <p:txBody>
          <a:bodyPr/>
          <a:lstStyle>
            <a:lvl1pPr>
              <a:defRPr/>
            </a:lvl1pPr>
          </a:lstStyle>
          <a:p>
            <a:pPr>
              <a:defRPr/>
            </a:pPr>
            <a:endParaRPr lang="de-DE" dirty="0"/>
          </a:p>
        </p:txBody>
      </p:sp>
      <p:sp>
        <p:nvSpPr>
          <p:cNvPr id="7" name="Rectangle 6"/>
          <p:cNvSpPr>
            <a:spLocks noGrp="1" noChangeArrowheads="1"/>
          </p:cNvSpPr>
          <p:nvPr>
            <p:ph type="sldNum" sz="quarter" idx="12"/>
          </p:nvPr>
        </p:nvSpPr>
        <p:spPr>
          <a:ln/>
        </p:spPr>
        <p:txBody>
          <a:bodyPr/>
          <a:lstStyle>
            <a:lvl1pPr>
              <a:defRPr/>
            </a:lvl1pPr>
          </a:lstStyle>
          <a:p>
            <a:pPr>
              <a:defRPr/>
            </a:pPr>
            <a:fld id="{B260D5B4-BAC5-4E36-8E18-4DE2087EEF85}" type="slidenum">
              <a:rPr lang="de-DE"/>
              <a:pPr>
                <a:defRPr/>
              </a:pPr>
              <a:t>‹#›</a:t>
            </a:fld>
            <a:endParaRPr lang="de-DE"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4" name="Inhaltsplatzhalt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6" name="Inhaltsplatzhalt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7" name="Rectangle 4"/>
          <p:cNvSpPr>
            <a:spLocks noGrp="1" noChangeArrowheads="1"/>
          </p:cNvSpPr>
          <p:nvPr>
            <p:ph type="dt" sz="half" idx="10"/>
          </p:nvPr>
        </p:nvSpPr>
        <p:spPr>
          <a:ln/>
        </p:spPr>
        <p:txBody>
          <a:bodyPr/>
          <a:lstStyle>
            <a:lvl1pPr>
              <a:defRPr/>
            </a:lvl1pPr>
          </a:lstStyle>
          <a:p>
            <a:pPr>
              <a:defRPr/>
            </a:pPr>
            <a:endParaRPr lang="de-DE" dirty="0"/>
          </a:p>
        </p:txBody>
      </p:sp>
      <p:sp>
        <p:nvSpPr>
          <p:cNvPr id="8" name="Rectangle 5"/>
          <p:cNvSpPr>
            <a:spLocks noGrp="1" noChangeArrowheads="1"/>
          </p:cNvSpPr>
          <p:nvPr>
            <p:ph type="ftr" sz="quarter" idx="11"/>
          </p:nvPr>
        </p:nvSpPr>
        <p:spPr>
          <a:ln/>
        </p:spPr>
        <p:txBody>
          <a:bodyPr/>
          <a:lstStyle>
            <a:lvl1pPr>
              <a:defRPr/>
            </a:lvl1pPr>
          </a:lstStyle>
          <a:p>
            <a:pPr>
              <a:defRPr/>
            </a:pPr>
            <a:endParaRPr lang="de-DE" dirty="0"/>
          </a:p>
        </p:txBody>
      </p:sp>
      <p:sp>
        <p:nvSpPr>
          <p:cNvPr id="9" name="Rectangle 6"/>
          <p:cNvSpPr>
            <a:spLocks noGrp="1" noChangeArrowheads="1"/>
          </p:cNvSpPr>
          <p:nvPr>
            <p:ph type="sldNum" sz="quarter" idx="12"/>
          </p:nvPr>
        </p:nvSpPr>
        <p:spPr>
          <a:ln/>
        </p:spPr>
        <p:txBody>
          <a:bodyPr/>
          <a:lstStyle>
            <a:lvl1pPr>
              <a:defRPr/>
            </a:lvl1pPr>
          </a:lstStyle>
          <a:p>
            <a:pPr>
              <a:defRPr/>
            </a:pPr>
            <a:fld id="{96082407-C7F1-4A86-ABD2-6231783DAF67}" type="slidenum">
              <a:rPr lang="de-DE"/>
              <a:pPr>
                <a:defRPr/>
              </a:pPr>
              <a:t>‹#›</a:t>
            </a:fld>
            <a:endParaRPr lang="de-DE"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Calibri" pitchFamily="34" charset="0"/>
              </a:defRPr>
            </a:lvl1pPr>
          </a:lstStyle>
          <a:p>
            <a:r>
              <a:rPr lang="de-DE"/>
              <a:t>Titelmasterformat durch Klicken bearbeiten</a:t>
            </a:r>
          </a:p>
        </p:txBody>
      </p:sp>
      <p:sp>
        <p:nvSpPr>
          <p:cNvPr id="3" name="Inhaltsplatzhalter 2"/>
          <p:cNvSpPr>
            <a:spLocks noGrp="1"/>
          </p:cNvSpPr>
          <p:nvPr>
            <p:ph idx="1"/>
          </p:nvPr>
        </p:nvSpPr>
        <p:spPr/>
        <p:txBody>
          <a:bodyPr/>
          <a:lstStyle>
            <a:lvl1pPr>
              <a:spcBef>
                <a:spcPts val="1200"/>
              </a:spcBef>
              <a:buFont typeface="Wingdings" pitchFamily="2" charset="2"/>
              <a:buChar char="§"/>
              <a:defRPr b="1">
                <a:latin typeface="Calibri" pitchFamily="34" charset="0"/>
              </a:defRPr>
            </a:lvl1pPr>
            <a:lvl2pPr>
              <a:defRPr>
                <a:latin typeface="Calibri" pitchFamily="34" charset="0"/>
              </a:defRPr>
            </a:lvl2pPr>
            <a:lvl3pPr>
              <a:buFont typeface="Wingdings" pitchFamily="2" charset="2"/>
              <a:buChar char="§"/>
              <a:defRPr>
                <a:latin typeface="Calibri" pitchFamily="34" charset="0"/>
              </a:defRPr>
            </a:lvl3pPr>
            <a:lvl4pPr>
              <a:defRPr>
                <a:latin typeface="Calibri" pitchFamily="34" charset="0"/>
              </a:defRPr>
            </a:lvl4pPr>
            <a:lvl5pPr>
              <a:defRPr>
                <a:latin typeface="Calibri" pitchFamily="34" charset="0"/>
              </a:defRPr>
            </a:lvl5p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Rectangle 4"/>
          <p:cNvSpPr>
            <a:spLocks noGrp="1" noChangeArrowheads="1"/>
          </p:cNvSpPr>
          <p:nvPr>
            <p:ph type="dt" sz="half" idx="10"/>
          </p:nvPr>
        </p:nvSpPr>
        <p:spPr>
          <a:ln/>
        </p:spPr>
        <p:txBody>
          <a:bodyPr/>
          <a:lstStyle>
            <a:lvl1pPr>
              <a:defRPr/>
            </a:lvl1pPr>
          </a:lstStyle>
          <a:p>
            <a:pPr>
              <a:defRPr/>
            </a:pPr>
            <a:endParaRPr lang="de-DE" dirty="0"/>
          </a:p>
        </p:txBody>
      </p:sp>
      <p:sp>
        <p:nvSpPr>
          <p:cNvPr id="4" name="Rectangle 5"/>
          <p:cNvSpPr>
            <a:spLocks noGrp="1" noChangeArrowheads="1"/>
          </p:cNvSpPr>
          <p:nvPr>
            <p:ph type="ftr" sz="quarter" idx="11"/>
          </p:nvPr>
        </p:nvSpPr>
        <p:spPr>
          <a:ln/>
        </p:spPr>
        <p:txBody>
          <a:bodyPr/>
          <a:lstStyle>
            <a:lvl1pPr>
              <a:defRPr/>
            </a:lvl1pPr>
          </a:lstStyle>
          <a:p>
            <a:pPr>
              <a:defRPr/>
            </a:pPr>
            <a:endParaRPr lang="de-DE" dirty="0"/>
          </a:p>
        </p:txBody>
      </p:sp>
      <p:sp>
        <p:nvSpPr>
          <p:cNvPr id="5" name="Rectangle 6"/>
          <p:cNvSpPr>
            <a:spLocks noGrp="1" noChangeArrowheads="1"/>
          </p:cNvSpPr>
          <p:nvPr>
            <p:ph type="sldNum" sz="quarter" idx="12"/>
          </p:nvPr>
        </p:nvSpPr>
        <p:spPr>
          <a:ln/>
        </p:spPr>
        <p:txBody>
          <a:bodyPr/>
          <a:lstStyle>
            <a:lvl1pPr>
              <a:defRPr/>
            </a:lvl1pPr>
          </a:lstStyle>
          <a:p>
            <a:pPr>
              <a:defRPr/>
            </a:pPr>
            <a:fld id="{C5623C93-6A03-4BA4-BE34-C1BBD498D457}" type="slidenum">
              <a:rPr lang="de-DE"/>
              <a:pPr>
                <a:defRPr/>
              </a:pPr>
              <a:t>‹#›</a:t>
            </a:fld>
            <a:endParaRPr lang="de-DE"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de-DE" dirty="0"/>
          </a:p>
        </p:txBody>
      </p:sp>
      <p:sp>
        <p:nvSpPr>
          <p:cNvPr id="3" name="Rectangle 5"/>
          <p:cNvSpPr>
            <a:spLocks noGrp="1" noChangeArrowheads="1"/>
          </p:cNvSpPr>
          <p:nvPr>
            <p:ph type="ftr" sz="quarter" idx="11"/>
          </p:nvPr>
        </p:nvSpPr>
        <p:spPr>
          <a:ln/>
        </p:spPr>
        <p:txBody>
          <a:bodyPr/>
          <a:lstStyle>
            <a:lvl1pPr>
              <a:defRPr/>
            </a:lvl1pPr>
          </a:lstStyle>
          <a:p>
            <a:pPr>
              <a:defRPr/>
            </a:pPr>
            <a:endParaRPr lang="de-DE" dirty="0"/>
          </a:p>
        </p:txBody>
      </p:sp>
      <p:sp>
        <p:nvSpPr>
          <p:cNvPr id="4" name="Rectangle 6"/>
          <p:cNvSpPr>
            <a:spLocks noGrp="1" noChangeArrowheads="1"/>
          </p:cNvSpPr>
          <p:nvPr>
            <p:ph type="sldNum" sz="quarter" idx="12"/>
          </p:nvPr>
        </p:nvSpPr>
        <p:spPr>
          <a:ln/>
        </p:spPr>
        <p:txBody>
          <a:bodyPr/>
          <a:lstStyle>
            <a:lvl1pPr>
              <a:defRPr/>
            </a:lvl1pPr>
          </a:lstStyle>
          <a:p>
            <a:pPr>
              <a:defRPr/>
            </a:pPr>
            <a:fld id="{33EB71DE-601B-4891-9028-39B593DA3668}" type="slidenum">
              <a:rPr lang="de-DE"/>
              <a:pPr>
                <a:defRPr/>
              </a:pPr>
              <a:t>‹#›</a:t>
            </a:fld>
            <a:endParaRPr lang="de-DE"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Rectangle 4"/>
          <p:cNvSpPr>
            <a:spLocks noGrp="1" noChangeArrowheads="1"/>
          </p:cNvSpPr>
          <p:nvPr>
            <p:ph type="dt" sz="half" idx="10"/>
          </p:nvPr>
        </p:nvSpPr>
        <p:spPr>
          <a:ln/>
        </p:spPr>
        <p:txBody>
          <a:bodyPr/>
          <a:lstStyle>
            <a:lvl1pPr>
              <a:defRPr/>
            </a:lvl1pPr>
          </a:lstStyle>
          <a:p>
            <a:pPr>
              <a:defRPr/>
            </a:pPr>
            <a:endParaRPr lang="de-DE" dirty="0"/>
          </a:p>
        </p:txBody>
      </p:sp>
      <p:sp>
        <p:nvSpPr>
          <p:cNvPr id="6" name="Rectangle 5"/>
          <p:cNvSpPr>
            <a:spLocks noGrp="1" noChangeArrowheads="1"/>
          </p:cNvSpPr>
          <p:nvPr>
            <p:ph type="ftr" sz="quarter" idx="11"/>
          </p:nvPr>
        </p:nvSpPr>
        <p:spPr>
          <a:ln/>
        </p:spPr>
        <p:txBody>
          <a:bodyPr/>
          <a:lstStyle>
            <a:lvl1pPr>
              <a:defRPr/>
            </a:lvl1pPr>
          </a:lstStyle>
          <a:p>
            <a:pPr>
              <a:defRPr/>
            </a:pPr>
            <a:endParaRPr lang="de-DE" dirty="0"/>
          </a:p>
        </p:txBody>
      </p:sp>
      <p:sp>
        <p:nvSpPr>
          <p:cNvPr id="7" name="Rectangle 6"/>
          <p:cNvSpPr>
            <a:spLocks noGrp="1" noChangeArrowheads="1"/>
          </p:cNvSpPr>
          <p:nvPr>
            <p:ph type="sldNum" sz="quarter" idx="12"/>
          </p:nvPr>
        </p:nvSpPr>
        <p:spPr>
          <a:ln/>
        </p:spPr>
        <p:txBody>
          <a:bodyPr/>
          <a:lstStyle>
            <a:lvl1pPr>
              <a:defRPr/>
            </a:lvl1pPr>
          </a:lstStyle>
          <a:p>
            <a:pPr>
              <a:defRPr/>
            </a:pPr>
            <a:fld id="{204EEBF1-BAC0-449B-B736-909E61948D1E}" type="slidenum">
              <a:rPr lang="de-DE"/>
              <a:pPr>
                <a:defRPr/>
              </a:pPr>
              <a:t>‹#›</a:t>
            </a:fld>
            <a:endParaRPr lang="de-DE"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dirty="0"/>
          </a:p>
        </p:txBody>
      </p:sp>
      <p:sp>
        <p:nvSpPr>
          <p:cNvPr id="4" name="Textplatzhalt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Rectangle 4"/>
          <p:cNvSpPr>
            <a:spLocks noGrp="1" noChangeArrowheads="1"/>
          </p:cNvSpPr>
          <p:nvPr>
            <p:ph type="dt" sz="half" idx="10"/>
          </p:nvPr>
        </p:nvSpPr>
        <p:spPr>
          <a:ln/>
        </p:spPr>
        <p:txBody>
          <a:bodyPr/>
          <a:lstStyle>
            <a:lvl1pPr>
              <a:defRPr/>
            </a:lvl1pPr>
          </a:lstStyle>
          <a:p>
            <a:pPr>
              <a:defRPr/>
            </a:pPr>
            <a:endParaRPr lang="de-DE" dirty="0"/>
          </a:p>
        </p:txBody>
      </p:sp>
      <p:sp>
        <p:nvSpPr>
          <p:cNvPr id="6" name="Rectangle 5"/>
          <p:cNvSpPr>
            <a:spLocks noGrp="1" noChangeArrowheads="1"/>
          </p:cNvSpPr>
          <p:nvPr>
            <p:ph type="ftr" sz="quarter" idx="11"/>
          </p:nvPr>
        </p:nvSpPr>
        <p:spPr>
          <a:ln/>
        </p:spPr>
        <p:txBody>
          <a:bodyPr/>
          <a:lstStyle>
            <a:lvl1pPr>
              <a:defRPr/>
            </a:lvl1pPr>
          </a:lstStyle>
          <a:p>
            <a:pPr>
              <a:defRPr/>
            </a:pPr>
            <a:endParaRPr lang="de-DE" dirty="0"/>
          </a:p>
        </p:txBody>
      </p:sp>
      <p:sp>
        <p:nvSpPr>
          <p:cNvPr id="7" name="Rectangle 6"/>
          <p:cNvSpPr>
            <a:spLocks noGrp="1" noChangeArrowheads="1"/>
          </p:cNvSpPr>
          <p:nvPr>
            <p:ph type="sldNum" sz="quarter" idx="12"/>
          </p:nvPr>
        </p:nvSpPr>
        <p:spPr>
          <a:ln/>
        </p:spPr>
        <p:txBody>
          <a:bodyPr/>
          <a:lstStyle>
            <a:lvl1pPr>
              <a:defRPr/>
            </a:lvl1pPr>
          </a:lstStyle>
          <a:p>
            <a:pPr>
              <a:defRPr/>
            </a:pPr>
            <a:fld id="{DF61B00E-1FD8-46A3-A44A-C212E3F1B959}" type="slidenum">
              <a:rPr lang="de-DE"/>
              <a:pPr>
                <a:defRPr/>
              </a:pPr>
              <a:t>‹#›</a:t>
            </a:fld>
            <a:endParaRPr lang="de-DE"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4"/>
          <p:cNvSpPr>
            <a:spLocks noGrp="1" noChangeArrowheads="1"/>
          </p:cNvSpPr>
          <p:nvPr>
            <p:ph type="dt" sz="half" idx="10"/>
          </p:nvPr>
        </p:nvSpPr>
        <p:spPr>
          <a:ln/>
        </p:spPr>
        <p:txBody>
          <a:bodyPr/>
          <a:lstStyle>
            <a:lvl1pPr>
              <a:defRPr/>
            </a:lvl1pPr>
          </a:lstStyle>
          <a:p>
            <a:pPr>
              <a:defRPr/>
            </a:pPr>
            <a:endParaRPr lang="de-DE" dirty="0"/>
          </a:p>
        </p:txBody>
      </p:sp>
      <p:sp>
        <p:nvSpPr>
          <p:cNvPr id="5" name="Rectangle 5"/>
          <p:cNvSpPr>
            <a:spLocks noGrp="1" noChangeArrowheads="1"/>
          </p:cNvSpPr>
          <p:nvPr>
            <p:ph type="ftr" sz="quarter" idx="11"/>
          </p:nvPr>
        </p:nvSpPr>
        <p:spPr>
          <a:ln/>
        </p:spPr>
        <p:txBody>
          <a:bodyPr/>
          <a:lstStyle>
            <a:lvl1pPr>
              <a:defRPr/>
            </a:lvl1pPr>
          </a:lstStyle>
          <a:p>
            <a:pPr>
              <a:defRPr/>
            </a:pPr>
            <a:endParaRPr lang="de-DE" dirty="0"/>
          </a:p>
        </p:txBody>
      </p:sp>
      <p:sp>
        <p:nvSpPr>
          <p:cNvPr id="6" name="Rectangle 6"/>
          <p:cNvSpPr>
            <a:spLocks noGrp="1" noChangeArrowheads="1"/>
          </p:cNvSpPr>
          <p:nvPr>
            <p:ph type="sldNum" sz="quarter" idx="12"/>
          </p:nvPr>
        </p:nvSpPr>
        <p:spPr>
          <a:ln/>
        </p:spPr>
        <p:txBody>
          <a:bodyPr/>
          <a:lstStyle>
            <a:lvl1pPr>
              <a:defRPr/>
            </a:lvl1pPr>
          </a:lstStyle>
          <a:p>
            <a:pPr>
              <a:defRPr/>
            </a:pPr>
            <a:fld id="{2264939F-943C-492D-80C1-3D8DA17C9DB8}" type="slidenum">
              <a:rPr lang="de-DE"/>
              <a:pPr>
                <a:defRPr/>
              </a:pPr>
              <a:t>‹#›</a:t>
            </a:fld>
            <a:endParaRPr lang="de-DE"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839200" y="274639"/>
            <a:ext cx="2743200" cy="5851525"/>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609600" y="274639"/>
            <a:ext cx="8026400" cy="5851525"/>
          </a:xfr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4"/>
          <p:cNvSpPr>
            <a:spLocks noGrp="1" noChangeArrowheads="1"/>
          </p:cNvSpPr>
          <p:nvPr>
            <p:ph type="dt" sz="half" idx="10"/>
          </p:nvPr>
        </p:nvSpPr>
        <p:spPr>
          <a:ln/>
        </p:spPr>
        <p:txBody>
          <a:bodyPr/>
          <a:lstStyle>
            <a:lvl1pPr>
              <a:defRPr/>
            </a:lvl1pPr>
          </a:lstStyle>
          <a:p>
            <a:pPr>
              <a:defRPr/>
            </a:pPr>
            <a:endParaRPr lang="de-DE" dirty="0"/>
          </a:p>
        </p:txBody>
      </p:sp>
      <p:sp>
        <p:nvSpPr>
          <p:cNvPr id="5" name="Rectangle 5"/>
          <p:cNvSpPr>
            <a:spLocks noGrp="1" noChangeArrowheads="1"/>
          </p:cNvSpPr>
          <p:nvPr>
            <p:ph type="ftr" sz="quarter" idx="11"/>
          </p:nvPr>
        </p:nvSpPr>
        <p:spPr>
          <a:ln/>
        </p:spPr>
        <p:txBody>
          <a:bodyPr/>
          <a:lstStyle>
            <a:lvl1pPr>
              <a:defRPr/>
            </a:lvl1pPr>
          </a:lstStyle>
          <a:p>
            <a:pPr>
              <a:defRPr/>
            </a:pPr>
            <a:endParaRPr lang="de-DE" dirty="0"/>
          </a:p>
        </p:txBody>
      </p:sp>
      <p:sp>
        <p:nvSpPr>
          <p:cNvPr id="6" name="Rectangle 6"/>
          <p:cNvSpPr>
            <a:spLocks noGrp="1" noChangeArrowheads="1"/>
          </p:cNvSpPr>
          <p:nvPr>
            <p:ph type="sldNum" sz="quarter" idx="12"/>
          </p:nvPr>
        </p:nvSpPr>
        <p:spPr>
          <a:ln/>
        </p:spPr>
        <p:txBody>
          <a:bodyPr/>
          <a:lstStyle>
            <a:lvl1pPr>
              <a:defRPr/>
            </a:lvl1pPr>
          </a:lstStyle>
          <a:p>
            <a:pPr>
              <a:defRPr/>
            </a:pPr>
            <a:fld id="{B31FE023-C9DB-4F88-9786-13E80C3477EA}" type="slidenum">
              <a:rPr lang="de-DE"/>
              <a:pPr>
                <a:defRPr/>
              </a:pPr>
              <a:t>‹#›</a:t>
            </a:fld>
            <a:endParaRPr lang="de-DE"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2192000" cy="1988820"/>
          </a:xfrm>
          <a:custGeom>
            <a:avLst/>
            <a:gdLst/>
            <a:ahLst/>
            <a:cxnLst/>
            <a:rect l="l" t="t" r="r" b="b"/>
            <a:pathLst>
              <a:path w="9144000" h="1988820">
                <a:moveTo>
                  <a:pt x="9144000" y="0"/>
                </a:moveTo>
                <a:lnTo>
                  <a:pt x="0" y="0"/>
                </a:lnTo>
                <a:lnTo>
                  <a:pt x="0" y="1988820"/>
                </a:lnTo>
                <a:lnTo>
                  <a:pt x="9144000" y="1988820"/>
                </a:lnTo>
                <a:lnTo>
                  <a:pt x="9144000" y="0"/>
                </a:lnTo>
                <a:close/>
              </a:path>
            </a:pathLst>
          </a:custGeom>
          <a:solidFill>
            <a:srgbClr val="1F3863"/>
          </a:solidFill>
        </p:spPr>
        <p:txBody>
          <a:bodyPr wrap="square" lIns="0" tIns="0" rIns="0" bIns="0" rtlCol="0"/>
          <a:lstStyle/>
          <a:p>
            <a:endParaRPr/>
          </a:p>
        </p:txBody>
      </p:sp>
      <p:sp>
        <p:nvSpPr>
          <p:cNvPr id="2" name="Holder 2"/>
          <p:cNvSpPr>
            <a:spLocks noGrp="1"/>
          </p:cNvSpPr>
          <p:nvPr>
            <p:ph type="ctrTitle"/>
          </p:nvPr>
        </p:nvSpPr>
        <p:spPr>
          <a:xfrm>
            <a:off x="943390" y="635253"/>
            <a:ext cx="8155093" cy="507831"/>
          </a:xfrm>
          <a:prstGeom prst="rect">
            <a:avLst/>
          </a:prstGeom>
        </p:spPr>
        <p:txBody>
          <a:bodyPr wrap="square" lIns="0" tIns="0" rIns="0" bIns="0">
            <a:spAutoFit/>
          </a:bodyPr>
          <a:lstStyle>
            <a:lvl1pPr>
              <a:defRPr sz="3300" b="0" i="0">
                <a:solidFill>
                  <a:schemeClr val="tx1"/>
                </a:solidFill>
                <a:latin typeface="Carlito"/>
                <a:cs typeface="Carlito"/>
              </a:defRPr>
            </a:lvl1pPr>
          </a:lstStyle>
          <a:p>
            <a:endParaRPr/>
          </a:p>
        </p:txBody>
      </p:sp>
      <p:sp>
        <p:nvSpPr>
          <p:cNvPr id="3" name="Holder 3"/>
          <p:cNvSpPr>
            <a:spLocks noGrp="1"/>
          </p:cNvSpPr>
          <p:nvPr>
            <p:ph type="subTitle" idx="4"/>
          </p:nvPr>
        </p:nvSpPr>
        <p:spPr>
          <a:xfrm>
            <a:off x="1828800" y="3840480"/>
            <a:ext cx="8534400" cy="276999"/>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3/27/2025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8291575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300" b="0" i="0">
                <a:solidFill>
                  <a:schemeClr val="tx1"/>
                </a:solidFill>
                <a:latin typeface="Carlito"/>
                <a:cs typeface="Carlito"/>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3/27/2025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5318741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300" b="0" i="0">
                <a:solidFill>
                  <a:schemeClr val="tx1"/>
                </a:solidFill>
                <a:latin typeface="Carlito"/>
                <a:cs typeface="Carlito"/>
              </a:defRPr>
            </a:lvl1pPr>
          </a:lstStyle>
          <a:p>
            <a:endParaRPr/>
          </a:p>
        </p:txBody>
      </p:sp>
      <p:sp>
        <p:nvSpPr>
          <p:cNvPr id="3" name="Holder 3"/>
          <p:cNvSpPr>
            <a:spLocks noGrp="1"/>
          </p:cNvSpPr>
          <p:nvPr>
            <p:ph sz="half" idx="2"/>
          </p:nvPr>
        </p:nvSpPr>
        <p:spPr>
          <a:xfrm>
            <a:off x="609600" y="1577340"/>
            <a:ext cx="530352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3/27/2025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05346337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300" b="0" i="0">
                <a:solidFill>
                  <a:schemeClr val="tx1"/>
                </a:solidFill>
                <a:latin typeface="Carlito"/>
                <a:cs typeface="Carlito"/>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3/27/2025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6885860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Textmasterformate durch Klicken bearbeiten</a:t>
            </a:r>
          </a:p>
        </p:txBody>
      </p:sp>
      <p:sp>
        <p:nvSpPr>
          <p:cNvPr id="4" name="Rectangle 7"/>
          <p:cNvSpPr>
            <a:spLocks noGrp="1" noChangeArrowheads="1"/>
          </p:cNvSpPr>
          <p:nvPr>
            <p:ph type="ftr" sz="quarter" idx="10"/>
          </p:nvPr>
        </p:nvSpPr>
        <p:spPr>
          <a:xfrm>
            <a:off x="719666" y="6245225"/>
            <a:ext cx="5952067" cy="476250"/>
          </a:xfrm>
          <a:prstGeom prst="rect">
            <a:avLst/>
          </a:prstGeom>
          <a:ln/>
        </p:spPr>
        <p:txBody>
          <a:bodyPr/>
          <a:lstStyle>
            <a:lvl1pPr>
              <a:defRPr/>
            </a:lvl1pPr>
          </a:lstStyle>
          <a:p>
            <a:pPr>
              <a:defRPr/>
            </a:pPr>
            <a:r>
              <a:rPr lang="de-DE" dirty="0"/>
              <a:t>Markus Zanker, University Klagenfurt, markus.zanker@uni-klu.ac.at</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3/27/2025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0295728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Rectangle 7"/>
          <p:cNvSpPr>
            <a:spLocks noGrp="1" noChangeArrowheads="1"/>
          </p:cNvSpPr>
          <p:nvPr>
            <p:ph type="ftr" sz="quarter" idx="10"/>
          </p:nvPr>
        </p:nvSpPr>
        <p:spPr>
          <a:xfrm>
            <a:off x="719666" y="6245225"/>
            <a:ext cx="5952067" cy="476250"/>
          </a:xfrm>
          <a:prstGeom prst="rect">
            <a:avLst/>
          </a:prstGeom>
          <a:ln/>
        </p:spPr>
        <p:txBody>
          <a:bodyPr/>
          <a:lstStyle>
            <a:lvl1pPr>
              <a:defRPr/>
            </a:lvl1pPr>
          </a:lstStyle>
          <a:p>
            <a:pPr>
              <a:defRPr/>
            </a:pPr>
            <a:r>
              <a:rPr lang="de-DE" dirty="0"/>
              <a:t>Markus Zanker, University Klagenfurt, markus.zanker@uni-klu.ac.at</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4" name="Inhaltsplatzhalt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6" name="Inhaltsplatzhalt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7" name="Rectangle 7"/>
          <p:cNvSpPr>
            <a:spLocks noGrp="1" noChangeArrowheads="1"/>
          </p:cNvSpPr>
          <p:nvPr>
            <p:ph type="ftr" sz="quarter" idx="10"/>
          </p:nvPr>
        </p:nvSpPr>
        <p:spPr>
          <a:xfrm>
            <a:off x="719666" y="6245225"/>
            <a:ext cx="5952067" cy="476250"/>
          </a:xfrm>
          <a:prstGeom prst="rect">
            <a:avLst/>
          </a:prstGeom>
          <a:ln/>
        </p:spPr>
        <p:txBody>
          <a:bodyPr/>
          <a:lstStyle>
            <a:lvl1pPr>
              <a:defRPr/>
            </a:lvl1pPr>
          </a:lstStyle>
          <a:p>
            <a:pPr>
              <a:defRPr/>
            </a:pPr>
            <a:r>
              <a:rPr lang="de-DE" dirty="0"/>
              <a:t>Markus Zanker, University Klagenfurt, markus.zanker@uni-klu.ac.at</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Rectangle 7"/>
          <p:cNvSpPr>
            <a:spLocks noGrp="1" noChangeArrowheads="1"/>
          </p:cNvSpPr>
          <p:nvPr>
            <p:ph type="ftr" sz="quarter" idx="10"/>
          </p:nvPr>
        </p:nvSpPr>
        <p:spPr>
          <a:xfrm>
            <a:off x="719666" y="6245225"/>
            <a:ext cx="5952067" cy="476250"/>
          </a:xfrm>
          <a:prstGeom prst="rect">
            <a:avLst/>
          </a:prstGeom>
          <a:ln/>
        </p:spPr>
        <p:txBody>
          <a:bodyPr/>
          <a:lstStyle>
            <a:lvl1pPr>
              <a:defRPr/>
            </a:lvl1pPr>
          </a:lstStyle>
          <a:p>
            <a:pPr>
              <a:defRPr/>
            </a:pPr>
            <a:r>
              <a:rPr lang="de-DE" dirty="0"/>
              <a:t>Markus Zanker, University Klagenfurt, markus.zanker@uni-klu.ac.at</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7"/>
          <p:cNvSpPr>
            <a:spLocks noGrp="1" noChangeArrowheads="1"/>
          </p:cNvSpPr>
          <p:nvPr>
            <p:ph type="ftr" sz="quarter" idx="10"/>
          </p:nvPr>
        </p:nvSpPr>
        <p:spPr>
          <a:xfrm>
            <a:off x="719666" y="6245225"/>
            <a:ext cx="5952067" cy="476250"/>
          </a:xfrm>
          <a:prstGeom prst="rect">
            <a:avLst/>
          </a:prstGeom>
          <a:ln/>
        </p:spPr>
        <p:txBody>
          <a:bodyPr/>
          <a:lstStyle>
            <a:lvl1pPr>
              <a:defRPr/>
            </a:lvl1pPr>
          </a:lstStyle>
          <a:p>
            <a:pPr>
              <a:defRPr/>
            </a:pPr>
            <a:r>
              <a:rPr lang="de-DE" dirty="0"/>
              <a:t>Markus Zanker, University Klagenfurt, markus.zanker@uni-klu.ac.at</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Rectangle 7"/>
          <p:cNvSpPr>
            <a:spLocks noGrp="1" noChangeArrowheads="1"/>
          </p:cNvSpPr>
          <p:nvPr>
            <p:ph type="ftr" sz="quarter" idx="10"/>
          </p:nvPr>
        </p:nvSpPr>
        <p:spPr>
          <a:xfrm>
            <a:off x="719666" y="6245225"/>
            <a:ext cx="5952067" cy="476250"/>
          </a:xfrm>
          <a:prstGeom prst="rect">
            <a:avLst/>
          </a:prstGeom>
          <a:ln/>
        </p:spPr>
        <p:txBody>
          <a:bodyPr/>
          <a:lstStyle>
            <a:lvl1pPr>
              <a:defRPr/>
            </a:lvl1pPr>
          </a:lstStyle>
          <a:p>
            <a:pPr>
              <a:defRPr/>
            </a:pPr>
            <a:r>
              <a:rPr lang="de-DE" dirty="0"/>
              <a:t>Markus Zanker, University Klagenfurt, markus.zanker@uni-klu.ac.at</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dirty="0"/>
          </a:p>
        </p:txBody>
      </p:sp>
      <p:sp>
        <p:nvSpPr>
          <p:cNvPr id="4" name="Textplatzhalt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Rectangle 7"/>
          <p:cNvSpPr>
            <a:spLocks noGrp="1" noChangeArrowheads="1"/>
          </p:cNvSpPr>
          <p:nvPr>
            <p:ph type="ftr" sz="quarter" idx="10"/>
          </p:nvPr>
        </p:nvSpPr>
        <p:spPr>
          <a:xfrm>
            <a:off x="719666" y="6245225"/>
            <a:ext cx="5952067" cy="476250"/>
          </a:xfrm>
          <a:prstGeom prst="rect">
            <a:avLst/>
          </a:prstGeom>
          <a:ln/>
        </p:spPr>
        <p:txBody>
          <a:bodyPr/>
          <a:lstStyle>
            <a:lvl1pPr>
              <a:defRPr/>
            </a:lvl1pPr>
          </a:lstStyle>
          <a:p>
            <a:pPr>
              <a:defRPr/>
            </a:pPr>
            <a:r>
              <a:rPr lang="de-DE" dirty="0"/>
              <a:t>Markus Zanker, University Klagenfurt, markus.zanker@uni-klu.ac.at</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theme" Target="../theme/theme3.xml"/><Relationship Id="rId5" Type="http://schemas.openxmlformats.org/officeDocument/2006/relationships/slideLayout" Target="../slideLayouts/slideLayout30.xml"/><Relationship Id="rId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28600"/>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e-DE"/>
              <a:t>Titelmasterformat durch Klicken bearbeiten</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err="1"/>
              <a:t>This</a:t>
            </a:r>
            <a:r>
              <a:rPr lang="de-DE" dirty="0"/>
              <a:t> </a:t>
            </a:r>
            <a:r>
              <a:rPr lang="de-DE" dirty="0" err="1"/>
              <a:t>section</a:t>
            </a:r>
            <a:r>
              <a:rPr lang="de-DE" dirty="0"/>
              <a:t> </a:t>
            </a:r>
          </a:p>
        </p:txBody>
      </p:sp>
      <p:sp>
        <p:nvSpPr>
          <p:cNvPr id="4100" name="Line 4"/>
          <p:cNvSpPr>
            <a:spLocks noChangeShapeType="1"/>
          </p:cNvSpPr>
          <p:nvPr/>
        </p:nvSpPr>
        <p:spPr bwMode="auto">
          <a:xfrm>
            <a:off x="711200" y="1219200"/>
            <a:ext cx="10668000" cy="0"/>
          </a:xfrm>
          <a:prstGeom prst="line">
            <a:avLst/>
          </a:prstGeom>
          <a:noFill/>
          <a:ln w="9525">
            <a:solidFill>
              <a:srgbClr val="003366"/>
            </a:solidFill>
            <a:round/>
            <a:headEnd/>
            <a:tailEnd/>
          </a:ln>
          <a:effectLst/>
        </p:spPr>
        <p:txBody>
          <a:bodyPr/>
          <a:lstStyle/>
          <a:p>
            <a:pPr>
              <a:defRPr/>
            </a:pPr>
            <a:endParaRPr lang="de-DE" dirty="0"/>
          </a:p>
        </p:txBody>
      </p:sp>
      <p:sp>
        <p:nvSpPr>
          <p:cNvPr id="4101" name="Text Box 5"/>
          <p:cNvSpPr txBox="1">
            <a:spLocks noChangeArrowheads="1"/>
          </p:cNvSpPr>
          <p:nvPr/>
        </p:nvSpPr>
        <p:spPr bwMode="auto">
          <a:xfrm>
            <a:off x="10543117" y="6248401"/>
            <a:ext cx="609462" cy="246221"/>
          </a:xfrm>
          <a:prstGeom prst="rect">
            <a:avLst/>
          </a:prstGeom>
          <a:noFill/>
          <a:ln w="9525">
            <a:noFill/>
            <a:miter lim="800000"/>
            <a:headEnd/>
            <a:tailEnd/>
          </a:ln>
          <a:effectLst/>
        </p:spPr>
        <p:txBody>
          <a:bodyPr wrap="none">
            <a:spAutoFit/>
          </a:bodyPr>
          <a:lstStyle/>
          <a:p>
            <a:pPr>
              <a:defRPr/>
            </a:pPr>
            <a:r>
              <a:rPr lang="de-DE" sz="1000" b="0" dirty="0"/>
              <a:t>- </a:t>
            </a:r>
            <a:fld id="{2E9B48F2-B8AA-4947-B56E-BF420C312FAC}" type="slidenum">
              <a:rPr lang="de-DE" sz="1000" b="0"/>
              <a:pPr>
                <a:defRPr/>
              </a:pPr>
              <a:t>‹#›</a:t>
            </a:fld>
            <a:r>
              <a:rPr lang="de-DE" sz="1000" b="0" dirty="0"/>
              <a:t> -</a:t>
            </a:r>
          </a:p>
        </p:txBody>
      </p:sp>
      <p:sp>
        <p:nvSpPr>
          <p:cNvPr id="4102" name="Line 6"/>
          <p:cNvSpPr>
            <a:spLocks noChangeShapeType="1"/>
          </p:cNvSpPr>
          <p:nvPr/>
        </p:nvSpPr>
        <p:spPr bwMode="auto">
          <a:xfrm>
            <a:off x="812800" y="6096000"/>
            <a:ext cx="10668000" cy="0"/>
          </a:xfrm>
          <a:prstGeom prst="line">
            <a:avLst/>
          </a:prstGeom>
          <a:noFill/>
          <a:ln w="9525">
            <a:solidFill>
              <a:srgbClr val="003366"/>
            </a:solidFill>
            <a:round/>
            <a:headEnd/>
            <a:tailEnd/>
          </a:ln>
          <a:effectLst/>
        </p:spPr>
        <p:txBody>
          <a:bodyPr/>
          <a:lstStyle/>
          <a:p>
            <a:pPr>
              <a:defRPr/>
            </a:pPr>
            <a:endParaRPr lang="de-DE" dirty="0"/>
          </a:p>
        </p:txBody>
      </p:sp>
      <p:sp>
        <p:nvSpPr>
          <p:cNvPr id="8" name="Footer Placeholder 7"/>
          <p:cNvSpPr>
            <a:spLocks noGrp="1" noChangeArrowheads="1"/>
          </p:cNvSpPr>
          <p:nvPr>
            <p:ph type="ftr" sz="quarter" idx="3"/>
          </p:nvPr>
        </p:nvSpPr>
        <p:spPr>
          <a:xfrm>
            <a:off x="719666" y="6245225"/>
            <a:ext cx="5952067" cy="476250"/>
          </a:xfrm>
          <a:prstGeom prst="rect">
            <a:avLst/>
          </a:prstGeom>
          <a:ln/>
        </p:spPr>
        <p:txBody>
          <a:bodyPr/>
          <a:lstStyle>
            <a:lvl1pPr>
              <a:defRPr sz="1000" b="0">
                <a:latin typeface="Calibri" pitchFamily="34" charset="0"/>
              </a:defRPr>
            </a:lvl1pPr>
          </a:lstStyle>
          <a:p>
            <a:pPr>
              <a:defRPr/>
            </a:pPr>
            <a:r>
              <a:rPr lang="en-US" dirty="0"/>
              <a:t>Tutorial: Introduction to Recommender Systems, ACM SAC 2010</a:t>
            </a:r>
          </a:p>
        </p:txBody>
      </p:sp>
    </p:spTree>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33" r:id="rId14"/>
  </p:sldLayoutIdLst>
  <p:hf sldNum="0" hdr="0" dt="0"/>
  <p:txStyles>
    <p:titleStyle>
      <a:lvl1pPr algn="l" rtl="0" eaLnBrk="0" fontAlgn="base" hangingPunct="0">
        <a:spcBef>
          <a:spcPct val="0"/>
        </a:spcBef>
        <a:spcAft>
          <a:spcPct val="0"/>
        </a:spcAft>
        <a:defRPr sz="2400" b="1">
          <a:solidFill>
            <a:srgbClr val="003366"/>
          </a:solidFill>
          <a:latin typeface="+mj-lt"/>
          <a:ea typeface="+mj-ea"/>
          <a:cs typeface="+mj-cs"/>
        </a:defRPr>
      </a:lvl1pPr>
      <a:lvl2pPr algn="l" rtl="0" eaLnBrk="0" fontAlgn="base" hangingPunct="0">
        <a:spcBef>
          <a:spcPct val="0"/>
        </a:spcBef>
        <a:spcAft>
          <a:spcPct val="0"/>
        </a:spcAft>
        <a:defRPr sz="2400" b="1">
          <a:solidFill>
            <a:srgbClr val="003366"/>
          </a:solidFill>
          <a:latin typeface="Verdana" pitchFamily="34" charset="0"/>
        </a:defRPr>
      </a:lvl2pPr>
      <a:lvl3pPr algn="l" rtl="0" eaLnBrk="0" fontAlgn="base" hangingPunct="0">
        <a:spcBef>
          <a:spcPct val="0"/>
        </a:spcBef>
        <a:spcAft>
          <a:spcPct val="0"/>
        </a:spcAft>
        <a:defRPr sz="2400" b="1">
          <a:solidFill>
            <a:srgbClr val="003366"/>
          </a:solidFill>
          <a:latin typeface="Verdana" pitchFamily="34" charset="0"/>
        </a:defRPr>
      </a:lvl3pPr>
      <a:lvl4pPr algn="l" rtl="0" eaLnBrk="0" fontAlgn="base" hangingPunct="0">
        <a:spcBef>
          <a:spcPct val="0"/>
        </a:spcBef>
        <a:spcAft>
          <a:spcPct val="0"/>
        </a:spcAft>
        <a:defRPr sz="2400" b="1">
          <a:solidFill>
            <a:srgbClr val="003366"/>
          </a:solidFill>
          <a:latin typeface="Verdana" pitchFamily="34" charset="0"/>
        </a:defRPr>
      </a:lvl4pPr>
      <a:lvl5pPr algn="l" rtl="0" eaLnBrk="0" fontAlgn="base" hangingPunct="0">
        <a:spcBef>
          <a:spcPct val="0"/>
        </a:spcBef>
        <a:spcAft>
          <a:spcPct val="0"/>
        </a:spcAft>
        <a:defRPr sz="2400" b="1">
          <a:solidFill>
            <a:srgbClr val="003366"/>
          </a:solidFill>
          <a:latin typeface="Verdana" pitchFamily="34" charset="0"/>
        </a:defRPr>
      </a:lvl5pPr>
      <a:lvl6pPr marL="457200" algn="l" rtl="0" fontAlgn="base">
        <a:spcBef>
          <a:spcPct val="0"/>
        </a:spcBef>
        <a:spcAft>
          <a:spcPct val="0"/>
        </a:spcAft>
        <a:defRPr sz="2400" b="1">
          <a:solidFill>
            <a:srgbClr val="003366"/>
          </a:solidFill>
          <a:latin typeface="Verdana" pitchFamily="34" charset="0"/>
        </a:defRPr>
      </a:lvl6pPr>
      <a:lvl7pPr marL="914400" algn="l" rtl="0" fontAlgn="base">
        <a:spcBef>
          <a:spcPct val="0"/>
        </a:spcBef>
        <a:spcAft>
          <a:spcPct val="0"/>
        </a:spcAft>
        <a:defRPr sz="2400" b="1">
          <a:solidFill>
            <a:srgbClr val="003366"/>
          </a:solidFill>
          <a:latin typeface="Verdana" pitchFamily="34" charset="0"/>
        </a:defRPr>
      </a:lvl7pPr>
      <a:lvl8pPr marL="1371600" algn="l" rtl="0" fontAlgn="base">
        <a:spcBef>
          <a:spcPct val="0"/>
        </a:spcBef>
        <a:spcAft>
          <a:spcPct val="0"/>
        </a:spcAft>
        <a:defRPr sz="2400" b="1">
          <a:solidFill>
            <a:srgbClr val="003366"/>
          </a:solidFill>
          <a:latin typeface="Verdana" pitchFamily="34" charset="0"/>
        </a:defRPr>
      </a:lvl8pPr>
      <a:lvl9pPr marL="1828800" algn="l" rtl="0" fontAlgn="base">
        <a:spcBef>
          <a:spcPct val="0"/>
        </a:spcBef>
        <a:spcAft>
          <a:spcPct val="0"/>
        </a:spcAft>
        <a:defRPr sz="2400" b="1">
          <a:solidFill>
            <a:srgbClr val="003366"/>
          </a:solidFill>
          <a:latin typeface="Verdana" pitchFamily="34" charset="0"/>
        </a:defRPr>
      </a:lvl9pPr>
    </p:titleStyle>
    <p:bodyStyle>
      <a:lvl1pPr marL="342900" indent="-342900" algn="l" rtl="0" eaLnBrk="0" fontAlgn="base" hangingPunct="0">
        <a:spcBef>
          <a:spcPts val="1200"/>
        </a:spcBef>
        <a:spcAft>
          <a:spcPct val="0"/>
        </a:spcAft>
        <a:buChar char="•"/>
        <a:defRPr sz="2000">
          <a:solidFill>
            <a:srgbClr val="003366"/>
          </a:solidFill>
          <a:latin typeface="+mn-lt"/>
          <a:ea typeface="+mn-ea"/>
          <a:cs typeface="+mn-cs"/>
        </a:defRPr>
      </a:lvl1pPr>
      <a:lvl2pPr marL="742950" indent="-285750" algn="l" rtl="0" eaLnBrk="0" fontAlgn="base" hangingPunct="0">
        <a:spcBef>
          <a:spcPct val="20000"/>
        </a:spcBef>
        <a:spcAft>
          <a:spcPct val="0"/>
        </a:spcAft>
        <a:buChar char="–"/>
        <a:defRPr>
          <a:solidFill>
            <a:srgbClr val="003366"/>
          </a:solidFill>
          <a:latin typeface="+mn-lt"/>
        </a:defRPr>
      </a:lvl2pPr>
      <a:lvl3pPr marL="1143000" indent="-228600" algn="l" rtl="0" eaLnBrk="0" fontAlgn="base" hangingPunct="0">
        <a:spcBef>
          <a:spcPct val="20000"/>
        </a:spcBef>
        <a:spcAft>
          <a:spcPct val="0"/>
        </a:spcAft>
        <a:buChar char="•"/>
        <a:defRPr sz="1700">
          <a:solidFill>
            <a:srgbClr val="003366"/>
          </a:solidFill>
          <a:latin typeface="+mn-lt"/>
        </a:defRPr>
      </a:lvl3pPr>
      <a:lvl4pPr marL="1600200" indent="-228600" algn="l" rtl="0" eaLnBrk="0" fontAlgn="base" hangingPunct="0">
        <a:spcBef>
          <a:spcPct val="20000"/>
        </a:spcBef>
        <a:spcAft>
          <a:spcPct val="0"/>
        </a:spcAft>
        <a:buChar char="–"/>
        <a:defRPr sz="1700">
          <a:solidFill>
            <a:srgbClr val="003366"/>
          </a:solidFill>
          <a:latin typeface="+mn-lt"/>
          <a:ea typeface="Times New Roman" pitchFamily="18" charset="0"/>
          <a:cs typeface="Helvetica" pitchFamily="34" charset="0"/>
        </a:defRPr>
      </a:lvl4pPr>
      <a:lvl5pPr marL="2057400" indent="-228600" algn="l" rtl="0" eaLnBrk="0" fontAlgn="base" hangingPunct="0">
        <a:spcBef>
          <a:spcPct val="20000"/>
        </a:spcBef>
        <a:spcAft>
          <a:spcPct val="0"/>
        </a:spcAft>
        <a:buChar char="»"/>
        <a:defRPr sz="1700">
          <a:solidFill>
            <a:srgbClr val="003366"/>
          </a:solidFill>
          <a:latin typeface="+mn-lt"/>
          <a:ea typeface="Times New Roman" pitchFamily="18" charset="0"/>
          <a:cs typeface="Helvetica" pitchFamily="34" charset="0"/>
        </a:defRPr>
      </a:lvl5pPr>
      <a:lvl6pPr marL="2514600" indent="-228600" algn="l" rtl="0" fontAlgn="base">
        <a:spcBef>
          <a:spcPct val="20000"/>
        </a:spcBef>
        <a:spcAft>
          <a:spcPct val="0"/>
        </a:spcAft>
        <a:buChar char="»"/>
        <a:defRPr sz="1700">
          <a:solidFill>
            <a:srgbClr val="003366"/>
          </a:solidFill>
          <a:latin typeface="+mn-lt"/>
          <a:ea typeface="Times New Roman" pitchFamily="18" charset="0"/>
          <a:cs typeface="Helvetica" pitchFamily="34" charset="0"/>
        </a:defRPr>
      </a:lvl6pPr>
      <a:lvl7pPr marL="2971800" indent="-228600" algn="l" rtl="0" fontAlgn="base">
        <a:spcBef>
          <a:spcPct val="20000"/>
        </a:spcBef>
        <a:spcAft>
          <a:spcPct val="0"/>
        </a:spcAft>
        <a:buChar char="»"/>
        <a:defRPr sz="1700">
          <a:solidFill>
            <a:srgbClr val="003366"/>
          </a:solidFill>
          <a:latin typeface="+mn-lt"/>
          <a:ea typeface="Times New Roman" pitchFamily="18" charset="0"/>
          <a:cs typeface="Helvetica" pitchFamily="34" charset="0"/>
        </a:defRPr>
      </a:lvl7pPr>
      <a:lvl8pPr marL="3429000" indent="-228600" algn="l" rtl="0" fontAlgn="base">
        <a:spcBef>
          <a:spcPct val="20000"/>
        </a:spcBef>
        <a:spcAft>
          <a:spcPct val="0"/>
        </a:spcAft>
        <a:buChar char="»"/>
        <a:defRPr sz="1700">
          <a:solidFill>
            <a:srgbClr val="003366"/>
          </a:solidFill>
          <a:latin typeface="+mn-lt"/>
          <a:ea typeface="Times New Roman" pitchFamily="18" charset="0"/>
          <a:cs typeface="Helvetica" pitchFamily="34" charset="0"/>
        </a:defRPr>
      </a:lvl8pPr>
      <a:lvl9pPr marL="3886200" indent="-228600" algn="l" rtl="0" fontAlgn="base">
        <a:spcBef>
          <a:spcPct val="20000"/>
        </a:spcBef>
        <a:spcAft>
          <a:spcPct val="0"/>
        </a:spcAft>
        <a:buChar char="»"/>
        <a:defRPr sz="1700">
          <a:solidFill>
            <a:srgbClr val="003366"/>
          </a:solidFill>
          <a:latin typeface="+mn-lt"/>
          <a:ea typeface="Times New Roman" pitchFamily="18" charset="0"/>
          <a:cs typeface="Helvetica" pitchFamily="34" charset="0"/>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e-DE"/>
              <a:t>Titelmasterformat durch Klicken bearbeiten</a:t>
            </a:r>
          </a:p>
        </p:txBody>
      </p:sp>
      <p:sp>
        <p:nvSpPr>
          <p:cNvPr id="2051" name="Rectangle 3"/>
          <p:cNvSpPr>
            <a:spLocks noGrp="1" noChangeArrowheads="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124"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atin typeface="+mn-lt"/>
              </a:defRPr>
            </a:lvl1pPr>
          </a:lstStyle>
          <a:p>
            <a:pPr>
              <a:defRPr/>
            </a:pPr>
            <a:endParaRPr lang="de-DE" dirty="0"/>
          </a:p>
        </p:txBody>
      </p:sp>
      <p:sp>
        <p:nvSpPr>
          <p:cNvPr id="5125"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latin typeface="+mn-lt"/>
              </a:defRPr>
            </a:lvl1pPr>
          </a:lstStyle>
          <a:p>
            <a:pPr>
              <a:defRPr/>
            </a:pPr>
            <a:endParaRPr lang="de-DE" dirty="0"/>
          </a:p>
        </p:txBody>
      </p:sp>
      <p:sp>
        <p:nvSpPr>
          <p:cNvPr id="5126"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atin typeface="+mn-lt"/>
              </a:defRPr>
            </a:lvl1pPr>
          </a:lstStyle>
          <a:p>
            <a:pPr>
              <a:defRPr/>
            </a:pPr>
            <a:fld id="{BBD004AC-48FD-42AD-B4D1-61F927313C22}" type="slidenum">
              <a:rPr lang="de-DE"/>
              <a:pPr>
                <a:defRPr/>
              </a:pPr>
              <a:t>‹#›</a:t>
            </a:fld>
            <a:endParaRPr lang="de-DE" dirty="0"/>
          </a:p>
        </p:txBody>
      </p:sp>
    </p:spTree>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943390" y="485013"/>
            <a:ext cx="10305220" cy="507831"/>
          </a:xfrm>
          <a:prstGeom prst="rect">
            <a:avLst/>
          </a:prstGeom>
        </p:spPr>
        <p:txBody>
          <a:bodyPr wrap="square" lIns="0" tIns="0" rIns="0" bIns="0">
            <a:spAutoFit/>
          </a:bodyPr>
          <a:lstStyle>
            <a:lvl1pPr>
              <a:defRPr sz="3300" b="0" i="0">
                <a:solidFill>
                  <a:schemeClr val="tx1"/>
                </a:solidFill>
                <a:latin typeface="Carlito"/>
                <a:cs typeface="Carlito"/>
              </a:defRPr>
            </a:lvl1pPr>
          </a:lstStyle>
          <a:p>
            <a:endParaRPr/>
          </a:p>
        </p:txBody>
      </p:sp>
      <p:sp>
        <p:nvSpPr>
          <p:cNvPr id="3" name="Holder 3"/>
          <p:cNvSpPr>
            <a:spLocks noGrp="1"/>
          </p:cNvSpPr>
          <p:nvPr>
            <p:ph type="body" idx="1"/>
          </p:nvPr>
        </p:nvSpPr>
        <p:spPr>
          <a:xfrm>
            <a:off x="2735748" y="1684401"/>
            <a:ext cx="6720840" cy="276999"/>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4145280" y="6377940"/>
            <a:ext cx="3901440"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3/27/2025</a:t>
            </a:fld>
            <a:endParaRPr lang="en-US"/>
          </a:p>
        </p:txBody>
      </p:sp>
      <p:sp>
        <p:nvSpPr>
          <p:cNvPr id="6" name="Holder 6"/>
          <p:cNvSpPr>
            <a:spLocks noGrp="1"/>
          </p:cNvSpPr>
          <p:nvPr>
            <p:ph type="sldNum" sz="quarter" idx="7"/>
          </p:nvPr>
        </p:nvSpPr>
        <p:spPr>
          <a:xfrm>
            <a:off x="8778240" y="6377940"/>
            <a:ext cx="2804160"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273924948"/>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7.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g"/><Relationship Id="rId1" Type="http://schemas.openxmlformats.org/officeDocument/2006/relationships/slideLayout" Target="../slideLayouts/slideLayout27.xml"/><Relationship Id="rId5" Type="http://schemas.openxmlformats.org/officeDocument/2006/relationships/image" Target="../media/image19.png"/><Relationship Id="rId4" Type="http://schemas.openxmlformats.org/officeDocument/2006/relationships/image" Target="../media/image18.jpg"/></Relationships>
</file>

<file path=ppt/slides/_rels/slide1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7.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6.xml.rels><?xml version="1.0" encoding="UTF-8" standalone="yes"?>
<Relationships xmlns="http://schemas.openxmlformats.org/package/2006/relationships"><Relationship Id="rId3" Type="http://schemas.openxmlformats.org/officeDocument/2006/relationships/image" Target="../media/image20.jpg"/><Relationship Id="rId7" Type="http://schemas.openxmlformats.org/officeDocument/2006/relationships/image" Target="../media/image18.jp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jpg"/><Relationship Id="rId4" Type="http://schemas.openxmlformats.org/officeDocument/2006/relationships/image" Target="../media/image25.jpe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7.xml"/></Relationships>
</file>

<file path=ppt/slides/_rels/slide44.xml.rels><?xml version="1.0" encoding="UTF-8" standalone="yes"?>
<Relationships xmlns="http://schemas.openxmlformats.org/package/2006/relationships"><Relationship Id="rId3" Type="http://schemas.openxmlformats.org/officeDocument/2006/relationships/hyperlink" Target="https://github.com/RUCAIBox/RecSysDatasets" TargetMode="External"/><Relationship Id="rId2" Type="http://schemas.openxmlformats.org/officeDocument/2006/relationships/image" Target="../media/image35.jpg"/><Relationship Id="rId1" Type="http://schemas.openxmlformats.org/officeDocument/2006/relationships/slideLayout" Target="../slideLayouts/slideLayout27.xml"/><Relationship Id="rId6" Type="http://schemas.openxmlformats.org/officeDocument/2006/relationships/hyperlink" Target="https://recsys.acm.org/recsys24/challenge/" TargetMode="External"/><Relationship Id="rId5" Type="http://schemas.openxmlformats.org/officeDocument/2006/relationships/hyperlink" Target="https://github.com/otto-de/recsys-dataset" TargetMode="External"/><Relationship Id="rId4" Type="http://schemas.openxmlformats.org/officeDocument/2006/relationships/hyperlink" Target="https://github.com/caserec/Datasets-for-Recommender-Systems" TargetMode="External"/></Relationships>
</file>

<file path=ppt/slides/_rels/slide45.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7.xml"/></Relationships>
</file>

<file path=ppt/slides/_rels/slide4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5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5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41.jpg"/><Relationship Id="rId4" Type="http://schemas.openxmlformats.org/officeDocument/2006/relationships/image" Target="../media/image40.pn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4.xml"/></Relationships>
</file>

<file path=ppt/slides/_rels/slide6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6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14.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52.png"/><Relationship Id="rId4" Type="http://schemas.openxmlformats.org/officeDocument/2006/relationships/image" Target="../media/image51.png"/></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53.wmf"/><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37.xml"/><Relationship Id="rId7" Type="http://schemas.openxmlformats.org/officeDocument/2006/relationships/image" Target="../media/image56.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55.wmf"/><Relationship Id="rId4" Type="http://schemas.openxmlformats.org/officeDocument/2006/relationships/oleObject" Target="../embeddings/oleObject1.bin"/><Relationship Id="rId9" Type="http://schemas.openxmlformats.org/officeDocument/2006/relationships/image" Target="../media/image57.wmf"/></Relationships>
</file>

<file path=ppt/slides/_rels/slide7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59.wmf"/><Relationship Id="rId5" Type="http://schemas.openxmlformats.org/officeDocument/2006/relationships/oleObject" Target="../embeddings/oleObject5.bin"/><Relationship Id="rId4" Type="http://schemas.openxmlformats.org/officeDocument/2006/relationships/image" Target="../media/image58.wmf"/></Relationships>
</file>

<file path=ppt/slides/_rels/slide76.xml.rels><?xml version="1.0" encoding="UTF-8" standalone="yes"?>
<Relationships xmlns="http://schemas.openxmlformats.org/package/2006/relationships"><Relationship Id="rId8" Type="http://schemas.openxmlformats.org/officeDocument/2006/relationships/image" Target="../media/image62.wmf"/><Relationship Id="rId3" Type="http://schemas.openxmlformats.org/officeDocument/2006/relationships/oleObject" Target="../embeddings/oleObject6.bin"/><Relationship Id="rId7"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61.wmf"/><Relationship Id="rId5" Type="http://schemas.openxmlformats.org/officeDocument/2006/relationships/oleObject" Target="../embeddings/oleObject7.bin"/><Relationship Id="rId4" Type="http://schemas.openxmlformats.org/officeDocument/2006/relationships/image" Target="../media/image60.wmf"/></Relationships>
</file>

<file path=ppt/slides/_rels/slide77.xml.rels><?xml version="1.0" encoding="UTF-8" standalone="yes"?>
<Relationships xmlns="http://schemas.openxmlformats.org/package/2006/relationships"><Relationship Id="rId8" Type="http://schemas.openxmlformats.org/officeDocument/2006/relationships/image" Target="../media/image65.wmf"/><Relationship Id="rId13" Type="http://schemas.openxmlformats.org/officeDocument/2006/relationships/oleObject" Target="../embeddings/oleObject14.bin"/><Relationship Id="rId3" Type="http://schemas.openxmlformats.org/officeDocument/2006/relationships/oleObject" Target="../embeddings/oleObject9.bin"/><Relationship Id="rId7" Type="http://schemas.openxmlformats.org/officeDocument/2006/relationships/oleObject" Target="../embeddings/oleObject11.bin"/><Relationship Id="rId12" Type="http://schemas.openxmlformats.org/officeDocument/2006/relationships/image" Target="../media/image67.wmf"/><Relationship Id="rId2" Type="http://schemas.openxmlformats.org/officeDocument/2006/relationships/slideLayout" Target="../slideLayouts/slideLayout2.xml"/><Relationship Id="rId16" Type="http://schemas.openxmlformats.org/officeDocument/2006/relationships/image" Target="../media/image69.wmf"/><Relationship Id="rId1" Type="http://schemas.openxmlformats.org/officeDocument/2006/relationships/vmlDrawing" Target="../drawings/vmlDrawing4.vml"/><Relationship Id="rId6" Type="http://schemas.openxmlformats.org/officeDocument/2006/relationships/image" Target="../media/image64.wmf"/><Relationship Id="rId11" Type="http://schemas.openxmlformats.org/officeDocument/2006/relationships/oleObject" Target="../embeddings/oleObject13.bin"/><Relationship Id="rId5" Type="http://schemas.openxmlformats.org/officeDocument/2006/relationships/oleObject" Target="../embeddings/oleObject10.bin"/><Relationship Id="rId15" Type="http://schemas.openxmlformats.org/officeDocument/2006/relationships/oleObject" Target="../embeddings/oleObject15.bin"/><Relationship Id="rId10" Type="http://schemas.openxmlformats.org/officeDocument/2006/relationships/image" Target="../media/image66.wmf"/><Relationship Id="rId4" Type="http://schemas.openxmlformats.org/officeDocument/2006/relationships/image" Target="../media/image63.wmf"/><Relationship Id="rId9" Type="http://schemas.openxmlformats.org/officeDocument/2006/relationships/oleObject" Target="../embeddings/oleObject12.bin"/><Relationship Id="rId14" Type="http://schemas.openxmlformats.org/officeDocument/2006/relationships/image" Target="../media/image68.wmf"/></Relationships>
</file>

<file path=ppt/slides/_rels/slide78.xml.rels><?xml version="1.0" encoding="UTF-8" standalone="yes"?>
<Relationships xmlns="http://schemas.openxmlformats.org/package/2006/relationships"><Relationship Id="rId8" Type="http://schemas.openxmlformats.org/officeDocument/2006/relationships/image" Target="../media/image72.wmf"/><Relationship Id="rId3" Type="http://schemas.openxmlformats.org/officeDocument/2006/relationships/oleObject" Target="../embeddings/oleObject16.bin"/><Relationship Id="rId7"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71.wmf"/><Relationship Id="rId5" Type="http://schemas.openxmlformats.org/officeDocument/2006/relationships/oleObject" Target="../embeddings/oleObject17.bin"/><Relationship Id="rId4" Type="http://schemas.openxmlformats.org/officeDocument/2006/relationships/image" Target="../media/image70.wmf"/></Relationships>
</file>

<file path=ppt/slides/_rels/slide79.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14.xml"/></Relationships>
</file>

<file path=ppt/slides/_rels/slide82.xml.rels><?xml version="1.0" encoding="UTF-8" standalone="yes"?>
<Relationships xmlns="http://schemas.openxmlformats.org/package/2006/relationships"><Relationship Id="rId8" Type="http://schemas.openxmlformats.org/officeDocument/2006/relationships/image" Target="../media/image78.wmf"/><Relationship Id="rId3" Type="http://schemas.openxmlformats.org/officeDocument/2006/relationships/notesSlide" Target="../notesSlides/notesSlide38.xml"/><Relationship Id="rId7" Type="http://schemas.openxmlformats.org/officeDocument/2006/relationships/oleObject" Target="../embeddings/oleObject20.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77.wmf"/><Relationship Id="rId5" Type="http://schemas.openxmlformats.org/officeDocument/2006/relationships/oleObject" Target="../embeddings/oleObject19.bin"/><Relationship Id="rId4" Type="http://schemas.openxmlformats.org/officeDocument/2006/relationships/image" Target="../media/image52.png"/></Relationships>
</file>

<file path=ppt/slides/_rels/slide83.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hyperlink" Target="https://www.youtube.com/watch?v=brr8cZHf2ec" TargetMode="External"/><Relationship Id="rId1" Type="http://schemas.openxmlformats.org/officeDocument/2006/relationships/slideLayout" Target="../slideLayouts/slideLayout2.xml"/><Relationship Id="rId4" Type="http://schemas.openxmlformats.org/officeDocument/2006/relationships/image" Target="../media/image80.png"/></Relationships>
</file>

<file path=ppt/slides/_rels/slide84.xml.rels><?xml version="1.0" encoding="UTF-8" standalone="yes"?>
<Relationships xmlns="http://schemas.openxmlformats.org/package/2006/relationships"><Relationship Id="rId2" Type="http://schemas.openxmlformats.org/officeDocument/2006/relationships/hyperlink" Target="https://arxiv.org/pdf/1003.0146.pdf" TargetMode="Externa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hyperlink" Target="https://ylongqi.com/paper/YangCXWBE18.pdf" TargetMode="External"/><Relationship Id="rId2" Type="http://schemas.openxmlformats.org/officeDocument/2006/relationships/hyperlink" Target="https://arxiv.org/pdf/1608.04468.pdf" TargetMode="Externa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hyperlink" Target="https://arxiv.org/pdf/1608.04468.pdf" TargetMode="External"/><Relationship Id="rId1" Type="http://schemas.openxmlformats.org/officeDocument/2006/relationships/slideLayout" Target="../slideLayouts/slideLayout2.xml"/><Relationship Id="rId6" Type="http://schemas.openxmlformats.org/officeDocument/2006/relationships/image" Target="../media/image84.png"/><Relationship Id="rId5" Type="http://schemas.openxmlformats.org/officeDocument/2006/relationships/image" Target="../media/image83.png"/><Relationship Id="rId4" Type="http://schemas.openxmlformats.org/officeDocument/2006/relationships/image" Target="../media/image82.png"/></Relationships>
</file>

<file path=ppt/slides/_rels/slide87.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hyperlink" Target="https://ylongqi.com/paper/YangCXWBE18.pdf" TargetMode="External"/><Relationship Id="rId1" Type="http://schemas.openxmlformats.org/officeDocument/2006/relationships/slideLayout" Target="../slideLayouts/slideLayout2.xml"/><Relationship Id="rId6" Type="http://schemas.openxmlformats.org/officeDocument/2006/relationships/image" Target="../media/image88.png"/><Relationship Id="rId5" Type="http://schemas.openxmlformats.org/officeDocument/2006/relationships/image" Target="../media/image87.png"/><Relationship Id="rId4" Type="http://schemas.openxmlformats.org/officeDocument/2006/relationships/image" Target="../media/image86.png"/></Relationships>
</file>

<file path=ppt/slides/_rels/slide88.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hyperlink" Target="https://www.researchgate.net/publication/294139826_Using_Implicit_Preference_Relations_to_Improve_Recommender_Systems" TargetMode="Externa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image" Target="../media/image9.jpg"/></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290.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2809852" y="2643182"/>
            <a:ext cx="6643734" cy="2308324"/>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sz="3600" dirty="0">
                <a:ln>
                  <a:prstDash val="solid"/>
                </a:ln>
                <a:solidFill>
                  <a:srgbClr val="002060"/>
                </a:solidFill>
                <a:effectLst>
                  <a:outerShdw blurRad="88000" dist="50800" dir="5040000" algn="tl">
                    <a:schemeClr val="accent4">
                      <a:tint val="80000"/>
                      <a:satMod val="250000"/>
                      <a:alpha val="45000"/>
                    </a:schemeClr>
                  </a:outerShdw>
                </a:effectLst>
                <a:latin typeface="Calibri" pitchFamily="34" charset="0"/>
              </a:rPr>
              <a:t>Evaluating Recommender Systems</a:t>
            </a:r>
            <a:endParaRPr lang="cs-CZ" sz="3600" dirty="0">
              <a:ln>
                <a:prstDash val="solid"/>
              </a:ln>
              <a:solidFill>
                <a:srgbClr val="002060"/>
              </a:solidFill>
              <a:effectLst>
                <a:outerShdw blurRad="88000" dist="50800" dir="5040000" algn="tl">
                  <a:schemeClr val="accent4">
                    <a:tint val="80000"/>
                    <a:satMod val="250000"/>
                    <a:alpha val="45000"/>
                  </a:schemeClr>
                </a:outerShdw>
              </a:effectLst>
              <a:latin typeface="Calibri" pitchFamily="34" charset="0"/>
            </a:endParaRPr>
          </a:p>
          <a:p>
            <a:pPr algn="ctr"/>
            <a:endParaRPr lang="cs-CZ" sz="3600" dirty="0">
              <a:ln>
                <a:prstDash val="solid"/>
              </a:ln>
              <a:solidFill>
                <a:srgbClr val="002060"/>
              </a:solidFill>
              <a:effectLst>
                <a:outerShdw blurRad="88000" dist="50800" dir="5040000" algn="tl">
                  <a:schemeClr val="accent4">
                    <a:tint val="80000"/>
                    <a:satMod val="250000"/>
                    <a:alpha val="45000"/>
                  </a:schemeClr>
                </a:outerShdw>
              </a:effectLst>
              <a:latin typeface="Calibri" pitchFamily="34" charset="0"/>
            </a:endParaRPr>
          </a:p>
          <a:p>
            <a:pPr algn="ctr"/>
            <a:endParaRPr lang="en-US" sz="3600" dirty="0">
              <a:ln>
                <a:prstDash val="solid"/>
              </a:ln>
              <a:solidFill>
                <a:srgbClr val="002060"/>
              </a:solidFill>
              <a:effectLst>
                <a:outerShdw blurRad="88000" dist="50800" dir="5040000" algn="tl">
                  <a:schemeClr val="accent4">
                    <a:tint val="80000"/>
                    <a:satMod val="250000"/>
                    <a:alpha val="45000"/>
                  </a:schemeClr>
                </a:outerShdw>
              </a:effectLst>
              <a:latin typeface="Calibri" pitchFamily="34" charset="0"/>
            </a:endParaRPr>
          </a:p>
        </p:txBody>
      </p:sp>
      <p:sp>
        <p:nvSpPr>
          <p:cNvPr id="2" name="TextovéPole 1"/>
          <p:cNvSpPr txBox="1"/>
          <p:nvPr/>
        </p:nvSpPr>
        <p:spPr>
          <a:xfrm>
            <a:off x="2188973" y="3933057"/>
            <a:ext cx="7885492" cy="1384995"/>
          </a:xfrm>
          <a:prstGeom prst="rect">
            <a:avLst/>
          </a:prstGeom>
          <a:noFill/>
        </p:spPr>
        <p:txBody>
          <a:bodyPr wrap="none" rtlCol="0">
            <a:spAutoFit/>
          </a:bodyPr>
          <a:lstStyle/>
          <a:p>
            <a:pPr algn="ctr"/>
            <a:endParaRPr lang="cs-CZ" sz="4800" b="0" dirty="0">
              <a:ln>
                <a:prstDash val="solid"/>
              </a:ln>
              <a:solidFill>
                <a:srgbClr val="002060"/>
              </a:solidFill>
              <a:effectLst>
                <a:outerShdw blurRad="88000" dist="50800" dir="5040000" algn="tl">
                  <a:schemeClr val="accent4">
                    <a:tint val="80000"/>
                    <a:satMod val="250000"/>
                    <a:alpha val="45000"/>
                  </a:schemeClr>
                </a:outerShdw>
              </a:effectLst>
              <a:latin typeface="Calibri" pitchFamily="34" charset="0"/>
            </a:endParaRPr>
          </a:p>
          <a:p>
            <a:pPr algn="ctr"/>
            <a:r>
              <a:rPr lang="cs-CZ" altLang="cs-CZ" b="0" i="1" dirty="0" err="1">
                <a:solidFill>
                  <a:srgbClr val="00B0F0"/>
                </a:solidFill>
                <a:latin typeface="Berlin Sans FB" panose="020E0602020502020306" pitchFamily="34" charset="0"/>
              </a:rPr>
              <a:t>If</a:t>
            </a:r>
            <a:r>
              <a:rPr lang="cs-CZ" altLang="cs-CZ" b="0" i="1" dirty="0">
                <a:solidFill>
                  <a:srgbClr val="00B0F0"/>
                </a:solidFill>
                <a:latin typeface="Berlin Sans FB" panose="020E0602020502020306" pitchFamily="34" charset="0"/>
              </a:rPr>
              <a:t> </a:t>
            </a:r>
            <a:r>
              <a:rPr lang="cs-CZ" altLang="cs-CZ" b="0" i="1" dirty="0" err="1">
                <a:solidFill>
                  <a:srgbClr val="00B0F0"/>
                </a:solidFill>
                <a:latin typeface="Berlin Sans FB" panose="020E0602020502020306" pitchFamily="34" charset="0"/>
              </a:rPr>
              <a:t>You</a:t>
            </a:r>
            <a:r>
              <a:rPr lang="cs-CZ" altLang="cs-CZ" b="0" i="1" dirty="0">
                <a:solidFill>
                  <a:srgbClr val="00B0F0"/>
                </a:solidFill>
                <a:latin typeface="Berlin Sans FB" panose="020E0602020502020306" pitchFamily="34" charset="0"/>
              </a:rPr>
              <a:t> </a:t>
            </a:r>
            <a:r>
              <a:rPr lang="cs-CZ" altLang="cs-CZ" b="0" i="1" dirty="0" err="1">
                <a:solidFill>
                  <a:srgbClr val="00B0F0"/>
                </a:solidFill>
                <a:latin typeface="Berlin Sans FB" panose="020E0602020502020306" pitchFamily="34" charset="0"/>
              </a:rPr>
              <a:t>want</a:t>
            </a:r>
            <a:r>
              <a:rPr lang="cs-CZ" altLang="cs-CZ" b="0" i="1" dirty="0">
                <a:solidFill>
                  <a:srgbClr val="00B0F0"/>
                </a:solidFill>
                <a:latin typeface="Berlin Sans FB" panose="020E0602020502020306" pitchFamily="34" charset="0"/>
              </a:rPr>
              <a:t> to double </a:t>
            </a:r>
            <a:r>
              <a:rPr lang="cs-CZ" altLang="cs-CZ" b="0" i="1" dirty="0" err="1">
                <a:solidFill>
                  <a:srgbClr val="00B0F0"/>
                </a:solidFill>
                <a:latin typeface="Berlin Sans FB" panose="020E0602020502020306" pitchFamily="34" charset="0"/>
              </a:rPr>
              <a:t>your</a:t>
            </a:r>
            <a:r>
              <a:rPr lang="cs-CZ" altLang="cs-CZ" b="0" i="1" dirty="0">
                <a:solidFill>
                  <a:srgbClr val="00B0F0"/>
                </a:solidFill>
                <a:latin typeface="Berlin Sans FB" panose="020E0602020502020306" pitchFamily="34" charset="0"/>
              </a:rPr>
              <a:t> </a:t>
            </a:r>
            <a:r>
              <a:rPr lang="cs-CZ" altLang="cs-CZ" b="0" i="1" dirty="0" err="1">
                <a:solidFill>
                  <a:srgbClr val="00B0F0"/>
                </a:solidFill>
                <a:latin typeface="Berlin Sans FB" panose="020E0602020502020306" pitchFamily="34" charset="0"/>
              </a:rPr>
              <a:t>success</a:t>
            </a:r>
            <a:r>
              <a:rPr lang="cs-CZ" altLang="cs-CZ" b="0" i="1" dirty="0">
                <a:solidFill>
                  <a:srgbClr val="00B0F0"/>
                </a:solidFill>
                <a:latin typeface="Berlin Sans FB" panose="020E0602020502020306" pitchFamily="34" charset="0"/>
              </a:rPr>
              <a:t> </a:t>
            </a:r>
            <a:r>
              <a:rPr lang="cs-CZ" altLang="cs-CZ" b="0" i="1" dirty="0" err="1">
                <a:solidFill>
                  <a:srgbClr val="00B0F0"/>
                </a:solidFill>
                <a:latin typeface="Berlin Sans FB" panose="020E0602020502020306" pitchFamily="34" charset="0"/>
              </a:rPr>
              <a:t>rate</a:t>
            </a:r>
            <a:r>
              <a:rPr lang="cs-CZ" altLang="cs-CZ" b="0" i="1" dirty="0">
                <a:solidFill>
                  <a:srgbClr val="00B0F0"/>
                </a:solidFill>
                <a:latin typeface="Berlin Sans FB" panose="020E0602020502020306" pitchFamily="34" charset="0"/>
              </a:rPr>
              <a:t>, </a:t>
            </a:r>
            <a:r>
              <a:rPr lang="cs-CZ" altLang="cs-CZ" b="0" i="1" dirty="0" err="1">
                <a:solidFill>
                  <a:srgbClr val="00B0F0"/>
                </a:solidFill>
                <a:latin typeface="Berlin Sans FB" panose="020E0602020502020306" pitchFamily="34" charset="0"/>
              </a:rPr>
              <a:t>you</a:t>
            </a:r>
            <a:r>
              <a:rPr lang="cs-CZ" altLang="cs-CZ" b="0" i="1" dirty="0">
                <a:solidFill>
                  <a:srgbClr val="00B0F0"/>
                </a:solidFill>
                <a:latin typeface="Berlin Sans FB" panose="020E0602020502020306" pitchFamily="34" charset="0"/>
              </a:rPr>
              <a:t> </a:t>
            </a:r>
            <a:r>
              <a:rPr lang="cs-CZ" altLang="cs-CZ" b="0" i="1" dirty="0" err="1">
                <a:solidFill>
                  <a:srgbClr val="00B0F0"/>
                </a:solidFill>
                <a:latin typeface="Berlin Sans FB" panose="020E0602020502020306" pitchFamily="34" charset="0"/>
              </a:rPr>
              <a:t>should</a:t>
            </a:r>
            <a:r>
              <a:rPr lang="cs-CZ" altLang="cs-CZ" b="0" i="1" dirty="0">
                <a:solidFill>
                  <a:srgbClr val="00B0F0"/>
                </a:solidFill>
                <a:latin typeface="Berlin Sans FB" panose="020E0602020502020306" pitchFamily="34" charset="0"/>
              </a:rPr>
              <a:t> double </a:t>
            </a:r>
            <a:r>
              <a:rPr lang="cs-CZ" altLang="cs-CZ" b="0" i="1" dirty="0" err="1">
                <a:solidFill>
                  <a:srgbClr val="00B0F0"/>
                </a:solidFill>
                <a:latin typeface="Berlin Sans FB" panose="020E0602020502020306" pitchFamily="34" charset="0"/>
              </a:rPr>
              <a:t>your</a:t>
            </a:r>
            <a:r>
              <a:rPr lang="cs-CZ" altLang="cs-CZ" b="0" i="1" dirty="0">
                <a:solidFill>
                  <a:srgbClr val="00B0F0"/>
                </a:solidFill>
                <a:latin typeface="Berlin Sans FB" panose="020E0602020502020306" pitchFamily="34" charset="0"/>
              </a:rPr>
              <a:t> </a:t>
            </a:r>
            <a:r>
              <a:rPr lang="cs-CZ" altLang="cs-CZ" b="0" i="1" dirty="0" err="1">
                <a:solidFill>
                  <a:srgbClr val="00B0F0"/>
                </a:solidFill>
                <a:latin typeface="Berlin Sans FB" panose="020E0602020502020306" pitchFamily="34" charset="0"/>
              </a:rPr>
              <a:t>failure</a:t>
            </a:r>
            <a:r>
              <a:rPr lang="cs-CZ" altLang="cs-CZ" b="0" i="1" dirty="0">
                <a:solidFill>
                  <a:srgbClr val="00B0F0"/>
                </a:solidFill>
                <a:latin typeface="Berlin Sans FB" panose="020E0602020502020306" pitchFamily="34" charset="0"/>
              </a:rPr>
              <a:t> </a:t>
            </a:r>
            <a:r>
              <a:rPr lang="cs-CZ" altLang="cs-CZ" b="0" i="1" dirty="0" err="1">
                <a:solidFill>
                  <a:srgbClr val="00B0F0"/>
                </a:solidFill>
                <a:latin typeface="Berlin Sans FB" panose="020E0602020502020306" pitchFamily="34" charset="0"/>
              </a:rPr>
              <a:t>rate</a:t>
            </a:r>
            <a:r>
              <a:rPr lang="cs-CZ" altLang="cs-CZ" b="0" i="1" dirty="0">
                <a:solidFill>
                  <a:srgbClr val="00B0F0"/>
                </a:solidFill>
                <a:latin typeface="Berlin Sans FB" panose="020E0602020502020306" pitchFamily="34" charset="0"/>
              </a:rPr>
              <a:t>.</a:t>
            </a:r>
            <a:endParaRPr lang="cs-CZ" b="0" i="1" dirty="0">
              <a:solidFill>
                <a:srgbClr val="00B0F0"/>
              </a:solidFill>
              <a:latin typeface="Berlin Sans FB" panose="020E0602020502020306" pitchFamily="34" charset="0"/>
            </a:endParaRPr>
          </a:p>
          <a:p>
            <a:endParaRPr lang="en-US" dirty="0"/>
          </a:p>
        </p:txBody>
      </p:sp>
      <p:sp>
        <p:nvSpPr>
          <p:cNvPr id="5" name="Rectangle 4"/>
          <p:cNvSpPr/>
          <p:nvPr/>
        </p:nvSpPr>
        <p:spPr>
          <a:xfrm>
            <a:off x="8763000" y="5638800"/>
            <a:ext cx="3155031" cy="338554"/>
          </a:xfrm>
          <a:prstGeom prst="rect">
            <a:avLst/>
          </a:prstGeom>
        </p:spPr>
        <p:txBody>
          <a:bodyPr wrap="none">
            <a:spAutoFit/>
          </a:bodyPr>
          <a:lstStyle/>
          <a:p>
            <a:r>
              <a:rPr lang="en-US" sz="1600" b="0" i="1" dirty="0"/>
              <a:t>https://www.ksi.mff.cuni.cz/</a:t>
            </a:r>
          </a:p>
        </p:txBody>
      </p:sp>
      <p:pic>
        <p:nvPicPr>
          <p:cNvPr id="6" name="Picture 2" descr="Ho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32814" y="204531"/>
            <a:ext cx="2381250" cy="78105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Vizuální styl MFF UK | Matematicko-fyzikální fakulta"/>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12500"/>
          <a:stretch/>
        </p:blipFill>
        <p:spPr bwMode="auto">
          <a:xfrm>
            <a:off x="441541" y="61656"/>
            <a:ext cx="2960432" cy="106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50691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1424" y="711454"/>
            <a:ext cx="6275658" cy="520655"/>
          </a:xfrm>
          <a:prstGeom prst="rect">
            <a:avLst/>
          </a:prstGeom>
        </p:spPr>
        <p:txBody>
          <a:bodyPr vert="horz" wrap="square" lIns="0" tIns="12700" rIns="0" bIns="0" rtlCol="0">
            <a:spAutoFit/>
          </a:bodyPr>
          <a:lstStyle/>
          <a:p>
            <a:pPr marL="12700">
              <a:spcBef>
                <a:spcPts val="100"/>
              </a:spcBef>
            </a:pPr>
            <a:r>
              <a:rPr spc="-35" dirty="0"/>
              <a:t>Evaluation</a:t>
            </a:r>
            <a:r>
              <a:rPr spc="-85" dirty="0"/>
              <a:t> </a:t>
            </a:r>
            <a:r>
              <a:rPr spc="-10" dirty="0"/>
              <a:t>research</a:t>
            </a:r>
            <a:r>
              <a:rPr spc="-100" dirty="0"/>
              <a:t> </a:t>
            </a:r>
            <a:r>
              <a:rPr dirty="0"/>
              <a:t>-</a:t>
            </a:r>
            <a:r>
              <a:rPr spc="-90" dirty="0"/>
              <a:t> </a:t>
            </a:r>
            <a:r>
              <a:rPr spc="-10" dirty="0"/>
              <a:t>Settings</a:t>
            </a:r>
          </a:p>
        </p:txBody>
      </p:sp>
      <p:sp>
        <p:nvSpPr>
          <p:cNvPr id="3" name="object 3"/>
          <p:cNvSpPr txBox="1"/>
          <p:nvPr/>
        </p:nvSpPr>
        <p:spPr>
          <a:xfrm>
            <a:off x="911424" y="1340768"/>
            <a:ext cx="9721080" cy="5439951"/>
          </a:xfrm>
          <a:prstGeom prst="rect">
            <a:avLst/>
          </a:prstGeom>
        </p:spPr>
        <p:txBody>
          <a:bodyPr vert="horz" wrap="square" lIns="0" tIns="81280" rIns="0" bIns="0" rtlCol="0">
            <a:spAutoFit/>
          </a:bodyPr>
          <a:lstStyle/>
          <a:p>
            <a:pPr marL="12700" fontAlgn="auto">
              <a:spcBef>
                <a:spcPts val="640"/>
              </a:spcBef>
              <a:spcAft>
                <a:spcPts val="0"/>
              </a:spcAft>
            </a:pPr>
            <a:r>
              <a:rPr sz="2100" b="0" kern="0" dirty="0">
                <a:solidFill>
                  <a:sysClr val="windowText" lastClr="000000"/>
                </a:solidFill>
                <a:latin typeface="Carlito"/>
                <a:cs typeface="Carlito"/>
              </a:rPr>
              <a:t>Depending</a:t>
            </a:r>
            <a:r>
              <a:rPr sz="2100" b="0" kern="0" spc="-35" dirty="0">
                <a:solidFill>
                  <a:sysClr val="windowText" lastClr="000000"/>
                </a:solidFill>
                <a:latin typeface="Carlito"/>
                <a:cs typeface="Carlito"/>
              </a:rPr>
              <a:t> </a:t>
            </a:r>
            <a:r>
              <a:rPr sz="2100" b="0" kern="0" dirty="0">
                <a:solidFill>
                  <a:sysClr val="windowText" lastClr="000000"/>
                </a:solidFill>
                <a:latin typeface="Carlito"/>
                <a:cs typeface="Carlito"/>
              </a:rPr>
              <a:t>on</a:t>
            </a:r>
            <a:r>
              <a:rPr sz="2100" b="0" kern="0" spc="-25" dirty="0">
                <a:solidFill>
                  <a:sysClr val="windowText" lastClr="000000"/>
                </a:solidFill>
                <a:latin typeface="Carlito"/>
                <a:cs typeface="Carlito"/>
              </a:rPr>
              <a:t> </a:t>
            </a:r>
            <a:r>
              <a:rPr sz="2100" b="0" kern="0" dirty="0">
                <a:solidFill>
                  <a:sysClr val="windowText" lastClr="000000"/>
                </a:solidFill>
                <a:latin typeface="Carlito"/>
                <a:cs typeface="Carlito"/>
              </a:rPr>
              <a:t>to</a:t>
            </a:r>
            <a:r>
              <a:rPr sz="2100" b="0" kern="0" spc="-25" dirty="0">
                <a:solidFill>
                  <a:sysClr val="windowText" lastClr="000000"/>
                </a:solidFill>
                <a:latin typeface="Carlito"/>
                <a:cs typeface="Carlito"/>
              </a:rPr>
              <a:t> </a:t>
            </a:r>
            <a:r>
              <a:rPr sz="2100" b="0" kern="0" dirty="0">
                <a:solidFill>
                  <a:sysClr val="windowText" lastClr="000000"/>
                </a:solidFill>
                <a:latin typeface="Carlito"/>
                <a:cs typeface="Carlito"/>
              </a:rPr>
              <a:t>the</a:t>
            </a:r>
            <a:r>
              <a:rPr sz="2100" b="0" kern="0" spc="-20" dirty="0">
                <a:solidFill>
                  <a:sysClr val="windowText" lastClr="000000"/>
                </a:solidFill>
                <a:latin typeface="Carlito"/>
                <a:cs typeface="Carlito"/>
              </a:rPr>
              <a:t> </a:t>
            </a:r>
            <a:r>
              <a:rPr sz="2100" b="0" kern="0" spc="-10" dirty="0">
                <a:solidFill>
                  <a:sysClr val="windowText" lastClr="000000"/>
                </a:solidFill>
                <a:latin typeface="Carlito"/>
                <a:cs typeface="Carlito"/>
              </a:rPr>
              <a:t>conditions</a:t>
            </a:r>
            <a:r>
              <a:rPr sz="2100" b="0" kern="0" spc="-15" dirty="0">
                <a:solidFill>
                  <a:sysClr val="windowText" lastClr="000000"/>
                </a:solidFill>
                <a:latin typeface="Carlito"/>
                <a:cs typeface="Carlito"/>
              </a:rPr>
              <a:t> </a:t>
            </a:r>
            <a:r>
              <a:rPr sz="2100" b="0" kern="0" dirty="0">
                <a:solidFill>
                  <a:sysClr val="windowText" lastClr="000000"/>
                </a:solidFill>
                <a:latin typeface="Carlito"/>
                <a:cs typeface="Carlito"/>
              </a:rPr>
              <a:t>in</a:t>
            </a:r>
            <a:r>
              <a:rPr sz="2100" b="0" kern="0" spc="-30" dirty="0">
                <a:solidFill>
                  <a:sysClr val="windowText" lastClr="000000"/>
                </a:solidFill>
                <a:latin typeface="Carlito"/>
                <a:cs typeface="Carlito"/>
              </a:rPr>
              <a:t> </a:t>
            </a:r>
            <a:r>
              <a:rPr sz="2100" b="0" kern="0" dirty="0">
                <a:solidFill>
                  <a:sysClr val="windowText" lastClr="000000"/>
                </a:solidFill>
                <a:latin typeface="Carlito"/>
                <a:cs typeface="Carlito"/>
              </a:rPr>
              <a:t>which</a:t>
            </a:r>
            <a:r>
              <a:rPr sz="2100" b="0" kern="0" spc="-15" dirty="0">
                <a:solidFill>
                  <a:sysClr val="windowText" lastClr="000000"/>
                </a:solidFill>
                <a:latin typeface="Carlito"/>
                <a:cs typeface="Carlito"/>
              </a:rPr>
              <a:t> </a:t>
            </a:r>
            <a:r>
              <a:rPr sz="2100" b="0" kern="0" dirty="0">
                <a:solidFill>
                  <a:sysClr val="windowText" lastClr="000000"/>
                </a:solidFill>
                <a:latin typeface="Carlito"/>
                <a:cs typeface="Carlito"/>
              </a:rPr>
              <a:t>the</a:t>
            </a:r>
            <a:r>
              <a:rPr sz="2100" b="0" kern="0" spc="-20" dirty="0">
                <a:solidFill>
                  <a:sysClr val="windowText" lastClr="000000"/>
                </a:solidFill>
                <a:latin typeface="Carlito"/>
                <a:cs typeface="Carlito"/>
              </a:rPr>
              <a:t> </a:t>
            </a:r>
            <a:r>
              <a:rPr sz="2100" b="0" kern="0" dirty="0">
                <a:solidFill>
                  <a:sysClr val="windowText" lastClr="000000"/>
                </a:solidFill>
                <a:latin typeface="Carlito"/>
                <a:cs typeface="Carlito"/>
              </a:rPr>
              <a:t>data</a:t>
            </a:r>
            <a:r>
              <a:rPr sz="2100" b="0" kern="0" spc="-40" dirty="0">
                <a:solidFill>
                  <a:sysClr val="windowText" lastClr="000000"/>
                </a:solidFill>
                <a:latin typeface="Carlito"/>
                <a:cs typeface="Carlito"/>
              </a:rPr>
              <a:t> </a:t>
            </a:r>
            <a:r>
              <a:rPr sz="2100" b="0" kern="0" dirty="0">
                <a:solidFill>
                  <a:sysClr val="windowText" lastClr="000000"/>
                </a:solidFill>
                <a:latin typeface="Carlito"/>
                <a:cs typeface="Carlito"/>
              </a:rPr>
              <a:t>are</a:t>
            </a:r>
            <a:r>
              <a:rPr sz="2100" b="0" kern="0" spc="-20" dirty="0">
                <a:solidFill>
                  <a:sysClr val="windowText" lastClr="000000"/>
                </a:solidFill>
                <a:latin typeface="Carlito"/>
                <a:cs typeface="Carlito"/>
              </a:rPr>
              <a:t> </a:t>
            </a:r>
            <a:r>
              <a:rPr sz="2100" b="0" kern="0" spc="-10" dirty="0">
                <a:solidFill>
                  <a:sysClr val="windowText" lastClr="000000"/>
                </a:solidFill>
                <a:latin typeface="Carlito"/>
                <a:cs typeface="Carlito"/>
              </a:rPr>
              <a:t>collected:</a:t>
            </a:r>
            <a:endParaRPr sz="2100" b="0" kern="0" dirty="0">
              <a:solidFill>
                <a:sysClr val="windowText" lastClr="000000"/>
              </a:solidFill>
              <a:latin typeface="Carlito"/>
              <a:cs typeface="Carlito"/>
            </a:endParaRPr>
          </a:p>
          <a:p>
            <a:pPr marL="184785" indent="-172085" fontAlgn="auto">
              <a:spcBef>
                <a:spcPts val="525"/>
              </a:spcBef>
              <a:spcAft>
                <a:spcPts val="0"/>
              </a:spcAft>
              <a:buFont typeface="Arial"/>
              <a:buChar char="•"/>
              <a:tabLst>
                <a:tab pos="184785" algn="l"/>
              </a:tabLst>
            </a:pPr>
            <a:r>
              <a:rPr lang="en-US" sz="2100" kern="0" dirty="0">
                <a:solidFill>
                  <a:srgbClr val="0070C0"/>
                </a:solidFill>
                <a:latin typeface="Carlito"/>
                <a:cs typeface="Carlito"/>
              </a:rPr>
              <a:t>Offline</a:t>
            </a:r>
            <a:r>
              <a:rPr lang="en-US" sz="2100" kern="0" spc="-80" dirty="0">
                <a:solidFill>
                  <a:srgbClr val="0070C0"/>
                </a:solidFill>
                <a:latin typeface="Carlito"/>
                <a:cs typeface="Carlito"/>
              </a:rPr>
              <a:t> </a:t>
            </a:r>
            <a:r>
              <a:rPr lang="en-US" sz="2100" kern="0" spc="-10" dirty="0">
                <a:solidFill>
                  <a:srgbClr val="0070C0"/>
                </a:solidFill>
                <a:latin typeface="Carlito"/>
                <a:cs typeface="Carlito"/>
              </a:rPr>
              <a:t>studies</a:t>
            </a:r>
            <a:endParaRPr lang="en-US" sz="2100" kern="0" dirty="0">
              <a:solidFill>
                <a:srgbClr val="0070C0"/>
              </a:solidFill>
              <a:latin typeface="Carlito"/>
              <a:cs typeface="Carlito"/>
            </a:endParaRPr>
          </a:p>
          <a:p>
            <a:pPr marL="527685" lvl="1" indent="-172085" fontAlgn="auto">
              <a:spcBef>
                <a:spcPts val="210"/>
              </a:spcBef>
              <a:spcAft>
                <a:spcPts val="0"/>
              </a:spcAft>
              <a:buFont typeface="Arial"/>
              <a:buChar char="•"/>
              <a:tabLst>
                <a:tab pos="527685" algn="l"/>
              </a:tabLst>
            </a:pPr>
            <a:r>
              <a:rPr lang="en-US" b="0" kern="0" spc="-10" dirty="0">
                <a:solidFill>
                  <a:sysClr val="windowText" lastClr="000000"/>
                </a:solidFill>
                <a:latin typeface="Carlito"/>
                <a:cs typeface="Carlito"/>
              </a:rPr>
              <a:t>Conducted</a:t>
            </a:r>
            <a:r>
              <a:rPr lang="en-US" b="0" kern="0" spc="-15" dirty="0">
                <a:solidFill>
                  <a:sysClr val="windowText" lastClr="000000"/>
                </a:solidFill>
                <a:latin typeface="Carlito"/>
                <a:cs typeface="Carlito"/>
              </a:rPr>
              <a:t> </a:t>
            </a:r>
            <a:r>
              <a:rPr lang="en-US" b="0" kern="0" dirty="0">
                <a:solidFill>
                  <a:sysClr val="windowText" lastClr="000000"/>
                </a:solidFill>
                <a:latin typeface="Carlito"/>
                <a:cs typeface="Carlito"/>
              </a:rPr>
              <a:t>on</a:t>
            </a:r>
            <a:r>
              <a:rPr lang="en-US" b="0" kern="0" spc="-20" dirty="0">
                <a:solidFill>
                  <a:sysClr val="windowText" lastClr="000000"/>
                </a:solidFill>
                <a:latin typeface="Carlito"/>
                <a:cs typeface="Carlito"/>
              </a:rPr>
              <a:t> </a:t>
            </a:r>
            <a:r>
              <a:rPr lang="en-US" b="0" kern="0" spc="-10" dirty="0">
                <a:solidFill>
                  <a:sysClr val="windowText" lastClr="000000"/>
                </a:solidFill>
                <a:latin typeface="Carlito"/>
                <a:cs typeface="Carlito"/>
              </a:rPr>
              <a:t>real-</a:t>
            </a:r>
            <a:r>
              <a:rPr lang="en-US" b="0" kern="0" dirty="0">
                <a:solidFill>
                  <a:sysClr val="windowText" lastClr="000000"/>
                </a:solidFill>
                <a:latin typeface="Carlito"/>
                <a:cs typeface="Carlito"/>
              </a:rPr>
              <a:t>world</a:t>
            </a:r>
            <a:r>
              <a:rPr lang="en-US" b="0" kern="0" spc="-25" dirty="0">
                <a:solidFill>
                  <a:sysClr val="windowText" lastClr="000000"/>
                </a:solidFill>
                <a:latin typeface="Carlito"/>
                <a:cs typeface="Carlito"/>
              </a:rPr>
              <a:t> </a:t>
            </a:r>
            <a:r>
              <a:rPr lang="en-US" b="0" kern="0" spc="-20" dirty="0">
                <a:solidFill>
                  <a:sysClr val="windowText" lastClr="000000"/>
                </a:solidFill>
                <a:latin typeface="Carlito"/>
                <a:cs typeface="Carlito"/>
              </a:rPr>
              <a:t>data, aiming to predict hidden part of the data</a:t>
            </a:r>
            <a:endParaRPr lang="en-US" b="0" kern="0" dirty="0">
              <a:solidFill>
                <a:sysClr val="windowText" lastClr="000000"/>
              </a:solidFill>
              <a:latin typeface="Carlito"/>
              <a:cs typeface="Carlito"/>
            </a:endParaRPr>
          </a:p>
          <a:p>
            <a:pPr marL="527685" lvl="1" indent="-172085" fontAlgn="auto">
              <a:spcBef>
                <a:spcPts val="190"/>
              </a:spcBef>
              <a:spcAft>
                <a:spcPts val="0"/>
              </a:spcAft>
              <a:buFont typeface="Arial"/>
              <a:buChar char="•"/>
              <a:tabLst>
                <a:tab pos="527685" algn="l"/>
              </a:tabLst>
            </a:pPr>
            <a:r>
              <a:rPr lang="en-US" b="0" kern="0" dirty="0">
                <a:solidFill>
                  <a:sysClr val="windowText" lastClr="000000"/>
                </a:solidFill>
                <a:latin typeface="Carlito"/>
                <a:cs typeface="Carlito"/>
              </a:rPr>
              <a:t>But</a:t>
            </a:r>
            <a:r>
              <a:rPr lang="en-US" b="0" kern="0" spc="-45" dirty="0">
                <a:solidFill>
                  <a:sysClr val="windowText" lastClr="000000"/>
                </a:solidFill>
                <a:latin typeface="Carlito"/>
                <a:cs typeface="Carlito"/>
              </a:rPr>
              <a:t> </a:t>
            </a:r>
            <a:r>
              <a:rPr lang="en-US" b="0" kern="0" dirty="0">
                <a:solidFill>
                  <a:sysClr val="windowText" lastClr="000000"/>
                </a:solidFill>
                <a:latin typeface="Carlito"/>
                <a:cs typeface="Carlito"/>
              </a:rPr>
              <a:t>analysis</a:t>
            </a:r>
            <a:r>
              <a:rPr lang="en-US" b="0" kern="0" spc="-45" dirty="0">
                <a:solidFill>
                  <a:sysClr val="windowText" lastClr="000000"/>
                </a:solidFill>
                <a:latin typeface="Carlito"/>
                <a:cs typeface="Carlito"/>
              </a:rPr>
              <a:t> </a:t>
            </a:r>
            <a:r>
              <a:rPr lang="en-US" b="0" kern="0" dirty="0">
                <a:solidFill>
                  <a:sysClr val="windowText" lastClr="000000"/>
                </a:solidFill>
                <a:latin typeface="Carlito"/>
                <a:cs typeface="Carlito"/>
              </a:rPr>
              <a:t>is</a:t>
            </a:r>
            <a:r>
              <a:rPr lang="en-US" b="0" kern="0" spc="-35" dirty="0">
                <a:solidFill>
                  <a:sysClr val="windowText" lastClr="000000"/>
                </a:solidFill>
                <a:latin typeface="Carlito"/>
                <a:cs typeface="Carlito"/>
              </a:rPr>
              <a:t> </a:t>
            </a:r>
            <a:r>
              <a:rPr lang="en-US" b="0" kern="0" dirty="0">
                <a:solidFill>
                  <a:sysClr val="windowText" lastClr="000000"/>
                </a:solidFill>
                <a:latin typeface="Carlito"/>
                <a:cs typeface="Carlito"/>
              </a:rPr>
              <a:t>done</a:t>
            </a:r>
            <a:r>
              <a:rPr lang="en-US" b="0" kern="0" spc="-25" dirty="0">
                <a:solidFill>
                  <a:sysClr val="windowText" lastClr="000000"/>
                </a:solidFill>
                <a:latin typeface="Carlito"/>
                <a:cs typeface="Carlito"/>
              </a:rPr>
              <a:t> </a:t>
            </a:r>
            <a:r>
              <a:rPr lang="en-US" b="0" kern="0" dirty="0">
                <a:solidFill>
                  <a:sysClr val="windowText" lastClr="000000"/>
                </a:solidFill>
                <a:latin typeface="Carlito"/>
                <a:cs typeface="Carlito"/>
              </a:rPr>
              <a:t>after</a:t>
            </a:r>
            <a:r>
              <a:rPr lang="en-US" b="0" kern="0" spc="-35" dirty="0">
                <a:solidFill>
                  <a:sysClr val="windowText" lastClr="000000"/>
                </a:solidFill>
                <a:latin typeface="Carlito"/>
                <a:cs typeface="Carlito"/>
              </a:rPr>
              <a:t> </a:t>
            </a:r>
            <a:r>
              <a:rPr lang="en-US" b="0" kern="0" dirty="0">
                <a:solidFill>
                  <a:sysClr val="windowText" lastClr="000000"/>
                </a:solidFill>
                <a:latin typeface="Carlito"/>
                <a:cs typeface="Carlito"/>
              </a:rPr>
              <a:t>the</a:t>
            </a:r>
            <a:r>
              <a:rPr lang="en-US" b="0" kern="0" spc="-20" dirty="0">
                <a:solidFill>
                  <a:sysClr val="windowText" lastClr="000000"/>
                </a:solidFill>
                <a:latin typeface="Carlito"/>
                <a:cs typeface="Carlito"/>
              </a:rPr>
              <a:t> fact…</a:t>
            </a:r>
          </a:p>
          <a:p>
            <a:pPr marL="527685" lvl="1" indent="-172085" fontAlgn="auto">
              <a:spcBef>
                <a:spcPts val="190"/>
              </a:spcBef>
              <a:spcAft>
                <a:spcPts val="0"/>
              </a:spcAft>
              <a:buFont typeface="Arial"/>
              <a:buChar char="•"/>
              <a:tabLst>
                <a:tab pos="527685" algn="l"/>
              </a:tabLst>
            </a:pPr>
            <a:r>
              <a:rPr lang="en-US" sz="1600" b="0" i="1" dirty="0">
                <a:solidFill>
                  <a:srgbClr val="FF0000"/>
                </a:solidFill>
              </a:rPr>
              <a:t>A lot of improvements recently towards de-biasing &amp; multi-criterial evaluation</a:t>
            </a:r>
          </a:p>
          <a:p>
            <a:pPr marL="984885" lvl="2" indent="-172085" fontAlgn="auto">
              <a:spcBef>
                <a:spcPts val="190"/>
              </a:spcBef>
              <a:spcAft>
                <a:spcPts val="0"/>
              </a:spcAft>
              <a:buFont typeface="Arial"/>
              <a:buChar char="•"/>
              <a:tabLst>
                <a:tab pos="527685" algn="l"/>
              </a:tabLst>
            </a:pPr>
            <a:r>
              <a:rPr lang="en-US" sz="1600" b="0" i="1" dirty="0">
                <a:solidFill>
                  <a:srgbClr val="FF0000"/>
                </a:solidFill>
              </a:rPr>
              <a:t>But still not very reliable</a:t>
            </a:r>
            <a:endParaRPr lang="en-US" b="0" kern="0" dirty="0">
              <a:solidFill>
                <a:sysClr val="windowText" lastClr="000000"/>
              </a:solidFill>
              <a:latin typeface="Carlito"/>
              <a:cs typeface="Carlito"/>
            </a:endParaRPr>
          </a:p>
          <a:p>
            <a:pPr marL="184785" indent="-172085" fontAlgn="auto">
              <a:spcBef>
                <a:spcPts val="530"/>
              </a:spcBef>
              <a:spcAft>
                <a:spcPts val="0"/>
              </a:spcAft>
              <a:buFont typeface="Arial"/>
              <a:buChar char="•"/>
              <a:tabLst>
                <a:tab pos="184785" algn="l"/>
              </a:tabLst>
            </a:pPr>
            <a:r>
              <a:rPr sz="2100" kern="0" dirty="0">
                <a:solidFill>
                  <a:srgbClr val="0070C0"/>
                </a:solidFill>
                <a:latin typeface="Carlito"/>
                <a:cs typeface="Carlito"/>
              </a:rPr>
              <a:t>Field</a:t>
            </a:r>
            <a:r>
              <a:rPr sz="2100" kern="0" spc="-55" dirty="0">
                <a:solidFill>
                  <a:srgbClr val="0070C0"/>
                </a:solidFill>
                <a:latin typeface="Carlito"/>
                <a:cs typeface="Carlito"/>
              </a:rPr>
              <a:t> </a:t>
            </a:r>
            <a:r>
              <a:rPr sz="2100" kern="0" spc="-10" dirty="0">
                <a:solidFill>
                  <a:srgbClr val="0070C0"/>
                </a:solidFill>
                <a:latin typeface="Carlito"/>
                <a:cs typeface="Carlito"/>
              </a:rPr>
              <a:t>studies</a:t>
            </a:r>
            <a:r>
              <a:rPr lang="cs-CZ" sz="2100" kern="0" spc="-10" dirty="0">
                <a:solidFill>
                  <a:srgbClr val="0070C0"/>
                </a:solidFill>
                <a:latin typeface="Carlito"/>
                <a:cs typeface="Carlito"/>
              </a:rPr>
              <a:t> (Online evaluation)</a:t>
            </a:r>
            <a:endParaRPr sz="2100" kern="0" dirty="0">
              <a:solidFill>
                <a:srgbClr val="0070C0"/>
              </a:solidFill>
              <a:latin typeface="Carlito"/>
              <a:cs typeface="Carlito"/>
            </a:endParaRPr>
          </a:p>
          <a:p>
            <a:pPr marL="527685" lvl="1" indent="-172085" fontAlgn="auto">
              <a:spcBef>
                <a:spcPts val="204"/>
              </a:spcBef>
              <a:spcAft>
                <a:spcPts val="0"/>
              </a:spcAft>
              <a:buFont typeface="Arial"/>
              <a:buChar char="•"/>
              <a:tabLst>
                <a:tab pos="527685" algn="l"/>
              </a:tabLst>
            </a:pPr>
            <a:r>
              <a:rPr b="0" kern="0" dirty="0">
                <a:solidFill>
                  <a:sysClr val="windowText" lastClr="000000"/>
                </a:solidFill>
                <a:latin typeface="Carlito"/>
                <a:cs typeface="Carlito"/>
              </a:rPr>
              <a:t>Conducted</a:t>
            </a:r>
            <a:r>
              <a:rPr b="0" kern="0" spc="-5" dirty="0">
                <a:solidFill>
                  <a:sysClr val="windowText" lastClr="000000"/>
                </a:solidFill>
                <a:latin typeface="Carlito"/>
                <a:cs typeface="Carlito"/>
              </a:rPr>
              <a:t> </a:t>
            </a:r>
            <a:r>
              <a:rPr b="0" kern="0" dirty="0">
                <a:solidFill>
                  <a:sysClr val="windowText" lastClr="000000"/>
                </a:solidFill>
                <a:latin typeface="Carlito"/>
                <a:cs typeface="Carlito"/>
              </a:rPr>
              <a:t>in</a:t>
            </a:r>
            <a:r>
              <a:rPr b="0" kern="0" spc="-30" dirty="0">
                <a:solidFill>
                  <a:sysClr val="windowText" lastClr="000000"/>
                </a:solidFill>
                <a:latin typeface="Carlito"/>
                <a:cs typeface="Carlito"/>
              </a:rPr>
              <a:t> </a:t>
            </a:r>
            <a:r>
              <a:rPr b="0" kern="0" dirty="0">
                <a:solidFill>
                  <a:sysClr val="windowText" lastClr="000000"/>
                </a:solidFill>
                <a:latin typeface="Carlito"/>
                <a:cs typeface="Carlito"/>
              </a:rPr>
              <a:t>an</a:t>
            </a:r>
            <a:r>
              <a:rPr b="0" kern="0" spc="-20" dirty="0">
                <a:solidFill>
                  <a:sysClr val="windowText" lastClr="000000"/>
                </a:solidFill>
                <a:latin typeface="Carlito"/>
                <a:cs typeface="Carlito"/>
              </a:rPr>
              <a:t> </a:t>
            </a:r>
            <a:r>
              <a:rPr b="0" kern="0" spc="-10" dirty="0">
                <a:solidFill>
                  <a:sysClr val="windowText" lastClr="000000"/>
                </a:solidFill>
                <a:latin typeface="Carlito"/>
                <a:cs typeface="Carlito"/>
              </a:rPr>
              <a:t>preexisting</a:t>
            </a:r>
            <a:r>
              <a:rPr b="0" kern="0" spc="-35" dirty="0">
                <a:solidFill>
                  <a:sysClr val="windowText" lastClr="000000"/>
                </a:solidFill>
                <a:latin typeface="Carlito"/>
                <a:cs typeface="Carlito"/>
              </a:rPr>
              <a:t> </a:t>
            </a:r>
            <a:r>
              <a:rPr b="0" kern="0" spc="-20" dirty="0">
                <a:solidFill>
                  <a:sysClr val="windowText" lastClr="000000"/>
                </a:solidFill>
                <a:latin typeface="Carlito"/>
                <a:cs typeface="Carlito"/>
              </a:rPr>
              <a:t>real-</a:t>
            </a:r>
            <a:r>
              <a:rPr b="0" kern="0" dirty="0">
                <a:solidFill>
                  <a:sysClr val="windowText" lastClr="000000"/>
                </a:solidFill>
                <a:latin typeface="Carlito"/>
                <a:cs typeface="Carlito"/>
              </a:rPr>
              <a:t>world</a:t>
            </a:r>
            <a:r>
              <a:rPr b="0" kern="0" spc="-25" dirty="0">
                <a:solidFill>
                  <a:sysClr val="windowText" lastClr="000000"/>
                </a:solidFill>
                <a:latin typeface="Carlito"/>
                <a:cs typeface="Carlito"/>
              </a:rPr>
              <a:t> </a:t>
            </a:r>
            <a:r>
              <a:rPr b="0" kern="0" spc="-10" dirty="0">
                <a:solidFill>
                  <a:sysClr val="windowText" lastClr="000000"/>
                </a:solidFill>
                <a:latin typeface="Carlito"/>
                <a:cs typeface="Carlito"/>
              </a:rPr>
              <a:t>environment</a:t>
            </a:r>
            <a:r>
              <a:rPr lang="cs-CZ" b="0" kern="0" spc="-10" dirty="0">
                <a:solidFill>
                  <a:sysClr val="windowText" lastClr="000000"/>
                </a:solidFill>
                <a:latin typeface="Carlito"/>
                <a:cs typeface="Carlito"/>
              </a:rPr>
              <a:t> (production websites)</a:t>
            </a:r>
            <a:endParaRPr b="0" kern="0" dirty="0">
              <a:solidFill>
                <a:sysClr val="windowText" lastClr="000000"/>
              </a:solidFill>
              <a:latin typeface="Carlito"/>
              <a:cs typeface="Carlito"/>
            </a:endParaRPr>
          </a:p>
          <a:p>
            <a:pPr marL="527685" lvl="1" indent="-172085" fontAlgn="auto">
              <a:spcBef>
                <a:spcPts val="180"/>
              </a:spcBef>
              <a:spcAft>
                <a:spcPts val="0"/>
              </a:spcAft>
              <a:buFont typeface="Arial"/>
              <a:buChar char="•"/>
              <a:tabLst>
                <a:tab pos="527685" algn="l"/>
              </a:tabLst>
            </a:pPr>
            <a:r>
              <a:rPr b="0" kern="0" dirty="0">
                <a:solidFill>
                  <a:sysClr val="windowText" lastClr="000000"/>
                </a:solidFill>
                <a:latin typeface="Carlito"/>
                <a:cs typeface="Carlito"/>
              </a:rPr>
              <a:t>Users</a:t>
            </a:r>
            <a:r>
              <a:rPr b="0" kern="0" spc="-60" dirty="0">
                <a:solidFill>
                  <a:sysClr val="windowText" lastClr="000000"/>
                </a:solidFill>
                <a:latin typeface="Carlito"/>
                <a:cs typeface="Carlito"/>
              </a:rPr>
              <a:t> </a:t>
            </a:r>
            <a:r>
              <a:rPr b="0" kern="0" dirty="0">
                <a:solidFill>
                  <a:sysClr val="windowText" lastClr="000000"/>
                </a:solidFill>
                <a:latin typeface="Carlito"/>
                <a:cs typeface="Carlito"/>
              </a:rPr>
              <a:t>are</a:t>
            </a:r>
            <a:r>
              <a:rPr b="0" kern="0" spc="-35" dirty="0">
                <a:solidFill>
                  <a:sysClr val="windowText" lastClr="000000"/>
                </a:solidFill>
                <a:latin typeface="Carlito"/>
                <a:cs typeface="Carlito"/>
              </a:rPr>
              <a:t> </a:t>
            </a:r>
            <a:r>
              <a:rPr b="0" kern="0" dirty="0">
                <a:solidFill>
                  <a:sysClr val="windowText" lastClr="000000"/>
                </a:solidFill>
                <a:latin typeface="Carlito"/>
                <a:cs typeface="Carlito"/>
              </a:rPr>
              <a:t>intrinsically</a:t>
            </a:r>
            <a:r>
              <a:rPr b="0" kern="0" spc="-40" dirty="0">
                <a:solidFill>
                  <a:sysClr val="windowText" lastClr="000000"/>
                </a:solidFill>
                <a:latin typeface="Carlito"/>
                <a:cs typeface="Carlito"/>
              </a:rPr>
              <a:t> </a:t>
            </a:r>
            <a:r>
              <a:rPr b="0" kern="0" dirty="0">
                <a:solidFill>
                  <a:sysClr val="windowText" lastClr="000000"/>
                </a:solidFill>
                <a:latin typeface="Carlito"/>
                <a:cs typeface="Carlito"/>
              </a:rPr>
              <a:t>motivated</a:t>
            </a:r>
            <a:r>
              <a:rPr b="0" kern="0" spc="-40" dirty="0">
                <a:solidFill>
                  <a:sysClr val="windowText" lastClr="000000"/>
                </a:solidFill>
                <a:latin typeface="Carlito"/>
                <a:cs typeface="Carlito"/>
              </a:rPr>
              <a:t> </a:t>
            </a:r>
            <a:r>
              <a:rPr b="0" kern="0" dirty="0">
                <a:solidFill>
                  <a:sysClr val="windowText" lastClr="000000"/>
                </a:solidFill>
                <a:latin typeface="Carlito"/>
                <a:cs typeface="Carlito"/>
              </a:rPr>
              <a:t>to</a:t>
            </a:r>
            <a:r>
              <a:rPr b="0" kern="0" spc="-50" dirty="0">
                <a:solidFill>
                  <a:sysClr val="windowText" lastClr="000000"/>
                </a:solidFill>
                <a:latin typeface="Carlito"/>
                <a:cs typeface="Carlito"/>
              </a:rPr>
              <a:t> </a:t>
            </a:r>
            <a:r>
              <a:rPr b="0" kern="0" dirty="0">
                <a:solidFill>
                  <a:sysClr val="windowText" lastClr="000000"/>
                </a:solidFill>
                <a:latin typeface="Carlito"/>
                <a:cs typeface="Carlito"/>
              </a:rPr>
              <a:t>use</a:t>
            </a:r>
            <a:r>
              <a:rPr b="0" kern="0" spc="-60" dirty="0">
                <a:solidFill>
                  <a:sysClr val="windowText" lastClr="000000"/>
                </a:solidFill>
                <a:latin typeface="Carlito"/>
                <a:cs typeface="Carlito"/>
              </a:rPr>
              <a:t> </a:t>
            </a:r>
            <a:r>
              <a:rPr b="0" kern="0" dirty="0">
                <a:solidFill>
                  <a:sysClr val="windowText" lastClr="000000"/>
                </a:solidFill>
                <a:latin typeface="Carlito"/>
                <a:cs typeface="Carlito"/>
              </a:rPr>
              <a:t>a</a:t>
            </a:r>
            <a:r>
              <a:rPr b="0" kern="0" spc="-40" dirty="0">
                <a:solidFill>
                  <a:sysClr val="windowText" lastClr="000000"/>
                </a:solidFill>
                <a:latin typeface="Carlito"/>
                <a:cs typeface="Carlito"/>
              </a:rPr>
              <a:t> </a:t>
            </a:r>
            <a:r>
              <a:rPr b="0" kern="0" spc="-10" dirty="0">
                <a:solidFill>
                  <a:sysClr val="windowText" lastClr="000000"/>
                </a:solidFill>
                <a:latin typeface="Carlito"/>
                <a:cs typeface="Carlito"/>
              </a:rPr>
              <a:t>system</a:t>
            </a:r>
            <a:endParaRPr lang="cs-CZ" b="0" kern="0" spc="-10" dirty="0">
              <a:solidFill>
                <a:sysClr val="windowText" lastClr="000000"/>
              </a:solidFill>
              <a:latin typeface="Carlito"/>
              <a:cs typeface="Carlito"/>
            </a:endParaRPr>
          </a:p>
          <a:p>
            <a:pPr marL="984885" lvl="2" indent="-172085" fontAlgn="auto">
              <a:spcBef>
                <a:spcPts val="180"/>
              </a:spcBef>
              <a:spcAft>
                <a:spcPts val="0"/>
              </a:spcAft>
              <a:buFont typeface="Arial"/>
              <a:buChar char="•"/>
              <a:tabLst>
                <a:tab pos="527685" algn="l"/>
              </a:tabLst>
            </a:pPr>
            <a:r>
              <a:rPr lang="cs-CZ" i="1" kern="0" spc="-10" dirty="0">
                <a:solidFill>
                  <a:sysClr val="windowText" lastClr="000000"/>
                </a:solidFill>
                <a:latin typeface="Carlito"/>
                <a:cs typeface="Carlito"/>
              </a:rPr>
              <a:t>But experiments cost you (potentially a lot)</a:t>
            </a:r>
            <a:endParaRPr lang="cs-CZ" i="1" kern="0" dirty="0">
              <a:solidFill>
                <a:sysClr val="windowText" lastClr="000000"/>
              </a:solidFill>
              <a:latin typeface="Carlito"/>
              <a:cs typeface="Carlito"/>
            </a:endParaRPr>
          </a:p>
          <a:p>
            <a:pPr marL="184785" indent="-172085" fontAlgn="auto">
              <a:spcBef>
                <a:spcPts val="545"/>
              </a:spcBef>
              <a:spcAft>
                <a:spcPts val="0"/>
              </a:spcAft>
              <a:buFont typeface="Arial"/>
              <a:buChar char="•"/>
              <a:tabLst>
                <a:tab pos="184785" algn="l"/>
              </a:tabLst>
            </a:pPr>
            <a:r>
              <a:rPr lang="en-US" sz="2100" kern="0" dirty="0">
                <a:solidFill>
                  <a:srgbClr val="0070C0"/>
                </a:solidFill>
                <a:latin typeface="Carlito"/>
                <a:cs typeface="Carlito"/>
              </a:rPr>
              <a:t>Lab </a:t>
            </a:r>
            <a:r>
              <a:rPr lang="en-US" sz="2100" kern="0" spc="-10" dirty="0">
                <a:solidFill>
                  <a:srgbClr val="0070C0"/>
                </a:solidFill>
                <a:latin typeface="Carlito"/>
                <a:cs typeface="Carlito"/>
              </a:rPr>
              <a:t>studies (User Studies)</a:t>
            </a:r>
            <a:endParaRPr lang="en-US" sz="2100" kern="0" dirty="0">
              <a:solidFill>
                <a:srgbClr val="0070C0"/>
              </a:solidFill>
              <a:latin typeface="Carlito"/>
              <a:cs typeface="Carlito"/>
            </a:endParaRPr>
          </a:p>
          <a:p>
            <a:pPr marL="527685" lvl="1" indent="-172085" fontAlgn="auto">
              <a:spcBef>
                <a:spcPts val="204"/>
              </a:spcBef>
              <a:spcAft>
                <a:spcPts val="0"/>
              </a:spcAft>
              <a:buFont typeface="Arial"/>
              <a:buChar char="•"/>
              <a:tabLst>
                <a:tab pos="527685" algn="l"/>
              </a:tabLst>
            </a:pPr>
            <a:r>
              <a:rPr lang="en-US" b="0" kern="0" dirty="0">
                <a:solidFill>
                  <a:sysClr val="windowText" lastClr="000000"/>
                </a:solidFill>
                <a:latin typeface="Carlito"/>
                <a:cs typeface="Carlito"/>
              </a:rPr>
              <a:t>Expressly</a:t>
            </a:r>
            <a:r>
              <a:rPr lang="en-US" b="0" kern="0" spc="-55" dirty="0">
                <a:solidFill>
                  <a:sysClr val="windowText" lastClr="000000"/>
                </a:solidFill>
                <a:latin typeface="Carlito"/>
                <a:cs typeface="Carlito"/>
              </a:rPr>
              <a:t> </a:t>
            </a:r>
            <a:r>
              <a:rPr lang="en-US" b="0" kern="0" spc="-10" dirty="0">
                <a:solidFill>
                  <a:sysClr val="windowText" lastClr="000000"/>
                </a:solidFill>
                <a:latin typeface="Carlito"/>
                <a:cs typeface="Carlito"/>
              </a:rPr>
              <a:t>created</a:t>
            </a:r>
            <a:r>
              <a:rPr lang="en-US" b="0" kern="0" spc="-30" dirty="0">
                <a:solidFill>
                  <a:sysClr val="windowText" lastClr="000000"/>
                </a:solidFill>
                <a:latin typeface="Carlito"/>
                <a:cs typeface="Carlito"/>
              </a:rPr>
              <a:t> </a:t>
            </a:r>
            <a:r>
              <a:rPr lang="cs-CZ" b="0" kern="0" spc="-30" dirty="0">
                <a:solidFill>
                  <a:sysClr val="windowText" lastClr="000000"/>
                </a:solidFill>
                <a:latin typeface="Carlito"/>
                <a:cs typeface="Carlito"/>
              </a:rPr>
              <a:t>environment </a:t>
            </a:r>
            <a:r>
              <a:rPr lang="en-US" b="0" kern="0" dirty="0">
                <a:solidFill>
                  <a:sysClr val="windowText" lastClr="000000"/>
                </a:solidFill>
                <a:latin typeface="Carlito"/>
                <a:cs typeface="Carlito"/>
              </a:rPr>
              <a:t>for</a:t>
            </a:r>
            <a:r>
              <a:rPr lang="en-US" b="0" kern="0" spc="-40" dirty="0">
                <a:solidFill>
                  <a:sysClr val="windowText" lastClr="000000"/>
                </a:solidFill>
                <a:latin typeface="Carlito"/>
                <a:cs typeface="Carlito"/>
              </a:rPr>
              <a:t> </a:t>
            </a:r>
            <a:r>
              <a:rPr lang="en-US" b="0" kern="0" dirty="0">
                <a:solidFill>
                  <a:sysClr val="windowText" lastClr="000000"/>
                </a:solidFill>
                <a:latin typeface="Carlito"/>
                <a:cs typeface="Carlito"/>
              </a:rPr>
              <a:t>the</a:t>
            </a:r>
            <a:r>
              <a:rPr lang="en-US" b="0" kern="0" spc="-25" dirty="0">
                <a:solidFill>
                  <a:sysClr val="windowText" lastClr="000000"/>
                </a:solidFill>
                <a:latin typeface="Carlito"/>
                <a:cs typeface="Carlito"/>
              </a:rPr>
              <a:t> </a:t>
            </a:r>
            <a:r>
              <a:rPr lang="en-US" b="0" kern="0" dirty="0">
                <a:solidFill>
                  <a:sysClr val="windowText" lastClr="000000"/>
                </a:solidFill>
                <a:latin typeface="Carlito"/>
                <a:cs typeface="Carlito"/>
              </a:rPr>
              <a:t>purpose</a:t>
            </a:r>
            <a:r>
              <a:rPr lang="en-US" b="0" kern="0" spc="-40" dirty="0">
                <a:solidFill>
                  <a:sysClr val="windowText" lastClr="000000"/>
                </a:solidFill>
                <a:latin typeface="Carlito"/>
                <a:cs typeface="Carlito"/>
              </a:rPr>
              <a:t> </a:t>
            </a:r>
            <a:r>
              <a:rPr lang="en-US" b="0" kern="0" dirty="0">
                <a:solidFill>
                  <a:sysClr val="windowText" lastClr="000000"/>
                </a:solidFill>
                <a:latin typeface="Carlito"/>
                <a:cs typeface="Carlito"/>
              </a:rPr>
              <a:t>of</a:t>
            </a:r>
            <a:r>
              <a:rPr lang="en-US" b="0" kern="0" spc="-30" dirty="0">
                <a:solidFill>
                  <a:sysClr val="windowText" lastClr="000000"/>
                </a:solidFill>
                <a:latin typeface="Carlito"/>
                <a:cs typeface="Carlito"/>
              </a:rPr>
              <a:t> </a:t>
            </a:r>
            <a:r>
              <a:rPr lang="en-US" b="0" kern="0" dirty="0">
                <a:solidFill>
                  <a:sysClr val="windowText" lastClr="000000"/>
                </a:solidFill>
                <a:latin typeface="Carlito"/>
                <a:cs typeface="Carlito"/>
              </a:rPr>
              <a:t>the</a:t>
            </a:r>
            <a:r>
              <a:rPr lang="en-US" b="0" kern="0" spc="-40" dirty="0">
                <a:solidFill>
                  <a:sysClr val="windowText" lastClr="000000"/>
                </a:solidFill>
                <a:latin typeface="Carlito"/>
                <a:cs typeface="Carlito"/>
              </a:rPr>
              <a:t> </a:t>
            </a:r>
            <a:r>
              <a:rPr lang="en-US" b="0" kern="0" spc="-10" dirty="0">
                <a:solidFill>
                  <a:sysClr val="windowText" lastClr="000000"/>
                </a:solidFill>
                <a:latin typeface="Carlito"/>
                <a:cs typeface="Carlito"/>
              </a:rPr>
              <a:t>study</a:t>
            </a:r>
          </a:p>
          <a:p>
            <a:pPr marL="984885" lvl="2" indent="-172085" fontAlgn="auto">
              <a:spcBef>
                <a:spcPts val="204"/>
              </a:spcBef>
              <a:spcAft>
                <a:spcPts val="0"/>
              </a:spcAft>
              <a:buFont typeface="Arial"/>
              <a:buChar char="•"/>
              <a:tabLst>
                <a:tab pos="527685" algn="l"/>
              </a:tabLst>
            </a:pPr>
            <a:r>
              <a:rPr lang="en-US" i="1" kern="0" spc="-10" dirty="0">
                <a:solidFill>
                  <a:sysClr val="windowText" lastClr="000000"/>
                </a:solidFill>
                <a:latin typeface="Carlito"/>
                <a:cs typeface="Carlito"/>
              </a:rPr>
              <a:t>We can get more/better feedback</a:t>
            </a:r>
            <a:endParaRPr lang="en-US" i="1" kern="0" dirty="0">
              <a:solidFill>
                <a:sysClr val="windowText" lastClr="000000"/>
              </a:solidFill>
              <a:latin typeface="Carlito"/>
              <a:cs typeface="Carlito"/>
            </a:endParaRPr>
          </a:p>
          <a:p>
            <a:pPr marL="527685" lvl="1" indent="-172085" fontAlgn="auto">
              <a:spcBef>
                <a:spcPts val="190"/>
              </a:spcBef>
              <a:spcAft>
                <a:spcPts val="0"/>
              </a:spcAft>
              <a:buFont typeface="Arial"/>
              <a:buChar char="•"/>
              <a:tabLst>
                <a:tab pos="527685" algn="l"/>
              </a:tabLst>
            </a:pPr>
            <a:r>
              <a:rPr lang="en-US" b="0" kern="0" spc="-10" dirty="0">
                <a:solidFill>
                  <a:sysClr val="windowText" lastClr="000000"/>
                </a:solidFill>
                <a:latin typeface="Carlito"/>
                <a:cs typeface="Carlito"/>
              </a:rPr>
              <a:t>Variables</a:t>
            </a:r>
            <a:r>
              <a:rPr lang="en-US" b="0" kern="0" spc="-40" dirty="0">
                <a:solidFill>
                  <a:sysClr val="windowText" lastClr="000000"/>
                </a:solidFill>
                <a:latin typeface="Carlito"/>
                <a:cs typeface="Carlito"/>
              </a:rPr>
              <a:t> </a:t>
            </a:r>
            <a:r>
              <a:rPr lang="en-US" b="0" kern="0" dirty="0">
                <a:solidFill>
                  <a:sysClr val="windowText" lastClr="000000"/>
                </a:solidFill>
                <a:latin typeface="Carlito"/>
                <a:cs typeface="Carlito"/>
              </a:rPr>
              <a:t>can</a:t>
            </a:r>
            <a:r>
              <a:rPr lang="en-US" b="0" kern="0" spc="-45" dirty="0">
                <a:solidFill>
                  <a:sysClr val="windowText" lastClr="000000"/>
                </a:solidFill>
                <a:latin typeface="Carlito"/>
                <a:cs typeface="Carlito"/>
              </a:rPr>
              <a:t> </a:t>
            </a:r>
            <a:r>
              <a:rPr lang="en-US" b="0" kern="0" dirty="0">
                <a:solidFill>
                  <a:sysClr val="windowText" lastClr="000000"/>
                </a:solidFill>
                <a:latin typeface="Carlito"/>
                <a:cs typeface="Carlito"/>
              </a:rPr>
              <a:t>be</a:t>
            </a:r>
            <a:r>
              <a:rPr lang="en-US" b="0" kern="0" spc="-40" dirty="0">
                <a:solidFill>
                  <a:sysClr val="windowText" lastClr="000000"/>
                </a:solidFill>
                <a:latin typeface="Carlito"/>
                <a:cs typeface="Carlito"/>
              </a:rPr>
              <a:t> </a:t>
            </a:r>
            <a:r>
              <a:rPr lang="en-US" b="0" kern="0" spc="-10" dirty="0">
                <a:solidFill>
                  <a:sysClr val="windowText" lastClr="000000"/>
                </a:solidFill>
                <a:latin typeface="Carlito"/>
                <a:cs typeface="Carlito"/>
              </a:rPr>
              <a:t>controlled</a:t>
            </a:r>
            <a:r>
              <a:rPr lang="en-US" b="0" kern="0" spc="-35" dirty="0">
                <a:solidFill>
                  <a:sysClr val="windowText" lastClr="000000"/>
                </a:solidFill>
                <a:latin typeface="Carlito"/>
                <a:cs typeface="Carlito"/>
              </a:rPr>
              <a:t> </a:t>
            </a:r>
            <a:r>
              <a:rPr lang="en-US" b="0" kern="0" dirty="0">
                <a:solidFill>
                  <a:sysClr val="windowText" lastClr="000000"/>
                </a:solidFill>
                <a:latin typeface="Carlito"/>
                <a:cs typeface="Carlito"/>
              </a:rPr>
              <a:t>more</a:t>
            </a:r>
            <a:r>
              <a:rPr lang="en-US" b="0" kern="0" spc="-35" dirty="0">
                <a:solidFill>
                  <a:sysClr val="windowText" lastClr="000000"/>
                </a:solidFill>
                <a:latin typeface="Carlito"/>
                <a:cs typeface="Carlito"/>
              </a:rPr>
              <a:t> </a:t>
            </a:r>
            <a:r>
              <a:rPr lang="en-US" b="0" kern="0" dirty="0">
                <a:solidFill>
                  <a:sysClr val="windowText" lastClr="000000"/>
                </a:solidFill>
                <a:latin typeface="Carlito"/>
                <a:cs typeface="Carlito"/>
              </a:rPr>
              <a:t>easy</a:t>
            </a:r>
            <a:r>
              <a:rPr lang="en-US" b="0" kern="0" spc="-60" dirty="0">
                <a:solidFill>
                  <a:sysClr val="windowText" lastClr="000000"/>
                </a:solidFill>
                <a:latin typeface="Carlito"/>
                <a:cs typeface="Carlito"/>
              </a:rPr>
              <a:t> </a:t>
            </a:r>
            <a:r>
              <a:rPr lang="en-US" b="0" kern="0" dirty="0">
                <a:solidFill>
                  <a:sysClr val="windowText" lastClr="000000"/>
                </a:solidFill>
                <a:latin typeface="Carlito"/>
                <a:cs typeface="Carlito"/>
              </a:rPr>
              <a:t>by</a:t>
            </a:r>
            <a:r>
              <a:rPr lang="en-US" b="0" kern="0" spc="-40" dirty="0">
                <a:solidFill>
                  <a:sysClr val="windowText" lastClr="000000"/>
                </a:solidFill>
                <a:latin typeface="Carlito"/>
                <a:cs typeface="Carlito"/>
              </a:rPr>
              <a:t> </a:t>
            </a:r>
            <a:r>
              <a:rPr lang="en-US" b="0" kern="0" dirty="0">
                <a:solidFill>
                  <a:sysClr val="windowText" lastClr="000000"/>
                </a:solidFill>
                <a:latin typeface="Carlito"/>
                <a:cs typeface="Carlito"/>
              </a:rPr>
              <a:t>selecting</a:t>
            </a:r>
            <a:r>
              <a:rPr lang="en-US" b="0" kern="0" spc="-35" dirty="0">
                <a:solidFill>
                  <a:sysClr val="windowText" lastClr="000000"/>
                </a:solidFill>
                <a:latin typeface="Carlito"/>
                <a:cs typeface="Carlito"/>
              </a:rPr>
              <a:t> </a:t>
            </a:r>
            <a:r>
              <a:rPr lang="en-US" b="0" kern="0" dirty="0">
                <a:solidFill>
                  <a:sysClr val="windowText" lastClr="000000"/>
                </a:solidFill>
                <a:latin typeface="Carlito"/>
                <a:cs typeface="Carlito"/>
              </a:rPr>
              <a:t>study</a:t>
            </a:r>
            <a:r>
              <a:rPr lang="en-US" b="0" kern="0" spc="-50" dirty="0">
                <a:solidFill>
                  <a:sysClr val="windowText" lastClr="000000"/>
                </a:solidFill>
                <a:latin typeface="Carlito"/>
                <a:cs typeface="Carlito"/>
              </a:rPr>
              <a:t> </a:t>
            </a:r>
            <a:r>
              <a:rPr lang="en-US" b="0" kern="0" spc="-10" dirty="0">
                <a:solidFill>
                  <a:sysClr val="windowText" lastClr="000000"/>
                </a:solidFill>
                <a:latin typeface="Carlito"/>
                <a:cs typeface="Carlito"/>
              </a:rPr>
              <a:t>participants</a:t>
            </a:r>
            <a:endParaRPr lang="en-US" b="0" kern="0" dirty="0">
              <a:solidFill>
                <a:sysClr val="windowText" lastClr="000000"/>
              </a:solidFill>
              <a:latin typeface="Carlito"/>
              <a:cs typeface="Carlito"/>
            </a:endParaRPr>
          </a:p>
          <a:p>
            <a:pPr marL="527685" lvl="1" indent="-172085" fontAlgn="auto">
              <a:spcBef>
                <a:spcPts val="180"/>
              </a:spcBef>
              <a:spcAft>
                <a:spcPts val="0"/>
              </a:spcAft>
              <a:buFont typeface="Arial"/>
              <a:buChar char="•"/>
              <a:tabLst>
                <a:tab pos="527685" algn="l"/>
              </a:tabLst>
            </a:pPr>
            <a:r>
              <a:rPr lang="en-US" b="0" kern="0" dirty="0">
                <a:solidFill>
                  <a:sysClr val="windowText" lastClr="000000"/>
                </a:solidFill>
                <a:latin typeface="Carlito"/>
                <a:cs typeface="Carlito"/>
              </a:rPr>
              <a:t>But</a:t>
            </a:r>
            <a:r>
              <a:rPr lang="en-US" b="0" kern="0" spc="-45" dirty="0">
                <a:solidFill>
                  <a:sysClr val="windowText" lastClr="000000"/>
                </a:solidFill>
                <a:latin typeface="Carlito"/>
                <a:cs typeface="Carlito"/>
              </a:rPr>
              <a:t> </a:t>
            </a:r>
            <a:r>
              <a:rPr lang="en-US" b="0" kern="0" dirty="0">
                <a:solidFill>
                  <a:sysClr val="windowText" lastClr="000000"/>
                </a:solidFill>
                <a:latin typeface="Carlito"/>
                <a:cs typeface="Carlito"/>
              </a:rPr>
              <a:t>doubts</a:t>
            </a:r>
            <a:r>
              <a:rPr lang="en-US" b="0" kern="0" spc="-45" dirty="0">
                <a:solidFill>
                  <a:sysClr val="windowText" lastClr="000000"/>
                </a:solidFill>
                <a:latin typeface="Carlito"/>
                <a:cs typeface="Carlito"/>
              </a:rPr>
              <a:t> </a:t>
            </a:r>
            <a:r>
              <a:rPr lang="en-US" b="0" kern="0" dirty="0">
                <a:solidFill>
                  <a:sysClr val="windowText" lastClr="000000"/>
                </a:solidFill>
                <a:latin typeface="Carlito"/>
                <a:cs typeface="Carlito"/>
              </a:rPr>
              <a:t>may</a:t>
            </a:r>
            <a:r>
              <a:rPr lang="en-US" b="0" kern="0" spc="-40" dirty="0">
                <a:solidFill>
                  <a:sysClr val="windowText" lastClr="000000"/>
                </a:solidFill>
                <a:latin typeface="Carlito"/>
                <a:cs typeface="Carlito"/>
              </a:rPr>
              <a:t> </a:t>
            </a:r>
            <a:r>
              <a:rPr lang="en-US" b="0" kern="0" dirty="0">
                <a:solidFill>
                  <a:sysClr val="windowText" lastClr="000000"/>
                </a:solidFill>
                <a:latin typeface="Carlito"/>
                <a:cs typeface="Carlito"/>
              </a:rPr>
              <a:t>exist</a:t>
            </a:r>
            <a:r>
              <a:rPr lang="en-US" b="0" kern="0" spc="-40" dirty="0">
                <a:solidFill>
                  <a:sysClr val="windowText" lastClr="000000"/>
                </a:solidFill>
                <a:latin typeface="Carlito"/>
                <a:cs typeface="Carlito"/>
              </a:rPr>
              <a:t> </a:t>
            </a:r>
            <a:r>
              <a:rPr lang="en-US" b="0" kern="0" dirty="0">
                <a:solidFill>
                  <a:sysClr val="windowText" lastClr="000000"/>
                </a:solidFill>
                <a:latin typeface="Carlito"/>
                <a:cs typeface="Carlito"/>
              </a:rPr>
              <a:t>about</a:t>
            </a:r>
            <a:r>
              <a:rPr lang="en-US" b="0" kern="0" spc="-30" dirty="0">
                <a:solidFill>
                  <a:sysClr val="windowText" lastClr="000000"/>
                </a:solidFill>
                <a:latin typeface="Carlito"/>
                <a:cs typeface="Carlito"/>
              </a:rPr>
              <a:t> </a:t>
            </a:r>
            <a:r>
              <a:rPr lang="en-US" b="0" kern="0" dirty="0">
                <a:solidFill>
                  <a:sysClr val="windowText" lastClr="000000"/>
                </a:solidFill>
                <a:latin typeface="Carlito"/>
                <a:cs typeface="Carlito"/>
              </a:rPr>
              <a:t>participants</a:t>
            </a:r>
            <a:r>
              <a:rPr lang="en-US" b="0" kern="0" spc="-30" dirty="0">
                <a:solidFill>
                  <a:sysClr val="windowText" lastClr="000000"/>
                </a:solidFill>
                <a:latin typeface="Carlito"/>
                <a:cs typeface="Carlito"/>
              </a:rPr>
              <a:t> </a:t>
            </a:r>
            <a:r>
              <a:rPr lang="en-US" b="0" kern="0" spc="-10" dirty="0">
                <a:solidFill>
                  <a:sysClr val="windowText" lastClr="000000"/>
                </a:solidFill>
                <a:latin typeface="Carlito"/>
                <a:cs typeface="Carlito"/>
              </a:rPr>
              <a:t>motivated</a:t>
            </a:r>
            <a:r>
              <a:rPr lang="en-US" b="0" kern="0" spc="-35" dirty="0">
                <a:solidFill>
                  <a:sysClr val="windowText" lastClr="000000"/>
                </a:solidFill>
                <a:latin typeface="Carlito"/>
                <a:cs typeface="Carlito"/>
              </a:rPr>
              <a:t> </a:t>
            </a:r>
            <a:r>
              <a:rPr lang="en-US" b="0" kern="0" dirty="0">
                <a:solidFill>
                  <a:sysClr val="windowText" lastClr="000000"/>
                </a:solidFill>
                <a:latin typeface="Carlito"/>
                <a:cs typeface="Carlito"/>
              </a:rPr>
              <a:t>by</a:t>
            </a:r>
            <a:r>
              <a:rPr lang="en-US" b="0" kern="0" spc="-30" dirty="0">
                <a:solidFill>
                  <a:sysClr val="windowText" lastClr="000000"/>
                </a:solidFill>
                <a:latin typeface="Carlito"/>
                <a:cs typeface="Carlito"/>
              </a:rPr>
              <a:t> </a:t>
            </a:r>
            <a:r>
              <a:rPr lang="en-US" b="0" kern="0" dirty="0">
                <a:solidFill>
                  <a:sysClr val="windowText" lastClr="000000"/>
                </a:solidFill>
                <a:latin typeface="Carlito"/>
                <a:cs typeface="Carlito"/>
              </a:rPr>
              <a:t>money</a:t>
            </a:r>
            <a:r>
              <a:rPr lang="en-US" b="0" kern="0" spc="-40" dirty="0">
                <a:solidFill>
                  <a:sysClr val="windowText" lastClr="000000"/>
                </a:solidFill>
                <a:latin typeface="Carlito"/>
                <a:cs typeface="Carlito"/>
              </a:rPr>
              <a:t> </a:t>
            </a:r>
            <a:r>
              <a:rPr lang="en-US" b="0" kern="0" dirty="0">
                <a:solidFill>
                  <a:sysClr val="windowText" lastClr="000000"/>
                </a:solidFill>
                <a:latin typeface="Carlito"/>
                <a:cs typeface="Carlito"/>
              </a:rPr>
              <a:t>or</a:t>
            </a:r>
            <a:r>
              <a:rPr lang="en-US" b="0" kern="0" spc="-40" dirty="0">
                <a:solidFill>
                  <a:sysClr val="windowText" lastClr="000000"/>
                </a:solidFill>
                <a:latin typeface="Carlito"/>
                <a:cs typeface="Carlito"/>
              </a:rPr>
              <a:t> </a:t>
            </a:r>
            <a:r>
              <a:rPr lang="en-US" b="0" kern="0" spc="-10" dirty="0">
                <a:solidFill>
                  <a:sysClr val="windowText" lastClr="000000"/>
                </a:solidFill>
                <a:latin typeface="Carlito"/>
                <a:cs typeface="Carlito"/>
              </a:rPr>
              <a:t>prizes</a:t>
            </a:r>
          </a:p>
          <a:p>
            <a:pPr marL="984885" lvl="2" indent="-172085" fontAlgn="auto">
              <a:spcBef>
                <a:spcPts val="180"/>
              </a:spcBef>
              <a:spcAft>
                <a:spcPts val="0"/>
              </a:spcAft>
              <a:buFont typeface="Arial"/>
              <a:buChar char="•"/>
              <a:tabLst>
                <a:tab pos="527685" algn="l"/>
              </a:tabLst>
            </a:pPr>
            <a:r>
              <a:rPr lang="en-US" i="1" kern="0" spc="-10" dirty="0">
                <a:solidFill>
                  <a:sysClr val="windowText" lastClr="000000"/>
                </a:solidFill>
                <a:latin typeface="Carlito"/>
                <a:cs typeface="Carlito"/>
              </a:rPr>
              <a:t>Do they behave in the same way as your customers?</a:t>
            </a:r>
            <a:endParaRPr lang="en-US" i="1" kern="0" dirty="0">
              <a:solidFill>
                <a:sysClr val="windowText" lastClr="000000"/>
              </a:solidFill>
              <a:latin typeface="Carlito"/>
              <a:cs typeface="Carlito"/>
            </a:endParaRPr>
          </a:p>
          <a:p>
            <a:pPr indent="-101600" fontAlgn="auto">
              <a:spcBef>
                <a:spcPts val="180"/>
              </a:spcBef>
              <a:spcAft>
                <a:spcPts val="0"/>
              </a:spcAft>
              <a:tabLst>
                <a:tab pos="527685" algn="l"/>
              </a:tabLst>
            </a:pPr>
            <a:endParaRPr lang="cs-CZ" i="1" kern="0" spc="-10" dirty="0">
              <a:solidFill>
                <a:sysClr val="windowText" lastClr="000000"/>
              </a:solidFill>
              <a:latin typeface="Carlito"/>
              <a:cs typeface="Carlito"/>
            </a:endParaRPr>
          </a:p>
        </p:txBody>
      </p:sp>
      <p:pic>
        <p:nvPicPr>
          <p:cNvPr id="4" name="object 4"/>
          <p:cNvPicPr/>
          <p:nvPr/>
        </p:nvPicPr>
        <p:blipFill>
          <a:blip r:embed="rId2" cstate="print"/>
          <a:stretch>
            <a:fillRect/>
          </a:stretch>
        </p:blipFill>
        <p:spPr>
          <a:xfrm>
            <a:off x="10056440" y="188169"/>
            <a:ext cx="2016251" cy="2087879"/>
          </a:xfrm>
          <a:prstGeom prst="rect">
            <a:avLst/>
          </a:prstGeom>
        </p:spPr>
      </p:pic>
    </p:spTree>
    <p:extLst>
      <p:ext uri="{BB962C8B-B14F-4D97-AF65-F5344CB8AC3E}">
        <p14:creationId xmlns:p14="http://schemas.microsoft.com/office/powerpoint/2010/main" val="3829366316"/>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1682" name="Titel 1"/>
          <p:cNvSpPr>
            <a:spLocks noGrp="1"/>
          </p:cNvSpPr>
          <p:nvPr>
            <p:ph type="title"/>
          </p:nvPr>
        </p:nvSpPr>
        <p:spPr/>
        <p:txBody>
          <a:bodyPr/>
          <a:lstStyle/>
          <a:p>
            <a:r>
              <a:rPr lang="en-US" dirty="0"/>
              <a:t>What is popular?</a:t>
            </a:r>
          </a:p>
        </p:txBody>
      </p:sp>
      <p:sp>
        <p:nvSpPr>
          <p:cNvPr id="3" name="Inhaltsplatzhalter 2"/>
          <p:cNvSpPr>
            <a:spLocks noGrp="1"/>
          </p:cNvSpPr>
          <p:nvPr>
            <p:ph idx="1"/>
          </p:nvPr>
        </p:nvSpPr>
        <p:spPr>
          <a:xfrm>
            <a:off x="1981200" y="1327075"/>
            <a:ext cx="8229600" cy="4827112"/>
          </a:xfrm>
        </p:spPr>
        <p:txBody>
          <a:bodyPr/>
          <a:lstStyle/>
          <a:p>
            <a:pPr eaLnBrk="1" hangingPunct="1"/>
            <a:r>
              <a:rPr lang="en-US" dirty="0"/>
              <a:t>Evaluations on historical datasets measuring accuracy</a:t>
            </a:r>
          </a:p>
          <a:p>
            <a:pPr eaLnBrk="1" hangingPunct="1"/>
            <a:r>
              <a:rPr lang="en-US" dirty="0"/>
              <a:t>Most popular datasets</a:t>
            </a:r>
          </a:p>
          <a:p>
            <a:pPr lvl="1" eaLnBrk="1" hangingPunct="1"/>
            <a:r>
              <a:rPr lang="en-US" dirty="0"/>
              <a:t>Movies (</a:t>
            </a:r>
            <a:r>
              <a:rPr lang="en-US" dirty="0" err="1"/>
              <a:t>MovieLens</a:t>
            </a:r>
            <a:r>
              <a:rPr lang="en-US" dirty="0"/>
              <a:t>, </a:t>
            </a:r>
            <a:r>
              <a:rPr lang="en-US" dirty="0" err="1"/>
              <a:t>EachMovie</a:t>
            </a:r>
            <a:r>
              <a:rPr lang="en-US" dirty="0"/>
              <a:t>, Netflix)</a:t>
            </a:r>
          </a:p>
          <a:p>
            <a:pPr lvl="1" eaLnBrk="1" hangingPunct="1"/>
            <a:r>
              <a:rPr lang="en-US" dirty="0"/>
              <a:t>Web 2.0 platforms (tags, music, papers, …) </a:t>
            </a:r>
          </a:p>
          <a:p>
            <a:pPr eaLnBrk="1" hangingPunct="1"/>
            <a:r>
              <a:rPr lang="en-US" dirty="0"/>
              <a:t>Most popular measures for accuracy</a:t>
            </a:r>
          </a:p>
          <a:p>
            <a:pPr lvl="1" eaLnBrk="1" hangingPunct="1"/>
            <a:r>
              <a:rPr lang="en-US" dirty="0"/>
              <a:t>Precision/Recall</a:t>
            </a:r>
          </a:p>
          <a:p>
            <a:pPr lvl="2" eaLnBrk="1" hangingPunct="1"/>
            <a:r>
              <a:rPr lang="en-US" dirty="0"/>
              <a:t>Items are classified as good or bad</a:t>
            </a:r>
          </a:p>
          <a:p>
            <a:pPr lvl="1" eaLnBrk="1" hangingPunct="1"/>
            <a:r>
              <a:rPr lang="en-US" dirty="0"/>
              <a:t>MAE (Mean Absolute Error), RMSE (Root Mean Squared Error)</a:t>
            </a:r>
          </a:p>
          <a:p>
            <a:pPr lvl="2" eaLnBrk="1" hangingPunct="1"/>
            <a:r>
              <a:rPr lang="en-US" dirty="0"/>
              <a:t>Items are rated on a  given scale</a:t>
            </a:r>
          </a:p>
          <a:p>
            <a:r>
              <a:rPr lang="en-US" dirty="0"/>
              <a:t>Availability of data heavily biases what is done</a:t>
            </a:r>
          </a:p>
          <a:p>
            <a:pPr lvl="1"/>
            <a:r>
              <a:rPr lang="en-US" dirty="0"/>
              <a:t>Tenor at RecSys conferences to foster live experiments</a:t>
            </a:r>
          </a:p>
          <a:p>
            <a:pPr lvl="1"/>
            <a:r>
              <a:rPr lang="en-US" dirty="0"/>
              <a:t>Public infrastructures to enable A/B tests  </a:t>
            </a:r>
          </a:p>
          <a:p>
            <a:pPr lvl="2" eaLnBrk="1" hangingPunct="1"/>
            <a:endParaRPr lang="en-US" dirty="0"/>
          </a:p>
          <a:p>
            <a:endParaRPr lang="en-US" dirty="0"/>
          </a:p>
        </p:txBody>
      </p:sp>
    </p:spTree>
    <p:extLst>
      <p:ext uri="{BB962C8B-B14F-4D97-AF65-F5344CB8AC3E}">
        <p14:creationId xmlns:p14="http://schemas.microsoft.com/office/powerpoint/2010/main" val="294695163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anim calcmode="lin" valueType="num">
                                      <p:cBhvr>
                                        <p:cTn id="7" dur="1000" fill="hold"/>
                                        <p:tgtEl>
                                          <p:spTgt spid="3">
                                            <p:txEl>
                                              <p:pRg st="9" end="9"/>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9" end="9"/>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9" end="9"/>
                                            </p:txEl>
                                          </p:spTgt>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3">
                                            <p:txEl>
                                              <p:pRg st="10" end="10"/>
                                            </p:txEl>
                                          </p:spTgt>
                                        </p:tgtEl>
                                        <p:attrNameLst>
                                          <p:attrName>style.visibility</p:attrName>
                                        </p:attrNameLst>
                                      </p:cBhvr>
                                      <p:to>
                                        <p:strVal val="visible"/>
                                      </p:to>
                                    </p:set>
                                    <p:anim calcmode="lin" valueType="num">
                                      <p:cBhvr>
                                        <p:cTn id="12" dur="1000" fill="hold"/>
                                        <p:tgtEl>
                                          <p:spTgt spid="3">
                                            <p:txEl>
                                              <p:pRg st="10" end="10"/>
                                            </p:txEl>
                                          </p:spTgt>
                                        </p:tgtEl>
                                        <p:attrNameLst>
                                          <p:attrName>ppt_w</p:attrName>
                                        </p:attrNameLst>
                                      </p:cBhvr>
                                      <p:tavLst>
                                        <p:tav tm="0">
                                          <p:val>
                                            <p:strVal val="#ppt_w*0.70"/>
                                          </p:val>
                                        </p:tav>
                                        <p:tav tm="100000">
                                          <p:val>
                                            <p:strVal val="#ppt_w"/>
                                          </p:val>
                                        </p:tav>
                                      </p:tavLst>
                                    </p:anim>
                                    <p:anim calcmode="lin" valueType="num">
                                      <p:cBhvr>
                                        <p:cTn id="13" dur="1000" fill="hold"/>
                                        <p:tgtEl>
                                          <p:spTgt spid="3">
                                            <p:txEl>
                                              <p:pRg st="10" end="10"/>
                                            </p:txEl>
                                          </p:spTgt>
                                        </p:tgtEl>
                                        <p:attrNameLst>
                                          <p:attrName>ppt_h</p:attrName>
                                        </p:attrNameLst>
                                      </p:cBhvr>
                                      <p:tavLst>
                                        <p:tav tm="0">
                                          <p:val>
                                            <p:strVal val="#ppt_h"/>
                                          </p:val>
                                        </p:tav>
                                        <p:tav tm="100000">
                                          <p:val>
                                            <p:strVal val="#ppt_h"/>
                                          </p:val>
                                        </p:tav>
                                      </p:tavLst>
                                    </p:anim>
                                    <p:animEffect transition="in" filter="fade">
                                      <p:cBhvr>
                                        <p:cTn id="14" dur="1000"/>
                                        <p:tgtEl>
                                          <p:spTgt spid="3">
                                            <p:txEl>
                                              <p:pRg st="10" end="10"/>
                                            </p:txEl>
                                          </p:spTgt>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3">
                                            <p:txEl>
                                              <p:pRg st="11" end="11"/>
                                            </p:txEl>
                                          </p:spTgt>
                                        </p:tgtEl>
                                        <p:attrNameLst>
                                          <p:attrName>style.visibility</p:attrName>
                                        </p:attrNameLst>
                                      </p:cBhvr>
                                      <p:to>
                                        <p:strVal val="visible"/>
                                      </p:to>
                                    </p:set>
                                    <p:anim calcmode="lin" valueType="num">
                                      <p:cBhvr>
                                        <p:cTn id="17" dur="1000" fill="hold"/>
                                        <p:tgtEl>
                                          <p:spTgt spid="3">
                                            <p:txEl>
                                              <p:pRg st="11" end="11"/>
                                            </p:txEl>
                                          </p:spTgt>
                                        </p:tgtEl>
                                        <p:attrNameLst>
                                          <p:attrName>ppt_w</p:attrName>
                                        </p:attrNameLst>
                                      </p:cBhvr>
                                      <p:tavLst>
                                        <p:tav tm="0">
                                          <p:val>
                                            <p:strVal val="#ppt_w*0.70"/>
                                          </p:val>
                                        </p:tav>
                                        <p:tav tm="100000">
                                          <p:val>
                                            <p:strVal val="#ppt_w"/>
                                          </p:val>
                                        </p:tav>
                                      </p:tavLst>
                                    </p:anim>
                                    <p:anim calcmode="lin" valueType="num">
                                      <p:cBhvr>
                                        <p:cTn id="18" dur="1000" fill="hold"/>
                                        <p:tgtEl>
                                          <p:spTgt spid="3">
                                            <p:txEl>
                                              <p:pRg st="11" end="11"/>
                                            </p:txEl>
                                          </p:spTgt>
                                        </p:tgtEl>
                                        <p:attrNameLst>
                                          <p:attrName>ppt_h</p:attrName>
                                        </p:attrNameLst>
                                      </p:cBhvr>
                                      <p:tavLst>
                                        <p:tav tm="0">
                                          <p:val>
                                            <p:strVal val="#ppt_h"/>
                                          </p:val>
                                        </p:tav>
                                        <p:tav tm="100000">
                                          <p:val>
                                            <p:strVal val="#ppt_h"/>
                                          </p:val>
                                        </p:tav>
                                      </p:tavLst>
                                    </p:anim>
                                    <p:animEffect transition="in" filter="fade">
                                      <p:cBhvr>
                                        <p:cTn id="19" dur="10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2706" name="Titel 1"/>
          <p:cNvSpPr>
            <a:spLocks noGrp="1"/>
          </p:cNvSpPr>
          <p:nvPr>
            <p:ph type="title"/>
          </p:nvPr>
        </p:nvSpPr>
        <p:spPr/>
        <p:txBody>
          <a:bodyPr/>
          <a:lstStyle/>
          <a:p>
            <a:r>
              <a:rPr lang="en-US" dirty="0"/>
              <a:t>What is popular? cont.</a:t>
            </a:r>
          </a:p>
        </p:txBody>
      </p:sp>
      <p:sp>
        <p:nvSpPr>
          <p:cNvPr id="3" name="Inhaltsplatzhalter 2"/>
          <p:cNvSpPr>
            <a:spLocks noGrp="1"/>
          </p:cNvSpPr>
          <p:nvPr>
            <p:ph idx="1"/>
          </p:nvPr>
        </p:nvSpPr>
        <p:spPr>
          <a:xfrm>
            <a:off x="1919536" y="1556793"/>
            <a:ext cx="8229600" cy="4525963"/>
          </a:xfrm>
        </p:spPr>
        <p:txBody>
          <a:bodyPr/>
          <a:lstStyle/>
          <a:p>
            <a:r>
              <a:rPr lang="en-US" dirty="0"/>
              <a:t>Quantitative survey in the literature</a:t>
            </a:r>
          </a:p>
          <a:p>
            <a:pPr lvl="1"/>
            <a:r>
              <a:rPr lang="en-US" dirty="0"/>
              <a:t>High ranked journal on IS and IR</a:t>
            </a:r>
          </a:p>
          <a:p>
            <a:pPr lvl="1"/>
            <a:r>
              <a:rPr lang="en-US" dirty="0"/>
              <a:t>ACM Transactions on Information Systems</a:t>
            </a:r>
          </a:p>
          <a:p>
            <a:endParaRPr lang="en-US" dirty="0"/>
          </a:p>
          <a:p>
            <a:r>
              <a:rPr lang="en-US" dirty="0"/>
              <a:t>Evaluation designs ACM TOIS 2004-2010</a:t>
            </a:r>
          </a:p>
          <a:p>
            <a:pPr lvl="1"/>
            <a:r>
              <a:rPr lang="en-US" dirty="0"/>
              <a:t>In total 15 articles on RS</a:t>
            </a:r>
          </a:p>
          <a:p>
            <a:pPr lvl="1"/>
            <a:r>
              <a:rPr lang="en-US" dirty="0"/>
              <a:t>Nearly 50% movie domain</a:t>
            </a:r>
          </a:p>
          <a:p>
            <a:pPr lvl="1"/>
            <a:r>
              <a:rPr lang="en-US" dirty="0"/>
              <a:t>80% offline experimentation</a:t>
            </a:r>
          </a:p>
          <a:p>
            <a:pPr lvl="1"/>
            <a:r>
              <a:rPr lang="en-US" dirty="0"/>
              <a:t>2 user experiments under lab conditions</a:t>
            </a:r>
          </a:p>
          <a:p>
            <a:pPr lvl="1"/>
            <a:r>
              <a:rPr lang="en-US" dirty="0"/>
              <a:t>1 qualitative research</a:t>
            </a:r>
          </a:p>
          <a:p>
            <a:endParaRPr lang="en-US"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3"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4" dur="1000"/>
                                        <p:tgtEl>
                                          <p:spTgt spid="3">
                                            <p:txEl>
                                              <p:pRg st="1" end="1"/>
                                            </p:txEl>
                                          </p:spTgt>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p:cTn id="17"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18"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19" dur="1000"/>
                                        <p:tgtEl>
                                          <p:spTgt spid="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5" presetClass="entr" presetSubtype="0" fill="hold" grpId="0"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 calcmode="lin" valueType="num">
                                      <p:cBhvr>
                                        <p:cTn id="24"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25"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26" dur="1000"/>
                                        <p:tgtEl>
                                          <p:spTgt spid="3">
                                            <p:txEl>
                                              <p:pRg st="4" end="4"/>
                                            </p:txEl>
                                          </p:spTgt>
                                        </p:tgtEl>
                                      </p:cBhvr>
                                    </p:animEffect>
                                  </p:childTnLst>
                                </p:cTn>
                              </p:par>
                              <p:par>
                                <p:cTn id="27" presetID="55" presetClass="entr" presetSubtype="0" fill="hold" grpId="0"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p:cTn id="29" dur="1000" fill="hold"/>
                                        <p:tgtEl>
                                          <p:spTgt spid="3">
                                            <p:txEl>
                                              <p:pRg st="5" end="5"/>
                                            </p:txEl>
                                          </p:spTgt>
                                        </p:tgtEl>
                                        <p:attrNameLst>
                                          <p:attrName>ppt_w</p:attrName>
                                        </p:attrNameLst>
                                      </p:cBhvr>
                                      <p:tavLst>
                                        <p:tav tm="0">
                                          <p:val>
                                            <p:strVal val="#ppt_w*0.70"/>
                                          </p:val>
                                        </p:tav>
                                        <p:tav tm="100000">
                                          <p:val>
                                            <p:strVal val="#ppt_w"/>
                                          </p:val>
                                        </p:tav>
                                      </p:tavLst>
                                    </p:anim>
                                    <p:anim calcmode="lin" valueType="num">
                                      <p:cBhvr>
                                        <p:cTn id="30" dur="10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31" dur="1000"/>
                                        <p:tgtEl>
                                          <p:spTgt spid="3">
                                            <p:txEl>
                                              <p:pRg st="5" end="5"/>
                                            </p:txEl>
                                          </p:spTgt>
                                        </p:tgtEl>
                                      </p:cBhvr>
                                    </p:animEffect>
                                  </p:childTnLst>
                                </p:cTn>
                              </p:par>
                              <p:par>
                                <p:cTn id="32" presetID="55" presetClass="entr" presetSubtype="0" fill="hold" grpId="0" nodeType="with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 calcmode="lin" valueType="num">
                                      <p:cBhvr>
                                        <p:cTn id="34" dur="1000" fill="hold"/>
                                        <p:tgtEl>
                                          <p:spTgt spid="3">
                                            <p:txEl>
                                              <p:pRg st="6" end="6"/>
                                            </p:txEl>
                                          </p:spTgt>
                                        </p:tgtEl>
                                        <p:attrNameLst>
                                          <p:attrName>ppt_w</p:attrName>
                                        </p:attrNameLst>
                                      </p:cBhvr>
                                      <p:tavLst>
                                        <p:tav tm="0">
                                          <p:val>
                                            <p:strVal val="#ppt_w*0.70"/>
                                          </p:val>
                                        </p:tav>
                                        <p:tav tm="100000">
                                          <p:val>
                                            <p:strVal val="#ppt_w"/>
                                          </p:val>
                                        </p:tav>
                                      </p:tavLst>
                                    </p:anim>
                                    <p:anim calcmode="lin" valueType="num">
                                      <p:cBhvr>
                                        <p:cTn id="35" dur="1000" fill="hold"/>
                                        <p:tgtEl>
                                          <p:spTgt spid="3">
                                            <p:txEl>
                                              <p:pRg st="6" end="6"/>
                                            </p:txEl>
                                          </p:spTgt>
                                        </p:tgtEl>
                                        <p:attrNameLst>
                                          <p:attrName>ppt_h</p:attrName>
                                        </p:attrNameLst>
                                      </p:cBhvr>
                                      <p:tavLst>
                                        <p:tav tm="0">
                                          <p:val>
                                            <p:strVal val="#ppt_h"/>
                                          </p:val>
                                        </p:tav>
                                        <p:tav tm="100000">
                                          <p:val>
                                            <p:strVal val="#ppt_h"/>
                                          </p:val>
                                        </p:tav>
                                      </p:tavLst>
                                    </p:anim>
                                    <p:animEffect transition="in" filter="fade">
                                      <p:cBhvr>
                                        <p:cTn id="36" dur="1000"/>
                                        <p:tgtEl>
                                          <p:spTgt spid="3">
                                            <p:txEl>
                                              <p:pRg st="6" end="6"/>
                                            </p:txEl>
                                          </p:spTgt>
                                        </p:tgtEl>
                                      </p:cBhvr>
                                    </p:animEffect>
                                  </p:childTnLst>
                                </p:cTn>
                              </p:par>
                              <p:par>
                                <p:cTn id="37" presetID="55" presetClass="entr" presetSubtype="0" fill="hold" grpId="0"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 calcmode="lin" valueType="num">
                                      <p:cBhvr>
                                        <p:cTn id="39" dur="1000" fill="hold"/>
                                        <p:tgtEl>
                                          <p:spTgt spid="3">
                                            <p:txEl>
                                              <p:pRg st="7" end="7"/>
                                            </p:txEl>
                                          </p:spTgt>
                                        </p:tgtEl>
                                        <p:attrNameLst>
                                          <p:attrName>ppt_w</p:attrName>
                                        </p:attrNameLst>
                                      </p:cBhvr>
                                      <p:tavLst>
                                        <p:tav tm="0">
                                          <p:val>
                                            <p:strVal val="#ppt_w*0.70"/>
                                          </p:val>
                                        </p:tav>
                                        <p:tav tm="100000">
                                          <p:val>
                                            <p:strVal val="#ppt_w"/>
                                          </p:val>
                                        </p:tav>
                                      </p:tavLst>
                                    </p:anim>
                                    <p:anim calcmode="lin" valueType="num">
                                      <p:cBhvr>
                                        <p:cTn id="40" dur="1000" fill="hold"/>
                                        <p:tgtEl>
                                          <p:spTgt spid="3">
                                            <p:txEl>
                                              <p:pRg st="7" end="7"/>
                                            </p:txEl>
                                          </p:spTgt>
                                        </p:tgtEl>
                                        <p:attrNameLst>
                                          <p:attrName>ppt_h</p:attrName>
                                        </p:attrNameLst>
                                      </p:cBhvr>
                                      <p:tavLst>
                                        <p:tav tm="0">
                                          <p:val>
                                            <p:strVal val="#ppt_h"/>
                                          </p:val>
                                        </p:tav>
                                        <p:tav tm="100000">
                                          <p:val>
                                            <p:strVal val="#ppt_h"/>
                                          </p:val>
                                        </p:tav>
                                      </p:tavLst>
                                    </p:anim>
                                    <p:animEffect transition="in" filter="fade">
                                      <p:cBhvr>
                                        <p:cTn id="41" dur="1000"/>
                                        <p:tgtEl>
                                          <p:spTgt spid="3">
                                            <p:txEl>
                                              <p:pRg st="7" end="7"/>
                                            </p:txEl>
                                          </p:spTgt>
                                        </p:tgtEl>
                                      </p:cBhvr>
                                    </p:animEffect>
                                  </p:childTnLst>
                                </p:cTn>
                              </p:par>
                              <p:par>
                                <p:cTn id="42" presetID="55" presetClass="entr" presetSubtype="0" fill="hold" grpId="0" nodeType="withEffect">
                                  <p:stCondLst>
                                    <p:cond delay="0"/>
                                  </p:stCondLst>
                                  <p:childTnLst>
                                    <p:set>
                                      <p:cBhvr>
                                        <p:cTn id="43" dur="1" fill="hold">
                                          <p:stCondLst>
                                            <p:cond delay="0"/>
                                          </p:stCondLst>
                                        </p:cTn>
                                        <p:tgtEl>
                                          <p:spTgt spid="3">
                                            <p:txEl>
                                              <p:pRg st="8" end="8"/>
                                            </p:txEl>
                                          </p:spTgt>
                                        </p:tgtEl>
                                        <p:attrNameLst>
                                          <p:attrName>style.visibility</p:attrName>
                                        </p:attrNameLst>
                                      </p:cBhvr>
                                      <p:to>
                                        <p:strVal val="visible"/>
                                      </p:to>
                                    </p:set>
                                    <p:anim calcmode="lin" valueType="num">
                                      <p:cBhvr>
                                        <p:cTn id="44" dur="1000" fill="hold"/>
                                        <p:tgtEl>
                                          <p:spTgt spid="3">
                                            <p:txEl>
                                              <p:pRg st="8" end="8"/>
                                            </p:txEl>
                                          </p:spTgt>
                                        </p:tgtEl>
                                        <p:attrNameLst>
                                          <p:attrName>ppt_w</p:attrName>
                                        </p:attrNameLst>
                                      </p:cBhvr>
                                      <p:tavLst>
                                        <p:tav tm="0">
                                          <p:val>
                                            <p:strVal val="#ppt_w*0.70"/>
                                          </p:val>
                                        </p:tav>
                                        <p:tav tm="100000">
                                          <p:val>
                                            <p:strVal val="#ppt_w"/>
                                          </p:val>
                                        </p:tav>
                                      </p:tavLst>
                                    </p:anim>
                                    <p:anim calcmode="lin" valueType="num">
                                      <p:cBhvr>
                                        <p:cTn id="45" dur="1000" fill="hold"/>
                                        <p:tgtEl>
                                          <p:spTgt spid="3">
                                            <p:txEl>
                                              <p:pRg st="8" end="8"/>
                                            </p:txEl>
                                          </p:spTgt>
                                        </p:tgtEl>
                                        <p:attrNameLst>
                                          <p:attrName>ppt_h</p:attrName>
                                        </p:attrNameLst>
                                      </p:cBhvr>
                                      <p:tavLst>
                                        <p:tav tm="0">
                                          <p:val>
                                            <p:strVal val="#ppt_h"/>
                                          </p:val>
                                        </p:tav>
                                        <p:tav tm="100000">
                                          <p:val>
                                            <p:strVal val="#ppt_h"/>
                                          </p:val>
                                        </p:tav>
                                      </p:tavLst>
                                    </p:anim>
                                    <p:animEffect transition="in" filter="fade">
                                      <p:cBhvr>
                                        <p:cTn id="46" dur="1000"/>
                                        <p:tgtEl>
                                          <p:spTgt spid="3">
                                            <p:txEl>
                                              <p:pRg st="8" end="8"/>
                                            </p:txEl>
                                          </p:spTgt>
                                        </p:tgtEl>
                                      </p:cBhvr>
                                    </p:animEffect>
                                  </p:childTnLst>
                                </p:cTn>
                              </p:par>
                              <p:par>
                                <p:cTn id="47" presetID="55" presetClass="entr" presetSubtype="0" fill="hold" grpId="0" nodeType="with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 calcmode="lin" valueType="num">
                                      <p:cBhvr>
                                        <p:cTn id="49" dur="1000" fill="hold"/>
                                        <p:tgtEl>
                                          <p:spTgt spid="3">
                                            <p:txEl>
                                              <p:pRg st="9" end="9"/>
                                            </p:txEl>
                                          </p:spTgt>
                                        </p:tgtEl>
                                        <p:attrNameLst>
                                          <p:attrName>ppt_w</p:attrName>
                                        </p:attrNameLst>
                                      </p:cBhvr>
                                      <p:tavLst>
                                        <p:tav tm="0">
                                          <p:val>
                                            <p:strVal val="#ppt_w*0.70"/>
                                          </p:val>
                                        </p:tav>
                                        <p:tav tm="100000">
                                          <p:val>
                                            <p:strVal val="#ppt_w"/>
                                          </p:val>
                                        </p:tav>
                                      </p:tavLst>
                                    </p:anim>
                                    <p:anim calcmode="lin" valueType="num">
                                      <p:cBhvr>
                                        <p:cTn id="50" dur="1000" fill="hold"/>
                                        <p:tgtEl>
                                          <p:spTgt spid="3">
                                            <p:txEl>
                                              <p:pRg st="9" end="9"/>
                                            </p:txEl>
                                          </p:spTgt>
                                        </p:tgtEl>
                                        <p:attrNameLst>
                                          <p:attrName>ppt_h</p:attrName>
                                        </p:attrNameLst>
                                      </p:cBhvr>
                                      <p:tavLst>
                                        <p:tav tm="0">
                                          <p:val>
                                            <p:strVal val="#ppt_h"/>
                                          </p:val>
                                        </p:tav>
                                        <p:tav tm="100000">
                                          <p:val>
                                            <p:strVal val="#ppt_h"/>
                                          </p:val>
                                        </p:tav>
                                      </p:tavLst>
                                    </p:anim>
                                    <p:animEffect transition="in" filter="fade">
                                      <p:cBhvr>
                                        <p:cTn id="51" dur="1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Discussion &amp; summary</a:t>
            </a:r>
            <a:endParaRPr lang="en-US" dirty="0"/>
          </a:p>
        </p:txBody>
      </p:sp>
      <p:sp>
        <p:nvSpPr>
          <p:cNvPr id="3" name="Inhaltsplatzhalter 2"/>
          <p:cNvSpPr>
            <a:spLocks noGrp="1"/>
          </p:cNvSpPr>
          <p:nvPr>
            <p:ph idx="1"/>
          </p:nvPr>
        </p:nvSpPr>
        <p:spPr/>
        <p:txBody>
          <a:bodyPr/>
          <a:lstStyle/>
          <a:p>
            <a:r>
              <a:rPr lang="en-US" sz="1800" b="0" dirty="0"/>
              <a:t>General principles of empirical research an current state of practice in evaluating recommendation techniques were presented</a:t>
            </a:r>
          </a:p>
          <a:p>
            <a:r>
              <a:rPr lang="en-US" sz="1800" b="0" dirty="0"/>
              <a:t>Focus on how to perform empirical evaluations on historical datasets </a:t>
            </a:r>
          </a:p>
          <a:p>
            <a:r>
              <a:rPr lang="en-US" sz="1800" b="0" dirty="0"/>
              <a:t>Discussion about different methodologies and metrics for measuring the accuracy or coverage of recommendations.</a:t>
            </a:r>
          </a:p>
          <a:p>
            <a:r>
              <a:rPr lang="en-US" sz="1800" b="0" dirty="0"/>
              <a:t>Overview of which research designs are commonly used </a:t>
            </a:r>
            <a:r>
              <a:rPr lang="de-DE" sz="1800" b="0" dirty="0"/>
              <a:t>in </a:t>
            </a:r>
            <a:r>
              <a:rPr lang="en-US" sz="1800" b="0" dirty="0"/>
              <a:t>practice</a:t>
            </a:r>
            <a:r>
              <a:rPr lang="de-DE" sz="1800" b="0" dirty="0"/>
              <a:t>.</a:t>
            </a:r>
          </a:p>
          <a:p>
            <a:r>
              <a:rPr lang="en-US" sz="1800" b="0" dirty="0"/>
              <a:t>From a technical point of view, measuring the accuracy of predictions is a </a:t>
            </a:r>
            <a:r>
              <a:rPr lang="de-DE" sz="1800" b="0" dirty="0" err="1"/>
              <a:t>well</a:t>
            </a:r>
            <a:r>
              <a:rPr lang="de-DE" sz="1800" b="0" dirty="0"/>
              <a:t> </a:t>
            </a:r>
            <a:r>
              <a:rPr lang="de-DE" sz="1800" b="0" dirty="0" err="1"/>
              <a:t>accepted</a:t>
            </a:r>
            <a:r>
              <a:rPr lang="de-DE" sz="1800" b="0" dirty="0"/>
              <a:t> </a:t>
            </a:r>
            <a:r>
              <a:rPr lang="de-DE" sz="1800" b="0" dirty="0" err="1"/>
              <a:t>evaluation</a:t>
            </a:r>
            <a:r>
              <a:rPr lang="de-DE" sz="1800" b="0" dirty="0"/>
              <a:t> </a:t>
            </a:r>
            <a:r>
              <a:rPr lang="de-DE" sz="1800" b="0" dirty="0" err="1"/>
              <a:t>goal</a:t>
            </a:r>
            <a:endParaRPr lang="de-DE" sz="1800" b="0" dirty="0"/>
          </a:p>
          <a:p>
            <a:pPr lvl="1"/>
            <a:r>
              <a:rPr lang="en-US" sz="1600" dirty="0"/>
              <a:t>but other aspects that may potentially impact the overall effectiveness of a recommendation system remain largely under </a:t>
            </a:r>
            <a:r>
              <a:rPr lang="de-DE" sz="1600" dirty="0" err="1"/>
              <a:t>developed</a:t>
            </a:r>
            <a:r>
              <a:rPr lang="de-DE" sz="1600" dirty="0"/>
              <a:t>.</a:t>
            </a:r>
            <a:endParaRPr lang="en-US" sz="1600" dirty="0"/>
          </a:p>
        </p:txBody>
      </p:sp>
    </p:spTree>
    <p:extLst>
      <p:ext uri="{BB962C8B-B14F-4D97-AF65-F5344CB8AC3E}">
        <p14:creationId xmlns:p14="http://schemas.microsoft.com/office/powerpoint/2010/main" val="307951616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55441" y="485014"/>
            <a:ext cx="11717169" cy="749307"/>
          </a:xfrm>
          <a:prstGeom prst="rect">
            <a:avLst/>
          </a:prstGeom>
        </p:spPr>
        <p:txBody>
          <a:bodyPr vert="horz" wrap="square" lIns="0" tIns="239140" rIns="0" bIns="0" rtlCol="0">
            <a:spAutoFit/>
          </a:bodyPr>
          <a:lstStyle/>
          <a:p>
            <a:pPr marL="12700">
              <a:spcBef>
                <a:spcPts val="100"/>
              </a:spcBef>
            </a:pPr>
            <a:r>
              <a:rPr spc="-35" dirty="0"/>
              <a:t>Evaluation</a:t>
            </a:r>
            <a:r>
              <a:rPr spc="-85" dirty="0"/>
              <a:t> </a:t>
            </a:r>
            <a:r>
              <a:rPr spc="-10" dirty="0"/>
              <a:t>research</a:t>
            </a:r>
            <a:r>
              <a:rPr spc="-100" dirty="0"/>
              <a:t> </a:t>
            </a:r>
            <a:r>
              <a:rPr dirty="0"/>
              <a:t>-</a:t>
            </a:r>
            <a:r>
              <a:rPr spc="-90" dirty="0"/>
              <a:t> </a:t>
            </a:r>
            <a:r>
              <a:rPr spc="-10" dirty="0"/>
              <a:t>Subjects</a:t>
            </a:r>
          </a:p>
        </p:txBody>
      </p:sp>
      <p:sp>
        <p:nvSpPr>
          <p:cNvPr id="3" name="object 3"/>
          <p:cNvSpPr txBox="1"/>
          <p:nvPr/>
        </p:nvSpPr>
        <p:spPr>
          <a:xfrm>
            <a:off x="1055441" y="1810258"/>
            <a:ext cx="8609412" cy="2305759"/>
          </a:xfrm>
          <a:prstGeom prst="rect">
            <a:avLst/>
          </a:prstGeom>
        </p:spPr>
        <p:txBody>
          <a:bodyPr vert="horz" wrap="square" lIns="0" tIns="48260" rIns="0" bIns="0" rtlCol="0">
            <a:spAutoFit/>
          </a:bodyPr>
          <a:lstStyle/>
          <a:p>
            <a:pPr marL="184785" marR="5080" indent="-172720" fontAlgn="auto">
              <a:lnSpc>
                <a:spcPts val="2270"/>
              </a:lnSpc>
              <a:spcBef>
                <a:spcPts val="380"/>
              </a:spcBef>
              <a:spcAft>
                <a:spcPts val="0"/>
              </a:spcAft>
              <a:buFont typeface="Arial"/>
              <a:buChar char="•"/>
              <a:tabLst>
                <a:tab pos="184785" algn="l"/>
              </a:tabLst>
            </a:pPr>
            <a:r>
              <a:rPr sz="2100" b="0" kern="0" dirty="0">
                <a:solidFill>
                  <a:sysClr val="windowText" lastClr="000000"/>
                </a:solidFill>
                <a:latin typeface="Carlito"/>
                <a:cs typeface="Carlito"/>
              </a:rPr>
              <a:t>The</a:t>
            </a:r>
            <a:r>
              <a:rPr sz="2100" b="0" kern="0" spc="-55" dirty="0">
                <a:solidFill>
                  <a:sysClr val="windowText" lastClr="000000"/>
                </a:solidFill>
                <a:latin typeface="Carlito"/>
                <a:cs typeface="Carlito"/>
              </a:rPr>
              <a:t> </a:t>
            </a:r>
            <a:r>
              <a:rPr sz="2100" b="0" kern="0" dirty="0">
                <a:solidFill>
                  <a:sysClr val="windowText" lastClr="000000"/>
                </a:solidFill>
                <a:latin typeface="Carlito"/>
                <a:cs typeface="Carlito"/>
              </a:rPr>
              <a:t>subjects</a:t>
            </a:r>
            <a:r>
              <a:rPr sz="2100" b="0" kern="0" spc="-55" dirty="0">
                <a:solidFill>
                  <a:sysClr val="windowText" lastClr="000000"/>
                </a:solidFill>
                <a:latin typeface="Carlito"/>
                <a:cs typeface="Carlito"/>
              </a:rPr>
              <a:t> </a:t>
            </a:r>
            <a:r>
              <a:rPr sz="2100" b="0" kern="0" dirty="0">
                <a:solidFill>
                  <a:sysClr val="windowText" lastClr="000000"/>
                </a:solidFill>
                <a:latin typeface="Carlito"/>
                <a:cs typeface="Carlito"/>
              </a:rPr>
              <a:t>of</a:t>
            </a:r>
            <a:r>
              <a:rPr sz="2100" b="0" kern="0" spc="-50" dirty="0">
                <a:solidFill>
                  <a:sysClr val="windowText" lastClr="000000"/>
                </a:solidFill>
                <a:latin typeface="Carlito"/>
                <a:cs typeface="Carlito"/>
              </a:rPr>
              <a:t> </a:t>
            </a:r>
            <a:r>
              <a:rPr sz="2100" b="0" kern="0" spc="-10" dirty="0">
                <a:solidFill>
                  <a:sysClr val="windowText" lastClr="000000"/>
                </a:solidFill>
                <a:latin typeface="Carlito"/>
                <a:cs typeface="Carlito"/>
              </a:rPr>
              <a:t>recommender</a:t>
            </a:r>
            <a:r>
              <a:rPr sz="2100" b="0" kern="0" spc="-40" dirty="0">
                <a:solidFill>
                  <a:sysClr val="windowText" lastClr="000000"/>
                </a:solidFill>
                <a:latin typeface="Carlito"/>
                <a:cs typeface="Carlito"/>
              </a:rPr>
              <a:t> </a:t>
            </a:r>
            <a:r>
              <a:rPr sz="2100" b="0" kern="0" spc="-10" dirty="0">
                <a:solidFill>
                  <a:sysClr val="windowText" lastClr="000000"/>
                </a:solidFill>
                <a:latin typeface="Carlito"/>
                <a:cs typeface="Carlito"/>
              </a:rPr>
              <a:t>systems</a:t>
            </a:r>
            <a:r>
              <a:rPr sz="2100" b="0" kern="0" spc="-30" dirty="0">
                <a:solidFill>
                  <a:sysClr val="windowText" lastClr="000000"/>
                </a:solidFill>
                <a:latin typeface="Carlito"/>
                <a:cs typeface="Carlito"/>
              </a:rPr>
              <a:t> </a:t>
            </a:r>
            <a:r>
              <a:rPr sz="2100" b="0" kern="0" spc="-10" dirty="0">
                <a:solidFill>
                  <a:sysClr val="windowText" lastClr="000000"/>
                </a:solidFill>
                <a:latin typeface="Carlito"/>
                <a:cs typeface="Carlito"/>
              </a:rPr>
              <a:t>research</a:t>
            </a:r>
            <a:r>
              <a:rPr sz="2100" b="0" kern="0" spc="-40" dirty="0">
                <a:solidFill>
                  <a:sysClr val="windowText" lastClr="000000"/>
                </a:solidFill>
                <a:latin typeface="Carlito"/>
                <a:cs typeface="Carlito"/>
              </a:rPr>
              <a:t> </a:t>
            </a:r>
            <a:r>
              <a:rPr sz="2100" b="0" kern="0" dirty="0">
                <a:solidFill>
                  <a:sysClr val="windowText" lastClr="000000"/>
                </a:solidFill>
                <a:latin typeface="Carlito"/>
                <a:cs typeface="Carlito"/>
              </a:rPr>
              <a:t>are</a:t>
            </a:r>
            <a:r>
              <a:rPr sz="2100" b="0" kern="0" spc="-50" dirty="0">
                <a:solidFill>
                  <a:sysClr val="windowText" lastClr="000000"/>
                </a:solidFill>
                <a:latin typeface="Carlito"/>
                <a:cs typeface="Carlito"/>
              </a:rPr>
              <a:t> </a:t>
            </a:r>
            <a:r>
              <a:rPr sz="2100" b="0" kern="0" dirty="0">
                <a:solidFill>
                  <a:sysClr val="windowText" lastClr="000000"/>
                </a:solidFill>
                <a:latin typeface="Carlito"/>
                <a:cs typeface="Carlito"/>
              </a:rPr>
              <a:t>usually</a:t>
            </a:r>
            <a:r>
              <a:rPr sz="2100" b="0" kern="0" spc="-50" dirty="0">
                <a:solidFill>
                  <a:sysClr val="windowText" lastClr="000000"/>
                </a:solidFill>
                <a:latin typeface="Carlito"/>
                <a:cs typeface="Carlito"/>
              </a:rPr>
              <a:t> </a:t>
            </a:r>
            <a:r>
              <a:rPr sz="2100" b="0" kern="0" spc="-10" dirty="0">
                <a:solidFill>
                  <a:sysClr val="windowText" lastClr="000000"/>
                </a:solidFill>
                <a:latin typeface="Carlito"/>
                <a:cs typeface="Carlito"/>
              </a:rPr>
              <a:t>specific </a:t>
            </a:r>
            <a:r>
              <a:rPr sz="2100" b="0" kern="0" dirty="0">
                <a:solidFill>
                  <a:sysClr val="windowText" lastClr="000000"/>
                </a:solidFill>
                <a:latin typeface="Carlito"/>
                <a:cs typeface="Carlito"/>
              </a:rPr>
              <a:t>subgroups</a:t>
            </a:r>
            <a:r>
              <a:rPr sz="2100" b="0" kern="0" spc="-50" dirty="0">
                <a:solidFill>
                  <a:sysClr val="windowText" lastClr="000000"/>
                </a:solidFill>
                <a:latin typeface="Carlito"/>
                <a:cs typeface="Carlito"/>
              </a:rPr>
              <a:t> </a:t>
            </a:r>
            <a:r>
              <a:rPr sz="2100" b="0" kern="0" dirty="0">
                <a:solidFill>
                  <a:sysClr val="windowText" lastClr="000000"/>
                </a:solidFill>
                <a:latin typeface="Carlito"/>
                <a:cs typeface="Carlito"/>
              </a:rPr>
              <a:t>of</a:t>
            </a:r>
            <a:r>
              <a:rPr sz="2100" b="0" kern="0" spc="-50" dirty="0">
                <a:solidFill>
                  <a:sysClr val="windowText" lastClr="000000"/>
                </a:solidFill>
                <a:latin typeface="Carlito"/>
                <a:cs typeface="Carlito"/>
              </a:rPr>
              <a:t> </a:t>
            </a:r>
            <a:r>
              <a:rPr sz="2100" b="0" kern="0" spc="-10" dirty="0">
                <a:solidFill>
                  <a:sysClr val="windowText" lastClr="000000"/>
                </a:solidFill>
                <a:latin typeface="Carlito"/>
                <a:cs typeface="Carlito"/>
              </a:rPr>
              <a:t>people</a:t>
            </a:r>
            <a:endParaRPr sz="2100" b="0" kern="0" dirty="0">
              <a:solidFill>
                <a:sysClr val="windowText" lastClr="000000"/>
              </a:solidFill>
              <a:latin typeface="Carlito"/>
              <a:cs typeface="Carlito"/>
            </a:endParaRPr>
          </a:p>
          <a:p>
            <a:pPr marL="527685" marR="509905" lvl="1" indent="-172720" fontAlgn="auto">
              <a:lnSpc>
                <a:spcPts val="1939"/>
              </a:lnSpc>
              <a:spcBef>
                <a:spcPts val="420"/>
              </a:spcBef>
              <a:spcAft>
                <a:spcPts val="0"/>
              </a:spcAft>
              <a:buFont typeface="Arial"/>
              <a:buChar char="•"/>
              <a:tabLst>
                <a:tab pos="527685" algn="l"/>
              </a:tabLst>
            </a:pPr>
            <a:r>
              <a:rPr b="0" kern="0" dirty="0">
                <a:solidFill>
                  <a:sysClr val="windowText" lastClr="000000"/>
                </a:solidFill>
                <a:latin typeface="Carlito"/>
                <a:cs typeface="Carlito"/>
              </a:rPr>
              <a:t>Online</a:t>
            </a:r>
            <a:r>
              <a:rPr b="0" kern="0" spc="-45" dirty="0">
                <a:solidFill>
                  <a:sysClr val="windowText" lastClr="000000"/>
                </a:solidFill>
                <a:latin typeface="Carlito"/>
                <a:cs typeface="Carlito"/>
              </a:rPr>
              <a:t> </a:t>
            </a:r>
            <a:r>
              <a:rPr b="0" kern="0" spc="-10" dirty="0">
                <a:solidFill>
                  <a:sysClr val="windowText" lastClr="000000"/>
                </a:solidFill>
                <a:latin typeface="Carlito"/>
                <a:cs typeface="Carlito"/>
              </a:rPr>
              <a:t>customers,</a:t>
            </a:r>
            <a:r>
              <a:rPr b="0" kern="0" spc="-50" dirty="0">
                <a:solidFill>
                  <a:sysClr val="windowText" lastClr="000000"/>
                </a:solidFill>
                <a:latin typeface="Carlito"/>
                <a:cs typeface="Carlito"/>
              </a:rPr>
              <a:t> </a:t>
            </a:r>
            <a:r>
              <a:rPr b="0" kern="0" dirty="0">
                <a:solidFill>
                  <a:sysClr val="windowText" lastClr="000000"/>
                </a:solidFill>
                <a:latin typeface="Carlito"/>
                <a:cs typeface="Carlito"/>
              </a:rPr>
              <a:t>web</a:t>
            </a:r>
            <a:r>
              <a:rPr b="0" kern="0" spc="-45" dirty="0">
                <a:solidFill>
                  <a:sysClr val="windowText" lastClr="000000"/>
                </a:solidFill>
                <a:latin typeface="Carlito"/>
                <a:cs typeface="Carlito"/>
              </a:rPr>
              <a:t> </a:t>
            </a:r>
            <a:r>
              <a:rPr b="0" kern="0" dirty="0">
                <a:solidFill>
                  <a:sysClr val="windowText" lastClr="000000"/>
                </a:solidFill>
                <a:latin typeface="Carlito"/>
                <a:cs typeface="Carlito"/>
              </a:rPr>
              <a:t>users,</a:t>
            </a:r>
            <a:r>
              <a:rPr b="0" kern="0" spc="-55" dirty="0">
                <a:solidFill>
                  <a:sysClr val="windowText" lastClr="000000"/>
                </a:solidFill>
                <a:latin typeface="Carlito"/>
                <a:cs typeface="Carlito"/>
              </a:rPr>
              <a:t> </a:t>
            </a:r>
            <a:r>
              <a:rPr b="0" kern="0" dirty="0">
                <a:solidFill>
                  <a:sysClr val="windowText" lastClr="000000"/>
                </a:solidFill>
                <a:latin typeface="Carlito"/>
                <a:cs typeface="Carlito"/>
              </a:rPr>
              <a:t>who</a:t>
            </a:r>
            <a:r>
              <a:rPr b="0" kern="0" spc="-45" dirty="0">
                <a:solidFill>
                  <a:sysClr val="windowText" lastClr="000000"/>
                </a:solidFill>
                <a:latin typeface="Carlito"/>
                <a:cs typeface="Carlito"/>
              </a:rPr>
              <a:t> </a:t>
            </a:r>
            <a:r>
              <a:rPr b="0" kern="0" dirty="0">
                <a:solidFill>
                  <a:sysClr val="windowText" lastClr="000000"/>
                </a:solidFill>
                <a:latin typeface="Carlito"/>
                <a:cs typeface="Carlito"/>
              </a:rPr>
              <a:t>receive</a:t>
            </a:r>
            <a:r>
              <a:rPr b="0" kern="0" spc="-55" dirty="0">
                <a:solidFill>
                  <a:sysClr val="windowText" lastClr="000000"/>
                </a:solidFill>
                <a:latin typeface="Carlito"/>
                <a:cs typeface="Carlito"/>
              </a:rPr>
              <a:t> </a:t>
            </a:r>
            <a:r>
              <a:rPr b="0" kern="0" dirty="0">
                <a:solidFill>
                  <a:sysClr val="windowText" lastClr="000000"/>
                </a:solidFill>
                <a:latin typeface="Carlito"/>
                <a:cs typeface="Carlito"/>
              </a:rPr>
              <a:t>adaptive</a:t>
            </a:r>
            <a:r>
              <a:rPr b="0" kern="0" spc="-45" dirty="0">
                <a:solidFill>
                  <a:sysClr val="windowText" lastClr="000000"/>
                </a:solidFill>
                <a:latin typeface="Carlito"/>
                <a:cs typeface="Carlito"/>
              </a:rPr>
              <a:t> </a:t>
            </a:r>
            <a:r>
              <a:rPr b="0" kern="0" dirty="0">
                <a:solidFill>
                  <a:sysClr val="windowText" lastClr="000000"/>
                </a:solidFill>
                <a:latin typeface="Carlito"/>
                <a:cs typeface="Carlito"/>
              </a:rPr>
              <a:t>and</a:t>
            </a:r>
            <a:r>
              <a:rPr b="0" kern="0" spc="-55" dirty="0">
                <a:solidFill>
                  <a:sysClr val="windowText" lastClr="000000"/>
                </a:solidFill>
                <a:latin typeface="Carlito"/>
                <a:cs typeface="Carlito"/>
              </a:rPr>
              <a:t> </a:t>
            </a:r>
            <a:r>
              <a:rPr b="0" kern="0" spc="-10" dirty="0">
                <a:solidFill>
                  <a:sysClr val="windowText" lastClr="000000"/>
                </a:solidFill>
                <a:latin typeface="Carlito"/>
                <a:cs typeface="Carlito"/>
              </a:rPr>
              <a:t>personalized recommendations</a:t>
            </a:r>
            <a:endParaRPr lang="cs-CZ" b="0" kern="0" spc="-10" dirty="0">
              <a:solidFill>
                <a:sysClr val="windowText" lastClr="000000"/>
              </a:solidFill>
              <a:latin typeface="Carlito"/>
              <a:cs typeface="Carlito"/>
            </a:endParaRPr>
          </a:p>
          <a:p>
            <a:pPr marL="527685" marR="509905" lvl="1" indent="-172720" fontAlgn="auto">
              <a:lnSpc>
                <a:spcPts val="1939"/>
              </a:lnSpc>
              <a:spcBef>
                <a:spcPts val="420"/>
              </a:spcBef>
              <a:spcAft>
                <a:spcPts val="0"/>
              </a:spcAft>
              <a:buFont typeface="Arial"/>
              <a:buChar char="•"/>
              <a:tabLst>
                <a:tab pos="527685" algn="l"/>
              </a:tabLst>
            </a:pPr>
            <a:r>
              <a:rPr lang="cs-CZ" kern="0" spc="-10" dirty="0">
                <a:solidFill>
                  <a:sysClr val="windowText" lastClr="000000"/>
                </a:solidFill>
                <a:latin typeface="Carlito"/>
                <a:cs typeface="Carlito"/>
              </a:rPr>
              <a:t>Need for balance: </a:t>
            </a:r>
            <a:r>
              <a:rPr lang="cs-CZ" b="0" kern="0" spc="-10" dirty="0">
                <a:solidFill>
                  <a:sysClr val="windowText" lastClr="000000"/>
                </a:solidFill>
                <a:latin typeface="Carlito"/>
                <a:cs typeface="Carlito"/>
              </a:rPr>
              <a:t>ideally, groups of users with the same properties should evaluate each tested condition</a:t>
            </a:r>
          </a:p>
          <a:p>
            <a:pPr marL="984885" marR="509905" lvl="2" indent="-172720" fontAlgn="auto">
              <a:lnSpc>
                <a:spcPts val="1939"/>
              </a:lnSpc>
              <a:spcBef>
                <a:spcPts val="420"/>
              </a:spcBef>
              <a:spcAft>
                <a:spcPts val="0"/>
              </a:spcAft>
              <a:buFont typeface="Arial"/>
              <a:buChar char="•"/>
              <a:tabLst>
                <a:tab pos="527685" algn="l"/>
              </a:tabLst>
            </a:pPr>
            <a:r>
              <a:rPr lang="cs-CZ" b="0" kern="0" spc="-10" dirty="0">
                <a:solidFill>
                  <a:sysClr val="windowText" lastClr="000000"/>
                </a:solidFill>
                <a:latin typeface="Carlito"/>
                <a:cs typeface="Carlito"/>
              </a:rPr>
              <a:t>Simple for offline settings, more challenging for field/lab studies</a:t>
            </a:r>
          </a:p>
          <a:p>
            <a:pPr marL="812165" marR="509905" lvl="2" fontAlgn="auto">
              <a:lnSpc>
                <a:spcPts val="1939"/>
              </a:lnSpc>
              <a:spcBef>
                <a:spcPts val="420"/>
              </a:spcBef>
              <a:spcAft>
                <a:spcPts val="0"/>
              </a:spcAft>
              <a:tabLst>
                <a:tab pos="527685" algn="l"/>
              </a:tabLst>
            </a:pPr>
            <a:endParaRPr b="0" kern="0" dirty="0">
              <a:solidFill>
                <a:sysClr val="windowText" lastClr="000000"/>
              </a:solidFill>
              <a:latin typeface="Carlito"/>
              <a:cs typeface="Carlito"/>
            </a:endParaRPr>
          </a:p>
        </p:txBody>
      </p:sp>
      <p:pic>
        <p:nvPicPr>
          <p:cNvPr id="4" name="object 4"/>
          <p:cNvPicPr/>
          <p:nvPr/>
        </p:nvPicPr>
        <p:blipFill>
          <a:blip r:embed="rId2" cstate="print"/>
          <a:stretch>
            <a:fillRect/>
          </a:stretch>
        </p:blipFill>
        <p:spPr>
          <a:xfrm>
            <a:off x="8904312" y="3501008"/>
            <a:ext cx="3224784" cy="3223260"/>
          </a:xfrm>
          <a:prstGeom prst="rect">
            <a:avLst/>
          </a:prstGeom>
        </p:spPr>
      </p:pic>
    </p:spTree>
    <p:extLst>
      <p:ext uri="{BB962C8B-B14F-4D97-AF65-F5344CB8AC3E}">
        <p14:creationId xmlns:p14="http://schemas.microsoft.com/office/powerpoint/2010/main" val="26888338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67408" y="485014"/>
            <a:ext cx="12005202" cy="749307"/>
          </a:xfrm>
          <a:prstGeom prst="rect">
            <a:avLst/>
          </a:prstGeom>
        </p:spPr>
        <p:txBody>
          <a:bodyPr vert="horz" wrap="square" lIns="0" tIns="239140" rIns="0" bIns="0" rtlCol="0">
            <a:spAutoFit/>
          </a:bodyPr>
          <a:lstStyle/>
          <a:p>
            <a:pPr marL="12700">
              <a:spcBef>
                <a:spcPts val="100"/>
              </a:spcBef>
            </a:pPr>
            <a:r>
              <a:rPr spc="-35" dirty="0"/>
              <a:t>Evaluation</a:t>
            </a:r>
            <a:r>
              <a:rPr spc="-90" dirty="0"/>
              <a:t> </a:t>
            </a:r>
            <a:r>
              <a:rPr spc="-10" dirty="0"/>
              <a:t>research</a:t>
            </a:r>
            <a:r>
              <a:rPr spc="-105" dirty="0"/>
              <a:t> </a:t>
            </a:r>
            <a:r>
              <a:rPr dirty="0"/>
              <a:t>-</a:t>
            </a:r>
            <a:r>
              <a:rPr spc="-95" dirty="0"/>
              <a:t> </a:t>
            </a:r>
            <a:r>
              <a:rPr spc="-25" dirty="0"/>
              <a:t>Measured</a:t>
            </a:r>
            <a:r>
              <a:rPr spc="-90" dirty="0"/>
              <a:t> </a:t>
            </a:r>
            <a:r>
              <a:rPr spc="-20" dirty="0"/>
              <a:t>Variables</a:t>
            </a:r>
          </a:p>
        </p:txBody>
      </p:sp>
      <p:pic>
        <p:nvPicPr>
          <p:cNvPr id="3" name="object 3"/>
          <p:cNvPicPr/>
          <p:nvPr/>
        </p:nvPicPr>
        <p:blipFill>
          <a:blip r:embed="rId2" cstate="print"/>
          <a:stretch>
            <a:fillRect/>
          </a:stretch>
        </p:blipFill>
        <p:spPr>
          <a:xfrm>
            <a:off x="8040216" y="2132856"/>
            <a:ext cx="3903666" cy="2139758"/>
          </a:xfrm>
          <a:prstGeom prst="rect">
            <a:avLst/>
          </a:prstGeom>
        </p:spPr>
      </p:pic>
      <p:sp>
        <p:nvSpPr>
          <p:cNvPr id="4" name="object 4"/>
          <p:cNvSpPr txBox="1"/>
          <p:nvPr/>
        </p:nvSpPr>
        <p:spPr>
          <a:xfrm>
            <a:off x="767408" y="1810258"/>
            <a:ext cx="10153128" cy="4662045"/>
          </a:xfrm>
          <a:prstGeom prst="rect">
            <a:avLst/>
          </a:prstGeom>
        </p:spPr>
        <p:txBody>
          <a:bodyPr vert="horz" wrap="square" lIns="0" tIns="44450" rIns="0" bIns="0" rtlCol="0">
            <a:spAutoFit/>
          </a:bodyPr>
          <a:lstStyle/>
          <a:p>
            <a:pPr marL="184785" marR="3115310" indent="-172720" fontAlgn="auto">
              <a:lnSpc>
                <a:spcPct val="90000"/>
              </a:lnSpc>
              <a:spcBef>
                <a:spcPts val="350"/>
              </a:spcBef>
              <a:spcAft>
                <a:spcPts val="0"/>
              </a:spcAft>
              <a:buFont typeface="Arial"/>
              <a:buChar char="•"/>
              <a:tabLst>
                <a:tab pos="184785" algn="l"/>
              </a:tabLst>
            </a:pPr>
            <a:r>
              <a:rPr sz="2100" kern="0" dirty="0">
                <a:solidFill>
                  <a:sysClr val="windowText" lastClr="000000"/>
                </a:solidFill>
                <a:latin typeface="Carlito"/>
                <a:cs typeface="Carlito"/>
              </a:rPr>
              <a:t>Aspects</a:t>
            </a:r>
            <a:r>
              <a:rPr sz="2100" kern="0" spc="-40" dirty="0">
                <a:solidFill>
                  <a:sysClr val="windowText" lastClr="000000"/>
                </a:solidFill>
                <a:latin typeface="Carlito"/>
                <a:cs typeface="Carlito"/>
              </a:rPr>
              <a:t> </a:t>
            </a:r>
            <a:r>
              <a:rPr sz="2100" kern="0" dirty="0">
                <a:solidFill>
                  <a:sysClr val="windowText" lastClr="000000"/>
                </a:solidFill>
                <a:latin typeface="Carlito"/>
                <a:cs typeface="Carlito"/>
              </a:rPr>
              <a:t>of</a:t>
            </a:r>
            <a:r>
              <a:rPr sz="2100" kern="0" spc="-60" dirty="0">
                <a:solidFill>
                  <a:sysClr val="windowText" lastClr="000000"/>
                </a:solidFill>
                <a:latin typeface="Carlito"/>
                <a:cs typeface="Carlito"/>
              </a:rPr>
              <a:t> </a:t>
            </a:r>
            <a:r>
              <a:rPr sz="2100" kern="0" dirty="0">
                <a:solidFill>
                  <a:sysClr val="windowText" lastClr="000000"/>
                </a:solidFill>
                <a:latin typeface="Carlito"/>
                <a:cs typeface="Carlito"/>
              </a:rPr>
              <a:t>the</a:t>
            </a:r>
            <a:r>
              <a:rPr sz="2100" kern="0" spc="-60" dirty="0">
                <a:solidFill>
                  <a:sysClr val="windowText" lastClr="000000"/>
                </a:solidFill>
                <a:latin typeface="Carlito"/>
                <a:cs typeface="Carlito"/>
              </a:rPr>
              <a:t> </a:t>
            </a:r>
            <a:r>
              <a:rPr sz="2100" kern="0" dirty="0">
                <a:solidFill>
                  <a:sysClr val="windowText" lastClr="000000"/>
                </a:solidFill>
                <a:latin typeface="Carlito"/>
                <a:cs typeface="Carlito"/>
              </a:rPr>
              <a:t>users</a:t>
            </a:r>
            <a:r>
              <a:rPr sz="2100" kern="0" spc="-30" dirty="0">
                <a:solidFill>
                  <a:sysClr val="windowText" lastClr="000000"/>
                </a:solidFill>
                <a:latin typeface="Carlito"/>
                <a:cs typeface="Carlito"/>
              </a:rPr>
              <a:t> </a:t>
            </a:r>
            <a:r>
              <a:rPr sz="2100" b="0" kern="0" dirty="0">
                <a:solidFill>
                  <a:sysClr val="windowText" lastClr="000000"/>
                </a:solidFill>
                <a:latin typeface="Carlito"/>
                <a:cs typeface="Carlito"/>
              </a:rPr>
              <a:t>(or</a:t>
            </a:r>
            <a:r>
              <a:rPr sz="2100" b="0" kern="0" spc="-40" dirty="0">
                <a:solidFill>
                  <a:sysClr val="windowText" lastClr="000000"/>
                </a:solidFill>
                <a:latin typeface="Carlito"/>
                <a:cs typeface="Carlito"/>
              </a:rPr>
              <a:t> </a:t>
            </a:r>
            <a:r>
              <a:rPr sz="2100" b="0" kern="0" dirty="0">
                <a:solidFill>
                  <a:sysClr val="windowText" lastClr="000000"/>
                </a:solidFill>
                <a:latin typeface="Carlito"/>
                <a:cs typeface="Carlito"/>
              </a:rPr>
              <a:t>subjects)</a:t>
            </a:r>
            <a:r>
              <a:rPr sz="2100" b="0" kern="0" spc="-55" dirty="0">
                <a:solidFill>
                  <a:sysClr val="windowText" lastClr="000000"/>
                </a:solidFill>
                <a:latin typeface="Carlito"/>
                <a:cs typeface="Carlito"/>
              </a:rPr>
              <a:t> </a:t>
            </a:r>
            <a:r>
              <a:rPr sz="2100" b="0" kern="0" spc="-20" dirty="0">
                <a:solidFill>
                  <a:sysClr val="windowText" lastClr="000000"/>
                </a:solidFill>
                <a:latin typeface="Carlito"/>
                <a:cs typeface="Carlito"/>
              </a:rPr>
              <a:t>that </a:t>
            </a:r>
            <a:r>
              <a:rPr sz="2100" b="0" kern="0" dirty="0">
                <a:solidFill>
                  <a:sysClr val="windowText" lastClr="000000"/>
                </a:solidFill>
                <a:latin typeface="Carlito"/>
                <a:cs typeface="Carlito"/>
              </a:rPr>
              <a:t>are</a:t>
            </a:r>
            <a:r>
              <a:rPr sz="2100" b="0" kern="0" spc="-45" dirty="0">
                <a:solidFill>
                  <a:sysClr val="windowText" lastClr="000000"/>
                </a:solidFill>
                <a:latin typeface="Carlito"/>
                <a:cs typeface="Carlito"/>
              </a:rPr>
              <a:t> </a:t>
            </a:r>
            <a:r>
              <a:rPr sz="2100" b="0" kern="0" spc="-10" dirty="0">
                <a:solidFill>
                  <a:sysClr val="windowText" lastClr="000000"/>
                </a:solidFill>
                <a:latin typeface="Carlito"/>
                <a:cs typeface="Carlito"/>
              </a:rPr>
              <a:t>relevant</a:t>
            </a:r>
            <a:r>
              <a:rPr sz="2100" b="0" kern="0" spc="-35" dirty="0">
                <a:solidFill>
                  <a:sysClr val="windowText" lastClr="000000"/>
                </a:solidFill>
                <a:latin typeface="Carlito"/>
                <a:cs typeface="Carlito"/>
              </a:rPr>
              <a:t> </a:t>
            </a:r>
            <a:r>
              <a:rPr sz="2100" b="0" kern="0" dirty="0">
                <a:solidFill>
                  <a:sysClr val="windowText" lastClr="000000"/>
                </a:solidFill>
                <a:latin typeface="Carlito"/>
                <a:cs typeface="Carlito"/>
              </a:rPr>
              <a:t>in</a:t>
            </a:r>
            <a:r>
              <a:rPr sz="2100" b="0" kern="0" spc="-45" dirty="0">
                <a:solidFill>
                  <a:sysClr val="windowText" lastClr="000000"/>
                </a:solidFill>
                <a:latin typeface="Carlito"/>
                <a:cs typeface="Carlito"/>
              </a:rPr>
              <a:t> </a:t>
            </a:r>
            <a:r>
              <a:rPr sz="2100" b="0" kern="0" dirty="0">
                <a:solidFill>
                  <a:sysClr val="windowText" lastClr="000000"/>
                </a:solidFill>
                <a:latin typeface="Carlito"/>
                <a:cs typeface="Carlito"/>
              </a:rPr>
              <a:t>the</a:t>
            </a:r>
            <a:r>
              <a:rPr sz="2100" b="0" kern="0" spc="-50" dirty="0">
                <a:solidFill>
                  <a:sysClr val="windowText" lastClr="000000"/>
                </a:solidFill>
                <a:latin typeface="Carlito"/>
                <a:cs typeface="Carlito"/>
              </a:rPr>
              <a:t> </a:t>
            </a:r>
            <a:r>
              <a:rPr sz="2100" b="0" kern="0" spc="-10" dirty="0">
                <a:solidFill>
                  <a:sysClr val="windowText" lastClr="000000"/>
                </a:solidFill>
                <a:latin typeface="Carlito"/>
                <a:cs typeface="Carlito"/>
              </a:rPr>
              <a:t>context</a:t>
            </a:r>
            <a:r>
              <a:rPr sz="2100" b="0" kern="0" spc="-40" dirty="0">
                <a:solidFill>
                  <a:sysClr val="windowText" lastClr="000000"/>
                </a:solidFill>
                <a:latin typeface="Carlito"/>
                <a:cs typeface="Carlito"/>
              </a:rPr>
              <a:t> </a:t>
            </a:r>
            <a:r>
              <a:rPr sz="2100" b="0" kern="0" dirty="0">
                <a:solidFill>
                  <a:sysClr val="windowText" lastClr="000000"/>
                </a:solidFill>
                <a:latin typeface="Carlito"/>
                <a:cs typeface="Carlito"/>
              </a:rPr>
              <a:t>of</a:t>
            </a:r>
            <a:r>
              <a:rPr sz="2100" b="0" kern="0" spc="-35" dirty="0">
                <a:solidFill>
                  <a:sysClr val="windowText" lastClr="000000"/>
                </a:solidFill>
                <a:latin typeface="Carlito"/>
                <a:cs typeface="Carlito"/>
              </a:rPr>
              <a:t> </a:t>
            </a:r>
            <a:r>
              <a:rPr sz="2100" b="0" kern="0" spc="-25" dirty="0">
                <a:solidFill>
                  <a:sysClr val="windowText" lastClr="000000"/>
                </a:solidFill>
                <a:latin typeface="Carlito"/>
                <a:cs typeface="Carlito"/>
              </a:rPr>
              <a:t>the </a:t>
            </a:r>
            <a:r>
              <a:rPr sz="2100" b="0" kern="0" spc="-10" dirty="0">
                <a:solidFill>
                  <a:sysClr val="windowText" lastClr="000000"/>
                </a:solidFill>
                <a:latin typeface="Carlito"/>
                <a:cs typeface="Carlito"/>
              </a:rPr>
              <a:t>recommendation</a:t>
            </a:r>
            <a:r>
              <a:rPr sz="2100" b="0" kern="0" spc="-45" dirty="0">
                <a:solidFill>
                  <a:sysClr val="windowText" lastClr="000000"/>
                </a:solidFill>
                <a:latin typeface="Carlito"/>
                <a:cs typeface="Carlito"/>
              </a:rPr>
              <a:t> </a:t>
            </a:r>
            <a:r>
              <a:rPr sz="2100" b="0" kern="0" spc="-10" dirty="0">
                <a:solidFill>
                  <a:sysClr val="windowText" lastClr="000000"/>
                </a:solidFill>
                <a:latin typeface="Carlito"/>
                <a:cs typeface="Carlito"/>
              </a:rPr>
              <a:t>system</a:t>
            </a:r>
            <a:r>
              <a:rPr sz="2100" b="0" kern="0" spc="-25" dirty="0">
                <a:solidFill>
                  <a:sysClr val="windowText" lastClr="000000"/>
                </a:solidFill>
                <a:latin typeface="Carlito"/>
                <a:cs typeface="Carlito"/>
              </a:rPr>
              <a:t> </a:t>
            </a:r>
            <a:r>
              <a:rPr sz="2100" b="0" kern="0" dirty="0">
                <a:solidFill>
                  <a:sysClr val="windowText" lastClr="000000"/>
                </a:solidFill>
                <a:latin typeface="Carlito"/>
                <a:cs typeface="Carlito"/>
              </a:rPr>
              <a:t>and</a:t>
            </a:r>
            <a:r>
              <a:rPr sz="2100" b="0" kern="0" spc="-50" dirty="0">
                <a:solidFill>
                  <a:sysClr val="windowText" lastClr="000000"/>
                </a:solidFill>
                <a:latin typeface="Carlito"/>
                <a:cs typeface="Carlito"/>
              </a:rPr>
              <a:t> </a:t>
            </a:r>
            <a:r>
              <a:rPr sz="2100" b="0" kern="0" spc="-25" dirty="0">
                <a:solidFill>
                  <a:sysClr val="windowText" lastClr="000000"/>
                </a:solidFill>
                <a:latin typeface="Carlito"/>
                <a:cs typeface="Carlito"/>
              </a:rPr>
              <a:t>the </a:t>
            </a:r>
            <a:r>
              <a:rPr sz="2100" b="0" kern="0" spc="-10" dirty="0">
                <a:solidFill>
                  <a:sysClr val="windowText" lastClr="000000"/>
                </a:solidFill>
                <a:latin typeface="Carlito"/>
                <a:cs typeface="Carlito"/>
              </a:rPr>
              <a:t>research</a:t>
            </a:r>
            <a:r>
              <a:rPr sz="2100" b="0" kern="0" spc="-40" dirty="0">
                <a:solidFill>
                  <a:sysClr val="windowText" lastClr="000000"/>
                </a:solidFill>
                <a:latin typeface="Carlito"/>
                <a:cs typeface="Carlito"/>
              </a:rPr>
              <a:t> </a:t>
            </a:r>
            <a:r>
              <a:rPr sz="2100" b="0" kern="0" spc="-10" dirty="0">
                <a:solidFill>
                  <a:sysClr val="windowText" lastClr="000000"/>
                </a:solidFill>
                <a:latin typeface="Carlito"/>
                <a:cs typeface="Carlito"/>
              </a:rPr>
              <a:t>question</a:t>
            </a:r>
            <a:r>
              <a:rPr sz="2100" b="0" kern="0" spc="-45" dirty="0">
                <a:solidFill>
                  <a:sysClr val="windowText" lastClr="000000"/>
                </a:solidFill>
                <a:latin typeface="Carlito"/>
                <a:cs typeface="Carlito"/>
              </a:rPr>
              <a:t> </a:t>
            </a:r>
            <a:r>
              <a:rPr sz="2100" b="0" kern="0" spc="-10" dirty="0">
                <a:solidFill>
                  <a:sysClr val="windowText" lastClr="000000"/>
                </a:solidFill>
                <a:latin typeface="Carlito"/>
                <a:cs typeface="Carlito"/>
              </a:rPr>
              <a:t>examined</a:t>
            </a:r>
            <a:endParaRPr sz="2100" b="0" kern="0" dirty="0">
              <a:solidFill>
                <a:sysClr val="windowText" lastClr="000000"/>
              </a:solidFill>
              <a:latin typeface="Carlito"/>
              <a:cs typeface="Carlito"/>
            </a:endParaRPr>
          </a:p>
          <a:p>
            <a:pPr marL="527685" lvl="1" indent="-172085" fontAlgn="auto">
              <a:spcBef>
                <a:spcPts val="204"/>
              </a:spcBef>
              <a:spcAft>
                <a:spcPts val="0"/>
              </a:spcAft>
              <a:buFont typeface="Arial"/>
              <a:buChar char="•"/>
              <a:tabLst>
                <a:tab pos="527685" algn="l"/>
              </a:tabLst>
            </a:pPr>
            <a:r>
              <a:rPr lang="cs-CZ" b="0" kern="0" dirty="0">
                <a:solidFill>
                  <a:sysClr val="windowText" lastClr="000000"/>
                </a:solidFill>
                <a:latin typeface="Carlito"/>
                <a:cs typeface="Carlito"/>
              </a:rPr>
              <a:t>Demographics, background check, psychological profiling,...</a:t>
            </a:r>
            <a:br>
              <a:rPr lang="cs-CZ" b="0" kern="0" dirty="0">
                <a:solidFill>
                  <a:sysClr val="windowText" lastClr="000000"/>
                </a:solidFill>
                <a:latin typeface="Carlito"/>
                <a:cs typeface="Carlito"/>
              </a:rPr>
            </a:br>
            <a:endParaRPr b="0" kern="0" dirty="0">
              <a:solidFill>
                <a:sysClr val="windowText" lastClr="000000"/>
              </a:solidFill>
              <a:latin typeface="Carlito"/>
              <a:cs typeface="Carlito"/>
            </a:endParaRPr>
          </a:p>
          <a:p>
            <a:pPr marL="184785" indent="-172085" fontAlgn="auto">
              <a:spcBef>
                <a:spcPts val="0"/>
              </a:spcBef>
              <a:spcAft>
                <a:spcPts val="0"/>
              </a:spcAft>
              <a:buFont typeface="Arial"/>
              <a:buChar char="•"/>
              <a:tabLst>
                <a:tab pos="184785" algn="l"/>
              </a:tabLst>
            </a:pPr>
            <a:r>
              <a:rPr sz="2100" kern="0" dirty="0">
                <a:solidFill>
                  <a:sysClr val="windowText" lastClr="000000"/>
                </a:solidFill>
                <a:latin typeface="Carlito"/>
                <a:cs typeface="Carlito"/>
              </a:rPr>
              <a:t>Independent</a:t>
            </a:r>
            <a:r>
              <a:rPr sz="2100" kern="0" spc="-75" dirty="0">
                <a:solidFill>
                  <a:sysClr val="windowText" lastClr="000000"/>
                </a:solidFill>
                <a:latin typeface="Carlito"/>
                <a:cs typeface="Carlito"/>
              </a:rPr>
              <a:t> </a:t>
            </a:r>
            <a:r>
              <a:rPr sz="2100" kern="0" spc="-10" dirty="0">
                <a:solidFill>
                  <a:sysClr val="windowText" lastClr="000000"/>
                </a:solidFill>
                <a:latin typeface="Carlito"/>
                <a:cs typeface="Carlito"/>
              </a:rPr>
              <a:t>variables</a:t>
            </a:r>
            <a:endParaRPr sz="2100" kern="0" dirty="0">
              <a:solidFill>
                <a:sysClr val="windowText" lastClr="000000"/>
              </a:solidFill>
              <a:latin typeface="Carlito"/>
              <a:cs typeface="Carlito"/>
            </a:endParaRPr>
          </a:p>
          <a:p>
            <a:pPr marL="527685" lvl="1" indent="-172085" fontAlgn="auto">
              <a:spcBef>
                <a:spcPts val="204"/>
              </a:spcBef>
              <a:spcAft>
                <a:spcPts val="0"/>
              </a:spcAft>
              <a:buFont typeface="Arial"/>
              <a:buChar char="•"/>
              <a:tabLst>
                <a:tab pos="527685" algn="l"/>
              </a:tabLst>
            </a:pPr>
            <a:r>
              <a:rPr b="0" kern="0" spc="-10" dirty="0">
                <a:solidFill>
                  <a:sysClr val="windowText" lastClr="000000"/>
                </a:solidFill>
                <a:latin typeface="Carlito"/>
                <a:cs typeface="Carlito"/>
              </a:rPr>
              <a:t>Variables</a:t>
            </a:r>
            <a:r>
              <a:rPr b="0" kern="0" spc="-45" dirty="0">
                <a:solidFill>
                  <a:sysClr val="windowText" lastClr="000000"/>
                </a:solidFill>
                <a:latin typeface="Carlito"/>
                <a:cs typeface="Carlito"/>
              </a:rPr>
              <a:t> </a:t>
            </a:r>
            <a:r>
              <a:rPr b="0" kern="0" dirty="0">
                <a:solidFill>
                  <a:sysClr val="windowText" lastClr="000000"/>
                </a:solidFill>
                <a:latin typeface="Carlito"/>
                <a:cs typeface="Carlito"/>
              </a:rPr>
              <a:t>that</a:t>
            </a:r>
            <a:r>
              <a:rPr b="0" kern="0" spc="-60" dirty="0">
                <a:solidFill>
                  <a:sysClr val="windowText" lastClr="000000"/>
                </a:solidFill>
                <a:latin typeface="Carlito"/>
                <a:cs typeface="Carlito"/>
              </a:rPr>
              <a:t> </a:t>
            </a:r>
            <a:r>
              <a:rPr b="0" kern="0" dirty="0">
                <a:solidFill>
                  <a:sysClr val="windowText" lastClr="000000"/>
                </a:solidFill>
                <a:latin typeface="Carlito"/>
                <a:cs typeface="Carlito"/>
              </a:rPr>
              <a:t>are</a:t>
            </a:r>
            <a:r>
              <a:rPr b="0" kern="0" spc="-60" dirty="0">
                <a:solidFill>
                  <a:sysClr val="windowText" lastClr="000000"/>
                </a:solidFill>
                <a:latin typeface="Carlito"/>
                <a:cs typeface="Carlito"/>
              </a:rPr>
              <a:t> </a:t>
            </a:r>
            <a:r>
              <a:rPr b="0" kern="0" dirty="0">
                <a:solidFill>
                  <a:sysClr val="windowText" lastClr="000000"/>
                </a:solidFill>
                <a:latin typeface="Carlito"/>
                <a:cs typeface="Carlito"/>
              </a:rPr>
              <a:t>static</a:t>
            </a:r>
            <a:r>
              <a:rPr b="0" kern="0" spc="-50" dirty="0">
                <a:solidFill>
                  <a:sysClr val="windowText" lastClr="000000"/>
                </a:solidFill>
                <a:latin typeface="Carlito"/>
                <a:cs typeface="Carlito"/>
              </a:rPr>
              <a:t> </a:t>
            </a:r>
            <a:r>
              <a:rPr b="0" kern="0" dirty="0">
                <a:solidFill>
                  <a:sysClr val="windowText" lastClr="000000"/>
                </a:solidFill>
                <a:latin typeface="Carlito"/>
                <a:cs typeface="Carlito"/>
              </a:rPr>
              <a:t>throughout</a:t>
            </a:r>
            <a:r>
              <a:rPr b="0" kern="0" spc="-65" dirty="0">
                <a:solidFill>
                  <a:sysClr val="windowText" lastClr="000000"/>
                </a:solidFill>
                <a:latin typeface="Carlito"/>
                <a:cs typeface="Carlito"/>
              </a:rPr>
              <a:t> </a:t>
            </a:r>
            <a:r>
              <a:rPr b="0" kern="0" dirty="0">
                <a:solidFill>
                  <a:sysClr val="windowText" lastClr="000000"/>
                </a:solidFill>
                <a:latin typeface="Carlito"/>
                <a:cs typeface="Carlito"/>
              </a:rPr>
              <a:t>the</a:t>
            </a:r>
            <a:r>
              <a:rPr b="0" kern="0" spc="-40" dirty="0">
                <a:solidFill>
                  <a:sysClr val="windowText" lastClr="000000"/>
                </a:solidFill>
                <a:latin typeface="Carlito"/>
                <a:cs typeface="Carlito"/>
              </a:rPr>
              <a:t> </a:t>
            </a:r>
            <a:r>
              <a:rPr b="0" kern="0" dirty="0">
                <a:solidFill>
                  <a:sysClr val="windowText" lastClr="000000"/>
                </a:solidFill>
                <a:latin typeface="Carlito"/>
                <a:cs typeface="Carlito"/>
              </a:rPr>
              <a:t>course</a:t>
            </a:r>
            <a:r>
              <a:rPr b="0" kern="0" spc="-45" dirty="0">
                <a:solidFill>
                  <a:sysClr val="windowText" lastClr="000000"/>
                </a:solidFill>
                <a:latin typeface="Carlito"/>
                <a:cs typeface="Carlito"/>
              </a:rPr>
              <a:t> </a:t>
            </a:r>
            <a:r>
              <a:rPr b="0" kern="0" dirty="0">
                <a:solidFill>
                  <a:sysClr val="windowText" lastClr="000000"/>
                </a:solidFill>
                <a:latin typeface="Carlito"/>
                <a:cs typeface="Carlito"/>
              </a:rPr>
              <a:t>of</a:t>
            </a:r>
            <a:r>
              <a:rPr b="0" kern="0" spc="-60" dirty="0">
                <a:solidFill>
                  <a:sysClr val="windowText" lastClr="000000"/>
                </a:solidFill>
                <a:latin typeface="Carlito"/>
                <a:cs typeface="Carlito"/>
              </a:rPr>
              <a:t> </a:t>
            </a:r>
            <a:r>
              <a:rPr b="0" kern="0" dirty="0">
                <a:solidFill>
                  <a:sysClr val="windowText" lastClr="000000"/>
                </a:solidFill>
                <a:latin typeface="Carlito"/>
                <a:cs typeface="Carlito"/>
              </a:rPr>
              <a:t>the</a:t>
            </a:r>
            <a:r>
              <a:rPr b="0" kern="0" spc="-45" dirty="0">
                <a:solidFill>
                  <a:sysClr val="windowText" lastClr="000000"/>
                </a:solidFill>
                <a:latin typeface="Carlito"/>
                <a:cs typeface="Carlito"/>
              </a:rPr>
              <a:t> </a:t>
            </a:r>
            <a:r>
              <a:rPr b="0" kern="0" spc="-10" dirty="0">
                <a:solidFill>
                  <a:sysClr val="windowText" lastClr="000000"/>
                </a:solidFill>
                <a:latin typeface="Carlito"/>
                <a:cs typeface="Carlito"/>
              </a:rPr>
              <a:t>experiment</a:t>
            </a:r>
            <a:endParaRPr lang="cs-CZ" b="0" kern="0" spc="-10" dirty="0">
              <a:solidFill>
                <a:sysClr val="windowText" lastClr="000000"/>
              </a:solidFill>
              <a:latin typeface="Carlito"/>
              <a:cs typeface="Carlito"/>
            </a:endParaRPr>
          </a:p>
          <a:p>
            <a:pPr marL="527685" lvl="1" indent="-172085" fontAlgn="auto">
              <a:spcBef>
                <a:spcPts val="204"/>
              </a:spcBef>
              <a:spcAft>
                <a:spcPts val="0"/>
              </a:spcAft>
              <a:buFont typeface="Arial"/>
              <a:buChar char="•"/>
              <a:tabLst>
                <a:tab pos="527685" algn="l"/>
              </a:tabLst>
            </a:pPr>
            <a:r>
              <a:rPr lang="cs-CZ" b="0" i="1" kern="0" spc="-10" dirty="0">
                <a:solidFill>
                  <a:sysClr val="windowText" lastClr="000000"/>
                </a:solidFill>
                <a:latin typeface="Carlito"/>
                <a:cs typeface="Carlito"/>
              </a:rPr>
              <a:t>E.g., the way how individual items are displayed</a:t>
            </a:r>
            <a:br>
              <a:rPr lang="cs-CZ" b="0" i="1" kern="0" spc="-10" dirty="0">
                <a:solidFill>
                  <a:sysClr val="windowText" lastClr="000000"/>
                </a:solidFill>
                <a:latin typeface="Carlito"/>
                <a:cs typeface="Carlito"/>
              </a:rPr>
            </a:br>
            <a:endParaRPr b="0" i="1" kern="0" dirty="0">
              <a:solidFill>
                <a:sysClr val="windowText" lastClr="000000"/>
              </a:solidFill>
              <a:latin typeface="Carlito"/>
              <a:cs typeface="Carlito"/>
            </a:endParaRPr>
          </a:p>
          <a:p>
            <a:pPr marL="184785" indent="-172085" fontAlgn="auto">
              <a:spcBef>
                <a:spcPts val="530"/>
              </a:spcBef>
              <a:spcAft>
                <a:spcPts val="0"/>
              </a:spcAft>
              <a:buFont typeface="Arial"/>
              <a:buChar char="•"/>
              <a:tabLst>
                <a:tab pos="184785" algn="l"/>
              </a:tabLst>
            </a:pPr>
            <a:r>
              <a:rPr sz="2100" kern="0" dirty="0">
                <a:solidFill>
                  <a:sysClr val="windowText" lastClr="000000"/>
                </a:solidFill>
                <a:latin typeface="Carlito"/>
                <a:cs typeface="Carlito"/>
              </a:rPr>
              <a:t>Control</a:t>
            </a:r>
            <a:r>
              <a:rPr sz="2100" kern="0" spc="-110" dirty="0">
                <a:solidFill>
                  <a:sysClr val="windowText" lastClr="000000"/>
                </a:solidFill>
                <a:latin typeface="Carlito"/>
                <a:cs typeface="Carlito"/>
              </a:rPr>
              <a:t> </a:t>
            </a:r>
            <a:r>
              <a:rPr sz="2100" kern="0" spc="-10" dirty="0">
                <a:solidFill>
                  <a:sysClr val="windowText" lastClr="000000"/>
                </a:solidFill>
                <a:latin typeface="Carlito"/>
                <a:cs typeface="Carlito"/>
              </a:rPr>
              <a:t>conditions</a:t>
            </a:r>
            <a:endParaRPr sz="2100" kern="0" dirty="0">
              <a:solidFill>
                <a:sysClr val="windowText" lastClr="000000"/>
              </a:solidFill>
              <a:latin typeface="Carlito"/>
              <a:cs typeface="Carlito"/>
            </a:endParaRPr>
          </a:p>
          <a:p>
            <a:pPr marL="527685" lvl="1" indent="-172085" fontAlgn="auto">
              <a:spcBef>
                <a:spcPts val="204"/>
              </a:spcBef>
              <a:spcAft>
                <a:spcPts val="0"/>
              </a:spcAft>
              <a:buFont typeface="Arial"/>
              <a:buChar char="•"/>
              <a:tabLst>
                <a:tab pos="527685" algn="l"/>
              </a:tabLst>
            </a:pPr>
            <a:r>
              <a:rPr b="0" kern="0" spc="-10" dirty="0">
                <a:solidFill>
                  <a:sysClr val="windowText" lastClr="000000"/>
                </a:solidFill>
                <a:latin typeface="Carlito"/>
                <a:cs typeface="Carlito"/>
              </a:rPr>
              <a:t>Controlled</a:t>
            </a:r>
            <a:r>
              <a:rPr b="0" kern="0" spc="-20" dirty="0">
                <a:solidFill>
                  <a:sysClr val="windowText" lastClr="000000"/>
                </a:solidFill>
                <a:latin typeface="Carlito"/>
                <a:cs typeface="Carlito"/>
              </a:rPr>
              <a:t> </a:t>
            </a:r>
            <a:r>
              <a:rPr b="0" kern="0" dirty="0">
                <a:solidFill>
                  <a:sysClr val="windowText" lastClr="000000"/>
                </a:solidFill>
                <a:latin typeface="Carlito"/>
                <a:cs typeface="Carlito"/>
              </a:rPr>
              <a:t>by</a:t>
            </a:r>
            <a:r>
              <a:rPr b="0" kern="0" spc="-20" dirty="0">
                <a:solidFill>
                  <a:sysClr val="windowText" lastClr="000000"/>
                </a:solidFill>
                <a:latin typeface="Carlito"/>
                <a:cs typeface="Carlito"/>
              </a:rPr>
              <a:t> </a:t>
            </a:r>
            <a:r>
              <a:rPr b="0" kern="0" dirty="0">
                <a:solidFill>
                  <a:sysClr val="windowText" lastClr="000000"/>
                </a:solidFill>
                <a:latin typeface="Carlito"/>
                <a:cs typeface="Carlito"/>
              </a:rPr>
              <a:t>the</a:t>
            </a:r>
            <a:r>
              <a:rPr b="0" kern="0" spc="-25" dirty="0">
                <a:solidFill>
                  <a:sysClr val="windowText" lastClr="000000"/>
                </a:solidFill>
                <a:latin typeface="Carlito"/>
                <a:cs typeface="Carlito"/>
              </a:rPr>
              <a:t> </a:t>
            </a:r>
            <a:r>
              <a:rPr b="0" kern="0" spc="-10" dirty="0">
                <a:solidFill>
                  <a:sysClr val="windowText" lastClr="000000"/>
                </a:solidFill>
                <a:latin typeface="Carlito"/>
                <a:cs typeface="Carlito"/>
              </a:rPr>
              <a:t>evaluation</a:t>
            </a:r>
            <a:r>
              <a:rPr b="0" kern="0" spc="-20" dirty="0">
                <a:solidFill>
                  <a:sysClr val="windowText" lastClr="000000"/>
                </a:solidFill>
                <a:latin typeface="Carlito"/>
                <a:cs typeface="Carlito"/>
              </a:rPr>
              <a:t> </a:t>
            </a:r>
            <a:r>
              <a:rPr b="0" kern="0" dirty="0">
                <a:solidFill>
                  <a:sysClr val="windowText" lastClr="000000"/>
                </a:solidFill>
                <a:latin typeface="Carlito"/>
                <a:cs typeface="Carlito"/>
              </a:rPr>
              <a:t>design</a:t>
            </a:r>
            <a:r>
              <a:rPr b="0" kern="0" spc="-30" dirty="0">
                <a:solidFill>
                  <a:sysClr val="windowText" lastClr="000000"/>
                </a:solidFill>
                <a:latin typeface="Carlito"/>
                <a:cs typeface="Carlito"/>
              </a:rPr>
              <a:t> </a:t>
            </a:r>
            <a:r>
              <a:rPr b="0" kern="0" dirty="0">
                <a:solidFill>
                  <a:sysClr val="windowText" lastClr="000000"/>
                </a:solidFill>
                <a:latin typeface="Carlito"/>
                <a:cs typeface="Carlito"/>
              </a:rPr>
              <a:t>(</a:t>
            </a:r>
            <a:r>
              <a:rPr b="0" i="1" kern="0" dirty="0">
                <a:solidFill>
                  <a:sysClr val="windowText" lastClr="000000"/>
                </a:solidFill>
                <a:latin typeface="Carlito"/>
                <a:cs typeface="Carlito"/>
              </a:rPr>
              <a:t>e.g.,</a:t>
            </a:r>
            <a:r>
              <a:rPr b="0" i="1" kern="0" spc="-25" dirty="0">
                <a:solidFill>
                  <a:sysClr val="windowText" lastClr="000000"/>
                </a:solidFill>
                <a:latin typeface="Carlito"/>
                <a:cs typeface="Carlito"/>
              </a:rPr>
              <a:t> </a:t>
            </a:r>
            <a:r>
              <a:rPr b="0" i="1" kern="0" dirty="0">
                <a:solidFill>
                  <a:sysClr val="windowText" lastClr="000000"/>
                </a:solidFill>
                <a:latin typeface="Carlito"/>
                <a:cs typeface="Carlito"/>
              </a:rPr>
              <a:t>the</a:t>
            </a:r>
            <a:r>
              <a:rPr b="0" i="1" kern="0" spc="-30" dirty="0">
                <a:solidFill>
                  <a:sysClr val="windowText" lastClr="000000"/>
                </a:solidFill>
                <a:latin typeface="Carlito"/>
                <a:cs typeface="Carlito"/>
              </a:rPr>
              <a:t> </a:t>
            </a:r>
            <a:r>
              <a:rPr b="0" i="1" kern="0" spc="-10" dirty="0">
                <a:solidFill>
                  <a:sysClr val="windowText" lastClr="000000"/>
                </a:solidFill>
                <a:latin typeface="Carlito"/>
                <a:cs typeface="Carlito"/>
              </a:rPr>
              <a:t>recommendation</a:t>
            </a:r>
            <a:r>
              <a:rPr b="0" i="1" kern="0" spc="-20" dirty="0">
                <a:solidFill>
                  <a:sysClr val="windowText" lastClr="000000"/>
                </a:solidFill>
                <a:latin typeface="Carlito"/>
                <a:cs typeface="Carlito"/>
              </a:rPr>
              <a:t> </a:t>
            </a:r>
            <a:r>
              <a:rPr b="0" i="1" kern="0" spc="-10" dirty="0">
                <a:solidFill>
                  <a:sysClr val="windowText" lastClr="000000"/>
                </a:solidFill>
                <a:latin typeface="Carlito"/>
                <a:cs typeface="Carlito"/>
              </a:rPr>
              <a:t>algorithm</a:t>
            </a:r>
            <a:r>
              <a:rPr b="0" kern="0" spc="-10" dirty="0">
                <a:solidFill>
                  <a:sysClr val="windowText" lastClr="000000"/>
                </a:solidFill>
                <a:latin typeface="Carlito"/>
                <a:cs typeface="Carlito"/>
              </a:rPr>
              <a:t>)</a:t>
            </a:r>
            <a:r>
              <a:rPr lang="cs-CZ" b="0" kern="0" spc="-10" dirty="0">
                <a:solidFill>
                  <a:sysClr val="windowText" lastClr="000000"/>
                </a:solidFill>
                <a:latin typeface="Carlito"/>
                <a:cs typeface="Carlito"/>
              </a:rPr>
              <a:t/>
            </a:r>
            <a:br>
              <a:rPr lang="cs-CZ" b="0" kern="0" spc="-10" dirty="0">
                <a:solidFill>
                  <a:sysClr val="windowText" lastClr="000000"/>
                </a:solidFill>
                <a:latin typeface="Carlito"/>
                <a:cs typeface="Carlito"/>
              </a:rPr>
            </a:br>
            <a:endParaRPr b="0" kern="0" dirty="0">
              <a:solidFill>
                <a:sysClr val="windowText" lastClr="000000"/>
              </a:solidFill>
              <a:latin typeface="Carlito"/>
              <a:cs typeface="Carlito"/>
            </a:endParaRPr>
          </a:p>
          <a:p>
            <a:pPr marL="184785" indent="-172085" fontAlgn="auto">
              <a:spcBef>
                <a:spcPts val="530"/>
              </a:spcBef>
              <a:spcAft>
                <a:spcPts val="0"/>
              </a:spcAft>
              <a:buFont typeface="Arial"/>
              <a:buChar char="•"/>
              <a:tabLst>
                <a:tab pos="184785" algn="l"/>
              </a:tabLst>
            </a:pPr>
            <a:r>
              <a:rPr sz="2100" kern="0" dirty="0">
                <a:solidFill>
                  <a:sysClr val="windowText" lastClr="000000"/>
                </a:solidFill>
                <a:latin typeface="Carlito"/>
                <a:cs typeface="Carlito"/>
              </a:rPr>
              <a:t>Dependent</a:t>
            </a:r>
            <a:r>
              <a:rPr sz="2100" kern="0" spc="-60" dirty="0">
                <a:solidFill>
                  <a:sysClr val="windowText" lastClr="000000"/>
                </a:solidFill>
                <a:latin typeface="Carlito"/>
                <a:cs typeface="Carlito"/>
              </a:rPr>
              <a:t> </a:t>
            </a:r>
            <a:r>
              <a:rPr sz="2100" kern="0" spc="-10" dirty="0">
                <a:solidFill>
                  <a:sysClr val="windowText" lastClr="000000"/>
                </a:solidFill>
                <a:latin typeface="Carlito"/>
                <a:cs typeface="Carlito"/>
              </a:rPr>
              <a:t>variables</a:t>
            </a:r>
            <a:endParaRPr sz="2100" kern="0" dirty="0">
              <a:solidFill>
                <a:sysClr val="windowText" lastClr="000000"/>
              </a:solidFill>
              <a:latin typeface="Carlito"/>
              <a:cs typeface="Carlito"/>
            </a:endParaRPr>
          </a:p>
          <a:p>
            <a:pPr marL="527685" lvl="1" indent="-172085" fontAlgn="auto">
              <a:spcBef>
                <a:spcPts val="204"/>
              </a:spcBef>
              <a:spcAft>
                <a:spcPts val="0"/>
              </a:spcAft>
              <a:buFont typeface="Arial"/>
              <a:buChar char="•"/>
              <a:tabLst>
                <a:tab pos="527685" algn="l"/>
              </a:tabLst>
            </a:pPr>
            <a:r>
              <a:rPr b="0" kern="0" dirty="0">
                <a:solidFill>
                  <a:sysClr val="windowText" lastClr="000000"/>
                </a:solidFill>
                <a:latin typeface="Carlito"/>
                <a:cs typeface="Carlito"/>
              </a:rPr>
              <a:t>Assumed</a:t>
            </a:r>
            <a:r>
              <a:rPr b="0" kern="0" spc="-50" dirty="0">
                <a:solidFill>
                  <a:sysClr val="windowText" lastClr="000000"/>
                </a:solidFill>
                <a:latin typeface="Carlito"/>
                <a:cs typeface="Carlito"/>
              </a:rPr>
              <a:t> </a:t>
            </a:r>
            <a:r>
              <a:rPr b="0" kern="0" dirty="0">
                <a:solidFill>
                  <a:sysClr val="windowText" lastClr="000000"/>
                </a:solidFill>
                <a:latin typeface="Carlito"/>
                <a:cs typeface="Carlito"/>
              </a:rPr>
              <a:t>to</a:t>
            </a:r>
            <a:r>
              <a:rPr b="0" kern="0" spc="-45" dirty="0">
                <a:solidFill>
                  <a:sysClr val="windowText" lastClr="000000"/>
                </a:solidFill>
                <a:latin typeface="Carlito"/>
                <a:cs typeface="Carlito"/>
              </a:rPr>
              <a:t> </a:t>
            </a:r>
            <a:r>
              <a:rPr b="0" kern="0" dirty="0">
                <a:solidFill>
                  <a:sysClr val="windowText" lastClr="000000"/>
                </a:solidFill>
                <a:latin typeface="Carlito"/>
                <a:cs typeface="Carlito"/>
              </a:rPr>
              <a:t>be</a:t>
            </a:r>
            <a:r>
              <a:rPr b="0" kern="0" spc="-35" dirty="0">
                <a:solidFill>
                  <a:sysClr val="windowText" lastClr="000000"/>
                </a:solidFill>
                <a:latin typeface="Carlito"/>
                <a:cs typeface="Carlito"/>
              </a:rPr>
              <a:t> </a:t>
            </a:r>
            <a:r>
              <a:rPr b="0" kern="0" dirty="0">
                <a:solidFill>
                  <a:sysClr val="windowText" lastClr="000000"/>
                </a:solidFill>
                <a:latin typeface="Carlito"/>
                <a:cs typeface="Carlito"/>
              </a:rPr>
              <a:t>influenced</a:t>
            </a:r>
            <a:r>
              <a:rPr b="0" kern="0" spc="-5" dirty="0">
                <a:solidFill>
                  <a:sysClr val="windowText" lastClr="000000"/>
                </a:solidFill>
                <a:latin typeface="Carlito"/>
                <a:cs typeface="Carlito"/>
              </a:rPr>
              <a:t> </a:t>
            </a:r>
            <a:r>
              <a:rPr b="0" kern="0" dirty="0">
                <a:solidFill>
                  <a:sysClr val="windowText" lastClr="000000"/>
                </a:solidFill>
                <a:latin typeface="Carlito"/>
                <a:cs typeface="Carlito"/>
              </a:rPr>
              <a:t>by</a:t>
            </a:r>
            <a:r>
              <a:rPr b="0" kern="0" spc="-40" dirty="0">
                <a:solidFill>
                  <a:sysClr val="windowText" lastClr="000000"/>
                </a:solidFill>
                <a:latin typeface="Carlito"/>
                <a:cs typeface="Carlito"/>
              </a:rPr>
              <a:t> </a:t>
            </a:r>
            <a:r>
              <a:rPr b="0" kern="0" dirty="0">
                <a:solidFill>
                  <a:sysClr val="windowText" lastClr="000000"/>
                </a:solidFill>
                <a:latin typeface="Carlito"/>
                <a:cs typeface="Carlito"/>
              </a:rPr>
              <a:t>the</a:t>
            </a:r>
            <a:r>
              <a:rPr b="0" kern="0" spc="-30" dirty="0">
                <a:solidFill>
                  <a:sysClr val="windowText" lastClr="000000"/>
                </a:solidFill>
                <a:latin typeface="Carlito"/>
                <a:cs typeface="Carlito"/>
              </a:rPr>
              <a:t> </a:t>
            </a:r>
            <a:r>
              <a:rPr b="0" kern="0" spc="-10" dirty="0">
                <a:solidFill>
                  <a:sysClr val="windowText" lastClr="000000"/>
                </a:solidFill>
                <a:latin typeface="Carlito"/>
                <a:cs typeface="Carlito"/>
              </a:rPr>
              <a:t>independent</a:t>
            </a:r>
            <a:r>
              <a:rPr b="0" kern="0" spc="-35" dirty="0">
                <a:solidFill>
                  <a:sysClr val="windowText" lastClr="000000"/>
                </a:solidFill>
                <a:latin typeface="Carlito"/>
                <a:cs typeface="Carlito"/>
              </a:rPr>
              <a:t> </a:t>
            </a:r>
            <a:r>
              <a:rPr b="0" kern="0" spc="-10" dirty="0">
                <a:solidFill>
                  <a:sysClr val="windowText" lastClr="000000"/>
                </a:solidFill>
                <a:latin typeface="Carlito"/>
                <a:cs typeface="Carlito"/>
              </a:rPr>
              <a:t>variables</a:t>
            </a:r>
            <a:r>
              <a:rPr lang="cs-CZ" b="0" kern="0" spc="-10" dirty="0">
                <a:solidFill>
                  <a:sysClr val="windowText" lastClr="000000"/>
                </a:solidFill>
                <a:latin typeface="Carlito"/>
                <a:cs typeface="Carlito"/>
              </a:rPr>
              <a:t> and control conditions</a:t>
            </a:r>
          </a:p>
          <a:p>
            <a:pPr marL="527685" lvl="1" indent="-172085" fontAlgn="auto">
              <a:spcBef>
                <a:spcPts val="204"/>
              </a:spcBef>
              <a:spcAft>
                <a:spcPts val="0"/>
              </a:spcAft>
              <a:buFont typeface="Arial"/>
              <a:buChar char="•"/>
              <a:tabLst>
                <a:tab pos="527685" algn="l"/>
              </a:tabLst>
            </a:pPr>
            <a:r>
              <a:rPr lang="cs-CZ" b="0" i="1" kern="0" spc="-10" dirty="0">
                <a:solidFill>
                  <a:sysClr val="windowText" lastClr="000000"/>
                </a:solidFill>
                <a:latin typeface="Carlito"/>
                <a:cs typeface="Carlito"/>
              </a:rPr>
              <a:t>E.g., higher reported satisfaction with certain algorithm / higher nDCG@10 / more conversions...</a:t>
            </a:r>
            <a:endParaRPr b="0" i="1" kern="0" dirty="0">
              <a:solidFill>
                <a:sysClr val="windowText" lastClr="000000"/>
              </a:solidFill>
              <a:latin typeface="Carlito"/>
              <a:cs typeface="Carlito"/>
            </a:endParaRPr>
          </a:p>
        </p:txBody>
      </p:sp>
    </p:spTree>
    <p:extLst>
      <p:ext uri="{BB962C8B-B14F-4D97-AF65-F5344CB8AC3E}">
        <p14:creationId xmlns:p14="http://schemas.microsoft.com/office/powerpoint/2010/main" val="40836195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83832" y="1230248"/>
            <a:ext cx="6048671" cy="532197"/>
          </a:xfrm>
          <a:prstGeom prst="rect">
            <a:avLst/>
          </a:prstGeom>
        </p:spPr>
        <p:txBody>
          <a:bodyPr vert="horz" wrap="square" lIns="0" tIns="69850" rIns="0" bIns="0" rtlCol="0">
            <a:spAutoFit/>
          </a:bodyPr>
          <a:lstStyle/>
          <a:p>
            <a:pPr marL="12700" marR="5080">
              <a:lnSpc>
                <a:spcPts val="3560"/>
              </a:lnSpc>
              <a:spcBef>
                <a:spcPts val="550"/>
              </a:spcBef>
            </a:pPr>
            <a:r>
              <a:rPr spc="-35" dirty="0"/>
              <a:t>Evaluation</a:t>
            </a:r>
            <a:r>
              <a:rPr spc="-125" dirty="0"/>
              <a:t> </a:t>
            </a:r>
            <a:r>
              <a:rPr spc="-10" dirty="0"/>
              <a:t>research</a:t>
            </a:r>
            <a:r>
              <a:rPr spc="-135" dirty="0"/>
              <a:t> </a:t>
            </a:r>
            <a:r>
              <a:rPr spc="-50" dirty="0"/>
              <a:t>- </a:t>
            </a:r>
            <a:r>
              <a:rPr spc="-10" dirty="0"/>
              <a:t>Design</a:t>
            </a:r>
          </a:p>
        </p:txBody>
      </p:sp>
      <p:sp>
        <p:nvSpPr>
          <p:cNvPr id="3" name="object 3"/>
          <p:cNvSpPr txBox="1"/>
          <p:nvPr/>
        </p:nvSpPr>
        <p:spPr>
          <a:xfrm>
            <a:off x="4583832" y="2636912"/>
            <a:ext cx="3767831" cy="1980029"/>
          </a:xfrm>
          <a:prstGeom prst="rect">
            <a:avLst/>
          </a:prstGeom>
        </p:spPr>
        <p:txBody>
          <a:bodyPr vert="horz" wrap="square" lIns="0" tIns="81280" rIns="0" bIns="0" rtlCol="0">
            <a:spAutoFit/>
          </a:bodyPr>
          <a:lstStyle/>
          <a:p>
            <a:pPr marL="184785" indent="-172085" fontAlgn="auto">
              <a:spcBef>
                <a:spcPts val="640"/>
              </a:spcBef>
              <a:spcAft>
                <a:spcPts val="0"/>
              </a:spcAft>
              <a:buFont typeface="Arial"/>
              <a:buChar char="•"/>
              <a:tabLst>
                <a:tab pos="184785" algn="l"/>
              </a:tabLst>
            </a:pPr>
            <a:r>
              <a:rPr sz="2100" kern="0" spc="-10" dirty="0">
                <a:solidFill>
                  <a:sysClr val="windowText" lastClr="000000"/>
                </a:solidFill>
                <a:latin typeface="Carlito"/>
                <a:cs typeface="Carlito"/>
              </a:rPr>
              <a:t>Experimental</a:t>
            </a:r>
            <a:endParaRPr sz="2100" kern="0" dirty="0">
              <a:solidFill>
                <a:sysClr val="windowText" lastClr="000000"/>
              </a:solidFill>
              <a:latin typeface="Carlito"/>
              <a:cs typeface="Carlito"/>
            </a:endParaRPr>
          </a:p>
          <a:p>
            <a:pPr marL="184785" indent="-172085" fontAlgn="auto">
              <a:spcBef>
                <a:spcPts val="540"/>
              </a:spcBef>
              <a:spcAft>
                <a:spcPts val="0"/>
              </a:spcAft>
              <a:buFont typeface="Arial"/>
              <a:buChar char="•"/>
              <a:tabLst>
                <a:tab pos="184785" algn="l"/>
              </a:tabLst>
            </a:pPr>
            <a:r>
              <a:rPr sz="2100" b="0" kern="0" spc="-10" dirty="0">
                <a:solidFill>
                  <a:sysClr val="windowText" lastClr="000000"/>
                </a:solidFill>
                <a:latin typeface="Carlito"/>
                <a:cs typeface="Carlito"/>
              </a:rPr>
              <a:t>Quasi-Experimental</a:t>
            </a:r>
            <a:endParaRPr sz="2100" b="0" kern="0" dirty="0">
              <a:solidFill>
                <a:sysClr val="windowText" lastClr="000000"/>
              </a:solidFill>
              <a:latin typeface="Carlito"/>
              <a:cs typeface="Carlito"/>
            </a:endParaRPr>
          </a:p>
          <a:p>
            <a:pPr marL="184785" indent="-172085" fontAlgn="auto">
              <a:spcBef>
                <a:spcPts val="555"/>
              </a:spcBef>
              <a:spcAft>
                <a:spcPts val="0"/>
              </a:spcAft>
              <a:buFont typeface="Arial"/>
              <a:buChar char="•"/>
              <a:tabLst>
                <a:tab pos="184785" algn="l"/>
              </a:tabLst>
            </a:pPr>
            <a:r>
              <a:rPr sz="2100" b="0" kern="0" spc="-10" dirty="0">
                <a:solidFill>
                  <a:sysClr val="windowText" lastClr="000000"/>
                </a:solidFill>
                <a:latin typeface="Carlito"/>
                <a:cs typeface="Carlito"/>
              </a:rPr>
              <a:t>Non-Experimental</a:t>
            </a:r>
            <a:endParaRPr sz="2100" b="0" kern="0" dirty="0">
              <a:solidFill>
                <a:sysClr val="windowText" lastClr="000000"/>
              </a:solidFill>
              <a:latin typeface="Carlito"/>
              <a:cs typeface="Carlito"/>
            </a:endParaRPr>
          </a:p>
          <a:p>
            <a:pPr marL="184785" indent="-172085" fontAlgn="auto">
              <a:spcBef>
                <a:spcPts val="550"/>
              </a:spcBef>
              <a:spcAft>
                <a:spcPts val="0"/>
              </a:spcAft>
              <a:buFont typeface="Arial"/>
              <a:buChar char="•"/>
              <a:tabLst>
                <a:tab pos="184785" algn="l"/>
              </a:tabLst>
            </a:pPr>
            <a:r>
              <a:rPr sz="2100" b="0" kern="0" spc="-25" dirty="0">
                <a:solidFill>
                  <a:sysClr val="windowText" lastClr="000000"/>
                </a:solidFill>
                <a:latin typeface="Carlito"/>
                <a:cs typeface="Carlito"/>
              </a:rPr>
              <a:t>Cross-</a:t>
            </a:r>
            <a:r>
              <a:rPr sz="2100" b="0" kern="0" spc="-10" dirty="0">
                <a:solidFill>
                  <a:sysClr val="windowText" lastClr="000000"/>
                </a:solidFill>
                <a:latin typeface="Carlito"/>
                <a:cs typeface="Carlito"/>
              </a:rPr>
              <a:t>Sectional</a:t>
            </a:r>
            <a:endParaRPr sz="2100" b="0" kern="0" dirty="0">
              <a:solidFill>
                <a:sysClr val="windowText" lastClr="000000"/>
              </a:solidFill>
              <a:latin typeface="Carlito"/>
              <a:cs typeface="Carlito"/>
            </a:endParaRPr>
          </a:p>
          <a:p>
            <a:pPr marL="184785" indent="-172085" fontAlgn="auto">
              <a:spcBef>
                <a:spcPts val="540"/>
              </a:spcBef>
              <a:spcAft>
                <a:spcPts val="0"/>
              </a:spcAft>
              <a:buFont typeface="Arial"/>
              <a:buChar char="•"/>
              <a:tabLst>
                <a:tab pos="184785" algn="l"/>
              </a:tabLst>
            </a:pPr>
            <a:r>
              <a:rPr sz="2100" b="0" kern="0" spc="-20" dirty="0">
                <a:solidFill>
                  <a:sysClr val="windowText" lastClr="000000"/>
                </a:solidFill>
                <a:latin typeface="Carlito"/>
                <a:cs typeface="Carlito"/>
              </a:rPr>
              <a:t>Case-</a:t>
            </a:r>
            <a:r>
              <a:rPr sz="2100" b="0" kern="0" spc="-10" dirty="0">
                <a:solidFill>
                  <a:sysClr val="windowText" lastClr="000000"/>
                </a:solidFill>
                <a:latin typeface="Carlito"/>
                <a:cs typeface="Carlito"/>
              </a:rPr>
              <a:t>Studies</a:t>
            </a:r>
            <a:endParaRPr sz="2100" b="0" kern="0" dirty="0">
              <a:solidFill>
                <a:sysClr val="windowText" lastClr="000000"/>
              </a:solidFill>
              <a:latin typeface="Carlito"/>
              <a:cs typeface="Carlito"/>
            </a:endParaRPr>
          </a:p>
        </p:txBody>
      </p:sp>
      <p:pic>
        <p:nvPicPr>
          <p:cNvPr id="4" name="object 4"/>
          <p:cNvPicPr/>
          <p:nvPr/>
        </p:nvPicPr>
        <p:blipFill>
          <a:blip r:embed="rId2" cstate="print"/>
          <a:stretch>
            <a:fillRect/>
          </a:stretch>
        </p:blipFill>
        <p:spPr>
          <a:xfrm>
            <a:off x="839416" y="1052736"/>
            <a:ext cx="3549396" cy="4608576"/>
          </a:xfrm>
          <a:prstGeom prst="rect">
            <a:avLst/>
          </a:prstGeom>
        </p:spPr>
      </p:pic>
    </p:spTree>
    <p:extLst>
      <p:ext uri="{BB962C8B-B14F-4D97-AF65-F5344CB8AC3E}">
        <p14:creationId xmlns:p14="http://schemas.microsoft.com/office/powerpoint/2010/main" val="40047574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1424" y="485014"/>
            <a:ext cx="11861186" cy="749307"/>
          </a:xfrm>
          <a:prstGeom prst="rect">
            <a:avLst/>
          </a:prstGeom>
        </p:spPr>
        <p:txBody>
          <a:bodyPr vert="horz" wrap="square" lIns="0" tIns="239140" rIns="0" bIns="0" rtlCol="0">
            <a:spAutoFit/>
          </a:bodyPr>
          <a:lstStyle/>
          <a:p>
            <a:pPr marL="12700">
              <a:spcBef>
                <a:spcPts val="100"/>
              </a:spcBef>
            </a:pPr>
            <a:r>
              <a:rPr spc="-35" dirty="0"/>
              <a:t>Experimental</a:t>
            </a:r>
            <a:r>
              <a:rPr spc="-100" dirty="0"/>
              <a:t> </a:t>
            </a:r>
            <a:r>
              <a:rPr spc="-20" dirty="0"/>
              <a:t>Research</a:t>
            </a:r>
            <a:r>
              <a:rPr spc="-70" dirty="0"/>
              <a:t> </a:t>
            </a:r>
            <a:r>
              <a:rPr spc="-10" dirty="0"/>
              <a:t>Design</a:t>
            </a:r>
          </a:p>
        </p:txBody>
      </p:sp>
      <p:sp>
        <p:nvSpPr>
          <p:cNvPr id="3" name="object 3"/>
          <p:cNvSpPr txBox="1"/>
          <p:nvPr/>
        </p:nvSpPr>
        <p:spPr>
          <a:xfrm>
            <a:off x="1127448" y="1810259"/>
            <a:ext cx="8928992" cy="984885"/>
          </a:xfrm>
          <a:prstGeom prst="rect">
            <a:avLst/>
          </a:prstGeom>
        </p:spPr>
        <p:txBody>
          <a:bodyPr vert="horz" wrap="square" lIns="0" tIns="48260" rIns="0" bIns="0" rtlCol="0">
            <a:spAutoFit/>
          </a:bodyPr>
          <a:lstStyle/>
          <a:p>
            <a:pPr marL="184785" marR="5080" indent="-172720" fontAlgn="auto">
              <a:lnSpc>
                <a:spcPts val="2270"/>
              </a:lnSpc>
              <a:spcBef>
                <a:spcPts val="380"/>
              </a:spcBef>
              <a:spcAft>
                <a:spcPts val="0"/>
              </a:spcAft>
              <a:buFont typeface="Arial"/>
              <a:buChar char="•"/>
              <a:tabLst>
                <a:tab pos="184785" algn="l"/>
              </a:tabLst>
            </a:pPr>
            <a:r>
              <a:rPr sz="2100" b="0" kern="0" dirty="0">
                <a:solidFill>
                  <a:sysClr val="windowText" lastClr="000000"/>
                </a:solidFill>
                <a:latin typeface="Carlito"/>
                <a:cs typeface="Carlito"/>
              </a:rPr>
              <a:t>One</a:t>
            </a:r>
            <a:r>
              <a:rPr sz="2100" b="0" kern="0" spc="-45" dirty="0">
                <a:solidFill>
                  <a:sysClr val="windowText" lastClr="000000"/>
                </a:solidFill>
                <a:latin typeface="Carlito"/>
                <a:cs typeface="Carlito"/>
              </a:rPr>
              <a:t> </a:t>
            </a:r>
            <a:r>
              <a:rPr sz="2100" b="0" kern="0" dirty="0">
                <a:solidFill>
                  <a:sysClr val="windowText" lastClr="000000"/>
                </a:solidFill>
                <a:latin typeface="Carlito"/>
                <a:cs typeface="Carlito"/>
              </a:rPr>
              <a:t>or</a:t>
            </a:r>
            <a:r>
              <a:rPr sz="2100" b="0" kern="0" spc="-25" dirty="0">
                <a:solidFill>
                  <a:sysClr val="windowText" lastClr="000000"/>
                </a:solidFill>
                <a:latin typeface="Carlito"/>
                <a:cs typeface="Carlito"/>
              </a:rPr>
              <a:t> </a:t>
            </a:r>
            <a:r>
              <a:rPr sz="2100" b="0" kern="0" dirty="0">
                <a:solidFill>
                  <a:sysClr val="windowText" lastClr="000000"/>
                </a:solidFill>
                <a:latin typeface="Carlito"/>
                <a:cs typeface="Carlito"/>
              </a:rPr>
              <a:t>more</a:t>
            </a:r>
            <a:r>
              <a:rPr sz="2100" b="0" kern="0" spc="-30" dirty="0">
                <a:solidFill>
                  <a:sysClr val="windowText" lastClr="000000"/>
                </a:solidFill>
                <a:latin typeface="Carlito"/>
                <a:cs typeface="Carlito"/>
              </a:rPr>
              <a:t> </a:t>
            </a:r>
            <a:r>
              <a:rPr sz="2100" b="0" kern="0" dirty="0">
                <a:solidFill>
                  <a:sysClr val="windowText" lastClr="000000"/>
                </a:solidFill>
                <a:latin typeface="Carlito"/>
                <a:cs typeface="Carlito"/>
              </a:rPr>
              <a:t>of</a:t>
            </a:r>
            <a:r>
              <a:rPr sz="2100" b="0" kern="0" spc="-50" dirty="0">
                <a:solidFill>
                  <a:sysClr val="windowText" lastClr="000000"/>
                </a:solidFill>
                <a:latin typeface="Carlito"/>
                <a:cs typeface="Carlito"/>
              </a:rPr>
              <a:t> </a:t>
            </a:r>
            <a:r>
              <a:rPr sz="2100" b="0" kern="0" dirty="0">
                <a:solidFill>
                  <a:sysClr val="windowText" lastClr="000000"/>
                </a:solidFill>
                <a:latin typeface="Carlito"/>
                <a:cs typeface="Carlito"/>
              </a:rPr>
              <a:t>the</a:t>
            </a:r>
            <a:r>
              <a:rPr sz="2100" b="0" kern="0" spc="-50" dirty="0">
                <a:solidFill>
                  <a:sysClr val="windowText" lastClr="000000"/>
                </a:solidFill>
                <a:latin typeface="Carlito"/>
                <a:cs typeface="Carlito"/>
              </a:rPr>
              <a:t> </a:t>
            </a:r>
            <a:r>
              <a:rPr sz="2100" b="0" kern="0" spc="-10" dirty="0">
                <a:solidFill>
                  <a:sysClr val="windowText" lastClr="000000"/>
                </a:solidFill>
                <a:latin typeface="Carlito"/>
                <a:cs typeface="Carlito"/>
              </a:rPr>
              <a:t>independent</a:t>
            </a:r>
            <a:r>
              <a:rPr sz="2100" b="0" kern="0" spc="-35" dirty="0">
                <a:solidFill>
                  <a:sysClr val="windowText" lastClr="000000"/>
                </a:solidFill>
                <a:latin typeface="Carlito"/>
                <a:cs typeface="Carlito"/>
              </a:rPr>
              <a:t> </a:t>
            </a:r>
            <a:r>
              <a:rPr sz="2100" b="0" kern="0" spc="-10" dirty="0">
                <a:solidFill>
                  <a:sysClr val="windowText" lastClr="000000"/>
                </a:solidFill>
                <a:latin typeface="Carlito"/>
                <a:cs typeface="Carlito"/>
              </a:rPr>
              <a:t>variables</a:t>
            </a:r>
            <a:r>
              <a:rPr sz="2100" b="0" kern="0" spc="-35" dirty="0">
                <a:solidFill>
                  <a:sysClr val="windowText" lastClr="000000"/>
                </a:solidFill>
                <a:latin typeface="Carlito"/>
                <a:cs typeface="Carlito"/>
              </a:rPr>
              <a:t> </a:t>
            </a:r>
            <a:r>
              <a:rPr sz="2100" b="0" kern="0" dirty="0">
                <a:solidFill>
                  <a:sysClr val="windowText" lastClr="000000"/>
                </a:solidFill>
                <a:latin typeface="Carlito"/>
                <a:cs typeface="Carlito"/>
              </a:rPr>
              <a:t>are</a:t>
            </a:r>
            <a:r>
              <a:rPr sz="2100" b="0" kern="0" spc="-45" dirty="0">
                <a:solidFill>
                  <a:sysClr val="windowText" lastClr="000000"/>
                </a:solidFill>
                <a:latin typeface="Carlito"/>
                <a:cs typeface="Carlito"/>
              </a:rPr>
              <a:t> </a:t>
            </a:r>
            <a:r>
              <a:rPr sz="2100" b="0" kern="0" dirty="0">
                <a:solidFill>
                  <a:sysClr val="windowText" lastClr="000000"/>
                </a:solidFill>
                <a:latin typeface="Carlito"/>
                <a:cs typeface="Carlito"/>
              </a:rPr>
              <a:t>manipulated</a:t>
            </a:r>
            <a:r>
              <a:rPr sz="2100" b="0" kern="0" spc="-55" dirty="0">
                <a:solidFill>
                  <a:sysClr val="windowText" lastClr="000000"/>
                </a:solidFill>
                <a:latin typeface="Carlito"/>
                <a:cs typeface="Carlito"/>
              </a:rPr>
              <a:t> </a:t>
            </a:r>
            <a:r>
              <a:rPr sz="2100" b="0" kern="0" spc="-25" dirty="0">
                <a:solidFill>
                  <a:sysClr val="windowText" lastClr="000000"/>
                </a:solidFill>
                <a:latin typeface="Carlito"/>
                <a:cs typeface="Carlito"/>
              </a:rPr>
              <a:t>to </a:t>
            </a:r>
            <a:r>
              <a:rPr sz="2100" b="0" kern="0" dirty="0">
                <a:solidFill>
                  <a:sysClr val="windowText" lastClr="000000"/>
                </a:solidFill>
                <a:latin typeface="Carlito"/>
                <a:cs typeface="Carlito"/>
              </a:rPr>
              <a:t>ascertain</a:t>
            </a:r>
            <a:r>
              <a:rPr sz="2100" b="0" kern="0" spc="-45" dirty="0">
                <a:solidFill>
                  <a:sysClr val="windowText" lastClr="000000"/>
                </a:solidFill>
                <a:latin typeface="Carlito"/>
                <a:cs typeface="Carlito"/>
              </a:rPr>
              <a:t> </a:t>
            </a:r>
            <a:r>
              <a:rPr sz="2100" b="0" kern="0" dirty="0">
                <a:solidFill>
                  <a:sysClr val="windowText" lastClr="000000"/>
                </a:solidFill>
                <a:latin typeface="Carlito"/>
                <a:cs typeface="Carlito"/>
              </a:rPr>
              <a:t>their</a:t>
            </a:r>
            <a:r>
              <a:rPr sz="2100" b="0" kern="0" spc="-30" dirty="0">
                <a:solidFill>
                  <a:sysClr val="windowText" lastClr="000000"/>
                </a:solidFill>
                <a:latin typeface="Carlito"/>
                <a:cs typeface="Carlito"/>
              </a:rPr>
              <a:t> </a:t>
            </a:r>
            <a:r>
              <a:rPr sz="2100" b="0" kern="0" dirty="0">
                <a:solidFill>
                  <a:sysClr val="windowText" lastClr="000000"/>
                </a:solidFill>
                <a:latin typeface="Carlito"/>
                <a:cs typeface="Carlito"/>
              </a:rPr>
              <a:t>impact</a:t>
            </a:r>
            <a:r>
              <a:rPr sz="2100" b="0" kern="0" spc="-55" dirty="0">
                <a:solidFill>
                  <a:sysClr val="windowText" lastClr="000000"/>
                </a:solidFill>
                <a:latin typeface="Carlito"/>
                <a:cs typeface="Carlito"/>
              </a:rPr>
              <a:t> </a:t>
            </a:r>
            <a:r>
              <a:rPr sz="2100" b="0" kern="0" dirty="0">
                <a:solidFill>
                  <a:sysClr val="windowText" lastClr="000000"/>
                </a:solidFill>
                <a:latin typeface="Carlito"/>
                <a:cs typeface="Carlito"/>
              </a:rPr>
              <a:t>on</a:t>
            </a:r>
            <a:r>
              <a:rPr sz="2100" b="0" kern="0" spc="-45" dirty="0">
                <a:solidFill>
                  <a:sysClr val="windowText" lastClr="000000"/>
                </a:solidFill>
                <a:latin typeface="Carlito"/>
                <a:cs typeface="Carlito"/>
              </a:rPr>
              <a:t> </a:t>
            </a:r>
            <a:r>
              <a:rPr sz="2100" b="0" kern="0" dirty="0">
                <a:solidFill>
                  <a:sysClr val="windowText" lastClr="000000"/>
                </a:solidFill>
                <a:latin typeface="Carlito"/>
                <a:cs typeface="Carlito"/>
              </a:rPr>
              <a:t>the</a:t>
            </a:r>
            <a:r>
              <a:rPr sz="2100" b="0" kern="0" spc="-50" dirty="0">
                <a:solidFill>
                  <a:sysClr val="windowText" lastClr="000000"/>
                </a:solidFill>
                <a:latin typeface="Carlito"/>
                <a:cs typeface="Carlito"/>
              </a:rPr>
              <a:t> </a:t>
            </a:r>
            <a:r>
              <a:rPr sz="2100" b="0" kern="0" dirty="0">
                <a:solidFill>
                  <a:sysClr val="windowText" lastClr="000000"/>
                </a:solidFill>
                <a:latin typeface="Carlito"/>
                <a:cs typeface="Carlito"/>
              </a:rPr>
              <a:t>dependent</a:t>
            </a:r>
            <a:r>
              <a:rPr sz="2100" b="0" kern="0" spc="-45" dirty="0">
                <a:solidFill>
                  <a:sysClr val="windowText" lastClr="000000"/>
                </a:solidFill>
                <a:latin typeface="Carlito"/>
                <a:cs typeface="Carlito"/>
              </a:rPr>
              <a:t> </a:t>
            </a:r>
            <a:r>
              <a:rPr sz="2100" b="0" kern="0" spc="-10" dirty="0">
                <a:solidFill>
                  <a:sysClr val="windowText" lastClr="000000"/>
                </a:solidFill>
                <a:latin typeface="Carlito"/>
                <a:cs typeface="Carlito"/>
              </a:rPr>
              <a:t>variables</a:t>
            </a:r>
            <a:endParaRPr lang="cs-CZ" sz="2100" b="0" kern="0" spc="-10" dirty="0">
              <a:solidFill>
                <a:sysClr val="windowText" lastClr="000000"/>
              </a:solidFill>
              <a:latin typeface="Carlito"/>
              <a:cs typeface="Carlito"/>
            </a:endParaRPr>
          </a:p>
          <a:p>
            <a:pPr marL="641985" marR="5080" lvl="1" indent="-172720" fontAlgn="auto">
              <a:lnSpc>
                <a:spcPts val="2270"/>
              </a:lnSpc>
              <a:spcBef>
                <a:spcPts val="380"/>
              </a:spcBef>
              <a:spcAft>
                <a:spcPts val="0"/>
              </a:spcAft>
              <a:buFont typeface="Arial"/>
              <a:buChar char="•"/>
              <a:tabLst>
                <a:tab pos="184785" algn="l"/>
              </a:tabLst>
            </a:pPr>
            <a:r>
              <a:rPr lang="cs-CZ" sz="2100" i="1" kern="0" spc="-10" dirty="0">
                <a:solidFill>
                  <a:srgbClr val="FF0000"/>
                </a:solidFill>
                <a:latin typeface="Carlito"/>
                <a:cs typeface="Carlito"/>
              </a:rPr>
              <a:t>The most common approach for RecSys research</a:t>
            </a:r>
            <a:endParaRPr sz="2100" i="1" kern="0" dirty="0">
              <a:solidFill>
                <a:srgbClr val="FF0000"/>
              </a:solidFill>
              <a:latin typeface="Carlito"/>
              <a:cs typeface="Carlito"/>
            </a:endParaRPr>
          </a:p>
        </p:txBody>
      </p:sp>
      <p:pic>
        <p:nvPicPr>
          <p:cNvPr id="4" name="object 4"/>
          <p:cNvPicPr/>
          <p:nvPr/>
        </p:nvPicPr>
        <p:blipFill>
          <a:blip r:embed="rId2" cstate="print"/>
          <a:stretch>
            <a:fillRect/>
          </a:stretch>
        </p:blipFill>
        <p:spPr>
          <a:xfrm>
            <a:off x="3713989" y="2997707"/>
            <a:ext cx="4764023" cy="2897124"/>
          </a:xfrm>
          <a:prstGeom prst="rect">
            <a:avLst/>
          </a:prstGeom>
        </p:spPr>
      </p:pic>
      <p:sp>
        <p:nvSpPr>
          <p:cNvPr id="5" name="object 3"/>
          <p:cNvSpPr txBox="1"/>
          <p:nvPr/>
        </p:nvSpPr>
        <p:spPr>
          <a:xfrm>
            <a:off x="1271464" y="6021288"/>
            <a:ext cx="8928992" cy="689932"/>
          </a:xfrm>
          <a:prstGeom prst="rect">
            <a:avLst/>
          </a:prstGeom>
        </p:spPr>
        <p:txBody>
          <a:bodyPr vert="horz" wrap="square" lIns="0" tIns="48260" rIns="0" bIns="0" rtlCol="0">
            <a:spAutoFit/>
          </a:bodyPr>
          <a:lstStyle/>
          <a:p>
            <a:pPr marL="184785" marR="5080" indent="-172720" fontAlgn="auto">
              <a:lnSpc>
                <a:spcPts val="2270"/>
              </a:lnSpc>
              <a:spcBef>
                <a:spcPts val="380"/>
              </a:spcBef>
              <a:spcAft>
                <a:spcPts val="0"/>
              </a:spcAft>
              <a:buFont typeface="Arial"/>
              <a:buChar char="•"/>
              <a:tabLst>
                <a:tab pos="184785" algn="l"/>
              </a:tabLst>
            </a:pPr>
            <a:r>
              <a:rPr lang="cs-CZ" sz="2000" b="0" i="1" kern="0" dirty="0">
                <a:solidFill>
                  <a:srgbClr val="00B0F0"/>
                </a:solidFill>
                <a:latin typeface="Carlito"/>
                <a:cs typeface="Carlito"/>
              </a:rPr>
              <a:t>A/B testing in online settings </a:t>
            </a:r>
          </a:p>
          <a:p>
            <a:pPr marL="641985" marR="5080" lvl="1" indent="-172720" fontAlgn="auto">
              <a:lnSpc>
                <a:spcPts val="2270"/>
              </a:lnSpc>
              <a:spcBef>
                <a:spcPts val="380"/>
              </a:spcBef>
              <a:spcAft>
                <a:spcPts val="0"/>
              </a:spcAft>
              <a:buFont typeface="Arial"/>
              <a:buChar char="•"/>
              <a:tabLst>
                <a:tab pos="184785" algn="l"/>
              </a:tabLst>
            </a:pPr>
            <a:r>
              <a:rPr lang="cs-CZ" b="0" i="1" kern="0" dirty="0">
                <a:solidFill>
                  <a:srgbClr val="00B0F0"/>
                </a:solidFill>
                <a:latin typeface="Carlito"/>
                <a:cs typeface="Carlito"/>
              </a:rPr>
              <a:t>users are randomly directed to recommendations from algorithm A or B</a:t>
            </a:r>
            <a:endParaRPr b="0" i="1" kern="0" dirty="0">
              <a:solidFill>
                <a:srgbClr val="00B0F0"/>
              </a:solidFill>
              <a:latin typeface="Carlito"/>
              <a:cs typeface="Carlito"/>
            </a:endParaRPr>
          </a:p>
        </p:txBody>
      </p:sp>
    </p:spTree>
    <p:extLst>
      <p:ext uri="{BB962C8B-B14F-4D97-AF65-F5344CB8AC3E}">
        <p14:creationId xmlns:p14="http://schemas.microsoft.com/office/powerpoint/2010/main" val="37289964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83432" y="485014"/>
            <a:ext cx="11789178" cy="749307"/>
          </a:xfrm>
          <a:prstGeom prst="rect">
            <a:avLst/>
          </a:prstGeom>
        </p:spPr>
        <p:txBody>
          <a:bodyPr vert="horz" wrap="square" lIns="0" tIns="239140" rIns="0" bIns="0" rtlCol="0">
            <a:spAutoFit/>
          </a:bodyPr>
          <a:lstStyle/>
          <a:p>
            <a:pPr marL="12700">
              <a:spcBef>
                <a:spcPts val="100"/>
              </a:spcBef>
            </a:pPr>
            <a:r>
              <a:rPr spc="-35" dirty="0"/>
              <a:t>Experimental</a:t>
            </a:r>
            <a:r>
              <a:rPr spc="-100" dirty="0"/>
              <a:t> </a:t>
            </a:r>
            <a:r>
              <a:rPr spc="-20" dirty="0"/>
              <a:t>Research</a:t>
            </a:r>
            <a:r>
              <a:rPr spc="-70" dirty="0"/>
              <a:t> </a:t>
            </a:r>
            <a:r>
              <a:rPr spc="-10" dirty="0"/>
              <a:t>Design</a:t>
            </a:r>
          </a:p>
        </p:txBody>
      </p:sp>
      <p:sp>
        <p:nvSpPr>
          <p:cNvPr id="3" name="object 3"/>
          <p:cNvSpPr txBox="1"/>
          <p:nvPr/>
        </p:nvSpPr>
        <p:spPr>
          <a:xfrm>
            <a:off x="1055440" y="1810259"/>
            <a:ext cx="9505056" cy="1933863"/>
          </a:xfrm>
          <a:prstGeom prst="rect">
            <a:avLst/>
          </a:prstGeom>
        </p:spPr>
        <p:txBody>
          <a:bodyPr vert="horz" wrap="square" lIns="0" tIns="48260" rIns="0" bIns="0" rtlCol="0">
            <a:spAutoFit/>
          </a:bodyPr>
          <a:lstStyle/>
          <a:p>
            <a:pPr marL="184785" marR="5080" indent="-172720" fontAlgn="auto">
              <a:lnSpc>
                <a:spcPts val="2270"/>
              </a:lnSpc>
              <a:spcBef>
                <a:spcPts val="380"/>
              </a:spcBef>
              <a:spcAft>
                <a:spcPts val="0"/>
              </a:spcAft>
              <a:buFont typeface="Arial"/>
              <a:buChar char="•"/>
              <a:tabLst>
                <a:tab pos="184785" algn="l"/>
              </a:tabLst>
            </a:pPr>
            <a:r>
              <a:rPr sz="2100" b="0" kern="0" dirty="0">
                <a:solidFill>
                  <a:sysClr val="windowText" lastClr="000000"/>
                </a:solidFill>
                <a:latin typeface="Carlito"/>
                <a:cs typeface="Carlito"/>
              </a:rPr>
              <a:t>One</a:t>
            </a:r>
            <a:r>
              <a:rPr sz="2100" b="0" kern="0" spc="-45" dirty="0">
                <a:solidFill>
                  <a:sysClr val="windowText" lastClr="000000"/>
                </a:solidFill>
                <a:latin typeface="Carlito"/>
                <a:cs typeface="Carlito"/>
              </a:rPr>
              <a:t> </a:t>
            </a:r>
            <a:r>
              <a:rPr sz="2100" b="0" kern="0" dirty="0">
                <a:solidFill>
                  <a:sysClr val="windowText" lastClr="000000"/>
                </a:solidFill>
                <a:latin typeface="Carlito"/>
                <a:cs typeface="Carlito"/>
              </a:rPr>
              <a:t>or</a:t>
            </a:r>
            <a:r>
              <a:rPr sz="2100" b="0" kern="0" spc="-25" dirty="0">
                <a:solidFill>
                  <a:sysClr val="windowText" lastClr="000000"/>
                </a:solidFill>
                <a:latin typeface="Carlito"/>
                <a:cs typeface="Carlito"/>
              </a:rPr>
              <a:t> </a:t>
            </a:r>
            <a:r>
              <a:rPr sz="2100" b="0" kern="0" dirty="0">
                <a:solidFill>
                  <a:sysClr val="windowText" lastClr="000000"/>
                </a:solidFill>
                <a:latin typeface="Carlito"/>
                <a:cs typeface="Carlito"/>
              </a:rPr>
              <a:t>more</a:t>
            </a:r>
            <a:r>
              <a:rPr sz="2100" b="0" kern="0" spc="-30" dirty="0">
                <a:solidFill>
                  <a:sysClr val="windowText" lastClr="000000"/>
                </a:solidFill>
                <a:latin typeface="Carlito"/>
                <a:cs typeface="Carlito"/>
              </a:rPr>
              <a:t> </a:t>
            </a:r>
            <a:r>
              <a:rPr sz="2100" b="0" kern="0" dirty="0">
                <a:solidFill>
                  <a:sysClr val="windowText" lastClr="000000"/>
                </a:solidFill>
                <a:latin typeface="Carlito"/>
                <a:cs typeface="Carlito"/>
              </a:rPr>
              <a:t>of</a:t>
            </a:r>
            <a:r>
              <a:rPr sz="2100" b="0" kern="0" spc="-50" dirty="0">
                <a:solidFill>
                  <a:sysClr val="windowText" lastClr="000000"/>
                </a:solidFill>
                <a:latin typeface="Carlito"/>
                <a:cs typeface="Carlito"/>
              </a:rPr>
              <a:t> </a:t>
            </a:r>
            <a:r>
              <a:rPr sz="2100" b="0" kern="0" dirty="0">
                <a:solidFill>
                  <a:sysClr val="windowText" lastClr="000000"/>
                </a:solidFill>
                <a:latin typeface="Carlito"/>
                <a:cs typeface="Carlito"/>
              </a:rPr>
              <a:t>the</a:t>
            </a:r>
            <a:r>
              <a:rPr sz="2100" b="0" kern="0" spc="-50" dirty="0">
                <a:solidFill>
                  <a:sysClr val="windowText" lastClr="000000"/>
                </a:solidFill>
                <a:latin typeface="Carlito"/>
                <a:cs typeface="Carlito"/>
              </a:rPr>
              <a:t> </a:t>
            </a:r>
            <a:r>
              <a:rPr sz="2100" b="0" kern="0" spc="-10" dirty="0">
                <a:solidFill>
                  <a:sysClr val="windowText" lastClr="000000"/>
                </a:solidFill>
                <a:latin typeface="Carlito"/>
                <a:cs typeface="Carlito"/>
              </a:rPr>
              <a:t>independent</a:t>
            </a:r>
            <a:r>
              <a:rPr sz="2100" b="0" kern="0" spc="-35" dirty="0">
                <a:solidFill>
                  <a:sysClr val="windowText" lastClr="000000"/>
                </a:solidFill>
                <a:latin typeface="Carlito"/>
                <a:cs typeface="Carlito"/>
              </a:rPr>
              <a:t> </a:t>
            </a:r>
            <a:r>
              <a:rPr sz="2100" b="0" kern="0" spc="-10" dirty="0">
                <a:solidFill>
                  <a:sysClr val="windowText" lastClr="000000"/>
                </a:solidFill>
                <a:latin typeface="Carlito"/>
                <a:cs typeface="Carlito"/>
              </a:rPr>
              <a:t>variables</a:t>
            </a:r>
            <a:r>
              <a:rPr sz="2100" b="0" kern="0" spc="-35" dirty="0">
                <a:solidFill>
                  <a:sysClr val="windowText" lastClr="000000"/>
                </a:solidFill>
                <a:latin typeface="Carlito"/>
                <a:cs typeface="Carlito"/>
              </a:rPr>
              <a:t> </a:t>
            </a:r>
            <a:r>
              <a:rPr sz="2100" b="0" kern="0" dirty="0">
                <a:solidFill>
                  <a:sysClr val="windowText" lastClr="000000"/>
                </a:solidFill>
                <a:latin typeface="Carlito"/>
                <a:cs typeface="Carlito"/>
              </a:rPr>
              <a:t>are</a:t>
            </a:r>
            <a:r>
              <a:rPr sz="2100" b="0" kern="0" spc="-45" dirty="0">
                <a:solidFill>
                  <a:sysClr val="windowText" lastClr="000000"/>
                </a:solidFill>
                <a:latin typeface="Carlito"/>
                <a:cs typeface="Carlito"/>
              </a:rPr>
              <a:t> </a:t>
            </a:r>
            <a:r>
              <a:rPr sz="2100" b="0" kern="0" dirty="0">
                <a:solidFill>
                  <a:sysClr val="windowText" lastClr="000000"/>
                </a:solidFill>
                <a:latin typeface="Carlito"/>
                <a:cs typeface="Carlito"/>
              </a:rPr>
              <a:t>manipulated</a:t>
            </a:r>
            <a:r>
              <a:rPr sz="2100" b="0" kern="0" spc="-55" dirty="0">
                <a:solidFill>
                  <a:sysClr val="windowText" lastClr="000000"/>
                </a:solidFill>
                <a:latin typeface="Carlito"/>
                <a:cs typeface="Carlito"/>
              </a:rPr>
              <a:t> </a:t>
            </a:r>
            <a:r>
              <a:rPr sz="2100" b="0" kern="0" spc="-25" dirty="0">
                <a:solidFill>
                  <a:sysClr val="windowText" lastClr="000000"/>
                </a:solidFill>
                <a:latin typeface="Carlito"/>
                <a:cs typeface="Carlito"/>
              </a:rPr>
              <a:t>to </a:t>
            </a:r>
            <a:r>
              <a:rPr sz="2100" b="0" kern="0" dirty="0">
                <a:solidFill>
                  <a:sysClr val="windowText" lastClr="000000"/>
                </a:solidFill>
                <a:latin typeface="Carlito"/>
                <a:cs typeface="Carlito"/>
              </a:rPr>
              <a:t>ascertain</a:t>
            </a:r>
            <a:r>
              <a:rPr sz="2100" b="0" kern="0" spc="-45" dirty="0">
                <a:solidFill>
                  <a:sysClr val="windowText" lastClr="000000"/>
                </a:solidFill>
                <a:latin typeface="Carlito"/>
                <a:cs typeface="Carlito"/>
              </a:rPr>
              <a:t> </a:t>
            </a:r>
            <a:r>
              <a:rPr sz="2100" b="0" kern="0" dirty="0">
                <a:solidFill>
                  <a:sysClr val="windowText" lastClr="000000"/>
                </a:solidFill>
                <a:latin typeface="Carlito"/>
                <a:cs typeface="Carlito"/>
              </a:rPr>
              <a:t>their</a:t>
            </a:r>
            <a:r>
              <a:rPr sz="2100" b="0" kern="0" spc="-30" dirty="0">
                <a:solidFill>
                  <a:sysClr val="windowText" lastClr="000000"/>
                </a:solidFill>
                <a:latin typeface="Carlito"/>
                <a:cs typeface="Carlito"/>
              </a:rPr>
              <a:t> </a:t>
            </a:r>
            <a:r>
              <a:rPr sz="2100" b="0" kern="0" dirty="0">
                <a:solidFill>
                  <a:sysClr val="windowText" lastClr="000000"/>
                </a:solidFill>
                <a:latin typeface="Carlito"/>
                <a:cs typeface="Carlito"/>
              </a:rPr>
              <a:t>impact</a:t>
            </a:r>
            <a:r>
              <a:rPr sz="2100" b="0" kern="0" spc="-55" dirty="0">
                <a:solidFill>
                  <a:sysClr val="windowText" lastClr="000000"/>
                </a:solidFill>
                <a:latin typeface="Carlito"/>
                <a:cs typeface="Carlito"/>
              </a:rPr>
              <a:t> </a:t>
            </a:r>
            <a:r>
              <a:rPr sz="2100" b="0" kern="0" dirty="0">
                <a:solidFill>
                  <a:sysClr val="windowText" lastClr="000000"/>
                </a:solidFill>
                <a:latin typeface="Carlito"/>
                <a:cs typeface="Carlito"/>
              </a:rPr>
              <a:t>on</a:t>
            </a:r>
            <a:r>
              <a:rPr sz="2100" b="0" kern="0" spc="-45" dirty="0">
                <a:solidFill>
                  <a:sysClr val="windowText" lastClr="000000"/>
                </a:solidFill>
                <a:latin typeface="Carlito"/>
                <a:cs typeface="Carlito"/>
              </a:rPr>
              <a:t> </a:t>
            </a:r>
            <a:r>
              <a:rPr sz="2100" b="0" kern="0" dirty="0">
                <a:solidFill>
                  <a:sysClr val="windowText" lastClr="000000"/>
                </a:solidFill>
                <a:latin typeface="Carlito"/>
                <a:cs typeface="Carlito"/>
              </a:rPr>
              <a:t>the</a:t>
            </a:r>
            <a:r>
              <a:rPr sz="2100" b="0" kern="0" spc="-50" dirty="0">
                <a:solidFill>
                  <a:sysClr val="windowText" lastClr="000000"/>
                </a:solidFill>
                <a:latin typeface="Carlito"/>
                <a:cs typeface="Carlito"/>
              </a:rPr>
              <a:t> </a:t>
            </a:r>
            <a:r>
              <a:rPr sz="2100" b="0" kern="0" dirty="0">
                <a:solidFill>
                  <a:sysClr val="windowText" lastClr="000000"/>
                </a:solidFill>
                <a:latin typeface="Carlito"/>
                <a:cs typeface="Carlito"/>
              </a:rPr>
              <a:t>dependent</a:t>
            </a:r>
            <a:r>
              <a:rPr sz="2100" b="0" kern="0" spc="-45" dirty="0">
                <a:solidFill>
                  <a:sysClr val="windowText" lastClr="000000"/>
                </a:solidFill>
                <a:latin typeface="Carlito"/>
                <a:cs typeface="Carlito"/>
              </a:rPr>
              <a:t> </a:t>
            </a:r>
            <a:r>
              <a:rPr sz="2100" b="0" kern="0" spc="-10" dirty="0">
                <a:solidFill>
                  <a:sysClr val="windowText" lastClr="000000"/>
                </a:solidFill>
                <a:latin typeface="Carlito"/>
                <a:cs typeface="Carlito"/>
              </a:rPr>
              <a:t>variables</a:t>
            </a:r>
            <a:endParaRPr sz="2100" b="0" kern="0" dirty="0">
              <a:solidFill>
                <a:sysClr val="windowText" lastClr="000000"/>
              </a:solidFill>
              <a:latin typeface="Carlito"/>
              <a:cs typeface="Carlito"/>
            </a:endParaRPr>
          </a:p>
          <a:p>
            <a:pPr marL="184785" indent="-172085" fontAlgn="auto">
              <a:spcBef>
                <a:spcPts val="509"/>
              </a:spcBef>
              <a:spcAft>
                <a:spcPts val="0"/>
              </a:spcAft>
              <a:buFont typeface="Arial"/>
              <a:buChar char="•"/>
              <a:tabLst>
                <a:tab pos="184785" algn="l"/>
              </a:tabLst>
            </a:pPr>
            <a:r>
              <a:rPr sz="2100" b="0" kern="0" spc="-20" dirty="0">
                <a:solidFill>
                  <a:sysClr val="windowText" lastClr="000000"/>
                </a:solidFill>
                <a:latin typeface="Carlito"/>
                <a:cs typeface="Carlito"/>
              </a:rPr>
              <a:t>Between-</a:t>
            </a:r>
            <a:r>
              <a:rPr sz="2100" b="0" kern="0" dirty="0">
                <a:solidFill>
                  <a:sysClr val="windowText" lastClr="000000"/>
                </a:solidFill>
                <a:latin typeface="Carlito"/>
                <a:cs typeface="Carlito"/>
              </a:rPr>
              <a:t>subject</a:t>
            </a:r>
            <a:r>
              <a:rPr sz="2100" b="0" kern="0" spc="50" dirty="0">
                <a:solidFill>
                  <a:sysClr val="windowText" lastClr="000000"/>
                </a:solidFill>
                <a:latin typeface="Carlito"/>
                <a:cs typeface="Carlito"/>
              </a:rPr>
              <a:t> </a:t>
            </a:r>
            <a:r>
              <a:rPr sz="2100" b="0" kern="0" spc="-10" dirty="0">
                <a:solidFill>
                  <a:sysClr val="windowText" lastClr="000000"/>
                </a:solidFill>
                <a:latin typeface="Carlito"/>
                <a:cs typeface="Carlito"/>
              </a:rPr>
              <a:t>design</a:t>
            </a:r>
            <a:endParaRPr sz="2100" b="0" kern="0" dirty="0">
              <a:solidFill>
                <a:sysClr val="windowText" lastClr="000000"/>
              </a:solidFill>
              <a:latin typeface="Carlito"/>
              <a:cs typeface="Carlito"/>
            </a:endParaRPr>
          </a:p>
          <a:p>
            <a:pPr marL="527685" lvl="1" indent="-172085" fontAlgn="auto">
              <a:spcBef>
                <a:spcPts val="204"/>
              </a:spcBef>
              <a:spcAft>
                <a:spcPts val="0"/>
              </a:spcAft>
              <a:buFont typeface="Arial"/>
              <a:buChar char="•"/>
              <a:tabLst>
                <a:tab pos="527685" algn="l"/>
              </a:tabLst>
            </a:pPr>
            <a:r>
              <a:rPr b="0" kern="0" dirty="0">
                <a:solidFill>
                  <a:sysClr val="windowText" lastClr="000000"/>
                </a:solidFill>
                <a:latin typeface="Carlito"/>
                <a:cs typeface="Carlito"/>
              </a:rPr>
              <a:t>Each</a:t>
            </a:r>
            <a:r>
              <a:rPr b="0" kern="0" spc="-45" dirty="0">
                <a:solidFill>
                  <a:sysClr val="windowText" lastClr="000000"/>
                </a:solidFill>
                <a:latin typeface="Carlito"/>
                <a:cs typeface="Carlito"/>
              </a:rPr>
              <a:t> </a:t>
            </a:r>
            <a:r>
              <a:rPr b="0" kern="0" dirty="0">
                <a:solidFill>
                  <a:sysClr val="windowText" lastClr="000000"/>
                </a:solidFill>
                <a:latin typeface="Carlito"/>
                <a:cs typeface="Carlito"/>
              </a:rPr>
              <a:t>participant</a:t>
            </a:r>
            <a:r>
              <a:rPr b="0" kern="0" spc="-30" dirty="0">
                <a:solidFill>
                  <a:sysClr val="windowText" lastClr="000000"/>
                </a:solidFill>
                <a:latin typeface="Carlito"/>
                <a:cs typeface="Carlito"/>
              </a:rPr>
              <a:t> </a:t>
            </a:r>
            <a:r>
              <a:rPr b="0" kern="0" spc="-10" dirty="0">
                <a:solidFill>
                  <a:sysClr val="windowText" lastClr="000000"/>
                </a:solidFill>
                <a:latin typeface="Carlito"/>
                <a:cs typeface="Carlito"/>
              </a:rPr>
              <a:t>experiences</a:t>
            </a:r>
            <a:r>
              <a:rPr b="0" kern="0" spc="-35" dirty="0">
                <a:solidFill>
                  <a:sysClr val="windowText" lastClr="000000"/>
                </a:solidFill>
                <a:latin typeface="Carlito"/>
                <a:cs typeface="Carlito"/>
              </a:rPr>
              <a:t> </a:t>
            </a:r>
            <a:r>
              <a:rPr b="0" kern="0" dirty="0">
                <a:solidFill>
                  <a:sysClr val="windowText" lastClr="000000"/>
                </a:solidFill>
                <a:latin typeface="Carlito"/>
                <a:cs typeface="Carlito"/>
              </a:rPr>
              <a:t>only</a:t>
            </a:r>
            <a:r>
              <a:rPr b="0" kern="0" spc="-35" dirty="0">
                <a:solidFill>
                  <a:sysClr val="windowText" lastClr="000000"/>
                </a:solidFill>
                <a:latin typeface="Carlito"/>
                <a:cs typeface="Carlito"/>
              </a:rPr>
              <a:t> </a:t>
            </a:r>
            <a:r>
              <a:rPr b="0" kern="0" dirty="0">
                <a:solidFill>
                  <a:sysClr val="windowText" lastClr="000000"/>
                </a:solidFill>
                <a:latin typeface="Carlito"/>
                <a:cs typeface="Carlito"/>
              </a:rPr>
              <a:t>one</a:t>
            </a:r>
            <a:r>
              <a:rPr b="0" kern="0" spc="-25" dirty="0">
                <a:solidFill>
                  <a:sysClr val="windowText" lastClr="000000"/>
                </a:solidFill>
                <a:latin typeface="Carlito"/>
                <a:cs typeface="Carlito"/>
              </a:rPr>
              <a:t> </a:t>
            </a:r>
            <a:r>
              <a:rPr b="0" kern="0" spc="-10" dirty="0">
                <a:solidFill>
                  <a:sysClr val="windowText" lastClr="000000"/>
                </a:solidFill>
                <a:latin typeface="Carlito"/>
                <a:cs typeface="Carlito"/>
              </a:rPr>
              <a:t>treatment</a:t>
            </a:r>
            <a:endParaRPr lang="cs-CZ" b="0" kern="0" spc="-10" dirty="0">
              <a:solidFill>
                <a:sysClr val="windowText" lastClr="000000"/>
              </a:solidFill>
              <a:latin typeface="Carlito"/>
              <a:cs typeface="Carlito"/>
            </a:endParaRPr>
          </a:p>
          <a:p>
            <a:pPr marL="527685" lvl="1" indent="-172085" fontAlgn="auto">
              <a:spcBef>
                <a:spcPts val="204"/>
              </a:spcBef>
              <a:spcAft>
                <a:spcPts val="0"/>
              </a:spcAft>
              <a:buFont typeface="Arial"/>
              <a:buChar char="•"/>
              <a:tabLst>
                <a:tab pos="527685" algn="l"/>
              </a:tabLst>
            </a:pPr>
            <a:r>
              <a:rPr lang="cs-CZ" b="0" kern="0" spc="-10" dirty="0">
                <a:solidFill>
                  <a:sysClr val="windowText" lastClr="000000"/>
                </a:solidFill>
                <a:latin typeface="Carlito"/>
                <a:cs typeface="Carlito"/>
              </a:rPr>
              <a:t>Simplest variant, suitable also for field studies</a:t>
            </a:r>
          </a:p>
          <a:p>
            <a:pPr marL="527685" lvl="1" indent="-172085" fontAlgn="auto">
              <a:spcBef>
                <a:spcPts val="204"/>
              </a:spcBef>
              <a:spcAft>
                <a:spcPts val="0"/>
              </a:spcAft>
              <a:buFont typeface="Arial"/>
              <a:buChar char="•"/>
              <a:tabLst>
                <a:tab pos="527685" algn="l"/>
              </a:tabLst>
            </a:pPr>
            <a:r>
              <a:rPr lang="cs-CZ" b="0" kern="0" spc="-10" dirty="0">
                <a:solidFill>
                  <a:sysClr val="windowText" lastClr="000000"/>
                </a:solidFill>
                <a:latin typeface="Carlito"/>
                <a:cs typeface="Carlito"/>
              </a:rPr>
              <a:t>The critical part is to balance the sub-samples well (or make them large enough</a:t>
            </a:r>
            <a:r>
              <a:rPr lang="cs-CZ" b="0" kern="0" spc="-10" dirty="0">
                <a:solidFill>
                  <a:sysClr val="windowText" lastClr="000000"/>
                </a:solidFill>
                <a:latin typeface="Carlito"/>
                <a:cs typeface="Carlito"/>
                <a:sym typeface="Wingdings" panose="05000000000000000000" pitchFamily="2" charset="2"/>
              </a:rPr>
              <a:t>)</a:t>
            </a:r>
            <a:endParaRPr b="0" kern="0" dirty="0">
              <a:solidFill>
                <a:sysClr val="windowText" lastClr="000000"/>
              </a:solidFill>
              <a:latin typeface="Carlito"/>
              <a:cs typeface="Carlito"/>
            </a:endParaRPr>
          </a:p>
        </p:txBody>
      </p:sp>
      <p:pic>
        <p:nvPicPr>
          <p:cNvPr id="4" name="object 4"/>
          <p:cNvPicPr/>
          <p:nvPr/>
        </p:nvPicPr>
        <p:blipFill>
          <a:blip r:embed="rId2" cstate="print"/>
          <a:stretch>
            <a:fillRect/>
          </a:stretch>
        </p:blipFill>
        <p:spPr>
          <a:xfrm>
            <a:off x="2207568" y="4005064"/>
            <a:ext cx="5163108" cy="2137604"/>
          </a:xfrm>
          <a:prstGeom prst="rect">
            <a:avLst/>
          </a:prstGeom>
        </p:spPr>
      </p:pic>
    </p:spTree>
    <p:extLst>
      <p:ext uri="{BB962C8B-B14F-4D97-AF65-F5344CB8AC3E}">
        <p14:creationId xmlns:p14="http://schemas.microsoft.com/office/powerpoint/2010/main" val="35317828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1424" y="485014"/>
            <a:ext cx="11861186" cy="749307"/>
          </a:xfrm>
          <a:prstGeom prst="rect">
            <a:avLst/>
          </a:prstGeom>
        </p:spPr>
        <p:txBody>
          <a:bodyPr vert="horz" wrap="square" lIns="0" tIns="239140" rIns="0" bIns="0" rtlCol="0">
            <a:spAutoFit/>
          </a:bodyPr>
          <a:lstStyle/>
          <a:p>
            <a:pPr marL="12700">
              <a:spcBef>
                <a:spcPts val="100"/>
              </a:spcBef>
            </a:pPr>
            <a:r>
              <a:rPr spc="-35" dirty="0"/>
              <a:t>Experimental</a:t>
            </a:r>
            <a:r>
              <a:rPr spc="-100" dirty="0"/>
              <a:t> </a:t>
            </a:r>
            <a:r>
              <a:rPr spc="-20" dirty="0"/>
              <a:t>Research</a:t>
            </a:r>
            <a:r>
              <a:rPr spc="-70" dirty="0"/>
              <a:t> </a:t>
            </a:r>
            <a:r>
              <a:rPr spc="-10" dirty="0"/>
              <a:t>Design</a:t>
            </a:r>
          </a:p>
        </p:txBody>
      </p:sp>
      <p:sp>
        <p:nvSpPr>
          <p:cNvPr id="3" name="object 3"/>
          <p:cNvSpPr txBox="1"/>
          <p:nvPr/>
        </p:nvSpPr>
        <p:spPr>
          <a:xfrm>
            <a:off x="911424" y="1810259"/>
            <a:ext cx="8202248" cy="1933863"/>
          </a:xfrm>
          <a:prstGeom prst="rect">
            <a:avLst/>
          </a:prstGeom>
        </p:spPr>
        <p:txBody>
          <a:bodyPr vert="horz" wrap="square" lIns="0" tIns="48260" rIns="0" bIns="0" rtlCol="0">
            <a:spAutoFit/>
          </a:bodyPr>
          <a:lstStyle/>
          <a:p>
            <a:pPr marL="184785" marR="5080" indent="-172720" fontAlgn="auto">
              <a:lnSpc>
                <a:spcPts val="2270"/>
              </a:lnSpc>
              <a:spcBef>
                <a:spcPts val="380"/>
              </a:spcBef>
              <a:spcAft>
                <a:spcPts val="0"/>
              </a:spcAft>
              <a:buFont typeface="Arial"/>
              <a:buChar char="•"/>
              <a:tabLst>
                <a:tab pos="184785" algn="l"/>
              </a:tabLst>
            </a:pPr>
            <a:r>
              <a:rPr sz="2100" b="0" kern="0" dirty="0">
                <a:solidFill>
                  <a:sysClr val="windowText" lastClr="000000"/>
                </a:solidFill>
                <a:latin typeface="Carlito"/>
                <a:cs typeface="Carlito"/>
              </a:rPr>
              <a:t>One</a:t>
            </a:r>
            <a:r>
              <a:rPr sz="2100" b="0" kern="0" spc="-45" dirty="0">
                <a:solidFill>
                  <a:sysClr val="windowText" lastClr="000000"/>
                </a:solidFill>
                <a:latin typeface="Carlito"/>
                <a:cs typeface="Carlito"/>
              </a:rPr>
              <a:t> </a:t>
            </a:r>
            <a:r>
              <a:rPr sz="2100" b="0" kern="0" dirty="0">
                <a:solidFill>
                  <a:sysClr val="windowText" lastClr="000000"/>
                </a:solidFill>
                <a:latin typeface="Carlito"/>
                <a:cs typeface="Carlito"/>
              </a:rPr>
              <a:t>or</a:t>
            </a:r>
            <a:r>
              <a:rPr sz="2100" b="0" kern="0" spc="-25" dirty="0">
                <a:solidFill>
                  <a:sysClr val="windowText" lastClr="000000"/>
                </a:solidFill>
                <a:latin typeface="Carlito"/>
                <a:cs typeface="Carlito"/>
              </a:rPr>
              <a:t> </a:t>
            </a:r>
            <a:r>
              <a:rPr sz="2100" b="0" kern="0" dirty="0">
                <a:solidFill>
                  <a:sysClr val="windowText" lastClr="000000"/>
                </a:solidFill>
                <a:latin typeface="Carlito"/>
                <a:cs typeface="Carlito"/>
              </a:rPr>
              <a:t>more</a:t>
            </a:r>
            <a:r>
              <a:rPr sz="2100" b="0" kern="0" spc="-30" dirty="0">
                <a:solidFill>
                  <a:sysClr val="windowText" lastClr="000000"/>
                </a:solidFill>
                <a:latin typeface="Carlito"/>
                <a:cs typeface="Carlito"/>
              </a:rPr>
              <a:t> </a:t>
            </a:r>
            <a:r>
              <a:rPr sz="2100" b="0" kern="0" dirty="0">
                <a:solidFill>
                  <a:sysClr val="windowText" lastClr="000000"/>
                </a:solidFill>
                <a:latin typeface="Carlito"/>
                <a:cs typeface="Carlito"/>
              </a:rPr>
              <a:t>of</a:t>
            </a:r>
            <a:r>
              <a:rPr sz="2100" b="0" kern="0" spc="-50" dirty="0">
                <a:solidFill>
                  <a:sysClr val="windowText" lastClr="000000"/>
                </a:solidFill>
                <a:latin typeface="Carlito"/>
                <a:cs typeface="Carlito"/>
              </a:rPr>
              <a:t> </a:t>
            </a:r>
            <a:r>
              <a:rPr sz="2100" b="0" kern="0" dirty="0">
                <a:solidFill>
                  <a:sysClr val="windowText" lastClr="000000"/>
                </a:solidFill>
                <a:latin typeface="Carlito"/>
                <a:cs typeface="Carlito"/>
              </a:rPr>
              <a:t>the</a:t>
            </a:r>
            <a:r>
              <a:rPr sz="2100" b="0" kern="0" spc="-50" dirty="0">
                <a:solidFill>
                  <a:sysClr val="windowText" lastClr="000000"/>
                </a:solidFill>
                <a:latin typeface="Carlito"/>
                <a:cs typeface="Carlito"/>
              </a:rPr>
              <a:t> </a:t>
            </a:r>
            <a:r>
              <a:rPr sz="2100" b="0" kern="0" spc="-10" dirty="0">
                <a:solidFill>
                  <a:sysClr val="windowText" lastClr="000000"/>
                </a:solidFill>
                <a:latin typeface="Carlito"/>
                <a:cs typeface="Carlito"/>
              </a:rPr>
              <a:t>independent</a:t>
            </a:r>
            <a:r>
              <a:rPr sz="2100" b="0" kern="0" spc="-35" dirty="0">
                <a:solidFill>
                  <a:sysClr val="windowText" lastClr="000000"/>
                </a:solidFill>
                <a:latin typeface="Carlito"/>
                <a:cs typeface="Carlito"/>
              </a:rPr>
              <a:t> </a:t>
            </a:r>
            <a:r>
              <a:rPr sz="2100" b="0" kern="0" spc="-10" dirty="0">
                <a:solidFill>
                  <a:sysClr val="windowText" lastClr="000000"/>
                </a:solidFill>
                <a:latin typeface="Carlito"/>
                <a:cs typeface="Carlito"/>
              </a:rPr>
              <a:t>variables</a:t>
            </a:r>
            <a:r>
              <a:rPr sz="2100" b="0" kern="0" spc="-35" dirty="0">
                <a:solidFill>
                  <a:sysClr val="windowText" lastClr="000000"/>
                </a:solidFill>
                <a:latin typeface="Carlito"/>
                <a:cs typeface="Carlito"/>
              </a:rPr>
              <a:t> </a:t>
            </a:r>
            <a:r>
              <a:rPr sz="2100" b="0" kern="0" dirty="0">
                <a:solidFill>
                  <a:sysClr val="windowText" lastClr="000000"/>
                </a:solidFill>
                <a:latin typeface="Carlito"/>
                <a:cs typeface="Carlito"/>
              </a:rPr>
              <a:t>are</a:t>
            </a:r>
            <a:r>
              <a:rPr sz="2100" b="0" kern="0" spc="-45" dirty="0">
                <a:solidFill>
                  <a:sysClr val="windowText" lastClr="000000"/>
                </a:solidFill>
                <a:latin typeface="Carlito"/>
                <a:cs typeface="Carlito"/>
              </a:rPr>
              <a:t> </a:t>
            </a:r>
            <a:r>
              <a:rPr sz="2100" b="0" kern="0" dirty="0">
                <a:solidFill>
                  <a:sysClr val="windowText" lastClr="000000"/>
                </a:solidFill>
                <a:latin typeface="Carlito"/>
                <a:cs typeface="Carlito"/>
              </a:rPr>
              <a:t>manipulated</a:t>
            </a:r>
            <a:r>
              <a:rPr sz="2100" b="0" kern="0" spc="-55" dirty="0">
                <a:solidFill>
                  <a:sysClr val="windowText" lastClr="000000"/>
                </a:solidFill>
                <a:latin typeface="Carlito"/>
                <a:cs typeface="Carlito"/>
              </a:rPr>
              <a:t> </a:t>
            </a:r>
            <a:r>
              <a:rPr sz="2100" b="0" kern="0" spc="-25" dirty="0">
                <a:solidFill>
                  <a:sysClr val="windowText" lastClr="000000"/>
                </a:solidFill>
                <a:latin typeface="Carlito"/>
                <a:cs typeface="Carlito"/>
              </a:rPr>
              <a:t>to </a:t>
            </a:r>
            <a:r>
              <a:rPr sz="2100" b="0" kern="0" dirty="0">
                <a:solidFill>
                  <a:sysClr val="windowText" lastClr="000000"/>
                </a:solidFill>
                <a:latin typeface="Carlito"/>
                <a:cs typeface="Carlito"/>
              </a:rPr>
              <a:t>ascertain</a:t>
            </a:r>
            <a:r>
              <a:rPr sz="2100" b="0" kern="0" spc="-45" dirty="0">
                <a:solidFill>
                  <a:sysClr val="windowText" lastClr="000000"/>
                </a:solidFill>
                <a:latin typeface="Carlito"/>
                <a:cs typeface="Carlito"/>
              </a:rPr>
              <a:t> </a:t>
            </a:r>
            <a:r>
              <a:rPr sz="2100" b="0" kern="0" dirty="0">
                <a:solidFill>
                  <a:sysClr val="windowText" lastClr="000000"/>
                </a:solidFill>
                <a:latin typeface="Carlito"/>
                <a:cs typeface="Carlito"/>
              </a:rPr>
              <a:t>their</a:t>
            </a:r>
            <a:r>
              <a:rPr sz="2100" b="0" kern="0" spc="-30" dirty="0">
                <a:solidFill>
                  <a:sysClr val="windowText" lastClr="000000"/>
                </a:solidFill>
                <a:latin typeface="Carlito"/>
                <a:cs typeface="Carlito"/>
              </a:rPr>
              <a:t> </a:t>
            </a:r>
            <a:r>
              <a:rPr sz="2100" b="0" kern="0" dirty="0">
                <a:solidFill>
                  <a:sysClr val="windowText" lastClr="000000"/>
                </a:solidFill>
                <a:latin typeface="Carlito"/>
                <a:cs typeface="Carlito"/>
              </a:rPr>
              <a:t>impact</a:t>
            </a:r>
            <a:r>
              <a:rPr sz="2100" b="0" kern="0" spc="-55" dirty="0">
                <a:solidFill>
                  <a:sysClr val="windowText" lastClr="000000"/>
                </a:solidFill>
                <a:latin typeface="Carlito"/>
                <a:cs typeface="Carlito"/>
              </a:rPr>
              <a:t> </a:t>
            </a:r>
            <a:r>
              <a:rPr sz="2100" b="0" kern="0" dirty="0">
                <a:solidFill>
                  <a:sysClr val="windowText" lastClr="000000"/>
                </a:solidFill>
                <a:latin typeface="Carlito"/>
                <a:cs typeface="Carlito"/>
              </a:rPr>
              <a:t>on</a:t>
            </a:r>
            <a:r>
              <a:rPr sz="2100" b="0" kern="0" spc="-45" dirty="0">
                <a:solidFill>
                  <a:sysClr val="windowText" lastClr="000000"/>
                </a:solidFill>
                <a:latin typeface="Carlito"/>
                <a:cs typeface="Carlito"/>
              </a:rPr>
              <a:t> </a:t>
            </a:r>
            <a:r>
              <a:rPr sz="2100" b="0" kern="0" dirty="0">
                <a:solidFill>
                  <a:sysClr val="windowText" lastClr="000000"/>
                </a:solidFill>
                <a:latin typeface="Carlito"/>
                <a:cs typeface="Carlito"/>
              </a:rPr>
              <a:t>the</a:t>
            </a:r>
            <a:r>
              <a:rPr sz="2100" b="0" kern="0" spc="-50" dirty="0">
                <a:solidFill>
                  <a:sysClr val="windowText" lastClr="000000"/>
                </a:solidFill>
                <a:latin typeface="Carlito"/>
                <a:cs typeface="Carlito"/>
              </a:rPr>
              <a:t> </a:t>
            </a:r>
            <a:r>
              <a:rPr sz="2100" b="0" kern="0" dirty="0">
                <a:solidFill>
                  <a:sysClr val="windowText" lastClr="000000"/>
                </a:solidFill>
                <a:latin typeface="Carlito"/>
                <a:cs typeface="Carlito"/>
              </a:rPr>
              <a:t>dependent</a:t>
            </a:r>
            <a:r>
              <a:rPr sz="2100" b="0" kern="0" spc="-45" dirty="0">
                <a:solidFill>
                  <a:sysClr val="windowText" lastClr="000000"/>
                </a:solidFill>
                <a:latin typeface="Carlito"/>
                <a:cs typeface="Carlito"/>
              </a:rPr>
              <a:t> </a:t>
            </a:r>
            <a:r>
              <a:rPr sz="2100" b="0" kern="0" spc="-10" dirty="0">
                <a:solidFill>
                  <a:sysClr val="windowText" lastClr="000000"/>
                </a:solidFill>
                <a:latin typeface="Carlito"/>
                <a:cs typeface="Carlito"/>
              </a:rPr>
              <a:t>variables</a:t>
            </a:r>
            <a:endParaRPr sz="2100" b="0" kern="0" dirty="0">
              <a:solidFill>
                <a:sysClr val="windowText" lastClr="000000"/>
              </a:solidFill>
              <a:latin typeface="Carlito"/>
              <a:cs typeface="Carlito"/>
            </a:endParaRPr>
          </a:p>
          <a:p>
            <a:pPr marL="184785" indent="-172085" fontAlgn="auto">
              <a:spcBef>
                <a:spcPts val="509"/>
              </a:spcBef>
              <a:spcAft>
                <a:spcPts val="0"/>
              </a:spcAft>
              <a:buFont typeface="Arial"/>
              <a:buChar char="•"/>
              <a:tabLst>
                <a:tab pos="184785" algn="l"/>
              </a:tabLst>
            </a:pPr>
            <a:r>
              <a:rPr sz="2100" b="0" kern="0" spc="-10" dirty="0">
                <a:solidFill>
                  <a:sysClr val="windowText" lastClr="000000"/>
                </a:solidFill>
                <a:latin typeface="Carlito"/>
                <a:cs typeface="Carlito"/>
              </a:rPr>
              <a:t>Within-</a:t>
            </a:r>
            <a:r>
              <a:rPr sz="2100" b="0" kern="0" dirty="0">
                <a:solidFill>
                  <a:sysClr val="windowText" lastClr="000000"/>
                </a:solidFill>
                <a:latin typeface="Carlito"/>
                <a:cs typeface="Carlito"/>
              </a:rPr>
              <a:t>subject</a:t>
            </a:r>
            <a:r>
              <a:rPr sz="2100" b="0" kern="0" spc="30" dirty="0">
                <a:solidFill>
                  <a:sysClr val="windowText" lastClr="000000"/>
                </a:solidFill>
                <a:latin typeface="Carlito"/>
                <a:cs typeface="Carlito"/>
              </a:rPr>
              <a:t> </a:t>
            </a:r>
            <a:r>
              <a:rPr sz="2100" b="0" kern="0" spc="-10" dirty="0">
                <a:solidFill>
                  <a:sysClr val="windowText" lastClr="000000"/>
                </a:solidFill>
                <a:latin typeface="Carlito"/>
                <a:cs typeface="Carlito"/>
              </a:rPr>
              <a:t>design</a:t>
            </a:r>
            <a:endParaRPr sz="2100" b="0" kern="0" dirty="0">
              <a:solidFill>
                <a:sysClr val="windowText" lastClr="000000"/>
              </a:solidFill>
              <a:latin typeface="Carlito"/>
              <a:cs typeface="Carlito"/>
            </a:endParaRPr>
          </a:p>
          <a:p>
            <a:pPr marL="527685" lvl="1" indent="-172085" fontAlgn="auto">
              <a:spcBef>
                <a:spcPts val="204"/>
              </a:spcBef>
              <a:spcAft>
                <a:spcPts val="0"/>
              </a:spcAft>
              <a:buFont typeface="Arial"/>
              <a:buChar char="•"/>
              <a:tabLst>
                <a:tab pos="527685" algn="l"/>
              </a:tabLst>
            </a:pPr>
            <a:r>
              <a:rPr b="0" kern="0" dirty="0">
                <a:solidFill>
                  <a:sysClr val="windowText" lastClr="000000"/>
                </a:solidFill>
                <a:latin typeface="Carlito"/>
                <a:cs typeface="Carlito"/>
              </a:rPr>
              <a:t>Each</a:t>
            </a:r>
            <a:r>
              <a:rPr b="0" kern="0" spc="-40" dirty="0">
                <a:solidFill>
                  <a:sysClr val="windowText" lastClr="000000"/>
                </a:solidFill>
                <a:latin typeface="Carlito"/>
                <a:cs typeface="Carlito"/>
              </a:rPr>
              <a:t> </a:t>
            </a:r>
            <a:r>
              <a:rPr b="0" kern="0" dirty="0">
                <a:solidFill>
                  <a:sysClr val="windowText" lastClr="000000"/>
                </a:solidFill>
                <a:latin typeface="Carlito"/>
                <a:cs typeface="Carlito"/>
              </a:rPr>
              <a:t>participant</a:t>
            </a:r>
            <a:r>
              <a:rPr b="0" kern="0" spc="-20" dirty="0">
                <a:solidFill>
                  <a:sysClr val="windowText" lastClr="000000"/>
                </a:solidFill>
                <a:latin typeface="Carlito"/>
                <a:cs typeface="Carlito"/>
              </a:rPr>
              <a:t> </a:t>
            </a:r>
            <a:r>
              <a:rPr b="0" kern="0" spc="-10" dirty="0">
                <a:solidFill>
                  <a:sysClr val="windowText" lastClr="000000"/>
                </a:solidFill>
                <a:latin typeface="Carlito"/>
                <a:cs typeface="Carlito"/>
              </a:rPr>
              <a:t>experiences</a:t>
            </a:r>
            <a:r>
              <a:rPr b="0" kern="0" spc="-30" dirty="0">
                <a:solidFill>
                  <a:sysClr val="windowText" lastClr="000000"/>
                </a:solidFill>
                <a:latin typeface="Carlito"/>
                <a:cs typeface="Carlito"/>
              </a:rPr>
              <a:t> </a:t>
            </a:r>
            <a:r>
              <a:rPr b="0" kern="0" dirty="0">
                <a:solidFill>
                  <a:sysClr val="windowText" lastClr="000000"/>
                </a:solidFill>
                <a:latin typeface="Carlito"/>
                <a:cs typeface="Carlito"/>
              </a:rPr>
              <a:t>all</a:t>
            </a:r>
            <a:r>
              <a:rPr b="0" kern="0" spc="-30" dirty="0">
                <a:solidFill>
                  <a:sysClr val="windowText" lastClr="000000"/>
                </a:solidFill>
                <a:latin typeface="Carlito"/>
                <a:cs typeface="Carlito"/>
              </a:rPr>
              <a:t> </a:t>
            </a:r>
            <a:r>
              <a:rPr b="0" kern="0" dirty="0">
                <a:solidFill>
                  <a:sysClr val="windowText" lastClr="000000"/>
                </a:solidFill>
                <a:latin typeface="Carlito"/>
                <a:cs typeface="Carlito"/>
              </a:rPr>
              <a:t>the</a:t>
            </a:r>
            <a:r>
              <a:rPr b="0" kern="0" spc="-20" dirty="0">
                <a:solidFill>
                  <a:sysClr val="windowText" lastClr="000000"/>
                </a:solidFill>
                <a:latin typeface="Carlito"/>
                <a:cs typeface="Carlito"/>
              </a:rPr>
              <a:t> </a:t>
            </a:r>
            <a:r>
              <a:rPr b="0" kern="0" spc="-10" dirty="0">
                <a:solidFill>
                  <a:sysClr val="windowText" lastClr="000000"/>
                </a:solidFill>
                <a:latin typeface="Carlito"/>
                <a:cs typeface="Carlito"/>
              </a:rPr>
              <a:t>treatments</a:t>
            </a:r>
            <a:r>
              <a:rPr lang="cs-CZ" b="0" kern="0" spc="-10" dirty="0">
                <a:solidFill>
                  <a:sysClr val="windowText" lastClr="000000"/>
                </a:solidFill>
                <a:latin typeface="Carlito"/>
                <a:cs typeface="Carlito"/>
              </a:rPr>
              <a:t>, typically in sequential order</a:t>
            </a:r>
          </a:p>
          <a:p>
            <a:pPr marL="984885" lvl="2" indent="-172085" fontAlgn="auto">
              <a:spcBef>
                <a:spcPts val="204"/>
              </a:spcBef>
              <a:spcAft>
                <a:spcPts val="0"/>
              </a:spcAft>
              <a:buFont typeface="Arial"/>
              <a:buChar char="•"/>
              <a:tabLst>
                <a:tab pos="527685" algn="l"/>
              </a:tabLst>
            </a:pPr>
            <a:r>
              <a:rPr lang="cs-CZ" b="0" kern="0" spc="-10" dirty="0">
                <a:solidFill>
                  <a:sysClr val="windowText" lastClr="000000"/>
                </a:solidFill>
                <a:latin typeface="Carlito"/>
                <a:cs typeface="Carlito"/>
              </a:rPr>
              <a:t>Alternatively, the display provide results of multiple variants</a:t>
            </a:r>
          </a:p>
          <a:p>
            <a:pPr marL="527685" lvl="1" indent="-172085" fontAlgn="auto">
              <a:spcBef>
                <a:spcPts val="204"/>
              </a:spcBef>
              <a:spcAft>
                <a:spcPts val="0"/>
              </a:spcAft>
              <a:buFont typeface="Arial"/>
              <a:buChar char="•"/>
              <a:tabLst>
                <a:tab pos="527685" algn="l"/>
              </a:tabLst>
            </a:pPr>
            <a:r>
              <a:rPr lang="cs-CZ" b="0" kern="0" spc="-10" dirty="0">
                <a:solidFill>
                  <a:sysClr val="windowText" lastClr="000000"/>
                </a:solidFill>
                <a:latin typeface="Carlito"/>
                <a:cs typeface="Carlito"/>
              </a:rPr>
              <a:t>Sequential design not very suitable for field studies (carry-over effects)</a:t>
            </a:r>
            <a:endParaRPr b="0" kern="0" dirty="0">
              <a:solidFill>
                <a:sysClr val="windowText" lastClr="000000"/>
              </a:solidFill>
              <a:latin typeface="Carlito"/>
              <a:cs typeface="Carlito"/>
            </a:endParaRPr>
          </a:p>
        </p:txBody>
      </p:sp>
      <p:sp>
        <p:nvSpPr>
          <p:cNvPr id="4" name="object 4"/>
          <p:cNvSpPr txBox="1"/>
          <p:nvPr/>
        </p:nvSpPr>
        <p:spPr>
          <a:xfrm>
            <a:off x="1055440" y="5556911"/>
            <a:ext cx="10225136" cy="961802"/>
          </a:xfrm>
          <a:prstGeom prst="rect">
            <a:avLst/>
          </a:prstGeom>
        </p:spPr>
        <p:txBody>
          <a:bodyPr vert="horz" wrap="square" lIns="0" tIns="12700" rIns="0" bIns="0" rtlCol="0">
            <a:spAutoFit/>
          </a:bodyPr>
          <a:lstStyle/>
          <a:p>
            <a:pPr marL="184785" indent="-172085" fontAlgn="auto">
              <a:spcBef>
                <a:spcPts val="100"/>
              </a:spcBef>
              <a:spcAft>
                <a:spcPts val="0"/>
              </a:spcAft>
              <a:buFont typeface="Arial"/>
              <a:buChar char="•"/>
              <a:tabLst>
                <a:tab pos="184785" algn="l"/>
              </a:tabLst>
            </a:pPr>
            <a:r>
              <a:rPr lang="cs-CZ" sz="2000" b="0" i="1" kern="0" dirty="0">
                <a:solidFill>
                  <a:srgbClr val="00B050"/>
                </a:solidFill>
                <a:latin typeface="Carlito"/>
                <a:cs typeface="Carlito"/>
              </a:rPr>
              <a:t>Implicitly, this is what you do for offline evaluation</a:t>
            </a:r>
          </a:p>
          <a:p>
            <a:pPr marL="184785" indent="-172085" fontAlgn="auto">
              <a:spcBef>
                <a:spcPts val="100"/>
              </a:spcBef>
              <a:spcAft>
                <a:spcPts val="0"/>
              </a:spcAft>
              <a:buFont typeface="Arial"/>
              <a:buChar char="•"/>
              <a:tabLst>
                <a:tab pos="184785" algn="l"/>
              </a:tabLst>
            </a:pPr>
            <a:r>
              <a:rPr sz="2000" b="0" i="1" kern="0" dirty="0">
                <a:solidFill>
                  <a:srgbClr val="00B0F0"/>
                </a:solidFill>
                <a:latin typeface="Carlito"/>
                <a:cs typeface="Carlito"/>
              </a:rPr>
              <a:t>Mixed</a:t>
            </a:r>
            <a:r>
              <a:rPr sz="2000" b="0" i="1" kern="0" spc="-60" dirty="0">
                <a:solidFill>
                  <a:srgbClr val="00B0F0"/>
                </a:solidFill>
                <a:latin typeface="Carlito"/>
                <a:cs typeface="Carlito"/>
              </a:rPr>
              <a:t> </a:t>
            </a:r>
            <a:r>
              <a:rPr sz="2000" b="0" i="1" kern="0" dirty="0">
                <a:solidFill>
                  <a:srgbClr val="00B0F0"/>
                </a:solidFill>
                <a:latin typeface="Carlito"/>
                <a:cs typeface="Carlito"/>
              </a:rPr>
              <a:t>designs</a:t>
            </a:r>
            <a:r>
              <a:rPr sz="2000" b="0" i="1" kern="0" spc="-55" dirty="0">
                <a:solidFill>
                  <a:srgbClr val="00B0F0"/>
                </a:solidFill>
                <a:latin typeface="Carlito"/>
                <a:cs typeface="Carlito"/>
              </a:rPr>
              <a:t> </a:t>
            </a:r>
            <a:r>
              <a:rPr sz="2000" b="0" i="1" kern="0" dirty="0">
                <a:solidFill>
                  <a:srgbClr val="00B0F0"/>
                </a:solidFill>
                <a:latin typeface="Carlito"/>
                <a:cs typeface="Carlito"/>
              </a:rPr>
              <a:t>are</a:t>
            </a:r>
            <a:r>
              <a:rPr sz="2000" b="0" i="1" kern="0" spc="-75" dirty="0">
                <a:solidFill>
                  <a:srgbClr val="00B0F0"/>
                </a:solidFill>
                <a:latin typeface="Carlito"/>
                <a:cs typeface="Carlito"/>
              </a:rPr>
              <a:t> </a:t>
            </a:r>
            <a:r>
              <a:rPr sz="2000" b="0" i="1" kern="0" dirty="0">
                <a:solidFill>
                  <a:srgbClr val="00B0F0"/>
                </a:solidFill>
                <a:latin typeface="Carlito"/>
                <a:cs typeface="Carlito"/>
              </a:rPr>
              <a:t>also</a:t>
            </a:r>
            <a:r>
              <a:rPr sz="2000" b="0" i="1" kern="0" spc="-60" dirty="0">
                <a:solidFill>
                  <a:srgbClr val="00B0F0"/>
                </a:solidFill>
                <a:latin typeface="Carlito"/>
                <a:cs typeface="Carlito"/>
              </a:rPr>
              <a:t> </a:t>
            </a:r>
            <a:r>
              <a:rPr sz="2000" b="0" i="1" kern="0" spc="-10" dirty="0">
                <a:solidFill>
                  <a:srgbClr val="00B0F0"/>
                </a:solidFill>
                <a:latin typeface="Carlito"/>
                <a:cs typeface="Carlito"/>
              </a:rPr>
              <a:t>possible</a:t>
            </a:r>
            <a:r>
              <a:rPr lang="cs-CZ" sz="2000" b="0" i="1" kern="0" spc="-10" dirty="0">
                <a:solidFill>
                  <a:srgbClr val="00B0F0"/>
                </a:solidFill>
                <a:latin typeface="Carlito"/>
                <a:cs typeface="Carlito"/>
              </a:rPr>
              <a:t> (typically when having multiple independent variables)</a:t>
            </a:r>
          </a:p>
          <a:p>
            <a:pPr marL="641985" lvl="1" indent="-172085" fontAlgn="auto">
              <a:spcBef>
                <a:spcPts val="100"/>
              </a:spcBef>
              <a:spcAft>
                <a:spcPts val="0"/>
              </a:spcAft>
              <a:buFont typeface="Arial"/>
              <a:buChar char="•"/>
              <a:tabLst>
                <a:tab pos="184785" algn="l"/>
              </a:tabLst>
            </a:pPr>
            <a:r>
              <a:rPr lang="cs-CZ" sz="2000" b="0" i="1" kern="0" spc="-10" dirty="0">
                <a:solidFill>
                  <a:srgbClr val="00B0F0"/>
                </a:solidFill>
                <a:latin typeface="Carlito"/>
                <a:cs typeface="Carlito"/>
              </a:rPr>
              <a:t>Some variables treated as within-subject, others as between-subject</a:t>
            </a:r>
          </a:p>
        </p:txBody>
      </p:sp>
      <p:pic>
        <p:nvPicPr>
          <p:cNvPr id="5" name="object 5"/>
          <p:cNvPicPr/>
          <p:nvPr/>
        </p:nvPicPr>
        <p:blipFill>
          <a:blip r:embed="rId2" cstate="print"/>
          <a:stretch>
            <a:fillRect/>
          </a:stretch>
        </p:blipFill>
        <p:spPr>
          <a:xfrm>
            <a:off x="1271464" y="4221088"/>
            <a:ext cx="5307525" cy="1000370"/>
          </a:xfrm>
          <a:prstGeom prst="rect">
            <a:avLst/>
          </a:prstGeom>
        </p:spPr>
      </p:pic>
    </p:spTree>
    <p:extLst>
      <p:ext uri="{BB962C8B-B14F-4D97-AF65-F5344CB8AC3E}">
        <p14:creationId xmlns:p14="http://schemas.microsoft.com/office/powerpoint/2010/main" val="36603929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39416" y="485014"/>
            <a:ext cx="11933194" cy="749307"/>
          </a:xfrm>
          <a:prstGeom prst="rect">
            <a:avLst/>
          </a:prstGeom>
        </p:spPr>
        <p:txBody>
          <a:bodyPr vert="horz" wrap="square" lIns="0" tIns="239140" rIns="0" bIns="0" rtlCol="0">
            <a:spAutoFit/>
          </a:bodyPr>
          <a:lstStyle/>
          <a:p>
            <a:pPr marL="12700">
              <a:spcBef>
                <a:spcPts val="100"/>
              </a:spcBef>
            </a:pPr>
            <a:r>
              <a:rPr spc="-40" dirty="0"/>
              <a:t>Quasi-</a:t>
            </a:r>
            <a:r>
              <a:rPr spc="-35" dirty="0"/>
              <a:t>Experimental</a:t>
            </a:r>
            <a:r>
              <a:rPr spc="-30" dirty="0"/>
              <a:t> </a:t>
            </a:r>
            <a:r>
              <a:rPr spc="-10" dirty="0"/>
              <a:t>Design</a:t>
            </a:r>
          </a:p>
        </p:txBody>
      </p:sp>
      <p:sp>
        <p:nvSpPr>
          <p:cNvPr id="3" name="object 3"/>
          <p:cNvSpPr txBox="1"/>
          <p:nvPr/>
        </p:nvSpPr>
        <p:spPr>
          <a:xfrm>
            <a:off x="839416" y="1810259"/>
            <a:ext cx="11089232" cy="934085"/>
          </a:xfrm>
          <a:prstGeom prst="rect">
            <a:avLst/>
          </a:prstGeom>
        </p:spPr>
        <p:txBody>
          <a:bodyPr vert="horz" wrap="square" lIns="0" tIns="48260" rIns="0" bIns="0" rtlCol="0">
            <a:spAutoFit/>
          </a:bodyPr>
          <a:lstStyle/>
          <a:p>
            <a:pPr marL="184785" marR="5080" indent="-172720" fontAlgn="auto">
              <a:lnSpc>
                <a:spcPts val="2270"/>
              </a:lnSpc>
              <a:spcBef>
                <a:spcPts val="380"/>
              </a:spcBef>
              <a:spcAft>
                <a:spcPts val="0"/>
              </a:spcAft>
              <a:buFont typeface="Arial"/>
              <a:buChar char="•"/>
              <a:tabLst>
                <a:tab pos="184785" algn="l"/>
              </a:tabLst>
            </a:pPr>
            <a:r>
              <a:rPr sz="2100" b="0" kern="0" spc="-10" dirty="0">
                <a:solidFill>
                  <a:sysClr val="windowText" lastClr="000000"/>
                </a:solidFill>
                <a:latin typeface="Carlito"/>
                <a:cs typeface="Carlito"/>
              </a:rPr>
              <a:t>Different</a:t>
            </a:r>
            <a:r>
              <a:rPr sz="2100" b="0" kern="0" spc="-60" dirty="0">
                <a:solidFill>
                  <a:sysClr val="windowText" lastClr="000000"/>
                </a:solidFill>
                <a:latin typeface="Carlito"/>
                <a:cs typeface="Carlito"/>
              </a:rPr>
              <a:t> </a:t>
            </a:r>
            <a:r>
              <a:rPr sz="2100" b="0" kern="0" dirty="0">
                <a:solidFill>
                  <a:sysClr val="windowText" lastClr="000000"/>
                </a:solidFill>
                <a:latin typeface="Carlito"/>
                <a:cs typeface="Carlito"/>
              </a:rPr>
              <a:t>from</a:t>
            </a:r>
            <a:r>
              <a:rPr sz="2100" b="0" kern="0" spc="-55" dirty="0">
                <a:solidFill>
                  <a:sysClr val="windowText" lastClr="000000"/>
                </a:solidFill>
                <a:latin typeface="Carlito"/>
                <a:cs typeface="Carlito"/>
              </a:rPr>
              <a:t> </a:t>
            </a:r>
            <a:r>
              <a:rPr sz="2100" b="0" kern="0" dirty="0">
                <a:solidFill>
                  <a:sysClr val="windowText" lastClr="000000"/>
                </a:solidFill>
                <a:latin typeface="Carlito"/>
                <a:cs typeface="Carlito"/>
              </a:rPr>
              <a:t>Experimental</a:t>
            </a:r>
            <a:r>
              <a:rPr sz="2100" b="0" kern="0" spc="-60" dirty="0">
                <a:solidFill>
                  <a:sysClr val="windowText" lastClr="000000"/>
                </a:solidFill>
                <a:latin typeface="Carlito"/>
                <a:cs typeface="Carlito"/>
              </a:rPr>
              <a:t> </a:t>
            </a:r>
            <a:r>
              <a:rPr sz="2100" b="0" kern="0" dirty="0">
                <a:solidFill>
                  <a:sysClr val="windowText" lastClr="000000"/>
                </a:solidFill>
                <a:latin typeface="Carlito"/>
                <a:cs typeface="Carlito"/>
              </a:rPr>
              <a:t>design</a:t>
            </a:r>
            <a:r>
              <a:rPr sz="2100" b="0" kern="0" spc="-40" dirty="0">
                <a:solidFill>
                  <a:sysClr val="windowText" lastClr="000000"/>
                </a:solidFill>
                <a:latin typeface="Carlito"/>
                <a:cs typeface="Carlito"/>
              </a:rPr>
              <a:t> </a:t>
            </a:r>
            <a:r>
              <a:rPr sz="2100" b="0" kern="0" dirty="0">
                <a:solidFill>
                  <a:sysClr val="windowText" lastClr="000000"/>
                </a:solidFill>
                <a:latin typeface="Carlito"/>
                <a:cs typeface="Carlito"/>
              </a:rPr>
              <a:t>from</a:t>
            </a:r>
            <a:r>
              <a:rPr sz="2100" b="0" kern="0" spc="-60" dirty="0">
                <a:solidFill>
                  <a:sysClr val="windowText" lastClr="000000"/>
                </a:solidFill>
                <a:latin typeface="Carlito"/>
                <a:cs typeface="Carlito"/>
              </a:rPr>
              <a:t> </a:t>
            </a:r>
            <a:r>
              <a:rPr sz="2100" b="0" kern="0" dirty="0">
                <a:solidFill>
                  <a:sysClr val="windowText" lastClr="000000"/>
                </a:solidFill>
                <a:latin typeface="Carlito"/>
                <a:cs typeface="Carlito"/>
              </a:rPr>
              <a:t>its</a:t>
            </a:r>
            <a:r>
              <a:rPr sz="2100" b="0" kern="0" spc="-65" dirty="0">
                <a:solidFill>
                  <a:sysClr val="windowText" lastClr="000000"/>
                </a:solidFill>
                <a:latin typeface="Carlito"/>
                <a:cs typeface="Carlito"/>
              </a:rPr>
              <a:t> </a:t>
            </a:r>
            <a:r>
              <a:rPr sz="2100" b="0" kern="0" dirty="0">
                <a:solidFill>
                  <a:sysClr val="windowText" lastClr="000000"/>
                </a:solidFill>
                <a:latin typeface="Carlito"/>
                <a:cs typeface="Carlito"/>
              </a:rPr>
              <a:t>lacking</a:t>
            </a:r>
            <a:r>
              <a:rPr sz="2100" b="0" kern="0" spc="-65" dirty="0">
                <a:solidFill>
                  <a:sysClr val="windowText" lastClr="000000"/>
                </a:solidFill>
                <a:latin typeface="Carlito"/>
                <a:cs typeface="Carlito"/>
              </a:rPr>
              <a:t> </a:t>
            </a:r>
            <a:r>
              <a:rPr sz="2100" b="0" kern="0" dirty="0">
                <a:solidFill>
                  <a:sysClr val="windowText" lastClr="000000"/>
                </a:solidFill>
                <a:latin typeface="Carlito"/>
                <a:cs typeface="Carlito"/>
              </a:rPr>
              <a:t>of</a:t>
            </a:r>
            <a:r>
              <a:rPr sz="2100" b="0" kern="0" spc="-65" dirty="0">
                <a:solidFill>
                  <a:sysClr val="windowText" lastClr="000000"/>
                </a:solidFill>
                <a:latin typeface="Carlito"/>
                <a:cs typeface="Carlito"/>
              </a:rPr>
              <a:t> </a:t>
            </a:r>
            <a:r>
              <a:rPr sz="2100" b="0" kern="0" spc="-10" dirty="0">
                <a:solidFill>
                  <a:sysClr val="windowText" lastClr="000000"/>
                </a:solidFill>
                <a:latin typeface="Carlito"/>
                <a:cs typeface="Carlito"/>
              </a:rPr>
              <a:t>random assignments</a:t>
            </a:r>
            <a:r>
              <a:rPr sz="2100" b="0" kern="0" spc="-35" dirty="0">
                <a:solidFill>
                  <a:sysClr val="windowText" lastClr="000000"/>
                </a:solidFill>
                <a:latin typeface="Carlito"/>
                <a:cs typeface="Carlito"/>
              </a:rPr>
              <a:t> </a:t>
            </a:r>
            <a:r>
              <a:rPr sz="2100" b="0" kern="0" dirty="0">
                <a:solidFill>
                  <a:sysClr val="windowText" lastClr="000000"/>
                </a:solidFill>
                <a:latin typeface="Carlito"/>
                <a:cs typeface="Carlito"/>
              </a:rPr>
              <a:t>of</a:t>
            </a:r>
            <a:r>
              <a:rPr sz="2100" b="0" kern="0" spc="-40" dirty="0">
                <a:solidFill>
                  <a:sysClr val="windowText" lastClr="000000"/>
                </a:solidFill>
                <a:latin typeface="Carlito"/>
                <a:cs typeface="Carlito"/>
              </a:rPr>
              <a:t> </a:t>
            </a:r>
            <a:r>
              <a:rPr sz="2100" b="0" kern="0" dirty="0">
                <a:solidFill>
                  <a:sysClr val="windowText" lastClr="000000"/>
                </a:solidFill>
                <a:latin typeface="Carlito"/>
                <a:cs typeface="Carlito"/>
              </a:rPr>
              <a:t>subjects</a:t>
            </a:r>
            <a:r>
              <a:rPr sz="2100" b="0" kern="0" spc="-50" dirty="0">
                <a:solidFill>
                  <a:sysClr val="windowText" lastClr="000000"/>
                </a:solidFill>
                <a:latin typeface="Carlito"/>
                <a:cs typeface="Carlito"/>
              </a:rPr>
              <a:t> </a:t>
            </a:r>
            <a:r>
              <a:rPr sz="2100" b="0" kern="0" dirty="0">
                <a:solidFill>
                  <a:sysClr val="windowText" lastClr="000000"/>
                </a:solidFill>
                <a:latin typeface="Carlito"/>
                <a:cs typeface="Carlito"/>
              </a:rPr>
              <a:t>to</a:t>
            </a:r>
            <a:r>
              <a:rPr sz="2100" b="0" kern="0" spc="-50" dirty="0">
                <a:solidFill>
                  <a:sysClr val="windowText" lastClr="000000"/>
                </a:solidFill>
                <a:latin typeface="Carlito"/>
                <a:cs typeface="Carlito"/>
              </a:rPr>
              <a:t> </a:t>
            </a:r>
            <a:r>
              <a:rPr sz="2100" b="0" kern="0" spc="-10" dirty="0">
                <a:solidFill>
                  <a:sysClr val="windowText" lastClr="000000"/>
                </a:solidFill>
                <a:latin typeface="Carlito"/>
                <a:cs typeface="Carlito"/>
              </a:rPr>
              <a:t>different</a:t>
            </a:r>
            <a:r>
              <a:rPr sz="2100" b="0" kern="0" spc="-30" dirty="0">
                <a:solidFill>
                  <a:sysClr val="windowText" lastClr="000000"/>
                </a:solidFill>
                <a:latin typeface="Carlito"/>
                <a:cs typeface="Carlito"/>
              </a:rPr>
              <a:t> </a:t>
            </a:r>
            <a:r>
              <a:rPr sz="2100" b="0" kern="0" spc="-10" dirty="0">
                <a:solidFill>
                  <a:sysClr val="windowText" lastClr="000000"/>
                </a:solidFill>
                <a:latin typeface="Carlito"/>
                <a:cs typeface="Carlito"/>
              </a:rPr>
              <a:t>treatments</a:t>
            </a:r>
            <a:endParaRPr sz="2100" b="0" kern="0" dirty="0">
              <a:solidFill>
                <a:sysClr val="windowText" lastClr="000000"/>
              </a:solidFill>
              <a:latin typeface="Carlito"/>
              <a:cs typeface="Carlito"/>
            </a:endParaRPr>
          </a:p>
          <a:p>
            <a:pPr marL="527685" lvl="1" indent="-172085" fontAlgn="auto">
              <a:spcBef>
                <a:spcPts val="175"/>
              </a:spcBef>
              <a:spcAft>
                <a:spcPts val="0"/>
              </a:spcAft>
              <a:buFont typeface="Arial"/>
              <a:buChar char="•"/>
              <a:tabLst>
                <a:tab pos="527685" algn="l"/>
              </a:tabLst>
            </a:pPr>
            <a:r>
              <a:rPr b="0" kern="0" dirty="0">
                <a:solidFill>
                  <a:sysClr val="windowText" lastClr="000000"/>
                </a:solidFill>
                <a:latin typeface="Carlito"/>
                <a:cs typeface="Carlito"/>
              </a:rPr>
              <a:t>Subjects</a:t>
            </a:r>
            <a:r>
              <a:rPr b="0" kern="0" spc="-50" dirty="0">
                <a:solidFill>
                  <a:sysClr val="windowText" lastClr="000000"/>
                </a:solidFill>
                <a:latin typeface="Carlito"/>
                <a:cs typeface="Carlito"/>
              </a:rPr>
              <a:t> </a:t>
            </a:r>
            <a:r>
              <a:rPr b="0" kern="0" dirty="0">
                <a:solidFill>
                  <a:sysClr val="windowText" lastClr="000000"/>
                </a:solidFill>
                <a:latin typeface="Carlito"/>
                <a:cs typeface="Carlito"/>
              </a:rPr>
              <a:t>decide</a:t>
            </a:r>
            <a:r>
              <a:rPr b="0" kern="0" spc="-35" dirty="0">
                <a:solidFill>
                  <a:sysClr val="windowText" lastClr="000000"/>
                </a:solidFill>
                <a:latin typeface="Carlito"/>
                <a:cs typeface="Carlito"/>
              </a:rPr>
              <a:t> </a:t>
            </a:r>
            <a:r>
              <a:rPr b="0" kern="0" dirty="0">
                <a:solidFill>
                  <a:sysClr val="windowText" lastClr="000000"/>
                </a:solidFill>
                <a:latin typeface="Carlito"/>
                <a:cs typeface="Carlito"/>
              </a:rPr>
              <a:t>on</a:t>
            </a:r>
            <a:r>
              <a:rPr b="0" kern="0" spc="-35" dirty="0">
                <a:solidFill>
                  <a:sysClr val="windowText" lastClr="000000"/>
                </a:solidFill>
                <a:latin typeface="Carlito"/>
                <a:cs typeface="Carlito"/>
              </a:rPr>
              <a:t> </a:t>
            </a:r>
            <a:r>
              <a:rPr b="0" kern="0" dirty="0">
                <a:solidFill>
                  <a:sysClr val="windowText" lastClr="000000"/>
                </a:solidFill>
                <a:latin typeface="Carlito"/>
                <a:cs typeface="Carlito"/>
              </a:rPr>
              <a:t>their</a:t>
            </a:r>
            <a:r>
              <a:rPr b="0" kern="0" spc="-45" dirty="0">
                <a:solidFill>
                  <a:sysClr val="windowText" lastClr="000000"/>
                </a:solidFill>
                <a:latin typeface="Carlito"/>
                <a:cs typeface="Carlito"/>
              </a:rPr>
              <a:t> </a:t>
            </a:r>
            <a:r>
              <a:rPr b="0" kern="0" dirty="0">
                <a:solidFill>
                  <a:sysClr val="windowText" lastClr="000000"/>
                </a:solidFill>
                <a:latin typeface="Carlito"/>
                <a:cs typeface="Carlito"/>
              </a:rPr>
              <a:t>own</a:t>
            </a:r>
            <a:r>
              <a:rPr b="0" kern="0" spc="-25" dirty="0">
                <a:solidFill>
                  <a:sysClr val="windowText" lastClr="000000"/>
                </a:solidFill>
                <a:latin typeface="Carlito"/>
                <a:cs typeface="Carlito"/>
              </a:rPr>
              <a:t> </a:t>
            </a:r>
            <a:r>
              <a:rPr b="0" kern="0" dirty="0">
                <a:solidFill>
                  <a:sysClr val="windowText" lastClr="000000"/>
                </a:solidFill>
                <a:latin typeface="Carlito"/>
                <a:cs typeface="Carlito"/>
              </a:rPr>
              <a:t>about</a:t>
            </a:r>
            <a:r>
              <a:rPr b="0" kern="0" spc="-50" dirty="0">
                <a:solidFill>
                  <a:sysClr val="windowText" lastClr="000000"/>
                </a:solidFill>
                <a:latin typeface="Carlito"/>
                <a:cs typeface="Carlito"/>
              </a:rPr>
              <a:t> </a:t>
            </a:r>
            <a:r>
              <a:rPr b="0" kern="0" dirty="0">
                <a:solidFill>
                  <a:sysClr val="windowText" lastClr="000000"/>
                </a:solidFill>
                <a:latin typeface="Carlito"/>
                <a:cs typeface="Carlito"/>
              </a:rPr>
              <a:t>their</a:t>
            </a:r>
            <a:r>
              <a:rPr b="0" kern="0" spc="-45" dirty="0">
                <a:solidFill>
                  <a:sysClr val="windowText" lastClr="000000"/>
                </a:solidFill>
                <a:latin typeface="Carlito"/>
                <a:cs typeface="Carlito"/>
              </a:rPr>
              <a:t> </a:t>
            </a:r>
            <a:r>
              <a:rPr b="0" kern="0" spc="-10" dirty="0">
                <a:solidFill>
                  <a:sysClr val="windowText" lastClr="000000"/>
                </a:solidFill>
                <a:latin typeface="Carlito"/>
                <a:cs typeface="Carlito"/>
              </a:rPr>
              <a:t>treatment</a:t>
            </a:r>
            <a:endParaRPr b="0" kern="0" dirty="0">
              <a:solidFill>
                <a:sysClr val="windowText" lastClr="000000"/>
              </a:solidFill>
              <a:latin typeface="Carlito"/>
              <a:cs typeface="Carlito"/>
            </a:endParaRPr>
          </a:p>
        </p:txBody>
      </p:sp>
      <p:sp>
        <p:nvSpPr>
          <p:cNvPr id="4" name="object 4"/>
          <p:cNvSpPr txBox="1"/>
          <p:nvPr/>
        </p:nvSpPr>
        <p:spPr>
          <a:xfrm>
            <a:off x="695400" y="3935389"/>
            <a:ext cx="9793088" cy="1974258"/>
          </a:xfrm>
          <a:prstGeom prst="rect">
            <a:avLst/>
          </a:prstGeom>
        </p:spPr>
        <p:txBody>
          <a:bodyPr vert="horz" wrap="square" lIns="0" tIns="83185" rIns="0" bIns="0" rtlCol="0">
            <a:spAutoFit/>
          </a:bodyPr>
          <a:lstStyle/>
          <a:p>
            <a:pPr marL="184785" indent="-172085" fontAlgn="auto">
              <a:spcBef>
                <a:spcPts val="655"/>
              </a:spcBef>
              <a:spcAft>
                <a:spcPts val="0"/>
              </a:spcAft>
              <a:buFont typeface="Arial"/>
              <a:buChar char="•"/>
              <a:tabLst>
                <a:tab pos="184785" algn="l"/>
              </a:tabLst>
            </a:pPr>
            <a:r>
              <a:rPr sz="2100" b="0" kern="0" dirty="0">
                <a:solidFill>
                  <a:sysClr val="windowText" lastClr="000000"/>
                </a:solidFill>
                <a:latin typeface="Carlito"/>
                <a:cs typeface="Carlito"/>
              </a:rPr>
              <a:t>Results</a:t>
            </a:r>
            <a:r>
              <a:rPr sz="2100" b="0" kern="0" spc="-50" dirty="0">
                <a:solidFill>
                  <a:sysClr val="windowText" lastClr="000000"/>
                </a:solidFill>
                <a:latin typeface="Carlito"/>
                <a:cs typeface="Carlito"/>
              </a:rPr>
              <a:t> </a:t>
            </a:r>
            <a:r>
              <a:rPr sz="2100" b="0" kern="0" dirty="0">
                <a:solidFill>
                  <a:sysClr val="windowText" lastClr="000000"/>
                </a:solidFill>
                <a:latin typeface="Carlito"/>
                <a:cs typeface="Carlito"/>
              </a:rPr>
              <a:t>must</a:t>
            </a:r>
            <a:r>
              <a:rPr sz="2100" b="0" kern="0" spc="-65" dirty="0">
                <a:solidFill>
                  <a:sysClr val="windowText" lastClr="000000"/>
                </a:solidFill>
                <a:latin typeface="Carlito"/>
                <a:cs typeface="Carlito"/>
              </a:rPr>
              <a:t> </a:t>
            </a:r>
            <a:r>
              <a:rPr sz="2100" b="0" kern="0" dirty="0">
                <a:solidFill>
                  <a:sysClr val="windowText" lastClr="000000"/>
                </a:solidFill>
                <a:latin typeface="Carlito"/>
                <a:cs typeface="Carlito"/>
              </a:rPr>
              <a:t>be</a:t>
            </a:r>
            <a:r>
              <a:rPr sz="2100" b="0" kern="0" spc="-55" dirty="0">
                <a:solidFill>
                  <a:sysClr val="windowText" lastClr="000000"/>
                </a:solidFill>
                <a:latin typeface="Carlito"/>
                <a:cs typeface="Carlito"/>
              </a:rPr>
              <a:t> </a:t>
            </a:r>
            <a:r>
              <a:rPr sz="2100" b="0" kern="0" spc="-10" dirty="0">
                <a:solidFill>
                  <a:sysClr val="windowText" lastClr="000000"/>
                </a:solidFill>
                <a:latin typeface="Carlito"/>
                <a:cs typeface="Carlito"/>
              </a:rPr>
              <a:t>interpreted</a:t>
            </a:r>
            <a:r>
              <a:rPr sz="2100" b="0" kern="0" spc="-65" dirty="0">
                <a:solidFill>
                  <a:sysClr val="windowText" lastClr="000000"/>
                </a:solidFill>
                <a:latin typeface="Carlito"/>
                <a:cs typeface="Carlito"/>
              </a:rPr>
              <a:t> </a:t>
            </a:r>
            <a:r>
              <a:rPr sz="2100" b="0" kern="0" dirty="0">
                <a:solidFill>
                  <a:sysClr val="windowText" lastClr="000000"/>
                </a:solidFill>
                <a:latin typeface="Carlito"/>
                <a:cs typeface="Carlito"/>
              </a:rPr>
              <a:t>with</a:t>
            </a:r>
            <a:r>
              <a:rPr sz="2100" b="0" kern="0" spc="-55" dirty="0">
                <a:solidFill>
                  <a:sysClr val="windowText" lastClr="000000"/>
                </a:solidFill>
                <a:latin typeface="Carlito"/>
                <a:cs typeface="Carlito"/>
              </a:rPr>
              <a:t> </a:t>
            </a:r>
            <a:r>
              <a:rPr sz="2100" b="0" kern="0" dirty="0">
                <a:solidFill>
                  <a:sysClr val="windowText" lastClr="000000"/>
                </a:solidFill>
                <a:latin typeface="Carlito"/>
                <a:cs typeface="Carlito"/>
              </a:rPr>
              <a:t>utmost</a:t>
            </a:r>
            <a:r>
              <a:rPr sz="2100" b="0" kern="0" spc="-60" dirty="0">
                <a:solidFill>
                  <a:sysClr val="windowText" lastClr="000000"/>
                </a:solidFill>
                <a:latin typeface="Carlito"/>
                <a:cs typeface="Carlito"/>
              </a:rPr>
              <a:t> </a:t>
            </a:r>
            <a:r>
              <a:rPr sz="2100" b="0" kern="0" spc="-10" dirty="0">
                <a:solidFill>
                  <a:sysClr val="windowText" lastClr="000000"/>
                </a:solidFill>
                <a:latin typeface="Carlito"/>
                <a:cs typeface="Carlito"/>
              </a:rPr>
              <a:t>circumspection</a:t>
            </a:r>
            <a:endParaRPr lang="cs-CZ" sz="2100" b="0" kern="0" spc="-10" dirty="0">
              <a:solidFill>
                <a:sysClr val="windowText" lastClr="000000"/>
              </a:solidFill>
              <a:latin typeface="Carlito"/>
              <a:cs typeface="Carlito"/>
            </a:endParaRPr>
          </a:p>
          <a:p>
            <a:pPr marL="641985" lvl="1" indent="-172085" fontAlgn="auto">
              <a:spcBef>
                <a:spcPts val="655"/>
              </a:spcBef>
              <a:spcAft>
                <a:spcPts val="0"/>
              </a:spcAft>
              <a:buFont typeface="Arial"/>
              <a:buChar char="•"/>
              <a:tabLst>
                <a:tab pos="184785" algn="l"/>
              </a:tabLst>
            </a:pPr>
            <a:r>
              <a:rPr lang="cs-CZ" b="0" i="1" kern="0" spc="-10" dirty="0">
                <a:solidFill>
                  <a:srgbClr val="00B0F0"/>
                </a:solidFill>
                <a:latin typeface="Carlito"/>
                <a:cs typeface="Carlito"/>
              </a:rPr>
              <a:t>Differences between treatment / no treatment groups</a:t>
            </a:r>
            <a:endParaRPr b="0" i="1" kern="0" dirty="0">
              <a:solidFill>
                <a:srgbClr val="00B0F0"/>
              </a:solidFill>
              <a:latin typeface="Carlito"/>
              <a:cs typeface="Carlito"/>
            </a:endParaRPr>
          </a:p>
          <a:p>
            <a:pPr marL="184785" indent="-172085" fontAlgn="auto">
              <a:spcBef>
                <a:spcPts val="550"/>
              </a:spcBef>
              <a:spcAft>
                <a:spcPts val="0"/>
              </a:spcAft>
              <a:buFont typeface="Arial"/>
              <a:buChar char="•"/>
              <a:tabLst>
                <a:tab pos="184785" algn="l"/>
              </a:tabLst>
            </a:pPr>
            <a:r>
              <a:rPr sz="2100" b="0" kern="0" dirty="0">
                <a:solidFill>
                  <a:sysClr val="windowText" lastClr="000000"/>
                </a:solidFill>
                <a:latin typeface="Carlito"/>
                <a:cs typeface="Carlito"/>
              </a:rPr>
              <a:t>Conclusions</a:t>
            </a:r>
            <a:r>
              <a:rPr sz="2100" b="0" kern="0" spc="-40" dirty="0">
                <a:solidFill>
                  <a:sysClr val="windowText" lastClr="000000"/>
                </a:solidFill>
                <a:latin typeface="Carlito"/>
                <a:cs typeface="Carlito"/>
              </a:rPr>
              <a:t> </a:t>
            </a:r>
            <a:r>
              <a:rPr sz="2100" b="0" kern="0" dirty="0">
                <a:solidFill>
                  <a:sysClr val="windowText" lastClr="000000"/>
                </a:solidFill>
                <a:latin typeface="Carlito"/>
                <a:cs typeface="Carlito"/>
              </a:rPr>
              <a:t>need</a:t>
            </a:r>
            <a:r>
              <a:rPr sz="2100" b="0" kern="0" spc="-65" dirty="0">
                <a:solidFill>
                  <a:sysClr val="windowText" lastClr="000000"/>
                </a:solidFill>
                <a:latin typeface="Carlito"/>
                <a:cs typeface="Carlito"/>
              </a:rPr>
              <a:t> </a:t>
            </a:r>
            <a:r>
              <a:rPr sz="2100" b="0" kern="0" dirty="0">
                <a:solidFill>
                  <a:sysClr val="windowText" lastClr="000000"/>
                </a:solidFill>
                <a:latin typeface="Carlito"/>
                <a:cs typeface="Carlito"/>
              </a:rPr>
              <a:t>to</a:t>
            </a:r>
            <a:r>
              <a:rPr sz="2100" b="0" kern="0" spc="-65" dirty="0">
                <a:solidFill>
                  <a:sysClr val="windowText" lastClr="000000"/>
                </a:solidFill>
                <a:latin typeface="Carlito"/>
                <a:cs typeface="Carlito"/>
              </a:rPr>
              <a:t> </a:t>
            </a:r>
            <a:r>
              <a:rPr sz="2100" b="0" kern="0" dirty="0">
                <a:solidFill>
                  <a:sysClr val="windowText" lastClr="000000"/>
                </a:solidFill>
                <a:latin typeface="Carlito"/>
                <a:cs typeface="Carlito"/>
              </a:rPr>
              <a:t>be</a:t>
            </a:r>
            <a:r>
              <a:rPr sz="2100" b="0" kern="0" spc="-55" dirty="0">
                <a:solidFill>
                  <a:sysClr val="windowText" lastClr="000000"/>
                </a:solidFill>
                <a:latin typeface="Carlito"/>
                <a:cs typeface="Carlito"/>
              </a:rPr>
              <a:t> </a:t>
            </a:r>
            <a:r>
              <a:rPr sz="2100" b="0" kern="0" dirty="0">
                <a:solidFill>
                  <a:sysClr val="windowText" lastClr="000000"/>
                </a:solidFill>
                <a:latin typeface="Carlito"/>
                <a:cs typeface="Carlito"/>
              </a:rPr>
              <a:t>drawn</a:t>
            </a:r>
            <a:r>
              <a:rPr sz="2100" b="0" kern="0" spc="-75" dirty="0">
                <a:solidFill>
                  <a:sysClr val="windowText" lastClr="000000"/>
                </a:solidFill>
                <a:latin typeface="Carlito"/>
                <a:cs typeface="Carlito"/>
              </a:rPr>
              <a:t> </a:t>
            </a:r>
            <a:r>
              <a:rPr sz="2100" b="0" kern="0" dirty="0">
                <a:solidFill>
                  <a:sysClr val="windowText" lastClr="000000"/>
                </a:solidFill>
                <a:latin typeface="Carlito"/>
                <a:cs typeface="Carlito"/>
              </a:rPr>
              <a:t>very</a:t>
            </a:r>
            <a:r>
              <a:rPr sz="2100" b="0" kern="0" spc="-50" dirty="0">
                <a:solidFill>
                  <a:sysClr val="windowText" lastClr="000000"/>
                </a:solidFill>
                <a:latin typeface="Carlito"/>
                <a:cs typeface="Carlito"/>
              </a:rPr>
              <a:t> </a:t>
            </a:r>
            <a:r>
              <a:rPr sz="2100" b="0" kern="0" spc="-10" dirty="0">
                <a:solidFill>
                  <a:sysClr val="windowText" lastClr="000000"/>
                </a:solidFill>
                <a:latin typeface="Carlito"/>
                <a:cs typeface="Carlito"/>
              </a:rPr>
              <a:t>carefully</a:t>
            </a:r>
            <a:endParaRPr lang="cs-CZ" sz="2100" b="0" kern="0" spc="-10" dirty="0">
              <a:solidFill>
                <a:sysClr val="windowText" lastClr="000000"/>
              </a:solidFill>
              <a:latin typeface="Carlito"/>
              <a:cs typeface="Carlito"/>
            </a:endParaRPr>
          </a:p>
          <a:p>
            <a:pPr marL="184785" indent="-172085" fontAlgn="auto">
              <a:spcBef>
                <a:spcPts val="550"/>
              </a:spcBef>
              <a:spcAft>
                <a:spcPts val="0"/>
              </a:spcAft>
              <a:buFont typeface="Arial"/>
              <a:buChar char="•"/>
              <a:tabLst>
                <a:tab pos="184785" algn="l"/>
              </a:tabLst>
            </a:pPr>
            <a:r>
              <a:rPr lang="cs-CZ" sz="2100" b="0" i="1" kern="0" spc="-10" dirty="0">
                <a:solidFill>
                  <a:srgbClr val="00B050"/>
                </a:solidFill>
                <a:latin typeface="Carlito"/>
                <a:cs typeface="Carlito"/>
              </a:rPr>
              <a:t>But, may be suitable to test optional parts of design </a:t>
            </a:r>
          </a:p>
          <a:p>
            <a:pPr marL="641985" lvl="1" indent="-172085" fontAlgn="auto">
              <a:spcBef>
                <a:spcPts val="550"/>
              </a:spcBef>
              <a:spcAft>
                <a:spcPts val="0"/>
              </a:spcAft>
              <a:buFont typeface="Arial"/>
              <a:buChar char="•"/>
              <a:tabLst>
                <a:tab pos="184785" algn="l"/>
              </a:tabLst>
            </a:pPr>
            <a:r>
              <a:rPr lang="cs-CZ" sz="2000" b="0" kern="0" spc="-10" dirty="0">
                <a:solidFill>
                  <a:sysClr val="windowText" lastClr="000000"/>
                </a:solidFill>
                <a:latin typeface="Carlito"/>
                <a:cs typeface="Carlito"/>
              </a:rPr>
              <a:t>e.g., controlling interface</a:t>
            </a:r>
            <a:endParaRPr sz="2000" b="0" kern="0" dirty="0">
              <a:solidFill>
                <a:sysClr val="windowText" lastClr="000000"/>
              </a:solidFill>
              <a:latin typeface="Carlito"/>
              <a:cs typeface="Carlito"/>
            </a:endParaRPr>
          </a:p>
        </p:txBody>
      </p:sp>
      <p:pic>
        <p:nvPicPr>
          <p:cNvPr id="5" name="object 5"/>
          <p:cNvPicPr/>
          <p:nvPr/>
        </p:nvPicPr>
        <p:blipFill>
          <a:blip r:embed="rId2" cstate="print"/>
          <a:stretch>
            <a:fillRect/>
          </a:stretch>
        </p:blipFill>
        <p:spPr>
          <a:xfrm>
            <a:off x="9943930" y="2300522"/>
            <a:ext cx="2127307" cy="1642872"/>
          </a:xfrm>
          <a:prstGeom prst="rect">
            <a:avLst/>
          </a:prstGeom>
        </p:spPr>
      </p:pic>
      <p:pic>
        <p:nvPicPr>
          <p:cNvPr id="6" name="object 6"/>
          <p:cNvPicPr/>
          <p:nvPr/>
        </p:nvPicPr>
        <p:blipFill>
          <a:blip r:embed="rId3" cstate="print"/>
          <a:stretch>
            <a:fillRect/>
          </a:stretch>
        </p:blipFill>
        <p:spPr>
          <a:xfrm>
            <a:off x="8241366" y="2310409"/>
            <a:ext cx="1611383" cy="1581898"/>
          </a:xfrm>
          <a:prstGeom prst="rect">
            <a:avLst/>
          </a:prstGeom>
        </p:spPr>
      </p:pic>
      <p:pic>
        <p:nvPicPr>
          <p:cNvPr id="7" name="object 7"/>
          <p:cNvPicPr/>
          <p:nvPr/>
        </p:nvPicPr>
        <p:blipFill>
          <a:blip r:embed="rId4" cstate="print"/>
          <a:stretch>
            <a:fillRect/>
          </a:stretch>
        </p:blipFill>
        <p:spPr>
          <a:xfrm>
            <a:off x="6960096" y="2278000"/>
            <a:ext cx="1175428" cy="1612797"/>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30980" y="5661248"/>
            <a:ext cx="7140257" cy="1087170"/>
          </a:xfrm>
          <a:prstGeom prst="rect">
            <a:avLst/>
          </a:prstGeom>
        </p:spPr>
      </p:pic>
    </p:spTree>
    <p:extLst>
      <p:ext uri="{BB962C8B-B14F-4D97-AF65-F5344CB8AC3E}">
        <p14:creationId xmlns:p14="http://schemas.microsoft.com/office/powerpoint/2010/main" val="38339930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1425" y="485014"/>
            <a:ext cx="11861185" cy="749307"/>
          </a:xfrm>
          <a:prstGeom prst="rect">
            <a:avLst/>
          </a:prstGeom>
        </p:spPr>
        <p:txBody>
          <a:bodyPr vert="horz" wrap="square" lIns="0" tIns="239140" rIns="0" bIns="0" rtlCol="0">
            <a:spAutoFit/>
          </a:bodyPr>
          <a:lstStyle/>
          <a:p>
            <a:pPr marL="12700">
              <a:spcBef>
                <a:spcPts val="100"/>
              </a:spcBef>
            </a:pPr>
            <a:r>
              <a:rPr spc="-40" dirty="0"/>
              <a:t>Non-</a:t>
            </a:r>
            <a:r>
              <a:rPr spc="-35" dirty="0"/>
              <a:t>Experimental</a:t>
            </a:r>
            <a:r>
              <a:rPr spc="-85" dirty="0"/>
              <a:t> </a:t>
            </a:r>
            <a:r>
              <a:rPr spc="-10" dirty="0"/>
              <a:t>Design</a:t>
            </a:r>
          </a:p>
        </p:txBody>
      </p:sp>
      <p:sp>
        <p:nvSpPr>
          <p:cNvPr id="3" name="object 3"/>
          <p:cNvSpPr txBox="1"/>
          <p:nvPr/>
        </p:nvSpPr>
        <p:spPr>
          <a:xfrm>
            <a:off x="911424" y="1779587"/>
            <a:ext cx="10369151" cy="4303742"/>
          </a:xfrm>
          <a:prstGeom prst="rect">
            <a:avLst/>
          </a:prstGeom>
        </p:spPr>
        <p:txBody>
          <a:bodyPr vert="horz" wrap="square" lIns="0" tIns="43180" rIns="0" bIns="0" rtlCol="0">
            <a:spAutoFit/>
          </a:bodyPr>
          <a:lstStyle/>
          <a:p>
            <a:pPr marL="184785" indent="-172085" fontAlgn="auto">
              <a:spcBef>
                <a:spcPts val="340"/>
              </a:spcBef>
              <a:spcAft>
                <a:spcPts val="0"/>
              </a:spcAft>
              <a:buFont typeface="Arial"/>
              <a:buChar char="•"/>
              <a:tabLst>
                <a:tab pos="184785" algn="l"/>
              </a:tabLst>
            </a:pPr>
            <a:r>
              <a:rPr sz="2100" b="0" kern="0" spc="-10" dirty="0">
                <a:solidFill>
                  <a:sysClr val="windowText" lastClr="000000"/>
                </a:solidFill>
                <a:latin typeface="Carlito"/>
                <a:cs typeface="Carlito"/>
              </a:rPr>
              <a:t>Quantitative</a:t>
            </a:r>
            <a:r>
              <a:rPr sz="2100" b="0" kern="0" spc="-35" dirty="0">
                <a:solidFill>
                  <a:sysClr val="windowText" lastClr="000000"/>
                </a:solidFill>
                <a:latin typeface="Carlito"/>
                <a:cs typeface="Carlito"/>
              </a:rPr>
              <a:t> </a:t>
            </a:r>
            <a:r>
              <a:rPr sz="2100" b="0" kern="0" spc="-10" dirty="0">
                <a:solidFill>
                  <a:sysClr val="windowText" lastClr="000000"/>
                </a:solidFill>
                <a:latin typeface="Carlito"/>
                <a:cs typeface="Carlito"/>
              </a:rPr>
              <a:t>research</a:t>
            </a:r>
            <a:endParaRPr sz="2100" b="0" kern="0" dirty="0">
              <a:solidFill>
                <a:sysClr val="windowText" lastClr="000000"/>
              </a:solidFill>
              <a:latin typeface="Carlito"/>
              <a:cs typeface="Carlito"/>
            </a:endParaRPr>
          </a:p>
          <a:p>
            <a:pPr marL="527685" marR="3274060" lvl="1" indent="-172720" fontAlgn="auto">
              <a:lnSpc>
                <a:spcPts val="1939"/>
              </a:lnSpc>
              <a:spcBef>
                <a:spcPts val="455"/>
              </a:spcBef>
              <a:spcAft>
                <a:spcPts val="0"/>
              </a:spcAft>
              <a:buFont typeface="Arial"/>
              <a:buChar char="•"/>
              <a:tabLst>
                <a:tab pos="527685" algn="l"/>
              </a:tabLst>
            </a:pPr>
            <a:r>
              <a:rPr b="0" kern="0" dirty="0">
                <a:solidFill>
                  <a:sysClr val="windowText" lastClr="000000"/>
                </a:solidFill>
                <a:latin typeface="Carlito"/>
                <a:cs typeface="Carlito"/>
              </a:rPr>
              <a:t>Numerical</a:t>
            </a:r>
            <a:r>
              <a:rPr b="0" kern="0" spc="-40" dirty="0">
                <a:solidFill>
                  <a:sysClr val="windowText" lastClr="000000"/>
                </a:solidFill>
                <a:latin typeface="Carlito"/>
                <a:cs typeface="Carlito"/>
              </a:rPr>
              <a:t> </a:t>
            </a:r>
            <a:r>
              <a:rPr b="0" kern="0" spc="-10" dirty="0">
                <a:solidFill>
                  <a:sysClr val="windowText" lastClr="000000"/>
                </a:solidFill>
                <a:latin typeface="Carlito"/>
                <a:cs typeface="Carlito"/>
              </a:rPr>
              <a:t>measurements</a:t>
            </a:r>
            <a:r>
              <a:rPr b="0" kern="0" spc="-50" dirty="0">
                <a:solidFill>
                  <a:sysClr val="windowText" lastClr="000000"/>
                </a:solidFill>
                <a:latin typeface="Carlito"/>
                <a:cs typeface="Carlito"/>
              </a:rPr>
              <a:t> </a:t>
            </a:r>
            <a:r>
              <a:rPr b="0" kern="0" dirty="0">
                <a:solidFill>
                  <a:sysClr val="windowText" lastClr="000000"/>
                </a:solidFill>
                <a:latin typeface="Carlito"/>
                <a:cs typeface="Carlito"/>
              </a:rPr>
              <a:t>of</a:t>
            </a:r>
            <a:r>
              <a:rPr b="0" kern="0" spc="-45" dirty="0">
                <a:solidFill>
                  <a:sysClr val="windowText" lastClr="000000"/>
                </a:solidFill>
                <a:latin typeface="Carlito"/>
                <a:cs typeface="Carlito"/>
              </a:rPr>
              <a:t> </a:t>
            </a:r>
            <a:r>
              <a:rPr b="0" kern="0" spc="-10" dirty="0">
                <a:solidFill>
                  <a:sysClr val="windowText" lastClr="000000"/>
                </a:solidFill>
                <a:latin typeface="Carlito"/>
                <a:cs typeface="Carlito"/>
              </a:rPr>
              <a:t>different </a:t>
            </a:r>
            <a:r>
              <a:rPr b="0" kern="0" dirty="0">
                <a:solidFill>
                  <a:sysClr val="windowText" lastClr="000000"/>
                </a:solidFill>
                <a:latin typeface="Carlito"/>
                <a:cs typeface="Carlito"/>
              </a:rPr>
              <a:t>aspects</a:t>
            </a:r>
            <a:r>
              <a:rPr b="0" kern="0" spc="-40" dirty="0">
                <a:solidFill>
                  <a:sysClr val="windowText" lastClr="000000"/>
                </a:solidFill>
                <a:latin typeface="Carlito"/>
                <a:cs typeface="Carlito"/>
              </a:rPr>
              <a:t> </a:t>
            </a:r>
            <a:r>
              <a:rPr b="0" kern="0" dirty="0">
                <a:solidFill>
                  <a:sysClr val="windowText" lastClr="000000"/>
                </a:solidFill>
                <a:latin typeface="Carlito"/>
                <a:cs typeface="Carlito"/>
              </a:rPr>
              <a:t>of</a:t>
            </a:r>
            <a:r>
              <a:rPr lang="cs-CZ" b="0" kern="0" dirty="0">
                <a:solidFill>
                  <a:sysClr val="windowText" lastClr="000000"/>
                </a:solidFill>
                <a:latin typeface="Carlito"/>
                <a:cs typeface="Carlito"/>
              </a:rPr>
              <a:t> </a:t>
            </a:r>
            <a:r>
              <a:rPr b="0" kern="0" spc="-10" dirty="0">
                <a:solidFill>
                  <a:sysClr val="windowText" lastClr="000000"/>
                </a:solidFill>
                <a:latin typeface="Carlito"/>
                <a:cs typeface="Carlito"/>
              </a:rPr>
              <a:t>objects</a:t>
            </a:r>
            <a:endParaRPr b="0" kern="0" dirty="0">
              <a:solidFill>
                <a:sysClr val="windowText" lastClr="000000"/>
              </a:solidFill>
              <a:latin typeface="Carlito"/>
              <a:cs typeface="Carlito"/>
            </a:endParaRPr>
          </a:p>
          <a:p>
            <a:pPr marL="868680" marR="2750820" lvl="2" indent="-170815" fontAlgn="auto">
              <a:lnSpc>
                <a:spcPts val="1620"/>
              </a:lnSpc>
              <a:spcBef>
                <a:spcPts val="420"/>
              </a:spcBef>
              <a:spcAft>
                <a:spcPts val="0"/>
              </a:spcAft>
              <a:buFont typeface="Arial"/>
              <a:buChar char="•"/>
              <a:tabLst>
                <a:tab pos="870585" algn="l"/>
              </a:tabLst>
            </a:pPr>
            <a:r>
              <a:rPr sz="1500" b="0" kern="0" dirty="0">
                <a:solidFill>
                  <a:sysClr val="windowText" lastClr="000000"/>
                </a:solidFill>
                <a:latin typeface="Carlito"/>
                <a:cs typeface="Carlito"/>
              </a:rPr>
              <a:t>For</a:t>
            </a:r>
            <a:r>
              <a:rPr sz="1500" b="0" kern="0" spc="-40" dirty="0">
                <a:solidFill>
                  <a:sysClr val="windowText" lastClr="000000"/>
                </a:solidFill>
                <a:latin typeface="Carlito"/>
                <a:cs typeface="Carlito"/>
              </a:rPr>
              <a:t> </a:t>
            </a:r>
            <a:r>
              <a:rPr sz="1500" b="0" kern="0" spc="-10" dirty="0">
                <a:solidFill>
                  <a:sysClr val="windowText" lastClr="000000"/>
                </a:solidFill>
                <a:latin typeface="Carlito"/>
                <a:cs typeface="Carlito"/>
              </a:rPr>
              <a:t>instance,</a:t>
            </a:r>
            <a:r>
              <a:rPr sz="1500" b="0" kern="0" spc="-40" dirty="0">
                <a:solidFill>
                  <a:sysClr val="windowText" lastClr="000000"/>
                </a:solidFill>
                <a:latin typeface="Carlito"/>
                <a:cs typeface="Carlito"/>
              </a:rPr>
              <a:t> </a:t>
            </a:r>
            <a:r>
              <a:rPr sz="1500" b="0" kern="0" dirty="0">
                <a:solidFill>
                  <a:sysClr val="windowText" lastClr="000000"/>
                </a:solidFill>
                <a:latin typeface="Carlito"/>
                <a:cs typeface="Carlito"/>
              </a:rPr>
              <a:t>asking</a:t>
            </a:r>
            <a:r>
              <a:rPr sz="1500" b="0" kern="0" spc="-65" dirty="0">
                <a:solidFill>
                  <a:sysClr val="windowText" lastClr="000000"/>
                </a:solidFill>
                <a:latin typeface="Carlito"/>
                <a:cs typeface="Carlito"/>
              </a:rPr>
              <a:t> </a:t>
            </a:r>
            <a:r>
              <a:rPr sz="1500" b="0" kern="0" dirty="0">
                <a:solidFill>
                  <a:sysClr val="windowText" lastClr="000000"/>
                </a:solidFill>
                <a:latin typeface="Carlito"/>
                <a:cs typeface="Carlito"/>
              </a:rPr>
              <a:t>users</a:t>
            </a:r>
            <a:r>
              <a:rPr sz="1500" b="0" kern="0" spc="-45" dirty="0">
                <a:solidFill>
                  <a:sysClr val="windowText" lastClr="000000"/>
                </a:solidFill>
                <a:latin typeface="Carlito"/>
                <a:cs typeface="Carlito"/>
              </a:rPr>
              <a:t> </a:t>
            </a:r>
            <a:r>
              <a:rPr sz="1500" b="0" kern="0" spc="-10" dirty="0">
                <a:solidFill>
                  <a:sysClr val="windowText" lastClr="000000"/>
                </a:solidFill>
                <a:latin typeface="Carlito"/>
                <a:cs typeface="Carlito"/>
              </a:rPr>
              <a:t>different</a:t>
            </a:r>
            <a:r>
              <a:rPr sz="1500" b="0" kern="0" spc="-30" dirty="0">
                <a:solidFill>
                  <a:sysClr val="windowText" lastClr="000000"/>
                </a:solidFill>
                <a:latin typeface="Carlito"/>
                <a:cs typeface="Carlito"/>
              </a:rPr>
              <a:t> </a:t>
            </a:r>
            <a:r>
              <a:rPr sz="1500" b="0" kern="0" spc="-10" dirty="0">
                <a:solidFill>
                  <a:sysClr val="windowText" lastClr="000000"/>
                </a:solidFill>
                <a:latin typeface="Carlito"/>
                <a:cs typeface="Carlito"/>
              </a:rPr>
              <a:t>questions</a:t>
            </a:r>
            <a:r>
              <a:rPr lang="cs-CZ" sz="1500" b="0" kern="0" spc="-10" dirty="0">
                <a:solidFill>
                  <a:sysClr val="windowText" lastClr="000000"/>
                </a:solidFill>
                <a:latin typeface="Carlito"/>
                <a:cs typeface="Carlito"/>
              </a:rPr>
              <a:t> </a:t>
            </a:r>
            <a:r>
              <a:rPr sz="1500" b="0" kern="0" dirty="0">
                <a:solidFill>
                  <a:sysClr val="windowText" lastClr="000000"/>
                </a:solidFill>
                <a:latin typeface="Carlito"/>
                <a:cs typeface="Carlito"/>
              </a:rPr>
              <a:t>on</a:t>
            </a:r>
            <a:r>
              <a:rPr sz="1500" b="0" kern="0" spc="-30" dirty="0">
                <a:solidFill>
                  <a:sysClr val="windowText" lastClr="000000"/>
                </a:solidFill>
                <a:latin typeface="Carlito"/>
                <a:cs typeface="Carlito"/>
              </a:rPr>
              <a:t> </a:t>
            </a:r>
            <a:r>
              <a:rPr sz="1500" b="0" kern="0" dirty="0">
                <a:solidFill>
                  <a:sysClr val="windowText" lastClr="000000"/>
                </a:solidFill>
                <a:latin typeface="Carlito"/>
                <a:cs typeface="Carlito"/>
              </a:rPr>
              <a:t>the</a:t>
            </a:r>
            <a:r>
              <a:rPr sz="1500" b="0" kern="0" spc="-25" dirty="0">
                <a:solidFill>
                  <a:sysClr val="windowText" lastClr="000000"/>
                </a:solidFill>
                <a:latin typeface="Carlito"/>
                <a:cs typeface="Carlito"/>
              </a:rPr>
              <a:t> </a:t>
            </a:r>
            <a:r>
              <a:rPr sz="1500" b="0" kern="0" spc="-10" dirty="0">
                <a:solidFill>
                  <a:sysClr val="windowText" lastClr="000000"/>
                </a:solidFill>
                <a:latin typeface="Carlito"/>
                <a:cs typeface="Carlito"/>
              </a:rPr>
              <a:t>perceived</a:t>
            </a:r>
            <a:r>
              <a:rPr sz="1500" b="0" kern="0" spc="-5" dirty="0">
                <a:solidFill>
                  <a:sysClr val="windowText" lastClr="000000"/>
                </a:solidFill>
                <a:latin typeface="Carlito"/>
                <a:cs typeface="Carlito"/>
              </a:rPr>
              <a:t> </a:t>
            </a:r>
            <a:r>
              <a:rPr sz="1500" b="0" kern="0" dirty="0">
                <a:solidFill>
                  <a:sysClr val="windowText" lastClr="000000"/>
                </a:solidFill>
                <a:latin typeface="Carlito"/>
                <a:cs typeface="Carlito"/>
              </a:rPr>
              <a:t>utility</a:t>
            </a:r>
            <a:r>
              <a:rPr sz="1500" b="0" kern="0" spc="-30" dirty="0">
                <a:solidFill>
                  <a:sysClr val="windowText" lastClr="000000"/>
                </a:solidFill>
                <a:latin typeface="Carlito"/>
                <a:cs typeface="Carlito"/>
              </a:rPr>
              <a:t> </a:t>
            </a:r>
            <a:r>
              <a:rPr sz="1500" b="0" kern="0" dirty="0">
                <a:solidFill>
                  <a:sysClr val="windowText" lastClr="000000"/>
                </a:solidFill>
                <a:latin typeface="Carlito"/>
                <a:cs typeface="Carlito"/>
              </a:rPr>
              <a:t>of</a:t>
            </a:r>
            <a:r>
              <a:rPr sz="1500" b="0" kern="0" spc="-5" dirty="0">
                <a:solidFill>
                  <a:sysClr val="windowText" lastClr="000000"/>
                </a:solidFill>
                <a:latin typeface="Carlito"/>
                <a:cs typeface="Carlito"/>
              </a:rPr>
              <a:t> </a:t>
            </a:r>
            <a:r>
              <a:rPr sz="1500" b="0" kern="0" dirty="0">
                <a:solidFill>
                  <a:sysClr val="windowText" lastClr="000000"/>
                </a:solidFill>
                <a:latin typeface="Carlito"/>
                <a:cs typeface="Carlito"/>
              </a:rPr>
              <a:t>the</a:t>
            </a:r>
            <a:r>
              <a:rPr sz="1500" b="0" kern="0" spc="-35" dirty="0">
                <a:solidFill>
                  <a:sysClr val="windowText" lastClr="000000"/>
                </a:solidFill>
                <a:latin typeface="Carlito"/>
                <a:cs typeface="Carlito"/>
              </a:rPr>
              <a:t> </a:t>
            </a:r>
            <a:r>
              <a:rPr sz="1500" b="0" kern="0" spc="-10" dirty="0">
                <a:solidFill>
                  <a:sysClr val="windowText" lastClr="000000"/>
                </a:solidFill>
                <a:latin typeface="Carlito"/>
                <a:cs typeface="Carlito"/>
              </a:rPr>
              <a:t>recommendation applications</a:t>
            </a:r>
            <a:endParaRPr sz="1500" b="0" kern="0" dirty="0">
              <a:solidFill>
                <a:sysClr val="windowText" lastClr="000000"/>
              </a:solidFill>
              <a:latin typeface="Carlito"/>
              <a:cs typeface="Carlito"/>
            </a:endParaRPr>
          </a:p>
          <a:p>
            <a:pPr marL="868680" lvl="2" indent="-170815" fontAlgn="auto">
              <a:spcBef>
                <a:spcPts val="190"/>
              </a:spcBef>
              <a:spcAft>
                <a:spcPts val="0"/>
              </a:spcAft>
              <a:buFont typeface="Arial"/>
              <a:buChar char="•"/>
              <a:tabLst>
                <a:tab pos="868680" algn="l"/>
              </a:tabLst>
            </a:pPr>
            <a:r>
              <a:rPr sz="1500" b="0" kern="0" spc="-10" dirty="0">
                <a:solidFill>
                  <a:sysClr val="windowText" lastClr="000000"/>
                </a:solidFill>
                <a:latin typeface="Carlito"/>
                <a:cs typeface="Carlito"/>
              </a:rPr>
              <a:t>Answers </a:t>
            </a:r>
            <a:r>
              <a:rPr sz="1500" b="0" kern="0" dirty="0">
                <a:solidFill>
                  <a:sysClr val="windowText" lastClr="000000"/>
                </a:solidFill>
                <a:latin typeface="Carlito"/>
                <a:cs typeface="Carlito"/>
              </a:rPr>
              <a:t>usually</a:t>
            </a:r>
            <a:r>
              <a:rPr sz="1500" b="0" kern="0" spc="-35" dirty="0">
                <a:solidFill>
                  <a:sysClr val="windowText" lastClr="000000"/>
                </a:solidFill>
                <a:latin typeface="Carlito"/>
                <a:cs typeface="Carlito"/>
              </a:rPr>
              <a:t> </a:t>
            </a:r>
            <a:r>
              <a:rPr sz="1500" b="0" kern="0" dirty="0">
                <a:solidFill>
                  <a:sysClr val="windowText" lastClr="000000"/>
                </a:solidFill>
                <a:latin typeface="Carlito"/>
                <a:cs typeface="Carlito"/>
              </a:rPr>
              <a:t>on</a:t>
            </a:r>
            <a:r>
              <a:rPr sz="1500" b="0" kern="0" spc="-30" dirty="0">
                <a:solidFill>
                  <a:sysClr val="windowText" lastClr="000000"/>
                </a:solidFill>
                <a:latin typeface="Carlito"/>
                <a:cs typeface="Carlito"/>
              </a:rPr>
              <a:t> </a:t>
            </a:r>
            <a:r>
              <a:rPr sz="1500" b="0" kern="0" dirty="0">
                <a:solidFill>
                  <a:sysClr val="windowText" lastClr="000000"/>
                </a:solidFill>
                <a:latin typeface="Carlito"/>
                <a:cs typeface="Carlito"/>
              </a:rPr>
              <a:t>a</a:t>
            </a:r>
            <a:r>
              <a:rPr sz="1500" b="0" kern="0" spc="-10" dirty="0">
                <a:solidFill>
                  <a:sysClr val="windowText" lastClr="000000"/>
                </a:solidFill>
                <a:latin typeface="Carlito"/>
                <a:cs typeface="Carlito"/>
              </a:rPr>
              <a:t> Likert</a:t>
            </a:r>
            <a:r>
              <a:rPr sz="1500" b="0" kern="0" spc="-25" dirty="0">
                <a:solidFill>
                  <a:sysClr val="windowText" lastClr="000000"/>
                </a:solidFill>
                <a:latin typeface="Carlito"/>
                <a:cs typeface="Carlito"/>
              </a:rPr>
              <a:t> </a:t>
            </a:r>
            <a:r>
              <a:rPr sz="1500" b="0" kern="0" spc="-20" dirty="0">
                <a:solidFill>
                  <a:sysClr val="windowText" lastClr="000000"/>
                </a:solidFill>
                <a:latin typeface="Carlito"/>
                <a:cs typeface="Carlito"/>
              </a:rPr>
              <a:t>scale</a:t>
            </a:r>
            <a:endParaRPr sz="1500" b="0" kern="0" dirty="0">
              <a:solidFill>
                <a:sysClr val="windowText" lastClr="000000"/>
              </a:solidFill>
              <a:latin typeface="Carlito"/>
              <a:cs typeface="Carlito"/>
            </a:endParaRPr>
          </a:p>
          <a:p>
            <a:pPr marL="184785" indent="-172085" fontAlgn="auto">
              <a:spcBef>
                <a:spcPts val="509"/>
              </a:spcBef>
              <a:spcAft>
                <a:spcPts val="0"/>
              </a:spcAft>
              <a:buFont typeface="Arial"/>
              <a:buChar char="•"/>
              <a:tabLst>
                <a:tab pos="184785" algn="l"/>
              </a:tabLst>
            </a:pPr>
            <a:r>
              <a:rPr sz="2100" kern="0" spc="-10" dirty="0">
                <a:solidFill>
                  <a:sysClr val="windowText" lastClr="000000"/>
                </a:solidFill>
                <a:latin typeface="Carlito"/>
                <a:cs typeface="Carlito"/>
              </a:rPr>
              <a:t>Qualitative</a:t>
            </a:r>
            <a:r>
              <a:rPr sz="2100" kern="0" spc="-30" dirty="0">
                <a:solidFill>
                  <a:sysClr val="windowText" lastClr="000000"/>
                </a:solidFill>
                <a:latin typeface="Carlito"/>
                <a:cs typeface="Carlito"/>
              </a:rPr>
              <a:t> </a:t>
            </a:r>
            <a:r>
              <a:rPr sz="2100" kern="0" spc="-10" dirty="0">
                <a:solidFill>
                  <a:sysClr val="windowText" lastClr="000000"/>
                </a:solidFill>
                <a:latin typeface="Carlito"/>
                <a:cs typeface="Carlito"/>
              </a:rPr>
              <a:t>research</a:t>
            </a:r>
            <a:endParaRPr sz="2100" kern="0" dirty="0">
              <a:solidFill>
                <a:sysClr val="windowText" lastClr="000000"/>
              </a:solidFill>
              <a:latin typeface="Carlito"/>
              <a:cs typeface="Carlito"/>
            </a:endParaRPr>
          </a:p>
          <a:p>
            <a:pPr marL="527685" lvl="1" indent="-172085" fontAlgn="auto">
              <a:lnSpc>
                <a:spcPts val="2050"/>
              </a:lnSpc>
              <a:spcBef>
                <a:spcPts val="200"/>
              </a:spcBef>
              <a:spcAft>
                <a:spcPts val="0"/>
              </a:spcAft>
              <a:buFont typeface="Arial"/>
              <a:buChar char="•"/>
              <a:tabLst>
                <a:tab pos="527685" algn="l"/>
              </a:tabLst>
            </a:pPr>
            <a:r>
              <a:rPr b="0" kern="0" spc="-10" dirty="0">
                <a:solidFill>
                  <a:sysClr val="windowText" lastClr="000000"/>
                </a:solidFill>
                <a:latin typeface="Carlito"/>
                <a:cs typeface="Carlito"/>
              </a:rPr>
              <a:t>Interviews</a:t>
            </a:r>
            <a:r>
              <a:rPr b="0" kern="0" spc="-35" dirty="0">
                <a:solidFill>
                  <a:sysClr val="windowText" lastClr="000000"/>
                </a:solidFill>
                <a:latin typeface="Carlito"/>
                <a:cs typeface="Carlito"/>
              </a:rPr>
              <a:t> </a:t>
            </a:r>
            <a:r>
              <a:rPr b="0" kern="0" dirty="0">
                <a:solidFill>
                  <a:sysClr val="windowText" lastClr="000000"/>
                </a:solidFill>
                <a:latin typeface="Carlito"/>
                <a:cs typeface="Carlito"/>
              </a:rPr>
              <a:t>with</a:t>
            </a:r>
            <a:r>
              <a:rPr b="0" kern="0" spc="-25" dirty="0">
                <a:solidFill>
                  <a:sysClr val="windowText" lastClr="000000"/>
                </a:solidFill>
                <a:latin typeface="Carlito"/>
                <a:cs typeface="Carlito"/>
              </a:rPr>
              <a:t> </a:t>
            </a:r>
            <a:r>
              <a:rPr b="0" kern="0" spc="-10" dirty="0">
                <a:solidFill>
                  <a:sysClr val="windowText" lastClr="000000"/>
                </a:solidFill>
                <a:latin typeface="Carlito"/>
                <a:cs typeface="Carlito"/>
              </a:rPr>
              <a:t>open-</a:t>
            </a:r>
            <a:r>
              <a:rPr b="0" kern="0" dirty="0">
                <a:solidFill>
                  <a:sysClr val="windowText" lastClr="000000"/>
                </a:solidFill>
                <a:latin typeface="Carlito"/>
                <a:cs typeface="Carlito"/>
              </a:rPr>
              <a:t>ended</a:t>
            </a:r>
            <a:r>
              <a:rPr b="0" kern="0" spc="-10" dirty="0">
                <a:solidFill>
                  <a:sysClr val="windowText" lastClr="000000"/>
                </a:solidFill>
                <a:latin typeface="Carlito"/>
                <a:cs typeface="Carlito"/>
              </a:rPr>
              <a:t> questions,</a:t>
            </a:r>
            <a:endParaRPr b="0" kern="0" dirty="0">
              <a:solidFill>
                <a:sysClr val="windowText" lastClr="000000"/>
              </a:solidFill>
              <a:latin typeface="Carlito"/>
              <a:cs typeface="Carlito"/>
            </a:endParaRPr>
          </a:p>
          <a:p>
            <a:pPr marL="527685" fontAlgn="auto">
              <a:lnSpc>
                <a:spcPts val="2050"/>
              </a:lnSpc>
              <a:spcBef>
                <a:spcPts val="0"/>
              </a:spcBef>
              <a:spcAft>
                <a:spcPts val="0"/>
              </a:spcAft>
            </a:pPr>
            <a:r>
              <a:rPr b="0" kern="0" dirty="0">
                <a:solidFill>
                  <a:sysClr val="windowText" lastClr="000000"/>
                </a:solidFill>
                <a:latin typeface="Carlito"/>
                <a:cs typeface="Carlito"/>
              </a:rPr>
              <a:t>record</a:t>
            </a:r>
            <a:r>
              <a:rPr b="0" kern="0" spc="-50" dirty="0">
                <a:solidFill>
                  <a:sysClr val="windowText" lastClr="000000"/>
                </a:solidFill>
                <a:latin typeface="Carlito"/>
                <a:cs typeface="Carlito"/>
              </a:rPr>
              <a:t> </a:t>
            </a:r>
            <a:r>
              <a:rPr b="0" kern="0" spc="-10" dirty="0">
                <a:solidFill>
                  <a:sysClr val="windowText" lastClr="000000"/>
                </a:solidFill>
                <a:latin typeface="Carlito"/>
                <a:cs typeface="Carlito"/>
              </a:rPr>
              <a:t>think-</a:t>
            </a:r>
            <a:r>
              <a:rPr b="0" kern="0" dirty="0">
                <a:solidFill>
                  <a:sysClr val="windowText" lastClr="000000"/>
                </a:solidFill>
                <a:latin typeface="Carlito"/>
                <a:cs typeface="Carlito"/>
              </a:rPr>
              <a:t>aloud</a:t>
            </a:r>
            <a:r>
              <a:rPr b="0" kern="0" spc="-35" dirty="0">
                <a:solidFill>
                  <a:sysClr val="windowText" lastClr="000000"/>
                </a:solidFill>
                <a:latin typeface="Carlito"/>
                <a:cs typeface="Carlito"/>
              </a:rPr>
              <a:t> </a:t>
            </a:r>
            <a:r>
              <a:rPr b="0" kern="0" spc="-10" dirty="0">
                <a:solidFill>
                  <a:sysClr val="windowText" lastClr="000000"/>
                </a:solidFill>
                <a:latin typeface="Carlito"/>
                <a:cs typeface="Carlito"/>
              </a:rPr>
              <a:t>protocols,</a:t>
            </a:r>
            <a:r>
              <a:rPr b="0" kern="0" spc="-55" dirty="0">
                <a:solidFill>
                  <a:sysClr val="windowText" lastClr="000000"/>
                </a:solidFill>
                <a:latin typeface="Carlito"/>
                <a:cs typeface="Carlito"/>
              </a:rPr>
              <a:t> </a:t>
            </a:r>
            <a:r>
              <a:rPr b="0" kern="0" dirty="0">
                <a:solidFill>
                  <a:sysClr val="windowText" lastClr="000000"/>
                </a:solidFill>
                <a:latin typeface="Carlito"/>
                <a:cs typeface="Carlito"/>
              </a:rPr>
              <a:t>focus</a:t>
            </a:r>
            <a:r>
              <a:rPr b="0" kern="0" spc="-45" dirty="0">
                <a:solidFill>
                  <a:sysClr val="windowText" lastClr="000000"/>
                </a:solidFill>
                <a:latin typeface="Carlito"/>
                <a:cs typeface="Carlito"/>
              </a:rPr>
              <a:t> </a:t>
            </a:r>
            <a:r>
              <a:rPr b="0" kern="0" dirty="0">
                <a:solidFill>
                  <a:sysClr val="windowText" lastClr="000000"/>
                </a:solidFill>
                <a:latin typeface="Carlito"/>
                <a:cs typeface="Carlito"/>
              </a:rPr>
              <a:t>group</a:t>
            </a:r>
            <a:r>
              <a:rPr b="0" kern="0" spc="-55" dirty="0">
                <a:solidFill>
                  <a:sysClr val="windowText" lastClr="000000"/>
                </a:solidFill>
                <a:latin typeface="Carlito"/>
                <a:cs typeface="Carlito"/>
              </a:rPr>
              <a:t> </a:t>
            </a:r>
            <a:r>
              <a:rPr b="0" kern="0" dirty="0">
                <a:solidFill>
                  <a:sysClr val="windowText" lastClr="000000"/>
                </a:solidFill>
                <a:latin typeface="Carlito"/>
                <a:cs typeface="Carlito"/>
              </a:rPr>
              <a:t>of</a:t>
            </a:r>
            <a:r>
              <a:rPr b="0" kern="0" spc="-60" dirty="0">
                <a:solidFill>
                  <a:sysClr val="windowText" lastClr="000000"/>
                </a:solidFill>
                <a:latin typeface="Carlito"/>
                <a:cs typeface="Carlito"/>
              </a:rPr>
              <a:t> </a:t>
            </a:r>
            <a:r>
              <a:rPr b="0" kern="0" spc="-10" dirty="0">
                <a:solidFill>
                  <a:sysClr val="windowText" lastClr="000000"/>
                </a:solidFill>
                <a:latin typeface="Carlito"/>
                <a:cs typeface="Carlito"/>
              </a:rPr>
              <a:t>discussion</a:t>
            </a:r>
            <a:endParaRPr b="0" kern="0" dirty="0">
              <a:solidFill>
                <a:sysClr val="windowText" lastClr="000000"/>
              </a:solidFill>
              <a:latin typeface="Carlito"/>
              <a:cs typeface="Carlito"/>
            </a:endParaRPr>
          </a:p>
          <a:p>
            <a:pPr marL="868680" lvl="2" indent="-170815" fontAlgn="auto">
              <a:spcBef>
                <a:spcPts val="240"/>
              </a:spcBef>
              <a:spcAft>
                <a:spcPts val="0"/>
              </a:spcAft>
              <a:buFont typeface="Arial"/>
              <a:buChar char="•"/>
              <a:tabLst>
                <a:tab pos="868680" algn="l"/>
              </a:tabLst>
            </a:pPr>
            <a:r>
              <a:rPr sz="1500" b="0" kern="0" dirty="0">
                <a:solidFill>
                  <a:sysClr val="windowText" lastClr="000000"/>
                </a:solidFill>
                <a:latin typeface="Carlito"/>
                <a:cs typeface="Carlito"/>
              </a:rPr>
              <a:t>For</a:t>
            </a:r>
            <a:r>
              <a:rPr sz="1500" b="0" kern="0" spc="-40" dirty="0">
                <a:solidFill>
                  <a:sysClr val="windowText" lastClr="000000"/>
                </a:solidFill>
                <a:latin typeface="Carlito"/>
                <a:cs typeface="Carlito"/>
              </a:rPr>
              <a:t> </a:t>
            </a:r>
            <a:r>
              <a:rPr sz="1500" b="0" kern="0" dirty="0">
                <a:solidFill>
                  <a:sysClr val="windowText" lastClr="000000"/>
                </a:solidFill>
                <a:latin typeface="Carlito"/>
                <a:cs typeface="Carlito"/>
              </a:rPr>
              <a:t>instance,</a:t>
            </a:r>
            <a:r>
              <a:rPr sz="1500" b="0" kern="0" spc="-50" dirty="0">
                <a:solidFill>
                  <a:sysClr val="windowText" lastClr="000000"/>
                </a:solidFill>
                <a:latin typeface="Carlito"/>
                <a:cs typeface="Carlito"/>
              </a:rPr>
              <a:t> </a:t>
            </a:r>
            <a:r>
              <a:rPr sz="1500" b="0" kern="0" dirty="0">
                <a:solidFill>
                  <a:sysClr val="windowText" lastClr="000000"/>
                </a:solidFill>
                <a:latin typeface="Carlito"/>
                <a:cs typeface="Carlito"/>
              </a:rPr>
              <a:t>to</a:t>
            </a:r>
            <a:r>
              <a:rPr sz="1500" b="0" kern="0" spc="-55" dirty="0">
                <a:solidFill>
                  <a:sysClr val="windowText" lastClr="000000"/>
                </a:solidFill>
                <a:latin typeface="Carlito"/>
                <a:cs typeface="Carlito"/>
              </a:rPr>
              <a:t> </a:t>
            </a:r>
            <a:r>
              <a:rPr sz="1500" b="0" kern="0" dirty="0">
                <a:solidFill>
                  <a:sysClr val="windowText" lastClr="000000"/>
                </a:solidFill>
                <a:latin typeface="Carlito"/>
                <a:cs typeface="Carlito"/>
              </a:rPr>
              <a:t>explore</a:t>
            </a:r>
            <a:r>
              <a:rPr sz="1500" b="0" kern="0" spc="-40" dirty="0">
                <a:solidFill>
                  <a:sysClr val="windowText" lastClr="000000"/>
                </a:solidFill>
                <a:latin typeface="Carlito"/>
                <a:cs typeface="Carlito"/>
              </a:rPr>
              <a:t> </a:t>
            </a:r>
            <a:r>
              <a:rPr sz="1500" b="0" kern="0" dirty="0">
                <a:solidFill>
                  <a:sysClr val="windowText" lastClr="000000"/>
                </a:solidFill>
                <a:latin typeface="Carlito"/>
                <a:cs typeface="Carlito"/>
              </a:rPr>
              <a:t>user’s</a:t>
            </a:r>
            <a:r>
              <a:rPr sz="1500" b="0" kern="0" spc="-40" dirty="0">
                <a:solidFill>
                  <a:sysClr val="windowText" lastClr="000000"/>
                </a:solidFill>
                <a:latin typeface="Carlito"/>
                <a:cs typeface="Carlito"/>
              </a:rPr>
              <a:t> </a:t>
            </a:r>
            <a:r>
              <a:rPr sz="1500" b="0" kern="0" dirty="0">
                <a:solidFill>
                  <a:sysClr val="windowText" lastClr="000000"/>
                </a:solidFill>
                <a:latin typeface="Carlito"/>
                <a:cs typeface="Carlito"/>
              </a:rPr>
              <a:t>motives</a:t>
            </a:r>
            <a:r>
              <a:rPr sz="1500" b="0" kern="0" spc="-50" dirty="0">
                <a:solidFill>
                  <a:sysClr val="windowText" lastClr="000000"/>
                </a:solidFill>
                <a:latin typeface="Carlito"/>
                <a:cs typeface="Carlito"/>
              </a:rPr>
              <a:t> </a:t>
            </a:r>
            <a:r>
              <a:rPr sz="1500" b="0" kern="0" dirty="0">
                <a:solidFill>
                  <a:sysClr val="windowText" lastClr="000000"/>
                </a:solidFill>
                <a:latin typeface="Carlito"/>
                <a:cs typeface="Carlito"/>
              </a:rPr>
              <a:t>for</a:t>
            </a:r>
            <a:r>
              <a:rPr sz="1500" b="0" kern="0" spc="-40" dirty="0">
                <a:solidFill>
                  <a:sysClr val="windowText" lastClr="000000"/>
                </a:solidFill>
                <a:latin typeface="Carlito"/>
                <a:cs typeface="Carlito"/>
              </a:rPr>
              <a:t> </a:t>
            </a:r>
            <a:r>
              <a:rPr sz="1500" b="0" kern="0" dirty="0">
                <a:solidFill>
                  <a:sysClr val="windowText" lastClr="000000"/>
                </a:solidFill>
                <a:latin typeface="Carlito"/>
                <a:cs typeface="Carlito"/>
              </a:rPr>
              <a:t>using</a:t>
            </a:r>
            <a:r>
              <a:rPr sz="1500" b="0" kern="0" spc="-50" dirty="0">
                <a:solidFill>
                  <a:sysClr val="windowText" lastClr="000000"/>
                </a:solidFill>
                <a:latin typeface="Carlito"/>
                <a:cs typeface="Carlito"/>
              </a:rPr>
              <a:t> </a:t>
            </a:r>
            <a:r>
              <a:rPr sz="1500" b="0" kern="0" dirty="0">
                <a:solidFill>
                  <a:sysClr val="windowText" lastClr="000000"/>
                </a:solidFill>
                <a:latin typeface="Carlito"/>
                <a:cs typeface="Carlito"/>
              </a:rPr>
              <a:t>a</a:t>
            </a:r>
            <a:r>
              <a:rPr sz="1500" b="0" kern="0" spc="-40" dirty="0">
                <a:solidFill>
                  <a:sysClr val="windowText" lastClr="000000"/>
                </a:solidFill>
                <a:latin typeface="Carlito"/>
                <a:cs typeface="Carlito"/>
              </a:rPr>
              <a:t> </a:t>
            </a:r>
            <a:r>
              <a:rPr sz="1500" b="0" kern="0" dirty="0">
                <a:solidFill>
                  <a:sysClr val="windowText" lastClr="000000"/>
                </a:solidFill>
                <a:latin typeface="Carlito"/>
                <a:cs typeface="Carlito"/>
              </a:rPr>
              <a:t>recommender</a:t>
            </a:r>
            <a:r>
              <a:rPr sz="1500" b="0" kern="0" spc="-40" dirty="0">
                <a:solidFill>
                  <a:sysClr val="windowText" lastClr="000000"/>
                </a:solidFill>
                <a:latin typeface="Carlito"/>
                <a:cs typeface="Carlito"/>
              </a:rPr>
              <a:t> </a:t>
            </a:r>
            <a:r>
              <a:rPr sz="1500" b="0" kern="0" spc="-10" dirty="0">
                <a:solidFill>
                  <a:sysClr val="windowText" lastClr="000000"/>
                </a:solidFill>
                <a:latin typeface="Carlito"/>
                <a:cs typeface="Carlito"/>
              </a:rPr>
              <a:t>system</a:t>
            </a:r>
            <a:endParaRPr lang="cs-CZ" sz="1500" b="0" kern="0" spc="-10" dirty="0">
              <a:solidFill>
                <a:sysClr val="windowText" lastClr="000000"/>
              </a:solidFill>
              <a:latin typeface="Carlito"/>
              <a:cs typeface="Carlito"/>
            </a:endParaRPr>
          </a:p>
          <a:p>
            <a:pPr marL="868680" lvl="2" indent="-170815" fontAlgn="auto">
              <a:spcBef>
                <a:spcPts val="240"/>
              </a:spcBef>
              <a:spcAft>
                <a:spcPts val="0"/>
              </a:spcAft>
              <a:buFont typeface="Arial"/>
              <a:buChar char="•"/>
              <a:tabLst>
                <a:tab pos="868680" algn="l"/>
              </a:tabLst>
            </a:pPr>
            <a:r>
              <a:rPr lang="cs-CZ" sz="1500" b="0" kern="0" spc="-10" dirty="0">
                <a:solidFill>
                  <a:sysClr val="windowText" lastClr="000000"/>
                </a:solidFill>
                <a:latin typeface="Carlito"/>
                <a:cs typeface="Carlito"/>
              </a:rPr>
              <a:t>Understand what features must a good recommendation have</a:t>
            </a:r>
          </a:p>
          <a:p>
            <a:pPr marL="1325880" lvl="3" indent="-170815" fontAlgn="auto">
              <a:spcBef>
                <a:spcPts val="240"/>
              </a:spcBef>
              <a:spcAft>
                <a:spcPts val="0"/>
              </a:spcAft>
              <a:buFont typeface="Arial"/>
              <a:buChar char="•"/>
              <a:tabLst>
                <a:tab pos="868680" algn="l"/>
              </a:tabLst>
            </a:pPr>
            <a:r>
              <a:rPr lang="cs-CZ" sz="1500" b="0" i="1" kern="0" spc="-10" dirty="0">
                <a:solidFill>
                  <a:srgbClr val="00B050"/>
                </a:solidFill>
                <a:latin typeface="Carlito"/>
                <a:cs typeface="Carlito"/>
              </a:rPr>
              <a:t>„What does serendipitous recommendations mean for you?“</a:t>
            </a:r>
          </a:p>
          <a:p>
            <a:pPr marL="868680" lvl="2" indent="-170815" fontAlgn="auto">
              <a:spcBef>
                <a:spcPts val="240"/>
              </a:spcBef>
              <a:spcAft>
                <a:spcPts val="0"/>
              </a:spcAft>
              <a:buFont typeface="Arial"/>
              <a:buChar char="•"/>
              <a:tabLst>
                <a:tab pos="868680" algn="l"/>
              </a:tabLst>
            </a:pPr>
            <a:endParaRPr sz="1500" b="0" kern="0" dirty="0">
              <a:solidFill>
                <a:sysClr val="windowText" lastClr="000000"/>
              </a:solidFill>
              <a:latin typeface="Carlito"/>
              <a:cs typeface="Carlito"/>
            </a:endParaRPr>
          </a:p>
          <a:p>
            <a:pPr marL="184785" indent="-172085" fontAlgn="auto">
              <a:spcBef>
                <a:spcPts val="520"/>
              </a:spcBef>
              <a:spcAft>
                <a:spcPts val="0"/>
              </a:spcAft>
              <a:buFont typeface="Arial"/>
              <a:buChar char="•"/>
              <a:tabLst>
                <a:tab pos="184785" algn="l"/>
              </a:tabLst>
            </a:pPr>
            <a:r>
              <a:rPr sz="2100" b="0" kern="0" dirty="0">
                <a:solidFill>
                  <a:sysClr val="windowText" lastClr="000000"/>
                </a:solidFill>
                <a:latin typeface="Carlito"/>
                <a:cs typeface="Carlito"/>
              </a:rPr>
              <a:t>Longitudinal</a:t>
            </a:r>
            <a:r>
              <a:rPr sz="2100" b="0" kern="0" spc="-105" dirty="0">
                <a:solidFill>
                  <a:sysClr val="windowText" lastClr="000000"/>
                </a:solidFill>
                <a:latin typeface="Carlito"/>
                <a:cs typeface="Carlito"/>
              </a:rPr>
              <a:t> </a:t>
            </a:r>
            <a:r>
              <a:rPr sz="2100" b="0" kern="0" spc="-10" dirty="0">
                <a:solidFill>
                  <a:sysClr val="windowText" lastClr="000000"/>
                </a:solidFill>
                <a:latin typeface="Carlito"/>
                <a:cs typeface="Carlito"/>
              </a:rPr>
              <a:t>research</a:t>
            </a:r>
            <a:endParaRPr sz="2100" b="0" kern="0" dirty="0">
              <a:solidFill>
                <a:sysClr val="windowText" lastClr="000000"/>
              </a:solidFill>
              <a:latin typeface="Carlito"/>
              <a:cs typeface="Carlito"/>
            </a:endParaRPr>
          </a:p>
          <a:p>
            <a:pPr marL="527685" lvl="1" indent="-172085" fontAlgn="auto">
              <a:spcBef>
                <a:spcPts val="204"/>
              </a:spcBef>
              <a:spcAft>
                <a:spcPts val="0"/>
              </a:spcAft>
              <a:buFont typeface="Arial"/>
              <a:buChar char="•"/>
              <a:tabLst>
                <a:tab pos="527685" algn="l"/>
              </a:tabLst>
            </a:pPr>
            <a:r>
              <a:rPr b="0" kern="0" dirty="0">
                <a:solidFill>
                  <a:sysClr val="windowText" lastClr="000000"/>
                </a:solidFill>
                <a:latin typeface="Carlito"/>
                <a:cs typeface="Carlito"/>
              </a:rPr>
              <a:t>The</a:t>
            </a:r>
            <a:r>
              <a:rPr b="0" kern="0" spc="-45" dirty="0">
                <a:solidFill>
                  <a:sysClr val="windowText" lastClr="000000"/>
                </a:solidFill>
                <a:latin typeface="Carlito"/>
                <a:cs typeface="Carlito"/>
              </a:rPr>
              <a:t> </a:t>
            </a:r>
            <a:r>
              <a:rPr b="0" kern="0" dirty="0">
                <a:solidFill>
                  <a:sysClr val="windowText" lastClr="000000"/>
                </a:solidFill>
                <a:latin typeface="Carlito"/>
                <a:cs typeface="Carlito"/>
              </a:rPr>
              <a:t>entity</a:t>
            </a:r>
            <a:r>
              <a:rPr b="0" kern="0" spc="-40" dirty="0">
                <a:solidFill>
                  <a:sysClr val="windowText" lastClr="000000"/>
                </a:solidFill>
                <a:latin typeface="Carlito"/>
                <a:cs typeface="Carlito"/>
              </a:rPr>
              <a:t> </a:t>
            </a:r>
            <a:r>
              <a:rPr b="0" kern="0" dirty="0">
                <a:solidFill>
                  <a:sysClr val="windowText" lastClr="000000"/>
                </a:solidFill>
                <a:latin typeface="Carlito"/>
                <a:cs typeface="Carlito"/>
              </a:rPr>
              <a:t>under</a:t>
            </a:r>
            <a:r>
              <a:rPr b="0" kern="0" spc="-35" dirty="0">
                <a:solidFill>
                  <a:sysClr val="windowText" lastClr="000000"/>
                </a:solidFill>
                <a:latin typeface="Carlito"/>
                <a:cs typeface="Carlito"/>
              </a:rPr>
              <a:t> </a:t>
            </a:r>
            <a:r>
              <a:rPr b="0" kern="0" spc="-10" dirty="0">
                <a:solidFill>
                  <a:sysClr val="windowText" lastClr="000000"/>
                </a:solidFill>
                <a:latin typeface="Carlito"/>
                <a:cs typeface="Carlito"/>
              </a:rPr>
              <a:t>investigation</a:t>
            </a:r>
            <a:r>
              <a:rPr b="0" kern="0" spc="-50" dirty="0">
                <a:solidFill>
                  <a:sysClr val="windowText" lastClr="000000"/>
                </a:solidFill>
                <a:latin typeface="Carlito"/>
                <a:cs typeface="Carlito"/>
              </a:rPr>
              <a:t> </a:t>
            </a:r>
            <a:r>
              <a:rPr b="0" kern="0" dirty="0">
                <a:solidFill>
                  <a:sysClr val="windowText" lastClr="000000"/>
                </a:solidFill>
                <a:latin typeface="Carlito"/>
                <a:cs typeface="Carlito"/>
              </a:rPr>
              <a:t>is</a:t>
            </a:r>
            <a:r>
              <a:rPr b="0" kern="0" spc="-45" dirty="0">
                <a:solidFill>
                  <a:sysClr val="windowText" lastClr="000000"/>
                </a:solidFill>
                <a:latin typeface="Carlito"/>
                <a:cs typeface="Carlito"/>
              </a:rPr>
              <a:t> </a:t>
            </a:r>
            <a:r>
              <a:rPr b="0" kern="0" dirty="0">
                <a:solidFill>
                  <a:sysClr val="windowText" lastClr="000000"/>
                </a:solidFill>
                <a:latin typeface="Carlito"/>
                <a:cs typeface="Carlito"/>
              </a:rPr>
              <a:t>observed</a:t>
            </a:r>
            <a:r>
              <a:rPr b="0" kern="0" spc="-45" dirty="0">
                <a:solidFill>
                  <a:sysClr val="windowText" lastClr="000000"/>
                </a:solidFill>
                <a:latin typeface="Carlito"/>
                <a:cs typeface="Carlito"/>
              </a:rPr>
              <a:t> </a:t>
            </a:r>
            <a:r>
              <a:rPr b="0" kern="0" spc="-10" dirty="0">
                <a:solidFill>
                  <a:sysClr val="windowText" lastClr="000000"/>
                </a:solidFill>
                <a:latin typeface="Carlito"/>
                <a:cs typeface="Carlito"/>
              </a:rPr>
              <a:t>repeatedly</a:t>
            </a:r>
            <a:r>
              <a:rPr b="0" kern="0" spc="-35" dirty="0">
                <a:solidFill>
                  <a:sysClr val="windowText" lastClr="000000"/>
                </a:solidFill>
                <a:latin typeface="Carlito"/>
                <a:cs typeface="Carlito"/>
              </a:rPr>
              <a:t> </a:t>
            </a:r>
            <a:r>
              <a:rPr b="0" kern="0" dirty="0">
                <a:solidFill>
                  <a:sysClr val="windowText" lastClr="000000"/>
                </a:solidFill>
                <a:latin typeface="Carlito"/>
                <a:cs typeface="Carlito"/>
              </a:rPr>
              <a:t>over</a:t>
            </a:r>
            <a:r>
              <a:rPr b="0" kern="0" spc="-40" dirty="0">
                <a:solidFill>
                  <a:sysClr val="windowText" lastClr="000000"/>
                </a:solidFill>
                <a:latin typeface="Carlito"/>
                <a:cs typeface="Carlito"/>
              </a:rPr>
              <a:t> </a:t>
            </a:r>
            <a:r>
              <a:rPr b="0" kern="0" spc="-20" dirty="0">
                <a:solidFill>
                  <a:sysClr val="windowText" lastClr="000000"/>
                </a:solidFill>
                <a:latin typeface="Carlito"/>
                <a:cs typeface="Carlito"/>
              </a:rPr>
              <a:t>time</a:t>
            </a:r>
            <a:endParaRPr b="0" kern="0" dirty="0">
              <a:solidFill>
                <a:sysClr val="windowText" lastClr="000000"/>
              </a:solidFill>
              <a:latin typeface="Carlito"/>
              <a:cs typeface="Carlito"/>
            </a:endParaRPr>
          </a:p>
          <a:p>
            <a:pPr marL="868680" lvl="2" indent="-170815" fontAlgn="auto">
              <a:lnSpc>
                <a:spcPts val="1710"/>
              </a:lnSpc>
              <a:spcBef>
                <a:spcPts val="240"/>
              </a:spcBef>
              <a:spcAft>
                <a:spcPts val="0"/>
              </a:spcAft>
              <a:buFont typeface="Arial"/>
              <a:buChar char="•"/>
              <a:tabLst>
                <a:tab pos="868680" algn="l"/>
              </a:tabLst>
            </a:pPr>
            <a:r>
              <a:rPr sz="1500" b="0" kern="0" dirty="0">
                <a:solidFill>
                  <a:sysClr val="windowText" lastClr="000000"/>
                </a:solidFill>
                <a:latin typeface="Carlito"/>
                <a:cs typeface="Carlito"/>
              </a:rPr>
              <a:t>For</a:t>
            </a:r>
            <a:r>
              <a:rPr sz="1500" b="0" kern="0" spc="-15" dirty="0">
                <a:solidFill>
                  <a:sysClr val="windowText" lastClr="000000"/>
                </a:solidFill>
                <a:latin typeface="Carlito"/>
                <a:cs typeface="Carlito"/>
              </a:rPr>
              <a:t> </a:t>
            </a:r>
            <a:r>
              <a:rPr sz="1500" b="0" kern="0" spc="-10" dirty="0">
                <a:solidFill>
                  <a:sysClr val="windowText" lastClr="000000"/>
                </a:solidFill>
                <a:latin typeface="Carlito"/>
                <a:cs typeface="Carlito"/>
              </a:rPr>
              <a:t>instance,</a:t>
            </a:r>
            <a:r>
              <a:rPr sz="1500" b="0" kern="0" spc="-20" dirty="0">
                <a:solidFill>
                  <a:sysClr val="windowText" lastClr="000000"/>
                </a:solidFill>
                <a:latin typeface="Carlito"/>
                <a:cs typeface="Carlito"/>
              </a:rPr>
              <a:t> </a:t>
            </a:r>
            <a:r>
              <a:rPr sz="1500" b="0" kern="0" dirty="0">
                <a:solidFill>
                  <a:sysClr val="windowText" lastClr="000000"/>
                </a:solidFill>
                <a:latin typeface="Carlito"/>
                <a:cs typeface="Carlito"/>
              </a:rPr>
              <a:t>to</a:t>
            </a:r>
            <a:r>
              <a:rPr sz="1500" b="0" kern="0" spc="-30" dirty="0">
                <a:solidFill>
                  <a:sysClr val="windowText" lastClr="000000"/>
                </a:solidFill>
                <a:latin typeface="Carlito"/>
                <a:cs typeface="Carlito"/>
              </a:rPr>
              <a:t> </a:t>
            </a:r>
            <a:r>
              <a:rPr sz="1500" b="0" kern="0" spc="-10" dirty="0">
                <a:solidFill>
                  <a:sysClr val="windowText" lastClr="000000"/>
                </a:solidFill>
                <a:latin typeface="Carlito"/>
                <a:cs typeface="Carlito"/>
              </a:rPr>
              <a:t>evaluate</a:t>
            </a:r>
            <a:r>
              <a:rPr sz="1500" b="0" kern="0" spc="-30" dirty="0">
                <a:solidFill>
                  <a:sysClr val="windowText" lastClr="000000"/>
                </a:solidFill>
                <a:latin typeface="Carlito"/>
                <a:cs typeface="Carlito"/>
              </a:rPr>
              <a:t> </a:t>
            </a:r>
            <a:r>
              <a:rPr sz="1500" b="0" kern="0" dirty="0">
                <a:solidFill>
                  <a:sysClr val="windowText" lastClr="000000"/>
                </a:solidFill>
                <a:latin typeface="Carlito"/>
                <a:cs typeface="Carlito"/>
              </a:rPr>
              <a:t>the</a:t>
            </a:r>
            <a:r>
              <a:rPr sz="1500" b="0" kern="0" spc="-25" dirty="0">
                <a:solidFill>
                  <a:sysClr val="windowText" lastClr="000000"/>
                </a:solidFill>
                <a:latin typeface="Carlito"/>
                <a:cs typeface="Carlito"/>
              </a:rPr>
              <a:t> </a:t>
            </a:r>
            <a:r>
              <a:rPr sz="1500" b="0" kern="0" dirty="0">
                <a:solidFill>
                  <a:sysClr val="windowText" lastClr="000000"/>
                </a:solidFill>
                <a:latin typeface="Carlito"/>
                <a:cs typeface="Carlito"/>
              </a:rPr>
              <a:t>impact</a:t>
            </a:r>
            <a:r>
              <a:rPr sz="1500" b="0" kern="0" spc="-25" dirty="0">
                <a:solidFill>
                  <a:sysClr val="windowText" lastClr="000000"/>
                </a:solidFill>
                <a:latin typeface="Carlito"/>
                <a:cs typeface="Carlito"/>
              </a:rPr>
              <a:t> </a:t>
            </a:r>
            <a:r>
              <a:rPr sz="1500" b="0" kern="0" dirty="0">
                <a:solidFill>
                  <a:sysClr val="windowText" lastClr="000000"/>
                </a:solidFill>
                <a:latin typeface="Carlito"/>
                <a:cs typeface="Carlito"/>
              </a:rPr>
              <a:t>on</a:t>
            </a:r>
            <a:r>
              <a:rPr sz="1500" b="0" kern="0" spc="-15" dirty="0">
                <a:solidFill>
                  <a:sysClr val="windowText" lastClr="000000"/>
                </a:solidFill>
                <a:latin typeface="Carlito"/>
                <a:cs typeface="Carlito"/>
              </a:rPr>
              <a:t> </a:t>
            </a:r>
            <a:r>
              <a:rPr sz="1500" b="0" kern="0" dirty="0">
                <a:solidFill>
                  <a:sysClr val="windowText" lastClr="000000"/>
                </a:solidFill>
                <a:latin typeface="Carlito"/>
                <a:cs typeface="Carlito"/>
              </a:rPr>
              <a:t>the</a:t>
            </a:r>
            <a:r>
              <a:rPr sz="1500" b="0" kern="0" spc="-15" dirty="0">
                <a:solidFill>
                  <a:sysClr val="windowText" lastClr="000000"/>
                </a:solidFill>
                <a:latin typeface="Carlito"/>
                <a:cs typeface="Carlito"/>
              </a:rPr>
              <a:t> </a:t>
            </a:r>
            <a:r>
              <a:rPr sz="1500" b="0" kern="0" spc="-10" dirty="0">
                <a:solidFill>
                  <a:sysClr val="windowText" lastClr="000000"/>
                </a:solidFill>
                <a:latin typeface="Carlito"/>
                <a:cs typeface="Carlito"/>
              </a:rPr>
              <a:t>long-</a:t>
            </a:r>
            <a:r>
              <a:rPr sz="1500" b="0" kern="0" dirty="0">
                <a:solidFill>
                  <a:sysClr val="windowText" lastClr="000000"/>
                </a:solidFill>
                <a:latin typeface="Carlito"/>
                <a:cs typeface="Carlito"/>
              </a:rPr>
              <a:t>term</a:t>
            </a:r>
            <a:r>
              <a:rPr sz="1500" b="0" kern="0" spc="-30" dirty="0">
                <a:solidFill>
                  <a:sysClr val="windowText" lastClr="000000"/>
                </a:solidFill>
                <a:latin typeface="Carlito"/>
                <a:cs typeface="Carlito"/>
              </a:rPr>
              <a:t> </a:t>
            </a:r>
            <a:r>
              <a:rPr sz="1500" b="0" kern="0" dirty="0">
                <a:solidFill>
                  <a:sysClr val="windowText" lastClr="000000"/>
                </a:solidFill>
                <a:latin typeface="Carlito"/>
                <a:cs typeface="Carlito"/>
              </a:rPr>
              <a:t>of</a:t>
            </a:r>
            <a:r>
              <a:rPr sz="1500" b="0" kern="0" spc="-15" dirty="0">
                <a:solidFill>
                  <a:sysClr val="windowText" lastClr="000000"/>
                </a:solidFill>
                <a:latin typeface="Carlito"/>
                <a:cs typeface="Carlito"/>
              </a:rPr>
              <a:t> </a:t>
            </a:r>
            <a:r>
              <a:rPr sz="1500" b="0" kern="0" dirty="0">
                <a:solidFill>
                  <a:sysClr val="windowText" lastClr="000000"/>
                </a:solidFill>
                <a:latin typeface="Carlito"/>
                <a:cs typeface="Carlito"/>
              </a:rPr>
              <a:t>the</a:t>
            </a:r>
            <a:r>
              <a:rPr sz="1500" b="0" kern="0" spc="-15" dirty="0">
                <a:solidFill>
                  <a:sysClr val="windowText" lastClr="000000"/>
                </a:solidFill>
                <a:latin typeface="Carlito"/>
                <a:cs typeface="Carlito"/>
              </a:rPr>
              <a:t> </a:t>
            </a:r>
            <a:r>
              <a:rPr sz="1500" b="0" kern="0" dirty="0">
                <a:solidFill>
                  <a:sysClr val="windowText" lastClr="000000"/>
                </a:solidFill>
                <a:latin typeface="Carlito"/>
                <a:cs typeface="Carlito"/>
              </a:rPr>
              <a:t>use</a:t>
            </a:r>
            <a:r>
              <a:rPr sz="1500" b="0" kern="0" spc="-15" dirty="0">
                <a:solidFill>
                  <a:sysClr val="windowText" lastClr="000000"/>
                </a:solidFill>
                <a:latin typeface="Carlito"/>
                <a:cs typeface="Carlito"/>
              </a:rPr>
              <a:t> </a:t>
            </a:r>
            <a:r>
              <a:rPr sz="1500" b="0" kern="0" dirty="0">
                <a:solidFill>
                  <a:sysClr val="windowText" lastClr="000000"/>
                </a:solidFill>
                <a:latin typeface="Carlito"/>
                <a:cs typeface="Carlito"/>
              </a:rPr>
              <a:t>of</a:t>
            </a:r>
            <a:r>
              <a:rPr sz="1500" b="0" kern="0" spc="-20" dirty="0">
                <a:solidFill>
                  <a:sysClr val="windowText" lastClr="000000"/>
                </a:solidFill>
                <a:latin typeface="Carlito"/>
                <a:cs typeface="Carlito"/>
              </a:rPr>
              <a:t> </a:t>
            </a:r>
            <a:r>
              <a:rPr sz="1500" b="0" kern="0" dirty="0">
                <a:solidFill>
                  <a:sysClr val="windowText" lastClr="000000"/>
                </a:solidFill>
                <a:latin typeface="Carlito"/>
                <a:cs typeface="Carlito"/>
              </a:rPr>
              <a:t>a</a:t>
            </a:r>
            <a:r>
              <a:rPr sz="1500" b="0" kern="0" spc="-20" dirty="0">
                <a:solidFill>
                  <a:sysClr val="windowText" lastClr="000000"/>
                </a:solidFill>
                <a:latin typeface="Carlito"/>
                <a:cs typeface="Carlito"/>
              </a:rPr>
              <a:t> </a:t>
            </a:r>
            <a:r>
              <a:rPr sz="1500" b="0" kern="0" spc="-10" dirty="0">
                <a:solidFill>
                  <a:sysClr val="windowText" lastClr="000000"/>
                </a:solidFill>
                <a:latin typeface="Carlito"/>
                <a:cs typeface="Carlito"/>
              </a:rPr>
              <a:t>recommender</a:t>
            </a:r>
            <a:r>
              <a:rPr lang="cs-CZ" sz="1500" b="0" kern="0" spc="-10" dirty="0">
                <a:solidFill>
                  <a:sysClr val="windowText" lastClr="000000"/>
                </a:solidFill>
                <a:latin typeface="Carlito"/>
                <a:cs typeface="Carlito"/>
              </a:rPr>
              <a:t> </a:t>
            </a:r>
            <a:r>
              <a:rPr sz="1500" b="0" kern="0" spc="-10" dirty="0">
                <a:solidFill>
                  <a:sysClr val="windowText" lastClr="000000"/>
                </a:solidFill>
                <a:latin typeface="Carlito"/>
                <a:cs typeface="Carlito"/>
              </a:rPr>
              <a:t>system</a:t>
            </a:r>
            <a:endParaRPr sz="1500" b="0" kern="0" dirty="0">
              <a:solidFill>
                <a:sysClr val="windowText" lastClr="000000"/>
              </a:solidFill>
              <a:latin typeface="Carlito"/>
              <a:cs typeface="Carlito"/>
            </a:endParaRPr>
          </a:p>
        </p:txBody>
      </p:sp>
      <p:pic>
        <p:nvPicPr>
          <p:cNvPr id="4" name="object 4"/>
          <p:cNvPicPr/>
          <p:nvPr/>
        </p:nvPicPr>
        <p:blipFill>
          <a:blip r:embed="rId2" cstate="print"/>
          <a:stretch>
            <a:fillRect/>
          </a:stretch>
        </p:blipFill>
        <p:spPr>
          <a:xfrm>
            <a:off x="8616280" y="1916832"/>
            <a:ext cx="2880360" cy="2426703"/>
          </a:xfrm>
          <a:prstGeom prst="rect">
            <a:avLst/>
          </a:prstGeom>
        </p:spPr>
      </p:pic>
    </p:spTree>
    <p:extLst>
      <p:ext uri="{BB962C8B-B14F-4D97-AF65-F5344CB8AC3E}">
        <p14:creationId xmlns:p14="http://schemas.microsoft.com/office/powerpoint/2010/main" val="36524465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67390" y="485014"/>
            <a:ext cx="10305220" cy="749307"/>
          </a:xfrm>
          <a:prstGeom prst="rect">
            <a:avLst/>
          </a:prstGeom>
        </p:spPr>
        <p:txBody>
          <a:bodyPr vert="horz" wrap="square" lIns="0" tIns="239140" rIns="0" bIns="0" rtlCol="0">
            <a:spAutoFit/>
          </a:bodyPr>
          <a:lstStyle/>
          <a:p>
            <a:pPr marL="12700">
              <a:spcBef>
                <a:spcPts val="100"/>
              </a:spcBef>
            </a:pPr>
            <a:r>
              <a:rPr dirty="0"/>
              <a:t>Other</a:t>
            </a:r>
            <a:r>
              <a:rPr spc="-160" dirty="0"/>
              <a:t> </a:t>
            </a:r>
            <a:r>
              <a:rPr spc="-10" dirty="0"/>
              <a:t>Designs</a:t>
            </a:r>
          </a:p>
        </p:txBody>
      </p:sp>
      <p:pic>
        <p:nvPicPr>
          <p:cNvPr id="3" name="object 3"/>
          <p:cNvPicPr/>
          <p:nvPr/>
        </p:nvPicPr>
        <p:blipFill>
          <a:blip r:embed="rId2" cstate="print"/>
          <a:stretch>
            <a:fillRect/>
          </a:stretch>
        </p:blipFill>
        <p:spPr>
          <a:xfrm>
            <a:off x="6672072" y="1988820"/>
            <a:ext cx="3151631" cy="1524000"/>
          </a:xfrm>
          <a:prstGeom prst="rect">
            <a:avLst/>
          </a:prstGeom>
        </p:spPr>
      </p:pic>
      <p:sp>
        <p:nvSpPr>
          <p:cNvPr id="4" name="object 4"/>
          <p:cNvSpPr txBox="1"/>
          <p:nvPr/>
        </p:nvSpPr>
        <p:spPr>
          <a:xfrm>
            <a:off x="839416" y="1779587"/>
            <a:ext cx="10657183" cy="3290644"/>
          </a:xfrm>
          <a:prstGeom prst="rect">
            <a:avLst/>
          </a:prstGeom>
        </p:spPr>
        <p:txBody>
          <a:bodyPr vert="horz" wrap="square" lIns="0" tIns="43180" rIns="0" bIns="0" rtlCol="0">
            <a:spAutoFit/>
          </a:bodyPr>
          <a:lstStyle/>
          <a:p>
            <a:pPr marL="184785" indent="-172085" fontAlgn="auto">
              <a:spcBef>
                <a:spcPts val="340"/>
              </a:spcBef>
              <a:spcAft>
                <a:spcPts val="0"/>
              </a:spcAft>
              <a:buFont typeface="Arial"/>
              <a:buChar char="•"/>
              <a:tabLst>
                <a:tab pos="184785" algn="l"/>
              </a:tabLst>
            </a:pPr>
            <a:r>
              <a:rPr sz="2100" b="0" kern="0" spc="-25" dirty="0">
                <a:solidFill>
                  <a:sysClr val="windowText" lastClr="000000"/>
                </a:solidFill>
                <a:latin typeface="Carlito"/>
                <a:cs typeface="Carlito"/>
              </a:rPr>
              <a:t>Cross-</a:t>
            </a:r>
            <a:r>
              <a:rPr sz="2100" b="0" kern="0" dirty="0">
                <a:solidFill>
                  <a:sysClr val="windowText" lastClr="000000"/>
                </a:solidFill>
                <a:latin typeface="Carlito"/>
                <a:cs typeface="Carlito"/>
              </a:rPr>
              <a:t>Sectional</a:t>
            </a:r>
            <a:r>
              <a:rPr sz="2100" b="0" kern="0" spc="-5" dirty="0">
                <a:solidFill>
                  <a:sysClr val="windowText" lastClr="000000"/>
                </a:solidFill>
                <a:latin typeface="Carlito"/>
                <a:cs typeface="Carlito"/>
              </a:rPr>
              <a:t> </a:t>
            </a:r>
            <a:r>
              <a:rPr sz="2100" b="0" kern="0" spc="-10" dirty="0">
                <a:solidFill>
                  <a:sysClr val="windowText" lastClr="000000"/>
                </a:solidFill>
                <a:latin typeface="Carlito"/>
                <a:cs typeface="Carlito"/>
              </a:rPr>
              <a:t>design</a:t>
            </a:r>
            <a:endParaRPr sz="2100" b="0" kern="0" dirty="0">
              <a:solidFill>
                <a:sysClr val="windowText" lastClr="000000"/>
              </a:solidFill>
              <a:latin typeface="Carlito"/>
              <a:cs typeface="Carlito"/>
            </a:endParaRPr>
          </a:p>
          <a:p>
            <a:pPr marL="527685" marR="3660775" lvl="1" indent="-172720" fontAlgn="auto">
              <a:lnSpc>
                <a:spcPts val="1939"/>
              </a:lnSpc>
              <a:spcBef>
                <a:spcPts val="455"/>
              </a:spcBef>
              <a:spcAft>
                <a:spcPts val="0"/>
              </a:spcAft>
              <a:buFont typeface="Arial"/>
              <a:buChar char="•"/>
              <a:tabLst>
                <a:tab pos="527685" algn="l"/>
              </a:tabLst>
            </a:pPr>
            <a:r>
              <a:rPr b="0" kern="0" dirty="0">
                <a:solidFill>
                  <a:sysClr val="windowText" lastClr="000000"/>
                </a:solidFill>
                <a:latin typeface="Carlito"/>
                <a:cs typeface="Carlito"/>
              </a:rPr>
              <a:t>Analyze</a:t>
            </a:r>
            <a:r>
              <a:rPr b="0" kern="0" spc="-95" dirty="0">
                <a:solidFill>
                  <a:sysClr val="windowText" lastClr="000000"/>
                </a:solidFill>
                <a:latin typeface="Carlito"/>
                <a:cs typeface="Carlito"/>
              </a:rPr>
              <a:t> </a:t>
            </a:r>
            <a:r>
              <a:rPr b="0" kern="0" dirty="0">
                <a:solidFill>
                  <a:sysClr val="windowText" lastClr="000000"/>
                </a:solidFill>
                <a:latin typeface="Carlito"/>
                <a:cs typeface="Carlito"/>
              </a:rPr>
              <a:t>relations</a:t>
            </a:r>
            <a:r>
              <a:rPr b="0" kern="0" spc="-85" dirty="0">
                <a:solidFill>
                  <a:sysClr val="windowText" lastClr="000000"/>
                </a:solidFill>
                <a:latin typeface="Carlito"/>
                <a:cs typeface="Carlito"/>
              </a:rPr>
              <a:t> </a:t>
            </a:r>
            <a:r>
              <a:rPr b="0" kern="0" dirty="0">
                <a:solidFill>
                  <a:sysClr val="windowText" lastClr="000000"/>
                </a:solidFill>
                <a:latin typeface="Carlito"/>
                <a:cs typeface="Carlito"/>
              </a:rPr>
              <a:t>among</a:t>
            </a:r>
            <a:r>
              <a:rPr b="0" kern="0" spc="-90" dirty="0">
                <a:solidFill>
                  <a:sysClr val="windowText" lastClr="000000"/>
                </a:solidFill>
                <a:latin typeface="Carlito"/>
                <a:cs typeface="Carlito"/>
              </a:rPr>
              <a:t> </a:t>
            </a:r>
            <a:r>
              <a:rPr b="0" kern="0" spc="-10" dirty="0">
                <a:solidFill>
                  <a:sysClr val="windowText" lastClr="000000"/>
                </a:solidFill>
                <a:latin typeface="Carlito"/>
                <a:cs typeface="Carlito"/>
              </a:rPr>
              <a:t>variables </a:t>
            </a:r>
            <a:r>
              <a:rPr b="0" kern="0" dirty="0">
                <a:solidFill>
                  <a:sysClr val="windowText" lastClr="000000"/>
                </a:solidFill>
                <a:latin typeface="Carlito"/>
                <a:cs typeface="Carlito"/>
              </a:rPr>
              <a:t>that</a:t>
            </a:r>
            <a:r>
              <a:rPr b="0" kern="0" spc="-45" dirty="0">
                <a:solidFill>
                  <a:sysClr val="windowText" lastClr="000000"/>
                </a:solidFill>
                <a:latin typeface="Carlito"/>
                <a:cs typeface="Carlito"/>
              </a:rPr>
              <a:t> </a:t>
            </a:r>
            <a:r>
              <a:rPr b="0" kern="0" dirty="0">
                <a:solidFill>
                  <a:sysClr val="windowText" lastClr="000000"/>
                </a:solidFill>
                <a:latin typeface="Carlito"/>
                <a:cs typeface="Carlito"/>
              </a:rPr>
              <a:t>are</a:t>
            </a:r>
            <a:r>
              <a:rPr b="0" kern="0" spc="-45" dirty="0">
                <a:solidFill>
                  <a:sysClr val="windowText" lastClr="000000"/>
                </a:solidFill>
                <a:latin typeface="Carlito"/>
                <a:cs typeface="Carlito"/>
              </a:rPr>
              <a:t> </a:t>
            </a:r>
            <a:r>
              <a:rPr lang="cs-CZ" b="0" kern="0" spc="-45" dirty="0">
                <a:solidFill>
                  <a:sysClr val="windowText" lastClr="000000"/>
                </a:solidFill>
                <a:latin typeface="Carlito"/>
                <a:cs typeface="Carlito"/>
              </a:rPr>
              <a:t/>
            </a:r>
            <a:br>
              <a:rPr lang="cs-CZ" b="0" kern="0" spc="-45" dirty="0">
                <a:solidFill>
                  <a:sysClr val="windowText" lastClr="000000"/>
                </a:solidFill>
                <a:latin typeface="Carlito"/>
                <a:cs typeface="Carlito"/>
              </a:rPr>
            </a:br>
            <a:r>
              <a:rPr b="0" kern="0" spc="-10" dirty="0">
                <a:solidFill>
                  <a:sysClr val="windowText" lastClr="000000"/>
                </a:solidFill>
                <a:latin typeface="Carlito"/>
                <a:cs typeface="Carlito"/>
              </a:rPr>
              <a:t>simultaneously</a:t>
            </a:r>
            <a:r>
              <a:rPr b="0" kern="0" spc="-30" dirty="0">
                <a:solidFill>
                  <a:sysClr val="windowText" lastClr="000000"/>
                </a:solidFill>
                <a:latin typeface="Carlito"/>
                <a:cs typeface="Carlito"/>
              </a:rPr>
              <a:t> </a:t>
            </a:r>
            <a:r>
              <a:rPr b="0" kern="0" dirty="0">
                <a:solidFill>
                  <a:sysClr val="windowText" lastClr="000000"/>
                </a:solidFill>
                <a:latin typeface="Carlito"/>
                <a:cs typeface="Carlito"/>
              </a:rPr>
              <a:t>measured</a:t>
            </a:r>
            <a:r>
              <a:rPr b="0" kern="0" spc="-40" dirty="0">
                <a:solidFill>
                  <a:sysClr val="windowText" lastClr="000000"/>
                </a:solidFill>
                <a:latin typeface="Carlito"/>
                <a:cs typeface="Carlito"/>
              </a:rPr>
              <a:t> </a:t>
            </a:r>
            <a:r>
              <a:rPr b="0" kern="0" spc="-35" dirty="0">
                <a:solidFill>
                  <a:sysClr val="windowText" lastClr="000000"/>
                </a:solidFill>
                <a:latin typeface="Carlito"/>
                <a:cs typeface="Carlito"/>
              </a:rPr>
              <a:t>in </a:t>
            </a:r>
            <a:r>
              <a:rPr b="0" kern="0" spc="-10" dirty="0">
                <a:solidFill>
                  <a:sysClr val="windowText" lastClr="000000"/>
                </a:solidFill>
                <a:latin typeface="Carlito"/>
                <a:cs typeface="Carlito"/>
              </a:rPr>
              <a:t>different</a:t>
            </a:r>
            <a:r>
              <a:rPr b="0" kern="0" spc="-90" dirty="0">
                <a:solidFill>
                  <a:sysClr val="windowText" lastClr="000000"/>
                </a:solidFill>
                <a:latin typeface="Carlito"/>
                <a:cs typeface="Carlito"/>
              </a:rPr>
              <a:t> </a:t>
            </a:r>
            <a:r>
              <a:rPr b="0" kern="0" spc="-10" dirty="0">
                <a:solidFill>
                  <a:sysClr val="windowText" lastClr="000000"/>
                </a:solidFill>
                <a:latin typeface="Carlito"/>
                <a:cs typeface="Carlito"/>
              </a:rPr>
              <a:t>groups</a:t>
            </a:r>
            <a:endParaRPr b="0" kern="0" dirty="0">
              <a:solidFill>
                <a:sysClr val="windowText" lastClr="000000"/>
              </a:solidFill>
              <a:latin typeface="Carlito"/>
              <a:cs typeface="Carlito"/>
            </a:endParaRPr>
          </a:p>
          <a:p>
            <a:pPr marL="527685" marR="3783965" lvl="1" indent="-172720" fontAlgn="auto">
              <a:lnSpc>
                <a:spcPct val="90000"/>
              </a:lnSpc>
              <a:spcBef>
                <a:spcPts val="375"/>
              </a:spcBef>
              <a:spcAft>
                <a:spcPts val="0"/>
              </a:spcAft>
              <a:buFont typeface="Arial"/>
              <a:buChar char="•"/>
              <a:tabLst>
                <a:tab pos="527685" algn="l"/>
              </a:tabLst>
            </a:pPr>
            <a:r>
              <a:rPr b="0" kern="0" dirty="0">
                <a:solidFill>
                  <a:sysClr val="windowText" lastClr="000000"/>
                </a:solidFill>
                <a:latin typeface="Carlito"/>
                <a:cs typeface="Carlito"/>
              </a:rPr>
              <a:t>Allows</a:t>
            </a:r>
            <a:r>
              <a:rPr b="0" kern="0" spc="-70" dirty="0">
                <a:solidFill>
                  <a:sysClr val="windowText" lastClr="000000"/>
                </a:solidFill>
                <a:latin typeface="Carlito"/>
                <a:cs typeface="Carlito"/>
              </a:rPr>
              <a:t> </a:t>
            </a:r>
            <a:r>
              <a:rPr b="0" kern="0" spc="-10" dirty="0">
                <a:solidFill>
                  <a:sysClr val="windowText" lastClr="000000"/>
                </a:solidFill>
                <a:latin typeface="Carlito"/>
                <a:cs typeface="Carlito"/>
              </a:rPr>
              <a:t>generalizable</a:t>
            </a:r>
            <a:r>
              <a:rPr b="0" kern="0" spc="-40" dirty="0">
                <a:solidFill>
                  <a:sysClr val="windowText" lastClr="000000"/>
                </a:solidFill>
                <a:latin typeface="Carlito"/>
                <a:cs typeface="Carlito"/>
              </a:rPr>
              <a:t> </a:t>
            </a:r>
            <a:r>
              <a:rPr b="0" kern="0" dirty="0">
                <a:solidFill>
                  <a:sysClr val="windowText" lastClr="000000"/>
                </a:solidFill>
                <a:latin typeface="Carlito"/>
                <a:cs typeface="Carlito"/>
              </a:rPr>
              <a:t>findings</a:t>
            </a:r>
            <a:r>
              <a:rPr b="0" kern="0" spc="-65" dirty="0">
                <a:solidFill>
                  <a:sysClr val="windowText" lastClr="000000"/>
                </a:solidFill>
                <a:latin typeface="Carlito"/>
                <a:cs typeface="Carlito"/>
              </a:rPr>
              <a:t> </a:t>
            </a:r>
            <a:r>
              <a:rPr b="0" kern="0" spc="-20" dirty="0">
                <a:solidFill>
                  <a:sysClr val="windowText" lastClr="000000"/>
                </a:solidFill>
                <a:latin typeface="Carlito"/>
                <a:cs typeface="Carlito"/>
              </a:rPr>
              <a:t>from </a:t>
            </a:r>
            <a:r>
              <a:rPr b="0" kern="0" spc="-10" dirty="0">
                <a:solidFill>
                  <a:sysClr val="windowText" lastClr="000000"/>
                </a:solidFill>
                <a:latin typeface="Carlito"/>
                <a:cs typeface="Carlito"/>
              </a:rPr>
              <a:t>different</a:t>
            </a:r>
            <a:r>
              <a:rPr b="0" kern="0" spc="-30" dirty="0">
                <a:solidFill>
                  <a:sysClr val="windowText" lastClr="000000"/>
                </a:solidFill>
                <a:latin typeface="Carlito"/>
                <a:cs typeface="Carlito"/>
              </a:rPr>
              <a:t> </a:t>
            </a:r>
            <a:r>
              <a:rPr lang="cs-CZ" b="0" kern="0" spc="-30" dirty="0">
                <a:solidFill>
                  <a:sysClr val="windowText" lastClr="000000"/>
                </a:solidFill>
                <a:latin typeface="Carlito"/>
                <a:cs typeface="Carlito"/>
              </a:rPr>
              <a:t/>
            </a:r>
            <a:br>
              <a:rPr lang="cs-CZ" b="0" kern="0" spc="-30" dirty="0">
                <a:solidFill>
                  <a:sysClr val="windowText" lastClr="000000"/>
                </a:solidFill>
                <a:latin typeface="Carlito"/>
                <a:cs typeface="Carlito"/>
              </a:rPr>
            </a:br>
            <a:r>
              <a:rPr b="0" kern="0" spc="-10" dirty="0">
                <a:solidFill>
                  <a:sysClr val="windowText" lastClr="000000"/>
                </a:solidFill>
                <a:latin typeface="Carlito"/>
                <a:cs typeface="Carlito"/>
              </a:rPr>
              <a:t>application </a:t>
            </a:r>
            <a:r>
              <a:rPr b="0" kern="0" dirty="0">
                <a:solidFill>
                  <a:sysClr val="windowText" lastClr="000000"/>
                </a:solidFill>
                <a:latin typeface="Carlito"/>
                <a:cs typeface="Carlito"/>
              </a:rPr>
              <a:t>domains</a:t>
            </a:r>
            <a:r>
              <a:rPr b="0" kern="0" spc="-25" dirty="0">
                <a:solidFill>
                  <a:sysClr val="windowText" lastClr="000000"/>
                </a:solidFill>
                <a:latin typeface="Carlito"/>
                <a:cs typeface="Carlito"/>
              </a:rPr>
              <a:t> </a:t>
            </a:r>
            <a:r>
              <a:rPr b="0" kern="0" dirty="0">
                <a:solidFill>
                  <a:sysClr val="windowText" lastClr="000000"/>
                </a:solidFill>
                <a:latin typeface="Carlito"/>
                <a:cs typeface="Carlito"/>
              </a:rPr>
              <a:t>to</a:t>
            </a:r>
            <a:r>
              <a:rPr b="0" kern="0" spc="-35" dirty="0">
                <a:solidFill>
                  <a:sysClr val="windowText" lastClr="000000"/>
                </a:solidFill>
                <a:latin typeface="Carlito"/>
                <a:cs typeface="Carlito"/>
              </a:rPr>
              <a:t> be </a:t>
            </a:r>
            <a:r>
              <a:rPr b="0" kern="0" spc="-10" dirty="0">
                <a:solidFill>
                  <a:sysClr val="windowText" lastClr="000000"/>
                </a:solidFill>
                <a:latin typeface="Carlito"/>
                <a:cs typeface="Carlito"/>
              </a:rPr>
              <a:t>identified</a:t>
            </a:r>
            <a:endParaRPr b="0" kern="0" dirty="0">
              <a:solidFill>
                <a:sysClr val="windowText" lastClr="000000"/>
              </a:solidFill>
              <a:latin typeface="Carlito"/>
              <a:cs typeface="Carlito"/>
            </a:endParaRPr>
          </a:p>
          <a:p>
            <a:pPr marL="0" lvl="1" fontAlgn="auto">
              <a:spcBef>
                <a:spcPts val="1000"/>
              </a:spcBef>
              <a:spcAft>
                <a:spcPts val="0"/>
              </a:spcAft>
              <a:buFont typeface="Arial"/>
              <a:buChar char="•"/>
            </a:pPr>
            <a:endParaRPr b="0" kern="0" dirty="0">
              <a:solidFill>
                <a:sysClr val="windowText" lastClr="000000"/>
              </a:solidFill>
              <a:latin typeface="Carlito"/>
              <a:cs typeface="Carlito"/>
            </a:endParaRPr>
          </a:p>
          <a:p>
            <a:pPr marL="3408045" lvl="2" indent="-172085" fontAlgn="auto">
              <a:spcBef>
                <a:spcPts val="0"/>
              </a:spcBef>
              <a:spcAft>
                <a:spcPts val="0"/>
              </a:spcAft>
              <a:buFont typeface="Arial"/>
              <a:buChar char="•"/>
              <a:tabLst>
                <a:tab pos="3408045" algn="l"/>
              </a:tabLst>
            </a:pPr>
            <a:r>
              <a:rPr sz="2100" b="0" kern="0" dirty="0">
                <a:solidFill>
                  <a:sysClr val="windowText" lastClr="000000"/>
                </a:solidFill>
                <a:latin typeface="Carlito"/>
                <a:cs typeface="Carlito"/>
              </a:rPr>
              <a:t>Case</a:t>
            </a:r>
            <a:r>
              <a:rPr sz="2100" b="0" kern="0" spc="-50" dirty="0">
                <a:solidFill>
                  <a:sysClr val="windowText" lastClr="000000"/>
                </a:solidFill>
                <a:latin typeface="Carlito"/>
                <a:cs typeface="Carlito"/>
              </a:rPr>
              <a:t> </a:t>
            </a:r>
            <a:r>
              <a:rPr sz="2100" b="0" kern="0" spc="-10" dirty="0">
                <a:solidFill>
                  <a:sysClr val="windowText" lastClr="000000"/>
                </a:solidFill>
                <a:latin typeface="Carlito"/>
                <a:cs typeface="Carlito"/>
              </a:rPr>
              <a:t>Studies</a:t>
            </a:r>
            <a:endParaRPr sz="2100" b="0" kern="0" dirty="0">
              <a:solidFill>
                <a:sysClr val="windowText" lastClr="000000"/>
              </a:solidFill>
              <a:latin typeface="Carlito"/>
              <a:cs typeface="Carlito"/>
            </a:endParaRPr>
          </a:p>
          <a:p>
            <a:pPr marL="3751579" marR="5080" lvl="3" indent="-172720" fontAlgn="auto">
              <a:lnSpc>
                <a:spcPct val="90000"/>
              </a:lnSpc>
              <a:spcBef>
                <a:spcPts val="420"/>
              </a:spcBef>
              <a:spcAft>
                <a:spcPts val="0"/>
              </a:spcAft>
              <a:buFont typeface="Arial"/>
              <a:buChar char="•"/>
              <a:tabLst>
                <a:tab pos="3751579" algn="l"/>
              </a:tabLst>
            </a:pPr>
            <a:r>
              <a:rPr b="0" kern="0" dirty="0">
                <a:solidFill>
                  <a:sysClr val="windowText" lastClr="000000"/>
                </a:solidFill>
                <a:latin typeface="Carlito"/>
                <a:cs typeface="Carlito"/>
              </a:rPr>
              <a:t>Combine</a:t>
            </a:r>
            <a:r>
              <a:rPr b="0" kern="0" spc="-40" dirty="0">
                <a:solidFill>
                  <a:sysClr val="windowText" lastClr="000000"/>
                </a:solidFill>
                <a:latin typeface="Carlito"/>
                <a:cs typeface="Carlito"/>
              </a:rPr>
              <a:t> </a:t>
            </a:r>
            <a:r>
              <a:rPr b="0" kern="0" dirty="0">
                <a:solidFill>
                  <a:sysClr val="windowText" lastClr="000000"/>
                </a:solidFill>
                <a:latin typeface="Carlito"/>
                <a:cs typeface="Carlito"/>
              </a:rPr>
              <a:t>whichever</a:t>
            </a:r>
            <a:r>
              <a:rPr b="0" kern="0" spc="-30" dirty="0">
                <a:solidFill>
                  <a:sysClr val="windowText" lastClr="000000"/>
                </a:solidFill>
                <a:latin typeface="Carlito"/>
                <a:cs typeface="Carlito"/>
              </a:rPr>
              <a:t> </a:t>
            </a:r>
            <a:r>
              <a:rPr b="0" kern="0" dirty="0">
                <a:solidFill>
                  <a:sysClr val="windowText" lastClr="000000"/>
                </a:solidFill>
                <a:latin typeface="Carlito"/>
                <a:cs typeface="Carlito"/>
              </a:rPr>
              <a:t>types</a:t>
            </a:r>
            <a:r>
              <a:rPr b="0" kern="0" spc="-55" dirty="0">
                <a:solidFill>
                  <a:sysClr val="windowText" lastClr="000000"/>
                </a:solidFill>
                <a:latin typeface="Carlito"/>
                <a:cs typeface="Carlito"/>
              </a:rPr>
              <a:t> </a:t>
            </a:r>
            <a:r>
              <a:rPr b="0" kern="0" dirty="0">
                <a:solidFill>
                  <a:sysClr val="windowText" lastClr="000000"/>
                </a:solidFill>
                <a:latin typeface="Carlito"/>
                <a:cs typeface="Carlito"/>
              </a:rPr>
              <a:t>of</a:t>
            </a:r>
            <a:r>
              <a:rPr b="0" kern="0" spc="-40" dirty="0">
                <a:solidFill>
                  <a:sysClr val="windowText" lastClr="000000"/>
                </a:solidFill>
                <a:latin typeface="Carlito"/>
                <a:cs typeface="Carlito"/>
              </a:rPr>
              <a:t> </a:t>
            </a:r>
            <a:r>
              <a:rPr b="0" kern="0" spc="-10" dirty="0">
                <a:solidFill>
                  <a:sysClr val="windowText" lastClr="000000"/>
                </a:solidFill>
                <a:latin typeface="Carlito"/>
                <a:cs typeface="Carlito"/>
              </a:rPr>
              <a:t>quantitative </a:t>
            </a:r>
            <a:r>
              <a:rPr b="0" kern="0" dirty="0">
                <a:solidFill>
                  <a:sysClr val="windowText" lastClr="000000"/>
                </a:solidFill>
                <a:latin typeface="Carlito"/>
                <a:cs typeface="Carlito"/>
              </a:rPr>
              <a:t>and</a:t>
            </a:r>
            <a:r>
              <a:rPr b="0" kern="0" spc="-30" dirty="0">
                <a:solidFill>
                  <a:sysClr val="windowText" lastClr="000000"/>
                </a:solidFill>
                <a:latin typeface="Carlito"/>
                <a:cs typeface="Carlito"/>
              </a:rPr>
              <a:t> </a:t>
            </a:r>
            <a:r>
              <a:rPr b="0" kern="0" spc="-10" dirty="0">
                <a:solidFill>
                  <a:sysClr val="windowText" lastClr="000000"/>
                </a:solidFill>
                <a:latin typeface="Carlito"/>
                <a:cs typeface="Carlito"/>
              </a:rPr>
              <a:t>qualitative</a:t>
            </a:r>
            <a:r>
              <a:rPr b="0" kern="0" spc="-40" dirty="0">
                <a:solidFill>
                  <a:sysClr val="windowText" lastClr="000000"/>
                </a:solidFill>
                <a:latin typeface="Carlito"/>
                <a:cs typeface="Carlito"/>
              </a:rPr>
              <a:t> </a:t>
            </a:r>
            <a:r>
              <a:rPr b="0" kern="0" dirty="0">
                <a:solidFill>
                  <a:sysClr val="windowText" lastClr="000000"/>
                </a:solidFill>
                <a:latin typeface="Carlito"/>
                <a:cs typeface="Carlito"/>
              </a:rPr>
              <a:t>methods</a:t>
            </a:r>
            <a:r>
              <a:rPr b="0" kern="0" spc="-35" dirty="0">
                <a:solidFill>
                  <a:sysClr val="windowText" lastClr="000000"/>
                </a:solidFill>
                <a:latin typeface="Carlito"/>
                <a:cs typeface="Carlito"/>
              </a:rPr>
              <a:t> </a:t>
            </a:r>
            <a:r>
              <a:rPr b="0" kern="0" dirty="0">
                <a:solidFill>
                  <a:sysClr val="windowText" lastClr="000000"/>
                </a:solidFill>
                <a:latin typeface="Carlito"/>
                <a:cs typeface="Carlito"/>
              </a:rPr>
              <a:t>necessary</a:t>
            </a:r>
            <a:r>
              <a:rPr b="0" kern="0" spc="-40" dirty="0">
                <a:solidFill>
                  <a:sysClr val="windowText" lastClr="000000"/>
                </a:solidFill>
                <a:latin typeface="Carlito"/>
                <a:cs typeface="Carlito"/>
              </a:rPr>
              <a:t> </a:t>
            </a:r>
            <a:r>
              <a:rPr b="0" kern="0" spc="-25" dirty="0">
                <a:solidFill>
                  <a:sysClr val="windowText" lastClr="000000"/>
                </a:solidFill>
                <a:latin typeface="Carlito"/>
                <a:cs typeface="Carlito"/>
              </a:rPr>
              <a:t>to </a:t>
            </a:r>
            <a:r>
              <a:rPr b="0" kern="0" spc="-10" dirty="0">
                <a:solidFill>
                  <a:sysClr val="windowText" lastClr="000000"/>
                </a:solidFill>
                <a:latin typeface="Carlito"/>
                <a:cs typeface="Carlito"/>
              </a:rPr>
              <a:t>investigate</a:t>
            </a:r>
            <a:r>
              <a:rPr b="0" kern="0" spc="-80" dirty="0">
                <a:solidFill>
                  <a:sysClr val="windowText" lastClr="000000"/>
                </a:solidFill>
                <a:latin typeface="Carlito"/>
                <a:cs typeface="Carlito"/>
              </a:rPr>
              <a:t> </a:t>
            </a:r>
            <a:r>
              <a:rPr b="0" kern="0" spc="-10" dirty="0">
                <a:solidFill>
                  <a:sysClr val="windowText" lastClr="000000"/>
                </a:solidFill>
                <a:latin typeface="Carlito"/>
                <a:cs typeface="Carlito"/>
              </a:rPr>
              <a:t>contemporary</a:t>
            </a:r>
            <a:r>
              <a:rPr b="0" kern="0" spc="-75" dirty="0">
                <a:solidFill>
                  <a:sysClr val="windowText" lastClr="000000"/>
                </a:solidFill>
                <a:latin typeface="Carlito"/>
                <a:cs typeface="Carlito"/>
              </a:rPr>
              <a:t> </a:t>
            </a:r>
            <a:r>
              <a:rPr b="0" kern="0" dirty="0">
                <a:solidFill>
                  <a:sysClr val="windowText" lastClr="000000"/>
                </a:solidFill>
                <a:latin typeface="Carlito"/>
                <a:cs typeface="Carlito"/>
              </a:rPr>
              <a:t>phenomena</a:t>
            </a:r>
            <a:r>
              <a:rPr b="0" kern="0" spc="-65" dirty="0">
                <a:solidFill>
                  <a:sysClr val="windowText" lastClr="000000"/>
                </a:solidFill>
                <a:latin typeface="Carlito"/>
                <a:cs typeface="Carlito"/>
              </a:rPr>
              <a:t> </a:t>
            </a:r>
            <a:r>
              <a:rPr b="0" kern="0" spc="-25" dirty="0">
                <a:solidFill>
                  <a:sysClr val="windowText" lastClr="000000"/>
                </a:solidFill>
                <a:latin typeface="Carlito"/>
                <a:cs typeface="Carlito"/>
              </a:rPr>
              <a:t>in </a:t>
            </a:r>
            <a:r>
              <a:rPr b="0" kern="0" dirty="0">
                <a:solidFill>
                  <a:sysClr val="windowText" lastClr="000000"/>
                </a:solidFill>
                <a:latin typeface="Carlito"/>
                <a:cs typeface="Carlito"/>
              </a:rPr>
              <a:t>their</a:t>
            </a:r>
            <a:r>
              <a:rPr b="0" kern="0" spc="-30" dirty="0">
                <a:solidFill>
                  <a:sysClr val="windowText" lastClr="000000"/>
                </a:solidFill>
                <a:latin typeface="Carlito"/>
                <a:cs typeface="Carlito"/>
              </a:rPr>
              <a:t> </a:t>
            </a:r>
            <a:r>
              <a:rPr b="0" kern="0" spc="-20" dirty="0">
                <a:solidFill>
                  <a:sysClr val="windowText" lastClr="000000"/>
                </a:solidFill>
                <a:latin typeface="Carlito"/>
                <a:cs typeface="Carlito"/>
              </a:rPr>
              <a:t>real-</a:t>
            </a:r>
            <a:r>
              <a:rPr b="0" kern="0" dirty="0">
                <a:solidFill>
                  <a:sysClr val="windowText" lastClr="000000"/>
                </a:solidFill>
                <a:latin typeface="Carlito"/>
                <a:cs typeface="Carlito"/>
              </a:rPr>
              <a:t>life</a:t>
            </a:r>
            <a:r>
              <a:rPr b="0" kern="0" spc="-20" dirty="0">
                <a:solidFill>
                  <a:sysClr val="windowText" lastClr="000000"/>
                </a:solidFill>
                <a:latin typeface="Carlito"/>
                <a:cs typeface="Carlito"/>
              </a:rPr>
              <a:t> </a:t>
            </a:r>
            <a:r>
              <a:rPr b="0" kern="0" spc="-10" dirty="0">
                <a:solidFill>
                  <a:sysClr val="windowText" lastClr="000000"/>
                </a:solidFill>
                <a:latin typeface="Carlito"/>
                <a:cs typeface="Carlito"/>
              </a:rPr>
              <a:t>contexts</a:t>
            </a:r>
            <a:endParaRPr b="0" kern="0" dirty="0">
              <a:solidFill>
                <a:sysClr val="windowText" lastClr="000000"/>
              </a:solidFill>
              <a:latin typeface="Carlito"/>
              <a:cs typeface="Carlito"/>
            </a:endParaRPr>
          </a:p>
          <a:p>
            <a:pPr marL="3751579" marR="196850" lvl="3" indent="-172720" fontAlgn="auto">
              <a:lnSpc>
                <a:spcPts val="1939"/>
              </a:lnSpc>
              <a:spcBef>
                <a:spcPts val="440"/>
              </a:spcBef>
              <a:spcAft>
                <a:spcPts val="0"/>
              </a:spcAft>
              <a:buFont typeface="Arial"/>
              <a:buChar char="•"/>
              <a:tabLst>
                <a:tab pos="3751579" algn="l"/>
              </a:tabLst>
            </a:pPr>
            <a:r>
              <a:rPr b="0" kern="0" dirty="0">
                <a:solidFill>
                  <a:sysClr val="windowText" lastClr="000000"/>
                </a:solidFill>
                <a:latin typeface="Carlito"/>
                <a:cs typeface="Carlito"/>
              </a:rPr>
              <a:t>Focus</a:t>
            </a:r>
            <a:r>
              <a:rPr b="0" kern="0" spc="-60" dirty="0">
                <a:solidFill>
                  <a:sysClr val="windowText" lastClr="000000"/>
                </a:solidFill>
                <a:latin typeface="Carlito"/>
                <a:cs typeface="Carlito"/>
              </a:rPr>
              <a:t> </a:t>
            </a:r>
            <a:r>
              <a:rPr b="0" kern="0" dirty="0">
                <a:solidFill>
                  <a:sysClr val="windowText" lastClr="000000"/>
                </a:solidFill>
                <a:latin typeface="Carlito"/>
                <a:cs typeface="Carlito"/>
              </a:rPr>
              <a:t>on</a:t>
            </a:r>
            <a:r>
              <a:rPr b="0" kern="0" spc="-50" dirty="0">
                <a:solidFill>
                  <a:sysClr val="windowText" lastClr="000000"/>
                </a:solidFill>
                <a:latin typeface="Carlito"/>
                <a:cs typeface="Carlito"/>
              </a:rPr>
              <a:t> </a:t>
            </a:r>
            <a:r>
              <a:rPr b="0" kern="0" dirty="0">
                <a:solidFill>
                  <a:sysClr val="windowText" lastClr="000000"/>
                </a:solidFill>
                <a:latin typeface="Carlito"/>
                <a:cs typeface="Carlito"/>
              </a:rPr>
              <a:t>answering</a:t>
            </a:r>
            <a:r>
              <a:rPr b="0" kern="0" spc="-55" dirty="0">
                <a:solidFill>
                  <a:sysClr val="windowText" lastClr="000000"/>
                </a:solidFill>
                <a:latin typeface="Carlito"/>
                <a:cs typeface="Carlito"/>
              </a:rPr>
              <a:t> </a:t>
            </a:r>
            <a:r>
              <a:rPr b="0" kern="0" spc="-10" dirty="0">
                <a:solidFill>
                  <a:sysClr val="windowText" lastClr="000000"/>
                </a:solidFill>
                <a:latin typeface="Carlito"/>
                <a:cs typeface="Carlito"/>
              </a:rPr>
              <a:t>research</a:t>
            </a:r>
            <a:r>
              <a:rPr b="0" kern="0" spc="-50" dirty="0">
                <a:solidFill>
                  <a:sysClr val="windowText" lastClr="000000"/>
                </a:solidFill>
                <a:latin typeface="Carlito"/>
                <a:cs typeface="Carlito"/>
              </a:rPr>
              <a:t> </a:t>
            </a:r>
            <a:r>
              <a:rPr b="0" kern="0" spc="-10" dirty="0">
                <a:solidFill>
                  <a:sysClr val="windowText" lastClr="000000"/>
                </a:solidFill>
                <a:latin typeface="Carlito"/>
                <a:cs typeface="Carlito"/>
              </a:rPr>
              <a:t>questions </a:t>
            </a:r>
            <a:r>
              <a:rPr b="0" kern="0" dirty="0">
                <a:solidFill>
                  <a:sysClr val="windowText" lastClr="000000"/>
                </a:solidFill>
                <a:latin typeface="Carlito"/>
                <a:cs typeface="Carlito"/>
              </a:rPr>
              <a:t>about</a:t>
            </a:r>
            <a:r>
              <a:rPr b="0" kern="0" spc="-45" dirty="0">
                <a:solidFill>
                  <a:sysClr val="windowText" lastClr="000000"/>
                </a:solidFill>
                <a:latin typeface="Carlito"/>
                <a:cs typeface="Carlito"/>
              </a:rPr>
              <a:t> </a:t>
            </a:r>
            <a:r>
              <a:rPr b="0" kern="0" dirty="0">
                <a:solidFill>
                  <a:sysClr val="windowText" lastClr="000000"/>
                </a:solidFill>
                <a:latin typeface="Carlito"/>
                <a:cs typeface="Carlito"/>
              </a:rPr>
              <a:t>how</a:t>
            </a:r>
            <a:r>
              <a:rPr b="0" kern="0" spc="-40" dirty="0">
                <a:solidFill>
                  <a:sysClr val="windowText" lastClr="000000"/>
                </a:solidFill>
                <a:latin typeface="Carlito"/>
                <a:cs typeface="Carlito"/>
              </a:rPr>
              <a:t> </a:t>
            </a:r>
            <a:r>
              <a:rPr b="0" kern="0" dirty="0">
                <a:solidFill>
                  <a:sysClr val="windowText" lastClr="000000"/>
                </a:solidFill>
                <a:latin typeface="Carlito"/>
                <a:cs typeface="Carlito"/>
              </a:rPr>
              <a:t>and</a:t>
            </a:r>
            <a:r>
              <a:rPr b="0" kern="0" spc="-30" dirty="0">
                <a:solidFill>
                  <a:sysClr val="windowText" lastClr="000000"/>
                </a:solidFill>
                <a:latin typeface="Carlito"/>
                <a:cs typeface="Carlito"/>
              </a:rPr>
              <a:t> </a:t>
            </a:r>
            <a:r>
              <a:rPr b="0" kern="0" spc="-25" dirty="0">
                <a:solidFill>
                  <a:sysClr val="windowText" lastClr="000000"/>
                </a:solidFill>
                <a:latin typeface="Carlito"/>
                <a:cs typeface="Carlito"/>
              </a:rPr>
              <a:t>why</a:t>
            </a:r>
            <a:endParaRPr b="0" kern="0" dirty="0">
              <a:solidFill>
                <a:sysClr val="windowText" lastClr="000000"/>
              </a:solidFill>
              <a:latin typeface="Carlito"/>
              <a:cs typeface="Carlito"/>
            </a:endParaRPr>
          </a:p>
        </p:txBody>
      </p:sp>
      <p:pic>
        <p:nvPicPr>
          <p:cNvPr id="5" name="object 5"/>
          <p:cNvPicPr/>
          <p:nvPr/>
        </p:nvPicPr>
        <p:blipFill>
          <a:blip r:embed="rId3" cstate="print"/>
          <a:stretch>
            <a:fillRect/>
          </a:stretch>
        </p:blipFill>
        <p:spPr>
          <a:xfrm>
            <a:off x="986062" y="3645024"/>
            <a:ext cx="2962656" cy="1973580"/>
          </a:xfrm>
          <a:prstGeom prst="rect">
            <a:avLst/>
          </a:prstGeom>
        </p:spPr>
      </p:pic>
    </p:spTree>
    <p:extLst>
      <p:ext uri="{BB962C8B-B14F-4D97-AF65-F5344CB8AC3E}">
        <p14:creationId xmlns:p14="http://schemas.microsoft.com/office/powerpoint/2010/main" val="29472706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el 1"/>
          <p:cNvSpPr>
            <a:spLocks noGrp="1"/>
          </p:cNvSpPr>
          <p:nvPr>
            <p:ph type="title"/>
          </p:nvPr>
        </p:nvSpPr>
        <p:spPr/>
        <p:txBody>
          <a:bodyPr/>
          <a:lstStyle/>
          <a:p>
            <a:pPr eaLnBrk="1" hangingPunct="1"/>
            <a:r>
              <a:rPr lang="en-US" dirty="0"/>
              <a:t>Today’s</a:t>
            </a:r>
            <a:r>
              <a:rPr lang="cs-CZ" dirty="0"/>
              <a:t> Content</a:t>
            </a:r>
            <a:endParaRPr lang="en-US" dirty="0"/>
          </a:p>
        </p:txBody>
      </p:sp>
      <p:sp>
        <p:nvSpPr>
          <p:cNvPr id="8195" name="Inhaltsplatzhalter 2"/>
          <p:cNvSpPr>
            <a:spLocks noGrp="1"/>
          </p:cNvSpPr>
          <p:nvPr>
            <p:ph idx="1"/>
          </p:nvPr>
        </p:nvSpPr>
        <p:spPr/>
        <p:txBody>
          <a:bodyPr/>
          <a:lstStyle/>
          <a:p>
            <a:pPr eaLnBrk="1" hangingPunct="1"/>
            <a:r>
              <a:rPr lang="cs-CZ" dirty="0"/>
              <a:t>Organization + Recap</a:t>
            </a:r>
            <a:endParaRPr lang="en-US" dirty="0"/>
          </a:p>
          <a:p>
            <a:pPr eaLnBrk="1" hangingPunct="1"/>
            <a:r>
              <a:rPr lang="cs-CZ" dirty="0"/>
              <a:t>Evaluating RS</a:t>
            </a:r>
            <a:endParaRPr lang="en-US" dirty="0"/>
          </a:p>
          <a:p>
            <a:pPr lvl="1" eaLnBrk="1" hangingPunct="1"/>
            <a:r>
              <a:rPr lang="cs-CZ" dirty="0"/>
              <a:t>Motivation</a:t>
            </a:r>
          </a:p>
          <a:p>
            <a:pPr lvl="2" eaLnBrk="1" hangingPunct="1"/>
            <a:r>
              <a:rPr lang="en-US" dirty="0"/>
              <a:t>Subjects, Variables, Settings, Design</a:t>
            </a:r>
            <a:endParaRPr lang="cs-CZ" dirty="0"/>
          </a:p>
          <a:p>
            <a:pPr lvl="1" eaLnBrk="1" hangingPunct="1"/>
            <a:r>
              <a:rPr lang="cs-CZ" dirty="0">
                <a:solidFill>
                  <a:schemeClr val="accent6">
                    <a:lumMod val="75000"/>
                  </a:schemeClr>
                </a:solidFill>
              </a:rPr>
              <a:t>Variants</a:t>
            </a:r>
          </a:p>
          <a:p>
            <a:pPr lvl="2" eaLnBrk="1" hangingPunct="1"/>
            <a:r>
              <a:rPr lang="cs-CZ" dirty="0">
                <a:solidFill>
                  <a:schemeClr val="accent6">
                    <a:lumMod val="75000"/>
                  </a:schemeClr>
                </a:solidFill>
              </a:rPr>
              <a:t>Online Evaluation</a:t>
            </a:r>
          </a:p>
          <a:p>
            <a:pPr lvl="2" eaLnBrk="1" hangingPunct="1"/>
            <a:r>
              <a:rPr lang="cs-CZ" dirty="0">
                <a:solidFill>
                  <a:schemeClr val="accent6">
                    <a:lumMod val="75000"/>
                  </a:schemeClr>
                </a:solidFill>
              </a:rPr>
              <a:t>User/Lab Studies</a:t>
            </a:r>
          </a:p>
          <a:p>
            <a:pPr lvl="2" eaLnBrk="1" hangingPunct="1"/>
            <a:r>
              <a:rPr lang="cs-CZ" dirty="0">
                <a:solidFill>
                  <a:schemeClr val="accent6">
                    <a:lumMod val="75000"/>
                  </a:schemeClr>
                </a:solidFill>
              </a:rPr>
              <a:t>Offline Evaluation</a:t>
            </a:r>
          </a:p>
          <a:p>
            <a:pPr marL="914400" lvl="2" indent="0" eaLnBrk="1" hangingPunct="1">
              <a:buNone/>
            </a:pPr>
            <a:endParaRPr lang="cs-CZ" dirty="0">
              <a:solidFill>
                <a:schemeClr val="accent6">
                  <a:lumMod val="75000"/>
                </a:schemeClr>
              </a:solidFill>
            </a:endParaRPr>
          </a:p>
          <a:p>
            <a:pPr lvl="1" eaLnBrk="1" hangingPunct="1"/>
            <a:r>
              <a:rPr lang="cs-CZ" dirty="0">
                <a:solidFill>
                  <a:schemeClr val="bg1">
                    <a:lumMod val="50000"/>
                  </a:schemeClr>
                </a:solidFill>
              </a:rPr>
              <a:t>Best practices, evaluation „f**k-ups“</a:t>
            </a:r>
            <a:endParaRPr lang="en-US" dirty="0">
              <a:solidFill>
                <a:schemeClr val="bg1">
                  <a:lumMod val="50000"/>
                </a:schemeClr>
              </a:solidFill>
            </a:endParaRPr>
          </a:p>
          <a:p>
            <a:pPr eaLnBrk="1" hangingPunct="1"/>
            <a:endParaRPr lang="en-US" dirty="0"/>
          </a:p>
          <a:p>
            <a:pPr eaLnBrk="1" hangingPunct="1"/>
            <a:endParaRPr lang="en-US" dirty="0"/>
          </a:p>
          <a:p>
            <a:pPr lvl="1" eaLnBrk="1" hangingPunct="1"/>
            <a:endParaRPr lang="en-US" dirty="0"/>
          </a:p>
          <a:p>
            <a:pPr lvl="1" eaLnBrk="1" hangingPunct="1"/>
            <a:endParaRPr lang="en-US" dirty="0"/>
          </a:p>
        </p:txBody>
      </p:sp>
    </p:spTree>
    <p:extLst>
      <p:ext uri="{BB962C8B-B14F-4D97-AF65-F5344CB8AC3E}">
        <p14:creationId xmlns:p14="http://schemas.microsoft.com/office/powerpoint/2010/main" val="1197708645"/>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524000" y="908303"/>
            <a:ext cx="9144000" cy="1369060"/>
          </a:xfrm>
          <a:custGeom>
            <a:avLst/>
            <a:gdLst/>
            <a:ahLst/>
            <a:cxnLst/>
            <a:rect l="l" t="t" r="r" b="b"/>
            <a:pathLst>
              <a:path w="9144000" h="1369060">
                <a:moveTo>
                  <a:pt x="9144000" y="0"/>
                </a:moveTo>
                <a:lnTo>
                  <a:pt x="0" y="0"/>
                </a:lnTo>
                <a:lnTo>
                  <a:pt x="0" y="1368552"/>
                </a:lnTo>
                <a:lnTo>
                  <a:pt x="9144000" y="1368552"/>
                </a:lnTo>
                <a:lnTo>
                  <a:pt x="9144000" y="0"/>
                </a:lnTo>
                <a:close/>
              </a:path>
            </a:pathLst>
          </a:custGeom>
          <a:solidFill>
            <a:srgbClr val="A9D18E"/>
          </a:solidFill>
        </p:spPr>
        <p:txBody>
          <a:bodyPr wrap="square" lIns="0" tIns="0" rIns="0" bIns="0" rtlCol="0"/>
          <a:lstStyle/>
          <a:p>
            <a:endParaRPr/>
          </a:p>
        </p:txBody>
      </p:sp>
      <p:sp>
        <p:nvSpPr>
          <p:cNvPr id="3" name="object 3"/>
          <p:cNvSpPr txBox="1">
            <a:spLocks noGrp="1"/>
          </p:cNvSpPr>
          <p:nvPr>
            <p:ph type="title"/>
          </p:nvPr>
        </p:nvSpPr>
        <p:spPr>
          <a:xfrm>
            <a:off x="4258818" y="1083387"/>
            <a:ext cx="4789510" cy="843821"/>
          </a:xfrm>
          <a:prstGeom prst="rect">
            <a:avLst/>
          </a:prstGeom>
        </p:spPr>
        <p:txBody>
          <a:bodyPr vert="horz" wrap="square" lIns="0" tIns="12700" rIns="0" bIns="0" rtlCol="0">
            <a:spAutoFit/>
          </a:bodyPr>
          <a:lstStyle/>
          <a:p>
            <a:pPr marL="12700">
              <a:spcBef>
                <a:spcPts val="100"/>
              </a:spcBef>
            </a:pPr>
            <a:r>
              <a:rPr sz="5400" spc="-75" dirty="0"/>
              <a:t>Questions???</a:t>
            </a:r>
            <a:endParaRPr sz="5400" dirty="0"/>
          </a:p>
        </p:txBody>
      </p:sp>
      <p:pic>
        <p:nvPicPr>
          <p:cNvPr id="4" name="object 4"/>
          <p:cNvPicPr/>
          <p:nvPr/>
        </p:nvPicPr>
        <p:blipFill>
          <a:blip r:embed="rId2" cstate="print"/>
          <a:stretch>
            <a:fillRect/>
          </a:stretch>
        </p:blipFill>
        <p:spPr>
          <a:xfrm>
            <a:off x="3360420" y="2133600"/>
            <a:ext cx="5221224" cy="4724396"/>
          </a:xfrm>
          <a:prstGeom prst="rect">
            <a:avLst/>
          </a:prstGeom>
        </p:spPr>
      </p:pic>
    </p:spTree>
    <p:extLst>
      <p:ext uri="{BB962C8B-B14F-4D97-AF65-F5344CB8AC3E}">
        <p14:creationId xmlns:p14="http://schemas.microsoft.com/office/powerpoint/2010/main" val="17206320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199456" y="3933056"/>
            <a:ext cx="9144000" cy="1369060"/>
          </a:xfrm>
          <a:custGeom>
            <a:avLst/>
            <a:gdLst/>
            <a:ahLst/>
            <a:cxnLst/>
            <a:rect l="l" t="t" r="r" b="b"/>
            <a:pathLst>
              <a:path w="9144000" h="1369060">
                <a:moveTo>
                  <a:pt x="9144000" y="0"/>
                </a:moveTo>
                <a:lnTo>
                  <a:pt x="0" y="0"/>
                </a:lnTo>
                <a:lnTo>
                  <a:pt x="0" y="1368552"/>
                </a:lnTo>
                <a:lnTo>
                  <a:pt x="9144000" y="1368552"/>
                </a:lnTo>
                <a:lnTo>
                  <a:pt x="9144000" y="0"/>
                </a:lnTo>
                <a:close/>
              </a:path>
            </a:pathLst>
          </a:custGeom>
          <a:solidFill>
            <a:srgbClr val="A9D18E"/>
          </a:solidFill>
        </p:spPr>
        <p:txBody>
          <a:bodyPr wrap="square" lIns="0" tIns="0" rIns="0" bIns="0" rtlCol="0"/>
          <a:lstStyle/>
          <a:p>
            <a:endParaRPr/>
          </a:p>
        </p:txBody>
      </p:sp>
      <p:sp>
        <p:nvSpPr>
          <p:cNvPr id="3" name="object 3"/>
          <p:cNvSpPr txBox="1">
            <a:spLocks noGrp="1"/>
          </p:cNvSpPr>
          <p:nvPr>
            <p:ph type="title"/>
          </p:nvPr>
        </p:nvSpPr>
        <p:spPr>
          <a:xfrm>
            <a:off x="2495600" y="4195675"/>
            <a:ext cx="6840760" cy="843821"/>
          </a:xfrm>
          <a:prstGeom prst="rect">
            <a:avLst/>
          </a:prstGeom>
        </p:spPr>
        <p:txBody>
          <a:bodyPr vert="horz" wrap="square" lIns="0" tIns="12700" rIns="0" bIns="0" rtlCol="0">
            <a:spAutoFit/>
          </a:bodyPr>
          <a:lstStyle/>
          <a:p>
            <a:pPr marL="12700">
              <a:spcBef>
                <a:spcPts val="100"/>
              </a:spcBef>
            </a:pPr>
            <a:r>
              <a:rPr lang="cs-CZ" sz="5400" spc="-75" dirty="0"/>
              <a:t>Experimental settings</a:t>
            </a:r>
            <a:endParaRPr sz="5400" dirty="0"/>
          </a:p>
        </p:txBody>
      </p:sp>
    </p:spTree>
    <p:extLst>
      <p:ext uri="{BB962C8B-B14F-4D97-AF65-F5344CB8AC3E}">
        <p14:creationId xmlns:p14="http://schemas.microsoft.com/office/powerpoint/2010/main" val="3754026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Evaluation settings</a:t>
            </a:r>
          </a:p>
        </p:txBody>
      </p:sp>
      <p:sp>
        <p:nvSpPr>
          <p:cNvPr id="3" name="Inhaltsplatzhalter 2"/>
          <p:cNvSpPr>
            <a:spLocks noGrp="1"/>
          </p:cNvSpPr>
          <p:nvPr>
            <p:ph idx="1"/>
          </p:nvPr>
        </p:nvSpPr>
        <p:spPr/>
        <p:txBody>
          <a:bodyPr/>
          <a:lstStyle/>
          <a:p>
            <a:r>
              <a:rPr lang="cs-CZ" sz="1800" dirty="0"/>
              <a:t>Off-line </a:t>
            </a:r>
            <a:r>
              <a:rPr lang="cs-CZ" sz="1800" dirty="0" err="1"/>
              <a:t>evaluation</a:t>
            </a:r>
            <a:endParaRPr lang="cs-CZ" sz="1800" dirty="0"/>
          </a:p>
          <a:p>
            <a:pPr lvl="1"/>
            <a:r>
              <a:rPr lang="cs-CZ" sz="1600" dirty="0" err="1"/>
              <a:t>Based</a:t>
            </a:r>
            <a:r>
              <a:rPr lang="cs-CZ" sz="1600" dirty="0"/>
              <a:t> on </a:t>
            </a:r>
            <a:r>
              <a:rPr lang="cs-CZ" sz="1600" dirty="0" err="1"/>
              <a:t>historical</a:t>
            </a:r>
            <a:r>
              <a:rPr lang="cs-CZ" sz="1600" dirty="0"/>
              <a:t> data</a:t>
            </a:r>
          </a:p>
          <a:p>
            <a:pPr lvl="1"/>
            <a:r>
              <a:rPr lang="cs-CZ" sz="1600" dirty="0"/>
              <a:t>Aiming to predict hidden part of the data</a:t>
            </a:r>
          </a:p>
          <a:p>
            <a:pPr lvl="1"/>
            <a:r>
              <a:rPr lang="cs-CZ" sz="1600" i="1" dirty="0">
                <a:solidFill>
                  <a:srgbClr val="FF0000"/>
                </a:solidFill>
              </a:rPr>
              <a:t>A lot of </a:t>
            </a:r>
            <a:r>
              <a:rPr lang="cs-CZ" sz="1600" i="1" dirty="0" err="1">
                <a:solidFill>
                  <a:srgbClr val="FF0000"/>
                </a:solidFill>
              </a:rPr>
              <a:t>improvements</a:t>
            </a:r>
            <a:r>
              <a:rPr lang="cs-CZ" sz="1600" i="1" dirty="0">
                <a:solidFill>
                  <a:srgbClr val="FF0000"/>
                </a:solidFill>
              </a:rPr>
              <a:t> </a:t>
            </a:r>
            <a:r>
              <a:rPr lang="cs-CZ" sz="1600" i="1" dirty="0" err="1">
                <a:solidFill>
                  <a:srgbClr val="FF0000"/>
                </a:solidFill>
              </a:rPr>
              <a:t>recently</a:t>
            </a:r>
            <a:r>
              <a:rPr lang="cs-CZ" sz="1600" i="1" dirty="0">
                <a:solidFill>
                  <a:srgbClr val="FF0000"/>
                </a:solidFill>
              </a:rPr>
              <a:t> </a:t>
            </a:r>
            <a:r>
              <a:rPr lang="cs-CZ" sz="1600" i="1" dirty="0" err="1">
                <a:solidFill>
                  <a:srgbClr val="FF0000"/>
                </a:solidFill>
              </a:rPr>
              <a:t>towards</a:t>
            </a:r>
            <a:r>
              <a:rPr lang="cs-CZ" sz="1600" i="1" dirty="0">
                <a:solidFill>
                  <a:srgbClr val="FF0000"/>
                </a:solidFill>
              </a:rPr>
              <a:t> de-</a:t>
            </a:r>
            <a:r>
              <a:rPr lang="cs-CZ" sz="1600" i="1" dirty="0" err="1">
                <a:solidFill>
                  <a:srgbClr val="FF0000"/>
                </a:solidFill>
              </a:rPr>
              <a:t>biasing</a:t>
            </a:r>
            <a:r>
              <a:rPr lang="cs-CZ" sz="1600" i="1" dirty="0">
                <a:solidFill>
                  <a:srgbClr val="FF0000"/>
                </a:solidFill>
              </a:rPr>
              <a:t> &amp; </a:t>
            </a:r>
            <a:r>
              <a:rPr lang="cs-CZ" sz="1600" i="1" dirty="0" err="1">
                <a:solidFill>
                  <a:srgbClr val="FF0000"/>
                </a:solidFill>
              </a:rPr>
              <a:t>multi-criterial</a:t>
            </a:r>
            <a:r>
              <a:rPr lang="cs-CZ" sz="1600" i="1" dirty="0">
                <a:solidFill>
                  <a:srgbClr val="FF0000"/>
                </a:solidFill>
              </a:rPr>
              <a:t> </a:t>
            </a:r>
            <a:r>
              <a:rPr lang="cs-CZ" sz="1600" i="1" dirty="0" err="1">
                <a:solidFill>
                  <a:srgbClr val="FF0000"/>
                </a:solidFill>
              </a:rPr>
              <a:t>evaluation</a:t>
            </a:r>
            <a:endParaRPr lang="cs-CZ" sz="1600" i="1" dirty="0">
              <a:solidFill>
                <a:srgbClr val="FF0000"/>
              </a:solidFill>
            </a:endParaRPr>
          </a:p>
          <a:p>
            <a:r>
              <a:rPr lang="en-US" sz="1800" dirty="0"/>
              <a:t>Lab studies</a:t>
            </a:r>
            <a:r>
              <a:rPr lang="cs-CZ" sz="1800" dirty="0"/>
              <a:t> (User </a:t>
            </a:r>
            <a:r>
              <a:rPr lang="cs-CZ" sz="1800" dirty="0" err="1"/>
              <a:t>Studies</a:t>
            </a:r>
            <a:r>
              <a:rPr lang="cs-CZ" sz="1800" dirty="0"/>
              <a:t>)</a:t>
            </a:r>
            <a:endParaRPr lang="en-US" sz="1800" dirty="0"/>
          </a:p>
          <a:p>
            <a:pPr lvl="1"/>
            <a:r>
              <a:rPr lang="en-US" sz="1600" dirty="0"/>
              <a:t>Expressly created for the purpose of the study</a:t>
            </a:r>
          </a:p>
          <a:p>
            <a:pPr lvl="1"/>
            <a:r>
              <a:rPr lang="en-US" sz="1600" dirty="0"/>
              <a:t>Extraneous variables can be controlled more </a:t>
            </a:r>
            <a:r>
              <a:rPr lang="en-US" sz="1600" dirty="0" err="1"/>
              <a:t>eas</a:t>
            </a:r>
            <a:r>
              <a:rPr lang="cs-CZ" sz="1600" dirty="0" err="1"/>
              <a:t>ily</a:t>
            </a:r>
            <a:r>
              <a:rPr lang="en-US" sz="1600" dirty="0"/>
              <a:t> by selecting study participants</a:t>
            </a:r>
            <a:endParaRPr lang="cs-CZ" sz="1600" dirty="0"/>
          </a:p>
          <a:p>
            <a:pPr lvl="2"/>
            <a:r>
              <a:rPr lang="cs-CZ" sz="1500" dirty="0" err="1"/>
              <a:t>Possibility</a:t>
            </a:r>
            <a:r>
              <a:rPr lang="cs-CZ" sz="1500" dirty="0"/>
              <a:t> to </a:t>
            </a:r>
            <a:r>
              <a:rPr lang="cs-CZ" sz="1500" dirty="0" err="1"/>
              <a:t>get</a:t>
            </a:r>
            <a:r>
              <a:rPr lang="cs-CZ" sz="1500" dirty="0"/>
              <a:t> more feedback</a:t>
            </a:r>
            <a:endParaRPr lang="en-US" sz="1500" dirty="0"/>
          </a:p>
          <a:p>
            <a:pPr lvl="1"/>
            <a:r>
              <a:rPr lang="en-US" sz="1600" dirty="0"/>
              <a:t>But doubts may exist about participants motivated by money or prizes</a:t>
            </a:r>
          </a:p>
          <a:p>
            <a:pPr lvl="1"/>
            <a:r>
              <a:rPr lang="en-US" sz="1600" b="1" dirty="0"/>
              <a:t>Participants should behave as they would in a real-world </a:t>
            </a:r>
            <a:r>
              <a:rPr lang="en-US" sz="1600" b="1" dirty="0" err="1"/>
              <a:t>enviroment</a:t>
            </a:r>
            <a:endParaRPr lang="en-US" sz="1600" b="1" dirty="0"/>
          </a:p>
          <a:p>
            <a:r>
              <a:rPr lang="en-US" sz="1800" dirty="0"/>
              <a:t>Field studies</a:t>
            </a:r>
            <a:r>
              <a:rPr lang="cs-CZ" sz="1800" dirty="0"/>
              <a:t> (On-line, A/B </a:t>
            </a:r>
            <a:r>
              <a:rPr lang="cs-CZ" sz="1800" dirty="0" err="1"/>
              <a:t>testing</a:t>
            </a:r>
            <a:r>
              <a:rPr lang="cs-CZ" sz="1800" dirty="0"/>
              <a:t>)</a:t>
            </a:r>
            <a:endParaRPr lang="en-US" sz="1800" dirty="0"/>
          </a:p>
          <a:p>
            <a:pPr lvl="1"/>
            <a:r>
              <a:rPr lang="en-US" sz="1600" dirty="0"/>
              <a:t>Conducted in an preexisting real-world </a:t>
            </a:r>
            <a:r>
              <a:rPr lang="en-US" sz="1600" dirty="0" err="1"/>
              <a:t>enviroment</a:t>
            </a:r>
            <a:endParaRPr lang="en-US" sz="1600" dirty="0"/>
          </a:p>
          <a:p>
            <a:pPr lvl="1"/>
            <a:r>
              <a:rPr lang="en-US" sz="1600" dirty="0"/>
              <a:t>Users are intrinsically motivated to use a system</a:t>
            </a:r>
          </a:p>
        </p:txBody>
      </p:sp>
    </p:spTree>
    <p:extLst>
      <p:ext uri="{BB962C8B-B14F-4D97-AF65-F5344CB8AC3E}">
        <p14:creationId xmlns:p14="http://schemas.microsoft.com/office/powerpoint/2010/main" val="56066515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133600" y="425447"/>
            <a:ext cx="10972800" cy="749307"/>
          </a:xfrm>
          <a:prstGeom prst="rect">
            <a:avLst/>
          </a:prstGeom>
        </p:spPr>
        <p:txBody>
          <a:bodyPr vert="horz" wrap="square" lIns="0" tIns="239140" rIns="0" bIns="0" numCol="1" rtlCol="0" anchor="ctr" anchorCtr="0" compatLnSpc="1">
            <a:prstTxWarp prst="textNoShape">
              <a:avLst/>
            </a:prstTxWarp>
            <a:spAutoFit/>
          </a:bodyPr>
          <a:lstStyle/>
          <a:p>
            <a:pPr marL="12700">
              <a:spcBef>
                <a:spcPts val="100"/>
              </a:spcBef>
            </a:pPr>
            <a:r>
              <a:rPr spc="-10" dirty="0"/>
              <a:t>Online</a:t>
            </a:r>
            <a:r>
              <a:rPr spc="-85" dirty="0"/>
              <a:t> </a:t>
            </a:r>
            <a:r>
              <a:rPr spc="-30" dirty="0"/>
              <a:t>experiments</a:t>
            </a:r>
            <a:endParaRPr spc="-10" dirty="0"/>
          </a:p>
        </p:txBody>
      </p:sp>
      <p:pic>
        <p:nvPicPr>
          <p:cNvPr id="3" name="object 3"/>
          <p:cNvPicPr/>
          <p:nvPr/>
        </p:nvPicPr>
        <p:blipFill>
          <a:blip r:embed="rId2" cstate="print"/>
          <a:stretch>
            <a:fillRect/>
          </a:stretch>
        </p:blipFill>
        <p:spPr>
          <a:xfrm>
            <a:off x="2351532" y="2564893"/>
            <a:ext cx="3311652" cy="2353055"/>
          </a:xfrm>
          <a:prstGeom prst="rect">
            <a:avLst/>
          </a:prstGeom>
        </p:spPr>
      </p:pic>
    </p:spTree>
    <p:extLst>
      <p:ext uri="{BB962C8B-B14F-4D97-AF65-F5344CB8AC3E}">
        <p14:creationId xmlns:p14="http://schemas.microsoft.com/office/powerpoint/2010/main" val="9673719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cs-CZ" dirty="0"/>
              <a:t>Online Experimental Settings</a:t>
            </a:r>
            <a:endParaRPr lang="en-US" dirty="0"/>
          </a:p>
        </p:txBody>
      </p:sp>
      <p:sp>
        <p:nvSpPr>
          <p:cNvPr id="3" name="Inhaltsplatzhalter 2"/>
          <p:cNvSpPr>
            <a:spLocks noGrp="1"/>
          </p:cNvSpPr>
          <p:nvPr>
            <p:ph idx="1"/>
          </p:nvPr>
        </p:nvSpPr>
        <p:spPr/>
        <p:txBody>
          <a:bodyPr/>
          <a:lstStyle/>
          <a:p>
            <a:r>
              <a:rPr lang="cs-CZ" sz="1800" dirty="0"/>
              <a:t>A/B </a:t>
            </a:r>
            <a:r>
              <a:rPr lang="cs-CZ" sz="1800" dirty="0" err="1"/>
              <a:t>testing</a:t>
            </a:r>
            <a:endParaRPr lang="cs-CZ" sz="1800" dirty="0"/>
          </a:p>
          <a:p>
            <a:pPr lvl="1"/>
            <a:r>
              <a:rPr lang="cs-CZ" sz="1600" b="1" i="1" dirty="0">
                <a:solidFill>
                  <a:srgbClr val="FF0000"/>
                </a:solidFill>
              </a:rPr>
              <a:t>Evaluate metric as close to the actual target behavior as possible (KPI, key performance indicators)</a:t>
            </a:r>
          </a:p>
          <a:p>
            <a:pPr lvl="1"/>
            <a:r>
              <a:rPr lang="cs-CZ" sz="1600" dirty="0" err="1"/>
              <a:t>Retailer</a:t>
            </a:r>
            <a:r>
              <a:rPr lang="en-US" sz="1600" dirty="0"/>
              <a:t>’s target variable is</a:t>
            </a:r>
            <a:r>
              <a:rPr lang="cs-CZ" sz="1600" dirty="0"/>
              <a:t> (long-term)</a:t>
            </a:r>
            <a:r>
              <a:rPr lang="en-US" sz="1600" dirty="0"/>
              <a:t> profit</a:t>
            </a:r>
            <a:endParaRPr lang="cs-CZ" sz="1600" dirty="0"/>
          </a:p>
          <a:p>
            <a:pPr lvl="2"/>
            <a:r>
              <a:rPr lang="cs-CZ" sz="1500" dirty="0" err="1"/>
              <a:t>i.e</a:t>
            </a:r>
            <a:r>
              <a:rPr lang="cs-CZ" sz="1500" dirty="0"/>
              <a:t>. </a:t>
            </a:r>
            <a:r>
              <a:rPr lang="cs-CZ" sz="1500" dirty="0" err="1"/>
              <a:t>Netflix</a:t>
            </a:r>
            <a:r>
              <a:rPr lang="en-US" sz="1500" dirty="0"/>
              <a:t>’s target variable is month</a:t>
            </a:r>
            <a:r>
              <a:rPr lang="cs-CZ" sz="1500" dirty="0" err="1"/>
              <a:t>ly</a:t>
            </a:r>
            <a:r>
              <a:rPr lang="cs-CZ" sz="1500" dirty="0"/>
              <a:t> </a:t>
            </a:r>
            <a:r>
              <a:rPr lang="cs-CZ" sz="1500" dirty="0" err="1"/>
              <a:t>subscribes</a:t>
            </a:r>
            <a:endParaRPr lang="cs-CZ" sz="1500" dirty="0"/>
          </a:p>
          <a:p>
            <a:pPr lvl="2"/>
            <a:r>
              <a:rPr lang="cs-CZ" sz="1500" dirty="0"/>
              <a:t>Usually, larger overal consumption increase profit (but beware of extreme cases)</a:t>
            </a:r>
            <a:endParaRPr lang="en-US" sz="1500" dirty="0"/>
          </a:p>
          <a:p>
            <a:pPr lvl="1"/>
            <a:r>
              <a:rPr lang="en-US" sz="1600" dirty="0"/>
              <a:t>Broadcaster’s target variable ma</a:t>
            </a:r>
            <a:r>
              <a:rPr lang="cs-CZ" sz="1600" dirty="0"/>
              <a:t>y be the overall influence / total mass of readers /… but also maintaining editorial values</a:t>
            </a:r>
          </a:p>
          <a:p>
            <a:r>
              <a:rPr lang="cs-CZ" dirty="0"/>
              <a:t>The direct effect on KPIs may be too small </a:t>
            </a:r>
          </a:p>
          <a:p>
            <a:pPr lvl="1"/>
            <a:r>
              <a:rPr lang="cs-CZ" dirty="0" err="1"/>
              <a:t>How</a:t>
            </a:r>
            <a:r>
              <a:rPr lang="cs-CZ" dirty="0"/>
              <a:t> much </a:t>
            </a:r>
            <a:r>
              <a:rPr lang="cs-CZ" dirty="0" err="1"/>
              <a:t>does</a:t>
            </a:r>
            <a:r>
              <a:rPr lang="cs-CZ" dirty="0"/>
              <a:t> </a:t>
            </a:r>
            <a:r>
              <a:rPr lang="cs-CZ" dirty="0" err="1"/>
              <a:t>one</a:t>
            </a:r>
            <a:r>
              <a:rPr lang="cs-CZ" dirty="0"/>
              <a:t> </a:t>
            </a:r>
            <a:r>
              <a:rPr lang="cs-CZ" dirty="0" err="1"/>
              <a:t>small</a:t>
            </a:r>
            <a:r>
              <a:rPr lang="cs-CZ" dirty="0"/>
              <a:t> </a:t>
            </a:r>
            <a:r>
              <a:rPr lang="cs-CZ" dirty="0" err="1"/>
              <a:t>parameter</a:t>
            </a:r>
            <a:r>
              <a:rPr lang="cs-CZ" dirty="0"/>
              <a:t> </a:t>
            </a:r>
            <a:r>
              <a:rPr lang="cs-CZ" dirty="0" err="1"/>
              <a:t>change</a:t>
            </a:r>
            <a:r>
              <a:rPr lang="cs-CZ" dirty="0"/>
              <a:t> </a:t>
            </a:r>
            <a:r>
              <a:rPr lang="cs-CZ" dirty="0" err="1"/>
              <a:t>affect</a:t>
            </a:r>
            <a:r>
              <a:rPr lang="cs-CZ" dirty="0"/>
              <a:t> </a:t>
            </a:r>
            <a:r>
              <a:rPr lang="cs-CZ" dirty="0" err="1"/>
              <a:t>retention</a:t>
            </a:r>
            <a:r>
              <a:rPr lang="cs-CZ" dirty="0"/>
              <a:t> </a:t>
            </a:r>
            <a:r>
              <a:rPr lang="cs-CZ" dirty="0" err="1"/>
              <a:t>of</a:t>
            </a:r>
            <a:r>
              <a:rPr lang="cs-CZ" dirty="0"/>
              <a:t> </a:t>
            </a:r>
            <a:r>
              <a:rPr lang="cs-CZ" dirty="0" err="1"/>
              <a:t>users</a:t>
            </a:r>
            <a:r>
              <a:rPr lang="cs-CZ" dirty="0"/>
              <a:t>?</a:t>
            </a:r>
          </a:p>
          <a:p>
            <a:r>
              <a:rPr lang="cs-CZ" dirty="0" err="1"/>
              <a:t>The</a:t>
            </a:r>
            <a:r>
              <a:rPr lang="cs-CZ" dirty="0"/>
              <a:t> </a:t>
            </a:r>
            <a:r>
              <a:rPr lang="cs-CZ" dirty="0" err="1"/>
              <a:t>target</a:t>
            </a:r>
            <a:r>
              <a:rPr lang="cs-CZ" dirty="0"/>
              <a:t> </a:t>
            </a:r>
            <a:r>
              <a:rPr lang="cs-CZ" dirty="0" err="1"/>
              <a:t>variables</a:t>
            </a:r>
            <a:r>
              <a:rPr lang="cs-CZ" dirty="0"/>
              <a:t> </a:t>
            </a:r>
            <a:r>
              <a:rPr lang="cs-CZ" dirty="0" err="1"/>
              <a:t>may</a:t>
            </a:r>
            <a:r>
              <a:rPr lang="cs-CZ" dirty="0"/>
              <a:t> </a:t>
            </a:r>
            <a:r>
              <a:rPr lang="cs-CZ" dirty="0" err="1"/>
              <a:t>be</a:t>
            </a:r>
            <a:r>
              <a:rPr lang="cs-CZ" dirty="0"/>
              <a:t> hard to </a:t>
            </a:r>
            <a:r>
              <a:rPr lang="cs-CZ" dirty="0" err="1"/>
              <a:t>measure</a:t>
            </a:r>
            <a:r>
              <a:rPr lang="cs-CZ" dirty="0"/>
              <a:t> </a:t>
            </a:r>
            <a:r>
              <a:rPr lang="cs-CZ" dirty="0" err="1"/>
              <a:t>directly</a:t>
            </a:r>
            <a:r>
              <a:rPr lang="cs-CZ" dirty="0"/>
              <a:t> </a:t>
            </a:r>
          </a:p>
          <a:p>
            <a:pPr lvl="1"/>
            <a:r>
              <a:rPr lang="cs-CZ" dirty="0" err="1"/>
              <a:t>E.g</a:t>
            </a:r>
            <a:r>
              <a:rPr lang="cs-CZ" dirty="0"/>
              <a:t>. has long-term </a:t>
            </a:r>
            <a:r>
              <a:rPr lang="cs-CZ" dirty="0" err="1"/>
              <a:t>effect</a:t>
            </a:r>
            <a:r>
              <a:rPr lang="cs-CZ" dirty="0"/>
              <a:t> </a:t>
            </a:r>
            <a:r>
              <a:rPr lang="cs-CZ" dirty="0" err="1"/>
              <a:t>only</a:t>
            </a:r>
            <a:r>
              <a:rPr lang="cs-CZ" dirty="0"/>
              <a:t> / </a:t>
            </a:r>
            <a:r>
              <a:rPr lang="cs-CZ" dirty="0" err="1"/>
              <a:t>cannot</a:t>
            </a:r>
            <a:r>
              <a:rPr lang="cs-CZ" dirty="0"/>
              <a:t> </a:t>
            </a:r>
            <a:r>
              <a:rPr lang="cs-CZ" dirty="0" err="1"/>
              <a:t>extrapolate</a:t>
            </a:r>
            <a:r>
              <a:rPr lang="cs-CZ" dirty="0"/>
              <a:t> </a:t>
            </a:r>
            <a:r>
              <a:rPr lang="cs-CZ" dirty="0" err="1"/>
              <a:t>all</a:t>
            </a:r>
            <a:r>
              <a:rPr lang="cs-CZ" dirty="0"/>
              <a:t> </a:t>
            </a:r>
            <a:r>
              <a:rPr lang="cs-CZ" dirty="0" err="1"/>
              <a:t>external</a:t>
            </a:r>
            <a:r>
              <a:rPr lang="cs-CZ" dirty="0"/>
              <a:t> </a:t>
            </a:r>
            <a:r>
              <a:rPr lang="cs-CZ" dirty="0" err="1"/>
              <a:t>variables</a:t>
            </a:r>
            <a:endParaRPr lang="cs-CZ" dirty="0"/>
          </a:p>
          <a:p>
            <a:r>
              <a:rPr lang="cs-CZ" dirty="0"/>
              <a:t>Proxy </a:t>
            </a:r>
            <a:r>
              <a:rPr lang="cs-CZ" dirty="0" err="1"/>
              <a:t>variables</a:t>
            </a:r>
            <a:endParaRPr lang="cs-CZ" dirty="0"/>
          </a:p>
          <a:p>
            <a:pPr lvl="1"/>
            <a:r>
              <a:rPr lang="cs-CZ" dirty="0" err="1"/>
              <a:t>Loyalty</a:t>
            </a:r>
            <a:r>
              <a:rPr lang="cs-CZ" dirty="0"/>
              <a:t> </a:t>
            </a:r>
            <a:r>
              <a:rPr lang="cs-CZ" dirty="0" err="1"/>
              <a:t>of</a:t>
            </a:r>
            <a:r>
              <a:rPr lang="cs-CZ" dirty="0"/>
              <a:t> user, </a:t>
            </a:r>
            <a:r>
              <a:rPr lang="cs-CZ" dirty="0" err="1"/>
              <a:t>Conversions</a:t>
            </a:r>
            <a:r>
              <a:rPr lang="cs-CZ" dirty="0"/>
              <a:t> </a:t>
            </a:r>
            <a:r>
              <a:rPr lang="cs-CZ" dirty="0" err="1"/>
              <a:t>rate</a:t>
            </a:r>
            <a:r>
              <a:rPr lang="cs-CZ" dirty="0"/>
              <a:t>, Basket </a:t>
            </a:r>
            <a:r>
              <a:rPr lang="cs-CZ" dirty="0" err="1"/>
              <a:t>size</a:t>
            </a:r>
            <a:r>
              <a:rPr lang="cs-CZ" dirty="0"/>
              <a:t> / </a:t>
            </a:r>
            <a:r>
              <a:rPr lang="cs-CZ" dirty="0" err="1"/>
              <a:t>value</a:t>
            </a:r>
            <a:r>
              <a:rPr lang="cs-CZ" dirty="0"/>
              <a:t>, </a:t>
            </a:r>
            <a:r>
              <a:rPr lang="cs-CZ" dirty="0" err="1"/>
              <a:t>Click</a:t>
            </a:r>
            <a:r>
              <a:rPr lang="cs-CZ" dirty="0"/>
              <a:t> </a:t>
            </a:r>
            <a:r>
              <a:rPr lang="cs-CZ" dirty="0" err="1"/>
              <a:t>through</a:t>
            </a:r>
            <a:r>
              <a:rPr lang="cs-CZ" dirty="0"/>
              <a:t> </a:t>
            </a:r>
            <a:r>
              <a:rPr lang="cs-CZ" dirty="0" err="1"/>
              <a:t>rate</a:t>
            </a:r>
            <a:r>
              <a:rPr lang="cs-CZ" dirty="0"/>
              <a:t>, </a:t>
            </a:r>
            <a:r>
              <a:rPr lang="cs-CZ" dirty="0" err="1"/>
              <a:t>Shares</a:t>
            </a:r>
            <a:r>
              <a:rPr lang="cs-CZ" dirty="0"/>
              <a:t> / </a:t>
            </a:r>
            <a:r>
              <a:rPr lang="cs-CZ" dirty="0" err="1"/>
              <a:t>Follows</a:t>
            </a:r>
            <a:r>
              <a:rPr lang="cs-CZ" dirty="0"/>
              <a:t> /…</a:t>
            </a:r>
            <a:endParaRPr lang="en-US" dirty="0"/>
          </a:p>
        </p:txBody>
      </p:sp>
    </p:spTree>
    <p:extLst>
      <p:ext uri="{BB962C8B-B14F-4D97-AF65-F5344CB8AC3E}">
        <p14:creationId xmlns:p14="http://schemas.microsoft.com/office/powerpoint/2010/main" val="3820782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cs-CZ" dirty="0"/>
              <a:t>Rules to live by </a:t>
            </a:r>
            <a:r>
              <a:rPr lang="cs-CZ" dirty="0">
                <a:sym typeface="Wingdings" panose="05000000000000000000" pitchFamily="2" charset="2"/>
              </a:rPr>
              <a:t></a:t>
            </a:r>
            <a:endParaRPr lang="en-US" dirty="0"/>
          </a:p>
        </p:txBody>
      </p:sp>
      <p:sp>
        <p:nvSpPr>
          <p:cNvPr id="3" name="Inhaltsplatzhalter 2"/>
          <p:cNvSpPr>
            <a:spLocks noGrp="1"/>
          </p:cNvSpPr>
          <p:nvPr>
            <p:ph idx="1"/>
          </p:nvPr>
        </p:nvSpPr>
        <p:spPr>
          <a:xfrm>
            <a:off x="695400" y="1268760"/>
            <a:ext cx="9765399" cy="4896544"/>
          </a:xfrm>
        </p:spPr>
        <p:txBody>
          <a:bodyPr/>
          <a:lstStyle/>
          <a:p>
            <a:r>
              <a:rPr lang="cs-CZ" sz="3600" i="1" dirty="0">
                <a:solidFill>
                  <a:srgbClr val="00B0F0"/>
                </a:solidFill>
              </a:rPr>
              <a:t>Always design evaluation metrics with respect to your target variables</a:t>
            </a:r>
          </a:p>
          <a:p>
            <a:pPr lvl="1"/>
            <a:r>
              <a:rPr lang="cs-CZ" sz="2800" b="1" i="1" dirty="0" err="1">
                <a:solidFill>
                  <a:srgbClr val="FFC000"/>
                </a:solidFill>
              </a:rPr>
              <a:t>However</a:t>
            </a:r>
            <a:r>
              <a:rPr lang="cs-CZ" sz="2800" b="1" i="1" dirty="0">
                <a:solidFill>
                  <a:srgbClr val="FFC000"/>
                </a:solidFill>
              </a:rPr>
              <a:t> </a:t>
            </a:r>
            <a:r>
              <a:rPr lang="cs-CZ" sz="2800" b="1" i="1" dirty="0" err="1">
                <a:solidFill>
                  <a:srgbClr val="FFC000"/>
                </a:solidFill>
              </a:rPr>
              <a:t>select</a:t>
            </a:r>
            <a:r>
              <a:rPr lang="cs-CZ" sz="2800" b="1" i="1" dirty="0">
                <a:solidFill>
                  <a:srgbClr val="FFC000"/>
                </a:solidFill>
              </a:rPr>
              <a:t> </a:t>
            </a:r>
            <a:r>
              <a:rPr lang="cs-CZ" sz="2800" b="1" i="1" dirty="0" err="1">
                <a:solidFill>
                  <a:srgbClr val="FFC000"/>
                </a:solidFill>
              </a:rPr>
              <a:t>something</a:t>
            </a:r>
            <a:r>
              <a:rPr lang="cs-CZ" sz="2800" b="1" i="1" dirty="0">
                <a:solidFill>
                  <a:srgbClr val="FFC000"/>
                </a:solidFill>
              </a:rPr>
              <a:t>, </a:t>
            </a:r>
            <a:r>
              <a:rPr lang="cs-CZ" sz="2800" b="1" i="1" dirty="0" err="1">
                <a:solidFill>
                  <a:srgbClr val="FFC000"/>
                </a:solidFill>
              </a:rPr>
              <a:t>where</a:t>
            </a:r>
            <a:r>
              <a:rPr lang="cs-CZ" sz="2800" b="1" i="1" dirty="0">
                <a:solidFill>
                  <a:srgbClr val="FFC000"/>
                </a:solidFill>
              </a:rPr>
              <a:t> </a:t>
            </a:r>
            <a:r>
              <a:rPr lang="cs-CZ" sz="2800" b="1" i="1" dirty="0" err="1">
                <a:solidFill>
                  <a:srgbClr val="FFC000"/>
                </a:solidFill>
              </a:rPr>
              <a:t>the</a:t>
            </a:r>
            <a:r>
              <a:rPr lang="cs-CZ" sz="2800" b="1" i="1" dirty="0">
                <a:solidFill>
                  <a:srgbClr val="FFC000"/>
                </a:solidFill>
              </a:rPr>
              <a:t> </a:t>
            </a:r>
            <a:r>
              <a:rPr lang="cs-CZ" sz="2800" b="1" i="1" dirty="0" err="1">
                <a:solidFill>
                  <a:srgbClr val="FFC000"/>
                </a:solidFill>
              </a:rPr>
              <a:t>effect</a:t>
            </a:r>
            <a:r>
              <a:rPr lang="cs-CZ" sz="2800" b="1" i="1" dirty="0">
                <a:solidFill>
                  <a:srgbClr val="FFC000"/>
                </a:solidFill>
              </a:rPr>
              <a:t> </a:t>
            </a:r>
            <a:r>
              <a:rPr lang="cs-CZ" sz="2800" b="1" i="1" dirty="0" err="1">
                <a:solidFill>
                  <a:srgbClr val="FFC000"/>
                </a:solidFill>
              </a:rPr>
              <a:t>is</a:t>
            </a:r>
            <a:r>
              <a:rPr lang="cs-CZ" sz="2800" b="1" i="1" dirty="0">
                <a:solidFill>
                  <a:srgbClr val="FFC000"/>
                </a:solidFill>
              </a:rPr>
              <a:t> </a:t>
            </a:r>
            <a:r>
              <a:rPr lang="cs-CZ" sz="2800" b="1" i="1" dirty="0" err="1">
                <a:solidFill>
                  <a:srgbClr val="FFC000"/>
                </a:solidFill>
              </a:rPr>
              <a:t>measurable</a:t>
            </a:r>
            <a:endParaRPr lang="cs-CZ" sz="2800" b="1" i="1" dirty="0">
              <a:solidFill>
                <a:srgbClr val="FFC000"/>
              </a:solidFill>
            </a:endParaRPr>
          </a:p>
          <a:p>
            <a:r>
              <a:rPr lang="cs-CZ" sz="3200" dirty="0">
                <a:solidFill>
                  <a:srgbClr val="FF0000"/>
                </a:solidFill>
              </a:rPr>
              <a:t>In either case, be careful about long term effects</a:t>
            </a:r>
          </a:p>
          <a:p>
            <a:pPr lvl="1"/>
            <a:r>
              <a:rPr lang="cs-CZ" sz="2400" b="1" dirty="0" err="1">
                <a:solidFill>
                  <a:schemeClr val="tx1">
                    <a:lumMod val="95000"/>
                    <a:lumOff val="5000"/>
                  </a:schemeClr>
                </a:solidFill>
              </a:rPr>
              <a:t>Cascade</a:t>
            </a:r>
            <a:r>
              <a:rPr lang="cs-CZ" sz="2400" b="1" dirty="0">
                <a:solidFill>
                  <a:schemeClr val="tx1">
                    <a:lumMod val="95000"/>
                    <a:lumOff val="5000"/>
                  </a:schemeClr>
                </a:solidFill>
              </a:rPr>
              <a:t> </a:t>
            </a:r>
            <a:r>
              <a:rPr lang="cs-CZ" sz="2400" b="1" dirty="0" err="1">
                <a:solidFill>
                  <a:schemeClr val="tx1">
                    <a:lumMod val="95000"/>
                    <a:lumOff val="5000"/>
                  </a:schemeClr>
                </a:solidFill>
              </a:rPr>
              <a:t>of</a:t>
            </a:r>
            <a:r>
              <a:rPr lang="cs-CZ" sz="2400" b="1" dirty="0">
                <a:solidFill>
                  <a:schemeClr val="tx1">
                    <a:lumMod val="95000"/>
                    <a:lumOff val="5000"/>
                  </a:schemeClr>
                </a:solidFill>
              </a:rPr>
              <a:t> </a:t>
            </a:r>
            <a:r>
              <a:rPr lang="cs-CZ" sz="2400" b="1" dirty="0" err="1">
                <a:solidFill>
                  <a:schemeClr val="tx1">
                    <a:lumMod val="95000"/>
                    <a:lumOff val="5000"/>
                  </a:schemeClr>
                </a:solidFill>
              </a:rPr>
              <a:t>evaluation</a:t>
            </a:r>
            <a:r>
              <a:rPr lang="cs-CZ" sz="2400" b="1" dirty="0">
                <a:solidFill>
                  <a:schemeClr val="tx1">
                    <a:lumMod val="95000"/>
                    <a:lumOff val="5000"/>
                  </a:schemeClr>
                </a:solidFill>
              </a:rPr>
              <a:t> </a:t>
            </a:r>
            <a:r>
              <a:rPr lang="cs-CZ" sz="2400" b="1" dirty="0" err="1">
                <a:solidFill>
                  <a:schemeClr val="tx1">
                    <a:lumMod val="95000"/>
                    <a:lumOff val="5000"/>
                  </a:schemeClr>
                </a:solidFill>
              </a:rPr>
              <a:t>metrics</a:t>
            </a:r>
            <a:endParaRPr lang="cs-CZ" sz="2400" b="1" dirty="0">
              <a:solidFill>
                <a:schemeClr val="tx1">
                  <a:lumMod val="95000"/>
                  <a:lumOff val="5000"/>
                </a:schemeClr>
              </a:solidFill>
            </a:endParaRPr>
          </a:p>
          <a:p>
            <a:pPr lvl="2"/>
            <a:r>
              <a:rPr lang="cs-CZ" sz="2300" dirty="0" err="1">
                <a:solidFill>
                  <a:schemeClr val="tx1">
                    <a:lumMod val="95000"/>
                    <a:lumOff val="5000"/>
                  </a:schemeClr>
                </a:solidFill>
              </a:rPr>
              <a:t>From</a:t>
            </a:r>
            <a:r>
              <a:rPr lang="cs-CZ" sz="2300" dirty="0">
                <a:solidFill>
                  <a:schemeClr val="tx1">
                    <a:lumMod val="95000"/>
                    <a:lumOff val="5000"/>
                  </a:schemeClr>
                </a:solidFill>
              </a:rPr>
              <a:t> </a:t>
            </a:r>
            <a:r>
              <a:rPr lang="cs-CZ" sz="2300" dirty="0" err="1">
                <a:solidFill>
                  <a:schemeClr val="tx1">
                    <a:lumMod val="95000"/>
                    <a:lumOff val="5000"/>
                  </a:schemeClr>
                </a:solidFill>
              </a:rPr>
              <a:t>high</a:t>
            </a:r>
            <a:r>
              <a:rPr lang="cs-CZ" sz="2300" dirty="0">
                <a:solidFill>
                  <a:schemeClr val="tx1">
                    <a:lumMod val="95000"/>
                    <a:lumOff val="5000"/>
                  </a:schemeClr>
                </a:solidFill>
              </a:rPr>
              <a:t> to </a:t>
            </a:r>
            <a:r>
              <a:rPr lang="cs-CZ" sz="2300" dirty="0" err="1">
                <a:solidFill>
                  <a:schemeClr val="tx1">
                    <a:lumMod val="95000"/>
                    <a:lumOff val="5000"/>
                  </a:schemeClr>
                </a:solidFill>
              </a:rPr>
              <a:t>low</a:t>
            </a:r>
            <a:r>
              <a:rPr lang="cs-CZ" sz="2300" dirty="0">
                <a:solidFill>
                  <a:schemeClr val="tx1">
                    <a:lumMod val="95000"/>
                    <a:lumOff val="5000"/>
                  </a:schemeClr>
                </a:solidFill>
              </a:rPr>
              <a:t> </a:t>
            </a:r>
            <a:r>
              <a:rPr lang="cs-CZ" sz="2300" dirty="0" err="1">
                <a:solidFill>
                  <a:schemeClr val="tx1">
                    <a:lumMod val="95000"/>
                    <a:lumOff val="5000"/>
                  </a:schemeClr>
                </a:solidFill>
              </a:rPr>
              <a:t>detectability</a:t>
            </a:r>
            <a:r>
              <a:rPr lang="cs-CZ" sz="2300" dirty="0">
                <a:solidFill>
                  <a:schemeClr val="tx1">
                    <a:lumMod val="95000"/>
                    <a:lumOff val="5000"/>
                  </a:schemeClr>
                </a:solidFill>
              </a:rPr>
              <a:t> </a:t>
            </a:r>
            <a:r>
              <a:rPr lang="cs-CZ" sz="2300" dirty="0" err="1">
                <a:solidFill>
                  <a:schemeClr val="tx1">
                    <a:lumMod val="95000"/>
                    <a:lumOff val="5000"/>
                  </a:schemeClr>
                </a:solidFill>
              </a:rPr>
              <a:t>of</a:t>
            </a:r>
            <a:r>
              <a:rPr lang="cs-CZ" sz="2300" dirty="0">
                <a:solidFill>
                  <a:schemeClr val="tx1">
                    <a:lumMod val="95000"/>
                    <a:lumOff val="5000"/>
                  </a:schemeClr>
                </a:solidFill>
              </a:rPr>
              <a:t> </a:t>
            </a:r>
            <a:r>
              <a:rPr lang="cs-CZ" sz="2300" dirty="0" err="1">
                <a:solidFill>
                  <a:schemeClr val="tx1">
                    <a:lumMod val="95000"/>
                    <a:lumOff val="5000"/>
                  </a:schemeClr>
                </a:solidFill>
              </a:rPr>
              <a:t>changes</a:t>
            </a:r>
            <a:endParaRPr lang="cs-CZ" sz="2300" dirty="0">
              <a:solidFill>
                <a:schemeClr val="tx1">
                  <a:lumMod val="95000"/>
                  <a:lumOff val="5000"/>
                </a:schemeClr>
              </a:solidFill>
            </a:endParaRPr>
          </a:p>
          <a:p>
            <a:pPr lvl="2"/>
            <a:r>
              <a:rPr lang="cs-CZ" sz="2300" dirty="0">
                <a:solidFill>
                  <a:schemeClr val="tx1">
                    <a:lumMod val="95000"/>
                    <a:lumOff val="5000"/>
                  </a:schemeClr>
                </a:solidFill>
              </a:rPr>
              <a:t>From low to high impact on your true target</a:t>
            </a:r>
          </a:p>
          <a:p>
            <a:pPr lvl="1"/>
            <a:r>
              <a:rPr lang="cs-CZ" sz="2400" b="1" dirty="0">
                <a:solidFill>
                  <a:schemeClr val="tx1">
                    <a:lumMod val="95000"/>
                    <a:lumOff val="5000"/>
                  </a:schemeClr>
                </a:solidFill>
              </a:rPr>
              <a:t>Continuously measure the effectivity of your recommendations</a:t>
            </a:r>
          </a:p>
          <a:p>
            <a:pPr lvl="2"/>
            <a:r>
              <a:rPr lang="cs-CZ" sz="2300" dirty="0">
                <a:solidFill>
                  <a:schemeClr val="tx1">
                    <a:lumMod val="95000"/>
                    <a:lumOff val="5000"/>
                  </a:schemeClr>
                </a:solidFill>
              </a:rPr>
              <a:t>Even when no experiment is currently running</a:t>
            </a:r>
          </a:p>
          <a:p>
            <a:pPr lvl="2"/>
            <a:r>
              <a:rPr lang="cs-CZ" sz="2300" dirty="0">
                <a:solidFill>
                  <a:schemeClr val="tx1">
                    <a:lumMod val="95000"/>
                    <a:lumOff val="5000"/>
                  </a:schemeClr>
                </a:solidFill>
              </a:rPr>
              <a:t>Apply automated alerts when some metrics substantially deviate</a:t>
            </a:r>
          </a:p>
        </p:txBody>
      </p:sp>
    </p:spTree>
    <p:extLst>
      <p:ext uri="{BB962C8B-B14F-4D97-AF65-F5344CB8AC3E}">
        <p14:creationId xmlns:p14="http://schemas.microsoft.com/office/powerpoint/2010/main" val="22983821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cs-CZ" dirty="0" err="1"/>
              <a:t>Common</a:t>
            </a:r>
            <a:r>
              <a:rPr lang="cs-CZ" dirty="0"/>
              <a:t> on-line </a:t>
            </a:r>
            <a:r>
              <a:rPr lang="cs-CZ" dirty="0" err="1"/>
              <a:t>evaluation</a:t>
            </a:r>
            <a:r>
              <a:rPr lang="cs-CZ" dirty="0"/>
              <a:t> </a:t>
            </a:r>
            <a:r>
              <a:rPr lang="cs-CZ" dirty="0" err="1"/>
              <a:t>metrics</a:t>
            </a:r>
            <a:r>
              <a:rPr lang="cs-CZ" dirty="0"/>
              <a:t> – E-</a:t>
            </a:r>
            <a:r>
              <a:rPr lang="cs-CZ" dirty="0" err="1"/>
              <a:t>commerce</a:t>
            </a:r>
            <a:endParaRPr lang="en-US" dirty="0"/>
          </a:p>
        </p:txBody>
      </p:sp>
      <p:sp>
        <p:nvSpPr>
          <p:cNvPr id="3" name="Inhaltsplatzhalter 2"/>
          <p:cNvSpPr>
            <a:spLocks noGrp="1"/>
          </p:cNvSpPr>
          <p:nvPr>
            <p:ph idx="1"/>
          </p:nvPr>
        </p:nvSpPr>
        <p:spPr>
          <a:xfrm>
            <a:off x="2231199" y="1556793"/>
            <a:ext cx="8229600" cy="4525963"/>
          </a:xfrm>
        </p:spPr>
        <p:txBody>
          <a:bodyPr/>
          <a:lstStyle/>
          <a:p>
            <a:r>
              <a:rPr lang="cs-CZ" dirty="0" err="1"/>
              <a:t>Recommending</a:t>
            </a:r>
            <a:r>
              <a:rPr lang="cs-CZ" dirty="0"/>
              <a:t> </a:t>
            </a:r>
            <a:r>
              <a:rPr lang="cs-CZ" dirty="0" err="1"/>
              <a:t>correctness</a:t>
            </a:r>
            <a:endParaRPr lang="cs-CZ" dirty="0"/>
          </a:p>
          <a:p>
            <a:pPr lvl="1"/>
            <a:r>
              <a:rPr lang="cs-CZ" sz="1600" dirty="0"/>
              <a:t>Visit (</a:t>
            </a:r>
            <a:r>
              <a:rPr lang="cs-CZ" sz="1600" dirty="0" err="1"/>
              <a:t>once</a:t>
            </a:r>
            <a:r>
              <a:rPr lang="cs-CZ" sz="1600" dirty="0"/>
              <a:t>) </a:t>
            </a:r>
            <a:r>
              <a:rPr lang="cs-CZ" sz="1600" dirty="0" err="1"/>
              <a:t>recommended</a:t>
            </a:r>
            <a:r>
              <a:rPr lang="cs-CZ" sz="1600" dirty="0"/>
              <a:t> </a:t>
            </a:r>
            <a:r>
              <a:rPr lang="cs-CZ" sz="1600" dirty="0" err="1"/>
              <a:t>object</a:t>
            </a:r>
            <a:r>
              <a:rPr lang="cs-CZ" sz="1600" dirty="0"/>
              <a:t> (</a:t>
            </a:r>
            <a:r>
              <a:rPr lang="cs-CZ" sz="1600" dirty="0" err="1"/>
              <a:t>i.e</a:t>
            </a:r>
            <a:r>
              <a:rPr lang="cs-CZ" sz="1600" dirty="0"/>
              <a:t>. </a:t>
            </a:r>
            <a:r>
              <a:rPr lang="cs-CZ" sz="1600" dirty="0" err="1"/>
              <a:t>ignore</a:t>
            </a:r>
            <a:r>
              <a:rPr lang="cs-CZ" sz="1600" dirty="0"/>
              <a:t> </a:t>
            </a:r>
            <a:r>
              <a:rPr lang="cs-CZ" sz="1600" dirty="0" err="1"/>
              <a:t>page</a:t>
            </a:r>
            <a:r>
              <a:rPr lang="cs-CZ" sz="1600" dirty="0"/>
              <a:t> layout)</a:t>
            </a:r>
          </a:p>
          <a:p>
            <a:r>
              <a:rPr lang="cs-CZ" dirty="0"/>
              <a:t>Click-through rate (CTR)</a:t>
            </a:r>
          </a:p>
          <a:p>
            <a:pPr lvl="1"/>
            <a:r>
              <a:rPr lang="cs-CZ" sz="1600" b="1" dirty="0"/>
              <a:t>Recommend -&gt; Click </a:t>
            </a:r>
            <a:r>
              <a:rPr lang="cs-CZ" sz="1600" dirty="0"/>
              <a:t>/ Click and do sth. (do not leave imediatelly)</a:t>
            </a:r>
          </a:p>
          <a:p>
            <a:r>
              <a:rPr lang="cs-CZ" dirty="0"/>
              <a:t>Conversions rate (CVR)</a:t>
            </a:r>
          </a:p>
          <a:p>
            <a:pPr lvl="1"/>
            <a:r>
              <a:rPr lang="cs-CZ" dirty="0"/>
              <a:t>Recommend -&gt; Purchase / </a:t>
            </a:r>
            <a:r>
              <a:rPr lang="cs-CZ" b="1" dirty="0"/>
              <a:t>Click -&gt; Purchase </a:t>
            </a:r>
            <a:r>
              <a:rPr lang="cs-CZ" dirty="0"/>
              <a:t>/ Recommend-&gt; Click -&gt; Purchase</a:t>
            </a:r>
            <a:endParaRPr lang="cs-CZ" b="1" dirty="0"/>
          </a:p>
          <a:p>
            <a:pPr lvl="1"/>
            <a:r>
              <a:rPr lang="cs-CZ" dirty="0"/>
              <a:t>Share / follow / like / ask about... </a:t>
            </a:r>
            <a:r>
              <a:rPr lang="cs-CZ" dirty="0" err="1"/>
              <a:t>recommended</a:t>
            </a:r>
            <a:r>
              <a:rPr lang="cs-CZ" dirty="0"/>
              <a:t> item</a:t>
            </a:r>
          </a:p>
          <a:p>
            <a:r>
              <a:rPr lang="cs-CZ" dirty="0" err="1"/>
              <a:t>Cross-sale</a:t>
            </a:r>
            <a:r>
              <a:rPr lang="cs-CZ" dirty="0"/>
              <a:t> </a:t>
            </a:r>
            <a:r>
              <a:rPr lang="cs-CZ" dirty="0" err="1"/>
              <a:t>increase</a:t>
            </a:r>
            <a:endParaRPr lang="cs-CZ" dirty="0"/>
          </a:p>
          <a:p>
            <a:pPr lvl="1"/>
            <a:r>
              <a:rPr lang="cs-CZ" dirty="0" err="1"/>
              <a:t>Add</a:t>
            </a:r>
            <a:r>
              <a:rPr lang="cs-CZ" dirty="0"/>
              <a:t> to </a:t>
            </a:r>
            <a:r>
              <a:rPr lang="cs-CZ" dirty="0" err="1"/>
              <a:t>cart</a:t>
            </a:r>
            <a:r>
              <a:rPr lang="cs-CZ" dirty="0"/>
              <a:t> -&gt; </a:t>
            </a:r>
            <a:r>
              <a:rPr lang="cs-CZ" dirty="0" err="1"/>
              <a:t>Recommend</a:t>
            </a:r>
            <a:r>
              <a:rPr lang="cs-CZ" dirty="0"/>
              <a:t> -&gt; </a:t>
            </a:r>
            <a:r>
              <a:rPr lang="cs-CZ" dirty="0" err="1"/>
              <a:t>Add</a:t>
            </a:r>
            <a:r>
              <a:rPr lang="cs-CZ" dirty="0"/>
              <a:t> </a:t>
            </a:r>
            <a:r>
              <a:rPr lang="cs-CZ" dirty="0" err="1"/>
              <a:t>another</a:t>
            </a:r>
            <a:r>
              <a:rPr lang="cs-CZ" dirty="0"/>
              <a:t> (</a:t>
            </a:r>
            <a:r>
              <a:rPr lang="cs-CZ" dirty="0" err="1"/>
              <a:t>recommended</a:t>
            </a:r>
            <a:r>
              <a:rPr lang="cs-CZ" dirty="0"/>
              <a:t>) to </a:t>
            </a:r>
            <a:r>
              <a:rPr lang="cs-CZ" dirty="0" err="1"/>
              <a:t>cart</a:t>
            </a:r>
            <a:endParaRPr lang="cs-CZ" dirty="0"/>
          </a:p>
          <a:p>
            <a:pPr lvl="1"/>
            <a:r>
              <a:rPr lang="cs-CZ" dirty="0"/>
              <a:t>Returning buyers, viral effect, market shares…</a:t>
            </a:r>
          </a:p>
        </p:txBody>
      </p:sp>
      <p:sp>
        <p:nvSpPr>
          <p:cNvPr id="4" name="Šipka dolů 3"/>
          <p:cNvSpPr/>
          <p:nvPr/>
        </p:nvSpPr>
        <p:spPr bwMode="auto">
          <a:xfrm>
            <a:off x="10272464" y="1563344"/>
            <a:ext cx="720080" cy="3816424"/>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vert" wrap="square" lIns="91440" tIns="45720" rIns="91440" bIns="45720" numCol="1" rtlCol="0" anchor="t" anchorCtr="0" compatLnSpc="1">
            <a:prstTxWarp prst="textNoShape">
              <a:avLst/>
            </a:prstTxWarp>
          </a:bodyPr>
          <a:lstStyle/>
          <a:p>
            <a:r>
              <a:rPr lang="cs-CZ" sz="1400" dirty="0" err="1"/>
              <a:t>Better</a:t>
            </a:r>
            <a:r>
              <a:rPr lang="cs-CZ" sz="1400" dirty="0"/>
              <a:t> </a:t>
            </a:r>
            <a:r>
              <a:rPr lang="cs-CZ" sz="1400" dirty="0" err="1"/>
              <a:t>proxy</a:t>
            </a:r>
            <a:r>
              <a:rPr lang="cs-CZ" sz="1400" dirty="0"/>
              <a:t> </a:t>
            </a:r>
            <a:r>
              <a:rPr lang="cs-CZ" sz="1400" dirty="0" err="1"/>
              <a:t>of</a:t>
            </a:r>
            <a:r>
              <a:rPr lang="cs-CZ" sz="1400" dirty="0"/>
              <a:t> </a:t>
            </a:r>
            <a:r>
              <a:rPr lang="cs-CZ" sz="1400" dirty="0" err="1"/>
              <a:t>target</a:t>
            </a:r>
            <a:r>
              <a:rPr lang="cs-CZ" sz="1400" dirty="0"/>
              <a:t> </a:t>
            </a:r>
            <a:r>
              <a:rPr lang="cs-CZ" sz="1400" dirty="0" err="1"/>
              <a:t>variable</a:t>
            </a:r>
            <a:endParaRPr lang="en-US" sz="1400" dirty="0"/>
          </a:p>
        </p:txBody>
      </p:sp>
      <p:sp>
        <p:nvSpPr>
          <p:cNvPr id="6" name="Šipka dolů 5"/>
          <p:cNvSpPr/>
          <p:nvPr/>
        </p:nvSpPr>
        <p:spPr bwMode="auto">
          <a:xfrm rot="10800000">
            <a:off x="1437046" y="1268760"/>
            <a:ext cx="827584" cy="3992152"/>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vert270" wrap="square" lIns="91440" tIns="45720" rIns="91440" bIns="45720" numCol="1" rtlCol="0" anchor="t" anchorCtr="0" compatLnSpc="1">
            <a:prstTxWarp prst="textNoShape">
              <a:avLst/>
            </a:prstTxWarp>
          </a:bodyPr>
          <a:lstStyle/>
          <a:p>
            <a:r>
              <a:rPr lang="cs-CZ" sz="1600" dirty="0"/>
              <a:t>    </a:t>
            </a:r>
            <a:r>
              <a:rPr lang="cs-CZ" sz="1600" dirty="0" err="1"/>
              <a:t>Higher</a:t>
            </a:r>
            <a:r>
              <a:rPr lang="cs-CZ" sz="1600" dirty="0"/>
              <a:t> </a:t>
            </a:r>
            <a:r>
              <a:rPr lang="cs-CZ" sz="1600" dirty="0" err="1"/>
              <a:t>potential</a:t>
            </a:r>
            <a:r>
              <a:rPr lang="cs-CZ" sz="1600" dirty="0"/>
              <a:t> </a:t>
            </a:r>
            <a:r>
              <a:rPr lang="cs-CZ" sz="1600" dirty="0" err="1"/>
              <a:t>impact</a:t>
            </a:r>
            <a:endParaRPr lang="en-US" sz="1600" dirty="0"/>
          </a:p>
        </p:txBody>
      </p:sp>
    </p:spTree>
    <p:extLst>
      <p:ext uri="{BB962C8B-B14F-4D97-AF65-F5344CB8AC3E}">
        <p14:creationId xmlns:p14="http://schemas.microsoft.com/office/powerpoint/2010/main" val="20366961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cs-CZ" dirty="0" err="1"/>
              <a:t>Common</a:t>
            </a:r>
            <a:r>
              <a:rPr lang="cs-CZ" dirty="0"/>
              <a:t> on-line </a:t>
            </a:r>
            <a:r>
              <a:rPr lang="cs-CZ" dirty="0" err="1"/>
              <a:t>evaluation</a:t>
            </a:r>
            <a:r>
              <a:rPr lang="cs-CZ" dirty="0"/>
              <a:t> </a:t>
            </a:r>
            <a:r>
              <a:rPr lang="cs-CZ" dirty="0" err="1"/>
              <a:t>metrics</a:t>
            </a:r>
            <a:r>
              <a:rPr lang="cs-CZ" dirty="0"/>
              <a:t> – </a:t>
            </a:r>
            <a:r>
              <a:rPr lang="cs-CZ" dirty="0" err="1"/>
              <a:t>Broadcaster</a:t>
            </a:r>
            <a:r>
              <a:rPr lang="cs-CZ" dirty="0"/>
              <a:t>/</a:t>
            </a:r>
            <a:r>
              <a:rPr lang="cs-CZ" dirty="0" err="1"/>
              <a:t>News</a:t>
            </a:r>
            <a:r>
              <a:rPr lang="cs-CZ" dirty="0"/>
              <a:t>/</a:t>
            </a:r>
            <a:r>
              <a:rPr lang="cs-CZ" dirty="0" err="1"/>
              <a:t>Info</a:t>
            </a:r>
            <a:endParaRPr lang="en-US" dirty="0"/>
          </a:p>
        </p:txBody>
      </p:sp>
      <p:sp>
        <p:nvSpPr>
          <p:cNvPr id="3" name="Inhaltsplatzhalter 2"/>
          <p:cNvSpPr>
            <a:spLocks noGrp="1"/>
          </p:cNvSpPr>
          <p:nvPr>
            <p:ph idx="1"/>
          </p:nvPr>
        </p:nvSpPr>
        <p:spPr>
          <a:xfrm>
            <a:off x="2248745" y="1548396"/>
            <a:ext cx="8229600" cy="4525963"/>
          </a:xfrm>
        </p:spPr>
        <p:txBody>
          <a:bodyPr/>
          <a:lstStyle/>
          <a:p>
            <a:r>
              <a:rPr lang="cs-CZ" dirty="0" err="1"/>
              <a:t>Recommending</a:t>
            </a:r>
            <a:r>
              <a:rPr lang="cs-CZ" dirty="0"/>
              <a:t> </a:t>
            </a:r>
            <a:r>
              <a:rPr lang="cs-CZ" dirty="0" err="1"/>
              <a:t>correctness</a:t>
            </a:r>
            <a:endParaRPr lang="cs-CZ" dirty="0"/>
          </a:p>
          <a:p>
            <a:pPr lvl="1"/>
            <a:r>
              <a:rPr lang="cs-CZ" sz="1600" dirty="0"/>
              <a:t>Visit (</a:t>
            </a:r>
            <a:r>
              <a:rPr lang="cs-CZ" sz="1600" dirty="0" err="1"/>
              <a:t>once</a:t>
            </a:r>
            <a:r>
              <a:rPr lang="cs-CZ" sz="1600" dirty="0"/>
              <a:t>) </a:t>
            </a:r>
            <a:r>
              <a:rPr lang="cs-CZ" sz="1600" dirty="0" err="1"/>
              <a:t>recommended</a:t>
            </a:r>
            <a:r>
              <a:rPr lang="cs-CZ" sz="1600" dirty="0"/>
              <a:t> </a:t>
            </a:r>
            <a:r>
              <a:rPr lang="cs-CZ" sz="1600" dirty="0" err="1"/>
              <a:t>object</a:t>
            </a:r>
            <a:r>
              <a:rPr lang="cs-CZ" sz="1600" dirty="0"/>
              <a:t> (</a:t>
            </a:r>
            <a:r>
              <a:rPr lang="cs-CZ" sz="1600" dirty="0" err="1"/>
              <a:t>i.e</a:t>
            </a:r>
            <a:r>
              <a:rPr lang="cs-CZ" sz="1600" dirty="0"/>
              <a:t>. ignore page layout)</a:t>
            </a:r>
          </a:p>
          <a:p>
            <a:pPr lvl="1"/>
            <a:r>
              <a:rPr lang="cs-CZ" sz="1600" dirty="0"/>
              <a:t>Reflecting editorial values (diversity, significance, minority voices...)</a:t>
            </a:r>
          </a:p>
          <a:p>
            <a:r>
              <a:rPr lang="cs-CZ" dirty="0" err="1"/>
              <a:t>Click-through</a:t>
            </a:r>
            <a:r>
              <a:rPr lang="cs-CZ" dirty="0"/>
              <a:t> </a:t>
            </a:r>
            <a:r>
              <a:rPr lang="cs-CZ" dirty="0" err="1"/>
              <a:t>rate</a:t>
            </a:r>
            <a:r>
              <a:rPr lang="cs-CZ" dirty="0"/>
              <a:t> </a:t>
            </a:r>
          </a:p>
          <a:p>
            <a:pPr lvl="1"/>
            <a:r>
              <a:rPr lang="cs-CZ" sz="1600" b="1" dirty="0"/>
              <a:t>Recommend -&gt; Click </a:t>
            </a:r>
            <a:r>
              <a:rPr lang="cs-CZ" sz="1600" dirty="0"/>
              <a:t>/ Click and do sth. (do not leave imediatelly)</a:t>
            </a:r>
          </a:p>
          <a:p>
            <a:pPr lvl="1"/>
            <a:r>
              <a:rPr lang="cs-CZ" sz="1600" dirty="0"/>
              <a:t>[beware of clickbaits]</a:t>
            </a:r>
          </a:p>
          <a:p>
            <a:r>
              <a:rPr lang="cs-CZ" dirty="0"/>
              <a:t>„</a:t>
            </a:r>
            <a:r>
              <a:rPr lang="cs-CZ" dirty="0" err="1"/>
              <a:t>Conversions</a:t>
            </a:r>
            <a:r>
              <a:rPr lang="cs-CZ" dirty="0"/>
              <a:t>“ (</a:t>
            </a:r>
            <a:r>
              <a:rPr lang="cs-CZ" dirty="0" err="1"/>
              <a:t>engagement</a:t>
            </a:r>
            <a:r>
              <a:rPr lang="cs-CZ" dirty="0"/>
              <a:t>) </a:t>
            </a:r>
            <a:r>
              <a:rPr lang="cs-CZ" dirty="0" err="1"/>
              <a:t>rate</a:t>
            </a:r>
            <a:endParaRPr lang="cs-CZ" dirty="0"/>
          </a:p>
          <a:p>
            <a:pPr lvl="1"/>
            <a:r>
              <a:rPr lang="cs-CZ" dirty="0" err="1"/>
              <a:t>Share</a:t>
            </a:r>
            <a:r>
              <a:rPr lang="cs-CZ" dirty="0"/>
              <a:t> / </a:t>
            </a:r>
            <a:r>
              <a:rPr lang="cs-CZ" dirty="0" err="1"/>
              <a:t>follow</a:t>
            </a:r>
            <a:r>
              <a:rPr lang="cs-CZ" dirty="0"/>
              <a:t> / </a:t>
            </a:r>
            <a:r>
              <a:rPr lang="cs-CZ" dirty="0" err="1"/>
              <a:t>like</a:t>
            </a:r>
            <a:r>
              <a:rPr lang="cs-CZ" dirty="0"/>
              <a:t> / comment... </a:t>
            </a:r>
            <a:r>
              <a:rPr lang="cs-CZ" dirty="0" err="1"/>
              <a:t>recommended</a:t>
            </a:r>
            <a:r>
              <a:rPr lang="cs-CZ" dirty="0"/>
              <a:t> item</a:t>
            </a:r>
          </a:p>
          <a:p>
            <a:r>
              <a:rPr lang="cs-CZ" dirty="0" err="1"/>
              <a:t>Value</a:t>
            </a:r>
            <a:r>
              <a:rPr lang="cs-CZ" dirty="0"/>
              <a:t> per user</a:t>
            </a:r>
          </a:p>
          <a:p>
            <a:pPr lvl="1"/>
            <a:r>
              <a:rPr lang="cs-CZ" dirty="0" err="1"/>
              <a:t>Total</a:t>
            </a:r>
            <a:r>
              <a:rPr lang="cs-CZ" dirty="0"/>
              <a:t> </a:t>
            </a:r>
            <a:r>
              <a:rPr lang="cs-CZ" dirty="0" err="1"/>
              <a:t>time</a:t>
            </a:r>
            <a:r>
              <a:rPr lang="cs-CZ" dirty="0"/>
              <a:t> / </a:t>
            </a:r>
            <a:r>
              <a:rPr lang="cs-CZ" dirty="0" err="1"/>
              <a:t>number</a:t>
            </a:r>
            <a:r>
              <a:rPr lang="cs-CZ" dirty="0"/>
              <a:t> </a:t>
            </a:r>
            <a:r>
              <a:rPr lang="cs-CZ" dirty="0" err="1"/>
              <a:t>of</a:t>
            </a:r>
            <a:r>
              <a:rPr lang="cs-CZ" dirty="0"/>
              <a:t> </a:t>
            </a:r>
            <a:r>
              <a:rPr lang="cs-CZ" dirty="0" err="1"/>
              <a:t>visited</a:t>
            </a:r>
            <a:r>
              <a:rPr lang="cs-CZ" dirty="0"/>
              <a:t> </a:t>
            </a:r>
            <a:r>
              <a:rPr lang="cs-CZ" dirty="0" err="1"/>
              <a:t>objects</a:t>
            </a:r>
            <a:r>
              <a:rPr lang="cs-CZ" dirty="0"/>
              <a:t> / </a:t>
            </a:r>
            <a:r>
              <a:rPr lang="cs-CZ" dirty="0" err="1"/>
              <a:t>displayed</a:t>
            </a:r>
            <a:r>
              <a:rPr lang="cs-CZ" dirty="0"/>
              <a:t> </a:t>
            </a:r>
            <a:r>
              <a:rPr lang="cs-CZ" dirty="0" err="1"/>
              <a:t>adds</a:t>
            </a:r>
            <a:r>
              <a:rPr lang="cs-CZ" dirty="0"/>
              <a:t>… </a:t>
            </a:r>
            <a:br>
              <a:rPr lang="cs-CZ" dirty="0"/>
            </a:br>
            <a:r>
              <a:rPr lang="cs-CZ" dirty="0"/>
              <a:t>per user </a:t>
            </a:r>
            <a:r>
              <a:rPr lang="cs-CZ" dirty="0" err="1"/>
              <a:t>or</a:t>
            </a:r>
            <a:r>
              <a:rPr lang="cs-CZ" dirty="0"/>
              <a:t> per session</a:t>
            </a:r>
          </a:p>
          <a:p>
            <a:pPr lvl="1"/>
            <a:r>
              <a:rPr lang="cs-CZ" dirty="0" err="1"/>
              <a:t>Returning</a:t>
            </a:r>
            <a:r>
              <a:rPr lang="cs-CZ" dirty="0"/>
              <a:t> </a:t>
            </a:r>
            <a:r>
              <a:rPr lang="cs-CZ" dirty="0" err="1"/>
              <a:t>rate</a:t>
            </a:r>
            <a:r>
              <a:rPr lang="cs-CZ" dirty="0"/>
              <a:t> </a:t>
            </a:r>
            <a:r>
              <a:rPr lang="cs-CZ" dirty="0" err="1"/>
              <a:t>of</a:t>
            </a:r>
            <a:r>
              <a:rPr lang="cs-CZ" dirty="0"/>
              <a:t> </a:t>
            </a:r>
            <a:r>
              <a:rPr lang="cs-CZ" dirty="0" err="1"/>
              <a:t>users</a:t>
            </a:r>
            <a:r>
              <a:rPr lang="cs-CZ" dirty="0"/>
              <a:t> / user </a:t>
            </a:r>
            <a:r>
              <a:rPr lang="cs-CZ" dirty="0" err="1"/>
              <a:t>loyalty</a:t>
            </a:r>
            <a:endParaRPr lang="cs-CZ" dirty="0"/>
          </a:p>
          <a:p>
            <a:pPr lvl="1"/>
            <a:r>
              <a:rPr lang="cs-CZ" dirty="0"/>
              <a:t>Premium </a:t>
            </a:r>
            <a:r>
              <a:rPr lang="cs-CZ" dirty="0" err="1"/>
              <a:t>subscription</a:t>
            </a:r>
            <a:r>
              <a:rPr lang="cs-CZ" dirty="0"/>
              <a:t> </a:t>
            </a:r>
            <a:r>
              <a:rPr lang="cs-CZ" dirty="0" err="1"/>
              <a:t>rate</a:t>
            </a:r>
            <a:endParaRPr lang="cs-CZ" dirty="0"/>
          </a:p>
          <a:p>
            <a:pPr marL="457200" lvl="1" indent="0">
              <a:buNone/>
            </a:pPr>
            <a:endParaRPr lang="cs-CZ" dirty="0"/>
          </a:p>
        </p:txBody>
      </p:sp>
      <p:sp>
        <p:nvSpPr>
          <p:cNvPr id="4" name="Šipka dolů 3"/>
          <p:cNvSpPr/>
          <p:nvPr/>
        </p:nvSpPr>
        <p:spPr bwMode="auto">
          <a:xfrm>
            <a:off x="9840416" y="1560791"/>
            <a:ext cx="720080" cy="3816424"/>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vert" wrap="square" lIns="91440" tIns="45720" rIns="91440" bIns="45720" numCol="1" rtlCol="0" anchor="t" anchorCtr="0" compatLnSpc="1">
            <a:prstTxWarp prst="textNoShape">
              <a:avLst/>
            </a:prstTxWarp>
          </a:bodyPr>
          <a:lstStyle/>
          <a:p>
            <a:r>
              <a:rPr lang="cs-CZ" sz="1400" dirty="0"/>
              <a:t>Better proxy of target variables</a:t>
            </a:r>
            <a:endParaRPr lang="en-US" sz="1400" dirty="0"/>
          </a:p>
        </p:txBody>
      </p:sp>
      <p:sp>
        <p:nvSpPr>
          <p:cNvPr id="5" name="Šipka dolů 4"/>
          <p:cNvSpPr/>
          <p:nvPr/>
        </p:nvSpPr>
        <p:spPr bwMode="auto">
          <a:xfrm rot="10800000">
            <a:off x="1559497" y="1196752"/>
            <a:ext cx="827584" cy="3992152"/>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vert270" wrap="square" lIns="91440" tIns="45720" rIns="91440" bIns="45720" numCol="1" rtlCol="0" anchor="t" anchorCtr="0" compatLnSpc="1">
            <a:prstTxWarp prst="textNoShape">
              <a:avLst/>
            </a:prstTxWarp>
          </a:bodyPr>
          <a:lstStyle/>
          <a:p>
            <a:r>
              <a:rPr lang="cs-CZ" sz="1600" dirty="0"/>
              <a:t>    </a:t>
            </a:r>
            <a:r>
              <a:rPr lang="cs-CZ" sz="1600" dirty="0" err="1"/>
              <a:t>Higher</a:t>
            </a:r>
            <a:r>
              <a:rPr lang="cs-CZ" sz="1600" dirty="0"/>
              <a:t> </a:t>
            </a:r>
            <a:r>
              <a:rPr lang="cs-CZ" sz="1600" dirty="0" err="1"/>
              <a:t>potential</a:t>
            </a:r>
            <a:r>
              <a:rPr lang="cs-CZ" sz="1600" dirty="0"/>
              <a:t> </a:t>
            </a:r>
            <a:r>
              <a:rPr lang="cs-CZ" sz="1600" dirty="0" err="1"/>
              <a:t>impact</a:t>
            </a:r>
            <a:endParaRPr lang="en-US" sz="1600" dirty="0"/>
          </a:p>
        </p:txBody>
      </p:sp>
    </p:spTree>
    <p:extLst>
      <p:ext uri="{BB962C8B-B14F-4D97-AF65-F5344CB8AC3E}">
        <p14:creationId xmlns:p14="http://schemas.microsoft.com/office/powerpoint/2010/main" val="37979661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cs-CZ" dirty="0"/>
              <a:t>Beyond performance indicators – Technical metrics</a:t>
            </a:r>
            <a:endParaRPr lang="en-US" dirty="0"/>
          </a:p>
        </p:txBody>
      </p:sp>
      <p:sp>
        <p:nvSpPr>
          <p:cNvPr id="3" name="Inhaltsplatzhalter 2"/>
          <p:cNvSpPr>
            <a:spLocks noGrp="1"/>
          </p:cNvSpPr>
          <p:nvPr>
            <p:ph idx="1"/>
          </p:nvPr>
        </p:nvSpPr>
        <p:spPr/>
        <p:txBody>
          <a:bodyPr/>
          <a:lstStyle/>
          <a:p>
            <a:r>
              <a:rPr lang="cs-CZ" dirty="0"/>
              <a:t>!!Response </a:t>
            </a:r>
            <a:r>
              <a:rPr lang="cs-CZ" dirty="0" err="1"/>
              <a:t>time</a:t>
            </a:r>
            <a:r>
              <a:rPr lang="cs-CZ" dirty="0"/>
              <a:t>!!</a:t>
            </a:r>
          </a:p>
          <a:p>
            <a:r>
              <a:rPr lang="cs-CZ" dirty="0" err="1"/>
              <a:t>Train</a:t>
            </a:r>
            <a:r>
              <a:rPr lang="cs-CZ" dirty="0"/>
              <a:t> / re-</a:t>
            </a:r>
            <a:r>
              <a:rPr lang="cs-CZ" dirty="0" err="1"/>
              <a:t>train</a:t>
            </a:r>
            <a:r>
              <a:rPr lang="cs-CZ" dirty="0"/>
              <a:t> / model update </a:t>
            </a:r>
            <a:r>
              <a:rPr lang="cs-CZ" dirty="0" err="1"/>
              <a:t>time</a:t>
            </a:r>
            <a:endParaRPr lang="cs-CZ" dirty="0"/>
          </a:p>
          <a:p>
            <a:r>
              <a:rPr lang="cs-CZ" dirty="0" err="1"/>
              <a:t>Memory</a:t>
            </a:r>
            <a:r>
              <a:rPr lang="cs-CZ" dirty="0"/>
              <a:t>/CPU/GPU </a:t>
            </a:r>
            <a:r>
              <a:rPr lang="cs-CZ" dirty="0" err="1"/>
              <a:t>consumption</a:t>
            </a:r>
            <a:endParaRPr lang="cs-CZ" dirty="0"/>
          </a:p>
          <a:p>
            <a:pPr lvl="1"/>
            <a:r>
              <a:rPr lang="cs-CZ" dirty="0" err="1"/>
              <a:t>How</a:t>
            </a:r>
            <a:r>
              <a:rPr lang="cs-CZ" dirty="0"/>
              <a:t> </a:t>
            </a:r>
            <a:r>
              <a:rPr lang="cs-CZ" dirty="0" err="1"/>
              <a:t>large</a:t>
            </a:r>
            <a:r>
              <a:rPr lang="cs-CZ" dirty="0"/>
              <a:t> </a:t>
            </a:r>
            <a:r>
              <a:rPr lang="cs-CZ" dirty="0" err="1"/>
              <a:t>can</a:t>
            </a:r>
            <a:r>
              <a:rPr lang="cs-CZ" dirty="0"/>
              <a:t> </a:t>
            </a:r>
            <a:r>
              <a:rPr lang="cs-CZ" dirty="0" err="1"/>
              <a:t>we</a:t>
            </a:r>
            <a:r>
              <a:rPr lang="cs-CZ" dirty="0"/>
              <a:t> </a:t>
            </a:r>
            <a:r>
              <a:rPr lang="cs-CZ" dirty="0" err="1"/>
              <a:t>grow</a:t>
            </a:r>
            <a:r>
              <a:rPr lang="cs-CZ" dirty="0"/>
              <a:t> </a:t>
            </a:r>
            <a:r>
              <a:rPr lang="cs-CZ" dirty="0" err="1"/>
              <a:t>with</a:t>
            </a:r>
            <a:r>
              <a:rPr lang="cs-CZ" dirty="0"/>
              <a:t> </a:t>
            </a:r>
            <a:r>
              <a:rPr lang="cs-CZ" dirty="0" err="1"/>
              <a:t>current</a:t>
            </a:r>
            <a:r>
              <a:rPr lang="cs-CZ" dirty="0"/>
              <a:t> </a:t>
            </a:r>
            <a:r>
              <a:rPr lang="cs-CZ" dirty="0" err="1"/>
              <a:t>infrastructure</a:t>
            </a:r>
            <a:r>
              <a:rPr lang="cs-CZ" dirty="0"/>
              <a:t>?</a:t>
            </a:r>
          </a:p>
          <a:p>
            <a:pPr lvl="1"/>
            <a:endParaRPr lang="cs-CZ" dirty="0"/>
          </a:p>
          <a:p>
            <a:r>
              <a:rPr lang="cs-CZ" dirty="0" err="1"/>
              <a:t>Recall</a:t>
            </a:r>
            <a:r>
              <a:rPr lang="cs-CZ" dirty="0"/>
              <a:t> on </a:t>
            </a:r>
            <a:r>
              <a:rPr lang="cs-CZ" dirty="0" err="1"/>
              <a:t>objects</a:t>
            </a:r>
            <a:endParaRPr lang="cs-CZ" dirty="0"/>
          </a:p>
          <a:p>
            <a:pPr lvl="1"/>
            <a:r>
              <a:rPr lang="cs-CZ" dirty="0" err="1"/>
              <a:t>Is</a:t>
            </a:r>
            <a:r>
              <a:rPr lang="cs-CZ" dirty="0"/>
              <a:t> </a:t>
            </a:r>
            <a:r>
              <a:rPr lang="cs-CZ" dirty="0" err="1"/>
              <a:t>portion</a:t>
            </a:r>
            <a:r>
              <a:rPr lang="cs-CZ" dirty="0"/>
              <a:t> </a:t>
            </a:r>
            <a:r>
              <a:rPr lang="cs-CZ" dirty="0" err="1"/>
              <a:t>of</a:t>
            </a:r>
            <a:r>
              <a:rPr lang="cs-CZ" dirty="0"/>
              <a:t> </a:t>
            </a:r>
            <a:r>
              <a:rPr lang="cs-CZ" dirty="0" err="1"/>
              <a:t>your</a:t>
            </a:r>
            <a:r>
              <a:rPr lang="cs-CZ" dirty="0"/>
              <a:t> </a:t>
            </a:r>
            <a:r>
              <a:rPr lang="cs-CZ" dirty="0" err="1"/>
              <a:t>objects</a:t>
            </a:r>
            <a:r>
              <a:rPr lang="cs-CZ" dirty="0"/>
              <a:t> </a:t>
            </a:r>
            <a:r>
              <a:rPr lang="cs-CZ" dirty="0" err="1"/>
              <a:t>ignored</a:t>
            </a:r>
            <a:r>
              <a:rPr lang="cs-CZ" dirty="0"/>
              <a:t>? Are </a:t>
            </a:r>
            <a:r>
              <a:rPr lang="cs-CZ" dirty="0" err="1"/>
              <a:t>there</a:t>
            </a:r>
            <a:r>
              <a:rPr lang="cs-CZ" dirty="0"/>
              <a:t> </a:t>
            </a:r>
            <a:r>
              <a:rPr lang="cs-CZ" dirty="0" err="1"/>
              <a:t>too</a:t>
            </a:r>
            <a:r>
              <a:rPr lang="cs-CZ" dirty="0"/>
              <a:t> many </a:t>
            </a:r>
            <a:r>
              <a:rPr lang="cs-CZ" dirty="0" err="1"/>
              <a:t>low</a:t>
            </a:r>
            <a:r>
              <a:rPr lang="cs-CZ" dirty="0"/>
              <a:t>-profit </a:t>
            </a:r>
            <a:r>
              <a:rPr lang="cs-CZ" dirty="0" err="1"/>
              <a:t>bestsellers</a:t>
            </a:r>
            <a:r>
              <a:rPr lang="cs-CZ" dirty="0"/>
              <a:t>?</a:t>
            </a:r>
          </a:p>
          <a:p>
            <a:r>
              <a:rPr lang="cs-CZ" dirty="0" err="1"/>
              <a:t>Ability</a:t>
            </a:r>
            <a:r>
              <a:rPr lang="cs-CZ" dirty="0"/>
              <a:t> to </a:t>
            </a:r>
            <a:r>
              <a:rPr lang="cs-CZ" dirty="0" err="1"/>
              <a:t>predict</a:t>
            </a:r>
            <a:endParaRPr lang="cs-CZ" dirty="0"/>
          </a:p>
          <a:p>
            <a:pPr lvl="1"/>
            <a:r>
              <a:rPr lang="cs-CZ" dirty="0" err="1"/>
              <a:t>Can</a:t>
            </a:r>
            <a:r>
              <a:rPr lang="cs-CZ" dirty="0"/>
              <a:t> </a:t>
            </a:r>
            <a:r>
              <a:rPr lang="cs-CZ" dirty="0" err="1"/>
              <a:t>you</a:t>
            </a:r>
            <a:r>
              <a:rPr lang="cs-CZ" dirty="0"/>
              <a:t> </a:t>
            </a:r>
            <a:r>
              <a:rPr lang="cs-CZ" dirty="0" err="1"/>
              <a:t>calculate</a:t>
            </a:r>
            <a:r>
              <a:rPr lang="cs-CZ" dirty="0"/>
              <a:t> </a:t>
            </a:r>
            <a:r>
              <a:rPr lang="cs-CZ" dirty="0" err="1"/>
              <a:t>recommendations</a:t>
            </a:r>
            <a:r>
              <a:rPr lang="cs-CZ" dirty="0"/>
              <a:t> </a:t>
            </a:r>
            <a:r>
              <a:rPr lang="cs-CZ" dirty="0" err="1"/>
              <a:t>for</a:t>
            </a:r>
            <a:r>
              <a:rPr lang="cs-CZ" dirty="0"/>
              <a:t> </a:t>
            </a:r>
            <a:r>
              <a:rPr lang="cs-CZ" dirty="0" err="1"/>
              <a:t>all</a:t>
            </a:r>
            <a:r>
              <a:rPr lang="cs-CZ" dirty="0"/>
              <a:t> </a:t>
            </a:r>
            <a:r>
              <a:rPr lang="cs-CZ" dirty="0" err="1"/>
              <a:t>users</a:t>
            </a:r>
            <a:r>
              <a:rPr lang="cs-CZ" dirty="0"/>
              <a:t>?</a:t>
            </a:r>
          </a:p>
          <a:p>
            <a:pPr lvl="1"/>
            <a:r>
              <a:rPr lang="cs-CZ" dirty="0" err="1"/>
              <a:t>For</a:t>
            </a:r>
            <a:r>
              <a:rPr lang="cs-CZ" dirty="0"/>
              <a:t> </a:t>
            </a:r>
            <a:r>
              <a:rPr lang="cs-CZ" dirty="0" err="1"/>
              <a:t>which</a:t>
            </a:r>
            <a:r>
              <a:rPr lang="cs-CZ" dirty="0"/>
              <a:t> </a:t>
            </a:r>
            <a:r>
              <a:rPr lang="cs-CZ" dirty="0" err="1"/>
              <a:t>groups</a:t>
            </a:r>
            <a:r>
              <a:rPr lang="cs-CZ" dirty="0"/>
              <a:t> </a:t>
            </a:r>
            <a:r>
              <a:rPr lang="cs-CZ" dirty="0" err="1"/>
              <a:t>of</a:t>
            </a:r>
            <a:r>
              <a:rPr lang="cs-CZ" dirty="0"/>
              <a:t> </a:t>
            </a:r>
            <a:r>
              <a:rPr lang="cs-CZ" dirty="0" err="1"/>
              <a:t>users</a:t>
            </a:r>
            <a:r>
              <a:rPr lang="cs-CZ" dirty="0"/>
              <a:t> are </a:t>
            </a:r>
            <a:r>
              <a:rPr lang="cs-CZ" dirty="0" err="1"/>
              <a:t>we</a:t>
            </a:r>
            <a:r>
              <a:rPr lang="cs-CZ" dirty="0"/>
              <a:t> </a:t>
            </a:r>
            <a:r>
              <a:rPr lang="cs-CZ" dirty="0" err="1"/>
              <a:t>better</a:t>
            </a:r>
            <a:r>
              <a:rPr lang="cs-CZ" dirty="0"/>
              <a:t> </a:t>
            </a:r>
            <a:r>
              <a:rPr lang="cs-CZ" dirty="0" err="1"/>
              <a:t>than</a:t>
            </a:r>
            <a:r>
              <a:rPr lang="cs-CZ" dirty="0"/>
              <a:t> </a:t>
            </a:r>
            <a:r>
              <a:rPr lang="cs-CZ" dirty="0" err="1"/>
              <a:t>baseline</a:t>
            </a:r>
            <a:r>
              <a:rPr lang="cs-CZ" dirty="0"/>
              <a:t>?</a:t>
            </a:r>
          </a:p>
        </p:txBody>
      </p:sp>
    </p:spTree>
    <p:extLst>
      <p:ext uri="{BB962C8B-B14F-4D97-AF65-F5344CB8AC3E}">
        <p14:creationId xmlns:p14="http://schemas.microsoft.com/office/powerpoint/2010/main" val="29313468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cs-CZ" dirty="0"/>
              <a:t>Beyond performance indicators – Fairness</a:t>
            </a:r>
            <a:endParaRPr lang="en-US" dirty="0"/>
          </a:p>
        </p:txBody>
      </p:sp>
      <p:sp>
        <p:nvSpPr>
          <p:cNvPr id="3" name="Inhaltsplatzhalter 2"/>
          <p:cNvSpPr>
            <a:spLocks noGrp="1"/>
          </p:cNvSpPr>
          <p:nvPr>
            <p:ph idx="1"/>
          </p:nvPr>
        </p:nvSpPr>
        <p:spPr/>
        <p:txBody>
          <a:bodyPr/>
          <a:lstStyle/>
          <a:p>
            <a:r>
              <a:rPr lang="cs-CZ" dirty="0"/>
              <a:t>Recommender environments have multiple stakeholders</a:t>
            </a:r>
          </a:p>
          <a:p>
            <a:pPr lvl="1"/>
            <a:r>
              <a:rPr lang="cs-CZ" dirty="0"/>
              <a:t>Consider, e.g., Amazon or Spotify</a:t>
            </a:r>
          </a:p>
          <a:p>
            <a:pPr lvl="2"/>
            <a:r>
              <a:rPr lang="cs-CZ" dirty="0"/>
              <a:t>Users who consume products</a:t>
            </a:r>
          </a:p>
          <a:p>
            <a:pPr lvl="2"/>
            <a:r>
              <a:rPr lang="cs-CZ" dirty="0"/>
              <a:t>Providers who supply products</a:t>
            </a:r>
          </a:p>
          <a:p>
            <a:pPr lvl="2"/>
            <a:r>
              <a:rPr lang="cs-CZ" dirty="0"/>
              <a:t>The platform itself</a:t>
            </a:r>
          </a:p>
          <a:p>
            <a:r>
              <a:rPr lang="cs-CZ" dirty="0"/>
              <a:t>Provider fairness: </a:t>
            </a:r>
          </a:p>
          <a:p>
            <a:pPr lvl="1"/>
            <a:r>
              <a:rPr lang="cs-CZ" dirty="0"/>
              <a:t>Products that are similarly good for the user should receive similar attention</a:t>
            </a:r>
          </a:p>
          <a:p>
            <a:pPr lvl="1"/>
            <a:r>
              <a:rPr lang="cs-CZ" dirty="0"/>
              <a:t>The platform should not discriminate any subgroup of providers (e.g., small local bands)</a:t>
            </a:r>
          </a:p>
          <a:p>
            <a:r>
              <a:rPr lang="cs-CZ" dirty="0"/>
              <a:t>Consumer fairness:</a:t>
            </a:r>
          </a:p>
          <a:p>
            <a:pPr lvl="1"/>
            <a:r>
              <a:rPr lang="cs-CZ" dirty="0"/>
              <a:t>The recommendations should be similarly good for all subgroups of users</a:t>
            </a:r>
          </a:p>
          <a:p>
            <a:pPr lvl="2"/>
            <a:r>
              <a:rPr lang="cs-CZ" i="1" dirty="0"/>
              <a:t>Only suggesting the cheapest pubs for anyone from Ostrava is not a good idea</a:t>
            </a:r>
            <a:r>
              <a:rPr lang="cs-CZ" i="1" dirty="0">
                <a:sym typeface="Wingdings" panose="05000000000000000000" pitchFamily="2" charset="2"/>
              </a:rPr>
              <a:t></a:t>
            </a:r>
            <a:endParaRPr lang="cs-CZ" i="1" dirty="0"/>
          </a:p>
        </p:txBody>
      </p:sp>
    </p:spTree>
    <p:extLst>
      <p:ext uri="{BB962C8B-B14F-4D97-AF65-F5344CB8AC3E}">
        <p14:creationId xmlns:p14="http://schemas.microsoft.com/office/powerpoint/2010/main" val="40505279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el 1"/>
          <p:cNvSpPr>
            <a:spLocks noGrp="1"/>
          </p:cNvSpPr>
          <p:nvPr>
            <p:ph type="title"/>
          </p:nvPr>
        </p:nvSpPr>
        <p:spPr/>
        <p:txBody>
          <a:bodyPr/>
          <a:lstStyle/>
          <a:p>
            <a:pPr eaLnBrk="1" hangingPunct="1"/>
            <a:r>
              <a:rPr lang="cs-CZ" dirty="0"/>
              <a:t>Recap</a:t>
            </a:r>
            <a:endParaRPr lang="en-US" dirty="0"/>
          </a:p>
        </p:txBody>
      </p:sp>
      <p:sp>
        <p:nvSpPr>
          <p:cNvPr id="8195" name="Inhaltsplatzhalter 2"/>
          <p:cNvSpPr>
            <a:spLocks noGrp="1"/>
          </p:cNvSpPr>
          <p:nvPr>
            <p:ph idx="1"/>
          </p:nvPr>
        </p:nvSpPr>
        <p:spPr/>
        <p:txBody>
          <a:bodyPr/>
          <a:lstStyle/>
          <a:p>
            <a:pPr eaLnBrk="1" hangingPunct="1"/>
            <a:r>
              <a:rPr lang="cs-CZ" dirty="0"/>
              <a:t>Basic CB with meta-data?</a:t>
            </a:r>
          </a:p>
          <a:p>
            <a:pPr eaLnBrk="1" hangingPunct="1"/>
            <a:endParaRPr lang="cs-CZ" dirty="0"/>
          </a:p>
          <a:p>
            <a:pPr eaLnBrk="1" hangingPunct="1"/>
            <a:r>
              <a:rPr lang="cs-CZ" dirty="0"/>
              <a:t>Vector Space Model (Rocchio</a:t>
            </a:r>
            <a:r>
              <a:rPr lang="en-US" dirty="0"/>
              <a:t>’s</a:t>
            </a:r>
            <a:r>
              <a:rPr lang="cs-CZ" dirty="0"/>
              <a:t> Method)</a:t>
            </a:r>
          </a:p>
          <a:p>
            <a:pPr eaLnBrk="1" hangingPunct="1"/>
            <a:endParaRPr lang="cs-CZ" dirty="0"/>
          </a:p>
          <a:p>
            <a:pPr eaLnBrk="1" hangingPunct="1"/>
            <a:r>
              <a:rPr lang="en-US" dirty="0"/>
              <a:t>What is wrong here?</a:t>
            </a:r>
          </a:p>
          <a:p>
            <a:pPr eaLnBrk="1" hangingPunct="1"/>
            <a:endParaRPr lang="en-US" dirty="0"/>
          </a:p>
          <a:p>
            <a:pPr eaLnBrk="1" hangingPunct="1"/>
            <a:endParaRPr lang="en-US" dirty="0"/>
          </a:p>
          <a:p>
            <a:pPr eaLnBrk="1" hangingPunct="1"/>
            <a:endParaRPr lang="en-US" dirty="0"/>
          </a:p>
          <a:p>
            <a:pPr lvl="1" eaLnBrk="1" hangingPunct="1"/>
            <a:endParaRPr lang="en-US" dirty="0"/>
          </a:p>
          <a:p>
            <a:pPr lvl="1" eaLnBrk="1" hangingPunct="1"/>
            <a:endParaRPr lang="en-US" dirty="0"/>
          </a:p>
        </p:txBody>
      </p:sp>
      <p:pic>
        <p:nvPicPr>
          <p:cNvPr id="4" name="Picture 2" descr="Harry Potter Paperback Box Set (Books 1-7): J. K. Rowling, Mary GrandPré +  Free Shipping">
            <a:extLst>
              <a:ext uri="{FF2B5EF4-FFF2-40B4-BE49-F238E27FC236}">
                <a16:creationId xmlns:a16="http://schemas.microsoft.com/office/drawing/2014/main" id="{8ACDDD5A-A770-2AC0-B3C4-021400A3729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50430"/>
          <a:stretch/>
        </p:blipFill>
        <p:spPr bwMode="auto">
          <a:xfrm>
            <a:off x="335360" y="4005064"/>
            <a:ext cx="4448175" cy="16478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5" name="Picture 2" descr="Harry Potter Paperback Box Set (Books 1-7): J. K. Rowling, Mary GrandPré +  Free Shipping">
            <a:extLst>
              <a:ext uri="{FF2B5EF4-FFF2-40B4-BE49-F238E27FC236}">
                <a16:creationId xmlns:a16="http://schemas.microsoft.com/office/drawing/2014/main" id="{C9693004-5015-267C-ACD5-7BE95E25633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4283" t="50431"/>
          <a:stretch/>
        </p:blipFill>
        <p:spPr bwMode="auto">
          <a:xfrm>
            <a:off x="4223792" y="4023536"/>
            <a:ext cx="3368055" cy="16478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9417551"/>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cs-CZ" dirty="0"/>
              <a:t>Multiarmed bandits evaluation</a:t>
            </a:r>
            <a:endParaRPr lang="en-US" dirty="0"/>
          </a:p>
        </p:txBody>
      </p:sp>
      <p:sp>
        <p:nvSpPr>
          <p:cNvPr id="3" name="Inhaltsplatzhalter 2"/>
          <p:cNvSpPr>
            <a:spLocks noGrp="1"/>
          </p:cNvSpPr>
          <p:nvPr>
            <p:ph idx="1"/>
          </p:nvPr>
        </p:nvSpPr>
        <p:spPr/>
        <p:txBody>
          <a:bodyPr/>
          <a:lstStyle/>
          <a:p>
            <a:r>
              <a:rPr lang="cs-CZ" dirty="0"/>
              <a:t>Bad side of A/B testing? It costs a fortune</a:t>
            </a:r>
          </a:p>
          <a:p>
            <a:pPr lvl="1"/>
            <a:r>
              <a:rPr lang="cs-CZ" dirty="0"/>
              <a:t>Organizational requirements (</a:t>
            </a:r>
            <a:r>
              <a:rPr lang="cs-CZ" b="1" dirty="0">
                <a:solidFill>
                  <a:srgbClr val="FF0000"/>
                </a:solidFill>
              </a:rPr>
              <a:t>Necessary</a:t>
            </a:r>
            <a:r>
              <a:rPr lang="cs-CZ" dirty="0"/>
              <a:t>... Study builder frameworks may help to some extent)</a:t>
            </a:r>
          </a:p>
          <a:p>
            <a:pPr lvl="1"/>
            <a:r>
              <a:rPr lang="cs-CZ" dirty="0"/>
              <a:t>Users receive sub-optimal recommendations </a:t>
            </a:r>
            <a:r>
              <a:rPr lang="cs-CZ" b="1" dirty="0">
                <a:solidFill>
                  <a:srgbClr val="00B050"/>
                </a:solidFill>
              </a:rPr>
              <a:t>(we can do sth. about that)</a:t>
            </a:r>
          </a:p>
          <a:p>
            <a:pPr lvl="1"/>
            <a:endParaRPr lang="cs-CZ" dirty="0"/>
          </a:p>
          <a:p>
            <a:r>
              <a:rPr lang="cs-CZ" dirty="0"/>
              <a:t>Multiarmed bandits</a:t>
            </a:r>
          </a:p>
          <a:p>
            <a:pPr lvl="1"/>
            <a:r>
              <a:rPr lang="cs-CZ" dirty="0"/>
              <a:t>Alternatives that seems less relevant gradually receives less attention</a:t>
            </a:r>
          </a:p>
          <a:p>
            <a:pPr lvl="1"/>
            <a:r>
              <a:rPr lang="cs-CZ" dirty="0"/>
              <a:t>Epsilon-greedy, Thompson sampling, upper confidence bounds (UCB)</a:t>
            </a:r>
          </a:p>
        </p:txBody>
      </p:sp>
      <p:pic>
        <p:nvPicPr>
          <p:cNvPr id="70658" name="Picture 2" descr="Multi-Armed Bandits | Papers With Code"/>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39416" y="4293096"/>
            <a:ext cx="2362200" cy="2352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01282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cs-CZ" dirty="0"/>
              <a:t>Multiarmed bandits evaluation</a:t>
            </a:r>
            <a:endParaRPr lang="en-US" dirty="0"/>
          </a:p>
        </p:txBody>
      </p:sp>
      <p:sp>
        <p:nvSpPr>
          <p:cNvPr id="3" name="Inhaltsplatzhalter 2"/>
          <p:cNvSpPr>
            <a:spLocks noGrp="1"/>
          </p:cNvSpPr>
          <p:nvPr>
            <p:ph idx="1"/>
          </p:nvPr>
        </p:nvSpPr>
        <p:spPr/>
        <p:txBody>
          <a:bodyPr/>
          <a:lstStyle/>
          <a:p>
            <a:r>
              <a:rPr lang="cs-CZ" dirty="0"/>
              <a:t>Epsilon-greedy</a:t>
            </a:r>
          </a:p>
          <a:p>
            <a:pPr lvl="1"/>
            <a:r>
              <a:rPr lang="cs-CZ" dirty="0"/>
              <a:t>Calculate average success (sum of reward / # of trials ) for each arm</a:t>
            </a:r>
          </a:p>
          <a:p>
            <a:pPr lvl="2"/>
            <a:r>
              <a:rPr lang="cs-CZ" dirty="0"/>
              <a:t>Select the current best arm with the probability of </a:t>
            </a:r>
            <a:r>
              <a:rPr lang="el-GR" dirty="0"/>
              <a:t>ε</a:t>
            </a:r>
            <a:r>
              <a:rPr lang="cs-CZ" dirty="0"/>
              <a:t>, while with (1-</a:t>
            </a:r>
            <a:r>
              <a:rPr lang="el-GR" dirty="0"/>
              <a:t> ε</a:t>
            </a:r>
            <a:r>
              <a:rPr lang="cs-CZ" dirty="0"/>
              <a:t>) probability select at random</a:t>
            </a:r>
          </a:p>
          <a:p>
            <a:pPr lvl="2"/>
            <a:r>
              <a:rPr lang="el-GR" dirty="0"/>
              <a:t>ε</a:t>
            </a:r>
            <a:r>
              <a:rPr lang="cs-CZ" dirty="0"/>
              <a:t> may increase in time (supposed cooling effect)</a:t>
            </a:r>
          </a:p>
          <a:p>
            <a:pPr lvl="1"/>
            <a:r>
              <a:rPr lang="cs-CZ" dirty="0"/>
              <a:t>Simple &amp; somehow works</a:t>
            </a:r>
          </a:p>
          <a:p>
            <a:pPr lvl="1"/>
            <a:r>
              <a:rPr lang="cs-CZ" dirty="0"/>
              <a:t>But, no optimality guarantees</a:t>
            </a:r>
          </a:p>
        </p:txBody>
      </p:sp>
    </p:spTree>
    <p:extLst>
      <p:ext uri="{BB962C8B-B14F-4D97-AF65-F5344CB8AC3E}">
        <p14:creationId xmlns:p14="http://schemas.microsoft.com/office/powerpoint/2010/main" val="37351374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cs-CZ" dirty="0"/>
              <a:t>Multiarmed bandits evaluation</a:t>
            </a:r>
            <a:endParaRPr lang="en-US" dirty="0"/>
          </a:p>
        </p:txBody>
      </p:sp>
      <p:sp>
        <p:nvSpPr>
          <p:cNvPr id="3" name="Inhaltsplatzhalter 2"/>
          <p:cNvSpPr>
            <a:spLocks noGrp="1"/>
          </p:cNvSpPr>
          <p:nvPr>
            <p:ph idx="1"/>
          </p:nvPr>
        </p:nvSpPr>
        <p:spPr/>
        <p:txBody>
          <a:bodyPr/>
          <a:lstStyle/>
          <a:p>
            <a:r>
              <a:rPr lang="cs-CZ" dirty="0"/>
              <a:t>Thompson sampling</a:t>
            </a:r>
          </a:p>
          <a:p>
            <a:pPr lvl="1"/>
            <a:r>
              <a:rPr lang="cs-CZ" dirty="0"/>
              <a:t>Assume Bernoulli (binary) rewards, for each arm keep</a:t>
            </a:r>
          </a:p>
          <a:p>
            <a:pPr lvl="2"/>
            <a:r>
              <a:rPr lang="en-US" b="1" dirty="0"/>
              <a:t>α</a:t>
            </a:r>
            <a:r>
              <a:rPr lang="en-US" dirty="0"/>
              <a:t> = number of successes (positive outcomes) + 1</a:t>
            </a:r>
            <a:endParaRPr lang="cs-CZ" dirty="0"/>
          </a:p>
          <a:p>
            <a:pPr lvl="2"/>
            <a:r>
              <a:rPr lang="en-US" b="1" dirty="0"/>
              <a:t>β</a:t>
            </a:r>
            <a:r>
              <a:rPr lang="en-US" dirty="0"/>
              <a:t> = number of failures (negative outcomes) + </a:t>
            </a:r>
            <a:r>
              <a:rPr lang="cs-CZ" dirty="0"/>
              <a:t>1</a:t>
            </a:r>
          </a:p>
          <a:p>
            <a:pPr lvl="1"/>
            <a:r>
              <a:rPr lang="cs-CZ" dirty="0"/>
              <a:t>Assume that the distribution of rewards follows a Beta(</a:t>
            </a:r>
            <a:r>
              <a:rPr lang="en-US" b="1" dirty="0"/>
              <a:t>α</a:t>
            </a:r>
            <a:r>
              <a:rPr lang="cs-CZ" b="1" dirty="0"/>
              <a:t>,</a:t>
            </a:r>
            <a:r>
              <a:rPr lang="en-US" b="1" dirty="0"/>
              <a:t> β</a:t>
            </a:r>
            <a:r>
              <a:rPr lang="cs-CZ" dirty="0"/>
              <a:t>) distribution</a:t>
            </a:r>
          </a:p>
          <a:p>
            <a:pPr lvl="2"/>
            <a:r>
              <a:rPr lang="cs-CZ" dirty="0"/>
              <a:t>For each arm, sample a value from corresponding Beta distribution</a:t>
            </a:r>
          </a:p>
          <a:p>
            <a:pPr lvl="2"/>
            <a:r>
              <a:rPr lang="cs-CZ" dirty="0"/>
              <a:t>Select the arm with the highest sampled number</a:t>
            </a:r>
          </a:p>
          <a:p>
            <a:pPr lvl="1"/>
            <a:r>
              <a:rPr lang="cs-CZ" dirty="0"/>
              <a:t>Update </a:t>
            </a:r>
            <a:r>
              <a:rPr lang="en-US" dirty="0"/>
              <a:t>α</a:t>
            </a:r>
            <a:r>
              <a:rPr lang="cs-CZ" dirty="0"/>
              <a:t> and</a:t>
            </a:r>
            <a:r>
              <a:rPr lang="en-US" dirty="0"/>
              <a:t> β</a:t>
            </a:r>
            <a:r>
              <a:rPr lang="cs-CZ" dirty="0"/>
              <a:t> of the selected arm (based on the result of the trial)</a:t>
            </a:r>
          </a:p>
          <a:p>
            <a:pPr lvl="1"/>
            <a:endParaRPr lang="cs-CZ" dirty="0"/>
          </a:p>
          <a:p>
            <a:pPr lvl="1"/>
            <a:r>
              <a:rPr lang="cs-CZ" dirty="0"/>
              <a:t>Guarantees to minimize regret under some conditions</a:t>
            </a:r>
          </a:p>
          <a:p>
            <a:pPr lvl="1"/>
            <a:r>
              <a:rPr lang="cs-CZ" dirty="0"/>
              <a:t>Rather quick convergence (fairly soon, only the best arm is being selected)</a:t>
            </a:r>
          </a:p>
          <a:p>
            <a:pPr lvl="2"/>
            <a:r>
              <a:rPr lang="cs-CZ" dirty="0"/>
              <a:t>This may be a problem for long-term effects (limit history)</a:t>
            </a:r>
          </a:p>
        </p:txBody>
      </p:sp>
      <p:sp>
        <p:nvSpPr>
          <p:cNvPr id="4" name="Rectangle 1"/>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7" name="Picture 2" descr="Probability density function for the Beta distribution">
            <a:extLst>
              <a:ext uri="{FF2B5EF4-FFF2-40B4-BE49-F238E27FC236}">
                <a16:creationId xmlns:a16="http://schemas.microsoft.com/office/drawing/2014/main" id="{AEFDBB9D-4C56-2861-D5A5-4B13AD7CB5B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60296" y="3418663"/>
            <a:ext cx="3384376" cy="2707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55993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cs-CZ" dirty="0"/>
              <a:t>Multiarmed bandits evaluation</a:t>
            </a:r>
            <a:endParaRPr lang="en-US" dirty="0"/>
          </a:p>
        </p:txBody>
      </p:sp>
      <p:sp>
        <p:nvSpPr>
          <p:cNvPr id="3" name="Inhaltsplatzhalter 2"/>
          <p:cNvSpPr>
            <a:spLocks noGrp="1"/>
          </p:cNvSpPr>
          <p:nvPr>
            <p:ph idx="1"/>
          </p:nvPr>
        </p:nvSpPr>
        <p:spPr>
          <a:xfrm>
            <a:off x="609600" y="1404211"/>
            <a:ext cx="10972800" cy="4525963"/>
          </a:xfrm>
        </p:spPr>
        <p:txBody>
          <a:bodyPr/>
          <a:lstStyle/>
          <a:p>
            <a:r>
              <a:rPr lang="cs-CZ" dirty="0"/>
              <a:t>Upper Confidence Bound (UCB)</a:t>
            </a:r>
          </a:p>
          <a:p>
            <a:pPr lvl="1"/>
            <a:r>
              <a:rPr lang="cs-CZ" dirty="0"/>
              <a:t>At each step, select the arm with </a:t>
            </a:r>
            <a:r>
              <a:rPr lang="en-US" b="1" dirty="0"/>
              <a:t>with the highest upper confidence bound</a:t>
            </a:r>
            <a:r>
              <a:rPr lang="en-US" dirty="0"/>
              <a:t> based on the observed rewards. </a:t>
            </a:r>
            <a:endParaRPr lang="cs-CZ" dirty="0"/>
          </a:p>
          <a:p>
            <a:pPr lvl="2"/>
            <a:r>
              <a:rPr lang="cs-CZ" b="1" dirty="0"/>
              <a:t>UCB = estimated reward + certainty threshold</a:t>
            </a:r>
          </a:p>
          <a:p>
            <a:pPr lvl="2"/>
            <a:r>
              <a:rPr lang="cs-CZ" b="1" dirty="0"/>
              <a:t>Estimation = mean reward</a:t>
            </a:r>
            <a:endParaRPr lang="cs-CZ" dirty="0"/>
          </a:p>
          <a:p>
            <a:pPr lvl="2"/>
            <a:r>
              <a:rPr lang="cs-CZ" b="1" dirty="0"/>
              <a:t>Certainty threshold determined by the number of trials</a:t>
            </a:r>
            <a:endParaRPr lang="cs-CZ" dirty="0"/>
          </a:p>
          <a:p>
            <a:pPr lvl="1"/>
            <a:r>
              <a:rPr lang="cs-CZ" dirty="0"/>
              <a:t>\hat{</a:t>
            </a:r>
            <a:r>
              <a:rPr lang="en-US" dirty="0"/>
              <a:t>μ</a:t>
            </a:r>
            <a:r>
              <a:rPr lang="cs-CZ" dirty="0"/>
              <a:t>}_</a:t>
            </a:r>
            <a:r>
              <a:rPr lang="en-US" dirty="0"/>
              <a:t>​</a:t>
            </a:r>
            <a:r>
              <a:rPr lang="en-US" dirty="0" err="1"/>
              <a:t>i</a:t>
            </a:r>
            <a:r>
              <a:rPr lang="en-US" dirty="0"/>
              <a:t>​ (t) is the estimated average reward of arm </a:t>
            </a:r>
            <a:r>
              <a:rPr lang="en-US" dirty="0" err="1"/>
              <a:t>i</a:t>
            </a:r>
            <a:r>
              <a:rPr lang="en-US" dirty="0"/>
              <a:t> at time t.</a:t>
            </a:r>
            <a:endParaRPr lang="cs-CZ" dirty="0"/>
          </a:p>
          <a:p>
            <a:pPr lvl="1"/>
            <a:r>
              <a:rPr lang="en-US" dirty="0"/>
              <a:t>𝑁</a:t>
            </a:r>
            <a:r>
              <a:rPr lang="cs-CZ" dirty="0"/>
              <a:t>_</a:t>
            </a:r>
            <a:r>
              <a:rPr lang="en-US" dirty="0"/>
              <a:t>𝑖(𝑡) is the number of times arm </a:t>
            </a:r>
            <a:r>
              <a:rPr lang="en-US" dirty="0" err="1"/>
              <a:t>i</a:t>
            </a:r>
            <a:r>
              <a:rPr lang="en-US" dirty="0"/>
              <a:t> has been pulled up to time t.</a:t>
            </a:r>
            <a:endParaRPr lang="cs-CZ" dirty="0"/>
          </a:p>
          <a:p>
            <a:pPr lvl="1"/>
            <a:r>
              <a:rPr lang="en-US" dirty="0"/>
              <a:t>ln⁡</a:t>
            </a:r>
            <a:r>
              <a:rPr lang="cs-CZ" dirty="0"/>
              <a:t> </a:t>
            </a:r>
            <a:r>
              <a:rPr lang="en-US" dirty="0"/>
              <a:t>𝑡 is the natural logarithm of time step t</a:t>
            </a:r>
            <a:endParaRPr lang="cs-CZ" dirty="0"/>
          </a:p>
          <a:p>
            <a:endParaRPr lang="cs-CZ" dirty="0"/>
          </a:p>
          <a:p>
            <a:r>
              <a:rPr lang="cs-CZ" dirty="0"/>
              <a:t>Selects either the arm that is good (and you are fairly certain about it), or the arm, which did not seem so good so far, but you did not sufficiently test it yet.</a:t>
            </a:r>
          </a:p>
          <a:p>
            <a:r>
              <a:rPr lang="cs-CZ" dirty="0"/>
              <a:t>Time factor increases confidence bounds over time (soft nudge to forget)</a:t>
            </a:r>
          </a:p>
        </p:txBody>
      </p:sp>
      <p:sp>
        <p:nvSpPr>
          <p:cNvPr id="4" name="Rectangle 1"/>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5" name="Picture 4"/>
          <p:cNvPicPr>
            <a:picLocks noChangeAspect="1"/>
          </p:cNvPicPr>
          <p:nvPr/>
        </p:nvPicPr>
        <p:blipFill>
          <a:blip r:embed="rId3"/>
          <a:stretch>
            <a:fillRect/>
          </a:stretch>
        </p:blipFill>
        <p:spPr>
          <a:xfrm>
            <a:off x="7320136" y="2348880"/>
            <a:ext cx="3641522" cy="1078132"/>
          </a:xfrm>
          <a:prstGeom prst="rect">
            <a:avLst/>
          </a:prstGeom>
        </p:spPr>
      </p:pic>
    </p:spTree>
    <p:extLst>
      <p:ext uri="{BB962C8B-B14F-4D97-AF65-F5344CB8AC3E}">
        <p14:creationId xmlns:p14="http://schemas.microsoft.com/office/powerpoint/2010/main" val="35671372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cs-CZ" dirty="0" err="1"/>
              <a:t>Note</a:t>
            </a:r>
            <a:r>
              <a:rPr lang="cs-CZ" dirty="0"/>
              <a:t> on </a:t>
            </a:r>
            <a:r>
              <a:rPr lang="cs-CZ" dirty="0" err="1"/>
              <a:t>multi-criterial</a:t>
            </a:r>
            <a:r>
              <a:rPr lang="cs-CZ" dirty="0"/>
              <a:t> </a:t>
            </a:r>
            <a:r>
              <a:rPr lang="cs-CZ" dirty="0" err="1"/>
              <a:t>RecSys</a:t>
            </a:r>
            <a:endParaRPr lang="en-US" dirty="0"/>
          </a:p>
        </p:txBody>
      </p:sp>
      <p:sp>
        <p:nvSpPr>
          <p:cNvPr id="3" name="Inhaltsplatzhalter 2"/>
          <p:cNvSpPr>
            <a:spLocks noGrp="1"/>
          </p:cNvSpPr>
          <p:nvPr>
            <p:ph idx="1"/>
          </p:nvPr>
        </p:nvSpPr>
        <p:spPr>
          <a:ln>
            <a:solidFill>
              <a:schemeClr val="tx1"/>
            </a:solidFill>
          </a:ln>
        </p:spPr>
        <p:txBody>
          <a:bodyPr/>
          <a:lstStyle/>
          <a:p>
            <a:pPr marL="0" indent="0" algn="ctr">
              <a:buNone/>
            </a:pPr>
            <a:r>
              <a:rPr lang="cs-CZ" sz="3600" dirty="0" err="1"/>
              <a:t>Wellcome</a:t>
            </a:r>
            <a:r>
              <a:rPr lang="cs-CZ" sz="3600" dirty="0"/>
              <a:t> to </a:t>
            </a:r>
            <a:r>
              <a:rPr lang="cs-CZ" sz="3600" dirty="0" err="1"/>
              <a:t>the</a:t>
            </a:r>
            <a:r>
              <a:rPr lang="cs-CZ" sz="3600" dirty="0"/>
              <a:t> </a:t>
            </a:r>
            <a:r>
              <a:rPr lang="cs-CZ" sz="3600" i="1" dirty="0">
                <a:solidFill>
                  <a:srgbClr val="FF0000"/>
                </a:solidFill>
              </a:rPr>
              <a:t>DARK SIDE</a:t>
            </a:r>
          </a:p>
          <a:p>
            <a:r>
              <a:rPr lang="cs-CZ" i="1" dirty="0" err="1">
                <a:solidFill>
                  <a:srgbClr val="FF0000"/>
                </a:solidFill>
              </a:rPr>
              <a:t>It</a:t>
            </a:r>
            <a:r>
              <a:rPr lang="cs-CZ" i="1" dirty="0">
                <a:solidFill>
                  <a:srgbClr val="FF0000"/>
                </a:solidFill>
              </a:rPr>
              <a:t> </a:t>
            </a:r>
            <a:r>
              <a:rPr lang="cs-CZ" i="1" dirty="0" err="1">
                <a:solidFill>
                  <a:srgbClr val="FF0000"/>
                </a:solidFill>
              </a:rPr>
              <a:t>is</a:t>
            </a:r>
            <a:r>
              <a:rPr lang="cs-CZ" i="1" dirty="0">
                <a:solidFill>
                  <a:srgbClr val="FF0000"/>
                </a:solidFill>
              </a:rPr>
              <a:t> </a:t>
            </a:r>
            <a:r>
              <a:rPr lang="cs-CZ" i="1" dirty="0" err="1">
                <a:solidFill>
                  <a:srgbClr val="FF0000"/>
                </a:solidFill>
              </a:rPr>
              <a:t>possible</a:t>
            </a:r>
            <a:r>
              <a:rPr lang="cs-CZ" i="1" dirty="0">
                <a:solidFill>
                  <a:srgbClr val="FF0000"/>
                </a:solidFill>
              </a:rPr>
              <a:t> to </a:t>
            </a:r>
            <a:r>
              <a:rPr lang="cs-CZ" i="1" dirty="0" err="1">
                <a:solidFill>
                  <a:srgbClr val="FF0000"/>
                </a:solidFill>
              </a:rPr>
              <a:t>incorporate</a:t>
            </a:r>
            <a:r>
              <a:rPr lang="cs-CZ" i="1" dirty="0">
                <a:solidFill>
                  <a:srgbClr val="FF0000"/>
                </a:solidFill>
              </a:rPr>
              <a:t> </a:t>
            </a:r>
            <a:r>
              <a:rPr lang="cs-CZ" i="1" dirty="0" err="1">
                <a:solidFill>
                  <a:srgbClr val="FF0000"/>
                </a:solidFill>
              </a:rPr>
              <a:t>some</a:t>
            </a:r>
            <a:r>
              <a:rPr lang="cs-CZ" i="1" dirty="0">
                <a:solidFill>
                  <a:srgbClr val="FF0000"/>
                </a:solidFill>
              </a:rPr>
              <a:t> </a:t>
            </a:r>
            <a:r>
              <a:rPr lang="cs-CZ" i="1" dirty="0" err="1">
                <a:solidFill>
                  <a:srgbClr val="FF0000"/>
                </a:solidFill>
              </a:rPr>
              <a:t>providers</a:t>
            </a:r>
            <a:r>
              <a:rPr lang="cs-CZ" i="1" dirty="0">
                <a:solidFill>
                  <a:srgbClr val="FF0000"/>
                </a:solidFill>
              </a:rPr>
              <a:t> </a:t>
            </a:r>
            <a:r>
              <a:rPr lang="cs-CZ" i="1" dirty="0" err="1">
                <a:solidFill>
                  <a:srgbClr val="FF0000"/>
                </a:solidFill>
              </a:rPr>
              <a:t>metrics</a:t>
            </a:r>
            <a:r>
              <a:rPr lang="cs-CZ" i="1" dirty="0">
                <a:solidFill>
                  <a:srgbClr val="FF0000"/>
                </a:solidFill>
              </a:rPr>
              <a:t> </a:t>
            </a:r>
            <a:r>
              <a:rPr lang="cs-CZ" i="1" dirty="0" err="1">
                <a:solidFill>
                  <a:srgbClr val="FF0000"/>
                </a:solidFill>
              </a:rPr>
              <a:t>into</a:t>
            </a:r>
            <a:r>
              <a:rPr lang="cs-CZ" i="1" dirty="0">
                <a:solidFill>
                  <a:srgbClr val="FF0000"/>
                </a:solidFill>
              </a:rPr>
              <a:t> </a:t>
            </a:r>
            <a:r>
              <a:rPr lang="cs-CZ" i="1" dirty="0" err="1">
                <a:solidFill>
                  <a:srgbClr val="FF0000"/>
                </a:solidFill>
              </a:rPr>
              <a:t>the</a:t>
            </a:r>
            <a:r>
              <a:rPr lang="cs-CZ" i="1" dirty="0">
                <a:solidFill>
                  <a:srgbClr val="FF0000"/>
                </a:solidFill>
              </a:rPr>
              <a:t> </a:t>
            </a:r>
            <a:r>
              <a:rPr lang="cs-CZ" i="1" dirty="0" err="1">
                <a:solidFill>
                  <a:srgbClr val="FF0000"/>
                </a:solidFill>
              </a:rPr>
              <a:t>recommendation</a:t>
            </a:r>
            <a:r>
              <a:rPr lang="cs-CZ" i="1" dirty="0">
                <a:solidFill>
                  <a:srgbClr val="FF0000"/>
                </a:solidFill>
              </a:rPr>
              <a:t> proces</a:t>
            </a:r>
          </a:p>
          <a:p>
            <a:pPr lvl="1"/>
            <a:r>
              <a:rPr lang="cs-CZ" i="1" dirty="0" err="1">
                <a:solidFill>
                  <a:srgbClr val="FF0000"/>
                </a:solidFill>
              </a:rPr>
              <a:t>i.e</a:t>
            </a:r>
            <a:r>
              <a:rPr lang="cs-CZ" i="1" dirty="0">
                <a:solidFill>
                  <a:srgbClr val="FF0000"/>
                </a:solidFill>
              </a:rPr>
              <a:t>. </a:t>
            </a:r>
            <a:r>
              <a:rPr lang="cs-CZ" i="1" dirty="0" err="1">
                <a:solidFill>
                  <a:srgbClr val="FF0000"/>
                </a:solidFill>
              </a:rPr>
              <a:t>recommend</a:t>
            </a:r>
            <a:r>
              <a:rPr lang="cs-CZ" i="1" dirty="0">
                <a:solidFill>
                  <a:srgbClr val="FF0000"/>
                </a:solidFill>
              </a:rPr>
              <a:t> </a:t>
            </a:r>
            <a:r>
              <a:rPr lang="cs-CZ" i="1" dirty="0" err="1">
                <a:solidFill>
                  <a:srgbClr val="FF0000"/>
                </a:solidFill>
              </a:rPr>
              <a:t>items</a:t>
            </a:r>
            <a:r>
              <a:rPr lang="cs-CZ" i="1" dirty="0">
                <a:solidFill>
                  <a:srgbClr val="FF0000"/>
                </a:solidFill>
              </a:rPr>
              <a:t> </a:t>
            </a:r>
            <a:r>
              <a:rPr lang="cs-CZ" i="1" dirty="0" err="1">
                <a:solidFill>
                  <a:srgbClr val="FF0000"/>
                </a:solidFill>
              </a:rPr>
              <a:t>with</a:t>
            </a:r>
            <a:r>
              <a:rPr lang="cs-CZ" i="1" dirty="0">
                <a:solidFill>
                  <a:srgbClr val="FF0000"/>
                </a:solidFill>
              </a:rPr>
              <a:t> </a:t>
            </a:r>
            <a:r>
              <a:rPr lang="cs-CZ" i="1" dirty="0" err="1">
                <a:solidFill>
                  <a:srgbClr val="FF0000"/>
                </a:solidFill>
              </a:rPr>
              <a:t>higher</a:t>
            </a:r>
            <a:r>
              <a:rPr lang="cs-CZ" i="1" dirty="0">
                <a:solidFill>
                  <a:srgbClr val="FF0000"/>
                </a:solidFill>
              </a:rPr>
              <a:t> profit</a:t>
            </a:r>
          </a:p>
          <a:p>
            <a:r>
              <a:rPr lang="cs-CZ" i="1" dirty="0">
                <a:solidFill>
                  <a:srgbClr val="FF0000"/>
                </a:solidFill>
              </a:rPr>
              <a:t>Do that wisely (or not at all)</a:t>
            </a:r>
          </a:p>
          <a:p>
            <a:pPr lvl="1"/>
            <a:r>
              <a:rPr lang="cs-CZ" i="1" dirty="0" err="1">
                <a:solidFill>
                  <a:srgbClr val="FF0000"/>
                </a:solidFill>
              </a:rPr>
              <a:t>Your</a:t>
            </a:r>
            <a:r>
              <a:rPr lang="cs-CZ" i="1" dirty="0">
                <a:solidFill>
                  <a:srgbClr val="FF0000"/>
                </a:solidFill>
              </a:rPr>
              <a:t> </a:t>
            </a:r>
            <a:r>
              <a:rPr lang="cs-CZ" i="1" dirty="0" err="1">
                <a:solidFill>
                  <a:srgbClr val="FF0000"/>
                </a:solidFill>
              </a:rPr>
              <a:t>credibility</a:t>
            </a:r>
            <a:r>
              <a:rPr lang="cs-CZ" i="1" dirty="0">
                <a:solidFill>
                  <a:srgbClr val="FF0000"/>
                </a:solidFill>
              </a:rPr>
              <a:t> </a:t>
            </a:r>
            <a:r>
              <a:rPr lang="cs-CZ" i="1" dirty="0" err="1">
                <a:solidFill>
                  <a:srgbClr val="FF0000"/>
                </a:solidFill>
              </a:rPr>
              <a:t>is</a:t>
            </a:r>
            <a:r>
              <a:rPr lang="cs-CZ" i="1" dirty="0">
                <a:solidFill>
                  <a:srgbClr val="FF0000"/>
                </a:solidFill>
              </a:rPr>
              <a:t> </a:t>
            </a:r>
            <a:r>
              <a:rPr lang="cs-CZ" i="1" dirty="0" err="1">
                <a:solidFill>
                  <a:srgbClr val="FF0000"/>
                </a:solidFill>
              </a:rPr>
              <a:t>at</a:t>
            </a:r>
            <a:r>
              <a:rPr lang="cs-CZ" i="1" dirty="0">
                <a:solidFill>
                  <a:srgbClr val="FF0000"/>
                </a:solidFill>
              </a:rPr>
              <a:t> </a:t>
            </a:r>
            <a:r>
              <a:rPr lang="cs-CZ" i="1" dirty="0" err="1">
                <a:solidFill>
                  <a:srgbClr val="FF0000"/>
                </a:solidFill>
              </a:rPr>
              <a:t>stake</a:t>
            </a:r>
            <a:r>
              <a:rPr lang="cs-CZ" i="1" dirty="0">
                <a:solidFill>
                  <a:srgbClr val="FF0000"/>
                </a:solidFill>
              </a:rPr>
              <a:t> </a:t>
            </a:r>
            <a:r>
              <a:rPr lang="cs-CZ" i="1" dirty="0" err="1">
                <a:solidFill>
                  <a:srgbClr val="FF0000"/>
                </a:solidFill>
              </a:rPr>
              <a:t>if</a:t>
            </a:r>
            <a:r>
              <a:rPr lang="cs-CZ" i="1" dirty="0">
                <a:solidFill>
                  <a:srgbClr val="FF0000"/>
                </a:solidFill>
              </a:rPr>
              <a:t> </a:t>
            </a:r>
            <a:r>
              <a:rPr lang="cs-CZ" i="1" dirty="0" err="1">
                <a:solidFill>
                  <a:srgbClr val="FF0000"/>
                </a:solidFill>
              </a:rPr>
              <a:t>someone</a:t>
            </a:r>
            <a:r>
              <a:rPr lang="cs-CZ" i="1" dirty="0">
                <a:solidFill>
                  <a:srgbClr val="FF0000"/>
                </a:solidFill>
              </a:rPr>
              <a:t> </a:t>
            </a:r>
            <a:r>
              <a:rPr lang="cs-CZ" i="1" dirty="0" err="1">
                <a:solidFill>
                  <a:srgbClr val="FF0000"/>
                </a:solidFill>
              </a:rPr>
              <a:t>finds</a:t>
            </a:r>
            <a:r>
              <a:rPr lang="cs-CZ" i="1" dirty="0">
                <a:solidFill>
                  <a:srgbClr val="FF0000"/>
                </a:solidFill>
              </a:rPr>
              <a:t> </a:t>
            </a:r>
            <a:r>
              <a:rPr lang="cs-CZ" i="1" dirty="0" err="1">
                <a:solidFill>
                  <a:srgbClr val="FF0000"/>
                </a:solidFill>
              </a:rPr>
              <a:t>out</a:t>
            </a:r>
            <a:endParaRPr lang="cs-CZ" i="1" dirty="0">
              <a:solidFill>
                <a:srgbClr val="FF0000"/>
              </a:solidFill>
            </a:endParaRPr>
          </a:p>
          <a:p>
            <a:pPr lvl="1"/>
            <a:r>
              <a:rPr lang="cs-CZ" i="1" dirty="0">
                <a:solidFill>
                  <a:srgbClr val="00B050"/>
                </a:solidFill>
              </a:rPr>
              <a:t>User trust is in recommendations is one of the most important features determining the long-term effect of recommender systems</a:t>
            </a:r>
          </a:p>
          <a:p>
            <a:pPr lvl="1"/>
            <a:r>
              <a:rPr lang="cs-CZ" i="1" dirty="0">
                <a:solidFill>
                  <a:srgbClr val="FF0000"/>
                </a:solidFill>
              </a:rPr>
              <a:t>Do not behave like ALZA a couple years ago...</a:t>
            </a: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5303912" y="4797152"/>
            <a:ext cx="6768752" cy="1933929"/>
          </a:xfrm>
          <a:prstGeom prst="rect">
            <a:avLst/>
          </a:prstGeom>
        </p:spPr>
      </p:pic>
    </p:spTree>
    <p:extLst>
      <p:ext uri="{BB962C8B-B14F-4D97-AF65-F5344CB8AC3E}">
        <p14:creationId xmlns:p14="http://schemas.microsoft.com/office/powerpoint/2010/main" val="27273115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2809852" y="2643182"/>
            <a:ext cx="6643734" cy="2308324"/>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sz="3600" dirty="0">
                <a:ln>
                  <a:prstDash val="solid"/>
                </a:ln>
                <a:solidFill>
                  <a:srgbClr val="002060"/>
                </a:solidFill>
                <a:effectLst>
                  <a:outerShdw blurRad="88000" dist="50800" dir="5040000" algn="tl">
                    <a:schemeClr val="accent4">
                      <a:tint val="80000"/>
                      <a:satMod val="250000"/>
                      <a:alpha val="45000"/>
                    </a:schemeClr>
                  </a:outerShdw>
                </a:effectLst>
                <a:latin typeface="Calibri" pitchFamily="34" charset="0"/>
              </a:rPr>
              <a:t>Evaluating Recommender Systems</a:t>
            </a:r>
            <a:r>
              <a:rPr lang="cs-CZ" sz="3600" dirty="0">
                <a:ln>
                  <a:prstDash val="solid"/>
                </a:ln>
                <a:solidFill>
                  <a:srgbClr val="002060"/>
                </a:solidFill>
                <a:effectLst>
                  <a:outerShdw blurRad="88000" dist="50800" dir="5040000" algn="tl">
                    <a:schemeClr val="accent4">
                      <a:tint val="80000"/>
                      <a:satMod val="250000"/>
                      <a:alpha val="45000"/>
                    </a:schemeClr>
                  </a:outerShdw>
                </a:effectLst>
                <a:latin typeface="Calibri" pitchFamily="34" charset="0"/>
              </a:rPr>
              <a:t> - II</a:t>
            </a:r>
          </a:p>
          <a:p>
            <a:pPr algn="ctr"/>
            <a:endParaRPr lang="cs-CZ" sz="3600" dirty="0">
              <a:ln>
                <a:prstDash val="solid"/>
              </a:ln>
              <a:solidFill>
                <a:srgbClr val="002060"/>
              </a:solidFill>
              <a:effectLst>
                <a:outerShdw blurRad="88000" dist="50800" dir="5040000" algn="tl">
                  <a:schemeClr val="accent4">
                    <a:tint val="80000"/>
                    <a:satMod val="250000"/>
                    <a:alpha val="45000"/>
                  </a:schemeClr>
                </a:outerShdw>
              </a:effectLst>
              <a:latin typeface="Calibri" pitchFamily="34" charset="0"/>
            </a:endParaRPr>
          </a:p>
          <a:p>
            <a:pPr algn="ctr"/>
            <a:endParaRPr lang="en-US" sz="3600" dirty="0">
              <a:ln>
                <a:prstDash val="solid"/>
              </a:ln>
              <a:solidFill>
                <a:srgbClr val="002060"/>
              </a:solidFill>
              <a:effectLst>
                <a:outerShdw blurRad="88000" dist="50800" dir="5040000" algn="tl">
                  <a:schemeClr val="accent4">
                    <a:tint val="80000"/>
                    <a:satMod val="250000"/>
                    <a:alpha val="45000"/>
                  </a:schemeClr>
                </a:outerShdw>
              </a:effectLst>
              <a:latin typeface="Calibri" pitchFamily="34" charset="0"/>
            </a:endParaRPr>
          </a:p>
        </p:txBody>
      </p:sp>
      <p:sp>
        <p:nvSpPr>
          <p:cNvPr id="2" name="TextovéPole 1"/>
          <p:cNvSpPr txBox="1"/>
          <p:nvPr/>
        </p:nvSpPr>
        <p:spPr>
          <a:xfrm>
            <a:off x="2188973" y="3933057"/>
            <a:ext cx="7885492" cy="1384995"/>
          </a:xfrm>
          <a:prstGeom prst="rect">
            <a:avLst/>
          </a:prstGeom>
          <a:noFill/>
        </p:spPr>
        <p:txBody>
          <a:bodyPr wrap="none" rtlCol="0">
            <a:spAutoFit/>
          </a:bodyPr>
          <a:lstStyle/>
          <a:p>
            <a:pPr algn="ctr"/>
            <a:endParaRPr lang="cs-CZ" sz="4800" b="0" dirty="0">
              <a:ln>
                <a:prstDash val="solid"/>
              </a:ln>
              <a:solidFill>
                <a:srgbClr val="002060"/>
              </a:solidFill>
              <a:effectLst>
                <a:outerShdw blurRad="88000" dist="50800" dir="5040000" algn="tl">
                  <a:schemeClr val="accent4">
                    <a:tint val="80000"/>
                    <a:satMod val="250000"/>
                    <a:alpha val="45000"/>
                  </a:schemeClr>
                </a:outerShdw>
              </a:effectLst>
              <a:latin typeface="Calibri" pitchFamily="34" charset="0"/>
            </a:endParaRPr>
          </a:p>
          <a:p>
            <a:pPr algn="ctr"/>
            <a:r>
              <a:rPr lang="cs-CZ" altLang="cs-CZ" b="0" i="1" dirty="0" err="1">
                <a:solidFill>
                  <a:srgbClr val="00B0F0"/>
                </a:solidFill>
                <a:latin typeface="Berlin Sans FB" panose="020E0602020502020306" pitchFamily="34" charset="0"/>
              </a:rPr>
              <a:t>If</a:t>
            </a:r>
            <a:r>
              <a:rPr lang="cs-CZ" altLang="cs-CZ" b="0" i="1" dirty="0">
                <a:solidFill>
                  <a:srgbClr val="00B0F0"/>
                </a:solidFill>
                <a:latin typeface="Berlin Sans FB" panose="020E0602020502020306" pitchFamily="34" charset="0"/>
              </a:rPr>
              <a:t> </a:t>
            </a:r>
            <a:r>
              <a:rPr lang="cs-CZ" altLang="cs-CZ" b="0" i="1" dirty="0" err="1">
                <a:solidFill>
                  <a:srgbClr val="00B0F0"/>
                </a:solidFill>
                <a:latin typeface="Berlin Sans FB" panose="020E0602020502020306" pitchFamily="34" charset="0"/>
              </a:rPr>
              <a:t>You</a:t>
            </a:r>
            <a:r>
              <a:rPr lang="cs-CZ" altLang="cs-CZ" b="0" i="1" dirty="0">
                <a:solidFill>
                  <a:srgbClr val="00B0F0"/>
                </a:solidFill>
                <a:latin typeface="Berlin Sans FB" panose="020E0602020502020306" pitchFamily="34" charset="0"/>
              </a:rPr>
              <a:t> </a:t>
            </a:r>
            <a:r>
              <a:rPr lang="cs-CZ" altLang="cs-CZ" b="0" i="1" dirty="0" err="1">
                <a:solidFill>
                  <a:srgbClr val="00B0F0"/>
                </a:solidFill>
                <a:latin typeface="Berlin Sans FB" panose="020E0602020502020306" pitchFamily="34" charset="0"/>
              </a:rPr>
              <a:t>want</a:t>
            </a:r>
            <a:r>
              <a:rPr lang="cs-CZ" altLang="cs-CZ" b="0" i="1" dirty="0">
                <a:solidFill>
                  <a:srgbClr val="00B0F0"/>
                </a:solidFill>
                <a:latin typeface="Berlin Sans FB" panose="020E0602020502020306" pitchFamily="34" charset="0"/>
              </a:rPr>
              <a:t> to double </a:t>
            </a:r>
            <a:r>
              <a:rPr lang="cs-CZ" altLang="cs-CZ" b="0" i="1" dirty="0" err="1">
                <a:solidFill>
                  <a:srgbClr val="00B0F0"/>
                </a:solidFill>
                <a:latin typeface="Berlin Sans FB" panose="020E0602020502020306" pitchFamily="34" charset="0"/>
              </a:rPr>
              <a:t>your</a:t>
            </a:r>
            <a:r>
              <a:rPr lang="cs-CZ" altLang="cs-CZ" b="0" i="1" dirty="0">
                <a:solidFill>
                  <a:srgbClr val="00B0F0"/>
                </a:solidFill>
                <a:latin typeface="Berlin Sans FB" panose="020E0602020502020306" pitchFamily="34" charset="0"/>
              </a:rPr>
              <a:t> </a:t>
            </a:r>
            <a:r>
              <a:rPr lang="cs-CZ" altLang="cs-CZ" b="0" i="1" dirty="0" err="1">
                <a:solidFill>
                  <a:srgbClr val="00B0F0"/>
                </a:solidFill>
                <a:latin typeface="Berlin Sans FB" panose="020E0602020502020306" pitchFamily="34" charset="0"/>
              </a:rPr>
              <a:t>success</a:t>
            </a:r>
            <a:r>
              <a:rPr lang="cs-CZ" altLang="cs-CZ" b="0" i="1" dirty="0">
                <a:solidFill>
                  <a:srgbClr val="00B0F0"/>
                </a:solidFill>
                <a:latin typeface="Berlin Sans FB" panose="020E0602020502020306" pitchFamily="34" charset="0"/>
              </a:rPr>
              <a:t> </a:t>
            </a:r>
            <a:r>
              <a:rPr lang="cs-CZ" altLang="cs-CZ" b="0" i="1" dirty="0" err="1">
                <a:solidFill>
                  <a:srgbClr val="00B0F0"/>
                </a:solidFill>
                <a:latin typeface="Berlin Sans FB" panose="020E0602020502020306" pitchFamily="34" charset="0"/>
              </a:rPr>
              <a:t>rate</a:t>
            </a:r>
            <a:r>
              <a:rPr lang="cs-CZ" altLang="cs-CZ" b="0" i="1" dirty="0">
                <a:solidFill>
                  <a:srgbClr val="00B0F0"/>
                </a:solidFill>
                <a:latin typeface="Berlin Sans FB" panose="020E0602020502020306" pitchFamily="34" charset="0"/>
              </a:rPr>
              <a:t>, </a:t>
            </a:r>
            <a:r>
              <a:rPr lang="cs-CZ" altLang="cs-CZ" b="0" i="1" dirty="0" err="1">
                <a:solidFill>
                  <a:srgbClr val="00B0F0"/>
                </a:solidFill>
                <a:latin typeface="Berlin Sans FB" panose="020E0602020502020306" pitchFamily="34" charset="0"/>
              </a:rPr>
              <a:t>you</a:t>
            </a:r>
            <a:r>
              <a:rPr lang="cs-CZ" altLang="cs-CZ" b="0" i="1" dirty="0">
                <a:solidFill>
                  <a:srgbClr val="00B0F0"/>
                </a:solidFill>
                <a:latin typeface="Berlin Sans FB" panose="020E0602020502020306" pitchFamily="34" charset="0"/>
              </a:rPr>
              <a:t> </a:t>
            </a:r>
            <a:r>
              <a:rPr lang="cs-CZ" altLang="cs-CZ" b="0" i="1" dirty="0" err="1">
                <a:solidFill>
                  <a:srgbClr val="00B0F0"/>
                </a:solidFill>
                <a:latin typeface="Berlin Sans FB" panose="020E0602020502020306" pitchFamily="34" charset="0"/>
              </a:rPr>
              <a:t>should</a:t>
            </a:r>
            <a:r>
              <a:rPr lang="cs-CZ" altLang="cs-CZ" b="0" i="1" dirty="0">
                <a:solidFill>
                  <a:srgbClr val="00B0F0"/>
                </a:solidFill>
                <a:latin typeface="Berlin Sans FB" panose="020E0602020502020306" pitchFamily="34" charset="0"/>
              </a:rPr>
              <a:t> double </a:t>
            </a:r>
            <a:r>
              <a:rPr lang="cs-CZ" altLang="cs-CZ" b="0" i="1" dirty="0" err="1">
                <a:solidFill>
                  <a:srgbClr val="00B0F0"/>
                </a:solidFill>
                <a:latin typeface="Berlin Sans FB" panose="020E0602020502020306" pitchFamily="34" charset="0"/>
              </a:rPr>
              <a:t>your</a:t>
            </a:r>
            <a:r>
              <a:rPr lang="cs-CZ" altLang="cs-CZ" b="0" i="1" dirty="0">
                <a:solidFill>
                  <a:srgbClr val="00B0F0"/>
                </a:solidFill>
                <a:latin typeface="Berlin Sans FB" panose="020E0602020502020306" pitchFamily="34" charset="0"/>
              </a:rPr>
              <a:t> </a:t>
            </a:r>
            <a:r>
              <a:rPr lang="cs-CZ" altLang="cs-CZ" b="0" i="1" dirty="0" err="1">
                <a:solidFill>
                  <a:srgbClr val="00B0F0"/>
                </a:solidFill>
                <a:latin typeface="Berlin Sans FB" panose="020E0602020502020306" pitchFamily="34" charset="0"/>
              </a:rPr>
              <a:t>failure</a:t>
            </a:r>
            <a:r>
              <a:rPr lang="cs-CZ" altLang="cs-CZ" b="0" i="1" dirty="0">
                <a:solidFill>
                  <a:srgbClr val="00B0F0"/>
                </a:solidFill>
                <a:latin typeface="Berlin Sans FB" panose="020E0602020502020306" pitchFamily="34" charset="0"/>
              </a:rPr>
              <a:t> </a:t>
            </a:r>
            <a:r>
              <a:rPr lang="cs-CZ" altLang="cs-CZ" b="0" i="1" dirty="0" err="1">
                <a:solidFill>
                  <a:srgbClr val="00B0F0"/>
                </a:solidFill>
                <a:latin typeface="Berlin Sans FB" panose="020E0602020502020306" pitchFamily="34" charset="0"/>
              </a:rPr>
              <a:t>rate</a:t>
            </a:r>
            <a:r>
              <a:rPr lang="cs-CZ" altLang="cs-CZ" b="0" i="1" dirty="0">
                <a:solidFill>
                  <a:srgbClr val="00B0F0"/>
                </a:solidFill>
                <a:latin typeface="Berlin Sans FB" panose="020E0602020502020306" pitchFamily="34" charset="0"/>
              </a:rPr>
              <a:t>.</a:t>
            </a:r>
            <a:endParaRPr lang="cs-CZ" b="0" i="1" dirty="0">
              <a:solidFill>
                <a:srgbClr val="00B0F0"/>
              </a:solidFill>
              <a:latin typeface="Berlin Sans FB" panose="020E0602020502020306" pitchFamily="34" charset="0"/>
            </a:endParaRPr>
          </a:p>
          <a:p>
            <a:endParaRPr lang="en-US" dirty="0"/>
          </a:p>
        </p:txBody>
      </p:sp>
      <p:sp>
        <p:nvSpPr>
          <p:cNvPr id="5" name="Rectangle 4"/>
          <p:cNvSpPr/>
          <p:nvPr/>
        </p:nvSpPr>
        <p:spPr>
          <a:xfrm>
            <a:off x="8763000" y="5638800"/>
            <a:ext cx="3155031" cy="338554"/>
          </a:xfrm>
          <a:prstGeom prst="rect">
            <a:avLst/>
          </a:prstGeom>
        </p:spPr>
        <p:txBody>
          <a:bodyPr wrap="none">
            <a:spAutoFit/>
          </a:bodyPr>
          <a:lstStyle/>
          <a:p>
            <a:r>
              <a:rPr lang="en-US" sz="1600" b="0" i="1" dirty="0"/>
              <a:t>https://www.ksi.mff.cuni.cz/</a:t>
            </a:r>
          </a:p>
        </p:txBody>
      </p:sp>
      <p:pic>
        <p:nvPicPr>
          <p:cNvPr id="6" name="Picture 2" descr="Ho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32814" y="204531"/>
            <a:ext cx="2381250" cy="78105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Vizuální styl MFF UK | Matematicko-fyzikální fakulta"/>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12500"/>
          <a:stretch/>
        </p:blipFill>
        <p:spPr bwMode="auto">
          <a:xfrm>
            <a:off x="441541" y="61656"/>
            <a:ext cx="2960432" cy="106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07215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el 1"/>
          <p:cNvSpPr>
            <a:spLocks noGrp="1"/>
          </p:cNvSpPr>
          <p:nvPr>
            <p:ph type="title"/>
          </p:nvPr>
        </p:nvSpPr>
        <p:spPr/>
        <p:txBody>
          <a:bodyPr/>
          <a:lstStyle/>
          <a:p>
            <a:pPr eaLnBrk="1" hangingPunct="1"/>
            <a:r>
              <a:rPr lang="cs-CZ" dirty="0"/>
              <a:t>Recap</a:t>
            </a:r>
            <a:endParaRPr lang="en-US" dirty="0"/>
          </a:p>
        </p:txBody>
      </p:sp>
      <p:sp>
        <p:nvSpPr>
          <p:cNvPr id="8195" name="Inhaltsplatzhalter 2"/>
          <p:cNvSpPr>
            <a:spLocks noGrp="1"/>
          </p:cNvSpPr>
          <p:nvPr>
            <p:ph idx="1"/>
          </p:nvPr>
        </p:nvSpPr>
        <p:spPr>
          <a:xfrm>
            <a:off x="943390" y="1684401"/>
            <a:ext cx="8513198" cy="4832092"/>
          </a:xfrm>
        </p:spPr>
        <p:txBody>
          <a:bodyPr/>
          <a:lstStyle/>
          <a:p>
            <a:pPr eaLnBrk="1" hangingPunct="1"/>
            <a:r>
              <a:rPr lang="cs-CZ" sz="3200" dirty="0"/>
              <a:t>Variants of RS Evaluation Settings</a:t>
            </a:r>
          </a:p>
          <a:p>
            <a:pPr marL="0" indent="0" eaLnBrk="1" hangingPunct="1">
              <a:buNone/>
            </a:pPr>
            <a:endParaRPr lang="cs-CZ" sz="3200" dirty="0"/>
          </a:p>
          <a:p>
            <a:pPr eaLnBrk="1" hangingPunct="1"/>
            <a:r>
              <a:rPr lang="cs-CZ" sz="3200" dirty="0"/>
              <a:t>Multi-armed bandits</a:t>
            </a:r>
          </a:p>
          <a:p>
            <a:pPr marL="0" indent="0" eaLnBrk="1" hangingPunct="1">
              <a:buNone/>
            </a:pPr>
            <a:r>
              <a:rPr lang="cs-CZ" sz="3200" dirty="0"/>
              <a:t/>
            </a:r>
            <a:br>
              <a:rPr lang="cs-CZ" sz="3200" dirty="0"/>
            </a:br>
            <a:endParaRPr lang="cs-CZ" sz="3200" dirty="0"/>
          </a:p>
          <a:p>
            <a:pPr eaLnBrk="1" hangingPunct="1"/>
            <a:r>
              <a:rPr lang="cs-CZ" sz="3200" dirty="0"/>
              <a:t>Quasi-experimental design?</a:t>
            </a:r>
            <a:endParaRPr lang="en-US" sz="3200" dirty="0"/>
          </a:p>
          <a:p>
            <a:pPr eaLnBrk="1" hangingPunct="1"/>
            <a:endParaRPr lang="en-US" dirty="0"/>
          </a:p>
          <a:p>
            <a:pPr eaLnBrk="1" hangingPunct="1"/>
            <a:endParaRPr lang="en-US" dirty="0"/>
          </a:p>
          <a:p>
            <a:pPr eaLnBrk="1" hangingPunct="1"/>
            <a:endParaRPr lang="en-US" dirty="0"/>
          </a:p>
          <a:p>
            <a:pPr lvl="1" eaLnBrk="1" hangingPunct="1"/>
            <a:endParaRPr lang="en-US" dirty="0"/>
          </a:p>
          <a:p>
            <a:pPr lvl="1" eaLnBrk="1" hangingPunct="1"/>
            <a:endParaRPr lang="en-US" dirty="0"/>
          </a:p>
        </p:txBody>
      </p:sp>
      <p:pic>
        <p:nvPicPr>
          <p:cNvPr id="6" name="object 4"/>
          <p:cNvPicPr/>
          <p:nvPr/>
        </p:nvPicPr>
        <p:blipFill>
          <a:blip r:embed="rId3" cstate="print"/>
          <a:stretch>
            <a:fillRect/>
          </a:stretch>
        </p:blipFill>
        <p:spPr>
          <a:xfrm>
            <a:off x="8256240" y="1484784"/>
            <a:ext cx="1298104" cy="1008112"/>
          </a:xfrm>
          <a:prstGeom prst="rect">
            <a:avLst/>
          </a:prstGeom>
        </p:spPr>
      </p:pic>
      <p:pic>
        <p:nvPicPr>
          <p:cNvPr id="7" name="Picture 2" descr="Multi-Armed Bandits | Papers With Code"/>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709928" y="2823276"/>
            <a:ext cx="1035124" cy="1030950"/>
          </a:xfrm>
          <a:prstGeom prst="rect">
            <a:avLst/>
          </a:prstGeom>
          <a:noFill/>
          <a:extLst>
            <a:ext uri="{909E8E84-426E-40DD-AFC4-6F175D3DCCD1}">
              <a14:hiddenFill xmlns:a14="http://schemas.microsoft.com/office/drawing/2010/main">
                <a:solidFill>
                  <a:srgbClr val="FFFFFF"/>
                </a:solidFill>
              </a14:hiddenFill>
            </a:ext>
          </a:extLst>
        </p:spPr>
      </p:pic>
      <p:pic>
        <p:nvPicPr>
          <p:cNvPr id="8" name="object 5"/>
          <p:cNvPicPr/>
          <p:nvPr/>
        </p:nvPicPr>
        <p:blipFill>
          <a:blip r:embed="rId5" cstate="print"/>
          <a:stretch>
            <a:fillRect/>
          </a:stretch>
        </p:blipFill>
        <p:spPr>
          <a:xfrm>
            <a:off x="8424781" y="4747059"/>
            <a:ext cx="822423" cy="635139"/>
          </a:xfrm>
          <a:prstGeom prst="rect">
            <a:avLst/>
          </a:prstGeom>
        </p:spPr>
      </p:pic>
      <p:pic>
        <p:nvPicPr>
          <p:cNvPr id="9" name="object 6"/>
          <p:cNvPicPr/>
          <p:nvPr/>
        </p:nvPicPr>
        <p:blipFill>
          <a:blip r:embed="rId6" cstate="print"/>
          <a:stretch>
            <a:fillRect/>
          </a:stretch>
        </p:blipFill>
        <p:spPr>
          <a:xfrm>
            <a:off x="7680176" y="4747059"/>
            <a:ext cx="622965" cy="611566"/>
          </a:xfrm>
          <a:prstGeom prst="rect">
            <a:avLst/>
          </a:prstGeom>
        </p:spPr>
      </p:pic>
      <p:pic>
        <p:nvPicPr>
          <p:cNvPr id="10" name="object 7"/>
          <p:cNvPicPr/>
          <p:nvPr/>
        </p:nvPicPr>
        <p:blipFill>
          <a:blip r:embed="rId7" cstate="print"/>
          <a:stretch>
            <a:fillRect/>
          </a:stretch>
        </p:blipFill>
        <p:spPr>
          <a:xfrm>
            <a:off x="7104112" y="4686453"/>
            <a:ext cx="454424" cy="623512"/>
          </a:xfrm>
          <a:prstGeom prst="rect">
            <a:avLst/>
          </a:prstGeom>
        </p:spPr>
      </p:pic>
    </p:spTree>
    <p:extLst>
      <p:ext uri="{BB962C8B-B14F-4D97-AF65-F5344CB8AC3E}">
        <p14:creationId xmlns:p14="http://schemas.microsoft.com/office/powerpoint/2010/main" val="1243419760"/>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el 1"/>
          <p:cNvSpPr>
            <a:spLocks noGrp="1"/>
          </p:cNvSpPr>
          <p:nvPr>
            <p:ph type="title"/>
          </p:nvPr>
        </p:nvSpPr>
        <p:spPr/>
        <p:txBody>
          <a:bodyPr/>
          <a:lstStyle/>
          <a:p>
            <a:pPr eaLnBrk="1" hangingPunct="1"/>
            <a:r>
              <a:rPr lang="cs-CZ" dirty="0"/>
              <a:t>Organization</a:t>
            </a:r>
            <a:endParaRPr lang="en-US" dirty="0"/>
          </a:p>
        </p:txBody>
      </p:sp>
      <p:sp>
        <p:nvSpPr>
          <p:cNvPr id="8195" name="Inhaltsplatzhalter 2"/>
          <p:cNvSpPr>
            <a:spLocks noGrp="1"/>
          </p:cNvSpPr>
          <p:nvPr>
            <p:ph idx="1"/>
          </p:nvPr>
        </p:nvSpPr>
        <p:spPr>
          <a:xfrm>
            <a:off x="609600" y="1600201"/>
            <a:ext cx="9590856" cy="4525963"/>
          </a:xfrm>
        </p:spPr>
        <p:txBody>
          <a:bodyPr/>
          <a:lstStyle/>
          <a:p>
            <a:pPr eaLnBrk="1" hangingPunct="1"/>
            <a:r>
              <a:rPr lang="cs-CZ" dirty="0"/>
              <a:t>Last </a:t>
            </a:r>
            <a:r>
              <a:rPr lang="cs-CZ" dirty="0" err="1"/>
              <a:t>couple</a:t>
            </a:r>
            <a:r>
              <a:rPr lang="cs-CZ" dirty="0"/>
              <a:t> </a:t>
            </a:r>
            <a:r>
              <a:rPr lang="cs-CZ" dirty="0" err="1"/>
              <a:t>days</a:t>
            </a:r>
            <a:r>
              <a:rPr lang="cs-CZ" dirty="0"/>
              <a:t> to </a:t>
            </a:r>
            <a:r>
              <a:rPr lang="cs-CZ" dirty="0" err="1"/>
              <a:t>complete</a:t>
            </a:r>
            <a:r>
              <a:rPr lang="cs-CZ" dirty="0"/>
              <a:t> </a:t>
            </a:r>
            <a:r>
              <a:rPr lang="cs-CZ" dirty="0" err="1"/>
              <a:t>Active</a:t>
            </a:r>
            <a:r>
              <a:rPr lang="cs-CZ" dirty="0"/>
              <a:t> Reading #2</a:t>
            </a:r>
          </a:p>
          <a:p>
            <a:pPr eaLnBrk="1" hangingPunct="1"/>
            <a:r>
              <a:rPr lang="cs-CZ" dirty="0"/>
              <a:t>Active reading #3 to be announced next </a:t>
            </a:r>
            <a:r>
              <a:rPr lang="cs-CZ" dirty="0" smtClean="0"/>
              <a:t>week</a:t>
            </a:r>
          </a:p>
          <a:p>
            <a:pPr eaLnBrk="1" hangingPunct="1"/>
            <a:endParaRPr lang="cs-CZ" dirty="0"/>
          </a:p>
          <a:p>
            <a:pPr eaLnBrk="1" hangingPunct="1"/>
            <a:r>
              <a:rPr lang="cs-CZ" sz="2800" dirty="0" err="1"/>
              <a:t>Would</a:t>
            </a:r>
            <a:r>
              <a:rPr lang="cs-CZ" sz="2800" dirty="0"/>
              <a:t> </a:t>
            </a:r>
            <a:r>
              <a:rPr lang="cs-CZ" sz="2800" dirty="0" err="1"/>
              <a:t>you</a:t>
            </a:r>
            <a:r>
              <a:rPr lang="cs-CZ" sz="2800" dirty="0"/>
              <a:t> </a:t>
            </a:r>
            <a:r>
              <a:rPr lang="cs-CZ" sz="2800" dirty="0" err="1"/>
              <a:t>help</a:t>
            </a:r>
            <a:r>
              <a:rPr lang="cs-CZ" sz="2800" dirty="0"/>
              <a:t> </a:t>
            </a:r>
            <a:r>
              <a:rPr lang="cs-CZ" sz="2800" dirty="0" err="1"/>
              <a:t>us</a:t>
            </a:r>
            <a:r>
              <a:rPr lang="cs-CZ" sz="2800" dirty="0"/>
              <a:t> </a:t>
            </a:r>
            <a:r>
              <a:rPr lang="cs-CZ" sz="2800" dirty="0" err="1"/>
              <a:t>with</a:t>
            </a:r>
            <a:r>
              <a:rPr lang="cs-CZ" sz="2800" dirty="0"/>
              <a:t> a </a:t>
            </a:r>
            <a:r>
              <a:rPr lang="cs-CZ" sz="2800" dirty="0" err="1"/>
              <a:t>research</a:t>
            </a:r>
            <a:r>
              <a:rPr lang="cs-CZ" sz="2800" dirty="0"/>
              <a:t>?</a:t>
            </a:r>
          </a:p>
          <a:p>
            <a:pPr lvl="1" eaLnBrk="1" hangingPunct="1"/>
            <a:r>
              <a:rPr lang="cs-CZ" dirty="0" err="1"/>
              <a:t>Effect</a:t>
            </a:r>
            <a:r>
              <a:rPr lang="cs-CZ" dirty="0"/>
              <a:t> </a:t>
            </a:r>
            <a:r>
              <a:rPr lang="cs-CZ" dirty="0" err="1"/>
              <a:t>of</a:t>
            </a:r>
            <a:r>
              <a:rPr lang="cs-CZ" dirty="0"/>
              <a:t> </a:t>
            </a:r>
            <a:r>
              <a:rPr lang="cs-CZ" dirty="0" err="1"/>
              <a:t>different</a:t>
            </a:r>
            <a:r>
              <a:rPr lang="cs-CZ" dirty="0"/>
              <a:t> </a:t>
            </a:r>
            <a:r>
              <a:rPr lang="cs-CZ" dirty="0" err="1"/>
              <a:t>displays</a:t>
            </a:r>
            <a:r>
              <a:rPr lang="cs-CZ" dirty="0"/>
              <a:t> </a:t>
            </a:r>
            <a:r>
              <a:rPr lang="cs-CZ" dirty="0" err="1"/>
              <a:t>of</a:t>
            </a:r>
            <a:r>
              <a:rPr lang="cs-CZ" dirty="0"/>
              <a:t> </a:t>
            </a:r>
            <a:r>
              <a:rPr lang="cs-CZ" dirty="0" err="1"/>
              <a:t>results</a:t>
            </a:r>
            <a:r>
              <a:rPr lang="cs-CZ" dirty="0"/>
              <a:t> in video </a:t>
            </a:r>
            <a:r>
              <a:rPr lang="cs-CZ" dirty="0" err="1"/>
              <a:t>retrieval</a:t>
            </a:r>
            <a:endParaRPr lang="cs-CZ" dirty="0"/>
          </a:p>
          <a:p>
            <a:pPr lvl="2" eaLnBrk="1" hangingPunct="1"/>
            <a:r>
              <a:rPr lang="cs-CZ" dirty="0" err="1"/>
              <a:t>Your</a:t>
            </a:r>
            <a:r>
              <a:rPr lang="cs-CZ" dirty="0"/>
              <a:t> </a:t>
            </a:r>
            <a:r>
              <a:rPr lang="cs-CZ" dirty="0" err="1"/>
              <a:t>task</a:t>
            </a:r>
            <a:r>
              <a:rPr lang="cs-CZ" dirty="0"/>
              <a:t>: </a:t>
            </a:r>
            <a:r>
              <a:rPr lang="cs-CZ" dirty="0" err="1"/>
              <a:t>search</a:t>
            </a:r>
            <a:r>
              <a:rPr lang="cs-CZ" dirty="0"/>
              <a:t> </a:t>
            </a:r>
            <a:r>
              <a:rPr lang="cs-CZ" dirty="0" err="1"/>
              <a:t>for</a:t>
            </a:r>
            <a:r>
              <a:rPr lang="cs-CZ" dirty="0"/>
              <a:t> a </a:t>
            </a:r>
            <a:r>
              <a:rPr lang="cs-CZ" dirty="0" err="1"/>
              <a:t>particular</a:t>
            </a:r>
            <a:r>
              <a:rPr lang="cs-CZ" dirty="0"/>
              <a:t> </a:t>
            </a:r>
            <a:r>
              <a:rPr lang="cs-CZ" dirty="0" err="1"/>
              <a:t>keyframe</a:t>
            </a:r>
            <a:r>
              <a:rPr lang="cs-CZ" dirty="0"/>
              <a:t> in a video </a:t>
            </a:r>
            <a:r>
              <a:rPr lang="cs-CZ" dirty="0" err="1"/>
              <a:t>collection</a:t>
            </a:r>
            <a:endParaRPr lang="cs-CZ" dirty="0"/>
          </a:p>
          <a:p>
            <a:pPr lvl="2" eaLnBrk="1" hangingPunct="1"/>
            <a:endParaRPr lang="cs-CZ" dirty="0"/>
          </a:p>
          <a:p>
            <a:pPr lvl="1" eaLnBrk="1" hangingPunct="1"/>
            <a:r>
              <a:rPr lang="cs-CZ" dirty="0"/>
              <a:t>In-person user </a:t>
            </a:r>
            <a:r>
              <a:rPr lang="cs-CZ" dirty="0" smtClean="0"/>
              <a:t>study: </a:t>
            </a:r>
            <a:r>
              <a:rPr lang="cs-CZ" b="1" dirty="0" smtClean="0"/>
              <a:t>Monday </a:t>
            </a:r>
            <a:r>
              <a:rPr lang="cs-CZ" b="1" dirty="0"/>
              <a:t>31.3. from </a:t>
            </a:r>
            <a:r>
              <a:rPr lang="cs-CZ" b="1" dirty="0" smtClean="0"/>
              <a:t>9am, Rotunda</a:t>
            </a:r>
          </a:p>
          <a:p>
            <a:pPr lvl="1" eaLnBrk="1" hangingPunct="1"/>
            <a:r>
              <a:rPr lang="cs-CZ" dirty="0" smtClean="0"/>
              <a:t>Approx </a:t>
            </a:r>
            <a:r>
              <a:rPr lang="cs-CZ" dirty="0"/>
              <a:t>1 hour of your time, modest reward (300CZK</a:t>
            </a:r>
            <a:r>
              <a:rPr lang="cs-CZ" dirty="0" smtClean="0"/>
              <a:t>)</a:t>
            </a:r>
          </a:p>
          <a:p>
            <a:pPr marL="457200" lvl="1" indent="0" eaLnBrk="1" hangingPunct="1">
              <a:buNone/>
            </a:pPr>
            <a:endParaRPr lang="cs-CZ" dirty="0"/>
          </a:p>
          <a:p>
            <a:pPr marL="514350" lvl="1" indent="0" eaLnBrk="1" hangingPunct="1">
              <a:buNone/>
            </a:pPr>
            <a:r>
              <a:rPr lang="cs-CZ" dirty="0"/>
              <a:t>Do let me know after the lecture, or write directly to the main organizer: </a:t>
            </a:r>
            <a:r>
              <a:rPr lang="cs-CZ" dirty="0" smtClean="0"/>
              <a:t/>
            </a:r>
            <a:br>
              <a:rPr lang="cs-CZ" dirty="0" smtClean="0"/>
            </a:br>
            <a:r>
              <a:rPr lang="cs-CZ" dirty="0" smtClean="0"/>
              <a:t>Jakub Lokoc, </a:t>
            </a:r>
            <a:r>
              <a:rPr lang="cs-CZ" i="1" u="sng" dirty="0" smtClean="0"/>
              <a:t>jakub.lokoc@matfyz.cuni.cz</a:t>
            </a:r>
            <a:endParaRPr lang="cs-CZ" i="1" u="sng" dirty="0"/>
          </a:p>
          <a:p>
            <a:pPr lvl="1" eaLnBrk="1" hangingPunct="1"/>
            <a:endParaRPr lang="cs-CZ" dirty="0"/>
          </a:p>
          <a:p>
            <a:pPr eaLnBrk="1" hangingPunct="1"/>
            <a:endParaRPr lang="cs-CZ" dirty="0"/>
          </a:p>
          <a:p>
            <a:pPr eaLnBrk="1" hangingPunct="1"/>
            <a:endParaRPr lang="cs-CZ" dirty="0"/>
          </a:p>
          <a:p>
            <a:pPr eaLnBrk="1" hangingPunct="1"/>
            <a:endParaRPr lang="en-US" dirty="0"/>
          </a:p>
          <a:p>
            <a:pPr eaLnBrk="1" hangingPunct="1"/>
            <a:endParaRPr lang="en-US" dirty="0"/>
          </a:p>
          <a:p>
            <a:pPr eaLnBrk="1" hangingPunct="1"/>
            <a:endParaRPr lang="en-US" dirty="0"/>
          </a:p>
          <a:p>
            <a:pPr lvl="1" eaLnBrk="1" hangingPunct="1"/>
            <a:endParaRPr lang="en-US" dirty="0"/>
          </a:p>
          <a:p>
            <a:pPr lvl="1" eaLnBrk="1" hangingPunct="1"/>
            <a:endParaRPr lang="en-US" dirty="0"/>
          </a:p>
        </p:txBody>
      </p:sp>
    </p:spTree>
    <p:extLst>
      <p:ext uri="{BB962C8B-B14F-4D97-AF65-F5344CB8AC3E}">
        <p14:creationId xmlns:p14="http://schemas.microsoft.com/office/powerpoint/2010/main" val="3773608046"/>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133600" y="425447"/>
            <a:ext cx="10972800" cy="749307"/>
          </a:xfrm>
          <a:prstGeom prst="rect">
            <a:avLst/>
          </a:prstGeom>
        </p:spPr>
        <p:txBody>
          <a:bodyPr vert="horz" wrap="square" lIns="0" tIns="239140" rIns="0" bIns="0" numCol="1" rtlCol="0" anchor="ctr" anchorCtr="0" compatLnSpc="1">
            <a:prstTxWarp prst="textNoShape">
              <a:avLst/>
            </a:prstTxWarp>
            <a:spAutoFit/>
          </a:bodyPr>
          <a:lstStyle/>
          <a:p>
            <a:pPr marL="12700">
              <a:spcBef>
                <a:spcPts val="100"/>
              </a:spcBef>
            </a:pPr>
            <a:r>
              <a:rPr lang="cs-CZ" spc="-10" dirty="0"/>
              <a:t>Lab Studies</a:t>
            </a:r>
            <a:endParaRPr spc="-10" dirty="0"/>
          </a:p>
        </p:txBody>
      </p:sp>
      <p:pic>
        <p:nvPicPr>
          <p:cNvPr id="4" name="object 4"/>
          <p:cNvPicPr/>
          <p:nvPr/>
        </p:nvPicPr>
        <p:blipFill>
          <a:blip r:embed="rId2" cstate="print"/>
          <a:stretch>
            <a:fillRect/>
          </a:stretch>
        </p:blipFill>
        <p:spPr>
          <a:xfrm>
            <a:off x="2063552" y="1988840"/>
            <a:ext cx="4034408" cy="3168352"/>
          </a:xfrm>
          <a:prstGeom prst="rect">
            <a:avLst/>
          </a:prstGeom>
        </p:spPr>
      </p:pic>
    </p:spTree>
    <p:extLst>
      <p:ext uri="{BB962C8B-B14F-4D97-AF65-F5344CB8AC3E}">
        <p14:creationId xmlns:p14="http://schemas.microsoft.com/office/powerpoint/2010/main" val="35170243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cs-CZ" dirty="0"/>
              <a:t>Lab studies settings</a:t>
            </a:r>
            <a:endParaRPr lang="en-US" dirty="0"/>
          </a:p>
        </p:txBody>
      </p:sp>
      <p:sp>
        <p:nvSpPr>
          <p:cNvPr id="3" name="Inhaltsplatzhalter 2"/>
          <p:cNvSpPr>
            <a:spLocks noGrp="1"/>
          </p:cNvSpPr>
          <p:nvPr>
            <p:ph idx="1"/>
          </p:nvPr>
        </p:nvSpPr>
        <p:spPr/>
        <p:txBody>
          <a:bodyPr/>
          <a:lstStyle/>
          <a:p>
            <a:r>
              <a:rPr lang="en-US" dirty="0"/>
              <a:t>Same </a:t>
            </a:r>
            <a:r>
              <a:rPr lang="cs-CZ" dirty="0"/>
              <a:t>things possible as in </a:t>
            </a:r>
            <a:r>
              <a:rPr lang="en-US" dirty="0"/>
              <a:t>online experiments</a:t>
            </a:r>
            <a:endParaRPr lang="cs-CZ" dirty="0"/>
          </a:p>
          <a:p>
            <a:pPr lvl="1"/>
            <a:r>
              <a:rPr lang="cs-CZ" dirty="0"/>
              <a:t>Preference elicitation phase often needed (no history for participants)</a:t>
            </a:r>
          </a:p>
          <a:p>
            <a:pPr lvl="1"/>
            <a:r>
              <a:rPr lang="cs-CZ" dirty="0"/>
              <a:t>External knowledge for collaborative algorithms needed</a:t>
            </a:r>
            <a:endParaRPr lang="en-US" dirty="0"/>
          </a:p>
          <a:p>
            <a:r>
              <a:rPr lang="cs-CZ" sz="1800" dirty="0"/>
              <a:t>In addition to online experiments</a:t>
            </a:r>
          </a:p>
          <a:p>
            <a:pPr lvl="1"/>
            <a:r>
              <a:rPr lang="en-US" sz="1600" dirty="0"/>
              <a:t>Questionnaire</a:t>
            </a:r>
            <a:r>
              <a:rPr lang="cs-CZ" sz="1600" dirty="0"/>
              <a:t> / Interview</a:t>
            </a:r>
            <a:endParaRPr lang="en-US" sz="1600" dirty="0"/>
          </a:p>
          <a:p>
            <a:pPr lvl="2"/>
            <a:r>
              <a:rPr lang="cs-CZ" sz="1500" b="1" i="1" dirty="0"/>
              <a:t>Features otherwise hard to observe</a:t>
            </a:r>
          </a:p>
          <a:p>
            <a:pPr lvl="2"/>
            <a:r>
              <a:rPr lang="cs-CZ" sz="1500" dirty="0" err="1"/>
              <a:t>Helpfulness</a:t>
            </a:r>
            <a:r>
              <a:rPr lang="cs-CZ" sz="1500" dirty="0"/>
              <a:t> / </a:t>
            </a:r>
            <a:r>
              <a:rPr lang="cs-CZ" sz="1500" dirty="0" err="1"/>
              <a:t>Ease</a:t>
            </a:r>
            <a:r>
              <a:rPr lang="cs-CZ" sz="1500" dirty="0"/>
              <a:t> </a:t>
            </a:r>
            <a:r>
              <a:rPr lang="cs-CZ" sz="1500" dirty="0" err="1"/>
              <a:t>of</a:t>
            </a:r>
            <a:r>
              <a:rPr lang="cs-CZ" sz="1500" dirty="0"/>
              <a:t> use / Relevance</a:t>
            </a:r>
          </a:p>
          <a:p>
            <a:pPr lvl="2"/>
            <a:r>
              <a:rPr lang="cs-CZ" sz="1500" dirty="0"/>
              <a:t>Trust, Novelty to the user etc.</a:t>
            </a:r>
          </a:p>
          <a:p>
            <a:pPr lvl="2"/>
            <a:r>
              <a:rPr lang="cs-CZ" sz="1500" dirty="0"/>
              <a:t>Reasoning behind actions/inaction</a:t>
            </a:r>
          </a:p>
          <a:p>
            <a:pPr lvl="1"/>
            <a:r>
              <a:rPr lang="cs-CZ" sz="1600" dirty="0" err="1"/>
              <a:t>Physiological</a:t>
            </a:r>
            <a:r>
              <a:rPr lang="cs-CZ" sz="1600" dirty="0"/>
              <a:t> response</a:t>
            </a:r>
          </a:p>
          <a:p>
            <a:pPr lvl="2"/>
            <a:r>
              <a:rPr lang="cs-CZ" sz="1500" b="1" dirty="0"/>
              <a:t>Eye tracking</a:t>
            </a:r>
            <a:r>
              <a:rPr lang="cs-CZ" sz="1500" dirty="0"/>
              <a:t>, facial expression detection etc.</a:t>
            </a:r>
            <a:endParaRPr lang="cs-CZ" sz="1600" i="1" dirty="0">
              <a:solidFill>
                <a:srgbClr val="FF0000"/>
              </a:solidFill>
            </a:endParaRPr>
          </a:p>
          <a:p>
            <a:r>
              <a:rPr lang="cs-CZ" i="1" dirty="0" err="1">
                <a:solidFill>
                  <a:srgbClr val="FF0000"/>
                </a:solidFill>
              </a:rPr>
              <a:t>Key</a:t>
            </a:r>
            <a:r>
              <a:rPr lang="cs-CZ" i="1" dirty="0">
                <a:solidFill>
                  <a:srgbClr val="FF0000"/>
                </a:solidFill>
              </a:rPr>
              <a:t> </a:t>
            </a:r>
            <a:r>
              <a:rPr lang="cs-CZ" i="1" dirty="0" err="1">
                <a:solidFill>
                  <a:srgbClr val="FF0000"/>
                </a:solidFill>
              </a:rPr>
              <a:t>criterion</a:t>
            </a:r>
            <a:r>
              <a:rPr lang="cs-CZ" i="1" dirty="0">
                <a:solidFill>
                  <a:srgbClr val="FF0000"/>
                </a:solidFill>
              </a:rPr>
              <a:t> in </a:t>
            </a:r>
            <a:r>
              <a:rPr lang="cs-CZ" i="1" dirty="0" err="1">
                <a:solidFill>
                  <a:srgbClr val="FF0000"/>
                </a:solidFill>
              </a:rPr>
              <a:t>lab</a:t>
            </a:r>
            <a:r>
              <a:rPr lang="cs-CZ" i="1" dirty="0">
                <a:solidFill>
                  <a:srgbClr val="FF0000"/>
                </a:solidFill>
              </a:rPr>
              <a:t> </a:t>
            </a:r>
            <a:r>
              <a:rPr lang="cs-CZ" i="1" dirty="0" err="1">
                <a:solidFill>
                  <a:srgbClr val="FF0000"/>
                </a:solidFill>
              </a:rPr>
              <a:t>studies</a:t>
            </a:r>
            <a:r>
              <a:rPr lang="cs-CZ" i="1" dirty="0">
                <a:solidFill>
                  <a:srgbClr val="FF0000"/>
                </a:solidFill>
              </a:rPr>
              <a:t> </a:t>
            </a:r>
            <a:r>
              <a:rPr lang="cs-CZ" i="1" dirty="0" err="1">
                <a:solidFill>
                  <a:srgbClr val="FF0000"/>
                </a:solidFill>
              </a:rPr>
              <a:t>is</a:t>
            </a:r>
            <a:r>
              <a:rPr lang="cs-CZ" i="1" dirty="0">
                <a:solidFill>
                  <a:srgbClr val="FF0000"/>
                </a:solidFill>
              </a:rPr>
              <a:t> </a:t>
            </a:r>
            <a:r>
              <a:rPr lang="cs-CZ" i="1" dirty="0" err="1">
                <a:solidFill>
                  <a:srgbClr val="FF0000"/>
                </a:solidFill>
              </a:rPr>
              <a:t>that</a:t>
            </a:r>
            <a:r>
              <a:rPr lang="cs-CZ" i="1" dirty="0">
                <a:solidFill>
                  <a:srgbClr val="FF0000"/>
                </a:solidFill>
              </a:rPr>
              <a:t> </a:t>
            </a:r>
            <a:r>
              <a:rPr lang="cs-CZ" i="1" dirty="0" err="1">
                <a:solidFill>
                  <a:srgbClr val="FF0000"/>
                </a:solidFill>
              </a:rPr>
              <a:t>subjects</a:t>
            </a:r>
            <a:r>
              <a:rPr lang="cs-CZ" i="1" dirty="0">
                <a:solidFill>
                  <a:srgbClr val="FF0000"/>
                </a:solidFill>
              </a:rPr>
              <a:t> </a:t>
            </a:r>
            <a:r>
              <a:rPr lang="cs-CZ" i="1" dirty="0" err="1">
                <a:solidFill>
                  <a:srgbClr val="FF0000"/>
                </a:solidFill>
              </a:rPr>
              <a:t>should</a:t>
            </a:r>
            <a:r>
              <a:rPr lang="cs-CZ" i="1" dirty="0">
                <a:solidFill>
                  <a:srgbClr val="FF0000"/>
                </a:solidFill>
              </a:rPr>
              <a:t> </a:t>
            </a:r>
            <a:r>
              <a:rPr lang="cs-CZ" i="1" dirty="0" err="1">
                <a:solidFill>
                  <a:srgbClr val="FF0000"/>
                </a:solidFill>
              </a:rPr>
              <a:t>well</a:t>
            </a:r>
            <a:r>
              <a:rPr lang="cs-CZ" i="1" dirty="0">
                <a:solidFill>
                  <a:srgbClr val="FF0000"/>
                </a:solidFill>
              </a:rPr>
              <a:t> </a:t>
            </a:r>
            <a:r>
              <a:rPr lang="cs-CZ" i="1" dirty="0" err="1">
                <a:solidFill>
                  <a:srgbClr val="FF0000"/>
                </a:solidFill>
              </a:rPr>
              <a:t>approximate</a:t>
            </a:r>
            <a:r>
              <a:rPr lang="cs-CZ" i="1" dirty="0">
                <a:solidFill>
                  <a:srgbClr val="FF0000"/>
                </a:solidFill>
              </a:rPr>
              <a:t> </a:t>
            </a:r>
            <a:r>
              <a:rPr lang="cs-CZ" i="1" dirty="0" err="1">
                <a:solidFill>
                  <a:srgbClr val="FF0000"/>
                </a:solidFill>
              </a:rPr>
              <a:t>behavior</a:t>
            </a:r>
            <a:r>
              <a:rPr lang="cs-CZ" i="1" dirty="0">
                <a:solidFill>
                  <a:srgbClr val="FF0000"/>
                </a:solidFill>
              </a:rPr>
              <a:t> </a:t>
            </a:r>
            <a:r>
              <a:rPr lang="cs-CZ" i="1" dirty="0" err="1">
                <a:solidFill>
                  <a:srgbClr val="FF0000"/>
                </a:solidFill>
              </a:rPr>
              <a:t>of</a:t>
            </a:r>
            <a:r>
              <a:rPr lang="cs-CZ" i="1" dirty="0">
                <a:solidFill>
                  <a:srgbClr val="FF0000"/>
                </a:solidFill>
              </a:rPr>
              <a:t> </a:t>
            </a:r>
            <a:r>
              <a:rPr lang="cs-CZ" i="1" dirty="0" err="1">
                <a:solidFill>
                  <a:srgbClr val="FF0000"/>
                </a:solidFill>
              </a:rPr>
              <a:t>your</a:t>
            </a:r>
            <a:r>
              <a:rPr lang="cs-CZ" i="1" dirty="0">
                <a:solidFill>
                  <a:srgbClr val="FF0000"/>
                </a:solidFill>
              </a:rPr>
              <a:t> </a:t>
            </a:r>
            <a:r>
              <a:rPr lang="cs-CZ" i="1" dirty="0" err="1">
                <a:solidFill>
                  <a:srgbClr val="FF0000"/>
                </a:solidFill>
              </a:rPr>
              <a:t>real</a:t>
            </a:r>
            <a:r>
              <a:rPr lang="cs-CZ" i="1" dirty="0">
                <a:solidFill>
                  <a:srgbClr val="FF0000"/>
                </a:solidFill>
              </a:rPr>
              <a:t> </a:t>
            </a:r>
            <a:r>
              <a:rPr lang="cs-CZ" i="1" dirty="0" err="1">
                <a:solidFill>
                  <a:srgbClr val="FF0000"/>
                </a:solidFill>
              </a:rPr>
              <a:t>users</a:t>
            </a:r>
            <a:endParaRPr lang="cs-CZ" i="1" dirty="0">
              <a:solidFill>
                <a:srgbClr val="FF0000"/>
              </a:solidFill>
            </a:endParaRPr>
          </a:p>
          <a:p>
            <a:pPr lvl="1"/>
            <a:r>
              <a:rPr lang="cs-CZ" dirty="0"/>
              <a:t>This may be harder than it seems (questionable external validity)</a:t>
            </a:r>
          </a:p>
          <a:p>
            <a:pPr lvl="1"/>
            <a:r>
              <a:rPr lang="cs-CZ" dirty="0"/>
              <a:t>Carefully consider what tasks to give them and then re-think it once more</a:t>
            </a:r>
            <a:r>
              <a:rPr lang="cs-CZ" dirty="0">
                <a:sym typeface="Wingdings" panose="05000000000000000000" pitchFamily="2" charset="2"/>
              </a:rPr>
              <a:t></a:t>
            </a:r>
          </a:p>
        </p:txBody>
      </p:sp>
      <p:pic>
        <p:nvPicPr>
          <p:cNvPr id="4" name="Obrázek 3"/>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7457365" y="2492896"/>
            <a:ext cx="4104456" cy="2462673"/>
          </a:xfrm>
          <a:prstGeom prst="rect">
            <a:avLst/>
          </a:prstGeom>
        </p:spPr>
      </p:pic>
      <p:sp>
        <p:nvSpPr>
          <p:cNvPr id="5" name="TextBox 4"/>
          <p:cNvSpPr txBox="1"/>
          <p:nvPr/>
        </p:nvSpPr>
        <p:spPr>
          <a:xfrm>
            <a:off x="8544272" y="4449317"/>
            <a:ext cx="3352841" cy="523220"/>
          </a:xfrm>
          <a:prstGeom prst="rect">
            <a:avLst/>
          </a:prstGeom>
          <a:noFill/>
        </p:spPr>
        <p:txBody>
          <a:bodyPr wrap="none" rtlCol="0">
            <a:spAutoFit/>
          </a:bodyPr>
          <a:lstStyle/>
          <a:p>
            <a:r>
              <a:rPr lang="cs-CZ" sz="1600" dirty="0">
                <a:latin typeface="Calibri" panose="020F0502020204030204" pitchFamily="34" charset="0"/>
                <a:cs typeface="Calibri" panose="020F0502020204030204" pitchFamily="34" charset="0"/>
              </a:rPr>
              <a:t>	ResQue framework, </a:t>
            </a:r>
            <a:br>
              <a:rPr lang="cs-CZ" sz="1600" dirty="0">
                <a:latin typeface="Calibri" panose="020F0502020204030204" pitchFamily="34" charset="0"/>
                <a:cs typeface="Calibri" panose="020F0502020204030204" pitchFamily="34" charset="0"/>
              </a:rPr>
            </a:br>
            <a:r>
              <a:rPr lang="cs-CZ" sz="1200" b="0" dirty="0">
                <a:latin typeface="Calibri" panose="020F0502020204030204" pitchFamily="34" charset="0"/>
                <a:cs typeface="Calibri" panose="020F0502020204030204" pitchFamily="34" charset="0"/>
              </a:rPr>
              <a:t>https://dl.acm.org/doi/10.1145/2043932.2043962</a:t>
            </a:r>
            <a:endParaRPr lang="en-US" sz="1200" b="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471955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el 1"/>
          <p:cNvSpPr>
            <a:spLocks noGrp="1"/>
          </p:cNvSpPr>
          <p:nvPr>
            <p:ph type="title"/>
          </p:nvPr>
        </p:nvSpPr>
        <p:spPr/>
        <p:txBody>
          <a:bodyPr/>
          <a:lstStyle/>
          <a:p>
            <a:pPr eaLnBrk="1" hangingPunct="1"/>
            <a:r>
              <a:rPr lang="cs-CZ" dirty="0"/>
              <a:t>Organization</a:t>
            </a:r>
            <a:endParaRPr lang="en-US" dirty="0"/>
          </a:p>
        </p:txBody>
      </p:sp>
      <p:sp>
        <p:nvSpPr>
          <p:cNvPr id="8195" name="Inhaltsplatzhalter 2"/>
          <p:cNvSpPr>
            <a:spLocks noGrp="1"/>
          </p:cNvSpPr>
          <p:nvPr>
            <p:ph idx="1"/>
          </p:nvPr>
        </p:nvSpPr>
        <p:spPr/>
        <p:txBody>
          <a:bodyPr/>
          <a:lstStyle/>
          <a:p>
            <a:pPr eaLnBrk="1" hangingPunct="1"/>
            <a:r>
              <a:rPr lang="cs-CZ" dirty="0"/>
              <a:t>Semestral work. Details to be discussed during labs</a:t>
            </a:r>
          </a:p>
          <a:p>
            <a:pPr lvl="1" eaLnBrk="1" hangingPunct="1"/>
            <a:r>
              <a:rPr lang="cs-CZ" dirty="0"/>
              <a:t>Using EasyStudy, construct a new user study with certain extensions of the original framework</a:t>
            </a:r>
          </a:p>
          <a:p>
            <a:pPr lvl="2" eaLnBrk="1" hangingPunct="1"/>
            <a:r>
              <a:rPr lang="cs-CZ" dirty="0"/>
              <a:t>Define research questions and hypotheses (what should work better and why)</a:t>
            </a:r>
          </a:p>
          <a:p>
            <a:pPr lvl="2" eaLnBrk="1" hangingPunct="1"/>
            <a:r>
              <a:rPr lang="cs-CZ" dirty="0"/>
              <a:t>Enhance EasyStudy by </a:t>
            </a:r>
          </a:p>
          <a:p>
            <a:pPr lvl="3" eaLnBrk="1" hangingPunct="1"/>
            <a:r>
              <a:rPr lang="cs-CZ" dirty="0"/>
              <a:t>Adding a new algorithm or a post-processing method (e.g., diversity enhancement)</a:t>
            </a:r>
          </a:p>
          <a:p>
            <a:pPr lvl="2" eaLnBrk="1" hangingPunct="1"/>
            <a:r>
              <a:rPr lang="cs-CZ" dirty="0"/>
              <a:t>Run the study locally (collect dummy data)</a:t>
            </a:r>
          </a:p>
          <a:p>
            <a:pPr lvl="2" eaLnBrk="1" hangingPunct="1"/>
            <a:r>
              <a:rPr lang="cs-CZ" dirty="0"/>
              <a:t>Create basic evaluation scripts / Evaluation screen for users</a:t>
            </a:r>
          </a:p>
          <a:p>
            <a:pPr lvl="1" eaLnBrk="1" hangingPunct="1"/>
            <a:r>
              <a:rPr lang="cs-CZ" dirty="0"/>
              <a:t>Select some of the pre-defined variants, or propose your own</a:t>
            </a:r>
          </a:p>
          <a:p>
            <a:pPr eaLnBrk="1" hangingPunct="1"/>
            <a:r>
              <a:rPr lang="cs-CZ" dirty="0"/>
              <a:t>Deadlines:</a:t>
            </a:r>
          </a:p>
          <a:p>
            <a:pPr lvl="1" eaLnBrk="1" hangingPunct="1"/>
            <a:r>
              <a:rPr lang="cs-CZ" dirty="0"/>
              <a:t>By May 15: finalize the proposal of what you plan to do </a:t>
            </a:r>
            <a:r>
              <a:rPr lang="cs-CZ" i="1" dirty="0">
                <a:solidFill>
                  <a:srgbClr val="FF0000"/>
                </a:solidFill>
              </a:rPr>
              <a:t>(get approval)</a:t>
            </a:r>
          </a:p>
          <a:p>
            <a:pPr lvl="1" eaLnBrk="1" hangingPunct="1"/>
            <a:r>
              <a:rPr lang="cs-CZ" dirty="0"/>
              <a:t>By May 31 or exam date (whatever is sooner): finish the project if you want to get a bonus for exam</a:t>
            </a:r>
          </a:p>
          <a:p>
            <a:pPr lvl="2" eaLnBrk="1" hangingPunct="1"/>
            <a:r>
              <a:rPr lang="cs-CZ" dirty="0"/>
              <a:t>Later finalization possible (no bonuses)</a:t>
            </a:r>
          </a:p>
          <a:p>
            <a:pPr lvl="1" eaLnBrk="1" hangingPunct="1"/>
            <a:endParaRPr lang="cs-CZ" dirty="0"/>
          </a:p>
          <a:p>
            <a:pPr eaLnBrk="1" hangingPunct="1"/>
            <a:endParaRPr lang="cs-CZ" dirty="0"/>
          </a:p>
          <a:p>
            <a:pPr eaLnBrk="1" hangingPunct="1"/>
            <a:endParaRPr lang="cs-CZ" dirty="0"/>
          </a:p>
          <a:p>
            <a:pPr eaLnBrk="1" hangingPunct="1"/>
            <a:endParaRPr lang="en-US" dirty="0"/>
          </a:p>
          <a:p>
            <a:pPr eaLnBrk="1" hangingPunct="1"/>
            <a:endParaRPr lang="en-US" dirty="0"/>
          </a:p>
          <a:p>
            <a:pPr eaLnBrk="1" hangingPunct="1"/>
            <a:endParaRPr lang="en-US" dirty="0"/>
          </a:p>
          <a:p>
            <a:pPr lvl="1" eaLnBrk="1" hangingPunct="1"/>
            <a:endParaRPr lang="en-US" dirty="0"/>
          </a:p>
          <a:p>
            <a:pPr lvl="1" eaLnBrk="1" hangingPunct="1"/>
            <a:endParaRPr lang="en-US" dirty="0"/>
          </a:p>
        </p:txBody>
      </p:sp>
    </p:spTree>
    <p:extLst>
      <p:ext uri="{BB962C8B-B14F-4D97-AF65-F5344CB8AC3E}">
        <p14:creationId xmlns:p14="http://schemas.microsoft.com/office/powerpoint/2010/main" val="2119196139"/>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7E4D27-08EF-01B1-B44B-67F64176589B}"/>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F74FA45A-8B0A-A62B-4539-3A0F9DC365EA}"/>
              </a:ext>
            </a:extLst>
          </p:cNvPr>
          <p:cNvSpPr>
            <a:spLocks noGrp="1"/>
          </p:cNvSpPr>
          <p:nvPr>
            <p:ph type="title"/>
          </p:nvPr>
        </p:nvSpPr>
        <p:spPr/>
        <p:txBody>
          <a:bodyPr/>
          <a:lstStyle/>
          <a:p>
            <a:r>
              <a:rPr lang="cs-CZ" dirty="0" err="1"/>
              <a:t>Lab</a:t>
            </a:r>
            <a:r>
              <a:rPr lang="cs-CZ" dirty="0"/>
              <a:t> </a:t>
            </a:r>
            <a:r>
              <a:rPr lang="cs-CZ" dirty="0" err="1"/>
              <a:t>studies</a:t>
            </a:r>
            <a:r>
              <a:rPr lang="cs-CZ" dirty="0"/>
              <a:t> </a:t>
            </a:r>
            <a:r>
              <a:rPr lang="cs-CZ" dirty="0" err="1"/>
              <a:t>example</a:t>
            </a:r>
            <a:r>
              <a:rPr lang="cs-CZ" dirty="0"/>
              <a:t>: </a:t>
            </a:r>
            <a:r>
              <a:rPr lang="en-US" dirty="0"/>
              <a:t>Known-Item Search in Video: An Eye Tracking-Based Study</a:t>
            </a:r>
          </a:p>
        </p:txBody>
      </p:sp>
      <p:sp>
        <p:nvSpPr>
          <p:cNvPr id="7" name="TextovéPole 6">
            <a:extLst>
              <a:ext uri="{FF2B5EF4-FFF2-40B4-BE49-F238E27FC236}">
                <a16:creationId xmlns:a16="http://schemas.microsoft.com/office/drawing/2014/main" id="{D1D8BAC0-6712-FEC4-6A5A-CEA998216B1A}"/>
              </a:ext>
            </a:extLst>
          </p:cNvPr>
          <p:cNvSpPr txBox="1"/>
          <p:nvPr/>
        </p:nvSpPr>
        <p:spPr>
          <a:xfrm>
            <a:off x="8076963" y="1217711"/>
            <a:ext cx="6097424" cy="307777"/>
          </a:xfrm>
          <a:prstGeom prst="rect">
            <a:avLst/>
          </a:prstGeom>
          <a:noFill/>
        </p:spPr>
        <p:txBody>
          <a:bodyPr wrap="square">
            <a:spAutoFit/>
          </a:bodyPr>
          <a:lstStyle/>
          <a:p>
            <a:r>
              <a:rPr lang="cs-CZ" sz="1400" dirty="0">
                <a:latin typeface="Calibri" panose="020F0502020204030204" pitchFamily="34" charset="0"/>
                <a:cs typeface="Calibri" panose="020F0502020204030204" pitchFamily="34" charset="0"/>
              </a:rPr>
              <a:t>https://dl.acm.org/doi/10.1145/3652583.3658119</a:t>
            </a:r>
          </a:p>
        </p:txBody>
      </p:sp>
      <p:pic>
        <p:nvPicPr>
          <p:cNvPr id="11" name="Obrázek 10">
            <a:extLst>
              <a:ext uri="{FF2B5EF4-FFF2-40B4-BE49-F238E27FC236}">
                <a16:creationId xmlns:a16="http://schemas.microsoft.com/office/drawing/2014/main" id="{5672B6CD-18E0-E41B-F562-8158A92E3522}"/>
              </a:ext>
            </a:extLst>
          </p:cNvPr>
          <p:cNvPicPr>
            <a:picLocks noChangeAspect="1"/>
          </p:cNvPicPr>
          <p:nvPr/>
        </p:nvPicPr>
        <p:blipFill>
          <a:blip r:embed="rId3"/>
          <a:stretch>
            <a:fillRect/>
          </a:stretch>
        </p:blipFill>
        <p:spPr>
          <a:xfrm>
            <a:off x="5015880" y="3212976"/>
            <a:ext cx="7122347" cy="3497898"/>
          </a:xfrm>
          <a:prstGeom prst="rect">
            <a:avLst/>
          </a:prstGeom>
        </p:spPr>
      </p:pic>
      <p:pic>
        <p:nvPicPr>
          <p:cNvPr id="13" name="Obrázek 12">
            <a:extLst>
              <a:ext uri="{FF2B5EF4-FFF2-40B4-BE49-F238E27FC236}">
                <a16:creationId xmlns:a16="http://schemas.microsoft.com/office/drawing/2014/main" id="{1E220E66-C41B-866B-4FF4-844D7340FF9E}"/>
              </a:ext>
            </a:extLst>
          </p:cNvPr>
          <p:cNvPicPr>
            <a:picLocks noChangeAspect="1"/>
          </p:cNvPicPr>
          <p:nvPr/>
        </p:nvPicPr>
        <p:blipFill>
          <a:blip r:embed="rId4"/>
          <a:stretch>
            <a:fillRect/>
          </a:stretch>
        </p:blipFill>
        <p:spPr>
          <a:xfrm>
            <a:off x="619980" y="1046394"/>
            <a:ext cx="3128922" cy="5789902"/>
          </a:xfrm>
          <a:prstGeom prst="rect">
            <a:avLst/>
          </a:prstGeom>
        </p:spPr>
      </p:pic>
      <p:pic>
        <p:nvPicPr>
          <p:cNvPr id="15" name="Obrázek 14">
            <a:extLst>
              <a:ext uri="{FF2B5EF4-FFF2-40B4-BE49-F238E27FC236}">
                <a16:creationId xmlns:a16="http://schemas.microsoft.com/office/drawing/2014/main" id="{5FD01B9C-1607-E1C0-5BE8-B2370245171D}"/>
              </a:ext>
            </a:extLst>
          </p:cNvPr>
          <p:cNvPicPr>
            <a:picLocks noChangeAspect="1"/>
          </p:cNvPicPr>
          <p:nvPr/>
        </p:nvPicPr>
        <p:blipFill>
          <a:blip r:embed="rId5"/>
          <a:stretch>
            <a:fillRect/>
          </a:stretch>
        </p:blipFill>
        <p:spPr>
          <a:xfrm>
            <a:off x="3771845" y="917391"/>
            <a:ext cx="4191585" cy="2124371"/>
          </a:xfrm>
          <a:prstGeom prst="rect">
            <a:avLst/>
          </a:prstGeom>
        </p:spPr>
      </p:pic>
      <p:pic>
        <p:nvPicPr>
          <p:cNvPr id="17" name="Obrázek 16">
            <a:extLst>
              <a:ext uri="{FF2B5EF4-FFF2-40B4-BE49-F238E27FC236}">
                <a16:creationId xmlns:a16="http://schemas.microsoft.com/office/drawing/2014/main" id="{EF2FD64F-2BED-E7CC-4497-DF76039DD19C}"/>
              </a:ext>
            </a:extLst>
          </p:cNvPr>
          <p:cNvPicPr>
            <a:picLocks noChangeAspect="1"/>
          </p:cNvPicPr>
          <p:nvPr/>
        </p:nvPicPr>
        <p:blipFill>
          <a:blip r:embed="rId6"/>
          <a:stretch>
            <a:fillRect/>
          </a:stretch>
        </p:blipFill>
        <p:spPr>
          <a:xfrm>
            <a:off x="4010270" y="3071662"/>
            <a:ext cx="3945738" cy="3739952"/>
          </a:xfrm>
          <a:prstGeom prst="rect">
            <a:avLst/>
          </a:prstGeom>
        </p:spPr>
      </p:pic>
      <p:pic>
        <p:nvPicPr>
          <p:cNvPr id="19" name="Obrázek 18">
            <a:extLst>
              <a:ext uri="{FF2B5EF4-FFF2-40B4-BE49-F238E27FC236}">
                <a16:creationId xmlns:a16="http://schemas.microsoft.com/office/drawing/2014/main" id="{DF201F78-B06C-9428-3D66-5C5F5F716B44}"/>
              </a:ext>
            </a:extLst>
          </p:cNvPr>
          <p:cNvPicPr>
            <a:picLocks noChangeAspect="1"/>
          </p:cNvPicPr>
          <p:nvPr/>
        </p:nvPicPr>
        <p:blipFill>
          <a:blip r:embed="rId7"/>
          <a:stretch>
            <a:fillRect/>
          </a:stretch>
        </p:blipFill>
        <p:spPr>
          <a:xfrm>
            <a:off x="7903632" y="3059088"/>
            <a:ext cx="1258514" cy="3411005"/>
          </a:xfrm>
          <a:prstGeom prst="rect">
            <a:avLst/>
          </a:prstGeom>
        </p:spPr>
      </p:pic>
    </p:spTree>
    <p:extLst>
      <p:ext uri="{BB962C8B-B14F-4D97-AF65-F5344CB8AC3E}">
        <p14:creationId xmlns:p14="http://schemas.microsoft.com/office/powerpoint/2010/main" val="373699812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133600" y="425447"/>
            <a:ext cx="10972800" cy="749307"/>
          </a:xfrm>
          <a:prstGeom prst="rect">
            <a:avLst/>
          </a:prstGeom>
        </p:spPr>
        <p:txBody>
          <a:bodyPr vert="horz" wrap="square" lIns="0" tIns="239140" rIns="0" bIns="0" numCol="1" rtlCol="0" anchor="ctr" anchorCtr="0" compatLnSpc="1">
            <a:prstTxWarp prst="textNoShape">
              <a:avLst/>
            </a:prstTxWarp>
            <a:spAutoFit/>
          </a:bodyPr>
          <a:lstStyle/>
          <a:p>
            <a:pPr marL="12700">
              <a:spcBef>
                <a:spcPts val="100"/>
              </a:spcBef>
            </a:pPr>
            <a:r>
              <a:rPr lang="cs-CZ" spc="-10" dirty="0"/>
              <a:t>Offline evaluation</a:t>
            </a:r>
            <a:endParaRPr spc="-10" dirty="0"/>
          </a:p>
        </p:txBody>
      </p:sp>
      <p:graphicFrame>
        <p:nvGraphicFramePr>
          <p:cNvPr id="5" name="object 3"/>
          <p:cNvGraphicFramePr>
            <a:graphicFrameLocks noGrp="1"/>
          </p:cNvGraphicFramePr>
          <p:nvPr>
            <p:extLst>
              <p:ext uri="{D42A27DB-BD31-4B8C-83A1-F6EECF244321}">
                <p14:modId xmlns:p14="http://schemas.microsoft.com/office/powerpoint/2010/main" val="3765393535"/>
              </p:ext>
            </p:extLst>
          </p:nvPr>
        </p:nvGraphicFramePr>
        <p:xfrm>
          <a:off x="2063552" y="3068960"/>
          <a:ext cx="7886700" cy="370205"/>
        </p:xfrm>
        <a:graphic>
          <a:graphicData uri="http://schemas.openxmlformats.org/drawingml/2006/table">
            <a:tbl>
              <a:tblPr firstRow="1" bandRow="1">
                <a:tableStyleId>{2D5ABB26-0587-4C30-8999-92F81FD0307C}</a:tableStyleId>
              </a:tblPr>
              <a:tblGrid>
                <a:gridCol w="788670">
                  <a:extLst>
                    <a:ext uri="{9D8B030D-6E8A-4147-A177-3AD203B41FA5}">
                      <a16:colId xmlns:a16="http://schemas.microsoft.com/office/drawing/2014/main" val="20000"/>
                    </a:ext>
                  </a:extLst>
                </a:gridCol>
                <a:gridCol w="7098030">
                  <a:extLst>
                    <a:ext uri="{9D8B030D-6E8A-4147-A177-3AD203B41FA5}">
                      <a16:colId xmlns:a16="http://schemas.microsoft.com/office/drawing/2014/main" val="20001"/>
                    </a:ext>
                  </a:extLst>
                </a:gridCol>
              </a:tblGrid>
              <a:tr h="370205">
                <a:tc>
                  <a:txBody>
                    <a:bodyPr/>
                    <a:lstStyle/>
                    <a:p>
                      <a:pPr marL="91440">
                        <a:lnSpc>
                          <a:spcPct val="100000"/>
                        </a:lnSpc>
                        <a:spcBef>
                          <a:spcPts val="275"/>
                        </a:spcBef>
                      </a:pPr>
                      <a:r>
                        <a:rPr sz="1350" b="1" spc="-20" dirty="0">
                          <a:solidFill>
                            <a:srgbClr val="FFFFFF"/>
                          </a:solidFill>
                          <a:latin typeface="Carlito"/>
                          <a:cs typeface="Carlito"/>
                        </a:rPr>
                        <a:t>Test</a:t>
                      </a:r>
                      <a:endParaRPr sz="1350">
                        <a:latin typeface="Carlito"/>
                        <a:cs typeface="Carlito"/>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EC7C30"/>
                    </a:solidFill>
                  </a:tcPr>
                </a:tc>
                <a:tc>
                  <a:txBody>
                    <a:bodyPr/>
                    <a:lstStyle/>
                    <a:p>
                      <a:pPr algn="ctr">
                        <a:lnSpc>
                          <a:spcPct val="100000"/>
                        </a:lnSpc>
                        <a:spcBef>
                          <a:spcPts val="275"/>
                        </a:spcBef>
                      </a:pPr>
                      <a:r>
                        <a:rPr sz="1350" b="1" spc="-10" dirty="0">
                          <a:solidFill>
                            <a:srgbClr val="FFFFFF"/>
                          </a:solidFill>
                          <a:latin typeface="Carlito"/>
                          <a:cs typeface="Carlito"/>
                        </a:rPr>
                        <a:t>Train</a:t>
                      </a:r>
                      <a:endParaRPr sz="1350" dirty="0">
                        <a:latin typeface="Carlito"/>
                        <a:cs typeface="Carlito"/>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471C4"/>
                    </a:solidFill>
                  </a:tcPr>
                </a:tc>
                <a:extLst>
                  <a:ext uri="{0D108BD9-81ED-4DB2-BD59-A6C34878D82A}">
                    <a16:rowId xmlns:a16="http://schemas.microsoft.com/office/drawing/2014/main" val="10000"/>
                  </a:ext>
                </a:extLst>
              </a:tr>
            </a:tbl>
          </a:graphicData>
        </a:graphic>
      </p:graphicFrame>
      <p:graphicFrame>
        <p:nvGraphicFramePr>
          <p:cNvPr id="6" name="object 4"/>
          <p:cNvGraphicFramePr>
            <a:graphicFrameLocks noGrp="1"/>
          </p:cNvGraphicFramePr>
          <p:nvPr>
            <p:extLst>
              <p:ext uri="{D42A27DB-BD31-4B8C-83A1-F6EECF244321}">
                <p14:modId xmlns:p14="http://schemas.microsoft.com/office/powerpoint/2010/main" val="224111995"/>
              </p:ext>
            </p:extLst>
          </p:nvPr>
        </p:nvGraphicFramePr>
        <p:xfrm>
          <a:off x="2063552" y="3574674"/>
          <a:ext cx="7886700" cy="370840"/>
        </p:xfrm>
        <a:graphic>
          <a:graphicData uri="http://schemas.openxmlformats.org/drawingml/2006/table">
            <a:tbl>
              <a:tblPr firstRow="1" bandRow="1">
                <a:tableStyleId>{2D5ABB26-0587-4C30-8999-92F81FD0307C}</a:tableStyleId>
              </a:tblPr>
              <a:tblGrid>
                <a:gridCol w="788670">
                  <a:extLst>
                    <a:ext uri="{9D8B030D-6E8A-4147-A177-3AD203B41FA5}">
                      <a16:colId xmlns:a16="http://schemas.microsoft.com/office/drawing/2014/main" val="20000"/>
                    </a:ext>
                  </a:extLst>
                </a:gridCol>
                <a:gridCol w="788670">
                  <a:extLst>
                    <a:ext uri="{9D8B030D-6E8A-4147-A177-3AD203B41FA5}">
                      <a16:colId xmlns:a16="http://schemas.microsoft.com/office/drawing/2014/main" val="20001"/>
                    </a:ext>
                  </a:extLst>
                </a:gridCol>
                <a:gridCol w="6309360">
                  <a:extLst>
                    <a:ext uri="{9D8B030D-6E8A-4147-A177-3AD203B41FA5}">
                      <a16:colId xmlns:a16="http://schemas.microsoft.com/office/drawing/2014/main" val="20002"/>
                    </a:ext>
                  </a:extLst>
                </a:gridCol>
              </a:tblGrid>
              <a:tr h="370840">
                <a:tc>
                  <a:txBody>
                    <a:bodyPr/>
                    <a:lstStyle/>
                    <a:p>
                      <a:pPr marL="91440">
                        <a:lnSpc>
                          <a:spcPct val="100000"/>
                        </a:lnSpc>
                        <a:spcBef>
                          <a:spcPts val="280"/>
                        </a:spcBef>
                      </a:pPr>
                      <a:r>
                        <a:rPr sz="1350" b="1" spc="-10" dirty="0">
                          <a:solidFill>
                            <a:srgbClr val="FFFFFF"/>
                          </a:solidFill>
                          <a:latin typeface="Carlito"/>
                          <a:cs typeface="Carlito"/>
                        </a:rPr>
                        <a:t>Train</a:t>
                      </a:r>
                      <a:endParaRPr sz="1350">
                        <a:latin typeface="Carlito"/>
                        <a:cs typeface="Carlito"/>
                      </a:endParaRPr>
                    </a:p>
                  </a:txBody>
                  <a:tcPr marL="0" marR="0" marT="3556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471C4"/>
                    </a:solidFill>
                  </a:tcPr>
                </a:tc>
                <a:tc>
                  <a:txBody>
                    <a:bodyPr/>
                    <a:lstStyle/>
                    <a:p>
                      <a:pPr marL="91440">
                        <a:lnSpc>
                          <a:spcPct val="100000"/>
                        </a:lnSpc>
                        <a:spcBef>
                          <a:spcPts val="280"/>
                        </a:spcBef>
                      </a:pPr>
                      <a:r>
                        <a:rPr sz="1350" b="1" spc="-20" dirty="0">
                          <a:solidFill>
                            <a:srgbClr val="FFFFFF"/>
                          </a:solidFill>
                          <a:latin typeface="Carlito"/>
                          <a:cs typeface="Carlito"/>
                        </a:rPr>
                        <a:t>Test</a:t>
                      </a:r>
                      <a:endParaRPr sz="1350">
                        <a:latin typeface="Carlito"/>
                        <a:cs typeface="Carlito"/>
                      </a:endParaRPr>
                    </a:p>
                  </a:txBody>
                  <a:tcPr marL="0" marR="0" marT="3556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EC7C30"/>
                    </a:solidFill>
                  </a:tcPr>
                </a:tc>
                <a:tc>
                  <a:txBody>
                    <a:bodyPr/>
                    <a:lstStyle/>
                    <a:p>
                      <a:pPr algn="ctr">
                        <a:lnSpc>
                          <a:spcPct val="100000"/>
                        </a:lnSpc>
                        <a:spcBef>
                          <a:spcPts val="280"/>
                        </a:spcBef>
                      </a:pPr>
                      <a:r>
                        <a:rPr sz="1350" b="1" spc="-10" dirty="0">
                          <a:solidFill>
                            <a:srgbClr val="FFFFFF"/>
                          </a:solidFill>
                          <a:latin typeface="Carlito"/>
                          <a:cs typeface="Carlito"/>
                        </a:rPr>
                        <a:t>Train</a:t>
                      </a:r>
                      <a:endParaRPr sz="1350">
                        <a:latin typeface="Carlito"/>
                        <a:cs typeface="Carlito"/>
                      </a:endParaRPr>
                    </a:p>
                  </a:txBody>
                  <a:tcPr marL="0" marR="0" marT="3556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471C4"/>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62919341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cs-CZ" dirty="0"/>
              <a:t>Offline evaluation settings</a:t>
            </a:r>
            <a:endParaRPr lang="en-US" dirty="0"/>
          </a:p>
        </p:txBody>
      </p:sp>
      <p:sp>
        <p:nvSpPr>
          <p:cNvPr id="3" name="Inhaltsplatzhalter 2"/>
          <p:cNvSpPr>
            <a:spLocks noGrp="1"/>
          </p:cNvSpPr>
          <p:nvPr>
            <p:ph idx="1"/>
          </p:nvPr>
        </p:nvSpPr>
        <p:spPr/>
        <p:txBody>
          <a:bodyPr/>
          <a:lstStyle/>
          <a:p>
            <a:pPr marL="184785" marR="773430" indent="-172720">
              <a:lnSpc>
                <a:spcPct val="90100"/>
              </a:lnSpc>
              <a:spcBef>
                <a:spcPts val="350"/>
              </a:spcBef>
              <a:buFont typeface="Arial"/>
              <a:buChar char="•"/>
              <a:tabLst>
                <a:tab pos="184785" algn="l"/>
              </a:tabLst>
            </a:pPr>
            <a:r>
              <a:rPr lang="en-US" sz="1800" dirty="0">
                <a:latin typeface="Carlito"/>
                <a:cs typeface="Carlito"/>
              </a:rPr>
              <a:t>Largely</a:t>
            </a:r>
            <a:r>
              <a:rPr lang="en-US" sz="1800" spc="-55" dirty="0">
                <a:latin typeface="Carlito"/>
                <a:cs typeface="Carlito"/>
              </a:rPr>
              <a:t> </a:t>
            </a:r>
            <a:r>
              <a:rPr lang="en-US" sz="1800" dirty="0">
                <a:latin typeface="Carlito"/>
                <a:cs typeface="Carlito"/>
              </a:rPr>
              <a:t>used</a:t>
            </a:r>
            <a:r>
              <a:rPr lang="en-US" sz="1800" spc="-40" dirty="0">
                <a:latin typeface="Carlito"/>
                <a:cs typeface="Carlito"/>
              </a:rPr>
              <a:t> </a:t>
            </a:r>
            <a:r>
              <a:rPr lang="en-US" sz="1800" dirty="0">
                <a:latin typeface="Carlito"/>
                <a:cs typeface="Carlito"/>
              </a:rPr>
              <a:t>in</a:t>
            </a:r>
            <a:r>
              <a:rPr lang="en-US" sz="1800" spc="-45" dirty="0">
                <a:latin typeface="Carlito"/>
                <a:cs typeface="Carlito"/>
              </a:rPr>
              <a:t> </a:t>
            </a:r>
            <a:r>
              <a:rPr lang="en-US" sz="1800" spc="-10" dirty="0">
                <a:latin typeface="Carlito"/>
                <a:cs typeface="Carlito"/>
              </a:rPr>
              <a:t>experimental evaluations</a:t>
            </a:r>
            <a:r>
              <a:rPr lang="en-US" sz="1800" spc="-55" dirty="0">
                <a:latin typeface="Carlito"/>
                <a:cs typeface="Carlito"/>
              </a:rPr>
              <a:t> </a:t>
            </a:r>
            <a:r>
              <a:rPr lang="en-US" sz="1800" dirty="0">
                <a:latin typeface="Carlito"/>
                <a:cs typeface="Carlito"/>
              </a:rPr>
              <a:t>for</a:t>
            </a:r>
            <a:r>
              <a:rPr lang="en-US" sz="1800" spc="-55" dirty="0">
                <a:latin typeface="Carlito"/>
                <a:cs typeface="Carlito"/>
              </a:rPr>
              <a:t> </a:t>
            </a:r>
            <a:r>
              <a:rPr lang="en-US" sz="1800" spc="-10" dirty="0">
                <a:latin typeface="Carlito"/>
                <a:cs typeface="Carlito"/>
              </a:rPr>
              <a:t>recommender systems</a:t>
            </a:r>
            <a:endParaRPr lang="en-US" sz="1800" dirty="0">
              <a:latin typeface="Carlito"/>
              <a:cs typeface="Carlito"/>
            </a:endParaRPr>
          </a:p>
          <a:p>
            <a:pPr lvl="1"/>
            <a:r>
              <a:rPr lang="cs-CZ" sz="1600" dirty="0"/>
              <a:t>Cheap to conduct, Easy to scale/parallelize, Easy to replicate</a:t>
            </a:r>
          </a:p>
          <a:p>
            <a:pPr lvl="1"/>
            <a:r>
              <a:rPr lang="cs-CZ" sz="1600" dirty="0"/>
              <a:t>No need to have an access to real-world services</a:t>
            </a:r>
          </a:p>
          <a:p>
            <a:pPr lvl="1"/>
            <a:r>
              <a:rPr lang="cs-CZ" sz="1600" dirty="0"/>
              <a:t>No need to contract human users of the system</a:t>
            </a:r>
          </a:p>
          <a:p>
            <a:pPr lvl="1"/>
            <a:endParaRPr lang="cs-CZ" sz="1500" dirty="0"/>
          </a:p>
          <a:p>
            <a:r>
              <a:rPr lang="cs-CZ" sz="1800" dirty="0"/>
              <a:t>Common working principle:</a:t>
            </a:r>
          </a:p>
          <a:p>
            <a:pPr lvl="1"/>
            <a:r>
              <a:rPr lang="cs-CZ" sz="1600" dirty="0"/>
              <a:t>Existence of some „correct“ (gold truth) but hidden data (e.g., a portion of users ratings)</a:t>
            </a:r>
          </a:p>
          <a:p>
            <a:pPr lvl="1"/>
            <a:r>
              <a:rPr lang="cs-CZ" sz="1600" dirty="0"/>
              <a:t>RS aim to predict such hidden data (e.g., recommend items user did rate positively)</a:t>
            </a:r>
          </a:p>
          <a:p>
            <a:pPr lvl="1"/>
            <a:endParaRPr lang="cs-CZ" sz="1600" dirty="0"/>
          </a:p>
          <a:p>
            <a:r>
              <a:rPr lang="cs-CZ" sz="1800" dirty="0"/>
              <a:t>Ingredients needed:</a:t>
            </a:r>
          </a:p>
          <a:p>
            <a:pPr lvl="1"/>
            <a:r>
              <a:rPr lang="cs-CZ" sz="1600" dirty="0"/>
              <a:t>Dataset</a:t>
            </a:r>
          </a:p>
          <a:p>
            <a:pPr lvl="1"/>
            <a:r>
              <a:rPr lang="cs-CZ" sz="1600" dirty="0"/>
              <a:t>Methodology (e.g., data splits)</a:t>
            </a:r>
          </a:p>
          <a:p>
            <a:pPr lvl="1"/>
            <a:r>
              <a:rPr lang="cs-CZ" sz="1600" dirty="0"/>
              <a:t>Metrics to evaluate</a:t>
            </a:r>
          </a:p>
          <a:p>
            <a:pPr lvl="1"/>
            <a:endParaRPr lang="cs-CZ" sz="1600" dirty="0">
              <a:solidFill>
                <a:srgbClr val="FF0000"/>
              </a:solidFill>
            </a:endParaRPr>
          </a:p>
        </p:txBody>
      </p:sp>
    </p:spTree>
    <p:extLst>
      <p:ext uri="{BB962C8B-B14F-4D97-AF65-F5344CB8AC3E}">
        <p14:creationId xmlns:p14="http://schemas.microsoft.com/office/powerpoint/2010/main" val="351057073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23392" y="485014"/>
            <a:ext cx="12149218" cy="749307"/>
          </a:xfrm>
          <a:prstGeom prst="rect">
            <a:avLst/>
          </a:prstGeom>
        </p:spPr>
        <p:txBody>
          <a:bodyPr vert="horz" wrap="square" lIns="0" tIns="239140" rIns="0" bIns="0" rtlCol="0">
            <a:spAutoFit/>
          </a:bodyPr>
          <a:lstStyle/>
          <a:p>
            <a:pPr marL="12700">
              <a:spcBef>
                <a:spcPts val="100"/>
              </a:spcBef>
            </a:pPr>
            <a:r>
              <a:rPr spc="-30" dirty="0"/>
              <a:t>Datasets</a:t>
            </a:r>
          </a:p>
        </p:txBody>
      </p:sp>
      <p:sp>
        <p:nvSpPr>
          <p:cNvPr id="3" name="object 3"/>
          <p:cNvSpPr txBox="1"/>
          <p:nvPr/>
        </p:nvSpPr>
        <p:spPr>
          <a:xfrm>
            <a:off x="623392" y="1810258"/>
            <a:ext cx="11017224" cy="4011355"/>
          </a:xfrm>
          <a:prstGeom prst="rect">
            <a:avLst/>
          </a:prstGeom>
        </p:spPr>
        <p:txBody>
          <a:bodyPr vert="horz" wrap="square" lIns="0" tIns="48260" rIns="0" bIns="0" rtlCol="0">
            <a:spAutoFit/>
          </a:bodyPr>
          <a:lstStyle/>
          <a:p>
            <a:pPr marL="184785" marR="3183255" lvl="0" indent="-172720" algn="l" defTabSz="914400" rtl="0" eaLnBrk="1" fontAlgn="auto" latinLnBrk="0" hangingPunct="1">
              <a:lnSpc>
                <a:spcPts val="2270"/>
              </a:lnSpc>
              <a:spcBef>
                <a:spcPts val="380"/>
              </a:spcBef>
              <a:spcAft>
                <a:spcPts val="0"/>
              </a:spcAft>
              <a:buClrTx/>
              <a:buSzTx/>
              <a:buFont typeface="Arial"/>
              <a:buChar char="•"/>
              <a:tabLst>
                <a:tab pos="184785" algn="l"/>
              </a:tabLst>
              <a:defRPr/>
            </a:pPr>
            <a:r>
              <a:rPr kumimoji="0" sz="2100" b="0" i="0" u="none" strike="noStrike" kern="0" cap="none" spc="0" normalizeH="0" baseline="0" noProof="0" dirty="0">
                <a:ln>
                  <a:noFill/>
                </a:ln>
                <a:solidFill>
                  <a:sysClr val="windowText" lastClr="000000"/>
                </a:solidFill>
                <a:effectLst/>
                <a:uLnTx/>
                <a:uFillTx/>
                <a:latin typeface="Carlito"/>
                <a:ea typeface="+mn-ea"/>
                <a:cs typeface="Carlito"/>
              </a:rPr>
              <a:t>Collection</a:t>
            </a:r>
            <a:r>
              <a:rPr kumimoji="0" sz="2100" b="0" i="0" u="none" strike="noStrike" kern="0" cap="none" spc="-60" normalizeH="0" baseline="0" noProof="0" dirty="0">
                <a:ln>
                  <a:noFill/>
                </a:ln>
                <a:solidFill>
                  <a:sysClr val="windowText" lastClr="000000"/>
                </a:solidFill>
                <a:effectLst/>
                <a:uLnTx/>
                <a:uFillTx/>
                <a:latin typeface="Carlito"/>
                <a:ea typeface="+mn-ea"/>
                <a:cs typeface="Carlito"/>
              </a:rPr>
              <a:t> </a:t>
            </a:r>
            <a:r>
              <a:rPr kumimoji="0" sz="2100" b="0" i="0" u="none" strike="noStrike" kern="0" cap="none" spc="0" normalizeH="0" baseline="0" noProof="0" dirty="0">
                <a:ln>
                  <a:noFill/>
                </a:ln>
                <a:solidFill>
                  <a:sysClr val="windowText" lastClr="000000"/>
                </a:solidFill>
                <a:effectLst/>
                <a:uLnTx/>
                <a:uFillTx/>
                <a:latin typeface="Carlito"/>
                <a:ea typeface="+mn-ea"/>
                <a:cs typeface="Carlito"/>
              </a:rPr>
              <a:t>of</a:t>
            </a:r>
            <a:r>
              <a:rPr kumimoji="0" sz="2100" b="0" i="0" u="none" strike="noStrike" kern="0" cap="none" spc="-90" normalizeH="0" baseline="0" noProof="0" dirty="0">
                <a:ln>
                  <a:noFill/>
                </a:ln>
                <a:solidFill>
                  <a:sysClr val="windowText" lastClr="000000"/>
                </a:solidFill>
                <a:effectLst/>
                <a:uLnTx/>
                <a:uFillTx/>
                <a:latin typeface="Carlito"/>
                <a:ea typeface="+mn-ea"/>
                <a:cs typeface="Carlito"/>
              </a:rPr>
              <a:t> </a:t>
            </a:r>
            <a:r>
              <a:rPr kumimoji="0" sz="2100" b="0" i="0" u="none" strike="noStrike" kern="0" cap="none" spc="0" normalizeH="0" baseline="0" noProof="0" dirty="0">
                <a:ln>
                  <a:noFill/>
                </a:ln>
                <a:solidFill>
                  <a:sysClr val="windowText" lastClr="000000"/>
                </a:solidFill>
                <a:effectLst/>
                <a:uLnTx/>
                <a:uFillTx/>
                <a:latin typeface="Carlito"/>
                <a:ea typeface="+mn-ea"/>
                <a:cs typeface="Carlito"/>
              </a:rPr>
              <a:t>synthetic</a:t>
            </a:r>
            <a:r>
              <a:rPr kumimoji="0" sz="2100" b="0" i="0" u="none" strike="noStrike" kern="0" cap="none" spc="-80" normalizeH="0" baseline="0" noProof="0" dirty="0">
                <a:ln>
                  <a:noFill/>
                </a:ln>
                <a:solidFill>
                  <a:sysClr val="windowText" lastClr="000000"/>
                </a:solidFill>
                <a:effectLst/>
                <a:uLnTx/>
                <a:uFillTx/>
                <a:latin typeface="Carlito"/>
                <a:ea typeface="+mn-ea"/>
                <a:cs typeface="Carlito"/>
              </a:rPr>
              <a:t> </a:t>
            </a:r>
            <a:r>
              <a:rPr kumimoji="0" sz="2100" b="0" i="0" u="none" strike="noStrike" kern="0" cap="none" spc="0" normalizeH="0" baseline="0" noProof="0" dirty="0">
                <a:ln>
                  <a:noFill/>
                </a:ln>
                <a:solidFill>
                  <a:sysClr val="windowText" lastClr="000000"/>
                </a:solidFill>
                <a:effectLst/>
                <a:uLnTx/>
                <a:uFillTx/>
                <a:latin typeface="Carlito"/>
                <a:ea typeface="+mn-ea"/>
                <a:cs typeface="Carlito"/>
              </a:rPr>
              <a:t>or</a:t>
            </a:r>
            <a:r>
              <a:rPr kumimoji="0" sz="2100" b="0" i="0" u="none" strike="noStrike" kern="0" cap="none" spc="-75" normalizeH="0" baseline="0" noProof="0" dirty="0">
                <a:ln>
                  <a:noFill/>
                </a:ln>
                <a:solidFill>
                  <a:sysClr val="windowText" lastClr="000000"/>
                </a:solidFill>
                <a:effectLst/>
                <a:uLnTx/>
                <a:uFillTx/>
                <a:latin typeface="Carlito"/>
                <a:ea typeface="+mn-ea"/>
                <a:cs typeface="Carlito"/>
              </a:rPr>
              <a:t> </a:t>
            </a:r>
            <a:r>
              <a:rPr kumimoji="0" sz="2100" b="0" i="0" u="none" strike="noStrike" kern="0" cap="none" spc="0" normalizeH="0" baseline="0" noProof="0" dirty="0">
                <a:ln>
                  <a:noFill/>
                </a:ln>
                <a:solidFill>
                  <a:sysClr val="windowText" lastClr="000000"/>
                </a:solidFill>
                <a:effectLst/>
                <a:uLnTx/>
                <a:uFillTx/>
                <a:latin typeface="Carlito"/>
                <a:ea typeface="+mn-ea"/>
                <a:cs typeface="Carlito"/>
              </a:rPr>
              <a:t>historical</a:t>
            </a:r>
            <a:r>
              <a:rPr kumimoji="0" sz="2100" b="0" i="0" u="none" strike="noStrike" kern="0" cap="none" spc="-60" normalizeH="0" baseline="0" noProof="0" dirty="0">
                <a:ln>
                  <a:noFill/>
                </a:ln>
                <a:solidFill>
                  <a:sysClr val="windowText" lastClr="000000"/>
                </a:solidFill>
                <a:effectLst/>
                <a:uLnTx/>
                <a:uFillTx/>
                <a:latin typeface="Carlito"/>
                <a:ea typeface="+mn-ea"/>
                <a:cs typeface="Carlito"/>
              </a:rPr>
              <a:t> </a:t>
            </a:r>
            <a:r>
              <a:rPr kumimoji="0" sz="2100" b="0" i="0" u="none" strike="noStrike" kern="0" cap="none" spc="-20" normalizeH="0" baseline="0" noProof="0" dirty="0">
                <a:ln>
                  <a:noFill/>
                </a:ln>
                <a:solidFill>
                  <a:sysClr val="windowText" lastClr="000000"/>
                </a:solidFill>
                <a:effectLst/>
                <a:uLnTx/>
                <a:uFillTx/>
                <a:latin typeface="Carlito"/>
                <a:ea typeface="+mn-ea"/>
                <a:cs typeface="Carlito"/>
              </a:rPr>
              <a:t>user </a:t>
            </a:r>
            <a:r>
              <a:rPr kumimoji="0" sz="2100" b="0" i="0" u="none" strike="noStrike" kern="0" cap="none" spc="-10" normalizeH="0" baseline="0" noProof="0" dirty="0">
                <a:ln>
                  <a:noFill/>
                </a:ln>
                <a:solidFill>
                  <a:sysClr val="windowText" lastClr="000000"/>
                </a:solidFill>
                <a:effectLst/>
                <a:uLnTx/>
                <a:uFillTx/>
                <a:latin typeface="Carlito"/>
                <a:ea typeface="+mn-ea"/>
                <a:cs typeface="Carlito"/>
              </a:rPr>
              <a:t>interaction</a:t>
            </a:r>
            <a:r>
              <a:rPr kumimoji="0" sz="2100" b="0" i="0" u="none" strike="noStrike" kern="0" cap="none" spc="-65" normalizeH="0" baseline="0" noProof="0" dirty="0">
                <a:ln>
                  <a:noFill/>
                </a:ln>
                <a:solidFill>
                  <a:sysClr val="windowText" lastClr="000000"/>
                </a:solidFill>
                <a:effectLst/>
                <a:uLnTx/>
                <a:uFillTx/>
                <a:latin typeface="Carlito"/>
                <a:ea typeface="+mn-ea"/>
                <a:cs typeface="Carlito"/>
              </a:rPr>
              <a:t> </a:t>
            </a:r>
            <a:r>
              <a:rPr kumimoji="0" sz="2100" b="0" i="0" u="none" strike="noStrike" kern="0" cap="none" spc="-20" normalizeH="0" baseline="0" noProof="0" dirty="0">
                <a:ln>
                  <a:noFill/>
                </a:ln>
                <a:solidFill>
                  <a:sysClr val="windowText" lastClr="000000"/>
                </a:solidFill>
                <a:effectLst/>
                <a:uLnTx/>
                <a:uFillTx/>
                <a:latin typeface="Carlito"/>
                <a:ea typeface="+mn-ea"/>
                <a:cs typeface="Carlito"/>
              </a:rPr>
              <a:t>data</a:t>
            </a:r>
            <a:endParaRPr kumimoji="0" sz="2100" b="0" i="0" u="none" strike="noStrike" kern="0" cap="none" spc="0" normalizeH="0" baseline="0" noProof="0" dirty="0">
              <a:ln>
                <a:noFill/>
              </a:ln>
              <a:solidFill>
                <a:sysClr val="windowText" lastClr="000000"/>
              </a:solidFill>
              <a:effectLst/>
              <a:uLnTx/>
              <a:uFillTx/>
              <a:latin typeface="Carlito"/>
              <a:ea typeface="+mn-ea"/>
              <a:cs typeface="Carlito"/>
            </a:endParaRPr>
          </a:p>
          <a:p>
            <a:pPr marL="527685" marR="0" lvl="1" indent="-172085" algn="l" defTabSz="914400" rtl="0" eaLnBrk="1" fontAlgn="auto" latinLnBrk="0" hangingPunct="1">
              <a:lnSpc>
                <a:spcPct val="100000"/>
              </a:lnSpc>
              <a:spcBef>
                <a:spcPts val="175"/>
              </a:spcBef>
              <a:spcAft>
                <a:spcPts val="0"/>
              </a:spcAft>
              <a:buClrTx/>
              <a:buSzTx/>
              <a:buFont typeface="Arial"/>
              <a:buChar char="•"/>
              <a:tabLst>
                <a:tab pos="527685" algn="l"/>
              </a:tabLst>
              <a:defRPr/>
            </a:pPr>
            <a:r>
              <a:rPr kumimoji="0" sz="1800" b="0" i="0" u="none" strike="noStrike" kern="0" cap="none" spc="0" normalizeH="0" baseline="0" noProof="0" dirty="0">
                <a:ln>
                  <a:noFill/>
                </a:ln>
                <a:solidFill>
                  <a:sysClr val="windowText" lastClr="000000"/>
                </a:solidFill>
                <a:effectLst/>
                <a:uLnTx/>
                <a:uFillTx/>
                <a:latin typeface="Carlito"/>
                <a:ea typeface="+mn-ea"/>
                <a:cs typeface="Carlito"/>
              </a:rPr>
              <a:t>Ratings,</a:t>
            </a:r>
            <a:r>
              <a:rPr kumimoji="0" sz="1800" b="0" i="0" u="none" strike="noStrike" kern="0" cap="none" spc="-50" normalizeH="0" baseline="0" noProof="0" dirty="0">
                <a:ln>
                  <a:noFill/>
                </a:ln>
                <a:solidFill>
                  <a:sysClr val="windowText" lastClr="000000"/>
                </a:solidFill>
                <a:effectLst/>
                <a:uLnTx/>
                <a:uFillTx/>
                <a:latin typeface="Carlito"/>
                <a:ea typeface="+mn-ea"/>
                <a:cs typeface="Carlito"/>
              </a:rPr>
              <a:t> </a:t>
            </a:r>
            <a:r>
              <a:rPr kumimoji="0" sz="1800" b="0" i="0" u="none" strike="noStrike" kern="0" cap="none" spc="0" normalizeH="0" baseline="0" noProof="0" dirty="0">
                <a:ln>
                  <a:noFill/>
                </a:ln>
                <a:solidFill>
                  <a:sysClr val="windowText" lastClr="000000"/>
                </a:solidFill>
                <a:effectLst/>
                <a:uLnTx/>
                <a:uFillTx/>
                <a:latin typeface="Carlito"/>
                <a:ea typeface="+mn-ea"/>
                <a:cs typeface="Carlito"/>
              </a:rPr>
              <a:t>purchase</a:t>
            </a:r>
            <a:r>
              <a:rPr kumimoji="0" sz="1800" b="0" i="0" u="none" strike="noStrike" kern="0" cap="none" spc="-35" normalizeH="0" baseline="0" noProof="0" dirty="0">
                <a:ln>
                  <a:noFill/>
                </a:ln>
                <a:solidFill>
                  <a:sysClr val="windowText" lastClr="000000"/>
                </a:solidFill>
                <a:effectLst/>
                <a:uLnTx/>
                <a:uFillTx/>
                <a:latin typeface="Carlito"/>
                <a:ea typeface="+mn-ea"/>
                <a:cs typeface="Carlito"/>
              </a:rPr>
              <a:t> </a:t>
            </a:r>
            <a:r>
              <a:rPr kumimoji="0" sz="1800" b="0" i="0" u="none" strike="noStrike" kern="0" cap="none" spc="-10" normalizeH="0" baseline="0" noProof="0" dirty="0">
                <a:ln>
                  <a:noFill/>
                </a:ln>
                <a:solidFill>
                  <a:sysClr val="windowText" lastClr="000000"/>
                </a:solidFill>
                <a:effectLst/>
                <a:uLnTx/>
                <a:uFillTx/>
                <a:latin typeface="Carlito"/>
                <a:ea typeface="+mn-ea"/>
                <a:cs typeface="Carlito"/>
              </a:rPr>
              <a:t>transactions,</a:t>
            </a:r>
            <a:r>
              <a:rPr kumimoji="0" sz="1800" b="0" i="0" u="none" strike="noStrike" kern="0" cap="none" spc="-45" normalizeH="0" baseline="0" noProof="0" dirty="0">
                <a:ln>
                  <a:noFill/>
                </a:ln>
                <a:solidFill>
                  <a:sysClr val="windowText" lastClr="000000"/>
                </a:solidFill>
                <a:effectLst/>
                <a:uLnTx/>
                <a:uFillTx/>
                <a:latin typeface="Carlito"/>
                <a:ea typeface="+mn-ea"/>
                <a:cs typeface="Carlito"/>
              </a:rPr>
              <a:t> </a:t>
            </a:r>
            <a:r>
              <a:rPr kumimoji="0" sz="1800" b="0" i="0" u="none" strike="noStrike" kern="0" cap="none" spc="-10" normalizeH="0" baseline="0" noProof="0" dirty="0">
                <a:ln>
                  <a:noFill/>
                </a:ln>
                <a:solidFill>
                  <a:sysClr val="windowText" lastClr="000000"/>
                </a:solidFill>
                <a:effectLst/>
                <a:uLnTx/>
                <a:uFillTx/>
                <a:latin typeface="Carlito"/>
                <a:ea typeface="+mn-ea"/>
                <a:cs typeface="Carlito"/>
              </a:rPr>
              <a:t>clicks</a:t>
            </a:r>
            <a:r>
              <a:rPr kumimoji="0" lang="cs-CZ" sz="1800" b="0" i="0" u="none" strike="noStrike" kern="0" cap="none" spc="-10" normalizeH="0" baseline="0" noProof="0" dirty="0">
                <a:ln>
                  <a:noFill/>
                </a:ln>
                <a:solidFill>
                  <a:sysClr val="windowText" lastClr="000000"/>
                </a:solidFill>
                <a:effectLst/>
                <a:uLnTx/>
                <a:uFillTx/>
                <a:latin typeface="Carlito"/>
                <a:ea typeface="+mn-ea"/>
                <a:cs typeface="Carlito"/>
              </a:rPr>
              <a:t>, impressions</a:t>
            </a:r>
          </a:p>
          <a:p>
            <a:pPr marL="527685" marR="0" lvl="1" indent="-172085" algn="l" defTabSz="914400" rtl="0" eaLnBrk="1" fontAlgn="auto" latinLnBrk="0" hangingPunct="1">
              <a:lnSpc>
                <a:spcPct val="100000"/>
              </a:lnSpc>
              <a:spcBef>
                <a:spcPts val="175"/>
              </a:spcBef>
              <a:spcAft>
                <a:spcPts val="0"/>
              </a:spcAft>
              <a:buClrTx/>
              <a:buSzTx/>
              <a:buFont typeface="Arial"/>
              <a:buChar char="•"/>
              <a:tabLst>
                <a:tab pos="527685" algn="l"/>
              </a:tabLst>
              <a:defRPr/>
            </a:pPr>
            <a:r>
              <a:rPr kumimoji="0" lang="cs-CZ" sz="1800" b="0" i="0" u="none" strike="noStrike" kern="0" cap="none" spc="-10" normalizeH="0" baseline="0" noProof="0" dirty="0">
                <a:ln>
                  <a:noFill/>
                </a:ln>
                <a:solidFill>
                  <a:sysClr val="windowText" lastClr="000000"/>
                </a:solidFill>
                <a:effectLst/>
                <a:uLnTx/>
                <a:uFillTx/>
                <a:latin typeface="Carlito"/>
                <a:ea typeface="+mn-ea"/>
                <a:cs typeface="Carlito"/>
              </a:rPr>
              <a:t>May also contain other data (e.g., item meta-data, item external identifiers etc.)</a:t>
            </a:r>
            <a:endParaRPr kumimoji="0" sz="1800" b="0" i="0" u="none" strike="noStrike" kern="0" cap="none" spc="0" normalizeH="0" baseline="0" noProof="0" dirty="0">
              <a:ln>
                <a:noFill/>
              </a:ln>
              <a:solidFill>
                <a:sysClr val="windowText" lastClr="000000"/>
              </a:solidFill>
              <a:effectLst/>
              <a:uLnTx/>
              <a:uFillTx/>
              <a:latin typeface="Carlito"/>
              <a:ea typeface="+mn-ea"/>
              <a:cs typeface="Carlito"/>
            </a:endParaRPr>
          </a:p>
          <a:p>
            <a:pPr marL="184785" marR="0" lvl="0" indent="-172085" algn="l" defTabSz="914400" rtl="0" eaLnBrk="1" fontAlgn="auto" latinLnBrk="0" hangingPunct="1">
              <a:lnSpc>
                <a:spcPts val="2395"/>
              </a:lnSpc>
              <a:spcBef>
                <a:spcPts val="525"/>
              </a:spcBef>
              <a:spcAft>
                <a:spcPts val="0"/>
              </a:spcAft>
              <a:buClrTx/>
              <a:buSzTx/>
              <a:buFont typeface="Arial"/>
              <a:buChar char="•"/>
              <a:tabLst>
                <a:tab pos="184785" algn="l"/>
              </a:tabLst>
              <a:defRPr/>
            </a:pPr>
            <a:r>
              <a:rPr kumimoji="0" sz="2100" b="0" i="1" u="none" strike="noStrike" kern="0" cap="none" spc="0" normalizeH="0" baseline="0" noProof="0" dirty="0">
                <a:ln>
                  <a:noFill/>
                </a:ln>
                <a:solidFill>
                  <a:prstClr val="white">
                    <a:lumMod val="50000"/>
                  </a:prstClr>
                </a:solidFill>
                <a:effectLst/>
                <a:uLnTx/>
                <a:uFillTx/>
                <a:latin typeface="Carlito"/>
                <a:ea typeface="+mn-ea"/>
                <a:cs typeface="Carlito"/>
              </a:rPr>
              <a:t>Synthetic</a:t>
            </a:r>
            <a:r>
              <a:rPr kumimoji="0" sz="2100" b="0" i="1" u="none" strike="noStrike" kern="0" cap="none" spc="-80" normalizeH="0" baseline="0" noProof="0" dirty="0">
                <a:ln>
                  <a:noFill/>
                </a:ln>
                <a:solidFill>
                  <a:prstClr val="white">
                    <a:lumMod val="50000"/>
                  </a:prstClr>
                </a:solidFill>
                <a:effectLst/>
                <a:uLnTx/>
                <a:uFillTx/>
                <a:latin typeface="Carlito"/>
                <a:ea typeface="+mn-ea"/>
                <a:cs typeface="Carlito"/>
              </a:rPr>
              <a:t> </a:t>
            </a:r>
            <a:r>
              <a:rPr kumimoji="0" sz="2100" b="0" i="1" u="none" strike="noStrike" kern="0" cap="none" spc="-10" normalizeH="0" baseline="0" noProof="0" dirty="0">
                <a:ln>
                  <a:noFill/>
                </a:ln>
                <a:solidFill>
                  <a:prstClr val="white">
                    <a:lumMod val="50000"/>
                  </a:prstClr>
                </a:solidFill>
                <a:effectLst/>
                <a:uLnTx/>
                <a:uFillTx/>
                <a:latin typeface="Carlito"/>
                <a:ea typeface="+mn-ea"/>
                <a:cs typeface="Carlito"/>
              </a:rPr>
              <a:t>datasets</a:t>
            </a:r>
            <a:r>
              <a:rPr kumimoji="0" sz="2100" b="0" i="1" u="none" strike="noStrike" kern="0" cap="none" spc="-85" normalizeH="0" baseline="0" noProof="0" dirty="0">
                <a:ln>
                  <a:noFill/>
                </a:ln>
                <a:solidFill>
                  <a:prstClr val="white">
                    <a:lumMod val="50000"/>
                  </a:prstClr>
                </a:solidFill>
                <a:effectLst/>
                <a:uLnTx/>
                <a:uFillTx/>
                <a:latin typeface="Carlito"/>
                <a:ea typeface="+mn-ea"/>
                <a:cs typeface="Carlito"/>
              </a:rPr>
              <a:t> </a:t>
            </a:r>
            <a:r>
              <a:rPr kumimoji="0" sz="2100" b="0" i="1" u="none" strike="noStrike" kern="0" cap="none" spc="0" normalizeH="0" baseline="0" noProof="0" dirty="0">
                <a:ln>
                  <a:noFill/>
                </a:ln>
                <a:solidFill>
                  <a:prstClr val="white">
                    <a:lumMod val="50000"/>
                  </a:prstClr>
                </a:solidFill>
                <a:effectLst/>
                <a:uLnTx/>
                <a:uFillTx/>
                <a:latin typeface="Carlito"/>
                <a:ea typeface="+mn-ea"/>
                <a:cs typeface="Carlito"/>
              </a:rPr>
              <a:t>ensure</a:t>
            </a:r>
            <a:r>
              <a:rPr kumimoji="0" sz="2100" b="0" i="1" u="none" strike="noStrike" kern="0" cap="none" spc="-70" normalizeH="0" baseline="0" noProof="0" dirty="0">
                <a:ln>
                  <a:noFill/>
                </a:ln>
                <a:solidFill>
                  <a:prstClr val="white">
                    <a:lumMod val="50000"/>
                  </a:prstClr>
                </a:solidFill>
                <a:effectLst/>
                <a:uLnTx/>
                <a:uFillTx/>
                <a:latin typeface="Carlito"/>
                <a:ea typeface="+mn-ea"/>
                <a:cs typeface="Carlito"/>
              </a:rPr>
              <a:t> </a:t>
            </a:r>
            <a:r>
              <a:rPr kumimoji="0" sz="2100" b="0" i="1" u="none" strike="noStrike" kern="0" cap="none" spc="0" normalizeH="0" baseline="0" noProof="0" dirty="0">
                <a:ln>
                  <a:noFill/>
                </a:ln>
                <a:solidFill>
                  <a:prstClr val="white">
                    <a:lumMod val="50000"/>
                  </a:prstClr>
                </a:solidFill>
                <a:effectLst/>
                <a:uLnTx/>
                <a:uFillTx/>
                <a:latin typeface="Carlito"/>
                <a:ea typeface="+mn-ea"/>
                <a:cs typeface="Carlito"/>
              </a:rPr>
              <a:t>certain</a:t>
            </a:r>
            <a:r>
              <a:rPr kumimoji="0" sz="2100" b="0" i="1" u="none" strike="noStrike" kern="0" cap="none" spc="-80" normalizeH="0" baseline="0" noProof="0" dirty="0">
                <a:ln>
                  <a:noFill/>
                </a:ln>
                <a:solidFill>
                  <a:prstClr val="white">
                    <a:lumMod val="50000"/>
                  </a:prstClr>
                </a:solidFill>
                <a:effectLst/>
                <a:uLnTx/>
                <a:uFillTx/>
                <a:latin typeface="Carlito"/>
                <a:ea typeface="+mn-ea"/>
                <a:cs typeface="Carlito"/>
              </a:rPr>
              <a:t> </a:t>
            </a:r>
            <a:r>
              <a:rPr kumimoji="0" sz="2100" b="0" i="1" u="none" strike="noStrike" kern="0" cap="none" spc="-10" normalizeH="0" baseline="0" noProof="0" dirty="0">
                <a:ln>
                  <a:noFill/>
                </a:ln>
                <a:solidFill>
                  <a:prstClr val="white">
                    <a:lumMod val="50000"/>
                  </a:prstClr>
                </a:solidFill>
                <a:effectLst/>
                <a:uLnTx/>
                <a:uFillTx/>
                <a:latin typeface="Carlito"/>
                <a:ea typeface="+mn-ea"/>
                <a:cs typeface="Carlito"/>
              </a:rPr>
              <a:t>properties</a:t>
            </a:r>
            <a:r>
              <a:rPr kumimoji="0" sz="2100" b="0" i="1" u="none" strike="noStrike" kern="0" cap="none" spc="-55" normalizeH="0" baseline="0" noProof="0" dirty="0">
                <a:ln>
                  <a:noFill/>
                </a:ln>
                <a:solidFill>
                  <a:prstClr val="white">
                    <a:lumMod val="50000"/>
                  </a:prstClr>
                </a:solidFill>
                <a:effectLst/>
                <a:uLnTx/>
                <a:uFillTx/>
                <a:latin typeface="Carlito"/>
                <a:ea typeface="+mn-ea"/>
                <a:cs typeface="Carlito"/>
              </a:rPr>
              <a:t> </a:t>
            </a:r>
            <a:r>
              <a:rPr kumimoji="0" sz="2100" b="0" i="1" u="none" strike="noStrike" kern="0" cap="none" spc="0" normalizeH="0" baseline="0" noProof="0" dirty="0">
                <a:ln>
                  <a:noFill/>
                </a:ln>
                <a:solidFill>
                  <a:prstClr val="white">
                    <a:lumMod val="50000"/>
                  </a:prstClr>
                </a:solidFill>
                <a:effectLst/>
                <a:uLnTx/>
                <a:uFillTx/>
                <a:latin typeface="Carlito"/>
                <a:ea typeface="+mn-ea"/>
                <a:cs typeface="Carlito"/>
              </a:rPr>
              <a:t>(distribution,</a:t>
            </a:r>
            <a:r>
              <a:rPr kumimoji="0" sz="2100" b="0" i="1" u="none" strike="noStrike" kern="0" cap="none" spc="-75" normalizeH="0" baseline="0" noProof="0" dirty="0">
                <a:ln>
                  <a:noFill/>
                </a:ln>
                <a:solidFill>
                  <a:prstClr val="white">
                    <a:lumMod val="50000"/>
                  </a:prstClr>
                </a:solidFill>
                <a:effectLst/>
                <a:uLnTx/>
                <a:uFillTx/>
                <a:latin typeface="Carlito"/>
                <a:ea typeface="+mn-ea"/>
                <a:cs typeface="Carlito"/>
              </a:rPr>
              <a:t> </a:t>
            </a:r>
            <a:r>
              <a:rPr kumimoji="0" sz="2100" b="0" i="1" u="none" strike="noStrike" kern="0" cap="none" spc="-10" normalizeH="0" baseline="0" noProof="0" dirty="0">
                <a:ln>
                  <a:noFill/>
                </a:ln>
                <a:solidFill>
                  <a:prstClr val="white">
                    <a:lumMod val="50000"/>
                  </a:prstClr>
                </a:solidFill>
                <a:effectLst/>
                <a:uLnTx/>
                <a:uFillTx/>
                <a:latin typeface="Carlito"/>
                <a:ea typeface="+mn-ea"/>
                <a:cs typeface="Carlito"/>
              </a:rPr>
              <a:t>size,</a:t>
            </a:r>
            <a:r>
              <a:rPr kumimoji="0" lang="cs-CZ" sz="2100" b="0" i="1" u="none" strike="noStrike" kern="0" cap="none" spc="-10" normalizeH="0" baseline="0" noProof="0" dirty="0">
                <a:ln>
                  <a:noFill/>
                </a:ln>
                <a:solidFill>
                  <a:prstClr val="white">
                    <a:lumMod val="50000"/>
                  </a:prstClr>
                </a:solidFill>
                <a:effectLst/>
                <a:uLnTx/>
                <a:uFillTx/>
                <a:latin typeface="Carlito"/>
                <a:ea typeface="+mn-ea"/>
                <a:cs typeface="Carlito"/>
              </a:rPr>
              <a:t> </a:t>
            </a:r>
            <a:r>
              <a:rPr kumimoji="0" sz="2100" b="0" i="1" u="none" strike="noStrike" kern="0" cap="none" spc="-10" normalizeH="0" baseline="0" noProof="0" dirty="0">
                <a:ln>
                  <a:noFill/>
                </a:ln>
                <a:solidFill>
                  <a:prstClr val="white">
                    <a:lumMod val="50000"/>
                  </a:prstClr>
                </a:solidFill>
                <a:effectLst/>
                <a:uLnTx/>
                <a:uFillTx/>
                <a:latin typeface="Carlito"/>
                <a:ea typeface="+mn-ea"/>
                <a:cs typeface="Carlito"/>
              </a:rPr>
              <a:t>sparsity)</a:t>
            </a:r>
            <a:endParaRPr kumimoji="0" sz="2100" b="0" i="1" u="none" strike="noStrike" kern="0" cap="none" spc="0" normalizeH="0" baseline="0" noProof="0" dirty="0">
              <a:ln>
                <a:noFill/>
              </a:ln>
              <a:solidFill>
                <a:prstClr val="white">
                  <a:lumMod val="50000"/>
                </a:prstClr>
              </a:solidFill>
              <a:effectLst/>
              <a:uLnTx/>
              <a:uFillTx/>
              <a:latin typeface="Carlito"/>
              <a:ea typeface="+mn-ea"/>
              <a:cs typeface="Carlito"/>
            </a:endParaRPr>
          </a:p>
          <a:p>
            <a:pPr marL="527685" marR="169545" lvl="1" indent="-172720" algn="l" defTabSz="914400" rtl="0" eaLnBrk="1" fontAlgn="auto" latinLnBrk="0" hangingPunct="1">
              <a:lnSpc>
                <a:spcPts val="1939"/>
              </a:lnSpc>
              <a:spcBef>
                <a:spcPts val="455"/>
              </a:spcBef>
              <a:spcAft>
                <a:spcPts val="0"/>
              </a:spcAft>
              <a:buClrTx/>
              <a:buSzTx/>
              <a:buFont typeface="Arial"/>
              <a:buChar char="•"/>
              <a:tabLst>
                <a:tab pos="527685" algn="l"/>
              </a:tabLst>
              <a:defRPr/>
            </a:pPr>
            <a:r>
              <a:rPr kumimoji="0" sz="1800" b="0" i="1" u="none" strike="noStrike" kern="0" cap="none" spc="0" normalizeH="0" baseline="0" noProof="0" dirty="0">
                <a:ln>
                  <a:noFill/>
                </a:ln>
                <a:solidFill>
                  <a:prstClr val="white">
                    <a:lumMod val="50000"/>
                  </a:prstClr>
                </a:solidFill>
                <a:effectLst/>
                <a:uLnTx/>
                <a:uFillTx/>
                <a:latin typeface="Carlito"/>
                <a:ea typeface="+mn-ea"/>
                <a:cs typeface="Carlito"/>
              </a:rPr>
              <a:t>Risk</a:t>
            </a:r>
            <a:r>
              <a:rPr kumimoji="0" sz="1800" b="0" i="1" u="none" strike="noStrike" kern="0" cap="none" spc="-45" normalizeH="0" baseline="0" noProof="0" dirty="0">
                <a:ln>
                  <a:noFill/>
                </a:ln>
                <a:solidFill>
                  <a:prstClr val="white">
                    <a:lumMod val="50000"/>
                  </a:prstClr>
                </a:solidFill>
                <a:effectLst/>
                <a:uLnTx/>
                <a:uFillTx/>
                <a:latin typeface="Carlito"/>
                <a:ea typeface="+mn-ea"/>
                <a:cs typeface="Carlito"/>
              </a:rPr>
              <a:t> </a:t>
            </a:r>
            <a:r>
              <a:rPr kumimoji="0" sz="1800" b="0" i="1" u="none" strike="noStrike" kern="0" cap="none" spc="0" normalizeH="0" baseline="0" noProof="0" dirty="0">
                <a:ln>
                  <a:noFill/>
                </a:ln>
                <a:solidFill>
                  <a:prstClr val="white">
                    <a:lumMod val="50000"/>
                  </a:prstClr>
                </a:solidFill>
                <a:effectLst/>
                <a:uLnTx/>
                <a:uFillTx/>
                <a:latin typeface="Carlito"/>
                <a:ea typeface="+mn-ea"/>
                <a:cs typeface="Carlito"/>
              </a:rPr>
              <a:t>that</a:t>
            </a:r>
            <a:r>
              <a:rPr kumimoji="0" sz="1800" b="0" i="1" u="none" strike="noStrike" kern="0" cap="none" spc="-50" normalizeH="0" baseline="0" noProof="0" dirty="0">
                <a:ln>
                  <a:noFill/>
                </a:ln>
                <a:solidFill>
                  <a:prstClr val="white">
                    <a:lumMod val="50000"/>
                  </a:prstClr>
                </a:solidFill>
                <a:effectLst/>
                <a:uLnTx/>
                <a:uFillTx/>
                <a:latin typeface="Carlito"/>
                <a:ea typeface="+mn-ea"/>
                <a:cs typeface="Carlito"/>
              </a:rPr>
              <a:t> </a:t>
            </a:r>
            <a:r>
              <a:rPr kumimoji="0" sz="1800" b="0" i="1" u="none" strike="noStrike" kern="0" cap="none" spc="0" normalizeH="0" baseline="0" noProof="0" dirty="0">
                <a:ln>
                  <a:noFill/>
                </a:ln>
                <a:solidFill>
                  <a:prstClr val="white">
                    <a:lumMod val="50000"/>
                  </a:prstClr>
                </a:solidFill>
                <a:effectLst/>
                <a:uLnTx/>
                <a:uFillTx/>
                <a:latin typeface="Carlito"/>
                <a:ea typeface="+mn-ea"/>
                <a:cs typeface="Carlito"/>
              </a:rPr>
              <a:t>such</a:t>
            </a:r>
            <a:r>
              <a:rPr kumimoji="0" sz="1800" b="0" i="1" u="none" strike="noStrike" kern="0" cap="none" spc="-35" normalizeH="0" baseline="0" noProof="0" dirty="0">
                <a:ln>
                  <a:noFill/>
                </a:ln>
                <a:solidFill>
                  <a:prstClr val="white">
                    <a:lumMod val="50000"/>
                  </a:prstClr>
                </a:solidFill>
                <a:effectLst/>
                <a:uLnTx/>
                <a:uFillTx/>
                <a:latin typeface="Carlito"/>
                <a:ea typeface="+mn-ea"/>
                <a:cs typeface="Carlito"/>
              </a:rPr>
              <a:t> </a:t>
            </a:r>
            <a:r>
              <a:rPr kumimoji="0" sz="1800" b="0" i="1" u="none" strike="noStrike" kern="0" cap="none" spc="0" normalizeH="0" baseline="0" noProof="0" dirty="0">
                <a:ln>
                  <a:noFill/>
                </a:ln>
                <a:solidFill>
                  <a:prstClr val="white">
                    <a:lumMod val="50000"/>
                  </a:prstClr>
                </a:solidFill>
                <a:effectLst/>
                <a:uLnTx/>
                <a:uFillTx/>
                <a:latin typeface="Carlito"/>
                <a:ea typeface="+mn-ea"/>
                <a:cs typeface="Carlito"/>
              </a:rPr>
              <a:t>datasets</a:t>
            </a:r>
            <a:r>
              <a:rPr kumimoji="0" sz="1800" b="0" i="1" u="none" strike="noStrike" kern="0" cap="none" spc="-55" normalizeH="0" baseline="0" noProof="0" dirty="0">
                <a:ln>
                  <a:noFill/>
                </a:ln>
                <a:solidFill>
                  <a:prstClr val="white">
                    <a:lumMod val="50000"/>
                  </a:prstClr>
                </a:solidFill>
                <a:effectLst/>
                <a:uLnTx/>
                <a:uFillTx/>
                <a:latin typeface="Carlito"/>
                <a:ea typeface="+mn-ea"/>
                <a:cs typeface="Carlito"/>
              </a:rPr>
              <a:t> </a:t>
            </a:r>
            <a:r>
              <a:rPr kumimoji="0" sz="1800" b="0" i="1" u="none" strike="noStrike" kern="0" cap="none" spc="0" normalizeH="0" baseline="0" noProof="0" dirty="0">
                <a:ln>
                  <a:noFill/>
                </a:ln>
                <a:solidFill>
                  <a:prstClr val="white">
                    <a:lumMod val="50000"/>
                  </a:prstClr>
                </a:solidFill>
                <a:effectLst/>
                <a:uLnTx/>
                <a:uFillTx/>
                <a:latin typeface="Carlito"/>
                <a:ea typeface="+mn-ea"/>
                <a:cs typeface="Carlito"/>
              </a:rPr>
              <a:t>are</a:t>
            </a:r>
            <a:r>
              <a:rPr kumimoji="0" sz="1800" b="0" i="1" u="none" strike="noStrike" kern="0" cap="none" spc="-45" normalizeH="0" baseline="0" noProof="0" dirty="0">
                <a:ln>
                  <a:noFill/>
                </a:ln>
                <a:solidFill>
                  <a:prstClr val="white">
                    <a:lumMod val="50000"/>
                  </a:prstClr>
                </a:solidFill>
                <a:effectLst/>
                <a:uLnTx/>
                <a:uFillTx/>
                <a:latin typeface="Carlito"/>
                <a:ea typeface="+mn-ea"/>
                <a:cs typeface="Carlito"/>
              </a:rPr>
              <a:t> </a:t>
            </a:r>
            <a:r>
              <a:rPr kumimoji="0" sz="1800" b="0" i="1" u="none" strike="noStrike" kern="0" cap="none" spc="0" normalizeH="0" baseline="0" noProof="0" dirty="0">
                <a:ln>
                  <a:noFill/>
                </a:ln>
                <a:solidFill>
                  <a:prstClr val="white">
                    <a:lumMod val="50000"/>
                  </a:prstClr>
                </a:solidFill>
                <a:effectLst/>
                <a:uLnTx/>
                <a:uFillTx/>
                <a:latin typeface="Carlito"/>
                <a:ea typeface="+mn-ea"/>
                <a:cs typeface="Carlito"/>
              </a:rPr>
              <a:t>biased</a:t>
            </a:r>
            <a:r>
              <a:rPr kumimoji="0" sz="1800" b="0" i="1" u="none" strike="noStrike" kern="0" cap="none" spc="-45" normalizeH="0" baseline="0" noProof="0" dirty="0">
                <a:ln>
                  <a:noFill/>
                </a:ln>
                <a:solidFill>
                  <a:prstClr val="white">
                    <a:lumMod val="50000"/>
                  </a:prstClr>
                </a:solidFill>
                <a:effectLst/>
                <a:uLnTx/>
                <a:uFillTx/>
                <a:latin typeface="Carlito"/>
                <a:ea typeface="+mn-ea"/>
                <a:cs typeface="Carlito"/>
              </a:rPr>
              <a:t> </a:t>
            </a:r>
            <a:r>
              <a:rPr kumimoji="0" sz="1800" b="0" i="1" u="none" strike="noStrike" kern="0" cap="none" spc="0" normalizeH="0" baseline="0" noProof="0" dirty="0">
                <a:ln>
                  <a:noFill/>
                </a:ln>
                <a:solidFill>
                  <a:prstClr val="white">
                    <a:lumMod val="50000"/>
                  </a:prstClr>
                </a:solidFill>
                <a:effectLst/>
                <a:uLnTx/>
                <a:uFillTx/>
                <a:latin typeface="Carlito"/>
                <a:ea typeface="+mn-ea"/>
                <a:cs typeface="Carlito"/>
              </a:rPr>
              <a:t>toward</a:t>
            </a:r>
            <a:r>
              <a:rPr kumimoji="0" sz="1800" b="0" i="1" u="none" strike="noStrike" kern="0" cap="none" spc="-20" normalizeH="0" baseline="0" noProof="0" dirty="0">
                <a:ln>
                  <a:noFill/>
                </a:ln>
                <a:solidFill>
                  <a:prstClr val="white">
                    <a:lumMod val="50000"/>
                  </a:prstClr>
                </a:solidFill>
                <a:effectLst/>
                <a:uLnTx/>
                <a:uFillTx/>
                <a:latin typeface="Carlito"/>
                <a:ea typeface="+mn-ea"/>
                <a:cs typeface="Carlito"/>
              </a:rPr>
              <a:t> </a:t>
            </a:r>
            <a:r>
              <a:rPr kumimoji="0" sz="1800" b="0" i="1" u="none" strike="noStrike" kern="0" cap="none" spc="0" normalizeH="0" baseline="0" noProof="0" dirty="0">
                <a:ln>
                  <a:noFill/>
                </a:ln>
                <a:solidFill>
                  <a:prstClr val="white">
                    <a:lumMod val="50000"/>
                  </a:prstClr>
                </a:solidFill>
                <a:effectLst/>
                <a:uLnTx/>
                <a:uFillTx/>
                <a:latin typeface="Carlito"/>
                <a:ea typeface="+mn-ea"/>
                <a:cs typeface="Carlito"/>
              </a:rPr>
              <a:t>the</a:t>
            </a:r>
            <a:r>
              <a:rPr kumimoji="0" sz="1800" b="0" i="1" u="none" strike="noStrike" kern="0" cap="none" spc="-45" normalizeH="0" baseline="0" noProof="0" dirty="0">
                <a:ln>
                  <a:noFill/>
                </a:ln>
                <a:solidFill>
                  <a:prstClr val="white">
                    <a:lumMod val="50000"/>
                  </a:prstClr>
                </a:solidFill>
                <a:effectLst/>
                <a:uLnTx/>
                <a:uFillTx/>
                <a:latin typeface="Carlito"/>
                <a:ea typeface="+mn-ea"/>
                <a:cs typeface="Carlito"/>
              </a:rPr>
              <a:t> </a:t>
            </a:r>
            <a:r>
              <a:rPr kumimoji="0" sz="1800" b="0" i="1" u="none" strike="noStrike" kern="0" cap="none" spc="0" normalizeH="0" baseline="0" noProof="0" dirty="0">
                <a:ln>
                  <a:noFill/>
                </a:ln>
                <a:solidFill>
                  <a:prstClr val="white">
                    <a:lumMod val="50000"/>
                  </a:prstClr>
                </a:solidFill>
                <a:effectLst/>
                <a:uLnTx/>
                <a:uFillTx/>
                <a:latin typeface="Carlito"/>
                <a:ea typeface="+mn-ea"/>
                <a:cs typeface="Carlito"/>
              </a:rPr>
              <a:t>design</a:t>
            </a:r>
            <a:r>
              <a:rPr kumimoji="0" sz="1800" b="0" i="1" u="none" strike="noStrike" kern="0" cap="none" spc="-45" normalizeH="0" baseline="0" noProof="0" dirty="0">
                <a:ln>
                  <a:noFill/>
                </a:ln>
                <a:solidFill>
                  <a:prstClr val="white">
                    <a:lumMod val="50000"/>
                  </a:prstClr>
                </a:solidFill>
                <a:effectLst/>
                <a:uLnTx/>
                <a:uFillTx/>
                <a:latin typeface="Carlito"/>
                <a:ea typeface="+mn-ea"/>
                <a:cs typeface="Carlito"/>
              </a:rPr>
              <a:t> </a:t>
            </a:r>
            <a:r>
              <a:rPr kumimoji="0" sz="1800" b="0" i="1" u="none" strike="noStrike" kern="0" cap="none" spc="0" normalizeH="0" baseline="0" noProof="0" dirty="0">
                <a:ln>
                  <a:noFill/>
                </a:ln>
                <a:solidFill>
                  <a:prstClr val="white">
                    <a:lumMod val="50000"/>
                  </a:prstClr>
                </a:solidFill>
                <a:effectLst/>
                <a:uLnTx/>
                <a:uFillTx/>
                <a:latin typeface="Carlito"/>
                <a:ea typeface="+mn-ea"/>
                <a:cs typeface="Carlito"/>
              </a:rPr>
              <a:t>of</a:t>
            </a:r>
            <a:r>
              <a:rPr kumimoji="0" sz="1800" b="0" i="1" u="none" strike="noStrike" kern="0" cap="none" spc="-35" normalizeH="0" baseline="0" noProof="0" dirty="0">
                <a:ln>
                  <a:noFill/>
                </a:ln>
                <a:solidFill>
                  <a:prstClr val="white">
                    <a:lumMod val="50000"/>
                  </a:prstClr>
                </a:solidFill>
                <a:effectLst/>
                <a:uLnTx/>
                <a:uFillTx/>
                <a:latin typeface="Carlito"/>
                <a:ea typeface="+mn-ea"/>
                <a:cs typeface="Carlito"/>
              </a:rPr>
              <a:t> </a:t>
            </a:r>
            <a:r>
              <a:rPr kumimoji="0" sz="1800" b="0" i="1" u="none" strike="noStrike" kern="0" cap="none" spc="0" normalizeH="0" baseline="0" noProof="0" dirty="0">
                <a:ln>
                  <a:noFill/>
                </a:ln>
                <a:solidFill>
                  <a:prstClr val="white">
                    <a:lumMod val="50000"/>
                  </a:prstClr>
                </a:solidFill>
                <a:effectLst/>
                <a:uLnTx/>
                <a:uFillTx/>
                <a:latin typeface="Carlito"/>
                <a:ea typeface="+mn-ea"/>
                <a:cs typeface="Carlito"/>
              </a:rPr>
              <a:t>a</a:t>
            </a:r>
            <a:r>
              <a:rPr kumimoji="0" sz="1800" b="0" i="1" u="none" strike="noStrike" kern="0" cap="none" spc="-50" normalizeH="0" baseline="0" noProof="0" dirty="0">
                <a:ln>
                  <a:noFill/>
                </a:ln>
                <a:solidFill>
                  <a:prstClr val="white">
                    <a:lumMod val="50000"/>
                  </a:prstClr>
                </a:solidFill>
                <a:effectLst/>
                <a:uLnTx/>
                <a:uFillTx/>
                <a:latin typeface="Carlito"/>
                <a:ea typeface="+mn-ea"/>
                <a:cs typeface="Carlito"/>
              </a:rPr>
              <a:t> </a:t>
            </a:r>
            <a:r>
              <a:rPr kumimoji="0" sz="1800" b="0" i="1" u="none" strike="noStrike" kern="0" cap="none" spc="0" normalizeH="0" baseline="0" noProof="0" dirty="0">
                <a:ln>
                  <a:noFill/>
                </a:ln>
                <a:solidFill>
                  <a:prstClr val="white">
                    <a:lumMod val="50000"/>
                  </a:prstClr>
                </a:solidFill>
                <a:effectLst/>
                <a:uLnTx/>
                <a:uFillTx/>
                <a:latin typeface="Carlito"/>
                <a:ea typeface="+mn-ea"/>
                <a:cs typeface="Carlito"/>
              </a:rPr>
              <a:t>specific</a:t>
            </a:r>
            <a:r>
              <a:rPr kumimoji="0" sz="1800" b="0" i="1" u="none" strike="noStrike" kern="0" cap="none" spc="-45" normalizeH="0" baseline="0" noProof="0" dirty="0">
                <a:ln>
                  <a:noFill/>
                </a:ln>
                <a:solidFill>
                  <a:prstClr val="white">
                    <a:lumMod val="50000"/>
                  </a:prstClr>
                </a:solidFill>
                <a:effectLst/>
                <a:uLnTx/>
                <a:uFillTx/>
                <a:latin typeface="Carlito"/>
                <a:ea typeface="+mn-ea"/>
                <a:cs typeface="Carlito"/>
              </a:rPr>
              <a:t> </a:t>
            </a:r>
            <a:r>
              <a:rPr kumimoji="0" sz="1800" b="0" i="1" u="none" strike="noStrike" kern="0" cap="none" spc="-10" normalizeH="0" baseline="0" noProof="0" dirty="0">
                <a:ln>
                  <a:noFill/>
                </a:ln>
                <a:solidFill>
                  <a:prstClr val="white">
                    <a:lumMod val="50000"/>
                  </a:prstClr>
                </a:solidFill>
                <a:effectLst/>
                <a:uLnTx/>
                <a:uFillTx/>
                <a:latin typeface="Carlito"/>
                <a:ea typeface="+mn-ea"/>
                <a:cs typeface="Carlito"/>
              </a:rPr>
              <a:t>algorithm </a:t>
            </a:r>
            <a:r>
              <a:rPr kumimoji="0" sz="1800" b="0" i="1" u="none" strike="noStrike" kern="0" cap="none" spc="0" normalizeH="0" baseline="0" noProof="0" dirty="0">
                <a:ln>
                  <a:noFill/>
                </a:ln>
                <a:solidFill>
                  <a:prstClr val="white">
                    <a:lumMod val="50000"/>
                  </a:prstClr>
                </a:solidFill>
                <a:effectLst/>
                <a:uLnTx/>
                <a:uFillTx/>
                <a:latin typeface="Carlito"/>
                <a:ea typeface="+mn-ea"/>
                <a:cs typeface="Carlito"/>
              </a:rPr>
              <a:t>and</a:t>
            </a:r>
            <a:r>
              <a:rPr kumimoji="0" sz="1800" b="0" i="1" u="none" strike="noStrike" kern="0" cap="none" spc="-30" normalizeH="0" baseline="0" noProof="0" dirty="0">
                <a:ln>
                  <a:noFill/>
                </a:ln>
                <a:solidFill>
                  <a:prstClr val="white">
                    <a:lumMod val="50000"/>
                  </a:prstClr>
                </a:solidFill>
                <a:effectLst/>
                <a:uLnTx/>
                <a:uFillTx/>
                <a:latin typeface="Carlito"/>
                <a:ea typeface="+mn-ea"/>
                <a:cs typeface="Carlito"/>
              </a:rPr>
              <a:t> </a:t>
            </a:r>
            <a:r>
              <a:rPr kumimoji="0" sz="1800" b="0" i="1" u="none" strike="noStrike" kern="0" cap="none" spc="0" normalizeH="0" baseline="0" noProof="0" dirty="0">
                <a:ln>
                  <a:noFill/>
                </a:ln>
                <a:solidFill>
                  <a:prstClr val="white">
                    <a:lumMod val="50000"/>
                  </a:prstClr>
                </a:solidFill>
                <a:effectLst/>
                <a:uLnTx/>
                <a:uFillTx/>
                <a:latin typeface="Carlito"/>
                <a:ea typeface="+mn-ea"/>
                <a:cs typeface="Carlito"/>
              </a:rPr>
              <a:t>that</a:t>
            </a:r>
            <a:r>
              <a:rPr kumimoji="0" sz="1800" b="0" i="1" u="none" strike="noStrike" kern="0" cap="none" spc="-45" normalizeH="0" baseline="0" noProof="0" dirty="0">
                <a:ln>
                  <a:noFill/>
                </a:ln>
                <a:solidFill>
                  <a:prstClr val="white">
                    <a:lumMod val="50000"/>
                  </a:prstClr>
                </a:solidFill>
                <a:effectLst/>
                <a:uLnTx/>
                <a:uFillTx/>
                <a:latin typeface="Carlito"/>
                <a:ea typeface="+mn-ea"/>
                <a:cs typeface="Carlito"/>
              </a:rPr>
              <a:t> </a:t>
            </a:r>
            <a:r>
              <a:rPr kumimoji="0" sz="1800" b="0" i="1" u="none" strike="noStrike" kern="0" cap="none" spc="0" normalizeH="0" baseline="0" noProof="0" dirty="0">
                <a:ln>
                  <a:noFill/>
                </a:ln>
                <a:solidFill>
                  <a:prstClr val="white">
                    <a:lumMod val="50000"/>
                  </a:prstClr>
                </a:solidFill>
                <a:effectLst/>
                <a:uLnTx/>
                <a:uFillTx/>
                <a:latin typeface="Carlito"/>
                <a:ea typeface="+mn-ea"/>
                <a:cs typeface="Carlito"/>
              </a:rPr>
              <a:t>they</a:t>
            </a:r>
            <a:r>
              <a:rPr kumimoji="0" sz="1800" b="0" i="1" u="none" strike="noStrike" kern="0" cap="none" spc="-40" normalizeH="0" baseline="0" noProof="0" dirty="0">
                <a:ln>
                  <a:noFill/>
                </a:ln>
                <a:solidFill>
                  <a:prstClr val="white">
                    <a:lumMod val="50000"/>
                  </a:prstClr>
                </a:solidFill>
                <a:effectLst/>
                <a:uLnTx/>
                <a:uFillTx/>
                <a:latin typeface="Carlito"/>
                <a:ea typeface="+mn-ea"/>
                <a:cs typeface="Carlito"/>
              </a:rPr>
              <a:t> </a:t>
            </a:r>
            <a:r>
              <a:rPr kumimoji="0" sz="1800" b="0" i="1" u="none" strike="noStrike" kern="0" cap="none" spc="0" normalizeH="0" baseline="0" noProof="0" dirty="0">
                <a:ln>
                  <a:noFill/>
                </a:ln>
                <a:solidFill>
                  <a:prstClr val="white">
                    <a:lumMod val="50000"/>
                  </a:prstClr>
                </a:solidFill>
                <a:effectLst/>
                <a:uLnTx/>
                <a:uFillTx/>
                <a:latin typeface="Carlito"/>
                <a:ea typeface="+mn-ea"/>
                <a:cs typeface="Carlito"/>
              </a:rPr>
              <a:t>may</a:t>
            </a:r>
            <a:r>
              <a:rPr kumimoji="0" sz="1800" b="0" i="1" u="none" strike="noStrike" kern="0" cap="none" spc="-45" normalizeH="0" baseline="0" noProof="0" dirty="0">
                <a:ln>
                  <a:noFill/>
                </a:ln>
                <a:solidFill>
                  <a:prstClr val="white">
                    <a:lumMod val="50000"/>
                  </a:prstClr>
                </a:solidFill>
                <a:effectLst/>
                <a:uLnTx/>
                <a:uFillTx/>
                <a:latin typeface="Carlito"/>
                <a:ea typeface="+mn-ea"/>
                <a:cs typeface="Carlito"/>
              </a:rPr>
              <a:t> </a:t>
            </a:r>
            <a:r>
              <a:rPr kumimoji="0" sz="1800" b="0" i="1" u="none" strike="noStrike" kern="0" cap="none" spc="0" normalizeH="0" baseline="0" noProof="0" dirty="0">
                <a:ln>
                  <a:noFill/>
                </a:ln>
                <a:solidFill>
                  <a:prstClr val="white">
                    <a:lumMod val="50000"/>
                  </a:prstClr>
                </a:solidFill>
                <a:effectLst/>
                <a:uLnTx/>
                <a:uFillTx/>
                <a:latin typeface="Carlito"/>
                <a:ea typeface="+mn-ea"/>
                <a:cs typeface="Carlito"/>
              </a:rPr>
              <a:t>treat</a:t>
            </a:r>
            <a:r>
              <a:rPr kumimoji="0" sz="1800" b="0" i="1" u="none" strike="noStrike" kern="0" cap="none" spc="-45" normalizeH="0" baseline="0" noProof="0" dirty="0">
                <a:ln>
                  <a:noFill/>
                </a:ln>
                <a:solidFill>
                  <a:prstClr val="white">
                    <a:lumMod val="50000"/>
                  </a:prstClr>
                </a:solidFill>
                <a:effectLst/>
                <a:uLnTx/>
                <a:uFillTx/>
                <a:latin typeface="Carlito"/>
                <a:ea typeface="+mn-ea"/>
                <a:cs typeface="Carlito"/>
              </a:rPr>
              <a:t> </a:t>
            </a:r>
            <a:r>
              <a:rPr kumimoji="0" sz="1800" b="0" i="1" u="none" strike="noStrike" kern="0" cap="none" spc="0" normalizeH="0" baseline="0" noProof="0" dirty="0">
                <a:ln>
                  <a:noFill/>
                </a:ln>
                <a:solidFill>
                  <a:prstClr val="white">
                    <a:lumMod val="50000"/>
                  </a:prstClr>
                </a:solidFill>
                <a:effectLst/>
                <a:uLnTx/>
                <a:uFillTx/>
                <a:latin typeface="Carlito"/>
                <a:ea typeface="+mn-ea"/>
                <a:cs typeface="Carlito"/>
              </a:rPr>
              <a:t>other</a:t>
            </a:r>
            <a:r>
              <a:rPr kumimoji="0" sz="1800" b="0" i="1" u="none" strike="noStrike" kern="0" cap="none" spc="-35" normalizeH="0" baseline="0" noProof="0" dirty="0">
                <a:ln>
                  <a:noFill/>
                </a:ln>
                <a:solidFill>
                  <a:prstClr val="white">
                    <a:lumMod val="50000"/>
                  </a:prstClr>
                </a:solidFill>
                <a:effectLst/>
                <a:uLnTx/>
                <a:uFillTx/>
                <a:latin typeface="Carlito"/>
                <a:ea typeface="+mn-ea"/>
                <a:cs typeface="Carlito"/>
              </a:rPr>
              <a:t> </a:t>
            </a:r>
            <a:r>
              <a:rPr kumimoji="0" sz="1800" b="0" i="1" u="none" strike="noStrike" kern="0" cap="none" spc="0" normalizeH="0" baseline="0" noProof="0" dirty="0">
                <a:ln>
                  <a:noFill/>
                </a:ln>
                <a:solidFill>
                  <a:prstClr val="white">
                    <a:lumMod val="50000"/>
                  </a:prstClr>
                </a:solidFill>
                <a:effectLst/>
                <a:uLnTx/>
                <a:uFillTx/>
                <a:latin typeface="Carlito"/>
                <a:ea typeface="+mn-ea"/>
                <a:cs typeface="Carlito"/>
              </a:rPr>
              <a:t>algorithms</a:t>
            </a:r>
            <a:r>
              <a:rPr kumimoji="0" sz="1800" b="0" i="1" u="none" strike="noStrike" kern="0" cap="none" spc="-40" normalizeH="0" baseline="0" noProof="0" dirty="0">
                <a:ln>
                  <a:noFill/>
                </a:ln>
                <a:solidFill>
                  <a:prstClr val="white">
                    <a:lumMod val="50000"/>
                  </a:prstClr>
                </a:solidFill>
                <a:effectLst/>
                <a:uLnTx/>
                <a:uFillTx/>
                <a:latin typeface="Carlito"/>
                <a:ea typeface="+mn-ea"/>
                <a:cs typeface="Carlito"/>
              </a:rPr>
              <a:t> </a:t>
            </a:r>
            <a:r>
              <a:rPr kumimoji="0" sz="1800" b="0" i="1" u="none" strike="noStrike" kern="0" cap="none" spc="-10" normalizeH="0" baseline="0" noProof="0" dirty="0">
                <a:ln>
                  <a:noFill/>
                </a:ln>
                <a:solidFill>
                  <a:prstClr val="white">
                    <a:lumMod val="50000"/>
                  </a:prstClr>
                </a:solidFill>
                <a:effectLst/>
                <a:uLnTx/>
                <a:uFillTx/>
                <a:latin typeface="Carlito"/>
                <a:ea typeface="+mn-ea"/>
                <a:cs typeface="Carlito"/>
              </a:rPr>
              <a:t>unfairly</a:t>
            </a:r>
            <a:endParaRPr kumimoji="0" sz="1800" b="0" i="1" u="none" strike="noStrike" kern="0" cap="none" spc="0" normalizeH="0" baseline="0" noProof="0" dirty="0">
              <a:ln>
                <a:noFill/>
              </a:ln>
              <a:solidFill>
                <a:prstClr val="white">
                  <a:lumMod val="50000"/>
                </a:prstClr>
              </a:solidFill>
              <a:effectLst/>
              <a:uLnTx/>
              <a:uFillTx/>
              <a:latin typeface="Carlito"/>
              <a:ea typeface="+mn-ea"/>
              <a:cs typeface="Carlito"/>
            </a:endParaRPr>
          </a:p>
          <a:p>
            <a:pPr marL="184785" marR="0" lvl="0" indent="-172085" algn="l" defTabSz="914400" rtl="0" eaLnBrk="1" fontAlgn="auto" latinLnBrk="0" hangingPunct="1">
              <a:lnSpc>
                <a:spcPct val="100000"/>
              </a:lnSpc>
              <a:spcBef>
                <a:spcPts val="505"/>
              </a:spcBef>
              <a:spcAft>
                <a:spcPts val="0"/>
              </a:spcAft>
              <a:buClrTx/>
              <a:buSzTx/>
              <a:buFont typeface="Arial"/>
              <a:buChar char="•"/>
              <a:tabLst>
                <a:tab pos="184785" algn="l"/>
              </a:tabLst>
              <a:defRPr/>
            </a:pPr>
            <a:r>
              <a:rPr kumimoji="0" sz="2100" b="0" i="0" u="none" strike="noStrike" kern="0" cap="none" spc="0" normalizeH="0" baseline="0" noProof="0" dirty="0">
                <a:ln>
                  <a:noFill/>
                </a:ln>
                <a:solidFill>
                  <a:srgbClr val="00B0F0"/>
                </a:solidFill>
                <a:effectLst/>
                <a:uLnTx/>
                <a:uFillTx/>
                <a:latin typeface="Carlito"/>
                <a:ea typeface="+mn-ea"/>
                <a:cs typeface="Carlito"/>
              </a:rPr>
              <a:t>Natural</a:t>
            </a:r>
            <a:r>
              <a:rPr kumimoji="0" sz="2100" b="0" i="0" u="none" strike="noStrike" kern="0" cap="none" spc="-90" normalizeH="0" baseline="0" noProof="0" dirty="0">
                <a:ln>
                  <a:noFill/>
                </a:ln>
                <a:solidFill>
                  <a:srgbClr val="00B0F0"/>
                </a:solidFill>
                <a:effectLst/>
                <a:uLnTx/>
                <a:uFillTx/>
                <a:latin typeface="Carlito"/>
                <a:ea typeface="+mn-ea"/>
                <a:cs typeface="Carlito"/>
              </a:rPr>
              <a:t> </a:t>
            </a:r>
            <a:r>
              <a:rPr kumimoji="0" sz="2100" b="0" i="0" u="none" strike="noStrike" kern="0" cap="none" spc="-10" normalizeH="0" baseline="0" noProof="0" dirty="0">
                <a:ln>
                  <a:noFill/>
                </a:ln>
                <a:solidFill>
                  <a:srgbClr val="00B0F0"/>
                </a:solidFill>
                <a:effectLst/>
                <a:uLnTx/>
                <a:uFillTx/>
                <a:latin typeface="Carlito"/>
                <a:ea typeface="+mn-ea"/>
                <a:cs typeface="Carlito"/>
              </a:rPr>
              <a:t>datasets</a:t>
            </a:r>
            <a:r>
              <a:rPr kumimoji="0" sz="2100" b="0" i="0" u="none" strike="noStrike" kern="0" cap="none" spc="-85" normalizeH="0" baseline="0" noProof="0" dirty="0">
                <a:ln>
                  <a:noFill/>
                </a:ln>
                <a:solidFill>
                  <a:srgbClr val="00B0F0"/>
                </a:solidFill>
                <a:effectLst/>
                <a:uLnTx/>
                <a:uFillTx/>
                <a:latin typeface="Carlito"/>
                <a:ea typeface="+mn-ea"/>
                <a:cs typeface="Carlito"/>
              </a:rPr>
              <a:t> </a:t>
            </a:r>
            <a:r>
              <a:rPr kumimoji="0" sz="2100" b="0" i="0" u="none" strike="noStrike" kern="0" cap="none" spc="0" normalizeH="0" baseline="0" noProof="0" dirty="0">
                <a:ln>
                  <a:noFill/>
                </a:ln>
                <a:solidFill>
                  <a:srgbClr val="00B0F0"/>
                </a:solidFill>
                <a:effectLst/>
                <a:uLnTx/>
                <a:uFillTx/>
                <a:latin typeface="Carlito"/>
                <a:ea typeface="+mn-ea"/>
                <a:cs typeface="Carlito"/>
              </a:rPr>
              <a:t>include</a:t>
            </a:r>
            <a:r>
              <a:rPr kumimoji="0" sz="2100" b="0" i="0" u="none" strike="noStrike" kern="0" cap="none" spc="-80" normalizeH="0" baseline="0" noProof="0" dirty="0">
                <a:ln>
                  <a:noFill/>
                </a:ln>
                <a:solidFill>
                  <a:srgbClr val="00B0F0"/>
                </a:solidFill>
                <a:effectLst/>
                <a:uLnTx/>
                <a:uFillTx/>
                <a:latin typeface="Carlito"/>
                <a:ea typeface="+mn-ea"/>
                <a:cs typeface="Carlito"/>
              </a:rPr>
              <a:t> </a:t>
            </a:r>
            <a:r>
              <a:rPr kumimoji="0" sz="2100" b="0" i="0" u="none" strike="noStrike" kern="0" cap="none" spc="0" normalizeH="0" baseline="0" noProof="0" dirty="0">
                <a:ln>
                  <a:noFill/>
                </a:ln>
                <a:solidFill>
                  <a:srgbClr val="00B0F0"/>
                </a:solidFill>
                <a:effectLst/>
                <a:uLnTx/>
                <a:uFillTx/>
                <a:latin typeface="Carlito"/>
                <a:ea typeface="+mn-ea"/>
                <a:cs typeface="Carlito"/>
              </a:rPr>
              <a:t>historical</a:t>
            </a:r>
            <a:r>
              <a:rPr kumimoji="0" sz="2100" b="0" i="0" u="none" strike="noStrike" kern="0" cap="none" spc="-65" normalizeH="0" baseline="0" noProof="0" dirty="0">
                <a:ln>
                  <a:noFill/>
                </a:ln>
                <a:solidFill>
                  <a:srgbClr val="00B0F0"/>
                </a:solidFill>
                <a:effectLst/>
                <a:uLnTx/>
                <a:uFillTx/>
                <a:latin typeface="Carlito"/>
                <a:ea typeface="+mn-ea"/>
                <a:cs typeface="Carlito"/>
              </a:rPr>
              <a:t> </a:t>
            </a:r>
            <a:r>
              <a:rPr kumimoji="0" sz="2100" b="0" i="0" u="none" strike="noStrike" kern="0" cap="none" spc="-10" normalizeH="0" baseline="0" noProof="0" dirty="0">
                <a:ln>
                  <a:noFill/>
                </a:ln>
                <a:solidFill>
                  <a:srgbClr val="00B0F0"/>
                </a:solidFill>
                <a:effectLst/>
                <a:uLnTx/>
                <a:uFillTx/>
                <a:latin typeface="Carlito"/>
                <a:ea typeface="+mn-ea"/>
                <a:cs typeface="Carlito"/>
              </a:rPr>
              <a:t>interactions</a:t>
            </a:r>
            <a:r>
              <a:rPr kumimoji="0" sz="2100" b="0" i="0" u="none" strike="noStrike" kern="0" cap="none" spc="-65" normalizeH="0" baseline="0" noProof="0" dirty="0">
                <a:ln>
                  <a:noFill/>
                </a:ln>
                <a:solidFill>
                  <a:srgbClr val="00B0F0"/>
                </a:solidFill>
                <a:effectLst/>
                <a:uLnTx/>
                <a:uFillTx/>
                <a:latin typeface="Carlito"/>
                <a:ea typeface="+mn-ea"/>
                <a:cs typeface="Carlito"/>
              </a:rPr>
              <a:t> </a:t>
            </a:r>
            <a:r>
              <a:rPr kumimoji="0" sz="2100" b="0" i="0" u="none" strike="noStrike" kern="0" cap="none" spc="0" normalizeH="0" baseline="0" noProof="0" dirty="0">
                <a:ln>
                  <a:noFill/>
                </a:ln>
                <a:solidFill>
                  <a:srgbClr val="00B0F0"/>
                </a:solidFill>
                <a:effectLst/>
                <a:uLnTx/>
                <a:uFillTx/>
                <a:latin typeface="Carlito"/>
                <a:ea typeface="+mn-ea"/>
                <a:cs typeface="Carlito"/>
              </a:rPr>
              <a:t>record</a:t>
            </a:r>
            <a:r>
              <a:rPr kumimoji="0" sz="2100" b="0" i="0" u="none" strike="noStrike" kern="0" cap="none" spc="-75" normalizeH="0" baseline="0" noProof="0" dirty="0">
                <a:ln>
                  <a:noFill/>
                </a:ln>
                <a:solidFill>
                  <a:srgbClr val="00B0F0"/>
                </a:solidFill>
                <a:effectLst/>
                <a:uLnTx/>
                <a:uFillTx/>
                <a:latin typeface="Carlito"/>
                <a:ea typeface="+mn-ea"/>
                <a:cs typeface="Carlito"/>
              </a:rPr>
              <a:t> </a:t>
            </a:r>
            <a:r>
              <a:rPr kumimoji="0" sz="2100" b="0" i="0" u="none" strike="noStrike" kern="0" cap="none" spc="0" normalizeH="0" baseline="0" noProof="0" dirty="0">
                <a:ln>
                  <a:noFill/>
                </a:ln>
                <a:solidFill>
                  <a:srgbClr val="00B0F0"/>
                </a:solidFill>
                <a:effectLst/>
                <a:uLnTx/>
                <a:uFillTx/>
                <a:latin typeface="Carlito"/>
                <a:ea typeface="+mn-ea"/>
                <a:cs typeface="Carlito"/>
              </a:rPr>
              <a:t>from</a:t>
            </a:r>
            <a:r>
              <a:rPr kumimoji="0" sz="2100" b="0" i="0" u="none" strike="noStrike" kern="0" cap="none" spc="-70" normalizeH="0" baseline="0" noProof="0" dirty="0">
                <a:ln>
                  <a:noFill/>
                </a:ln>
                <a:solidFill>
                  <a:srgbClr val="00B0F0"/>
                </a:solidFill>
                <a:effectLst/>
                <a:uLnTx/>
                <a:uFillTx/>
                <a:latin typeface="Carlito"/>
                <a:ea typeface="+mn-ea"/>
                <a:cs typeface="Carlito"/>
              </a:rPr>
              <a:t> </a:t>
            </a:r>
            <a:r>
              <a:rPr kumimoji="0" sz="2100" b="0" i="0" u="none" strike="noStrike" kern="0" cap="none" spc="0" normalizeH="0" baseline="0" noProof="0" dirty="0">
                <a:ln>
                  <a:noFill/>
                </a:ln>
                <a:solidFill>
                  <a:srgbClr val="00B0F0"/>
                </a:solidFill>
                <a:effectLst/>
                <a:uLnTx/>
                <a:uFillTx/>
                <a:latin typeface="Carlito"/>
                <a:ea typeface="+mn-ea"/>
                <a:cs typeface="Carlito"/>
              </a:rPr>
              <a:t>real</a:t>
            </a:r>
            <a:r>
              <a:rPr kumimoji="0" sz="2100" b="0" i="0" u="none" strike="noStrike" kern="0" cap="none" spc="-80" normalizeH="0" baseline="0" noProof="0" dirty="0">
                <a:ln>
                  <a:noFill/>
                </a:ln>
                <a:solidFill>
                  <a:srgbClr val="00B0F0"/>
                </a:solidFill>
                <a:effectLst/>
                <a:uLnTx/>
                <a:uFillTx/>
                <a:latin typeface="Carlito"/>
                <a:ea typeface="+mn-ea"/>
                <a:cs typeface="Carlito"/>
              </a:rPr>
              <a:t> </a:t>
            </a:r>
            <a:r>
              <a:rPr kumimoji="0" sz="2100" b="0" i="0" u="none" strike="noStrike" kern="0" cap="none" spc="-10" normalizeH="0" baseline="0" noProof="0" dirty="0">
                <a:ln>
                  <a:noFill/>
                </a:ln>
                <a:solidFill>
                  <a:srgbClr val="00B0F0"/>
                </a:solidFill>
                <a:effectLst/>
                <a:uLnTx/>
                <a:uFillTx/>
                <a:latin typeface="Carlito"/>
                <a:ea typeface="+mn-ea"/>
                <a:cs typeface="Carlito"/>
              </a:rPr>
              <a:t>users</a:t>
            </a:r>
            <a:endParaRPr kumimoji="0" sz="2100" b="0" i="0" u="none" strike="noStrike" kern="0" cap="none" spc="0" normalizeH="0" baseline="0" noProof="0" dirty="0">
              <a:ln>
                <a:noFill/>
              </a:ln>
              <a:solidFill>
                <a:srgbClr val="00B0F0"/>
              </a:solidFill>
              <a:effectLst/>
              <a:uLnTx/>
              <a:uFillTx/>
              <a:latin typeface="Carlito"/>
              <a:ea typeface="+mn-ea"/>
              <a:cs typeface="Carlito"/>
            </a:endParaRPr>
          </a:p>
          <a:p>
            <a:pPr marL="184785" marR="0" lvl="0" indent="-172085" algn="l" defTabSz="914400" rtl="0" eaLnBrk="1" fontAlgn="auto" latinLnBrk="0" hangingPunct="1">
              <a:lnSpc>
                <a:spcPct val="100000"/>
              </a:lnSpc>
              <a:spcBef>
                <a:spcPts val="540"/>
              </a:spcBef>
              <a:spcAft>
                <a:spcPts val="0"/>
              </a:spcAft>
              <a:buClrTx/>
              <a:buSzTx/>
              <a:buFont typeface="Arial"/>
              <a:buChar char="•"/>
              <a:tabLst>
                <a:tab pos="184785" algn="l"/>
              </a:tabLst>
              <a:defRPr/>
            </a:pPr>
            <a:r>
              <a:rPr kumimoji="0" lang="cs-CZ" sz="2100" b="0" i="0" u="none" strike="noStrike" kern="0" cap="none" spc="0" normalizeH="0" baseline="0" noProof="0" dirty="0">
                <a:ln>
                  <a:noFill/>
                </a:ln>
                <a:solidFill>
                  <a:sysClr val="windowText" lastClr="000000"/>
                </a:solidFill>
                <a:effectLst/>
                <a:uLnTx/>
                <a:uFillTx/>
                <a:latin typeface="Carlito"/>
                <a:ea typeface="+mn-ea"/>
                <a:cs typeface="Carlito"/>
              </a:rPr>
              <a:t>Worth to analyse</a:t>
            </a:r>
          </a:p>
          <a:p>
            <a:pPr marL="641985" marR="0" lvl="1" indent="-172085" algn="l" defTabSz="914400" rtl="0" eaLnBrk="1" fontAlgn="auto" latinLnBrk="0" hangingPunct="1">
              <a:lnSpc>
                <a:spcPct val="100000"/>
              </a:lnSpc>
              <a:spcBef>
                <a:spcPts val="540"/>
              </a:spcBef>
              <a:spcAft>
                <a:spcPts val="0"/>
              </a:spcAft>
              <a:buClrTx/>
              <a:buSzTx/>
              <a:buFont typeface="Arial"/>
              <a:buChar char="•"/>
              <a:tabLst>
                <a:tab pos="184785" algn="l"/>
              </a:tabLst>
              <a:defRPr/>
            </a:pPr>
            <a:r>
              <a:rPr kumimoji="0" sz="1800" b="0" i="0" u="none" strike="noStrike" kern="0" cap="none" spc="0" normalizeH="0" baseline="0" noProof="0" dirty="0">
                <a:ln>
                  <a:noFill/>
                </a:ln>
                <a:solidFill>
                  <a:sysClr val="windowText" lastClr="000000"/>
                </a:solidFill>
                <a:effectLst/>
                <a:uLnTx/>
                <a:uFillTx/>
                <a:latin typeface="Carlito"/>
                <a:ea typeface="+mn-ea"/>
                <a:cs typeface="Carlito"/>
              </a:rPr>
              <a:t>Dataset</a:t>
            </a:r>
            <a:r>
              <a:rPr kumimoji="0" sz="1800" b="0" i="0" u="none" strike="noStrike" kern="0" cap="none" spc="-90" normalizeH="0" baseline="0" noProof="0" dirty="0">
                <a:ln>
                  <a:noFill/>
                </a:ln>
                <a:solidFill>
                  <a:sysClr val="windowText" lastClr="000000"/>
                </a:solidFill>
                <a:effectLst/>
                <a:uLnTx/>
                <a:uFillTx/>
                <a:latin typeface="Carlito"/>
                <a:ea typeface="+mn-ea"/>
                <a:cs typeface="Carlito"/>
              </a:rPr>
              <a:t> </a:t>
            </a:r>
            <a:r>
              <a:rPr kumimoji="0" lang="cs-CZ" sz="1800" b="0" i="0" u="none" strike="noStrike" kern="0" cap="none" spc="-90" normalizeH="0" baseline="0" noProof="0" dirty="0">
                <a:ln>
                  <a:noFill/>
                </a:ln>
                <a:solidFill>
                  <a:sysClr val="windowText" lastClr="000000"/>
                </a:solidFill>
                <a:effectLst/>
                <a:uLnTx/>
                <a:uFillTx/>
                <a:latin typeface="Carlito"/>
                <a:ea typeface="+mn-ea"/>
                <a:cs typeface="Carlito"/>
              </a:rPr>
              <a:t>size and </a:t>
            </a:r>
            <a:r>
              <a:rPr kumimoji="0" sz="1800" b="0" i="0" u="none" strike="noStrike" kern="0" cap="none" spc="-10" normalizeH="0" baseline="0" noProof="0" dirty="0">
                <a:ln>
                  <a:noFill/>
                </a:ln>
                <a:solidFill>
                  <a:sysClr val="windowText" lastClr="000000"/>
                </a:solidFill>
                <a:effectLst/>
                <a:uLnTx/>
                <a:uFillTx/>
                <a:latin typeface="Carlito"/>
                <a:ea typeface="+mn-ea"/>
                <a:cs typeface="Carlito"/>
              </a:rPr>
              <a:t>sparsity</a:t>
            </a:r>
            <a:endParaRPr kumimoji="0" lang="cs-CZ" sz="1800" b="0" i="0" u="none" strike="noStrike" kern="0" cap="none" spc="-10" normalizeH="0" baseline="0" noProof="0" dirty="0">
              <a:ln>
                <a:noFill/>
              </a:ln>
              <a:solidFill>
                <a:sysClr val="windowText" lastClr="000000"/>
              </a:solidFill>
              <a:effectLst/>
              <a:uLnTx/>
              <a:uFillTx/>
              <a:latin typeface="Carlito"/>
              <a:ea typeface="+mn-ea"/>
              <a:cs typeface="Carlito"/>
            </a:endParaRPr>
          </a:p>
          <a:p>
            <a:pPr marL="641985" marR="0" lvl="1" indent="-172085" algn="l" defTabSz="914400" rtl="0" eaLnBrk="1" fontAlgn="auto" latinLnBrk="0" hangingPunct="1">
              <a:lnSpc>
                <a:spcPct val="100000"/>
              </a:lnSpc>
              <a:spcBef>
                <a:spcPts val="540"/>
              </a:spcBef>
              <a:spcAft>
                <a:spcPts val="0"/>
              </a:spcAft>
              <a:buClrTx/>
              <a:buSzTx/>
              <a:buFont typeface="Arial"/>
              <a:buChar char="•"/>
              <a:tabLst>
                <a:tab pos="184785" algn="l"/>
              </a:tabLst>
              <a:defRPr/>
            </a:pPr>
            <a:r>
              <a:rPr kumimoji="0" lang="cs-CZ" sz="1800" b="0" i="0" u="none" strike="noStrike" kern="0" cap="none" spc="-10" normalizeH="0" baseline="0" noProof="0" dirty="0">
                <a:ln>
                  <a:noFill/>
                </a:ln>
                <a:solidFill>
                  <a:sysClr val="windowText" lastClr="000000"/>
                </a:solidFill>
                <a:effectLst/>
                <a:uLnTx/>
                <a:uFillTx/>
                <a:latin typeface="Carlito"/>
                <a:ea typeface="+mn-ea"/>
                <a:cs typeface="Carlito"/>
              </a:rPr>
              <a:t>Dataset domain</a:t>
            </a:r>
          </a:p>
          <a:p>
            <a:pPr marL="641985" marR="0" lvl="1" indent="-172085" algn="l" defTabSz="914400" rtl="0" eaLnBrk="1" fontAlgn="auto" latinLnBrk="0" hangingPunct="1">
              <a:lnSpc>
                <a:spcPct val="100000"/>
              </a:lnSpc>
              <a:spcBef>
                <a:spcPts val="540"/>
              </a:spcBef>
              <a:spcAft>
                <a:spcPts val="0"/>
              </a:spcAft>
              <a:buClrTx/>
              <a:buSzTx/>
              <a:buFont typeface="Arial"/>
              <a:buChar char="•"/>
              <a:tabLst>
                <a:tab pos="184785" algn="l"/>
              </a:tabLst>
              <a:defRPr/>
            </a:pPr>
            <a:r>
              <a:rPr kumimoji="0" lang="cs-CZ" sz="1800" b="0" i="0" u="none" strike="noStrike" kern="0" cap="none" spc="-10" normalizeH="0" baseline="0" noProof="0" dirty="0">
                <a:ln>
                  <a:noFill/>
                </a:ln>
                <a:solidFill>
                  <a:sysClr val="windowText" lastClr="000000"/>
                </a:solidFill>
                <a:effectLst/>
                <a:uLnTx/>
                <a:uFillTx/>
                <a:latin typeface="Carlito"/>
                <a:ea typeface="+mn-ea"/>
                <a:cs typeface="Carlito"/>
              </a:rPr>
              <a:t>Available information</a:t>
            </a:r>
          </a:p>
          <a:p>
            <a:pPr marL="1099185" marR="0" lvl="2" indent="-172085" algn="l" defTabSz="914400" rtl="0" eaLnBrk="1" fontAlgn="auto" latinLnBrk="0" hangingPunct="1">
              <a:lnSpc>
                <a:spcPct val="100000"/>
              </a:lnSpc>
              <a:spcBef>
                <a:spcPts val="540"/>
              </a:spcBef>
              <a:spcAft>
                <a:spcPts val="0"/>
              </a:spcAft>
              <a:buClrTx/>
              <a:buSzTx/>
              <a:buFont typeface="Arial"/>
              <a:buChar char="•"/>
              <a:tabLst>
                <a:tab pos="184785" algn="l"/>
              </a:tabLst>
              <a:defRPr/>
            </a:pPr>
            <a:r>
              <a:rPr kumimoji="0" lang="cs-CZ" sz="1600" b="0" i="0" u="none" strike="noStrike" kern="0" cap="none" spc="-10" normalizeH="0" baseline="0" noProof="0" dirty="0">
                <a:ln>
                  <a:noFill/>
                </a:ln>
                <a:solidFill>
                  <a:sysClr val="windowText" lastClr="000000"/>
                </a:solidFill>
                <a:effectLst/>
                <a:uLnTx/>
                <a:uFillTx/>
                <a:latin typeface="Carlito"/>
                <a:ea typeface="+mn-ea"/>
                <a:cs typeface="Carlito"/>
              </a:rPr>
              <a:t>CB data, impressions, feedback granularity,...</a:t>
            </a:r>
            <a:endParaRPr kumimoji="0" sz="1600" b="0" i="0" u="none" strike="noStrike" kern="0" cap="none" spc="0" normalizeH="0" baseline="0" noProof="0" dirty="0">
              <a:ln>
                <a:noFill/>
              </a:ln>
              <a:solidFill>
                <a:sysClr val="windowText" lastClr="000000"/>
              </a:solidFill>
              <a:effectLst/>
              <a:uLnTx/>
              <a:uFillTx/>
              <a:latin typeface="Carlito"/>
              <a:ea typeface="+mn-ea"/>
              <a:cs typeface="Carlito"/>
            </a:endParaRPr>
          </a:p>
        </p:txBody>
      </p:sp>
      <p:pic>
        <p:nvPicPr>
          <p:cNvPr id="4" name="object 4"/>
          <p:cNvPicPr/>
          <p:nvPr/>
        </p:nvPicPr>
        <p:blipFill>
          <a:blip r:embed="rId2" cstate="print"/>
          <a:stretch>
            <a:fillRect/>
          </a:stretch>
        </p:blipFill>
        <p:spPr>
          <a:xfrm>
            <a:off x="9912424" y="332656"/>
            <a:ext cx="1640011" cy="2098436"/>
          </a:xfrm>
          <a:prstGeom prst="rect">
            <a:avLst/>
          </a:prstGeom>
        </p:spPr>
      </p:pic>
    </p:spTree>
    <p:extLst>
      <p:ext uri="{BB962C8B-B14F-4D97-AF65-F5344CB8AC3E}">
        <p14:creationId xmlns:p14="http://schemas.microsoft.com/office/powerpoint/2010/main" val="116319783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31542" y="711454"/>
            <a:ext cx="3936466" cy="520655"/>
          </a:xfrm>
          <a:prstGeom prst="rect">
            <a:avLst/>
          </a:prstGeom>
        </p:spPr>
        <p:txBody>
          <a:bodyPr vert="horz" wrap="square" lIns="0" tIns="12700" rIns="0" bIns="0" rtlCol="0">
            <a:spAutoFit/>
          </a:bodyPr>
          <a:lstStyle/>
          <a:p>
            <a:pPr marL="12700">
              <a:spcBef>
                <a:spcPts val="100"/>
              </a:spcBef>
            </a:pPr>
            <a:r>
              <a:rPr spc="-25" dirty="0"/>
              <a:t>Datasets</a:t>
            </a:r>
            <a:endParaRPr spc="-10" dirty="0"/>
          </a:p>
        </p:txBody>
      </p:sp>
      <p:graphicFrame>
        <p:nvGraphicFramePr>
          <p:cNvPr id="3" name="object 3"/>
          <p:cNvGraphicFramePr>
            <a:graphicFrameLocks noGrp="1"/>
          </p:cNvGraphicFramePr>
          <p:nvPr/>
        </p:nvGraphicFramePr>
        <p:xfrm>
          <a:off x="263352" y="1412776"/>
          <a:ext cx="8390121" cy="4595493"/>
        </p:xfrm>
        <a:graphic>
          <a:graphicData uri="http://schemas.openxmlformats.org/drawingml/2006/table">
            <a:tbl>
              <a:tblPr firstRow="1" bandRow="1">
                <a:tableStyleId>{2D5ABB26-0587-4C30-8999-92F81FD0307C}</a:tableStyleId>
              </a:tblPr>
              <a:tblGrid>
                <a:gridCol w="2097699">
                  <a:extLst>
                    <a:ext uri="{9D8B030D-6E8A-4147-A177-3AD203B41FA5}">
                      <a16:colId xmlns:a16="http://schemas.microsoft.com/office/drawing/2014/main" val="20000"/>
                    </a:ext>
                  </a:extLst>
                </a:gridCol>
                <a:gridCol w="1561283">
                  <a:extLst>
                    <a:ext uri="{9D8B030D-6E8A-4147-A177-3AD203B41FA5}">
                      <a16:colId xmlns:a16="http://schemas.microsoft.com/office/drawing/2014/main" val="20001"/>
                    </a:ext>
                  </a:extLst>
                </a:gridCol>
                <a:gridCol w="2144990">
                  <a:extLst>
                    <a:ext uri="{9D8B030D-6E8A-4147-A177-3AD203B41FA5}">
                      <a16:colId xmlns:a16="http://schemas.microsoft.com/office/drawing/2014/main" val="20002"/>
                    </a:ext>
                  </a:extLst>
                </a:gridCol>
                <a:gridCol w="2586149">
                  <a:extLst>
                    <a:ext uri="{9D8B030D-6E8A-4147-A177-3AD203B41FA5}">
                      <a16:colId xmlns:a16="http://schemas.microsoft.com/office/drawing/2014/main" val="20003"/>
                    </a:ext>
                  </a:extLst>
                </a:gridCol>
              </a:tblGrid>
              <a:tr h="370205">
                <a:tc>
                  <a:txBody>
                    <a:bodyPr/>
                    <a:lstStyle/>
                    <a:p>
                      <a:pPr marL="91440">
                        <a:lnSpc>
                          <a:spcPct val="100000"/>
                        </a:lnSpc>
                        <a:spcBef>
                          <a:spcPts val="270"/>
                        </a:spcBef>
                      </a:pPr>
                      <a:r>
                        <a:rPr sz="1350" spc="-10" dirty="0">
                          <a:solidFill>
                            <a:srgbClr val="FFFFFF"/>
                          </a:solidFill>
                          <a:latin typeface="Carlito"/>
                          <a:cs typeface="Carlito"/>
                        </a:rPr>
                        <a:t>Dataset</a:t>
                      </a:r>
                      <a:endParaRPr sz="1350">
                        <a:latin typeface="Carlito"/>
                        <a:cs typeface="Carlito"/>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471C4"/>
                    </a:solidFill>
                  </a:tcPr>
                </a:tc>
                <a:tc>
                  <a:txBody>
                    <a:bodyPr/>
                    <a:lstStyle/>
                    <a:p>
                      <a:pPr marL="91440">
                        <a:lnSpc>
                          <a:spcPct val="100000"/>
                        </a:lnSpc>
                        <a:spcBef>
                          <a:spcPts val="270"/>
                        </a:spcBef>
                      </a:pPr>
                      <a:r>
                        <a:rPr sz="1350" spc="-10" dirty="0">
                          <a:solidFill>
                            <a:srgbClr val="FFFFFF"/>
                          </a:solidFill>
                          <a:latin typeface="Carlito"/>
                          <a:cs typeface="Carlito"/>
                        </a:rPr>
                        <a:t>Domain</a:t>
                      </a:r>
                      <a:endParaRPr sz="1350">
                        <a:latin typeface="Carlito"/>
                        <a:cs typeface="Carlito"/>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471C4"/>
                    </a:solidFill>
                  </a:tcPr>
                </a:tc>
                <a:tc>
                  <a:txBody>
                    <a:bodyPr/>
                    <a:lstStyle/>
                    <a:p>
                      <a:pPr marL="92075">
                        <a:lnSpc>
                          <a:spcPct val="100000"/>
                        </a:lnSpc>
                        <a:spcBef>
                          <a:spcPts val="270"/>
                        </a:spcBef>
                      </a:pPr>
                      <a:r>
                        <a:rPr sz="1350" spc="-10" dirty="0">
                          <a:solidFill>
                            <a:srgbClr val="FFFFFF"/>
                          </a:solidFill>
                          <a:latin typeface="Carlito"/>
                          <a:cs typeface="Carlito"/>
                        </a:rPr>
                        <a:t>Feedback</a:t>
                      </a:r>
                      <a:endParaRPr sz="1350">
                        <a:latin typeface="Carlito"/>
                        <a:cs typeface="Carlito"/>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471C4"/>
                    </a:solidFill>
                  </a:tcPr>
                </a:tc>
                <a:tc>
                  <a:txBody>
                    <a:bodyPr/>
                    <a:lstStyle/>
                    <a:p>
                      <a:pPr marL="92075">
                        <a:lnSpc>
                          <a:spcPct val="100000"/>
                        </a:lnSpc>
                        <a:spcBef>
                          <a:spcPts val="270"/>
                        </a:spcBef>
                      </a:pPr>
                      <a:r>
                        <a:rPr sz="1350" spc="-20" dirty="0">
                          <a:solidFill>
                            <a:srgbClr val="FFFFFF"/>
                          </a:solidFill>
                          <a:latin typeface="Carlito"/>
                          <a:cs typeface="Carlito"/>
                        </a:rPr>
                        <a:t>Size</a:t>
                      </a:r>
                      <a:endParaRPr sz="1350">
                        <a:latin typeface="Carlito"/>
                        <a:cs typeface="Carlito"/>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471C4"/>
                    </a:solidFill>
                  </a:tcPr>
                </a:tc>
                <a:extLst>
                  <a:ext uri="{0D108BD9-81ED-4DB2-BD59-A6C34878D82A}">
                    <a16:rowId xmlns:a16="http://schemas.microsoft.com/office/drawing/2014/main" val="10000"/>
                  </a:ext>
                </a:extLst>
              </a:tr>
              <a:tr h="370205">
                <a:tc>
                  <a:txBody>
                    <a:bodyPr/>
                    <a:lstStyle/>
                    <a:p>
                      <a:pPr marL="91440">
                        <a:lnSpc>
                          <a:spcPct val="100000"/>
                        </a:lnSpc>
                        <a:spcBef>
                          <a:spcPts val="275"/>
                        </a:spcBef>
                      </a:pPr>
                      <a:r>
                        <a:rPr sz="1350" spc="-20" dirty="0">
                          <a:latin typeface="Carlito"/>
                          <a:cs typeface="Carlito"/>
                        </a:rPr>
                        <a:t>Netflix</a:t>
                      </a:r>
                      <a:r>
                        <a:rPr sz="1350" spc="-35" dirty="0">
                          <a:latin typeface="Carlito"/>
                          <a:cs typeface="Carlito"/>
                        </a:rPr>
                        <a:t> </a:t>
                      </a:r>
                      <a:r>
                        <a:rPr sz="1350" spc="-20" dirty="0">
                          <a:latin typeface="Carlito"/>
                          <a:cs typeface="Carlito"/>
                        </a:rPr>
                        <a:t>Prize</a:t>
                      </a:r>
                      <a:r>
                        <a:rPr sz="1350" spc="5" dirty="0">
                          <a:latin typeface="Carlito"/>
                          <a:cs typeface="Carlito"/>
                        </a:rPr>
                        <a:t> </a:t>
                      </a:r>
                      <a:r>
                        <a:rPr sz="1350" spc="-10" dirty="0">
                          <a:latin typeface="Carlito"/>
                          <a:cs typeface="Carlito"/>
                        </a:rPr>
                        <a:t>Dataset</a:t>
                      </a:r>
                      <a:endParaRPr sz="1350">
                        <a:latin typeface="Carlito"/>
                        <a:cs typeface="Carlito"/>
                      </a:endParaRPr>
                    </a:p>
                  </a:txBody>
                  <a:tcPr marL="0" marR="0" marT="3492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FD4EA"/>
                    </a:solidFill>
                  </a:tcPr>
                </a:tc>
                <a:tc>
                  <a:txBody>
                    <a:bodyPr/>
                    <a:lstStyle/>
                    <a:p>
                      <a:pPr marL="91440">
                        <a:lnSpc>
                          <a:spcPct val="100000"/>
                        </a:lnSpc>
                        <a:spcBef>
                          <a:spcPts val="275"/>
                        </a:spcBef>
                      </a:pPr>
                      <a:r>
                        <a:rPr sz="1350" spc="-10" dirty="0">
                          <a:latin typeface="Carlito"/>
                          <a:cs typeface="Carlito"/>
                        </a:rPr>
                        <a:t>Movies</a:t>
                      </a:r>
                      <a:endParaRPr sz="1350">
                        <a:latin typeface="Carlito"/>
                        <a:cs typeface="Carlito"/>
                      </a:endParaRPr>
                    </a:p>
                  </a:txBody>
                  <a:tcPr marL="0" marR="0" marT="3492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FD4EA"/>
                    </a:solidFill>
                  </a:tcPr>
                </a:tc>
                <a:tc>
                  <a:txBody>
                    <a:bodyPr/>
                    <a:lstStyle/>
                    <a:p>
                      <a:pPr marL="92075">
                        <a:lnSpc>
                          <a:spcPct val="100000"/>
                        </a:lnSpc>
                        <a:spcBef>
                          <a:spcPts val="275"/>
                        </a:spcBef>
                      </a:pPr>
                      <a:r>
                        <a:rPr sz="1350" spc="-10" dirty="0">
                          <a:latin typeface="Carlito"/>
                          <a:cs typeface="Carlito"/>
                        </a:rPr>
                        <a:t>Ratings</a:t>
                      </a:r>
                      <a:endParaRPr sz="1350">
                        <a:latin typeface="Carlito"/>
                        <a:cs typeface="Carlito"/>
                      </a:endParaRPr>
                    </a:p>
                  </a:txBody>
                  <a:tcPr marL="0" marR="0" marT="3492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FD4EA"/>
                    </a:solidFill>
                  </a:tcPr>
                </a:tc>
                <a:tc>
                  <a:txBody>
                    <a:bodyPr/>
                    <a:lstStyle/>
                    <a:p>
                      <a:pPr marL="92075">
                        <a:lnSpc>
                          <a:spcPct val="100000"/>
                        </a:lnSpc>
                        <a:spcBef>
                          <a:spcPts val="275"/>
                        </a:spcBef>
                      </a:pPr>
                      <a:r>
                        <a:rPr sz="1350" dirty="0">
                          <a:latin typeface="Carlito"/>
                          <a:cs typeface="Carlito"/>
                        </a:rPr>
                        <a:t>17770</a:t>
                      </a:r>
                      <a:r>
                        <a:rPr sz="1350" spc="-60" dirty="0">
                          <a:latin typeface="Carlito"/>
                          <a:cs typeface="Carlito"/>
                        </a:rPr>
                        <a:t> </a:t>
                      </a:r>
                      <a:r>
                        <a:rPr sz="1350" spc="-10" dirty="0">
                          <a:latin typeface="Carlito"/>
                          <a:cs typeface="Carlito"/>
                        </a:rPr>
                        <a:t>movies,</a:t>
                      </a:r>
                      <a:r>
                        <a:rPr sz="1350" spc="-65" dirty="0">
                          <a:latin typeface="Carlito"/>
                          <a:cs typeface="Carlito"/>
                        </a:rPr>
                        <a:t> </a:t>
                      </a:r>
                      <a:r>
                        <a:rPr sz="1350" dirty="0">
                          <a:latin typeface="Carlito"/>
                          <a:cs typeface="Carlito"/>
                        </a:rPr>
                        <a:t>480189</a:t>
                      </a:r>
                      <a:r>
                        <a:rPr sz="1350" spc="-45" dirty="0">
                          <a:latin typeface="Carlito"/>
                          <a:cs typeface="Carlito"/>
                        </a:rPr>
                        <a:t> </a:t>
                      </a:r>
                      <a:r>
                        <a:rPr sz="1350" spc="-20" dirty="0">
                          <a:latin typeface="Carlito"/>
                          <a:cs typeface="Carlito"/>
                        </a:rPr>
                        <a:t>users</a:t>
                      </a:r>
                      <a:endParaRPr sz="1350">
                        <a:latin typeface="Carlito"/>
                        <a:cs typeface="Carlito"/>
                      </a:endParaRPr>
                    </a:p>
                  </a:txBody>
                  <a:tcPr marL="0" marR="0" marT="3492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FD4EA"/>
                    </a:solidFill>
                  </a:tcPr>
                </a:tc>
                <a:extLst>
                  <a:ext uri="{0D108BD9-81ED-4DB2-BD59-A6C34878D82A}">
                    <a16:rowId xmlns:a16="http://schemas.microsoft.com/office/drawing/2014/main" val="10001"/>
                  </a:ext>
                </a:extLst>
              </a:tr>
              <a:tr h="370840">
                <a:tc>
                  <a:txBody>
                    <a:bodyPr/>
                    <a:lstStyle/>
                    <a:p>
                      <a:pPr marL="91440">
                        <a:lnSpc>
                          <a:spcPct val="100000"/>
                        </a:lnSpc>
                        <a:spcBef>
                          <a:spcPts val="275"/>
                        </a:spcBef>
                      </a:pPr>
                      <a:r>
                        <a:rPr sz="1350" spc="-20" dirty="0">
                          <a:latin typeface="Carlito"/>
                          <a:cs typeface="Carlito"/>
                        </a:rPr>
                        <a:t>Movielens</a:t>
                      </a:r>
                      <a:r>
                        <a:rPr sz="1350" dirty="0">
                          <a:latin typeface="Carlito"/>
                          <a:cs typeface="Carlito"/>
                        </a:rPr>
                        <a:t> </a:t>
                      </a:r>
                      <a:r>
                        <a:rPr sz="1350" spc="-25" dirty="0">
                          <a:latin typeface="Carlito"/>
                          <a:cs typeface="Carlito"/>
                        </a:rPr>
                        <a:t>20m</a:t>
                      </a:r>
                      <a:endParaRPr sz="1350">
                        <a:latin typeface="Carlito"/>
                        <a:cs typeface="Carlito"/>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tc>
                  <a:txBody>
                    <a:bodyPr/>
                    <a:lstStyle/>
                    <a:p>
                      <a:pPr marL="91440">
                        <a:lnSpc>
                          <a:spcPct val="100000"/>
                        </a:lnSpc>
                        <a:spcBef>
                          <a:spcPts val="275"/>
                        </a:spcBef>
                      </a:pPr>
                      <a:r>
                        <a:rPr sz="1350" spc="-10" dirty="0">
                          <a:latin typeface="Carlito"/>
                          <a:cs typeface="Carlito"/>
                        </a:rPr>
                        <a:t>Movies</a:t>
                      </a:r>
                      <a:endParaRPr sz="1350">
                        <a:latin typeface="Carlito"/>
                        <a:cs typeface="Carlito"/>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tc>
                  <a:txBody>
                    <a:bodyPr/>
                    <a:lstStyle/>
                    <a:p>
                      <a:pPr marL="92075">
                        <a:lnSpc>
                          <a:spcPct val="100000"/>
                        </a:lnSpc>
                        <a:spcBef>
                          <a:spcPts val="275"/>
                        </a:spcBef>
                      </a:pPr>
                      <a:r>
                        <a:rPr sz="1350" spc="-10" dirty="0">
                          <a:latin typeface="Carlito"/>
                          <a:cs typeface="Carlito"/>
                        </a:rPr>
                        <a:t>Ratings</a:t>
                      </a:r>
                      <a:endParaRPr sz="1350">
                        <a:latin typeface="Carlito"/>
                        <a:cs typeface="Carlito"/>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tc>
                  <a:txBody>
                    <a:bodyPr/>
                    <a:lstStyle/>
                    <a:p>
                      <a:pPr marL="92075">
                        <a:lnSpc>
                          <a:spcPct val="100000"/>
                        </a:lnSpc>
                        <a:spcBef>
                          <a:spcPts val="275"/>
                        </a:spcBef>
                      </a:pPr>
                      <a:r>
                        <a:rPr sz="1350" dirty="0">
                          <a:latin typeface="Carlito"/>
                          <a:cs typeface="Carlito"/>
                        </a:rPr>
                        <a:t>27278</a:t>
                      </a:r>
                      <a:r>
                        <a:rPr sz="1350" spc="-60" dirty="0">
                          <a:latin typeface="Carlito"/>
                          <a:cs typeface="Carlito"/>
                        </a:rPr>
                        <a:t> </a:t>
                      </a:r>
                      <a:r>
                        <a:rPr sz="1350" spc="-10" dirty="0">
                          <a:latin typeface="Carlito"/>
                          <a:cs typeface="Carlito"/>
                        </a:rPr>
                        <a:t>movies,</a:t>
                      </a:r>
                      <a:r>
                        <a:rPr sz="1350" spc="-65" dirty="0">
                          <a:latin typeface="Carlito"/>
                          <a:cs typeface="Carlito"/>
                        </a:rPr>
                        <a:t> </a:t>
                      </a:r>
                      <a:r>
                        <a:rPr sz="1350" dirty="0">
                          <a:latin typeface="Carlito"/>
                          <a:cs typeface="Carlito"/>
                        </a:rPr>
                        <a:t>138493</a:t>
                      </a:r>
                      <a:r>
                        <a:rPr sz="1350" spc="-45" dirty="0">
                          <a:latin typeface="Carlito"/>
                          <a:cs typeface="Carlito"/>
                        </a:rPr>
                        <a:t> </a:t>
                      </a:r>
                      <a:r>
                        <a:rPr sz="1350" spc="-20" dirty="0">
                          <a:latin typeface="Carlito"/>
                          <a:cs typeface="Carlito"/>
                        </a:rPr>
                        <a:t>users</a:t>
                      </a:r>
                      <a:endParaRPr sz="1350">
                        <a:latin typeface="Carlito"/>
                        <a:cs typeface="Carlito"/>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extLst>
                  <a:ext uri="{0D108BD9-81ED-4DB2-BD59-A6C34878D82A}">
                    <a16:rowId xmlns:a16="http://schemas.microsoft.com/office/drawing/2014/main" val="10002"/>
                  </a:ext>
                </a:extLst>
              </a:tr>
              <a:tr h="502284">
                <a:tc>
                  <a:txBody>
                    <a:bodyPr/>
                    <a:lstStyle/>
                    <a:p>
                      <a:pPr marL="91440">
                        <a:lnSpc>
                          <a:spcPct val="100000"/>
                        </a:lnSpc>
                        <a:spcBef>
                          <a:spcPts val="275"/>
                        </a:spcBef>
                      </a:pPr>
                      <a:r>
                        <a:rPr sz="1350" spc="-20" dirty="0">
                          <a:latin typeface="Carlito"/>
                          <a:cs typeface="Carlito"/>
                        </a:rPr>
                        <a:t>DePaul</a:t>
                      </a:r>
                      <a:r>
                        <a:rPr sz="1350" spc="-10" dirty="0">
                          <a:latin typeface="Carlito"/>
                          <a:cs typeface="Carlito"/>
                        </a:rPr>
                        <a:t> Movie</a:t>
                      </a:r>
                      <a:endParaRPr sz="1350" dirty="0">
                        <a:latin typeface="Carlito"/>
                        <a:cs typeface="Carlito"/>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FD4EA"/>
                    </a:solidFill>
                  </a:tcPr>
                </a:tc>
                <a:tc>
                  <a:txBody>
                    <a:bodyPr/>
                    <a:lstStyle/>
                    <a:p>
                      <a:pPr marL="91440">
                        <a:lnSpc>
                          <a:spcPct val="100000"/>
                        </a:lnSpc>
                        <a:spcBef>
                          <a:spcPts val="275"/>
                        </a:spcBef>
                      </a:pPr>
                      <a:r>
                        <a:rPr sz="1350" spc="-10" dirty="0">
                          <a:latin typeface="Carlito"/>
                          <a:cs typeface="Carlito"/>
                        </a:rPr>
                        <a:t>Movies</a:t>
                      </a:r>
                      <a:endParaRPr sz="1350">
                        <a:latin typeface="Carlito"/>
                        <a:cs typeface="Carlito"/>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FD4EA"/>
                    </a:solidFill>
                  </a:tcPr>
                </a:tc>
                <a:tc>
                  <a:txBody>
                    <a:bodyPr/>
                    <a:lstStyle/>
                    <a:p>
                      <a:pPr marL="92075" marR="510540">
                        <a:lnSpc>
                          <a:spcPct val="100000"/>
                        </a:lnSpc>
                        <a:spcBef>
                          <a:spcPts val="275"/>
                        </a:spcBef>
                      </a:pPr>
                      <a:r>
                        <a:rPr sz="1350" spc="-10" dirty="0">
                          <a:latin typeface="Carlito"/>
                          <a:cs typeface="Carlito"/>
                        </a:rPr>
                        <a:t>Ratings</a:t>
                      </a:r>
                      <a:r>
                        <a:rPr sz="1350" spc="-45" dirty="0">
                          <a:latin typeface="Carlito"/>
                          <a:cs typeface="Carlito"/>
                        </a:rPr>
                        <a:t> </a:t>
                      </a:r>
                      <a:r>
                        <a:rPr sz="1350" dirty="0">
                          <a:latin typeface="Carlito"/>
                          <a:cs typeface="Carlito"/>
                        </a:rPr>
                        <a:t>+</a:t>
                      </a:r>
                      <a:r>
                        <a:rPr sz="1350" spc="-30" dirty="0">
                          <a:latin typeface="Carlito"/>
                          <a:cs typeface="Carlito"/>
                        </a:rPr>
                        <a:t> </a:t>
                      </a:r>
                      <a:r>
                        <a:rPr sz="1350" spc="-20" dirty="0">
                          <a:latin typeface="Carlito"/>
                          <a:cs typeface="Carlito"/>
                        </a:rPr>
                        <a:t>Contextual </a:t>
                      </a:r>
                      <a:r>
                        <a:rPr sz="1350" spc="-10" dirty="0">
                          <a:latin typeface="Carlito"/>
                          <a:cs typeface="Carlito"/>
                        </a:rPr>
                        <a:t>information</a:t>
                      </a:r>
                      <a:endParaRPr sz="1350">
                        <a:latin typeface="Carlito"/>
                        <a:cs typeface="Carlito"/>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FD4EA"/>
                    </a:solidFill>
                  </a:tcPr>
                </a:tc>
                <a:tc>
                  <a:txBody>
                    <a:bodyPr/>
                    <a:lstStyle/>
                    <a:p>
                      <a:pPr marL="92075">
                        <a:lnSpc>
                          <a:spcPct val="100000"/>
                        </a:lnSpc>
                        <a:spcBef>
                          <a:spcPts val="275"/>
                        </a:spcBef>
                      </a:pPr>
                      <a:r>
                        <a:rPr sz="1350" dirty="0">
                          <a:latin typeface="Carlito"/>
                          <a:cs typeface="Carlito"/>
                        </a:rPr>
                        <a:t>79</a:t>
                      </a:r>
                      <a:r>
                        <a:rPr sz="1350" spc="-5" dirty="0">
                          <a:latin typeface="Carlito"/>
                          <a:cs typeface="Carlito"/>
                        </a:rPr>
                        <a:t> </a:t>
                      </a:r>
                      <a:r>
                        <a:rPr sz="1350" spc="-20" dirty="0">
                          <a:latin typeface="Carlito"/>
                          <a:cs typeface="Carlito"/>
                        </a:rPr>
                        <a:t>movies,</a:t>
                      </a:r>
                      <a:r>
                        <a:rPr sz="1350" spc="-30" dirty="0">
                          <a:latin typeface="Carlito"/>
                          <a:cs typeface="Carlito"/>
                        </a:rPr>
                        <a:t> </a:t>
                      </a:r>
                      <a:r>
                        <a:rPr sz="1350" dirty="0">
                          <a:latin typeface="Carlito"/>
                          <a:cs typeface="Carlito"/>
                        </a:rPr>
                        <a:t>97</a:t>
                      </a:r>
                      <a:r>
                        <a:rPr sz="1350" spc="-5" dirty="0">
                          <a:latin typeface="Carlito"/>
                          <a:cs typeface="Carlito"/>
                        </a:rPr>
                        <a:t> </a:t>
                      </a:r>
                      <a:r>
                        <a:rPr sz="1350" spc="-20" dirty="0">
                          <a:latin typeface="Carlito"/>
                          <a:cs typeface="Carlito"/>
                        </a:rPr>
                        <a:t>users</a:t>
                      </a:r>
                      <a:endParaRPr sz="1350">
                        <a:latin typeface="Carlito"/>
                        <a:cs typeface="Carlito"/>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FD4EA"/>
                    </a:solidFill>
                  </a:tcPr>
                </a:tc>
                <a:extLst>
                  <a:ext uri="{0D108BD9-81ED-4DB2-BD59-A6C34878D82A}">
                    <a16:rowId xmlns:a16="http://schemas.microsoft.com/office/drawing/2014/main" val="10003"/>
                  </a:ext>
                </a:extLst>
              </a:tr>
              <a:tr h="502920">
                <a:tc>
                  <a:txBody>
                    <a:bodyPr/>
                    <a:lstStyle/>
                    <a:p>
                      <a:pPr marL="91440">
                        <a:lnSpc>
                          <a:spcPct val="100000"/>
                        </a:lnSpc>
                        <a:spcBef>
                          <a:spcPts val="275"/>
                        </a:spcBef>
                      </a:pPr>
                      <a:r>
                        <a:rPr sz="1350" spc="-10" dirty="0">
                          <a:latin typeface="Carlito"/>
                          <a:cs typeface="Carlito"/>
                        </a:rPr>
                        <a:t>LDOS-CoMoDa</a:t>
                      </a:r>
                      <a:endParaRPr sz="1350" dirty="0">
                        <a:latin typeface="Carlito"/>
                        <a:cs typeface="Carlito"/>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tc>
                  <a:txBody>
                    <a:bodyPr/>
                    <a:lstStyle/>
                    <a:p>
                      <a:pPr marL="91440">
                        <a:lnSpc>
                          <a:spcPct val="100000"/>
                        </a:lnSpc>
                        <a:spcBef>
                          <a:spcPts val="275"/>
                        </a:spcBef>
                      </a:pPr>
                      <a:r>
                        <a:rPr sz="1350" spc="-10" dirty="0">
                          <a:latin typeface="Carlito"/>
                          <a:cs typeface="Carlito"/>
                        </a:rPr>
                        <a:t>Movies</a:t>
                      </a:r>
                      <a:endParaRPr sz="1350">
                        <a:latin typeface="Carlito"/>
                        <a:cs typeface="Carlito"/>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tc>
                  <a:txBody>
                    <a:bodyPr/>
                    <a:lstStyle/>
                    <a:p>
                      <a:pPr marL="92075" marR="510540">
                        <a:lnSpc>
                          <a:spcPct val="100000"/>
                        </a:lnSpc>
                        <a:spcBef>
                          <a:spcPts val="275"/>
                        </a:spcBef>
                      </a:pPr>
                      <a:r>
                        <a:rPr sz="1350" spc="-10" dirty="0">
                          <a:latin typeface="Carlito"/>
                          <a:cs typeface="Carlito"/>
                        </a:rPr>
                        <a:t>Ratings</a:t>
                      </a:r>
                      <a:r>
                        <a:rPr sz="1350" spc="-45" dirty="0">
                          <a:latin typeface="Carlito"/>
                          <a:cs typeface="Carlito"/>
                        </a:rPr>
                        <a:t> </a:t>
                      </a:r>
                      <a:r>
                        <a:rPr sz="1350" dirty="0">
                          <a:latin typeface="Carlito"/>
                          <a:cs typeface="Carlito"/>
                        </a:rPr>
                        <a:t>+</a:t>
                      </a:r>
                      <a:r>
                        <a:rPr sz="1350" spc="-30" dirty="0">
                          <a:latin typeface="Carlito"/>
                          <a:cs typeface="Carlito"/>
                        </a:rPr>
                        <a:t> </a:t>
                      </a:r>
                      <a:r>
                        <a:rPr sz="1350" spc="-20" dirty="0">
                          <a:latin typeface="Carlito"/>
                          <a:cs typeface="Carlito"/>
                        </a:rPr>
                        <a:t>Contextual </a:t>
                      </a:r>
                      <a:r>
                        <a:rPr sz="1350" spc="-10" dirty="0">
                          <a:latin typeface="Carlito"/>
                          <a:cs typeface="Carlito"/>
                        </a:rPr>
                        <a:t>information</a:t>
                      </a:r>
                      <a:endParaRPr sz="1350">
                        <a:latin typeface="Carlito"/>
                        <a:cs typeface="Carlito"/>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tc>
                  <a:txBody>
                    <a:bodyPr/>
                    <a:lstStyle/>
                    <a:p>
                      <a:pPr marL="92075">
                        <a:lnSpc>
                          <a:spcPct val="100000"/>
                        </a:lnSpc>
                        <a:spcBef>
                          <a:spcPts val="275"/>
                        </a:spcBef>
                      </a:pPr>
                      <a:r>
                        <a:rPr sz="1350" dirty="0">
                          <a:latin typeface="Carlito"/>
                          <a:cs typeface="Carlito"/>
                        </a:rPr>
                        <a:t>4000</a:t>
                      </a:r>
                      <a:r>
                        <a:rPr sz="1350" spc="-45" dirty="0">
                          <a:latin typeface="Carlito"/>
                          <a:cs typeface="Carlito"/>
                        </a:rPr>
                        <a:t> </a:t>
                      </a:r>
                      <a:r>
                        <a:rPr sz="1350" spc="-10" dirty="0">
                          <a:latin typeface="Carlito"/>
                          <a:cs typeface="Carlito"/>
                        </a:rPr>
                        <a:t>movies,</a:t>
                      </a:r>
                      <a:r>
                        <a:rPr sz="1350" spc="-55" dirty="0">
                          <a:latin typeface="Carlito"/>
                          <a:cs typeface="Carlito"/>
                        </a:rPr>
                        <a:t> </a:t>
                      </a:r>
                      <a:r>
                        <a:rPr sz="1350" dirty="0">
                          <a:latin typeface="Carlito"/>
                          <a:cs typeface="Carlito"/>
                        </a:rPr>
                        <a:t>200</a:t>
                      </a:r>
                      <a:r>
                        <a:rPr sz="1350" spc="-45" dirty="0">
                          <a:latin typeface="Carlito"/>
                          <a:cs typeface="Carlito"/>
                        </a:rPr>
                        <a:t> </a:t>
                      </a:r>
                      <a:r>
                        <a:rPr sz="1350" spc="-20" dirty="0">
                          <a:latin typeface="Carlito"/>
                          <a:cs typeface="Carlito"/>
                        </a:rPr>
                        <a:t>users</a:t>
                      </a:r>
                      <a:endParaRPr sz="1350">
                        <a:latin typeface="Carlito"/>
                        <a:cs typeface="Carlito"/>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extLst>
                  <a:ext uri="{0D108BD9-81ED-4DB2-BD59-A6C34878D82A}">
                    <a16:rowId xmlns:a16="http://schemas.microsoft.com/office/drawing/2014/main" val="10004"/>
                  </a:ext>
                </a:extLst>
              </a:tr>
              <a:tr h="370205">
                <a:tc>
                  <a:txBody>
                    <a:bodyPr/>
                    <a:lstStyle/>
                    <a:p>
                      <a:pPr marL="91440">
                        <a:lnSpc>
                          <a:spcPct val="100000"/>
                        </a:lnSpc>
                        <a:spcBef>
                          <a:spcPts val="275"/>
                        </a:spcBef>
                      </a:pPr>
                      <a:r>
                        <a:rPr sz="1350" spc="-10" dirty="0">
                          <a:latin typeface="Carlito"/>
                          <a:cs typeface="Carlito"/>
                        </a:rPr>
                        <a:t>MillionSongs</a:t>
                      </a:r>
                      <a:r>
                        <a:rPr sz="1350" spc="-55" dirty="0">
                          <a:latin typeface="Carlito"/>
                          <a:cs typeface="Carlito"/>
                        </a:rPr>
                        <a:t> </a:t>
                      </a:r>
                      <a:r>
                        <a:rPr sz="1350" spc="-10" dirty="0">
                          <a:latin typeface="Carlito"/>
                          <a:cs typeface="Carlito"/>
                        </a:rPr>
                        <a:t>Dataset</a:t>
                      </a:r>
                      <a:endParaRPr sz="1350">
                        <a:latin typeface="Carlito"/>
                        <a:cs typeface="Carlito"/>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FD4EA"/>
                    </a:solidFill>
                  </a:tcPr>
                </a:tc>
                <a:tc>
                  <a:txBody>
                    <a:bodyPr/>
                    <a:lstStyle/>
                    <a:p>
                      <a:pPr marL="91440">
                        <a:lnSpc>
                          <a:spcPct val="100000"/>
                        </a:lnSpc>
                        <a:spcBef>
                          <a:spcPts val="275"/>
                        </a:spcBef>
                      </a:pPr>
                      <a:r>
                        <a:rPr sz="1350" spc="-10" dirty="0">
                          <a:latin typeface="Carlito"/>
                          <a:cs typeface="Carlito"/>
                        </a:rPr>
                        <a:t>Music</a:t>
                      </a:r>
                      <a:endParaRPr sz="1350">
                        <a:latin typeface="Carlito"/>
                        <a:cs typeface="Carlito"/>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FD4EA"/>
                    </a:solidFill>
                  </a:tcPr>
                </a:tc>
                <a:tc>
                  <a:txBody>
                    <a:bodyPr/>
                    <a:lstStyle/>
                    <a:p>
                      <a:pPr marL="92075">
                        <a:lnSpc>
                          <a:spcPct val="100000"/>
                        </a:lnSpc>
                        <a:spcBef>
                          <a:spcPts val="275"/>
                        </a:spcBef>
                      </a:pPr>
                      <a:r>
                        <a:rPr sz="1350" spc="-10" dirty="0">
                          <a:latin typeface="Carlito"/>
                          <a:cs typeface="Carlito"/>
                        </a:rPr>
                        <a:t>Listening</a:t>
                      </a:r>
                      <a:r>
                        <a:rPr sz="1350" spc="-55" dirty="0">
                          <a:latin typeface="Carlito"/>
                          <a:cs typeface="Carlito"/>
                        </a:rPr>
                        <a:t> </a:t>
                      </a:r>
                      <a:r>
                        <a:rPr sz="1350" spc="-10" dirty="0">
                          <a:latin typeface="Carlito"/>
                          <a:cs typeface="Carlito"/>
                        </a:rPr>
                        <a:t>history</a:t>
                      </a:r>
                      <a:endParaRPr sz="1350">
                        <a:latin typeface="Carlito"/>
                        <a:cs typeface="Carlito"/>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FD4EA"/>
                    </a:solidFill>
                  </a:tcPr>
                </a:tc>
                <a:tc>
                  <a:txBody>
                    <a:bodyPr/>
                    <a:lstStyle/>
                    <a:p>
                      <a:pPr marL="92075">
                        <a:lnSpc>
                          <a:spcPct val="100000"/>
                        </a:lnSpc>
                        <a:spcBef>
                          <a:spcPts val="275"/>
                        </a:spcBef>
                      </a:pPr>
                      <a:r>
                        <a:rPr sz="1350" dirty="0">
                          <a:latin typeface="Carlito"/>
                          <a:cs typeface="Carlito"/>
                        </a:rPr>
                        <a:t>&gt;</a:t>
                      </a:r>
                      <a:r>
                        <a:rPr sz="1350" spc="-20" dirty="0">
                          <a:latin typeface="Carlito"/>
                          <a:cs typeface="Carlito"/>
                        </a:rPr>
                        <a:t> </a:t>
                      </a:r>
                      <a:r>
                        <a:rPr sz="1350" dirty="0">
                          <a:latin typeface="Carlito"/>
                          <a:cs typeface="Carlito"/>
                        </a:rPr>
                        <a:t>1M</a:t>
                      </a:r>
                      <a:r>
                        <a:rPr sz="1350" spc="-25" dirty="0">
                          <a:latin typeface="Carlito"/>
                          <a:cs typeface="Carlito"/>
                        </a:rPr>
                        <a:t> </a:t>
                      </a:r>
                      <a:r>
                        <a:rPr sz="1350" spc="-10" dirty="0">
                          <a:latin typeface="Carlito"/>
                          <a:cs typeface="Carlito"/>
                        </a:rPr>
                        <a:t>users</a:t>
                      </a:r>
                      <a:endParaRPr sz="1350">
                        <a:latin typeface="Carlito"/>
                        <a:cs typeface="Carlito"/>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FD4EA"/>
                    </a:solidFill>
                  </a:tcPr>
                </a:tc>
                <a:extLst>
                  <a:ext uri="{0D108BD9-81ED-4DB2-BD59-A6C34878D82A}">
                    <a16:rowId xmlns:a16="http://schemas.microsoft.com/office/drawing/2014/main" val="10005"/>
                  </a:ext>
                </a:extLst>
              </a:tr>
              <a:tr h="502284">
                <a:tc>
                  <a:txBody>
                    <a:bodyPr/>
                    <a:lstStyle/>
                    <a:p>
                      <a:pPr marL="91440" marR="588645">
                        <a:lnSpc>
                          <a:spcPct val="100000"/>
                        </a:lnSpc>
                        <a:spcBef>
                          <a:spcPts val="275"/>
                        </a:spcBef>
                      </a:pPr>
                      <a:r>
                        <a:rPr sz="1350" dirty="0">
                          <a:latin typeface="Carlito"/>
                          <a:cs typeface="Carlito"/>
                        </a:rPr>
                        <a:t>The</a:t>
                      </a:r>
                      <a:r>
                        <a:rPr sz="1350" spc="-60" dirty="0">
                          <a:latin typeface="Carlito"/>
                          <a:cs typeface="Carlito"/>
                        </a:rPr>
                        <a:t> </a:t>
                      </a:r>
                      <a:r>
                        <a:rPr sz="1350" spc="-10" dirty="0">
                          <a:latin typeface="Carlito"/>
                          <a:cs typeface="Carlito"/>
                        </a:rPr>
                        <a:t>Million</a:t>
                      </a:r>
                      <a:r>
                        <a:rPr sz="1350" spc="-55" dirty="0">
                          <a:latin typeface="Carlito"/>
                          <a:cs typeface="Carlito"/>
                        </a:rPr>
                        <a:t> </a:t>
                      </a:r>
                      <a:r>
                        <a:rPr sz="1350" spc="-20" dirty="0">
                          <a:latin typeface="Carlito"/>
                          <a:cs typeface="Carlito"/>
                        </a:rPr>
                        <a:t>Playlist </a:t>
                      </a:r>
                      <a:r>
                        <a:rPr sz="1350" spc="-10" dirty="0">
                          <a:latin typeface="Carlito"/>
                          <a:cs typeface="Carlito"/>
                        </a:rPr>
                        <a:t>Dataset</a:t>
                      </a:r>
                      <a:endParaRPr sz="1350">
                        <a:latin typeface="Carlito"/>
                        <a:cs typeface="Carlito"/>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tc>
                  <a:txBody>
                    <a:bodyPr/>
                    <a:lstStyle/>
                    <a:p>
                      <a:pPr marL="91440">
                        <a:lnSpc>
                          <a:spcPct val="100000"/>
                        </a:lnSpc>
                        <a:spcBef>
                          <a:spcPts val="275"/>
                        </a:spcBef>
                      </a:pPr>
                      <a:r>
                        <a:rPr sz="1350" spc="-10" dirty="0">
                          <a:latin typeface="Carlito"/>
                          <a:cs typeface="Carlito"/>
                        </a:rPr>
                        <a:t>Music</a:t>
                      </a:r>
                      <a:endParaRPr sz="1350">
                        <a:latin typeface="Carlito"/>
                        <a:cs typeface="Carlito"/>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tc>
                  <a:txBody>
                    <a:bodyPr/>
                    <a:lstStyle/>
                    <a:p>
                      <a:pPr marL="92075">
                        <a:lnSpc>
                          <a:spcPct val="100000"/>
                        </a:lnSpc>
                        <a:spcBef>
                          <a:spcPts val="275"/>
                        </a:spcBef>
                      </a:pPr>
                      <a:r>
                        <a:rPr sz="1350" spc="-10" dirty="0">
                          <a:latin typeface="Carlito"/>
                          <a:cs typeface="Carlito"/>
                        </a:rPr>
                        <a:t>Listening</a:t>
                      </a:r>
                      <a:r>
                        <a:rPr sz="1350" spc="-55" dirty="0">
                          <a:latin typeface="Carlito"/>
                          <a:cs typeface="Carlito"/>
                        </a:rPr>
                        <a:t> </a:t>
                      </a:r>
                      <a:r>
                        <a:rPr sz="1350" spc="-10" dirty="0">
                          <a:latin typeface="Carlito"/>
                          <a:cs typeface="Carlito"/>
                        </a:rPr>
                        <a:t>history</a:t>
                      </a:r>
                      <a:endParaRPr sz="1350">
                        <a:latin typeface="Carlito"/>
                        <a:cs typeface="Carlito"/>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tc>
                  <a:txBody>
                    <a:bodyPr/>
                    <a:lstStyle/>
                    <a:p>
                      <a:pPr marL="92075" marR="340995">
                        <a:lnSpc>
                          <a:spcPct val="100000"/>
                        </a:lnSpc>
                        <a:spcBef>
                          <a:spcPts val="275"/>
                        </a:spcBef>
                      </a:pPr>
                      <a:r>
                        <a:rPr sz="1350" dirty="0">
                          <a:latin typeface="Carlito"/>
                          <a:cs typeface="Carlito"/>
                        </a:rPr>
                        <a:t>1M</a:t>
                      </a:r>
                      <a:r>
                        <a:rPr sz="1350" spc="-20" dirty="0">
                          <a:latin typeface="Carlito"/>
                          <a:cs typeface="Carlito"/>
                        </a:rPr>
                        <a:t> playlists,</a:t>
                      </a:r>
                      <a:r>
                        <a:rPr sz="1350" spc="-40" dirty="0">
                          <a:latin typeface="Carlito"/>
                          <a:cs typeface="Carlito"/>
                        </a:rPr>
                        <a:t> </a:t>
                      </a:r>
                      <a:r>
                        <a:rPr sz="1350" spc="-10" dirty="0">
                          <a:latin typeface="Carlito"/>
                          <a:cs typeface="Carlito"/>
                        </a:rPr>
                        <a:t>over</a:t>
                      </a:r>
                      <a:r>
                        <a:rPr sz="1350" spc="-30" dirty="0">
                          <a:latin typeface="Carlito"/>
                          <a:cs typeface="Carlito"/>
                        </a:rPr>
                        <a:t> </a:t>
                      </a:r>
                      <a:r>
                        <a:rPr sz="1350" dirty="0">
                          <a:latin typeface="Carlito"/>
                          <a:cs typeface="Carlito"/>
                        </a:rPr>
                        <a:t>2M</a:t>
                      </a:r>
                      <a:r>
                        <a:rPr sz="1350" spc="-5" dirty="0">
                          <a:latin typeface="Carlito"/>
                          <a:cs typeface="Carlito"/>
                        </a:rPr>
                        <a:t> </a:t>
                      </a:r>
                      <a:r>
                        <a:rPr sz="1350" spc="-10" dirty="0">
                          <a:latin typeface="Carlito"/>
                          <a:cs typeface="Carlito"/>
                        </a:rPr>
                        <a:t>unique </a:t>
                      </a:r>
                      <a:r>
                        <a:rPr sz="1350" spc="-20" dirty="0">
                          <a:latin typeface="Carlito"/>
                          <a:cs typeface="Carlito"/>
                        </a:rPr>
                        <a:t>tracks</a:t>
                      </a:r>
                      <a:r>
                        <a:rPr sz="1350" spc="-35" dirty="0">
                          <a:latin typeface="Carlito"/>
                          <a:cs typeface="Carlito"/>
                        </a:rPr>
                        <a:t> </a:t>
                      </a:r>
                      <a:r>
                        <a:rPr sz="1350" spc="-10" dirty="0">
                          <a:latin typeface="Carlito"/>
                          <a:cs typeface="Carlito"/>
                        </a:rPr>
                        <a:t>from</a:t>
                      </a:r>
                      <a:r>
                        <a:rPr sz="1350" spc="-40" dirty="0">
                          <a:latin typeface="Carlito"/>
                          <a:cs typeface="Carlito"/>
                        </a:rPr>
                        <a:t> </a:t>
                      </a:r>
                      <a:r>
                        <a:rPr sz="1350" spc="-10" dirty="0">
                          <a:latin typeface="Carlito"/>
                          <a:cs typeface="Carlito"/>
                        </a:rPr>
                        <a:t>Spotify</a:t>
                      </a:r>
                      <a:r>
                        <a:rPr sz="1350" spc="-40" dirty="0">
                          <a:latin typeface="Carlito"/>
                          <a:cs typeface="Carlito"/>
                        </a:rPr>
                        <a:t> </a:t>
                      </a:r>
                      <a:r>
                        <a:rPr sz="1350" spc="-10" dirty="0">
                          <a:latin typeface="Carlito"/>
                          <a:cs typeface="Carlito"/>
                        </a:rPr>
                        <a:t>users</a:t>
                      </a:r>
                      <a:endParaRPr sz="1350">
                        <a:latin typeface="Carlito"/>
                        <a:cs typeface="Carlito"/>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extLst>
                  <a:ext uri="{0D108BD9-81ED-4DB2-BD59-A6C34878D82A}">
                    <a16:rowId xmlns:a16="http://schemas.microsoft.com/office/drawing/2014/main" val="10006"/>
                  </a:ext>
                </a:extLst>
              </a:tr>
              <a:tr h="733425">
                <a:tc>
                  <a:txBody>
                    <a:bodyPr/>
                    <a:lstStyle/>
                    <a:p>
                      <a:pPr marL="91440">
                        <a:lnSpc>
                          <a:spcPct val="100000"/>
                        </a:lnSpc>
                        <a:spcBef>
                          <a:spcPts val="275"/>
                        </a:spcBef>
                      </a:pPr>
                      <a:r>
                        <a:rPr sz="1350" spc="-20" dirty="0">
                          <a:latin typeface="Carlito"/>
                          <a:cs typeface="Carlito"/>
                        </a:rPr>
                        <a:t>Kgrec</a:t>
                      </a:r>
                      <a:r>
                        <a:rPr sz="1350" spc="-55" dirty="0">
                          <a:latin typeface="Carlito"/>
                          <a:cs typeface="Carlito"/>
                        </a:rPr>
                        <a:t> </a:t>
                      </a:r>
                      <a:r>
                        <a:rPr sz="1350" dirty="0">
                          <a:latin typeface="Carlito"/>
                          <a:cs typeface="Carlito"/>
                        </a:rPr>
                        <a:t>Music</a:t>
                      </a:r>
                      <a:r>
                        <a:rPr sz="1350" spc="-50" dirty="0">
                          <a:latin typeface="Carlito"/>
                          <a:cs typeface="Carlito"/>
                        </a:rPr>
                        <a:t> </a:t>
                      </a:r>
                      <a:r>
                        <a:rPr sz="1350" spc="-10" dirty="0">
                          <a:latin typeface="Carlito"/>
                          <a:cs typeface="Carlito"/>
                        </a:rPr>
                        <a:t>Dataset</a:t>
                      </a:r>
                      <a:endParaRPr sz="1350">
                        <a:latin typeface="Carlito"/>
                        <a:cs typeface="Carlito"/>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FD4EA"/>
                    </a:solidFill>
                  </a:tcPr>
                </a:tc>
                <a:tc>
                  <a:txBody>
                    <a:bodyPr/>
                    <a:lstStyle/>
                    <a:p>
                      <a:pPr marL="91440">
                        <a:lnSpc>
                          <a:spcPct val="100000"/>
                        </a:lnSpc>
                        <a:spcBef>
                          <a:spcPts val="275"/>
                        </a:spcBef>
                      </a:pPr>
                      <a:r>
                        <a:rPr sz="1350" spc="-10" dirty="0">
                          <a:latin typeface="Carlito"/>
                          <a:cs typeface="Carlito"/>
                        </a:rPr>
                        <a:t>Music</a:t>
                      </a:r>
                      <a:endParaRPr sz="1350">
                        <a:latin typeface="Carlito"/>
                        <a:cs typeface="Carlito"/>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FD4EA"/>
                    </a:solidFill>
                  </a:tcPr>
                </a:tc>
                <a:tc>
                  <a:txBody>
                    <a:bodyPr/>
                    <a:lstStyle/>
                    <a:p>
                      <a:pPr marL="92075">
                        <a:lnSpc>
                          <a:spcPct val="100000"/>
                        </a:lnSpc>
                        <a:spcBef>
                          <a:spcPts val="275"/>
                        </a:spcBef>
                      </a:pPr>
                      <a:r>
                        <a:rPr sz="1350" spc="-10" dirty="0">
                          <a:latin typeface="Carlito"/>
                          <a:cs typeface="Carlito"/>
                        </a:rPr>
                        <a:t>User’s</a:t>
                      </a:r>
                      <a:r>
                        <a:rPr sz="1350" spc="-40" dirty="0">
                          <a:latin typeface="Carlito"/>
                          <a:cs typeface="Carlito"/>
                        </a:rPr>
                        <a:t> </a:t>
                      </a:r>
                      <a:r>
                        <a:rPr sz="1350" spc="-10" dirty="0">
                          <a:latin typeface="Carlito"/>
                          <a:cs typeface="Carlito"/>
                        </a:rPr>
                        <a:t>interactions</a:t>
                      </a:r>
                      <a:endParaRPr sz="1350">
                        <a:latin typeface="Carlito"/>
                        <a:cs typeface="Carlito"/>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FD4EA"/>
                    </a:solidFill>
                  </a:tcPr>
                </a:tc>
                <a:tc>
                  <a:txBody>
                    <a:bodyPr/>
                    <a:lstStyle/>
                    <a:p>
                      <a:pPr marL="92075">
                        <a:lnSpc>
                          <a:spcPct val="100000"/>
                        </a:lnSpc>
                        <a:spcBef>
                          <a:spcPts val="275"/>
                        </a:spcBef>
                      </a:pPr>
                      <a:r>
                        <a:rPr sz="1350" dirty="0">
                          <a:latin typeface="Carlito"/>
                          <a:cs typeface="Carlito"/>
                        </a:rPr>
                        <a:t>8,640</a:t>
                      </a:r>
                      <a:r>
                        <a:rPr sz="1350" spc="-45" dirty="0">
                          <a:latin typeface="Carlito"/>
                          <a:cs typeface="Carlito"/>
                        </a:rPr>
                        <a:t> </a:t>
                      </a:r>
                      <a:r>
                        <a:rPr sz="1350" spc="-10" dirty="0">
                          <a:latin typeface="Carlito"/>
                          <a:cs typeface="Carlito"/>
                        </a:rPr>
                        <a:t>items,</a:t>
                      </a:r>
                      <a:r>
                        <a:rPr sz="1350" spc="-65" dirty="0">
                          <a:latin typeface="Carlito"/>
                          <a:cs typeface="Carlito"/>
                        </a:rPr>
                        <a:t> </a:t>
                      </a:r>
                      <a:r>
                        <a:rPr sz="1350" dirty="0">
                          <a:latin typeface="Carlito"/>
                          <a:cs typeface="Carlito"/>
                        </a:rPr>
                        <a:t>5,199</a:t>
                      </a:r>
                      <a:r>
                        <a:rPr sz="1350" spc="-40" dirty="0">
                          <a:latin typeface="Carlito"/>
                          <a:cs typeface="Carlito"/>
                        </a:rPr>
                        <a:t> </a:t>
                      </a:r>
                      <a:r>
                        <a:rPr sz="1350" spc="-10" dirty="0">
                          <a:latin typeface="Carlito"/>
                          <a:cs typeface="Carlito"/>
                        </a:rPr>
                        <a:t>users,</a:t>
                      </a:r>
                      <a:endParaRPr sz="1350">
                        <a:latin typeface="Carlito"/>
                        <a:cs typeface="Carlito"/>
                      </a:endParaRPr>
                    </a:p>
                    <a:p>
                      <a:pPr marL="92075">
                        <a:lnSpc>
                          <a:spcPct val="100000"/>
                        </a:lnSpc>
                      </a:pPr>
                      <a:r>
                        <a:rPr sz="1350" dirty="0">
                          <a:latin typeface="Carlito"/>
                          <a:cs typeface="Carlito"/>
                        </a:rPr>
                        <a:t>751,531</a:t>
                      </a:r>
                      <a:r>
                        <a:rPr sz="1350" spc="-45" dirty="0">
                          <a:latin typeface="Carlito"/>
                          <a:cs typeface="Carlito"/>
                        </a:rPr>
                        <a:t> </a:t>
                      </a:r>
                      <a:r>
                        <a:rPr sz="1350" spc="-10" dirty="0">
                          <a:latin typeface="Carlito"/>
                          <a:cs typeface="Carlito"/>
                        </a:rPr>
                        <a:t>interactions</a:t>
                      </a:r>
                      <a:endParaRPr sz="1350">
                        <a:latin typeface="Carlito"/>
                        <a:cs typeface="Carlito"/>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FD4EA"/>
                    </a:solidFill>
                  </a:tcPr>
                </a:tc>
                <a:extLst>
                  <a:ext uri="{0D108BD9-81ED-4DB2-BD59-A6C34878D82A}">
                    <a16:rowId xmlns:a16="http://schemas.microsoft.com/office/drawing/2014/main" val="10007"/>
                  </a:ext>
                </a:extLst>
              </a:tr>
              <a:tr h="370205">
                <a:tc>
                  <a:txBody>
                    <a:bodyPr/>
                    <a:lstStyle/>
                    <a:p>
                      <a:pPr marL="91440">
                        <a:lnSpc>
                          <a:spcPct val="100000"/>
                        </a:lnSpc>
                        <a:spcBef>
                          <a:spcPts val="280"/>
                        </a:spcBef>
                      </a:pPr>
                      <a:r>
                        <a:rPr sz="1350" spc="-10" dirty="0">
                          <a:latin typeface="Carlito"/>
                          <a:cs typeface="Carlito"/>
                        </a:rPr>
                        <a:t>South</a:t>
                      </a:r>
                      <a:r>
                        <a:rPr sz="1350" spc="-55" dirty="0">
                          <a:latin typeface="Carlito"/>
                          <a:cs typeface="Carlito"/>
                        </a:rPr>
                        <a:t> </a:t>
                      </a:r>
                      <a:r>
                        <a:rPr sz="1350" spc="-30" dirty="0">
                          <a:latin typeface="Carlito"/>
                          <a:cs typeface="Carlito"/>
                        </a:rPr>
                        <a:t>Tyrol</a:t>
                      </a:r>
                      <a:r>
                        <a:rPr sz="1350" spc="-45" dirty="0">
                          <a:latin typeface="Carlito"/>
                          <a:cs typeface="Carlito"/>
                        </a:rPr>
                        <a:t> </a:t>
                      </a:r>
                      <a:r>
                        <a:rPr sz="1350" spc="-10" dirty="0">
                          <a:latin typeface="Carlito"/>
                          <a:cs typeface="Carlito"/>
                        </a:rPr>
                        <a:t>Suggests</a:t>
                      </a:r>
                      <a:endParaRPr sz="1350">
                        <a:latin typeface="Carlito"/>
                        <a:cs typeface="Carlito"/>
                      </a:endParaRPr>
                    </a:p>
                  </a:txBody>
                  <a:tcPr marL="0" marR="0" marT="3556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tc>
                  <a:txBody>
                    <a:bodyPr/>
                    <a:lstStyle/>
                    <a:p>
                      <a:pPr marL="91440">
                        <a:lnSpc>
                          <a:spcPct val="100000"/>
                        </a:lnSpc>
                        <a:spcBef>
                          <a:spcPts val="280"/>
                        </a:spcBef>
                      </a:pPr>
                      <a:r>
                        <a:rPr sz="1350" spc="-10" dirty="0">
                          <a:latin typeface="Carlito"/>
                          <a:cs typeface="Carlito"/>
                        </a:rPr>
                        <a:t>Tourism</a:t>
                      </a:r>
                      <a:endParaRPr sz="1350">
                        <a:latin typeface="Carlito"/>
                        <a:cs typeface="Carlito"/>
                      </a:endParaRPr>
                    </a:p>
                  </a:txBody>
                  <a:tcPr marL="0" marR="0" marT="3556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tc>
                  <a:txBody>
                    <a:bodyPr/>
                    <a:lstStyle/>
                    <a:p>
                      <a:pPr marL="92075">
                        <a:lnSpc>
                          <a:spcPct val="100000"/>
                        </a:lnSpc>
                        <a:spcBef>
                          <a:spcPts val="280"/>
                        </a:spcBef>
                      </a:pPr>
                      <a:r>
                        <a:rPr sz="1350" spc="-10" dirty="0">
                          <a:latin typeface="Carlito"/>
                          <a:cs typeface="Carlito"/>
                        </a:rPr>
                        <a:t>Ratings</a:t>
                      </a:r>
                      <a:endParaRPr sz="1350">
                        <a:latin typeface="Carlito"/>
                        <a:cs typeface="Carlito"/>
                      </a:endParaRPr>
                    </a:p>
                  </a:txBody>
                  <a:tcPr marL="0" marR="0" marT="3556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tc>
                  <a:txBody>
                    <a:bodyPr/>
                    <a:lstStyle/>
                    <a:p>
                      <a:pPr marL="92075">
                        <a:lnSpc>
                          <a:spcPct val="100000"/>
                        </a:lnSpc>
                        <a:spcBef>
                          <a:spcPts val="280"/>
                        </a:spcBef>
                      </a:pPr>
                      <a:r>
                        <a:rPr sz="1350" dirty="0">
                          <a:latin typeface="Carlito"/>
                          <a:cs typeface="Carlito"/>
                        </a:rPr>
                        <a:t>Not</a:t>
                      </a:r>
                      <a:r>
                        <a:rPr sz="1350" spc="-45" dirty="0">
                          <a:latin typeface="Carlito"/>
                          <a:cs typeface="Carlito"/>
                        </a:rPr>
                        <a:t> </a:t>
                      </a:r>
                      <a:r>
                        <a:rPr sz="1350" spc="-10" dirty="0">
                          <a:latin typeface="Carlito"/>
                          <a:cs typeface="Carlito"/>
                        </a:rPr>
                        <a:t>specified</a:t>
                      </a:r>
                      <a:endParaRPr sz="1350">
                        <a:latin typeface="Carlito"/>
                        <a:cs typeface="Carlito"/>
                      </a:endParaRPr>
                    </a:p>
                  </a:txBody>
                  <a:tcPr marL="0" marR="0" marT="3556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extLst>
                  <a:ext uri="{0D108BD9-81ED-4DB2-BD59-A6C34878D82A}">
                    <a16:rowId xmlns:a16="http://schemas.microsoft.com/office/drawing/2014/main" val="10008"/>
                  </a:ext>
                </a:extLst>
              </a:tr>
              <a:tr h="502920">
                <a:tc>
                  <a:txBody>
                    <a:bodyPr/>
                    <a:lstStyle/>
                    <a:p>
                      <a:pPr marL="91440" marR="383540">
                        <a:lnSpc>
                          <a:spcPct val="100000"/>
                        </a:lnSpc>
                        <a:spcBef>
                          <a:spcPts val="280"/>
                        </a:spcBef>
                      </a:pPr>
                      <a:r>
                        <a:rPr sz="1350" dirty="0">
                          <a:latin typeface="Carlito"/>
                          <a:cs typeface="Carlito"/>
                        </a:rPr>
                        <a:t>Job</a:t>
                      </a:r>
                      <a:r>
                        <a:rPr sz="1350" spc="-40" dirty="0">
                          <a:latin typeface="Carlito"/>
                          <a:cs typeface="Carlito"/>
                        </a:rPr>
                        <a:t> </a:t>
                      </a:r>
                      <a:r>
                        <a:rPr sz="1350" spc="-25" dirty="0">
                          <a:latin typeface="Carlito"/>
                          <a:cs typeface="Carlito"/>
                        </a:rPr>
                        <a:t>Recommendation </a:t>
                      </a:r>
                      <a:r>
                        <a:rPr sz="1350" spc="-10" dirty="0">
                          <a:latin typeface="Carlito"/>
                          <a:cs typeface="Carlito"/>
                        </a:rPr>
                        <a:t>Challenge</a:t>
                      </a:r>
                      <a:r>
                        <a:rPr sz="1350" spc="-50" dirty="0">
                          <a:latin typeface="Carlito"/>
                          <a:cs typeface="Carlito"/>
                        </a:rPr>
                        <a:t> </a:t>
                      </a:r>
                      <a:r>
                        <a:rPr sz="1350" spc="-10" dirty="0">
                          <a:latin typeface="Carlito"/>
                          <a:cs typeface="Carlito"/>
                        </a:rPr>
                        <a:t>Dataset</a:t>
                      </a:r>
                      <a:endParaRPr sz="1350">
                        <a:latin typeface="Carlito"/>
                        <a:cs typeface="Carlito"/>
                      </a:endParaRPr>
                    </a:p>
                  </a:txBody>
                  <a:tcPr marL="0" marR="0" marT="3556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FD4EA"/>
                    </a:solidFill>
                  </a:tcPr>
                </a:tc>
                <a:tc>
                  <a:txBody>
                    <a:bodyPr/>
                    <a:lstStyle/>
                    <a:p>
                      <a:pPr marL="91440" marR="82550">
                        <a:lnSpc>
                          <a:spcPct val="100000"/>
                        </a:lnSpc>
                        <a:spcBef>
                          <a:spcPts val="280"/>
                        </a:spcBef>
                      </a:pPr>
                      <a:r>
                        <a:rPr sz="1350" spc="-25" dirty="0">
                          <a:latin typeface="Carlito"/>
                          <a:cs typeface="Carlito"/>
                        </a:rPr>
                        <a:t>Job Recommendations</a:t>
                      </a:r>
                      <a:endParaRPr sz="1350">
                        <a:latin typeface="Carlito"/>
                        <a:cs typeface="Carlito"/>
                      </a:endParaRPr>
                    </a:p>
                  </a:txBody>
                  <a:tcPr marL="0" marR="0" marT="3556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FD4EA"/>
                    </a:solidFill>
                  </a:tcPr>
                </a:tc>
                <a:tc>
                  <a:txBody>
                    <a:bodyPr/>
                    <a:lstStyle/>
                    <a:p>
                      <a:pPr marL="92075" marR="333375">
                        <a:lnSpc>
                          <a:spcPct val="100000"/>
                        </a:lnSpc>
                        <a:spcBef>
                          <a:spcPts val="280"/>
                        </a:spcBef>
                      </a:pPr>
                      <a:r>
                        <a:rPr sz="1350" spc="-10" dirty="0">
                          <a:latin typeface="Carlito"/>
                          <a:cs typeface="Carlito"/>
                        </a:rPr>
                        <a:t>User's</a:t>
                      </a:r>
                      <a:r>
                        <a:rPr sz="1350" dirty="0">
                          <a:latin typeface="Carlito"/>
                          <a:cs typeface="Carlito"/>
                        </a:rPr>
                        <a:t> </a:t>
                      </a:r>
                      <a:r>
                        <a:rPr sz="1350" spc="-20" dirty="0">
                          <a:latin typeface="Carlito"/>
                          <a:cs typeface="Carlito"/>
                        </a:rPr>
                        <a:t>applications</a:t>
                      </a:r>
                      <a:r>
                        <a:rPr sz="1350" spc="-10" dirty="0">
                          <a:latin typeface="Carlito"/>
                          <a:cs typeface="Carlito"/>
                        </a:rPr>
                        <a:t> </a:t>
                      </a:r>
                      <a:r>
                        <a:rPr sz="1350" spc="-25" dirty="0">
                          <a:latin typeface="Carlito"/>
                          <a:cs typeface="Carlito"/>
                        </a:rPr>
                        <a:t>and </a:t>
                      </a:r>
                      <a:r>
                        <a:rPr sz="1350" spc="-10" dirty="0">
                          <a:latin typeface="Carlito"/>
                          <a:cs typeface="Carlito"/>
                        </a:rPr>
                        <a:t>work</a:t>
                      </a:r>
                      <a:r>
                        <a:rPr sz="1350" spc="-65" dirty="0">
                          <a:latin typeface="Carlito"/>
                          <a:cs typeface="Carlito"/>
                        </a:rPr>
                        <a:t> </a:t>
                      </a:r>
                      <a:r>
                        <a:rPr sz="1350" spc="-10" dirty="0">
                          <a:latin typeface="Carlito"/>
                          <a:cs typeface="Carlito"/>
                        </a:rPr>
                        <a:t>history</a:t>
                      </a:r>
                      <a:endParaRPr sz="1350">
                        <a:latin typeface="Carlito"/>
                        <a:cs typeface="Carlito"/>
                      </a:endParaRPr>
                    </a:p>
                  </a:txBody>
                  <a:tcPr marL="0" marR="0" marT="3556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FD4EA"/>
                    </a:solidFill>
                  </a:tcPr>
                </a:tc>
                <a:tc>
                  <a:txBody>
                    <a:bodyPr/>
                    <a:lstStyle/>
                    <a:p>
                      <a:pPr marL="92075">
                        <a:lnSpc>
                          <a:spcPct val="100000"/>
                        </a:lnSpc>
                        <a:spcBef>
                          <a:spcPts val="280"/>
                        </a:spcBef>
                      </a:pPr>
                      <a:r>
                        <a:rPr sz="1350" dirty="0">
                          <a:latin typeface="Carlito"/>
                          <a:cs typeface="Carlito"/>
                        </a:rPr>
                        <a:t>Not</a:t>
                      </a:r>
                      <a:r>
                        <a:rPr sz="1350" spc="-45" dirty="0">
                          <a:latin typeface="Carlito"/>
                          <a:cs typeface="Carlito"/>
                        </a:rPr>
                        <a:t> </a:t>
                      </a:r>
                      <a:r>
                        <a:rPr sz="1350" spc="-10" dirty="0">
                          <a:latin typeface="Carlito"/>
                          <a:cs typeface="Carlito"/>
                        </a:rPr>
                        <a:t>specified</a:t>
                      </a:r>
                      <a:endParaRPr sz="1350" dirty="0">
                        <a:latin typeface="Carlito"/>
                        <a:cs typeface="Carlito"/>
                      </a:endParaRPr>
                    </a:p>
                  </a:txBody>
                  <a:tcPr marL="0" marR="0" marT="3556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FD4EA"/>
                    </a:solidFill>
                  </a:tcPr>
                </a:tc>
                <a:extLst>
                  <a:ext uri="{0D108BD9-81ED-4DB2-BD59-A6C34878D82A}">
                    <a16:rowId xmlns:a16="http://schemas.microsoft.com/office/drawing/2014/main" val="10009"/>
                  </a:ext>
                </a:extLst>
              </a:tr>
            </a:tbl>
          </a:graphicData>
        </a:graphic>
      </p:graphicFrame>
      <p:pic>
        <p:nvPicPr>
          <p:cNvPr id="4" name="object 4"/>
          <p:cNvPicPr/>
          <p:nvPr/>
        </p:nvPicPr>
        <p:blipFill>
          <a:blip r:embed="rId2" cstate="print"/>
          <a:stretch>
            <a:fillRect/>
          </a:stretch>
        </p:blipFill>
        <p:spPr>
          <a:xfrm>
            <a:off x="11064552" y="99849"/>
            <a:ext cx="957851" cy="1223209"/>
          </a:xfrm>
          <a:prstGeom prst="rect">
            <a:avLst/>
          </a:prstGeom>
        </p:spPr>
      </p:pic>
      <p:sp>
        <p:nvSpPr>
          <p:cNvPr id="5" name="Rectangle 4"/>
          <p:cNvSpPr/>
          <p:nvPr/>
        </p:nvSpPr>
        <p:spPr>
          <a:xfrm>
            <a:off x="8868565" y="1412776"/>
            <a:ext cx="3168354" cy="1661993"/>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a:ea typeface="+mn-ea"/>
                <a:cs typeface="+mn-cs"/>
                <a:hlinkClick r:id="rId3"/>
              </a:rPr>
              <a:t>https://github.com/RUCAIBox/RecSysDatasets</a:t>
            </a:r>
            <a:endParaRPr kumimoji="0" lang="cs-CZ" sz="11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cs-CZ" sz="11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a:ea typeface="+mn-ea"/>
                <a:cs typeface="+mn-cs"/>
                <a:hlinkClick r:id="rId4"/>
              </a:rPr>
              <a:t>https://github.com/caserec/Datasets-for-Recommender-Systems</a:t>
            </a:r>
            <a:endParaRPr kumimoji="0" lang="cs-CZ" sz="11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cs-CZ" sz="11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a:ea typeface="+mn-ea"/>
                <a:cs typeface="+mn-cs"/>
                <a:hlinkClick r:id="rId5"/>
              </a:rPr>
              <a:t>https://github.com/otto-de/recsys-dataset</a:t>
            </a:r>
            <a:endParaRPr kumimoji="0" lang="cs-CZ" sz="11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cs-CZ" sz="11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cs-CZ" sz="1400" b="1" i="0" u="none" strike="noStrike" kern="1200" cap="none" spc="0" normalizeH="0" baseline="0" noProof="0" dirty="0">
                <a:ln>
                  <a:noFill/>
                </a:ln>
                <a:solidFill>
                  <a:prstClr val="black"/>
                </a:solidFill>
                <a:effectLst/>
                <a:uLnTx/>
                <a:uFillTx/>
                <a:latin typeface="Calibri"/>
                <a:ea typeface="+mn-ea"/>
                <a:cs typeface="+mn-cs"/>
              </a:rPr>
              <a:t>RecSys Challenges </a:t>
            </a:r>
            <a:r>
              <a:rPr kumimoji="0" lang="cs-CZ" sz="1100" b="0" i="0" u="none" strike="noStrike" kern="1200" cap="none" spc="0" normalizeH="0" baseline="0" noProof="0" dirty="0">
                <a:ln>
                  <a:noFill/>
                </a:ln>
                <a:solidFill>
                  <a:prstClr val="black"/>
                </a:solidFill>
                <a:effectLst/>
                <a:uLnTx/>
                <a:uFillTx/>
                <a:latin typeface="Calibri"/>
                <a:ea typeface="+mn-ea"/>
                <a:cs typeface="+mn-cs"/>
              </a:rPr>
              <a:t>(</a:t>
            </a:r>
            <a:r>
              <a:rPr kumimoji="0" lang="cs-CZ" sz="1100" b="0" i="0" u="none" strike="noStrike" kern="1200" cap="none" spc="0" normalizeH="0" baseline="0" noProof="0" dirty="0">
                <a:ln>
                  <a:noFill/>
                </a:ln>
                <a:solidFill>
                  <a:prstClr val="black"/>
                </a:solidFill>
                <a:effectLst/>
                <a:uLnTx/>
                <a:uFillTx/>
                <a:latin typeface="Calibri"/>
                <a:ea typeface="+mn-ea"/>
                <a:cs typeface="+mn-cs"/>
                <a:hlinkClick r:id="rId6"/>
              </a:rPr>
              <a:t>https://recsys.acm.org/recsys24/challenge/</a:t>
            </a:r>
            <a:r>
              <a:rPr kumimoji="0" lang="cs-CZ" sz="1100" b="0" i="0" u="none" strike="noStrike" kern="1200" cap="none" spc="0" normalizeH="0" baseline="0" noProof="0" dirty="0">
                <a:ln>
                  <a:noFill/>
                </a:ln>
                <a:solidFill>
                  <a:prstClr val="black"/>
                </a:solidFill>
                <a:effectLst/>
                <a:uLnTx/>
                <a:uFillTx/>
                <a:latin typeface="Calibri"/>
                <a:ea typeface="+mn-ea"/>
                <a:cs typeface="+mn-cs"/>
              </a:rPr>
              <a:t>)</a:t>
            </a:r>
            <a:endParaRPr kumimoji="0" lang="en-US" sz="11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2218016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95401" y="485014"/>
            <a:ext cx="12077209" cy="749307"/>
          </a:xfrm>
          <a:prstGeom prst="rect">
            <a:avLst/>
          </a:prstGeom>
        </p:spPr>
        <p:txBody>
          <a:bodyPr vert="horz" wrap="square" lIns="0" tIns="239140" rIns="0" bIns="0" rtlCol="0">
            <a:spAutoFit/>
          </a:bodyPr>
          <a:lstStyle/>
          <a:p>
            <a:pPr marL="12700">
              <a:spcBef>
                <a:spcPts val="100"/>
              </a:spcBef>
            </a:pPr>
            <a:r>
              <a:rPr spc="-25" dirty="0"/>
              <a:t>Methodology</a:t>
            </a:r>
          </a:p>
        </p:txBody>
      </p:sp>
      <p:sp>
        <p:nvSpPr>
          <p:cNvPr id="3" name="object 3"/>
          <p:cNvSpPr txBox="1"/>
          <p:nvPr/>
        </p:nvSpPr>
        <p:spPr>
          <a:xfrm>
            <a:off x="1055439" y="1810259"/>
            <a:ext cx="8895799" cy="4254242"/>
          </a:xfrm>
          <a:prstGeom prst="rect">
            <a:avLst/>
          </a:prstGeom>
        </p:spPr>
        <p:txBody>
          <a:bodyPr vert="horz" wrap="square" lIns="0" tIns="44450" rIns="0" bIns="0" rtlCol="0">
            <a:spAutoFit/>
          </a:bodyPr>
          <a:lstStyle/>
          <a:p>
            <a:pPr marL="184785" marR="2764790" indent="-172720" algn="just" fontAlgn="auto">
              <a:lnSpc>
                <a:spcPct val="90100"/>
              </a:lnSpc>
              <a:spcBef>
                <a:spcPts val="350"/>
              </a:spcBef>
              <a:spcAft>
                <a:spcPts val="0"/>
              </a:spcAft>
              <a:buFont typeface="Arial"/>
              <a:buChar char="•"/>
              <a:tabLst>
                <a:tab pos="184785" algn="l"/>
              </a:tabLst>
            </a:pPr>
            <a:r>
              <a:rPr sz="2100" b="0" kern="0" dirty="0">
                <a:solidFill>
                  <a:sysClr val="windowText" lastClr="000000"/>
                </a:solidFill>
                <a:latin typeface="Carlito"/>
                <a:cs typeface="Carlito"/>
              </a:rPr>
              <a:t>Define</a:t>
            </a:r>
            <a:r>
              <a:rPr sz="2100" b="0" kern="0" spc="-30" dirty="0">
                <a:solidFill>
                  <a:sysClr val="windowText" lastClr="000000"/>
                </a:solidFill>
                <a:latin typeface="Carlito"/>
                <a:cs typeface="Carlito"/>
              </a:rPr>
              <a:t> </a:t>
            </a:r>
            <a:r>
              <a:rPr sz="2100" b="0" kern="0" dirty="0">
                <a:solidFill>
                  <a:sysClr val="windowText" lastClr="000000"/>
                </a:solidFill>
                <a:latin typeface="Carlito"/>
                <a:cs typeface="Carlito"/>
              </a:rPr>
              <a:t>how</a:t>
            </a:r>
            <a:r>
              <a:rPr sz="2100" b="0" kern="0" spc="-40" dirty="0">
                <a:solidFill>
                  <a:sysClr val="windowText" lastClr="000000"/>
                </a:solidFill>
                <a:latin typeface="Carlito"/>
                <a:cs typeface="Carlito"/>
              </a:rPr>
              <a:t> </a:t>
            </a:r>
            <a:r>
              <a:rPr sz="2100" b="0" kern="0" dirty="0">
                <a:solidFill>
                  <a:sysClr val="windowText" lastClr="000000"/>
                </a:solidFill>
                <a:latin typeface="Carlito"/>
                <a:cs typeface="Carlito"/>
              </a:rPr>
              <a:t>the</a:t>
            </a:r>
            <a:r>
              <a:rPr sz="2100" b="0" kern="0" spc="-50" dirty="0">
                <a:solidFill>
                  <a:sysClr val="windowText" lastClr="000000"/>
                </a:solidFill>
                <a:latin typeface="Carlito"/>
                <a:cs typeface="Carlito"/>
              </a:rPr>
              <a:t> </a:t>
            </a:r>
            <a:r>
              <a:rPr sz="2100" b="0" kern="0" dirty="0">
                <a:solidFill>
                  <a:sysClr val="windowText" lastClr="000000"/>
                </a:solidFill>
                <a:latin typeface="Carlito"/>
                <a:cs typeface="Carlito"/>
              </a:rPr>
              <a:t>data</a:t>
            </a:r>
            <a:r>
              <a:rPr sz="2100" b="0" kern="0" spc="-60" dirty="0">
                <a:solidFill>
                  <a:sysClr val="windowText" lastClr="000000"/>
                </a:solidFill>
                <a:latin typeface="Carlito"/>
                <a:cs typeface="Carlito"/>
              </a:rPr>
              <a:t> </a:t>
            </a:r>
            <a:r>
              <a:rPr sz="2100" b="0" kern="0" spc="-10" dirty="0">
                <a:solidFill>
                  <a:sysClr val="windowText" lastClr="000000"/>
                </a:solidFill>
                <a:latin typeface="Carlito"/>
                <a:cs typeface="Carlito"/>
              </a:rPr>
              <a:t>available</a:t>
            </a:r>
            <a:r>
              <a:rPr sz="2100" b="0" kern="0" spc="-40" dirty="0">
                <a:solidFill>
                  <a:sysClr val="windowText" lastClr="000000"/>
                </a:solidFill>
                <a:latin typeface="Carlito"/>
                <a:cs typeface="Carlito"/>
              </a:rPr>
              <a:t> </a:t>
            </a:r>
            <a:r>
              <a:rPr sz="2100" b="0" kern="0" dirty="0">
                <a:solidFill>
                  <a:sysClr val="windowText" lastClr="000000"/>
                </a:solidFill>
                <a:latin typeface="Carlito"/>
                <a:cs typeface="Carlito"/>
              </a:rPr>
              <a:t>in</a:t>
            </a:r>
            <a:r>
              <a:rPr sz="2100" b="0" kern="0" spc="-45" dirty="0">
                <a:solidFill>
                  <a:sysClr val="windowText" lastClr="000000"/>
                </a:solidFill>
                <a:latin typeface="Carlito"/>
                <a:cs typeface="Carlito"/>
              </a:rPr>
              <a:t> </a:t>
            </a:r>
            <a:r>
              <a:rPr sz="2100" b="0" kern="0" dirty="0">
                <a:solidFill>
                  <a:sysClr val="windowText" lastClr="000000"/>
                </a:solidFill>
                <a:latin typeface="Carlito"/>
                <a:cs typeface="Carlito"/>
              </a:rPr>
              <a:t>the</a:t>
            </a:r>
            <a:r>
              <a:rPr sz="2100" b="0" kern="0" spc="-50" dirty="0">
                <a:solidFill>
                  <a:sysClr val="windowText" lastClr="000000"/>
                </a:solidFill>
                <a:latin typeface="Carlito"/>
                <a:cs typeface="Carlito"/>
              </a:rPr>
              <a:t> </a:t>
            </a:r>
            <a:r>
              <a:rPr sz="2100" b="0" kern="0" spc="-10" dirty="0">
                <a:solidFill>
                  <a:sysClr val="windowText" lastClr="000000"/>
                </a:solidFill>
                <a:latin typeface="Carlito"/>
                <a:cs typeface="Carlito"/>
              </a:rPr>
              <a:t>dataset </a:t>
            </a:r>
            <a:r>
              <a:rPr sz="2100" b="0" kern="0" dirty="0">
                <a:solidFill>
                  <a:sysClr val="windowText" lastClr="000000"/>
                </a:solidFill>
                <a:latin typeface="Carlito"/>
                <a:cs typeface="Carlito"/>
              </a:rPr>
              <a:t>are</a:t>
            </a:r>
            <a:r>
              <a:rPr sz="2100" b="0" kern="0" spc="-45" dirty="0">
                <a:solidFill>
                  <a:sysClr val="windowText" lastClr="000000"/>
                </a:solidFill>
                <a:latin typeface="Carlito"/>
                <a:cs typeface="Carlito"/>
              </a:rPr>
              <a:t> </a:t>
            </a:r>
            <a:r>
              <a:rPr sz="2100" b="0" kern="0" dirty="0">
                <a:solidFill>
                  <a:sysClr val="windowText" lastClr="000000"/>
                </a:solidFill>
                <a:latin typeface="Carlito"/>
                <a:cs typeface="Carlito"/>
              </a:rPr>
              <a:t>used</a:t>
            </a:r>
            <a:r>
              <a:rPr sz="2100" b="0" kern="0" spc="-45" dirty="0">
                <a:solidFill>
                  <a:sysClr val="windowText" lastClr="000000"/>
                </a:solidFill>
                <a:latin typeface="Carlito"/>
                <a:cs typeface="Carlito"/>
              </a:rPr>
              <a:t> </a:t>
            </a:r>
            <a:r>
              <a:rPr sz="2100" b="0" kern="0" dirty="0">
                <a:solidFill>
                  <a:sysClr val="windowText" lastClr="000000"/>
                </a:solidFill>
                <a:latin typeface="Carlito"/>
                <a:cs typeface="Carlito"/>
              </a:rPr>
              <a:t>to</a:t>
            </a:r>
            <a:r>
              <a:rPr sz="2100" b="0" kern="0" spc="-50" dirty="0">
                <a:solidFill>
                  <a:sysClr val="windowText" lastClr="000000"/>
                </a:solidFill>
                <a:latin typeface="Carlito"/>
                <a:cs typeface="Carlito"/>
              </a:rPr>
              <a:t> </a:t>
            </a:r>
            <a:r>
              <a:rPr sz="2100" b="0" kern="0" dirty="0">
                <a:solidFill>
                  <a:sysClr val="windowText" lastClr="000000"/>
                </a:solidFill>
                <a:latin typeface="Carlito"/>
                <a:cs typeface="Carlito"/>
              </a:rPr>
              <a:t>train</a:t>
            </a:r>
            <a:r>
              <a:rPr sz="2100" b="0" kern="0" spc="-45" dirty="0">
                <a:solidFill>
                  <a:sysClr val="windowText" lastClr="000000"/>
                </a:solidFill>
                <a:latin typeface="Carlito"/>
                <a:cs typeface="Carlito"/>
              </a:rPr>
              <a:t> </a:t>
            </a:r>
            <a:r>
              <a:rPr sz="2100" b="0" kern="0" dirty="0">
                <a:solidFill>
                  <a:sysClr val="windowText" lastClr="000000"/>
                </a:solidFill>
                <a:latin typeface="Carlito"/>
                <a:cs typeface="Carlito"/>
              </a:rPr>
              <a:t>the</a:t>
            </a:r>
            <a:r>
              <a:rPr sz="2100" b="0" kern="0" spc="-50" dirty="0">
                <a:solidFill>
                  <a:sysClr val="windowText" lastClr="000000"/>
                </a:solidFill>
                <a:latin typeface="Carlito"/>
                <a:cs typeface="Carlito"/>
              </a:rPr>
              <a:t> </a:t>
            </a:r>
            <a:r>
              <a:rPr sz="2100" b="0" kern="0" spc="-10" dirty="0">
                <a:solidFill>
                  <a:sysClr val="windowText" lastClr="000000"/>
                </a:solidFill>
                <a:latin typeface="Carlito"/>
                <a:cs typeface="Carlito"/>
              </a:rPr>
              <a:t>system</a:t>
            </a:r>
            <a:r>
              <a:rPr sz="2100" b="0" kern="0" spc="-35" dirty="0">
                <a:solidFill>
                  <a:sysClr val="windowText" lastClr="000000"/>
                </a:solidFill>
                <a:latin typeface="Carlito"/>
                <a:cs typeface="Carlito"/>
              </a:rPr>
              <a:t> </a:t>
            </a:r>
            <a:r>
              <a:rPr sz="2100" b="0" kern="0" dirty="0">
                <a:solidFill>
                  <a:sysClr val="windowText" lastClr="000000"/>
                </a:solidFill>
                <a:latin typeface="Carlito"/>
                <a:cs typeface="Carlito"/>
              </a:rPr>
              <a:t>and</a:t>
            </a:r>
            <a:r>
              <a:rPr sz="2100" b="0" kern="0" spc="-55" dirty="0">
                <a:solidFill>
                  <a:sysClr val="windowText" lastClr="000000"/>
                </a:solidFill>
                <a:latin typeface="Carlito"/>
                <a:cs typeface="Carlito"/>
              </a:rPr>
              <a:t> </a:t>
            </a:r>
            <a:r>
              <a:rPr sz="2100" b="0" kern="0" dirty="0">
                <a:solidFill>
                  <a:sysClr val="windowText" lastClr="000000"/>
                </a:solidFill>
                <a:latin typeface="Carlito"/>
                <a:cs typeface="Carlito"/>
              </a:rPr>
              <a:t>to</a:t>
            </a:r>
            <a:r>
              <a:rPr sz="2100" b="0" kern="0" spc="-45" dirty="0">
                <a:solidFill>
                  <a:sysClr val="windowText" lastClr="000000"/>
                </a:solidFill>
                <a:latin typeface="Carlito"/>
                <a:cs typeface="Carlito"/>
              </a:rPr>
              <a:t> </a:t>
            </a:r>
            <a:r>
              <a:rPr sz="2100" b="0" kern="0" spc="-10" dirty="0">
                <a:solidFill>
                  <a:sysClr val="windowText" lastClr="000000"/>
                </a:solidFill>
                <a:latin typeface="Carlito"/>
                <a:cs typeface="Carlito"/>
              </a:rPr>
              <a:t>evaluate </a:t>
            </a:r>
            <a:r>
              <a:rPr sz="2100" b="0" kern="0" dirty="0">
                <a:solidFill>
                  <a:sysClr val="windowText" lastClr="000000"/>
                </a:solidFill>
                <a:latin typeface="Carlito"/>
                <a:cs typeface="Carlito"/>
              </a:rPr>
              <a:t>its</a:t>
            </a:r>
            <a:r>
              <a:rPr sz="2100" b="0" kern="0" spc="-40" dirty="0">
                <a:solidFill>
                  <a:sysClr val="windowText" lastClr="000000"/>
                </a:solidFill>
                <a:latin typeface="Carlito"/>
                <a:cs typeface="Carlito"/>
              </a:rPr>
              <a:t> </a:t>
            </a:r>
            <a:r>
              <a:rPr sz="2100" b="0" kern="0" spc="-10" dirty="0">
                <a:solidFill>
                  <a:sysClr val="windowText" lastClr="000000"/>
                </a:solidFill>
                <a:latin typeface="Carlito"/>
                <a:cs typeface="Carlito"/>
              </a:rPr>
              <a:t>performances</a:t>
            </a:r>
            <a:endParaRPr sz="2100" b="0" kern="0" dirty="0">
              <a:solidFill>
                <a:sysClr val="windowText" lastClr="000000"/>
              </a:solidFill>
              <a:latin typeface="Carlito"/>
              <a:cs typeface="Carlito"/>
            </a:endParaRPr>
          </a:p>
          <a:p>
            <a:pPr fontAlgn="auto">
              <a:spcBef>
                <a:spcPts val="1045"/>
              </a:spcBef>
              <a:spcAft>
                <a:spcPts val="0"/>
              </a:spcAft>
              <a:buFont typeface="Arial"/>
              <a:buChar char="•"/>
            </a:pPr>
            <a:endParaRPr sz="2100" b="0" kern="0" dirty="0">
              <a:solidFill>
                <a:sysClr val="windowText" lastClr="000000"/>
              </a:solidFill>
              <a:latin typeface="Carlito"/>
              <a:cs typeface="Carlito"/>
            </a:endParaRPr>
          </a:p>
          <a:p>
            <a:pPr marL="12700" fontAlgn="auto">
              <a:spcBef>
                <a:spcPts val="0"/>
              </a:spcBef>
              <a:spcAft>
                <a:spcPts val="0"/>
              </a:spcAft>
            </a:pPr>
            <a:r>
              <a:rPr sz="2100" b="0" kern="0" dirty="0">
                <a:solidFill>
                  <a:sysClr val="windowText" lastClr="000000"/>
                </a:solidFill>
                <a:latin typeface="Carlito"/>
                <a:cs typeface="Carlito"/>
              </a:rPr>
              <a:t>Usually</a:t>
            </a:r>
            <a:r>
              <a:rPr sz="2100" b="0" kern="0" spc="-65" dirty="0">
                <a:solidFill>
                  <a:sysClr val="windowText" lastClr="000000"/>
                </a:solidFill>
                <a:latin typeface="Carlito"/>
                <a:cs typeface="Carlito"/>
              </a:rPr>
              <a:t> </a:t>
            </a:r>
            <a:r>
              <a:rPr sz="2100" b="0" kern="0" dirty="0">
                <a:solidFill>
                  <a:sysClr val="windowText" lastClr="000000"/>
                </a:solidFill>
                <a:latin typeface="Carlito"/>
                <a:cs typeface="Carlito"/>
              </a:rPr>
              <a:t>splitted</a:t>
            </a:r>
            <a:r>
              <a:rPr sz="2100" b="0" kern="0" spc="-65" dirty="0">
                <a:solidFill>
                  <a:sysClr val="windowText" lastClr="000000"/>
                </a:solidFill>
                <a:latin typeface="Carlito"/>
                <a:cs typeface="Carlito"/>
              </a:rPr>
              <a:t> </a:t>
            </a:r>
            <a:r>
              <a:rPr sz="2100" b="0" kern="0" dirty="0">
                <a:solidFill>
                  <a:sysClr val="windowText" lastClr="000000"/>
                </a:solidFill>
                <a:latin typeface="Carlito"/>
                <a:cs typeface="Carlito"/>
              </a:rPr>
              <a:t>into</a:t>
            </a:r>
            <a:r>
              <a:rPr sz="2100" b="0" kern="0" spc="-60" dirty="0">
                <a:solidFill>
                  <a:sysClr val="windowText" lastClr="000000"/>
                </a:solidFill>
                <a:latin typeface="Carlito"/>
                <a:cs typeface="Carlito"/>
              </a:rPr>
              <a:t> </a:t>
            </a:r>
            <a:r>
              <a:rPr sz="2100" b="0" kern="0" dirty="0">
                <a:solidFill>
                  <a:sysClr val="windowText" lastClr="000000"/>
                </a:solidFill>
                <a:latin typeface="Carlito"/>
                <a:cs typeface="Carlito"/>
              </a:rPr>
              <a:t>two</a:t>
            </a:r>
            <a:r>
              <a:rPr sz="2100" b="0" kern="0" spc="-70" dirty="0">
                <a:solidFill>
                  <a:sysClr val="windowText" lastClr="000000"/>
                </a:solidFill>
                <a:latin typeface="Carlito"/>
                <a:cs typeface="Carlito"/>
              </a:rPr>
              <a:t> </a:t>
            </a:r>
            <a:r>
              <a:rPr sz="2100" b="0" kern="0" spc="-20" dirty="0">
                <a:solidFill>
                  <a:sysClr val="windowText" lastClr="000000"/>
                </a:solidFill>
                <a:latin typeface="Carlito"/>
                <a:cs typeface="Carlito"/>
              </a:rPr>
              <a:t>sets:</a:t>
            </a:r>
            <a:endParaRPr sz="2100" b="0" kern="0" dirty="0">
              <a:solidFill>
                <a:sysClr val="windowText" lastClr="000000"/>
              </a:solidFill>
              <a:latin typeface="Carlito"/>
              <a:cs typeface="Carlito"/>
            </a:endParaRPr>
          </a:p>
          <a:p>
            <a:pPr marL="184785" indent="-172085" fontAlgn="auto">
              <a:spcBef>
                <a:spcPts val="555"/>
              </a:spcBef>
              <a:spcAft>
                <a:spcPts val="0"/>
              </a:spcAft>
              <a:buFont typeface="Arial"/>
              <a:buChar char="•"/>
              <a:tabLst>
                <a:tab pos="184785" algn="l"/>
              </a:tabLst>
            </a:pPr>
            <a:r>
              <a:rPr sz="2100" kern="0" spc="-20" dirty="0">
                <a:solidFill>
                  <a:sysClr val="windowText" lastClr="000000"/>
                </a:solidFill>
                <a:latin typeface="Carlito"/>
                <a:cs typeface="Carlito"/>
              </a:rPr>
              <a:t>Training</a:t>
            </a:r>
            <a:r>
              <a:rPr sz="2100" kern="0" spc="-40" dirty="0">
                <a:solidFill>
                  <a:sysClr val="windowText" lastClr="000000"/>
                </a:solidFill>
                <a:latin typeface="Carlito"/>
                <a:cs typeface="Carlito"/>
              </a:rPr>
              <a:t> </a:t>
            </a:r>
            <a:r>
              <a:rPr sz="2100" kern="0" spc="-25" dirty="0">
                <a:solidFill>
                  <a:sysClr val="windowText" lastClr="000000"/>
                </a:solidFill>
                <a:latin typeface="Carlito"/>
                <a:cs typeface="Carlito"/>
              </a:rPr>
              <a:t>set</a:t>
            </a:r>
            <a:endParaRPr sz="2100" kern="0" dirty="0">
              <a:solidFill>
                <a:sysClr val="windowText" lastClr="000000"/>
              </a:solidFill>
              <a:latin typeface="Carlito"/>
              <a:cs typeface="Carlito"/>
            </a:endParaRPr>
          </a:p>
          <a:p>
            <a:pPr marL="527685" lvl="1" indent="-172085" fontAlgn="auto">
              <a:spcBef>
                <a:spcPts val="204"/>
              </a:spcBef>
              <a:spcAft>
                <a:spcPts val="0"/>
              </a:spcAft>
              <a:buFont typeface="Arial"/>
              <a:buChar char="•"/>
              <a:tabLst>
                <a:tab pos="527685" algn="l"/>
              </a:tabLst>
            </a:pPr>
            <a:r>
              <a:rPr b="0" kern="0" dirty="0">
                <a:solidFill>
                  <a:sysClr val="windowText" lastClr="000000"/>
                </a:solidFill>
                <a:latin typeface="Carlito"/>
                <a:cs typeface="Carlito"/>
              </a:rPr>
              <a:t>Data</a:t>
            </a:r>
            <a:r>
              <a:rPr b="0" kern="0" spc="-40" dirty="0">
                <a:solidFill>
                  <a:sysClr val="windowText" lastClr="000000"/>
                </a:solidFill>
                <a:latin typeface="Carlito"/>
                <a:cs typeface="Carlito"/>
              </a:rPr>
              <a:t> </a:t>
            </a:r>
            <a:r>
              <a:rPr b="0" kern="0" dirty="0">
                <a:solidFill>
                  <a:sysClr val="windowText" lastClr="000000"/>
                </a:solidFill>
                <a:latin typeface="Carlito"/>
                <a:cs typeface="Carlito"/>
              </a:rPr>
              <a:t>used</a:t>
            </a:r>
            <a:r>
              <a:rPr b="0" kern="0" spc="-45" dirty="0">
                <a:solidFill>
                  <a:sysClr val="windowText" lastClr="000000"/>
                </a:solidFill>
                <a:latin typeface="Carlito"/>
                <a:cs typeface="Carlito"/>
              </a:rPr>
              <a:t> </a:t>
            </a:r>
            <a:r>
              <a:rPr b="0" kern="0" dirty="0">
                <a:solidFill>
                  <a:sysClr val="windowText" lastClr="000000"/>
                </a:solidFill>
                <a:latin typeface="Carlito"/>
                <a:cs typeface="Carlito"/>
              </a:rPr>
              <a:t>to</a:t>
            </a:r>
            <a:r>
              <a:rPr b="0" kern="0" spc="-50" dirty="0">
                <a:solidFill>
                  <a:sysClr val="windowText" lastClr="000000"/>
                </a:solidFill>
                <a:latin typeface="Carlito"/>
                <a:cs typeface="Carlito"/>
              </a:rPr>
              <a:t> </a:t>
            </a:r>
            <a:r>
              <a:rPr b="0" kern="0" dirty="0">
                <a:solidFill>
                  <a:sysClr val="windowText" lastClr="000000"/>
                </a:solidFill>
                <a:latin typeface="Carlito"/>
                <a:cs typeface="Carlito"/>
              </a:rPr>
              <a:t>train</a:t>
            </a:r>
            <a:r>
              <a:rPr b="0" kern="0" spc="-40" dirty="0">
                <a:solidFill>
                  <a:sysClr val="windowText" lastClr="000000"/>
                </a:solidFill>
                <a:latin typeface="Carlito"/>
                <a:cs typeface="Carlito"/>
              </a:rPr>
              <a:t> </a:t>
            </a:r>
            <a:r>
              <a:rPr b="0" kern="0" dirty="0">
                <a:solidFill>
                  <a:sysClr val="windowText" lastClr="000000"/>
                </a:solidFill>
                <a:latin typeface="Carlito"/>
                <a:cs typeface="Carlito"/>
              </a:rPr>
              <a:t>a</a:t>
            </a:r>
            <a:r>
              <a:rPr b="0" kern="0" spc="-50" dirty="0">
                <a:solidFill>
                  <a:sysClr val="windowText" lastClr="000000"/>
                </a:solidFill>
                <a:latin typeface="Carlito"/>
                <a:cs typeface="Carlito"/>
              </a:rPr>
              <a:t> </a:t>
            </a:r>
            <a:r>
              <a:rPr b="0" kern="0" dirty="0">
                <a:solidFill>
                  <a:sysClr val="windowText" lastClr="000000"/>
                </a:solidFill>
                <a:latin typeface="Carlito"/>
                <a:cs typeface="Carlito"/>
              </a:rPr>
              <a:t>machine</a:t>
            </a:r>
            <a:r>
              <a:rPr b="0" kern="0" spc="-35" dirty="0">
                <a:solidFill>
                  <a:sysClr val="windowText" lastClr="000000"/>
                </a:solidFill>
                <a:latin typeface="Carlito"/>
                <a:cs typeface="Carlito"/>
              </a:rPr>
              <a:t> </a:t>
            </a:r>
            <a:r>
              <a:rPr b="0" kern="0" dirty="0">
                <a:solidFill>
                  <a:sysClr val="windowText" lastClr="000000"/>
                </a:solidFill>
                <a:latin typeface="Carlito"/>
                <a:cs typeface="Carlito"/>
              </a:rPr>
              <a:t>learning</a:t>
            </a:r>
            <a:r>
              <a:rPr b="0" kern="0" spc="-35" dirty="0">
                <a:solidFill>
                  <a:sysClr val="windowText" lastClr="000000"/>
                </a:solidFill>
                <a:latin typeface="Carlito"/>
                <a:cs typeface="Carlito"/>
              </a:rPr>
              <a:t> </a:t>
            </a:r>
            <a:r>
              <a:rPr b="0" kern="0" dirty="0">
                <a:solidFill>
                  <a:sysClr val="windowText" lastClr="000000"/>
                </a:solidFill>
                <a:latin typeface="Carlito"/>
                <a:cs typeface="Carlito"/>
              </a:rPr>
              <a:t>(ML)</a:t>
            </a:r>
            <a:r>
              <a:rPr b="0" kern="0" spc="-20" dirty="0">
                <a:solidFill>
                  <a:sysClr val="windowText" lastClr="000000"/>
                </a:solidFill>
                <a:latin typeface="Carlito"/>
                <a:cs typeface="Carlito"/>
              </a:rPr>
              <a:t> </a:t>
            </a:r>
            <a:r>
              <a:rPr b="0" kern="0" spc="-10" dirty="0">
                <a:solidFill>
                  <a:sysClr val="windowText" lastClr="000000"/>
                </a:solidFill>
                <a:latin typeface="Carlito"/>
                <a:cs typeface="Carlito"/>
              </a:rPr>
              <a:t>model</a:t>
            </a:r>
            <a:endParaRPr b="0" kern="0" dirty="0">
              <a:solidFill>
                <a:sysClr val="windowText" lastClr="000000"/>
              </a:solidFill>
              <a:latin typeface="Carlito"/>
              <a:cs typeface="Carlito"/>
            </a:endParaRPr>
          </a:p>
          <a:p>
            <a:pPr marL="527685" lvl="1" indent="-172085" fontAlgn="auto">
              <a:lnSpc>
                <a:spcPts val="2050"/>
              </a:lnSpc>
              <a:spcBef>
                <a:spcPts val="180"/>
              </a:spcBef>
              <a:spcAft>
                <a:spcPts val="0"/>
              </a:spcAft>
              <a:buFont typeface="Arial"/>
              <a:buChar char="•"/>
              <a:tabLst>
                <a:tab pos="527685" algn="l"/>
              </a:tabLst>
            </a:pPr>
            <a:r>
              <a:rPr b="0" kern="0" dirty="0">
                <a:solidFill>
                  <a:sysClr val="windowText" lastClr="000000"/>
                </a:solidFill>
                <a:latin typeface="Carlito"/>
                <a:cs typeface="Carlito"/>
              </a:rPr>
              <a:t>We</a:t>
            </a:r>
            <a:r>
              <a:rPr b="0" kern="0" spc="-50" dirty="0">
                <a:solidFill>
                  <a:sysClr val="windowText" lastClr="000000"/>
                </a:solidFill>
                <a:latin typeface="Carlito"/>
                <a:cs typeface="Carlito"/>
              </a:rPr>
              <a:t> </a:t>
            </a:r>
            <a:r>
              <a:rPr b="0" kern="0" dirty="0">
                <a:solidFill>
                  <a:sysClr val="windowText" lastClr="000000"/>
                </a:solidFill>
                <a:latin typeface="Carlito"/>
                <a:cs typeface="Carlito"/>
              </a:rPr>
              <a:t>use</a:t>
            </a:r>
            <a:r>
              <a:rPr b="0" kern="0" spc="-40" dirty="0">
                <a:solidFill>
                  <a:sysClr val="windowText" lastClr="000000"/>
                </a:solidFill>
                <a:latin typeface="Carlito"/>
                <a:cs typeface="Carlito"/>
              </a:rPr>
              <a:t> </a:t>
            </a:r>
            <a:r>
              <a:rPr b="0" kern="0" dirty="0">
                <a:solidFill>
                  <a:sysClr val="windowText" lastClr="000000"/>
                </a:solidFill>
                <a:latin typeface="Carlito"/>
                <a:cs typeface="Carlito"/>
              </a:rPr>
              <a:t>the</a:t>
            </a:r>
            <a:r>
              <a:rPr b="0" kern="0" spc="-35" dirty="0">
                <a:solidFill>
                  <a:sysClr val="windowText" lastClr="000000"/>
                </a:solidFill>
                <a:latin typeface="Carlito"/>
                <a:cs typeface="Carlito"/>
              </a:rPr>
              <a:t> </a:t>
            </a:r>
            <a:r>
              <a:rPr b="0" kern="0" dirty="0">
                <a:solidFill>
                  <a:sysClr val="windowText" lastClr="000000"/>
                </a:solidFill>
                <a:latin typeface="Carlito"/>
                <a:cs typeface="Carlito"/>
              </a:rPr>
              <a:t>feedback</a:t>
            </a:r>
            <a:r>
              <a:rPr b="0" kern="0" spc="-45" dirty="0">
                <a:solidFill>
                  <a:sysClr val="windowText" lastClr="000000"/>
                </a:solidFill>
                <a:latin typeface="Carlito"/>
                <a:cs typeface="Carlito"/>
              </a:rPr>
              <a:t> </a:t>
            </a:r>
            <a:r>
              <a:rPr b="0" kern="0" spc="-10" dirty="0">
                <a:solidFill>
                  <a:sysClr val="windowText" lastClr="000000"/>
                </a:solidFill>
                <a:latin typeface="Carlito"/>
                <a:cs typeface="Carlito"/>
              </a:rPr>
              <a:t>contained</a:t>
            </a:r>
            <a:r>
              <a:rPr b="0" kern="0" spc="-35" dirty="0">
                <a:solidFill>
                  <a:sysClr val="windowText" lastClr="000000"/>
                </a:solidFill>
                <a:latin typeface="Carlito"/>
                <a:cs typeface="Carlito"/>
              </a:rPr>
              <a:t> </a:t>
            </a:r>
            <a:r>
              <a:rPr b="0" kern="0" dirty="0">
                <a:solidFill>
                  <a:sysClr val="windowText" lastClr="000000"/>
                </a:solidFill>
                <a:latin typeface="Carlito"/>
                <a:cs typeface="Carlito"/>
              </a:rPr>
              <a:t>in</a:t>
            </a:r>
            <a:r>
              <a:rPr b="0" kern="0" spc="-40" dirty="0">
                <a:solidFill>
                  <a:sysClr val="windowText" lastClr="000000"/>
                </a:solidFill>
                <a:latin typeface="Carlito"/>
                <a:cs typeface="Carlito"/>
              </a:rPr>
              <a:t> </a:t>
            </a:r>
            <a:r>
              <a:rPr b="0" kern="0" dirty="0">
                <a:solidFill>
                  <a:sysClr val="windowText" lastClr="000000"/>
                </a:solidFill>
                <a:latin typeface="Carlito"/>
                <a:cs typeface="Carlito"/>
              </a:rPr>
              <a:t>this</a:t>
            </a:r>
            <a:r>
              <a:rPr b="0" kern="0" spc="-45" dirty="0">
                <a:solidFill>
                  <a:sysClr val="windowText" lastClr="000000"/>
                </a:solidFill>
                <a:latin typeface="Carlito"/>
                <a:cs typeface="Carlito"/>
              </a:rPr>
              <a:t> </a:t>
            </a:r>
            <a:r>
              <a:rPr b="0" kern="0" dirty="0">
                <a:solidFill>
                  <a:sysClr val="windowText" lastClr="000000"/>
                </a:solidFill>
                <a:latin typeface="Carlito"/>
                <a:cs typeface="Carlito"/>
              </a:rPr>
              <a:t>subset</a:t>
            </a:r>
            <a:r>
              <a:rPr b="0" kern="0" spc="-55" dirty="0">
                <a:solidFill>
                  <a:sysClr val="windowText" lastClr="000000"/>
                </a:solidFill>
                <a:latin typeface="Carlito"/>
                <a:cs typeface="Carlito"/>
              </a:rPr>
              <a:t> </a:t>
            </a:r>
            <a:r>
              <a:rPr b="0" kern="0" dirty="0">
                <a:solidFill>
                  <a:sysClr val="windowText" lastClr="000000"/>
                </a:solidFill>
                <a:latin typeface="Carlito"/>
                <a:cs typeface="Carlito"/>
              </a:rPr>
              <a:t>of</a:t>
            </a:r>
            <a:r>
              <a:rPr b="0" kern="0" spc="-55" dirty="0">
                <a:solidFill>
                  <a:sysClr val="windowText" lastClr="000000"/>
                </a:solidFill>
                <a:latin typeface="Carlito"/>
                <a:cs typeface="Carlito"/>
              </a:rPr>
              <a:t> </a:t>
            </a:r>
            <a:r>
              <a:rPr b="0" kern="0" dirty="0">
                <a:solidFill>
                  <a:sysClr val="windowText" lastClr="000000"/>
                </a:solidFill>
                <a:latin typeface="Carlito"/>
                <a:cs typeface="Carlito"/>
              </a:rPr>
              <a:t>data</a:t>
            </a:r>
            <a:r>
              <a:rPr b="0" kern="0" spc="-50" dirty="0">
                <a:solidFill>
                  <a:sysClr val="windowText" lastClr="000000"/>
                </a:solidFill>
                <a:latin typeface="Carlito"/>
                <a:cs typeface="Carlito"/>
              </a:rPr>
              <a:t> </a:t>
            </a:r>
            <a:r>
              <a:rPr b="0" kern="0" dirty="0">
                <a:solidFill>
                  <a:sysClr val="windowText" lastClr="000000"/>
                </a:solidFill>
                <a:latin typeface="Carlito"/>
                <a:cs typeface="Carlito"/>
              </a:rPr>
              <a:t>to</a:t>
            </a:r>
            <a:r>
              <a:rPr b="0" kern="0" spc="-50" dirty="0">
                <a:solidFill>
                  <a:sysClr val="windowText" lastClr="000000"/>
                </a:solidFill>
                <a:latin typeface="Carlito"/>
                <a:cs typeface="Carlito"/>
              </a:rPr>
              <a:t> </a:t>
            </a:r>
            <a:r>
              <a:rPr b="0" kern="0" dirty="0">
                <a:solidFill>
                  <a:sysClr val="windowText" lastClr="000000"/>
                </a:solidFill>
                <a:latin typeface="Carlito"/>
                <a:cs typeface="Carlito"/>
              </a:rPr>
              <a:t>determine</a:t>
            </a:r>
            <a:r>
              <a:rPr b="0" kern="0" spc="-25" dirty="0">
                <a:solidFill>
                  <a:sysClr val="windowText" lastClr="000000"/>
                </a:solidFill>
                <a:latin typeface="Carlito"/>
                <a:cs typeface="Carlito"/>
              </a:rPr>
              <a:t> </a:t>
            </a:r>
            <a:r>
              <a:rPr b="0" kern="0" dirty="0">
                <a:solidFill>
                  <a:sysClr val="windowText" lastClr="000000"/>
                </a:solidFill>
                <a:latin typeface="Carlito"/>
                <a:cs typeface="Carlito"/>
              </a:rPr>
              <a:t>the</a:t>
            </a:r>
            <a:r>
              <a:rPr b="0" kern="0" spc="-35" dirty="0">
                <a:solidFill>
                  <a:sysClr val="windowText" lastClr="000000"/>
                </a:solidFill>
                <a:latin typeface="Carlito"/>
                <a:cs typeface="Carlito"/>
              </a:rPr>
              <a:t> </a:t>
            </a:r>
            <a:r>
              <a:rPr b="0" kern="0" spc="-10" dirty="0">
                <a:solidFill>
                  <a:sysClr val="windowText" lastClr="000000"/>
                </a:solidFill>
                <a:latin typeface="Carlito"/>
                <a:cs typeface="Carlito"/>
              </a:rPr>
              <a:t>model</a:t>
            </a:r>
            <a:endParaRPr b="0" kern="0" dirty="0">
              <a:solidFill>
                <a:sysClr val="windowText" lastClr="000000"/>
              </a:solidFill>
              <a:latin typeface="Carlito"/>
              <a:cs typeface="Carlito"/>
            </a:endParaRPr>
          </a:p>
          <a:p>
            <a:pPr marL="527685" fontAlgn="auto">
              <a:lnSpc>
                <a:spcPts val="2050"/>
              </a:lnSpc>
              <a:spcBef>
                <a:spcPts val="0"/>
              </a:spcBef>
              <a:spcAft>
                <a:spcPts val="0"/>
              </a:spcAft>
            </a:pPr>
            <a:r>
              <a:rPr b="0" kern="0" dirty="0">
                <a:solidFill>
                  <a:sysClr val="windowText" lastClr="000000"/>
                </a:solidFill>
                <a:latin typeface="Carlito"/>
                <a:cs typeface="Carlito"/>
              </a:rPr>
              <a:t>in</a:t>
            </a:r>
            <a:r>
              <a:rPr b="0" kern="0" spc="-20" dirty="0">
                <a:solidFill>
                  <a:sysClr val="windowText" lastClr="000000"/>
                </a:solidFill>
                <a:latin typeface="Carlito"/>
                <a:cs typeface="Carlito"/>
              </a:rPr>
              <a:t> </a:t>
            </a:r>
            <a:r>
              <a:rPr b="0" kern="0" dirty="0">
                <a:solidFill>
                  <a:sysClr val="windowText" lastClr="000000"/>
                </a:solidFill>
                <a:latin typeface="Carlito"/>
                <a:cs typeface="Carlito"/>
              </a:rPr>
              <a:t>order</a:t>
            </a:r>
            <a:r>
              <a:rPr b="0" kern="0" spc="-15" dirty="0">
                <a:solidFill>
                  <a:sysClr val="windowText" lastClr="000000"/>
                </a:solidFill>
                <a:latin typeface="Carlito"/>
                <a:cs typeface="Carlito"/>
              </a:rPr>
              <a:t> </a:t>
            </a:r>
            <a:r>
              <a:rPr b="0" kern="0" dirty="0">
                <a:solidFill>
                  <a:sysClr val="windowText" lastClr="000000"/>
                </a:solidFill>
                <a:latin typeface="Carlito"/>
                <a:cs typeface="Carlito"/>
              </a:rPr>
              <a:t>to</a:t>
            </a:r>
            <a:r>
              <a:rPr b="0" kern="0" spc="-30" dirty="0">
                <a:solidFill>
                  <a:sysClr val="windowText" lastClr="000000"/>
                </a:solidFill>
                <a:latin typeface="Carlito"/>
                <a:cs typeface="Carlito"/>
              </a:rPr>
              <a:t> </a:t>
            </a:r>
            <a:r>
              <a:rPr b="0" kern="0" dirty="0">
                <a:solidFill>
                  <a:sysClr val="windowText" lastClr="000000"/>
                </a:solidFill>
                <a:latin typeface="Carlito"/>
                <a:cs typeface="Carlito"/>
              </a:rPr>
              <a:t>fit</a:t>
            </a:r>
            <a:r>
              <a:rPr b="0" kern="0" spc="-25" dirty="0">
                <a:solidFill>
                  <a:sysClr val="windowText" lastClr="000000"/>
                </a:solidFill>
                <a:latin typeface="Carlito"/>
                <a:cs typeface="Carlito"/>
              </a:rPr>
              <a:t> </a:t>
            </a:r>
            <a:r>
              <a:rPr b="0" kern="0" dirty="0">
                <a:solidFill>
                  <a:sysClr val="windowText" lastClr="000000"/>
                </a:solidFill>
                <a:latin typeface="Carlito"/>
                <a:cs typeface="Carlito"/>
              </a:rPr>
              <a:t>the</a:t>
            </a:r>
            <a:r>
              <a:rPr b="0" kern="0" spc="-10" dirty="0">
                <a:solidFill>
                  <a:sysClr val="windowText" lastClr="000000"/>
                </a:solidFill>
                <a:latin typeface="Carlito"/>
                <a:cs typeface="Carlito"/>
              </a:rPr>
              <a:t> </a:t>
            </a:r>
            <a:r>
              <a:rPr b="0" kern="0" spc="-20" dirty="0">
                <a:solidFill>
                  <a:sysClr val="windowText" lastClr="000000"/>
                </a:solidFill>
                <a:latin typeface="Carlito"/>
                <a:cs typeface="Carlito"/>
              </a:rPr>
              <a:t>data</a:t>
            </a:r>
            <a:endParaRPr b="0" kern="0" dirty="0">
              <a:solidFill>
                <a:sysClr val="windowText" lastClr="000000"/>
              </a:solidFill>
              <a:latin typeface="Carlito"/>
              <a:cs typeface="Carlito"/>
            </a:endParaRPr>
          </a:p>
          <a:p>
            <a:pPr marL="184785" indent="-172085" fontAlgn="auto">
              <a:spcBef>
                <a:spcPts val="530"/>
              </a:spcBef>
              <a:spcAft>
                <a:spcPts val="0"/>
              </a:spcAft>
              <a:buFont typeface="Arial"/>
              <a:buChar char="•"/>
              <a:tabLst>
                <a:tab pos="184785" algn="l"/>
              </a:tabLst>
            </a:pPr>
            <a:r>
              <a:rPr sz="2100" kern="0" spc="-25" dirty="0">
                <a:solidFill>
                  <a:sysClr val="windowText" lastClr="000000"/>
                </a:solidFill>
                <a:latin typeface="Carlito"/>
                <a:cs typeface="Carlito"/>
              </a:rPr>
              <a:t>Testing</a:t>
            </a:r>
            <a:r>
              <a:rPr sz="2100" kern="0" spc="-70" dirty="0">
                <a:solidFill>
                  <a:sysClr val="windowText" lastClr="000000"/>
                </a:solidFill>
                <a:latin typeface="Carlito"/>
                <a:cs typeface="Carlito"/>
              </a:rPr>
              <a:t> </a:t>
            </a:r>
            <a:r>
              <a:rPr sz="2100" kern="0" spc="-25" dirty="0">
                <a:solidFill>
                  <a:sysClr val="windowText" lastClr="000000"/>
                </a:solidFill>
                <a:latin typeface="Carlito"/>
                <a:cs typeface="Carlito"/>
              </a:rPr>
              <a:t>set</a:t>
            </a:r>
            <a:endParaRPr sz="2100" kern="0" dirty="0">
              <a:solidFill>
                <a:sysClr val="windowText" lastClr="000000"/>
              </a:solidFill>
              <a:latin typeface="Carlito"/>
              <a:cs typeface="Carlito"/>
            </a:endParaRPr>
          </a:p>
          <a:p>
            <a:pPr marL="527685" lvl="1" indent="-172085" fontAlgn="auto">
              <a:spcBef>
                <a:spcPts val="204"/>
              </a:spcBef>
              <a:spcAft>
                <a:spcPts val="0"/>
              </a:spcAft>
              <a:buFont typeface="Arial"/>
              <a:buChar char="•"/>
              <a:tabLst>
                <a:tab pos="527685" algn="l"/>
              </a:tabLst>
            </a:pPr>
            <a:r>
              <a:rPr b="0" kern="0" dirty="0">
                <a:solidFill>
                  <a:sysClr val="windowText" lastClr="000000"/>
                </a:solidFill>
                <a:latin typeface="Carlito"/>
                <a:cs typeface="Carlito"/>
              </a:rPr>
              <a:t>Data</a:t>
            </a:r>
            <a:r>
              <a:rPr b="0" kern="0" spc="-35" dirty="0">
                <a:solidFill>
                  <a:sysClr val="windowText" lastClr="000000"/>
                </a:solidFill>
                <a:latin typeface="Carlito"/>
                <a:cs typeface="Carlito"/>
              </a:rPr>
              <a:t> </a:t>
            </a:r>
            <a:r>
              <a:rPr b="0" kern="0" dirty="0">
                <a:solidFill>
                  <a:sysClr val="windowText" lastClr="000000"/>
                </a:solidFill>
                <a:latin typeface="Carlito"/>
                <a:cs typeface="Carlito"/>
              </a:rPr>
              <a:t>used</a:t>
            </a:r>
            <a:r>
              <a:rPr b="0" kern="0" spc="-40" dirty="0">
                <a:solidFill>
                  <a:sysClr val="windowText" lastClr="000000"/>
                </a:solidFill>
                <a:latin typeface="Carlito"/>
                <a:cs typeface="Carlito"/>
              </a:rPr>
              <a:t> </a:t>
            </a:r>
            <a:r>
              <a:rPr b="0" kern="0" dirty="0">
                <a:solidFill>
                  <a:sysClr val="windowText" lastClr="000000"/>
                </a:solidFill>
                <a:latin typeface="Carlito"/>
                <a:cs typeface="Carlito"/>
              </a:rPr>
              <a:t>to</a:t>
            </a:r>
            <a:r>
              <a:rPr b="0" kern="0" spc="-50" dirty="0">
                <a:solidFill>
                  <a:sysClr val="windowText" lastClr="000000"/>
                </a:solidFill>
                <a:latin typeface="Carlito"/>
                <a:cs typeface="Carlito"/>
              </a:rPr>
              <a:t> </a:t>
            </a:r>
            <a:r>
              <a:rPr b="0" kern="0" spc="-10" dirty="0">
                <a:solidFill>
                  <a:sysClr val="windowText" lastClr="000000"/>
                </a:solidFill>
                <a:latin typeface="Carlito"/>
                <a:cs typeface="Carlito"/>
              </a:rPr>
              <a:t>evaluate</a:t>
            </a:r>
            <a:r>
              <a:rPr b="0" kern="0" spc="-40" dirty="0">
                <a:solidFill>
                  <a:sysClr val="windowText" lastClr="000000"/>
                </a:solidFill>
                <a:latin typeface="Carlito"/>
                <a:cs typeface="Carlito"/>
              </a:rPr>
              <a:t> </a:t>
            </a:r>
            <a:r>
              <a:rPr b="0" kern="0" dirty="0">
                <a:solidFill>
                  <a:sysClr val="windowText" lastClr="000000"/>
                </a:solidFill>
                <a:latin typeface="Carlito"/>
                <a:cs typeface="Carlito"/>
              </a:rPr>
              <a:t>the</a:t>
            </a:r>
            <a:r>
              <a:rPr b="0" kern="0" spc="-30" dirty="0">
                <a:solidFill>
                  <a:sysClr val="windowText" lastClr="000000"/>
                </a:solidFill>
                <a:latin typeface="Carlito"/>
                <a:cs typeface="Carlito"/>
              </a:rPr>
              <a:t> </a:t>
            </a:r>
            <a:r>
              <a:rPr b="0" kern="0" spc="-20" dirty="0">
                <a:solidFill>
                  <a:sysClr val="windowText" lastClr="000000"/>
                </a:solidFill>
                <a:latin typeface="Carlito"/>
                <a:cs typeface="Carlito"/>
              </a:rPr>
              <a:t>model</a:t>
            </a:r>
            <a:endParaRPr b="0" kern="0" dirty="0">
              <a:solidFill>
                <a:sysClr val="windowText" lastClr="000000"/>
              </a:solidFill>
              <a:latin typeface="Carlito"/>
              <a:cs typeface="Carlito"/>
            </a:endParaRPr>
          </a:p>
          <a:p>
            <a:pPr marL="527685" lvl="1" indent="-172085" fontAlgn="auto">
              <a:spcBef>
                <a:spcPts val="180"/>
              </a:spcBef>
              <a:spcAft>
                <a:spcPts val="0"/>
              </a:spcAft>
              <a:buFont typeface="Arial"/>
              <a:buChar char="•"/>
              <a:tabLst>
                <a:tab pos="527685" algn="l"/>
              </a:tabLst>
            </a:pPr>
            <a:r>
              <a:rPr b="0" kern="0" dirty="0">
                <a:solidFill>
                  <a:sysClr val="windowText" lastClr="000000"/>
                </a:solidFill>
                <a:latin typeface="Carlito"/>
                <a:cs typeface="Carlito"/>
              </a:rPr>
              <a:t>We</a:t>
            </a:r>
            <a:r>
              <a:rPr b="0" kern="0" spc="-50" dirty="0">
                <a:solidFill>
                  <a:sysClr val="windowText" lastClr="000000"/>
                </a:solidFill>
                <a:latin typeface="Carlito"/>
                <a:cs typeface="Carlito"/>
              </a:rPr>
              <a:t> </a:t>
            </a:r>
            <a:r>
              <a:rPr b="0" kern="0" dirty="0">
                <a:solidFill>
                  <a:sysClr val="windowText" lastClr="000000"/>
                </a:solidFill>
                <a:latin typeface="Carlito"/>
                <a:cs typeface="Carlito"/>
              </a:rPr>
              <a:t>use</a:t>
            </a:r>
            <a:r>
              <a:rPr b="0" kern="0" spc="-45" dirty="0">
                <a:solidFill>
                  <a:sysClr val="windowText" lastClr="000000"/>
                </a:solidFill>
                <a:latin typeface="Carlito"/>
                <a:cs typeface="Carlito"/>
              </a:rPr>
              <a:t> </a:t>
            </a:r>
            <a:r>
              <a:rPr b="0" kern="0" dirty="0">
                <a:solidFill>
                  <a:sysClr val="windowText" lastClr="000000"/>
                </a:solidFill>
                <a:latin typeface="Carlito"/>
                <a:cs typeface="Carlito"/>
              </a:rPr>
              <a:t>the</a:t>
            </a:r>
            <a:r>
              <a:rPr b="0" kern="0" spc="-35" dirty="0">
                <a:solidFill>
                  <a:sysClr val="windowText" lastClr="000000"/>
                </a:solidFill>
                <a:latin typeface="Carlito"/>
                <a:cs typeface="Carlito"/>
              </a:rPr>
              <a:t> </a:t>
            </a:r>
            <a:r>
              <a:rPr b="0" kern="0" dirty="0">
                <a:solidFill>
                  <a:sysClr val="windowText" lastClr="000000"/>
                </a:solidFill>
                <a:latin typeface="Carlito"/>
                <a:cs typeface="Carlito"/>
              </a:rPr>
              <a:t>trained</a:t>
            </a:r>
            <a:r>
              <a:rPr b="0" kern="0" spc="-35" dirty="0">
                <a:solidFill>
                  <a:sysClr val="windowText" lastClr="000000"/>
                </a:solidFill>
                <a:latin typeface="Carlito"/>
                <a:cs typeface="Carlito"/>
              </a:rPr>
              <a:t> </a:t>
            </a:r>
            <a:r>
              <a:rPr b="0" kern="0" dirty="0">
                <a:solidFill>
                  <a:sysClr val="windowText" lastClr="000000"/>
                </a:solidFill>
                <a:latin typeface="Carlito"/>
                <a:cs typeface="Carlito"/>
              </a:rPr>
              <a:t>model</a:t>
            </a:r>
            <a:r>
              <a:rPr b="0" kern="0" spc="-55" dirty="0">
                <a:solidFill>
                  <a:sysClr val="windowText" lastClr="000000"/>
                </a:solidFill>
                <a:latin typeface="Carlito"/>
                <a:cs typeface="Carlito"/>
              </a:rPr>
              <a:t> </a:t>
            </a:r>
            <a:r>
              <a:rPr b="0" kern="0" dirty="0">
                <a:solidFill>
                  <a:sysClr val="windowText" lastClr="000000"/>
                </a:solidFill>
                <a:latin typeface="Carlito"/>
                <a:cs typeface="Carlito"/>
              </a:rPr>
              <a:t>to</a:t>
            </a:r>
            <a:r>
              <a:rPr b="0" kern="0" spc="-40" dirty="0">
                <a:solidFill>
                  <a:sysClr val="windowText" lastClr="000000"/>
                </a:solidFill>
                <a:latin typeface="Carlito"/>
                <a:cs typeface="Carlito"/>
              </a:rPr>
              <a:t> </a:t>
            </a:r>
            <a:r>
              <a:rPr b="0" kern="0" dirty="0">
                <a:solidFill>
                  <a:sysClr val="windowText" lastClr="000000"/>
                </a:solidFill>
                <a:latin typeface="Carlito"/>
                <a:cs typeface="Carlito"/>
              </a:rPr>
              <a:t>predict</a:t>
            </a:r>
            <a:r>
              <a:rPr b="0" kern="0" spc="-45" dirty="0">
                <a:solidFill>
                  <a:sysClr val="windowText" lastClr="000000"/>
                </a:solidFill>
                <a:latin typeface="Carlito"/>
                <a:cs typeface="Carlito"/>
              </a:rPr>
              <a:t> </a:t>
            </a:r>
            <a:r>
              <a:rPr b="0" kern="0" dirty="0">
                <a:solidFill>
                  <a:sysClr val="windowText" lastClr="000000"/>
                </a:solidFill>
                <a:latin typeface="Carlito"/>
                <a:cs typeface="Carlito"/>
              </a:rPr>
              <a:t>the</a:t>
            </a:r>
            <a:r>
              <a:rPr b="0" kern="0" spc="-35" dirty="0">
                <a:solidFill>
                  <a:sysClr val="windowText" lastClr="000000"/>
                </a:solidFill>
                <a:latin typeface="Carlito"/>
                <a:cs typeface="Carlito"/>
              </a:rPr>
              <a:t> </a:t>
            </a:r>
            <a:r>
              <a:rPr b="0" kern="0" spc="-10" dirty="0">
                <a:solidFill>
                  <a:sysClr val="windowText" lastClr="000000"/>
                </a:solidFill>
                <a:latin typeface="Carlito"/>
                <a:cs typeface="Carlito"/>
              </a:rPr>
              <a:t>expected</a:t>
            </a:r>
            <a:r>
              <a:rPr b="0" kern="0" spc="-35" dirty="0">
                <a:solidFill>
                  <a:sysClr val="windowText" lastClr="000000"/>
                </a:solidFill>
                <a:latin typeface="Carlito"/>
                <a:cs typeface="Carlito"/>
              </a:rPr>
              <a:t> </a:t>
            </a:r>
            <a:r>
              <a:rPr b="0" kern="0" spc="-10" dirty="0">
                <a:solidFill>
                  <a:sysClr val="windowText" lastClr="000000"/>
                </a:solidFill>
                <a:latin typeface="Carlito"/>
                <a:cs typeface="Carlito"/>
              </a:rPr>
              <a:t>feedbacks</a:t>
            </a:r>
            <a:endParaRPr b="0" kern="0" dirty="0">
              <a:solidFill>
                <a:sysClr val="windowText" lastClr="000000"/>
              </a:solidFill>
              <a:latin typeface="Carlito"/>
              <a:cs typeface="Carlito"/>
            </a:endParaRPr>
          </a:p>
          <a:p>
            <a:pPr marL="527050" lvl="1" indent="-171450" fontAlgn="auto">
              <a:spcBef>
                <a:spcPts val="190"/>
              </a:spcBef>
              <a:spcAft>
                <a:spcPts val="0"/>
              </a:spcAft>
              <a:buFont typeface="Arial"/>
              <a:buChar char="•"/>
              <a:tabLst>
                <a:tab pos="527050" algn="l"/>
              </a:tabLst>
            </a:pPr>
            <a:r>
              <a:rPr b="0" kern="0" dirty="0">
                <a:solidFill>
                  <a:sysClr val="windowText" lastClr="000000"/>
                </a:solidFill>
                <a:latin typeface="Carlito"/>
                <a:cs typeface="Carlito"/>
              </a:rPr>
              <a:t>We</a:t>
            </a:r>
            <a:r>
              <a:rPr b="0" kern="0" spc="-45" dirty="0">
                <a:solidFill>
                  <a:sysClr val="windowText" lastClr="000000"/>
                </a:solidFill>
                <a:latin typeface="Carlito"/>
                <a:cs typeface="Carlito"/>
              </a:rPr>
              <a:t> </a:t>
            </a:r>
            <a:r>
              <a:rPr b="0" kern="0" dirty="0">
                <a:solidFill>
                  <a:sysClr val="windowText" lastClr="000000"/>
                </a:solidFill>
                <a:latin typeface="Carlito"/>
                <a:cs typeface="Carlito"/>
              </a:rPr>
              <a:t>compare</a:t>
            </a:r>
            <a:r>
              <a:rPr b="0" kern="0" spc="-30" dirty="0">
                <a:solidFill>
                  <a:sysClr val="windowText" lastClr="000000"/>
                </a:solidFill>
                <a:latin typeface="Carlito"/>
                <a:cs typeface="Carlito"/>
              </a:rPr>
              <a:t> </a:t>
            </a:r>
            <a:r>
              <a:rPr b="0" kern="0" dirty="0">
                <a:solidFill>
                  <a:sysClr val="windowText" lastClr="000000"/>
                </a:solidFill>
                <a:latin typeface="Carlito"/>
                <a:cs typeface="Carlito"/>
              </a:rPr>
              <a:t>the</a:t>
            </a:r>
            <a:r>
              <a:rPr b="0" kern="0" spc="-35" dirty="0">
                <a:solidFill>
                  <a:sysClr val="windowText" lastClr="000000"/>
                </a:solidFill>
                <a:latin typeface="Carlito"/>
                <a:cs typeface="Carlito"/>
              </a:rPr>
              <a:t> </a:t>
            </a:r>
            <a:r>
              <a:rPr b="0" kern="0" dirty="0">
                <a:solidFill>
                  <a:sysClr val="windowText" lastClr="000000"/>
                </a:solidFill>
                <a:latin typeface="Carlito"/>
                <a:cs typeface="Carlito"/>
              </a:rPr>
              <a:t>predictions</a:t>
            </a:r>
            <a:r>
              <a:rPr b="0" kern="0" spc="-35" dirty="0">
                <a:solidFill>
                  <a:sysClr val="windowText" lastClr="000000"/>
                </a:solidFill>
                <a:latin typeface="Carlito"/>
                <a:cs typeface="Carlito"/>
              </a:rPr>
              <a:t> </a:t>
            </a:r>
            <a:r>
              <a:rPr b="0" kern="0" dirty="0">
                <a:solidFill>
                  <a:sysClr val="windowText" lastClr="000000"/>
                </a:solidFill>
                <a:latin typeface="Carlito"/>
                <a:cs typeface="Carlito"/>
              </a:rPr>
              <a:t>with</a:t>
            </a:r>
            <a:r>
              <a:rPr b="0" kern="0" spc="-20" dirty="0">
                <a:solidFill>
                  <a:sysClr val="windowText" lastClr="000000"/>
                </a:solidFill>
                <a:latin typeface="Carlito"/>
                <a:cs typeface="Carlito"/>
              </a:rPr>
              <a:t> </a:t>
            </a:r>
            <a:r>
              <a:rPr b="0" kern="0" dirty="0">
                <a:solidFill>
                  <a:sysClr val="windowText" lastClr="000000"/>
                </a:solidFill>
                <a:latin typeface="Carlito"/>
                <a:cs typeface="Carlito"/>
              </a:rPr>
              <a:t>the</a:t>
            </a:r>
            <a:r>
              <a:rPr b="0" kern="0" spc="-45" dirty="0">
                <a:solidFill>
                  <a:sysClr val="windowText" lastClr="000000"/>
                </a:solidFill>
                <a:latin typeface="Carlito"/>
                <a:cs typeface="Carlito"/>
              </a:rPr>
              <a:t> </a:t>
            </a:r>
            <a:r>
              <a:rPr b="0" kern="0" dirty="0">
                <a:solidFill>
                  <a:sysClr val="windowText" lastClr="000000"/>
                </a:solidFill>
                <a:latin typeface="Carlito"/>
                <a:cs typeface="Carlito"/>
              </a:rPr>
              <a:t>real</a:t>
            </a:r>
            <a:r>
              <a:rPr b="0" kern="0" spc="-35" dirty="0">
                <a:solidFill>
                  <a:sysClr val="windowText" lastClr="000000"/>
                </a:solidFill>
                <a:latin typeface="Carlito"/>
                <a:cs typeface="Carlito"/>
              </a:rPr>
              <a:t> </a:t>
            </a:r>
            <a:r>
              <a:rPr b="0" kern="0" dirty="0">
                <a:solidFill>
                  <a:sysClr val="windowText" lastClr="000000"/>
                </a:solidFill>
                <a:latin typeface="Carlito"/>
                <a:cs typeface="Carlito"/>
              </a:rPr>
              <a:t>data</a:t>
            </a:r>
            <a:r>
              <a:rPr b="0" kern="0" spc="-45" dirty="0">
                <a:solidFill>
                  <a:sysClr val="windowText" lastClr="000000"/>
                </a:solidFill>
                <a:latin typeface="Carlito"/>
                <a:cs typeface="Carlito"/>
              </a:rPr>
              <a:t> </a:t>
            </a:r>
            <a:r>
              <a:rPr b="0" kern="0" dirty="0">
                <a:solidFill>
                  <a:sysClr val="windowText" lastClr="000000"/>
                </a:solidFill>
                <a:latin typeface="Carlito"/>
                <a:cs typeface="Carlito"/>
              </a:rPr>
              <a:t>to</a:t>
            </a:r>
            <a:r>
              <a:rPr b="0" kern="0" spc="-45" dirty="0">
                <a:solidFill>
                  <a:sysClr val="windowText" lastClr="000000"/>
                </a:solidFill>
                <a:latin typeface="Carlito"/>
                <a:cs typeface="Carlito"/>
              </a:rPr>
              <a:t> </a:t>
            </a:r>
            <a:r>
              <a:rPr b="0" kern="0" dirty="0">
                <a:solidFill>
                  <a:sysClr val="windowText" lastClr="000000"/>
                </a:solidFill>
                <a:latin typeface="Carlito"/>
                <a:cs typeface="Carlito"/>
              </a:rPr>
              <a:t>assess</a:t>
            </a:r>
            <a:r>
              <a:rPr b="0" kern="0" spc="-60" dirty="0">
                <a:solidFill>
                  <a:sysClr val="windowText" lastClr="000000"/>
                </a:solidFill>
                <a:latin typeface="Carlito"/>
                <a:cs typeface="Carlito"/>
              </a:rPr>
              <a:t> </a:t>
            </a:r>
            <a:r>
              <a:rPr b="0" kern="0" dirty="0">
                <a:solidFill>
                  <a:sysClr val="windowText" lastClr="000000"/>
                </a:solidFill>
                <a:latin typeface="Carlito"/>
                <a:cs typeface="Carlito"/>
              </a:rPr>
              <a:t>the</a:t>
            </a:r>
            <a:r>
              <a:rPr b="0" kern="0" spc="-40" dirty="0">
                <a:solidFill>
                  <a:sysClr val="windowText" lastClr="000000"/>
                </a:solidFill>
                <a:latin typeface="Carlito"/>
                <a:cs typeface="Carlito"/>
              </a:rPr>
              <a:t> </a:t>
            </a:r>
            <a:r>
              <a:rPr b="0" kern="0" spc="-10" dirty="0">
                <a:solidFill>
                  <a:sysClr val="windowText" lastClr="000000"/>
                </a:solidFill>
                <a:latin typeface="Carlito"/>
                <a:cs typeface="Carlito"/>
              </a:rPr>
              <a:t>performances</a:t>
            </a:r>
            <a:endParaRPr b="0" kern="0" dirty="0">
              <a:solidFill>
                <a:sysClr val="windowText" lastClr="000000"/>
              </a:solidFill>
              <a:latin typeface="Carlito"/>
              <a:cs typeface="Carlito"/>
            </a:endParaRPr>
          </a:p>
        </p:txBody>
      </p:sp>
      <p:pic>
        <p:nvPicPr>
          <p:cNvPr id="4" name="object 4"/>
          <p:cNvPicPr/>
          <p:nvPr/>
        </p:nvPicPr>
        <p:blipFill>
          <a:blip r:embed="rId2" cstate="print"/>
          <a:stretch>
            <a:fillRect/>
          </a:stretch>
        </p:blipFill>
        <p:spPr>
          <a:xfrm>
            <a:off x="8681747" y="1556792"/>
            <a:ext cx="2538983" cy="1812036"/>
          </a:xfrm>
          <a:prstGeom prst="rect">
            <a:avLst/>
          </a:prstGeom>
        </p:spPr>
      </p:pic>
    </p:spTree>
    <p:extLst>
      <p:ext uri="{BB962C8B-B14F-4D97-AF65-F5344CB8AC3E}">
        <p14:creationId xmlns:p14="http://schemas.microsoft.com/office/powerpoint/2010/main" val="19504618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23392" y="876047"/>
            <a:ext cx="10873208" cy="993862"/>
          </a:xfrm>
          <a:prstGeom prst="rect">
            <a:avLst/>
          </a:prstGeom>
        </p:spPr>
        <p:txBody>
          <a:bodyPr vert="horz" wrap="square" lIns="0" tIns="69850" rIns="0" bIns="0" rtlCol="0">
            <a:spAutoFit/>
          </a:bodyPr>
          <a:lstStyle/>
          <a:p>
            <a:pPr marL="12700" marR="5080" algn="just">
              <a:lnSpc>
                <a:spcPts val="3560"/>
              </a:lnSpc>
              <a:spcBef>
                <a:spcPts val="550"/>
              </a:spcBef>
            </a:pPr>
            <a:r>
              <a:rPr dirty="0"/>
              <a:t>How</a:t>
            </a:r>
            <a:r>
              <a:rPr spc="-135" dirty="0"/>
              <a:t> </a:t>
            </a:r>
            <a:r>
              <a:rPr dirty="0"/>
              <a:t>can</a:t>
            </a:r>
            <a:r>
              <a:rPr spc="-135" dirty="0"/>
              <a:t> </a:t>
            </a:r>
            <a:r>
              <a:rPr dirty="0"/>
              <a:t>we</a:t>
            </a:r>
            <a:r>
              <a:rPr spc="-140" dirty="0"/>
              <a:t> </a:t>
            </a:r>
            <a:r>
              <a:rPr dirty="0"/>
              <a:t>split</a:t>
            </a:r>
            <a:r>
              <a:rPr spc="-135" dirty="0"/>
              <a:t> </a:t>
            </a:r>
            <a:r>
              <a:rPr dirty="0"/>
              <a:t>our</a:t>
            </a:r>
            <a:r>
              <a:rPr spc="-130" dirty="0"/>
              <a:t> </a:t>
            </a:r>
            <a:r>
              <a:rPr spc="-10" dirty="0"/>
              <a:t>data</a:t>
            </a:r>
            <a:r>
              <a:rPr spc="-130" dirty="0"/>
              <a:t> </a:t>
            </a:r>
            <a:r>
              <a:rPr spc="-10" dirty="0"/>
              <a:t>into</a:t>
            </a:r>
            <a:r>
              <a:rPr spc="-135" dirty="0"/>
              <a:t> </a:t>
            </a:r>
            <a:r>
              <a:rPr spc="-20" dirty="0"/>
              <a:t>training</a:t>
            </a:r>
            <a:r>
              <a:rPr spc="-135" dirty="0"/>
              <a:t> </a:t>
            </a:r>
            <a:r>
              <a:rPr spc="-25" dirty="0"/>
              <a:t>and </a:t>
            </a:r>
            <a:r>
              <a:rPr spc="-10" dirty="0"/>
              <a:t>testing</a:t>
            </a:r>
            <a:r>
              <a:rPr spc="-105" dirty="0"/>
              <a:t> </a:t>
            </a:r>
            <a:r>
              <a:rPr dirty="0"/>
              <a:t>sets</a:t>
            </a:r>
            <a:r>
              <a:rPr spc="-105" dirty="0"/>
              <a:t> </a:t>
            </a:r>
            <a:r>
              <a:rPr dirty="0"/>
              <a:t>to</a:t>
            </a:r>
            <a:r>
              <a:rPr spc="-85" dirty="0"/>
              <a:t> </a:t>
            </a:r>
            <a:r>
              <a:rPr spc="-10" dirty="0"/>
              <a:t>increase</a:t>
            </a:r>
            <a:r>
              <a:rPr spc="-130" dirty="0"/>
              <a:t> </a:t>
            </a:r>
            <a:r>
              <a:rPr dirty="0"/>
              <a:t>the</a:t>
            </a:r>
            <a:r>
              <a:rPr spc="-110" dirty="0"/>
              <a:t> </a:t>
            </a:r>
            <a:r>
              <a:rPr spc="-30" dirty="0"/>
              <a:t>reliability</a:t>
            </a:r>
            <a:r>
              <a:rPr spc="-135" dirty="0"/>
              <a:t> </a:t>
            </a:r>
            <a:r>
              <a:rPr dirty="0"/>
              <a:t>of</a:t>
            </a:r>
            <a:r>
              <a:rPr spc="-95" dirty="0"/>
              <a:t> </a:t>
            </a:r>
            <a:r>
              <a:rPr spc="-25" dirty="0"/>
              <a:t>our </a:t>
            </a:r>
            <a:r>
              <a:rPr spc="-10" dirty="0"/>
              <a:t>results?</a:t>
            </a:r>
          </a:p>
        </p:txBody>
      </p:sp>
      <p:pic>
        <p:nvPicPr>
          <p:cNvPr id="3" name="object 3"/>
          <p:cNvPicPr/>
          <p:nvPr/>
        </p:nvPicPr>
        <p:blipFill>
          <a:blip r:embed="rId2" cstate="print"/>
          <a:stretch>
            <a:fillRect/>
          </a:stretch>
        </p:blipFill>
        <p:spPr>
          <a:xfrm>
            <a:off x="5468111" y="2458211"/>
            <a:ext cx="1295400" cy="3086100"/>
          </a:xfrm>
          <a:prstGeom prst="rect">
            <a:avLst/>
          </a:prstGeom>
        </p:spPr>
      </p:pic>
    </p:spTree>
    <p:extLst>
      <p:ext uri="{BB962C8B-B14F-4D97-AF65-F5344CB8AC3E}">
        <p14:creationId xmlns:p14="http://schemas.microsoft.com/office/powerpoint/2010/main" val="39313142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39416" y="485014"/>
            <a:ext cx="11933194" cy="749307"/>
          </a:xfrm>
          <a:prstGeom prst="rect">
            <a:avLst/>
          </a:prstGeom>
        </p:spPr>
        <p:txBody>
          <a:bodyPr vert="horz" wrap="square" lIns="0" tIns="239140" rIns="0" bIns="0" rtlCol="0">
            <a:spAutoFit/>
          </a:bodyPr>
          <a:lstStyle/>
          <a:p>
            <a:pPr marL="12700">
              <a:spcBef>
                <a:spcPts val="100"/>
              </a:spcBef>
            </a:pPr>
            <a:r>
              <a:rPr spc="-20" dirty="0"/>
              <a:t>Holdout</a:t>
            </a:r>
          </a:p>
        </p:txBody>
      </p:sp>
      <p:sp>
        <p:nvSpPr>
          <p:cNvPr id="3" name="object 3"/>
          <p:cNvSpPr txBox="1"/>
          <p:nvPr/>
        </p:nvSpPr>
        <p:spPr>
          <a:xfrm>
            <a:off x="839416" y="1810259"/>
            <a:ext cx="8778446" cy="3675365"/>
          </a:xfrm>
          <a:prstGeom prst="rect">
            <a:avLst/>
          </a:prstGeom>
        </p:spPr>
        <p:txBody>
          <a:bodyPr vert="horz" wrap="square" lIns="0" tIns="48260" rIns="0" bIns="0" rtlCol="0">
            <a:spAutoFit/>
          </a:bodyPr>
          <a:lstStyle/>
          <a:p>
            <a:pPr marL="184785" marR="5080" indent="-172720" fontAlgn="auto">
              <a:lnSpc>
                <a:spcPts val="2270"/>
              </a:lnSpc>
              <a:spcBef>
                <a:spcPts val="380"/>
              </a:spcBef>
              <a:spcAft>
                <a:spcPts val="0"/>
              </a:spcAft>
              <a:buFont typeface="Arial"/>
              <a:buChar char="•"/>
              <a:tabLst>
                <a:tab pos="184785" algn="l"/>
              </a:tabLst>
            </a:pPr>
            <a:r>
              <a:rPr sz="2100" b="0" kern="0" dirty="0">
                <a:solidFill>
                  <a:sysClr val="windowText" lastClr="000000"/>
                </a:solidFill>
                <a:latin typeface="Carlito"/>
                <a:cs typeface="Carlito"/>
              </a:rPr>
              <a:t>A</a:t>
            </a:r>
            <a:r>
              <a:rPr sz="2100" b="0" kern="0" spc="-40" dirty="0">
                <a:solidFill>
                  <a:sysClr val="windowText" lastClr="000000"/>
                </a:solidFill>
                <a:latin typeface="Carlito"/>
                <a:cs typeface="Carlito"/>
              </a:rPr>
              <a:t> </a:t>
            </a:r>
            <a:r>
              <a:rPr sz="2100" b="0" kern="0" dirty="0">
                <a:solidFill>
                  <a:sysClr val="windowText" lastClr="000000"/>
                </a:solidFill>
                <a:latin typeface="Carlito"/>
                <a:cs typeface="Carlito"/>
              </a:rPr>
              <a:t>random</a:t>
            </a:r>
            <a:r>
              <a:rPr sz="2100" b="0" kern="0" spc="-40" dirty="0">
                <a:solidFill>
                  <a:sysClr val="windowText" lastClr="000000"/>
                </a:solidFill>
                <a:latin typeface="Carlito"/>
                <a:cs typeface="Carlito"/>
              </a:rPr>
              <a:t> </a:t>
            </a:r>
            <a:r>
              <a:rPr sz="2100" b="0" kern="0" dirty="0">
                <a:solidFill>
                  <a:sysClr val="windowText" lastClr="000000"/>
                </a:solidFill>
                <a:latin typeface="Carlito"/>
                <a:cs typeface="Carlito"/>
              </a:rPr>
              <a:t>set</a:t>
            </a:r>
            <a:r>
              <a:rPr sz="2100" b="0" kern="0" spc="-35" dirty="0">
                <a:solidFill>
                  <a:sysClr val="windowText" lastClr="000000"/>
                </a:solidFill>
                <a:latin typeface="Carlito"/>
                <a:cs typeface="Carlito"/>
              </a:rPr>
              <a:t> </a:t>
            </a:r>
            <a:r>
              <a:rPr sz="2100" b="0" kern="0" dirty="0">
                <a:solidFill>
                  <a:sysClr val="windowText" lastClr="000000"/>
                </a:solidFill>
                <a:latin typeface="Carlito"/>
                <a:cs typeface="Carlito"/>
              </a:rPr>
              <a:t>of</a:t>
            </a:r>
            <a:r>
              <a:rPr sz="2100" b="0" kern="0" spc="-35" dirty="0">
                <a:solidFill>
                  <a:sysClr val="windowText" lastClr="000000"/>
                </a:solidFill>
                <a:latin typeface="Carlito"/>
                <a:cs typeface="Carlito"/>
              </a:rPr>
              <a:t> </a:t>
            </a:r>
            <a:r>
              <a:rPr sz="2100" b="0" kern="0" spc="-10" dirty="0">
                <a:solidFill>
                  <a:sysClr val="windowText" lastClr="000000"/>
                </a:solidFill>
                <a:latin typeface="Carlito"/>
                <a:cs typeface="Carlito"/>
              </a:rPr>
              <a:t>ratings</a:t>
            </a:r>
            <a:r>
              <a:rPr sz="2100" b="0" kern="0" spc="-35" dirty="0">
                <a:solidFill>
                  <a:sysClr val="windowText" lastClr="000000"/>
                </a:solidFill>
                <a:latin typeface="Carlito"/>
                <a:cs typeface="Carlito"/>
              </a:rPr>
              <a:t> </a:t>
            </a:r>
            <a:r>
              <a:rPr sz="2100" b="0" kern="0" dirty="0">
                <a:solidFill>
                  <a:sysClr val="windowText" lastClr="000000"/>
                </a:solidFill>
                <a:latin typeface="Carlito"/>
                <a:cs typeface="Carlito"/>
              </a:rPr>
              <a:t>is</a:t>
            </a:r>
            <a:r>
              <a:rPr sz="2100" b="0" kern="0" spc="-50" dirty="0">
                <a:solidFill>
                  <a:sysClr val="windowText" lastClr="000000"/>
                </a:solidFill>
                <a:latin typeface="Carlito"/>
                <a:cs typeface="Carlito"/>
              </a:rPr>
              <a:t> </a:t>
            </a:r>
            <a:r>
              <a:rPr sz="2100" b="0" kern="0" dirty="0">
                <a:solidFill>
                  <a:sysClr val="windowText" lastClr="000000"/>
                </a:solidFill>
                <a:latin typeface="Carlito"/>
                <a:cs typeface="Carlito"/>
              </a:rPr>
              <a:t>withheld</a:t>
            </a:r>
            <a:r>
              <a:rPr sz="2100" b="0" kern="0" spc="-45" dirty="0">
                <a:solidFill>
                  <a:sysClr val="windowText" lastClr="000000"/>
                </a:solidFill>
                <a:latin typeface="Carlito"/>
                <a:cs typeface="Carlito"/>
              </a:rPr>
              <a:t> </a:t>
            </a:r>
            <a:r>
              <a:rPr sz="2100" b="0" kern="0" dirty="0">
                <a:solidFill>
                  <a:sysClr val="windowText" lastClr="000000"/>
                </a:solidFill>
                <a:latin typeface="Carlito"/>
                <a:cs typeface="Carlito"/>
              </a:rPr>
              <a:t>from</a:t>
            </a:r>
            <a:r>
              <a:rPr sz="2100" b="0" kern="0" spc="-30" dirty="0">
                <a:solidFill>
                  <a:sysClr val="windowText" lastClr="000000"/>
                </a:solidFill>
                <a:latin typeface="Carlito"/>
                <a:cs typeface="Carlito"/>
              </a:rPr>
              <a:t> </a:t>
            </a:r>
            <a:r>
              <a:rPr sz="2100" b="0" kern="0" spc="-10" dirty="0">
                <a:solidFill>
                  <a:sysClr val="windowText" lastClr="000000"/>
                </a:solidFill>
                <a:latin typeface="Carlito"/>
                <a:cs typeface="Carlito"/>
              </a:rPr>
              <a:t>user-</a:t>
            </a:r>
            <a:r>
              <a:rPr sz="2100" b="0" kern="0" dirty="0">
                <a:solidFill>
                  <a:sysClr val="windowText" lastClr="000000"/>
                </a:solidFill>
                <a:latin typeface="Carlito"/>
                <a:cs typeface="Carlito"/>
              </a:rPr>
              <a:t>item</a:t>
            </a:r>
            <a:r>
              <a:rPr sz="2100" b="0" kern="0" spc="-40" dirty="0">
                <a:solidFill>
                  <a:sysClr val="windowText" lastClr="000000"/>
                </a:solidFill>
                <a:latin typeface="Carlito"/>
                <a:cs typeface="Carlito"/>
              </a:rPr>
              <a:t> </a:t>
            </a:r>
            <a:r>
              <a:rPr sz="2100" b="0" kern="0" dirty="0">
                <a:solidFill>
                  <a:sysClr val="windowText" lastClr="000000"/>
                </a:solidFill>
                <a:latin typeface="Carlito"/>
                <a:cs typeface="Carlito"/>
              </a:rPr>
              <a:t>matrix,</a:t>
            </a:r>
            <a:r>
              <a:rPr sz="2100" b="0" kern="0" spc="-45" dirty="0">
                <a:solidFill>
                  <a:sysClr val="windowText" lastClr="000000"/>
                </a:solidFill>
                <a:latin typeface="Carlito"/>
                <a:cs typeface="Carlito"/>
              </a:rPr>
              <a:t> </a:t>
            </a:r>
            <a:r>
              <a:rPr sz="2100" b="0" kern="0" dirty="0">
                <a:solidFill>
                  <a:sysClr val="windowText" lastClr="000000"/>
                </a:solidFill>
                <a:latin typeface="Carlito"/>
                <a:cs typeface="Carlito"/>
              </a:rPr>
              <a:t>and</a:t>
            </a:r>
            <a:r>
              <a:rPr sz="2100" b="0" kern="0" spc="-55" dirty="0">
                <a:solidFill>
                  <a:sysClr val="windowText" lastClr="000000"/>
                </a:solidFill>
                <a:latin typeface="Carlito"/>
                <a:cs typeface="Carlito"/>
              </a:rPr>
              <a:t> </a:t>
            </a:r>
            <a:r>
              <a:rPr sz="2100" b="0" kern="0" dirty="0">
                <a:solidFill>
                  <a:sysClr val="windowText" lastClr="000000"/>
                </a:solidFill>
                <a:latin typeface="Carlito"/>
                <a:cs typeface="Carlito"/>
              </a:rPr>
              <a:t>it</a:t>
            </a:r>
            <a:r>
              <a:rPr sz="2100" b="0" kern="0" spc="-40" dirty="0">
                <a:solidFill>
                  <a:sysClr val="windowText" lastClr="000000"/>
                </a:solidFill>
                <a:latin typeface="Carlito"/>
                <a:cs typeface="Carlito"/>
              </a:rPr>
              <a:t> </a:t>
            </a:r>
            <a:r>
              <a:rPr sz="2100" b="0" kern="0" spc="-25" dirty="0">
                <a:solidFill>
                  <a:sysClr val="windowText" lastClr="000000"/>
                </a:solidFill>
                <a:latin typeface="Carlito"/>
                <a:cs typeface="Carlito"/>
              </a:rPr>
              <a:t>is </a:t>
            </a:r>
            <a:r>
              <a:rPr sz="2100" b="0" kern="0" dirty="0">
                <a:solidFill>
                  <a:sysClr val="windowText" lastClr="000000"/>
                </a:solidFill>
                <a:latin typeface="Carlito"/>
                <a:cs typeface="Carlito"/>
              </a:rPr>
              <a:t>used</a:t>
            </a:r>
            <a:r>
              <a:rPr sz="2100" b="0" kern="0" spc="-50" dirty="0">
                <a:solidFill>
                  <a:sysClr val="windowText" lastClr="000000"/>
                </a:solidFill>
                <a:latin typeface="Carlito"/>
                <a:cs typeface="Carlito"/>
              </a:rPr>
              <a:t> </a:t>
            </a:r>
            <a:r>
              <a:rPr sz="2100" b="0" kern="0" dirty="0">
                <a:solidFill>
                  <a:sysClr val="windowText" lastClr="000000"/>
                </a:solidFill>
                <a:latin typeface="Carlito"/>
                <a:cs typeface="Carlito"/>
              </a:rPr>
              <a:t>as</a:t>
            </a:r>
            <a:r>
              <a:rPr sz="2100" b="0" kern="0" spc="-50" dirty="0">
                <a:solidFill>
                  <a:sysClr val="windowText" lastClr="000000"/>
                </a:solidFill>
                <a:latin typeface="Carlito"/>
                <a:cs typeface="Carlito"/>
              </a:rPr>
              <a:t> </a:t>
            </a:r>
            <a:r>
              <a:rPr sz="2100" b="0" kern="0" dirty="0">
                <a:solidFill>
                  <a:sysClr val="windowText" lastClr="000000"/>
                </a:solidFill>
                <a:latin typeface="Carlito"/>
                <a:cs typeface="Carlito"/>
              </a:rPr>
              <a:t>test</a:t>
            </a:r>
            <a:r>
              <a:rPr sz="2100" b="0" kern="0" spc="-50" dirty="0">
                <a:solidFill>
                  <a:sysClr val="windowText" lastClr="000000"/>
                </a:solidFill>
                <a:latin typeface="Carlito"/>
                <a:cs typeface="Carlito"/>
              </a:rPr>
              <a:t> </a:t>
            </a:r>
            <a:r>
              <a:rPr sz="2100" b="0" kern="0" dirty="0">
                <a:solidFill>
                  <a:sysClr val="windowText" lastClr="000000"/>
                </a:solidFill>
                <a:latin typeface="Carlito"/>
                <a:cs typeface="Carlito"/>
              </a:rPr>
              <a:t>set</a:t>
            </a:r>
            <a:r>
              <a:rPr sz="2100" b="0" kern="0" spc="-30" dirty="0">
                <a:solidFill>
                  <a:sysClr val="windowText" lastClr="000000"/>
                </a:solidFill>
                <a:latin typeface="Carlito"/>
                <a:cs typeface="Carlito"/>
              </a:rPr>
              <a:t> </a:t>
            </a:r>
            <a:r>
              <a:rPr sz="2100" b="0" kern="0" spc="-20" dirty="0">
                <a:solidFill>
                  <a:sysClr val="windowText" lastClr="000000"/>
                </a:solidFill>
                <a:latin typeface="Carlito"/>
                <a:cs typeface="Carlito"/>
              </a:rPr>
              <a:t>(x%)</a:t>
            </a:r>
            <a:endParaRPr sz="2100" b="0" kern="0" dirty="0">
              <a:solidFill>
                <a:sysClr val="windowText" lastClr="000000"/>
              </a:solidFill>
              <a:latin typeface="Carlito"/>
              <a:cs typeface="Carlito"/>
            </a:endParaRPr>
          </a:p>
          <a:p>
            <a:pPr marL="184785" indent="-172085" fontAlgn="auto">
              <a:spcBef>
                <a:spcPts val="509"/>
              </a:spcBef>
              <a:spcAft>
                <a:spcPts val="0"/>
              </a:spcAft>
              <a:buFont typeface="Arial"/>
              <a:buChar char="•"/>
              <a:tabLst>
                <a:tab pos="184785" algn="l"/>
              </a:tabLst>
            </a:pPr>
            <a:r>
              <a:rPr sz="2100" b="0" kern="0" dirty="0">
                <a:solidFill>
                  <a:sysClr val="windowText" lastClr="000000"/>
                </a:solidFill>
                <a:latin typeface="Carlito"/>
                <a:cs typeface="Carlito"/>
              </a:rPr>
              <a:t>The</a:t>
            </a:r>
            <a:r>
              <a:rPr sz="2100" b="0" kern="0" spc="-50" dirty="0">
                <a:solidFill>
                  <a:sysClr val="windowText" lastClr="000000"/>
                </a:solidFill>
                <a:latin typeface="Carlito"/>
                <a:cs typeface="Carlito"/>
              </a:rPr>
              <a:t> </a:t>
            </a:r>
            <a:r>
              <a:rPr sz="2100" b="0" kern="0" dirty="0">
                <a:solidFill>
                  <a:sysClr val="windowText" lastClr="000000"/>
                </a:solidFill>
                <a:latin typeface="Carlito"/>
                <a:cs typeface="Carlito"/>
              </a:rPr>
              <a:t>remaining</a:t>
            </a:r>
            <a:r>
              <a:rPr sz="2100" b="0" kern="0" spc="-55" dirty="0">
                <a:solidFill>
                  <a:sysClr val="windowText" lastClr="000000"/>
                </a:solidFill>
                <a:latin typeface="Carlito"/>
                <a:cs typeface="Carlito"/>
              </a:rPr>
              <a:t> </a:t>
            </a:r>
            <a:r>
              <a:rPr sz="2100" b="0" kern="0" spc="-10" dirty="0">
                <a:solidFill>
                  <a:sysClr val="windowText" lastClr="000000"/>
                </a:solidFill>
                <a:latin typeface="Carlito"/>
                <a:cs typeface="Carlito"/>
              </a:rPr>
              <a:t>ratings</a:t>
            </a:r>
            <a:r>
              <a:rPr sz="2100" b="0" kern="0" spc="-45" dirty="0">
                <a:solidFill>
                  <a:sysClr val="windowText" lastClr="000000"/>
                </a:solidFill>
                <a:latin typeface="Carlito"/>
                <a:cs typeface="Carlito"/>
              </a:rPr>
              <a:t> </a:t>
            </a:r>
            <a:r>
              <a:rPr sz="2100" b="0" kern="0" dirty="0">
                <a:solidFill>
                  <a:sysClr val="windowText" lastClr="000000"/>
                </a:solidFill>
                <a:latin typeface="Carlito"/>
                <a:cs typeface="Carlito"/>
              </a:rPr>
              <a:t>are</a:t>
            </a:r>
            <a:r>
              <a:rPr sz="2100" b="0" kern="0" spc="-50" dirty="0">
                <a:solidFill>
                  <a:sysClr val="windowText" lastClr="000000"/>
                </a:solidFill>
                <a:latin typeface="Carlito"/>
                <a:cs typeface="Carlito"/>
              </a:rPr>
              <a:t> </a:t>
            </a:r>
            <a:r>
              <a:rPr sz="2100" b="0" kern="0" dirty="0">
                <a:solidFill>
                  <a:sysClr val="windowText" lastClr="000000"/>
                </a:solidFill>
                <a:latin typeface="Carlito"/>
                <a:cs typeface="Carlito"/>
              </a:rPr>
              <a:t>used</a:t>
            </a:r>
            <a:r>
              <a:rPr sz="2100" b="0" kern="0" spc="-55" dirty="0">
                <a:solidFill>
                  <a:sysClr val="windowText" lastClr="000000"/>
                </a:solidFill>
                <a:latin typeface="Carlito"/>
                <a:cs typeface="Carlito"/>
              </a:rPr>
              <a:t> </a:t>
            </a:r>
            <a:r>
              <a:rPr sz="2100" b="0" kern="0" dirty="0">
                <a:solidFill>
                  <a:sysClr val="windowText" lastClr="000000"/>
                </a:solidFill>
                <a:latin typeface="Carlito"/>
                <a:cs typeface="Carlito"/>
              </a:rPr>
              <a:t>as</a:t>
            </a:r>
            <a:r>
              <a:rPr sz="2100" b="0" kern="0" spc="-60" dirty="0">
                <a:solidFill>
                  <a:sysClr val="windowText" lastClr="000000"/>
                </a:solidFill>
                <a:latin typeface="Carlito"/>
                <a:cs typeface="Carlito"/>
              </a:rPr>
              <a:t> </a:t>
            </a:r>
            <a:r>
              <a:rPr sz="2100" b="0" kern="0" dirty="0">
                <a:solidFill>
                  <a:sysClr val="windowText" lastClr="000000"/>
                </a:solidFill>
                <a:latin typeface="Carlito"/>
                <a:cs typeface="Carlito"/>
              </a:rPr>
              <a:t>training</a:t>
            </a:r>
            <a:r>
              <a:rPr sz="2100" b="0" kern="0" spc="-50" dirty="0">
                <a:solidFill>
                  <a:sysClr val="windowText" lastClr="000000"/>
                </a:solidFill>
                <a:latin typeface="Carlito"/>
                <a:cs typeface="Carlito"/>
              </a:rPr>
              <a:t> </a:t>
            </a:r>
            <a:r>
              <a:rPr sz="2100" b="0" kern="0" dirty="0">
                <a:solidFill>
                  <a:sysClr val="windowText" lastClr="000000"/>
                </a:solidFill>
                <a:latin typeface="Carlito"/>
                <a:cs typeface="Carlito"/>
              </a:rPr>
              <a:t>set</a:t>
            </a:r>
            <a:r>
              <a:rPr sz="2100" b="0" kern="0" spc="-35" dirty="0">
                <a:solidFill>
                  <a:sysClr val="windowText" lastClr="000000"/>
                </a:solidFill>
                <a:latin typeface="Carlito"/>
                <a:cs typeface="Carlito"/>
              </a:rPr>
              <a:t> </a:t>
            </a:r>
            <a:r>
              <a:rPr sz="2100" b="0" kern="0" dirty="0">
                <a:solidFill>
                  <a:sysClr val="windowText" lastClr="000000"/>
                </a:solidFill>
                <a:latin typeface="Carlito"/>
                <a:cs typeface="Carlito"/>
              </a:rPr>
              <a:t>(100-</a:t>
            </a:r>
            <a:r>
              <a:rPr sz="2100" b="0" kern="0" spc="-25" dirty="0">
                <a:solidFill>
                  <a:sysClr val="windowText" lastClr="000000"/>
                </a:solidFill>
                <a:latin typeface="Carlito"/>
                <a:cs typeface="Carlito"/>
              </a:rPr>
              <a:t>x%)</a:t>
            </a:r>
            <a:endParaRPr sz="2100" b="0" kern="0" dirty="0">
              <a:solidFill>
                <a:sysClr val="windowText" lastClr="000000"/>
              </a:solidFill>
              <a:latin typeface="Carlito"/>
              <a:cs typeface="Carlito"/>
            </a:endParaRPr>
          </a:p>
          <a:p>
            <a:pPr marL="184785" indent="-172085" fontAlgn="auto">
              <a:spcBef>
                <a:spcPts val="550"/>
              </a:spcBef>
              <a:spcAft>
                <a:spcPts val="0"/>
              </a:spcAft>
              <a:buFont typeface="Arial"/>
              <a:buChar char="•"/>
              <a:tabLst>
                <a:tab pos="184785" algn="l"/>
              </a:tabLst>
            </a:pPr>
            <a:r>
              <a:rPr lang="cs-CZ" sz="2100" b="0" kern="0" dirty="0">
                <a:solidFill>
                  <a:sysClr val="windowText" lastClr="000000"/>
                </a:solidFill>
                <a:latin typeface="Carlito"/>
                <a:cs typeface="Carlito"/>
              </a:rPr>
              <a:t>20/80</a:t>
            </a:r>
            <a:r>
              <a:rPr lang="cs-CZ" sz="2100" b="0" kern="0" spc="-20" dirty="0">
                <a:solidFill>
                  <a:sysClr val="windowText" lastClr="000000"/>
                </a:solidFill>
                <a:latin typeface="Carlito"/>
                <a:cs typeface="Carlito"/>
              </a:rPr>
              <a:t> </a:t>
            </a:r>
            <a:r>
              <a:rPr lang="cs-CZ" sz="2100" b="0" kern="0" spc="-10" dirty="0" err="1">
                <a:solidFill>
                  <a:sysClr val="windowText" lastClr="000000"/>
                </a:solidFill>
                <a:latin typeface="Carlito"/>
                <a:cs typeface="Carlito"/>
              </a:rPr>
              <a:t>holdout</a:t>
            </a:r>
            <a:r>
              <a:rPr lang="cs-CZ" sz="2100" b="0" kern="0" spc="-10" dirty="0">
                <a:solidFill>
                  <a:sysClr val="windowText" lastClr="000000"/>
                </a:solidFill>
                <a:latin typeface="Carlito"/>
                <a:cs typeface="Carlito"/>
              </a:rPr>
              <a:t/>
            </a:r>
            <a:br>
              <a:rPr lang="cs-CZ" sz="2100" b="0" kern="0" spc="-10" dirty="0">
                <a:solidFill>
                  <a:sysClr val="windowText" lastClr="000000"/>
                </a:solidFill>
                <a:latin typeface="Carlito"/>
                <a:cs typeface="Carlito"/>
              </a:rPr>
            </a:br>
            <a:endParaRPr lang="cs-CZ" sz="2100" b="0" kern="0" dirty="0">
              <a:solidFill>
                <a:sysClr val="windowText" lastClr="000000"/>
              </a:solidFill>
              <a:latin typeface="Carlito"/>
              <a:cs typeface="Carlito"/>
            </a:endParaRPr>
          </a:p>
          <a:p>
            <a:pPr marL="184785" indent="-172085" fontAlgn="auto">
              <a:spcBef>
                <a:spcPts val="550"/>
              </a:spcBef>
              <a:spcAft>
                <a:spcPts val="0"/>
              </a:spcAft>
              <a:buFont typeface="Arial"/>
              <a:buChar char="•"/>
              <a:tabLst>
                <a:tab pos="184785" algn="l"/>
              </a:tabLst>
            </a:pPr>
            <a:r>
              <a:rPr sz="2100" b="0" kern="0" dirty="0">
                <a:solidFill>
                  <a:sysClr val="windowText" lastClr="000000"/>
                </a:solidFill>
                <a:latin typeface="Carlito"/>
                <a:cs typeface="Carlito"/>
              </a:rPr>
              <a:t>Risk</a:t>
            </a:r>
            <a:r>
              <a:rPr sz="2100" b="0" kern="0" spc="-30" dirty="0">
                <a:solidFill>
                  <a:sysClr val="windowText" lastClr="000000"/>
                </a:solidFill>
                <a:latin typeface="Carlito"/>
                <a:cs typeface="Carlito"/>
              </a:rPr>
              <a:t> </a:t>
            </a:r>
            <a:r>
              <a:rPr sz="2100" b="0" kern="0" dirty="0">
                <a:solidFill>
                  <a:sysClr val="windowText" lastClr="000000"/>
                </a:solidFill>
                <a:latin typeface="Carlito"/>
                <a:cs typeface="Carlito"/>
              </a:rPr>
              <a:t>of</a:t>
            </a:r>
            <a:r>
              <a:rPr sz="2100" b="0" kern="0" spc="-35" dirty="0">
                <a:solidFill>
                  <a:sysClr val="windowText" lastClr="000000"/>
                </a:solidFill>
                <a:latin typeface="Carlito"/>
                <a:cs typeface="Carlito"/>
              </a:rPr>
              <a:t> </a:t>
            </a:r>
            <a:r>
              <a:rPr sz="2100" kern="0" spc="-10" dirty="0">
                <a:solidFill>
                  <a:srgbClr val="5B9BD4"/>
                </a:solidFill>
                <a:latin typeface="Carlito"/>
                <a:cs typeface="Carlito"/>
              </a:rPr>
              <a:t>overfitting</a:t>
            </a:r>
            <a:endParaRPr sz="2100" b="0" kern="0" dirty="0">
              <a:solidFill>
                <a:sysClr val="windowText" lastClr="000000"/>
              </a:solidFill>
              <a:latin typeface="Carlito"/>
              <a:cs typeface="Carlito"/>
            </a:endParaRPr>
          </a:p>
          <a:p>
            <a:pPr marL="527050" lvl="1" indent="-171450" fontAlgn="auto">
              <a:spcBef>
                <a:spcPts val="204"/>
              </a:spcBef>
              <a:spcAft>
                <a:spcPts val="0"/>
              </a:spcAft>
              <a:buFont typeface="Arial"/>
              <a:buChar char="•"/>
              <a:tabLst>
                <a:tab pos="527050" algn="l"/>
              </a:tabLst>
            </a:pPr>
            <a:r>
              <a:rPr b="0" kern="0" dirty="0">
                <a:solidFill>
                  <a:sysClr val="windowText" lastClr="000000"/>
                </a:solidFill>
                <a:latin typeface="Carlito"/>
                <a:cs typeface="Carlito"/>
              </a:rPr>
              <a:t>tested</a:t>
            </a:r>
            <a:r>
              <a:rPr b="0" kern="0" spc="-35" dirty="0">
                <a:solidFill>
                  <a:sysClr val="windowText" lastClr="000000"/>
                </a:solidFill>
                <a:latin typeface="Carlito"/>
                <a:cs typeface="Carlito"/>
              </a:rPr>
              <a:t> </a:t>
            </a:r>
            <a:r>
              <a:rPr b="0" kern="0" dirty="0">
                <a:solidFill>
                  <a:sysClr val="windowText" lastClr="000000"/>
                </a:solidFill>
                <a:latin typeface="Carlito"/>
                <a:cs typeface="Carlito"/>
              </a:rPr>
              <a:t>users</a:t>
            </a:r>
            <a:r>
              <a:rPr b="0" kern="0" spc="-55" dirty="0">
                <a:solidFill>
                  <a:sysClr val="windowText" lastClr="000000"/>
                </a:solidFill>
                <a:latin typeface="Carlito"/>
                <a:cs typeface="Carlito"/>
              </a:rPr>
              <a:t> </a:t>
            </a:r>
            <a:r>
              <a:rPr b="0" kern="0" dirty="0">
                <a:solidFill>
                  <a:sysClr val="windowText" lastClr="000000"/>
                </a:solidFill>
                <a:latin typeface="Carlito"/>
                <a:cs typeface="Carlito"/>
              </a:rPr>
              <a:t>are</a:t>
            </a:r>
            <a:r>
              <a:rPr b="0" kern="0" spc="-50" dirty="0">
                <a:solidFill>
                  <a:sysClr val="windowText" lastClr="000000"/>
                </a:solidFill>
                <a:latin typeface="Carlito"/>
                <a:cs typeface="Carlito"/>
              </a:rPr>
              <a:t> </a:t>
            </a:r>
            <a:r>
              <a:rPr b="0" kern="0" dirty="0">
                <a:solidFill>
                  <a:sysClr val="windowText" lastClr="000000"/>
                </a:solidFill>
                <a:latin typeface="Carlito"/>
                <a:cs typeface="Carlito"/>
              </a:rPr>
              <a:t>not</a:t>
            </a:r>
            <a:r>
              <a:rPr b="0" kern="0" spc="-45" dirty="0">
                <a:solidFill>
                  <a:sysClr val="windowText" lastClr="000000"/>
                </a:solidFill>
                <a:latin typeface="Carlito"/>
                <a:cs typeface="Carlito"/>
              </a:rPr>
              <a:t> </a:t>
            </a:r>
            <a:r>
              <a:rPr b="0" kern="0" dirty="0">
                <a:solidFill>
                  <a:sysClr val="windowText" lastClr="000000"/>
                </a:solidFill>
                <a:latin typeface="Carlito"/>
                <a:cs typeface="Carlito"/>
              </a:rPr>
              <a:t>totally</a:t>
            </a:r>
            <a:r>
              <a:rPr b="0" kern="0" spc="-55" dirty="0">
                <a:solidFill>
                  <a:sysClr val="windowText" lastClr="000000"/>
                </a:solidFill>
                <a:latin typeface="Carlito"/>
                <a:cs typeface="Carlito"/>
              </a:rPr>
              <a:t> </a:t>
            </a:r>
            <a:r>
              <a:rPr b="0" kern="0" dirty="0">
                <a:solidFill>
                  <a:sysClr val="windowText" lastClr="000000"/>
                </a:solidFill>
                <a:latin typeface="Carlito"/>
                <a:cs typeface="Carlito"/>
              </a:rPr>
              <a:t>unknown</a:t>
            </a:r>
            <a:r>
              <a:rPr b="0" kern="0" spc="-40" dirty="0">
                <a:solidFill>
                  <a:sysClr val="windowText" lastClr="000000"/>
                </a:solidFill>
                <a:latin typeface="Carlito"/>
                <a:cs typeface="Carlito"/>
              </a:rPr>
              <a:t> </a:t>
            </a:r>
            <a:r>
              <a:rPr b="0" kern="0" dirty="0">
                <a:solidFill>
                  <a:sysClr val="windowText" lastClr="000000"/>
                </a:solidFill>
                <a:latin typeface="Carlito"/>
                <a:cs typeface="Carlito"/>
              </a:rPr>
              <a:t>to</a:t>
            </a:r>
            <a:r>
              <a:rPr b="0" kern="0" spc="-55" dirty="0">
                <a:solidFill>
                  <a:sysClr val="windowText" lastClr="000000"/>
                </a:solidFill>
                <a:latin typeface="Carlito"/>
                <a:cs typeface="Carlito"/>
              </a:rPr>
              <a:t> </a:t>
            </a:r>
            <a:r>
              <a:rPr b="0" kern="0" dirty="0">
                <a:solidFill>
                  <a:sysClr val="windowText" lastClr="000000"/>
                </a:solidFill>
                <a:latin typeface="Carlito"/>
                <a:cs typeface="Carlito"/>
              </a:rPr>
              <a:t>the</a:t>
            </a:r>
            <a:r>
              <a:rPr b="0" kern="0" spc="-45" dirty="0">
                <a:solidFill>
                  <a:sysClr val="windowText" lastClr="000000"/>
                </a:solidFill>
                <a:latin typeface="Carlito"/>
                <a:cs typeface="Carlito"/>
              </a:rPr>
              <a:t> </a:t>
            </a:r>
            <a:r>
              <a:rPr b="0" kern="0" spc="-10" dirty="0">
                <a:solidFill>
                  <a:sysClr val="windowText" lastClr="000000"/>
                </a:solidFill>
                <a:latin typeface="Carlito"/>
                <a:cs typeface="Carlito"/>
              </a:rPr>
              <a:t>model</a:t>
            </a:r>
            <a:endParaRPr lang="cs-CZ" b="0" kern="0" spc="-10" dirty="0">
              <a:solidFill>
                <a:sysClr val="windowText" lastClr="000000"/>
              </a:solidFill>
              <a:latin typeface="Carlito"/>
              <a:cs typeface="Carlito"/>
            </a:endParaRPr>
          </a:p>
          <a:p>
            <a:pPr marL="527050" lvl="1" indent="-171450" fontAlgn="auto">
              <a:spcBef>
                <a:spcPts val="204"/>
              </a:spcBef>
              <a:spcAft>
                <a:spcPts val="0"/>
              </a:spcAft>
              <a:buFont typeface="Arial"/>
              <a:buChar char="•"/>
              <a:tabLst>
                <a:tab pos="527050" algn="l"/>
              </a:tabLst>
            </a:pPr>
            <a:r>
              <a:rPr lang="cs-CZ" b="0" kern="0" spc="-10" dirty="0" err="1">
                <a:solidFill>
                  <a:sysClr val="windowText" lastClr="000000"/>
                </a:solidFill>
                <a:latin typeface="Carlito"/>
                <a:cs typeface="Carlito"/>
              </a:rPr>
              <a:t>Strong</a:t>
            </a:r>
            <a:r>
              <a:rPr lang="cs-CZ" b="0" kern="0" spc="-10" dirty="0">
                <a:solidFill>
                  <a:sysClr val="windowText" lastClr="000000"/>
                </a:solidFill>
                <a:latin typeface="Carlito"/>
                <a:cs typeface="Carlito"/>
              </a:rPr>
              <a:t> </a:t>
            </a:r>
            <a:r>
              <a:rPr lang="cs-CZ" b="0" kern="0" spc="-10" dirty="0" err="1">
                <a:solidFill>
                  <a:sysClr val="windowText" lastClr="000000"/>
                </a:solidFill>
                <a:latin typeface="Carlito"/>
                <a:cs typeface="Carlito"/>
              </a:rPr>
              <a:t>generalization</a:t>
            </a:r>
            <a:r>
              <a:rPr lang="cs-CZ" b="0" kern="0" spc="-10" dirty="0">
                <a:solidFill>
                  <a:sysClr val="windowText" lastClr="000000"/>
                </a:solidFill>
                <a:latin typeface="Carlito"/>
                <a:cs typeface="Carlito"/>
              </a:rPr>
              <a:t> (</a:t>
            </a:r>
            <a:r>
              <a:rPr lang="cs-CZ" b="0" kern="0" spc="-10" dirty="0" err="1">
                <a:solidFill>
                  <a:sysClr val="windowText" lastClr="000000"/>
                </a:solidFill>
                <a:latin typeface="Carlito"/>
                <a:cs typeface="Carlito"/>
              </a:rPr>
              <a:t>only</a:t>
            </a:r>
            <a:r>
              <a:rPr lang="cs-CZ" b="0" kern="0" spc="-10" dirty="0">
                <a:solidFill>
                  <a:sysClr val="windowText" lastClr="000000"/>
                </a:solidFill>
                <a:latin typeface="Carlito"/>
                <a:cs typeface="Carlito"/>
              </a:rPr>
              <a:t> </a:t>
            </a:r>
            <a:r>
              <a:rPr lang="cs-CZ" b="0" kern="0" spc="-10" dirty="0" err="1">
                <a:solidFill>
                  <a:sysClr val="windowText" lastClr="000000"/>
                </a:solidFill>
                <a:latin typeface="Carlito"/>
                <a:cs typeface="Carlito"/>
              </a:rPr>
              <a:t>brand</a:t>
            </a:r>
            <a:r>
              <a:rPr lang="cs-CZ" b="0" kern="0" spc="-10" dirty="0">
                <a:solidFill>
                  <a:sysClr val="windowText" lastClr="000000"/>
                </a:solidFill>
                <a:latin typeface="Carlito"/>
                <a:cs typeface="Carlito"/>
              </a:rPr>
              <a:t> </a:t>
            </a:r>
            <a:r>
              <a:rPr lang="cs-CZ" b="0" kern="0" spc="-10" dirty="0" err="1">
                <a:solidFill>
                  <a:sysClr val="windowText" lastClr="000000"/>
                </a:solidFill>
                <a:latin typeface="Carlito"/>
                <a:cs typeface="Carlito"/>
              </a:rPr>
              <a:t>new</a:t>
            </a:r>
            <a:r>
              <a:rPr lang="cs-CZ" b="0" kern="0" spc="-10" dirty="0">
                <a:solidFill>
                  <a:sysClr val="windowText" lastClr="000000"/>
                </a:solidFill>
                <a:latin typeface="Carlito"/>
                <a:cs typeface="Carlito"/>
              </a:rPr>
              <a:t> </a:t>
            </a:r>
            <a:r>
              <a:rPr lang="cs-CZ" b="0" kern="0" spc="-10" dirty="0" err="1">
                <a:solidFill>
                  <a:sysClr val="windowText" lastClr="000000"/>
                </a:solidFill>
                <a:latin typeface="Carlito"/>
                <a:cs typeface="Carlito"/>
              </a:rPr>
              <a:t>users</a:t>
            </a:r>
            <a:r>
              <a:rPr lang="cs-CZ" b="0" kern="0" spc="-10" dirty="0">
                <a:solidFill>
                  <a:sysClr val="windowText" lastClr="000000"/>
                </a:solidFill>
                <a:latin typeface="Carlito"/>
                <a:cs typeface="Carlito"/>
              </a:rPr>
              <a:t> in test)</a:t>
            </a:r>
            <a:endParaRPr sz="2100" b="0" kern="0" dirty="0">
              <a:solidFill>
                <a:sysClr val="windowText" lastClr="000000"/>
              </a:solidFill>
              <a:latin typeface="Carlito"/>
              <a:cs typeface="Carlito"/>
            </a:endParaRPr>
          </a:p>
          <a:p>
            <a:pPr marL="184785" indent="-172085" fontAlgn="auto">
              <a:spcBef>
                <a:spcPts val="0"/>
              </a:spcBef>
              <a:spcAft>
                <a:spcPts val="0"/>
              </a:spcAft>
              <a:buFont typeface="Arial"/>
              <a:buChar char="•"/>
              <a:tabLst>
                <a:tab pos="184785" algn="l"/>
              </a:tabLst>
            </a:pPr>
            <a:r>
              <a:rPr sz="2100" b="0" kern="0" dirty="0">
                <a:solidFill>
                  <a:sysClr val="windowText" lastClr="000000"/>
                </a:solidFill>
                <a:latin typeface="Carlito"/>
                <a:cs typeface="Carlito"/>
              </a:rPr>
              <a:t>Sometime</a:t>
            </a:r>
            <a:r>
              <a:rPr sz="2100" b="0" kern="0" spc="-80" dirty="0">
                <a:solidFill>
                  <a:sysClr val="windowText" lastClr="000000"/>
                </a:solidFill>
                <a:latin typeface="Carlito"/>
                <a:cs typeface="Carlito"/>
              </a:rPr>
              <a:t> </a:t>
            </a:r>
            <a:r>
              <a:rPr sz="2100" kern="0" spc="-10" dirty="0">
                <a:solidFill>
                  <a:srgbClr val="5B9BD4"/>
                </a:solidFill>
                <a:latin typeface="Carlito"/>
                <a:cs typeface="Carlito"/>
              </a:rPr>
              <a:t>Stratified</a:t>
            </a:r>
            <a:endParaRPr sz="2100" b="0" kern="0" dirty="0">
              <a:solidFill>
                <a:sysClr val="windowText" lastClr="000000"/>
              </a:solidFill>
              <a:latin typeface="Carlito"/>
              <a:cs typeface="Carlito"/>
            </a:endParaRPr>
          </a:p>
          <a:p>
            <a:pPr marL="527685" marR="3885565" lvl="1" indent="-172720" algn="just" fontAlgn="auto">
              <a:lnSpc>
                <a:spcPts val="1939"/>
              </a:lnSpc>
              <a:spcBef>
                <a:spcPts val="455"/>
              </a:spcBef>
              <a:spcAft>
                <a:spcPts val="0"/>
              </a:spcAft>
              <a:buFont typeface="Arial"/>
              <a:buChar char="•"/>
              <a:tabLst>
                <a:tab pos="527685" algn="l"/>
              </a:tabLst>
            </a:pPr>
            <a:r>
              <a:rPr b="0" kern="0" dirty="0">
                <a:solidFill>
                  <a:sysClr val="windowText" lastClr="000000"/>
                </a:solidFill>
                <a:latin typeface="Carlito"/>
                <a:cs typeface="Carlito"/>
              </a:rPr>
              <a:t>For</a:t>
            </a:r>
            <a:r>
              <a:rPr b="0" kern="0" spc="-60" dirty="0">
                <a:solidFill>
                  <a:sysClr val="windowText" lastClr="000000"/>
                </a:solidFill>
                <a:latin typeface="Carlito"/>
                <a:cs typeface="Carlito"/>
              </a:rPr>
              <a:t> </a:t>
            </a:r>
            <a:r>
              <a:rPr b="0" kern="0" dirty="0">
                <a:solidFill>
                  <a:sysClr val="windowText" lastClr="000000"/>
                </a:solidFill>
                <a:latin typeface="Carlito"/>
                <a:cs typeface="Carlito"/>
              </a:rPr>
              <a:t>instance,</a:t>
            </a:r>
            <a:r>
              <a:rPr b="0" kern="0" spc="-40" dirty="0">
                <a:solidFill>
                  <a:sysClr val="windowText" lastClr="000000"/>
                </a:solidFill>
                <a:latin typeface="Carlito"/>
                <a:cs typeface="Carlito"/>
              </a:rPr>
              <a:t> </a:t>
            </a:r>
            <a:r>
              <a:rPr b="0" kern="0" dirty="0">
                <a:solidFill>
                  <a:sysClr val="windowText" lastClr="000000"/>
                </a:solidFill>
                <a:latin typeface="Carlito"/>
                <a:cs typeface="Carlito"/>
              </a:rPr>
              <a:t>we</a:t>
            </a:r>
            <a:r>
              <a:rPr b="0" kern="0" spc="-45" dirty="0">
                <a:solidFill>
                  <a:sysClr val="windowText" lastClr="000000"/>
                </a:solidFill>
                <a:latin typeface="Carlito"/>
                <a:cs typeface="Carlito"/>
              </a:rPr>
              <a:t> </a:t>
            </a:r>
            <a:r>
              <a:rPr b="0" kern="0" dirty="0">
                <a:solidFill>
                  <a:sysClr val="windowText" lastClr="000000"/>
                </a:solidFill>
                <a:latin typeface="Carlito"/>
                <a:cs typeface="Carlito"/>
              </a:rPr>
              <a:t>want</a:t>
            </a:r>
            <a:r>
              <a:rPr b="0" kern="0" spc="-60" dirty="0">
                <a:solidFill>
                  <a:sysClr val="windowText" lastClr="000000"/>
                </a:solidFill>
                <a:latin typeface="Carlito"/>
                <a:cs typeface="Carlito"/>
              </a:rPr>
              <a:t> </a:t>
            </a:r>
            <a:r>
              <a:rPr b="0" kern="0" dirty="0">
                <a:solidFill>
                  <a:sysClr val="windowText" lastClr="000000"/>
                </a:solidFill>
                <a:latin typeface="Carlito"/>
                <a:cs typeface="Carlito"/>
              </a:rPr>
              <a:t>to</a:t>
            </a:r>
            <a:r>
              <a:rPr b="0" kern="0" spc="-60" dirty="0">
                <a:solidFill>
                  <a:sysClr val="windowText" lastClr="000000"/>
                </a:solidFill>
                <a:latin typeface="Carlito"/>
                <a:cs typeface="Carlito"/>
              </a:rPr>
              <a:t> </a:t>
            </a:r>
            <a:r>
              <a:rPr b="0" kern="0" spc="-10" dirty="0">
                <a:solidFill>
                  <a:sysClr val="windowText" lastClr="000000"/>
                </a:solidFill>
                <a:latin typeface="Carlito"/>
                <a:cs typeface="Carlito"/>
              </a:rPr>
              <a:t>ensure </a:t>
            </a:r>
            <a:r>
              <a:rPr b="0" kern="0" dirty="0">
                <a:solidFill>
                  <a:sysClr val="windowText" lastClr="000000"/>
                </a:solidFill>
                <a:latin typeface="Carlito"/>
                <a:cs typeface="Carlito"/>
              </a:rPr>
              <a:t>that</a:t>
            </a:r>
            <a:r>
              <a:rPr b="0" kern="0" spc="-50" dirty="0">
                <a:solidFill>
                  <a:sysClr val="windowText" lastClr="000000"/>
                </a:solidFill>
                <a:latin typeface="Carlito"/>
                <a:cs typeface="Carlito"/>
              </a:rPr>
              <a:t> </a:t>
            </a:r>
            <a:r>
              <a:rPr b="0" kern="0" dirty="0">
                <a:solidFill>
                  <a:sysClr val="windowText" lastClr="000000"/>
                </a:solidFill>
                <a:latin typeface="Carlito"/>
                <a:cs typeface="Carlito"/>
              </a:rPr>
              <a:t>for</a:t>
            </a:r>
            <a:r>
              <a:rPr b="0" kern="0" spc="-40" dirty="0">
                <a:solidFill>
                  <a:sysClr val="windowText" lastClr="000000"/>
                </a:solidFill>
                <a:latin typeface="Carlito"/>
                <a:cs typeface="Carlito"/>
              </a:rPr>
              <a:t> </a:t>
            </a:r>
            <a:r>
              <a:rPr b="0" kern="0" dirty="0">
                <a:solidFill>
                  <a:sysClr val="windowText" lastClr="000000"/>
                </a:solidFill>
                <a:latin typeface="Carlito"/>
                <a:cs typeface="Carlito"/>
              </a:rPr>
              <a:t>each</a:t>
            </a:r>
            <a:r>
              <a:rPr b="0" kern="0" spc="-35" dirty="0">
                <a:solidFill>
                  <a:sysClr val="windowText" lastClr="000000"/>
                </a:solidFill>
                <a:latin typeface="Carlito"/>
                <a:cs typeface="Carlito"/>
              </a:rPr>
              <a:t> </a:t>
            </a:r>
            <a:r>
              <a:rPr b="0" kern="0" dirty="0">
                <a:solidFill>
                  <a:sysClr val="windowText" lastClr="000000"/>
                </a:solidFill>
                <a:latin typeface="Carlito"/>
                <a:cs typeface="Carlito"/>
              </a:rPr>
              <a:t>user</a:t>
            </a:r>
            <a:r>
              <a:rPr b="0" kern="0" spc="-40" dirty="0">
                <a:solidFill>
                  <a:sysClr val="windowText" lastClr="000000"/>
                </a:solidFill>
                <a:latin typeface="Carlito"/>
                <a:cs typeface="Carlito"/>
              </a:rPr>
              <a:t> </a:t>
            </a:r>
            <a:r>
              <a:rPr b="0" kern="0" dirty="0">
                <a:solidFill>
                  <a:sysClr val="windowText" lastClr="000000"/>
                </a:solidFill>
                <a:latin typeface="Carlito"/>
                <a:cs typeface="Carlito"/>
              </a:rPr>
              <a:t>we</a:t>
            </a:r>
            <a:r>
              <a:rPr b="0" kern="0" spc="-30" dirty="0">
                <a:solidFill>
                  <a:sysClr val="windowText" lastClr="000000"/>
                </a:solidFill>
                <a:latin typeface="Carlito"/>
                <a:cs typeface="Carlito"/>
              </a:rPr>
              <a:t> </a:t>
            </a:r>
            <a:r>
              <a:rPr b="0" kern="0" dirty="0">
                <a:solidFill>
                  <a:sysClr val="windowText" lastClr="000000"/>
                </a:solidFill>
                <a:latin typeface="Carlito"/>
                <a:cs typeface="Carlito"/>
              </a:rPr>
              <a:t>have</a:t>
            </a:r>
            <a:r>
              <a:rPr b="0" kern="0" spc="-55" dirty="0">
                <a:solidFill>
                  <a:sysClr val="windowText" lastClr="000000"/>
                </a:solidFill>
                <a:latin typeface="Carlito"/>
                <a:cs typeface="Carlito"/>
              </a:rPr>
              <a:t> </a:t>
            </a:r>
            <a:r>
              <a:rPr b="0" kern="0" spc="-20" dirty="0">
                <a:solidFill>
                  <a:sysClr val="windowText" lastClr="000000"/>
                </a:solidFill>
                <a:latin typeface="Carlito"/>
                <a:cs typeface="Carlito"/>
              </a:rPr>
              <a:t>data </a:t>
            </a:r>
            <a:r>
              <a:rPr b="0" kern="0" dirty="0">
                <a:solidFill>
                  <a:sysClr val="windowText" lastClr="000000"/>
                </a:solidFill>
                <a:latin typeface="Carlito"/>
                <a:cs typeface="Carlito"/>
              </a:rPr>
              <a:t>in</a:t>
            </a:r>
            <a:r>
              <a:rPr b="0" kern="0" spc="-45" dirty="0">
                <a:solidFill>
                  <a:sysClr val="windowText" lastClr="000000"/>
                </a:solidFill>
                <a:latin typeface="Carlito"/>
                <a:cs typeface="Carlito"/>
              </a:rPr>
              <a:t> </a:t>
            </a:r>
            <a:r>
              <a:rPr b="0" kern="0" dirty="0">
                <a:solidFill>
                  <a:sysClr val="windowText" lastClr="000000"/>
                </a:solidFill>
                <a:latin typeface="Carlito"/>
                <a:cs typeface="Carlito"/>
              </a:rPr>
              <a:t>both</a:t>
            </a:r>
            <a:r>
              <a:rPr b="0" kern="0" spc="-45" dirty="0">
                <a:solidFill>
                  <a:sysClr val="windowText" lastClr="000000"/>
                </a:solidFill>
                <a:latin typeface="Carlito"/>
                <a:cs typeface="Carlito"/>
              </a:rPr>
              <a:t> </a:t>
            </a:r>
            <a:r>
              <a:rPr b="0" kern="0" dirty="0">
                <a:solidFill>
                  <a:sysClr val="windowText" lastClr="000000"/>
                </a:solidFill>
                <a:latin typeface="Carlito"/>
                <a:cs typeface="Carlito"/>
              </a:rPr>
              <a:t>training</a:t>
            </a:r>
            <a:r>
              <a:rPr b="0" kern="0" spc="-40" dirty="0">
                <a:solidFill>
                  <a:sysClr val="windowText" lastClr="000000"/>
                </a:solidFill>
                <a:latin typeface="Carlito"/>
                <a:cs typeface="Carlito"/>
              </a:rPr>
              <a:t> </a:t>
            </a:r>
            <a:r>
              <a:rPr b="0" kern="0" dirty="0">
                <a:solidFill>
                  <a:sysClr val="windowText" lastClr="000000"/>
                </a:solidFill>
                <a:latin typeface="Carlito"/>
                <a:cs typeface="Carlito"/>
              </a:rPr>
              <a:t>and</a:t>
            </a:r>
            <a:r>
              <a:rPr b="0" kern="0" spc="-40" dirty="0">
                <a:solidFill>
                  <a:sysClr val="windowText" lastClr="000000"/>
                </a:solidFill>
                <a:latin typeface="Carlito"/>
                <a:cs typeface="Carlito"/>
              </a:rPr>
              <a:t> </a:t>
            </a:r>
            <a:r>
              <a:rPr b="0" kern="0" dirty="0">
                <a:solidFill>
                  <a:sysClr val="windowText" lastClr="000000"/>
                </a:solidFill>
                <a:latin typeface="Carlito"/>
                <a:cs typeface="Carlito"/>
              </a:rPr>
              <a:t>test</a:t>
            </a:r>
            <a:r>
              <a:rPr b="0" kern="0" spc="-60" dirty="0">
                <a:solidFill>
                  <a:sysClr val="windowText" lastClr="000000"/>
                </a:solidFill>
                <a:latin typeface="Carlito"/>
                <a:cs typeface="Carlito"/>
              </a:rPr>
              <a:t> </a:t>
            </a:r>
            <a:r>
              <a:rPr b="0" kern="0" spc="-25" dirty="0">
                <a:solidFill>
                  <a:sysClr val="windowText" lastClr="000000"/>
                </a:solidFill>
                <a:latin typeface="Carlito"/>
                <a:cs typeface="Carlito"/>
              </a:rPr>
              <a:t>set</a:t>
            </a:r>
            <a:endParaRPr b="0" kern="0" dirty="0">
              <a:solidFill>
                <a:sysClr val="windowText" lastClr="000000"/>
              </a:solidFill>
              <a:latin typeface="Carlito"/>
              <a:cs typeface="Carlito"/>
            </a:endParaRPr>
          </a:p>
        </p:txBody>
      </p:sp>
      <p:graphicFrame>
        <p:nvGraphicFramePr>
          <p:cNvPr id="4" name="object 4"/>
          <p:cNvGraphicFramePr>
            <a:graphicFrameLocks noGrp="1"/>
          </p:cNvGraphicFramePr>
          <p:nvPr>
            <p:extLst>
              <p:ext uri="{D42A27DB-BD31-4B8C-83A1-F6EECF244321}">
                <p14:modId xmlns:p14="http://schemas.microsoft.com/office/powerpoint/2010/main" val="580403107"/>
              </p:ext>
            </p:extLst>
          </p:nvPr>
        </p:nvGraphicFramePr>
        <p:xfrm>
          <a:off x="6773148" y="3429000"/>
          <a:ext cx="3009899" cy="1819275"/>
        </p:xfrm>
        <a:graphic>
          <a:graphicData uri="http://schemas.openxmlformats.org/drawingml/2006/table">
            <a:tbl>
              <a:tblPr firstRow="1" bandRow="1">
                <a:tableStyleId>{2D5ABB26-0587-4C30-8999-92F81FD0307C}</a:tableStyleId>
              </a:tblPr>
              <a:tblGrid>
                <a:gridCol w="601980">
                  <a:extLst>
                    <a:ext uri="{9D8B030D-6E8A-4147-A177-3AD203B41FA5}">
                      <a16:colId xmlns:a16="http://schemas.microsoft.com/office/drawing/2014/main" val="20000"/>
                    </a:ext>
                  </a:extLst>
                </a:gridCol>
                <a:gridCol w="601980">
                  <a:extLst>
                    <a:ext uri="{9D8B030D-6E8A-4147-A177-3AD203B41FA5}">
                      <a16:colId xmlns:a16="http://schemas.microsoft.com/office/drawing/2014/main" val="20001"/>
                    </a:ext>
                  </a:extLst>
                </a:gridCol>
                <a:gridCol w="601979">
                  <a:extLst>
                    <a:ext uri="{9D8B030D-6E8A-4147-A177-3AD203B41FA5}">
                      <a16:colId xmlns:a16="http://schemas.microsoft.com/office/drawing/2014/main" val="20002"/>
                    </a:ext>
                  </a:extLst>
                </a:gridCol>
                <a:gridCol w="601980">
                  <a:extLst>
                    <a:ext uri="{9D8B030D-6E8A-4147-A177-3AD203B41FA5}">
                      <a16:colId xmlns:a16="http://schemas.microsoft.com/office/drawing/2014/main" val="20003"/>
                    </a:ext>
                  </a:extLst>
                </a:gridCol>
                <a:gridCol w="601980">
                  <a:extLst>
                    <a:ext uri="{9D8B030D-6E8A-4147-A177-3AD203B41FA5}">
                      <a16:colId xmlns:a16="http://schemas.microsoft.com/office/drawing/2014/main" val="20004"/>
                    </a:ext>
                  </a:extLst>
                </a:gridCol>
              </a:tblGrid>
              <a:tr h="363855">
                <a:tc>
                  <a:txBody>
                    <a:bodyPr/>
                    <a:lstStyle/>
                    <a:p>
                      <a:pPr>
                        <a:lnSpc>
                          <a:spcPct val="100000"/>
                        </a:lnSpc>
                      </a:pPr>
                      <a:endParaRPr sz="2000">
                        <a:latin typeface="Times New Roman"/>
                        <a:cs typeface="Times New Roman"/>
                      </a:endParaRPr>
                    </a:p>
                  </a:txBody>
                  <a:tcPr marL="0" marR="0" marT="0" marB="0">
                    <a:lnL w="12700">
                      <a:solidFill>
                        <a:srgbClr val="A4A4A4"/>
                      </a:solidFill>
                      <a:prstDash val="solid"/>
                    </a:lnL>
                    <a:lnR w="12700">
                      <a:solidFill>
                        <a:srgbClr val="A4A4A4"/>
                      </a:solidFill>
                      <a:prstDash val="solid"/>
                    </a:lnR>
                    <a:lnT w="12700">
                      <a:solidFill>
                        <a:srgbClr val="A4A4A4"/>
                      </a:solidFill>
                      <a:prstDash val="solid"/>
                    </a:lnT>
                    <a:lnB w="12700">
                      <a:solidFill>
                        <a:srgbClr val="A4A4A4"/>
                      </a:solidFill>
                      <a:prstDash val="solid"/>
                    </a:lnB>
                  </a:tcPr>
                </a:tc>
                <a:tc>
                  <a:txBody>
                    <a:bodyPr/>
                    <a:lstStyle/>
                    <a:p>
                      <a:pPr>
                        <a:lnSpc>
                          <a:spcPct val="100000"/>
                        </a:lnSpc>
                      </a:pPr>
                      <a:endParaRPr sz="2000">
                        <a:latin typeface="Times New Roman"/>
                        <a:cs typeface="Times New Roman"/>
                      </a:endParaRPr>
                    </a:p>
                  </a:txBody>
                  <a:tcPr marL="0" marR="0" marT="0" marB="0">
                    <a:lnL w="12700">
                      <a:solidFill>
                        <a:srgbClr val="A4A4A4"/>
                      </a:solidFill>
                      <a:prstDash val="solid"/>
                    </a:lnL>
                    <a:lnR w="12700">
                      <a:solidFill>
                        <a:srgbClr val="A4A4A4"/>
                      </a:solidFill>
                      <a:prstDash val="solid"/>
                    </a:lnR>
                    <a:lnT w="12700">
                      <a:solidFill>
                        <a:srgbClr val="A4A4A4"/>
                      </a:solidFill>
                      <a:prstDash val="solid"/>
                    </a:lnT>
                    <a:lnB w="12700">
                      <a:solidFill>
                        <a:srgbClr val="A4A4A4"/>
                      </a:solidFill>
                      <a:prstDash val="solid"/>
                    </a:lnB>
                  </a:tcPr>
                </a:tc>
                <a:tc>
                  <a:txBody>
                    <a:bodyPr/>
                    <a:lstStyle/>
                    <a:p>
                      <a:pPr>
                        <a:lnSpc>
                          <a:spcPct val="100000"/>
                        </a:lnSpc>
                      </a:pPr>
                      <a:endParaRPr sz="2000">
                        <a:latin typeface="Times New Roman"/>
                        <a:cs typeface="Times New Roman"/>
                      </a:endParaRPr>
                    </a:p>
                  </a:txBody>
                  <a:tcPr marL="0" marR="0" marT="0" marB="0">
                    <a:lnL w="12700">
                      <a:solidFill>
                        <a:srgbClr val="A4A4A4"/>
                      </a:solidFill>
                      <a:prstDash val="solid"/>
                    </a:lnL>
                    <a:lnR w="12700">
                      <a:solidFill>
                        <a:srgbClr val="A4A4A4"/>
                      </a:solidFill>
                      <a:prstDash val="solid"/>
                    </a:lnR>
                    <a:lnT w="12700">
                      <a:solidFill>
                        <a:srgbClr val="A4A4A4"/>
                      </a:solidFill>
                      <a:prstDash val="solid"/>
                    </a:lnT>
                    <a:lnB w="12700">
                      <a:solidFill>
                        <a:srgbClr val="A4A4A4"/>
                      </a:solidFill>
                      <a:prstDash val="solid"/>
                    </a:lnB>
                  </a:tcPr>
                </a:tc>
                <a:tc>
                  <a:txBody>
                    <a:bodyPr/>
                    <a:lstStyle/>
                    <a:p>
                      <a:pPr>
                        <a:lnSpc>
                          <a:spcPct val="100000"/>
                        </a:lnSpc>
                      </a:pPr>
                      <a:endParaRPr sz="2000">
                        <a:latin typeface="Times New Roman"/>
                        <a:cs typeface="Times New Roman"/>
                      </a:endParaRPr>
                    </a:p>
                  </a:txBody>
                  <a:tcPr marL="0" marR="0" marT="0" marB="0">
                    <a:lnL w="12700">
                      <a:solidFill>
                        <a:srgbClr val="A4A4A4"/>
                      </a:solidFill>
                      <a:prstDash val="solid"/>
                    </a:lnL>
                    <a:lnR w="12700">
                      <a:solidFill>
                        <a:srgbClr val="A4A4A4"/>
                      </a:solidFill>
                      <a:prstDash val="solid"/>
                    </a:lnR>
                    <a:lnT w="12700">
                      <a:solidFill>
                        <a:srgbClr val="A4A4A4"/>
                      </a:solidFill>
                      <a:prstDash val="solid"/>
                    </a:lnT>
                    <a:lnB w="12700">
                      <a:solidFill>
                        <a:srgbClr val="A4A4A4"/>
                      </a:solidFill>
                      <a:prstDash val="solid"/>
                    </a:lnB>
                    <a:solidFill>
                      <a:srgbClr val="4471C4"/>
                    </a:solidFill>
                  </a:tcPr>
                </a:tc>
                <a:tc>
                  <a:txBody>
                    <a:bodyPr/>
                    <a:lstStyle/>
                    <a:p>
                      <a:pPr>
                        <a:lnSpc>
                          <a:spcPct val="100000"/>
                        </a:lnSpc>
                      </a:pPr>
                      <a:endParaRPr sz="2000">
                        <a:latin typeface="Times New Roman"/>
                        <a:cs typeface="Times New Roman"/>
                      </a:endParaRPr>
                    </a:p>
                  </a:txBody>
                  <a:tcPr marL="0" marR="0" marT="0" marB="0">
                    <a:lnL w="12700">
                      <a:solidFill>
                        <a:srgbClr val="A4A4A4"/>
                      </a:solidFill>
                      <a:prstDash val="solid"/>
                    </a:lnL>
                    <a:lnR w="12700">
                      <a:solidFill>
                        <a:srgbClr val="A4A4A4"/>
                      </a:solidFill>
                      <a:prstDash val="solid"/>
                    </a:lnR>
                    <a:lnT w="12700">
                      <a:solidFill>
                        <a:srgbClr val="A4A4A4"/>
                      </a:solidFill>
                      <a:prstDash val="solid"/>
                    </a:lnT>
                    <a:lnB w="12700">
                      <a:solidFill>
                        <a:srgbClr val="A4A4A4"/>
                      </a:solidFill>
                      <a:prstDash val="solid"/>
                    </a:lnB>
                  </a:tcPr>
                </a:tc>
                <a:extLst>
                  <a:ext uri="{0D108BD9-81ED-4DB2-BD59-A6C34878D82A}">
                    <a16:rowId xmlns:a16="http://schemas.microsoft.com/office/drawing/2014/main" val="10000"/>
                  </a:ext>
                </a:extLst>
              </a:tr>
              <a:tr h="363855">
                <a:tc>
                  <a:txBody>
                    <a:bodyPr/>
                    <a:lstStyle/>
                    <a:p>
                      <a:pPr>
                        <a:lnSpc>
                          <a:spcPct val="100000"/>
                        </a:lnSpc>
                      </a:pPr>
                      <a:endParaRPr sz="2000">
                        <a:latin typeface="Times New Roman"/>
                        <a:cs typeface="Times New Roman"/>
                      </a:endParaRPr>
                    </a:p>
                  </a:txBody>
                  <a:tcPr marL="0" marR="0" marT="0" marB="0">
                    <a:lnL w="12700">
                      <a:solidFill>
                        <a:srgbClr val="A4A4A4"/>
                      </a:solidFill>
                      <a:prstDash val="solid"/>
                    </a:lnL>
                    <a:lnR w="12700">
                      <a:solidFill>
                        <a:srgbClr val="A4A4A4"/>
                      </a:solidFill>
                      <a:prstDash val="solid"/>
                    </a:lnR>
                    <a:lnT w="12700">
                      <a:solidFill>
                        <a:srgbClr val="A4A4A4"/>
                      </a:solidFill>
                      <a:prstDash val="solid"/>
                    </a:lnT>
                    <a:lnB w="12700">
                      <a:solidFill>
                        <a:srgbClr val="A4A4A4"/>
                      </a:solidFill>
                      <a:prstDash val="solid"/>
                    </a:lnB>
                  </a:tcPr>
                </a:tc>
                <a:tc>
                  <a:txBody>
                    <a:bodyPr/>
                    <a:lstStyle/>
                    <a:p>
                      <a:pPr>
                        <a:lnSpc>
                          <a:spcPct val="100000"/>
                        </a:lnSpc>
                      </a:pPr>
                      <a:endParaRPr sz="2000">
                        <a:latin typeface="Times New Roman"/>
                        <a:cs typeface="Times New Roman"/>
                      </a:endParaRPr>
                    </a:p>
                  </a:txBody>
                  <a:tcPr marL="0" marR="0" marT="0" marB="0">
                    <a:lnL w="12700">
                      <a:solidFill>
                        <a:srgbClr val="A4A4A4"/>
                      </a:solidFill>
                      <a:prstDash val="solid"/>
                    </a:lnL>
                    <a:lnR w="12700">
                      <a:solidFill>
                        <a:srgbClr val="A4A4A4"/>
                      </a:solidFill>
                      <a:prstDash val="solid"/>
                    </a:lnR>
                    <a:lnT w="12700">
                      <a:solidFill>
                        <a:srgbClr val="A4A4A4"/>
                      </a:solidFill>
                      <a:prstDash val="solid"/>
                    </a:lnT>
                    <a:lnB w="12700">
                      <a:solidFill>
                        <a:srgbClr val="A4A4A4"/>
                      </a:solidFill>
                      <a:prstDash val="solid"/>
                    </a:lnB>
                    <a:solidFill>
                      <a:srgbClr val="4471C4"/>
                    </a:solidFill>
                  </a:tcPr>
                </a:tc>
                <a:tc>
                  <a:txBody>
                    <a:bodyPr/>
                    <a:lstStyle/>
                    <a:p>
                      <a:pPr>
                        <a:lnSpc>
                          <a:spcPct val="100000"/>
                        </a:lnSpc>
                      </a:pPr>
                      <a:endParaRPr sz="2000">
                        <a:latin typeface="Times New Roman"/>
                        <a:cs typeface="Times New Roman"/>
                      </a:endParaRPr>
                    </a:p>
                  </a:txBody>
                  <a:tcPr marL="0" marR="0" marT="0" marB="0">
                    <a:lnL w="12700">
                      <a:solidFill>
                        <a:srgbClr val="A4A4A4"/>
                      </a:solidFill>
                      <a:prstDash val="solid"/>
                    </a:lnL>
                    <a:lnR w="12700">
                      <a:solidFill>
                        <a:srgbClr val="A4A4A4"/>
                      </a:solidFill>
                      <a:prstDash val="solid"/>
                    </a:lnR>
                    <a:lnT w="12700">
                      <a:solidFill>
                        <a:srgbClr val="A4A4A4"/>
                      </a:solidFill>
                      <a:prstDash val="solid"/>
                    </a:lnT>
                    <a:lnB w="12700">
                      <a:solidFill>
                        <a:srgbClr val="A4A4A4"/>
                      </a:solidFill>
                      <a:prstDash val="solid"/>
                    </a:lnB>
                  </a:tcPr>
                </a:tc>
                <a:tc>
                  <a:txBody>
                    <a:bodyPr/>
                    <a:lstStyle/>
                    <a:p>
                      <a:pPr>
                        <a:lnSpc>
                          <a:spcPct val="100000"/>
                        </a:lnSpc>
                      </a:pPr>
                      <a:endParaRPr sz="2000">
                        <a:latin typeface="Times New Roman"/>
                        <a:cs typeface="Times New Roman"/>
                      </a:endParaRPr>
                    </a:p>
                  </a:txBody>
                  <a:tcPr marL="0" marR="0" marT="0" marB="0">
                    <a:lnL w="12700">
                      <a:solidFill>
                        <a:srgbClr val="A4A4A4"/>
                      </a:solidFill>
                      <a:prstDash val="solid"/>
                    </a:lnL>
                    <a:lnR w="12700">
                      <a:solidFill>
                        <a:srgbClr val="A4A4A4"/>
                      </a:solidFill>
                      <a:prstDash val="solid"/>
                    </a:lnR>
                    <a:lnT w="12700">
                      <a:solidFill>
                        <a:srgbClr val="A4A4A4"/>
                      </a:solidFill>
                      <a:prstDash val="solid"/>
                    </a:lnT>
                    <a:lnB w="12700">
                      <a:solidFill>
                        <a:srgbClr val="A4A4A4"/>
                      </a:solidFill>
                      <a:prstDash val="solid"/>
                    </a:lnB>
                  </a:tcPr>
                </a:tc>
                <a:tc>
                  <a:txBody>
                    <a:bodyPr/>
                    <a:lstStyle/>
                    <a:p>
                      <a:pPr>
                        <a:lnSpc>
                          <a:spcPct val="100000"/>
                        </a:lnSpc>
                      </a:pPr>
                      <a:endParaRPr sz="2000">
                        <a:latin typeface="Times New Roman"/>
                        <a:cs typeface="Times New Roman"/>
                      </a:endParaRPr>
                    </a:p>
                  </a:txBody>
                  <a:tcPr marL="0" marR="0" marT="0" marB="0">
                    <a:lnL w="12700">
                      <a:solidFill>
                        <a:srgbClr val="A4A4A4"/>
                      </a:solidFill>
                      <a:prstDash val="solid"/>
                    </a:lnL>
                    <a:lnR w="12700">
                      <a:solidFill>
                        <a:srgbClr val="A4A4A4"/>
                      </a:solidFill>
                      <a:prstDash val="solid"/>
                    </a:lnR>
                    <a:lnT w="12700">
                      <a:solidFill>
                        <a:srgbClr val="A4A4A4"/>
                      </a:solidFill>
                      <a:prstDash val="solid"/>
                    </a:lnT>
                    <a:lnB w="12700">
                      <a:solidFill>
                        <a:srgbClr val="A4A4A4"/>
                      </a:solidFill>
                      <a:prstDash val="solid"/>
                    </a:lnB>
                  </a:tcPr>
                </a:tc>
                <a:extLst>
                  <a:ext uri="{0D108BD9-81ED-4DB2-BD59-A6C34878D82A}">
                    <a16:rowId xmlns:a16="http://schemas.microsoft.com/office/drawing/2014/main" val="10001"/>
                  </a:ext>
                </a:extLst>
              </a:tr>
              <a:tr h="363855">
                <a:tc>
                  <a:txBody>
                    <a:bodyPr/>
                    <a:lstStyle/>
                    <a:p>
                      <a:pPr>
                        <a:lnSpc>
                          <a:spcPct val="100000"/>
                        </a:lnSpc>
                      </a:pPr>
                      <a:endParaRPr sz="2000">
                        <a:latin typeface="Times New Roman"/>
                        <a:cs typeface="Times New Roman"/>
                      </a:endParaRPr>
                    </a:p>
                  </a:txBody>
                  <a:tcPr marL="0" marR="0" marT="0" marB="0">
                    <a:lnL w="12700">
                      <a:solidFill>
                        <a:srgbClr val="A4A4A4"/>
                      </a:solidFill>
                      <a:prstDash val="solid"/>
                    </a:lnL>
                    <a:lnR w="12700">
                      <a:solidFill>
                        <a:srgbClr val="A4A4A4"/>
                      </a:solidFill>
                      <a:prstDash val="solid"/>
                    </a:lnR>
                    <a:lnT w="12700">
                      <a:solidFill>
                        <a:srgbClr val="A4A4A4"/>
                      </a:solidFill>
                      <a:prstDash val="solid"/>
                    </a:lnT>
                    <a:lnB w="12700">
                      <a:solidFill>
                        <a:srgbClr val="A4A4A4"/>
                      </a:solidFill>
                      <a:prstDash val="solid"/>
                    </a:lnB>
                  </a:tcPr>
                </a:tc>
                <a:tc>
                  <a:txBody>
                    <a:bodyPr/>
                    <a:lstStyle/>
                    <a:p>
                      <a:pPr>
                        <a:lnSpc>
                          <a:spcPct val="100000"/>
                        </a:lnSpc>
                      </a:pPr>
                      <a:endParaRPr sz="2000">
                        <a:latin typeface="Times New Roman"/>
                        <a:cs typeface="Times New Roman"/>
                      </a:endParaRPr>
                    </a:p>
                  </a:txBody>
                  <a:tcPr marL="0" marR="0" marT="0" marB="0">
                    <a:lnL w="12700">
                      <a:solidFill>
                        <a:srgbClr val="A4A4A4"/>
                      </a:solidFill>
                      <a:prstDash val="solid"/>
                    </a:lnL>
                    <a:lnR w="12700">
                      <a:solidFill>
                        <a:srgbClr val="A4A4A4"/>
                      </a:solidFill>
                      <a:prstDash val="solid"/>
                    </a:lnR>
                    <a:lnT w="12700">
                      <a:solidFill>
                        <a:srgbClr val="A4A4A4"/>
                      </a:solidFill>
                      <a:prstDash val="solid"/>
                    </a:lnT>
                    <a:lnB w="12700">
                      <a:solidFill>
                        <a:srgbClr val="A4A4A4"/>
                      </a:solidFill>
                      <a:prstDash val="solid"/>
                    </a:lnB>
                  </a:tcPr>
                </a:tc>
                <a:tc>
                  <a:txBody>
                    <a:bodyPr/>
                    <a:lstStyle/>
                    <a:p>
                      <a:pPr>
                        <a:lnSpc>
                          <a:spcPct val="100000"/>
                        </a:lnSpc>
                      </a:pPr>
                      <a:endParaRPr sz="2000">
                        <a:latin typeface="Times New Roman"/>
                        <a:cs typeface="Times New Roman"/>
                      </a:endParaRPr>
                    </a:p>
                  </a:txBody>
                  <a:tcPr marL="0" marR="0" marT="0" marB="0">
                    <a:lnL w="12700">
                      <a:solidFill>
                        <a:srgbClr val="A4A4A4"/>
                      </a:solidFill>
                      <a:prstDash val="solid"/>
                    </a:lnL>
                    <a:lnR w="12700">
                      <a:solidFill>
                        <a:srgbClr val="A4A4A4"/>
                      </a:solidFill>
                      <a:prstDash val="solid"/>
                    </a:lnR>
                    <a:lnT w="12700">
                      <a:solidFill>
                        <a:srgbClr val="A4A4A4"/>
                      </a:solidFill>
                      <a:prstDash val="solid"/>
                    </a:lnT>
                    <a:lnB w="12700">
                      <a:solidFill>
                        <a:srgbClr val="A4A4A4"/>
                      </a:solidFill>
                      <a:prstDash val="solid"/>
                    </a:lnB>
                  </a:tcPr>
                </a:tc>
                <a:tc>
                  <a:txBody>
                    <a:bodyPr/>
                    <a:lstStyle/>
                    <a:p>
                      <a:pPr>
                        <a:lnSpc>
                          <a:spcPct val="100000"/>
                        </a:lnSpc>
                      </a:pPr>
                      <a:endParaRPr sz="2000">
                        <a:latin typeface="Times New Roman"/>
                        <a:cs typeface="Times New Roman"/>
                      </a:endParaRPr>
                    </a:p>
                  </a:txBody>
                  <a:tcPr marL="0" marR="0" marT="0" marB="0">
                    <a:lnL w="12700">
                      <a:solidFill>
                        <a:srgbClr val="A4A4A4"/>
                      </a:solidFill>
                      <a:prstDash val="solid"/>
                    </a:lnL>
                    <a:lnR w="12700">
                      <a:solidFill>
                        <a:srgbClr val="A4A4A4"/>
                      </a:solidFill>
                      <a:prstDash val="solid"/>
                    </a:lnR>
                    <a:lnT w="12700">
                      <a:solidFill>
                        <a:srgbClr val="A4A4A4"/>
                      </a:solidFill>
                      <a:prstDash val="solid"/>
                    </a:lnT>
                    <a:lnB w="12700">
                      <a:solidFill>
                        <a:srgbClr val="A4A4A4"/>
                      </a:solidFill>
                      <a:prstDash val="solid"/>
                    </a:lnB>
                    <a:solidFill>
                      <a:srgbClr val="4471C4"/>
                    </a:solidFill>
                  </a:tcPr>
                </a:tc>
                <a:tc>
                  <a:txBody>
                    <a:bodyPr/>
                    <a:lstStyle/>
                    <a:p>
                      <a:pPr>
                        <a:lnSpc>
                          <a:spcPct val="100000"/>
                        </a:lnSpc>
                      </a:pPr>
                      <a:endParaRPr sz="2000">
                        <a:latin typeface="Times New Roman"/>
                        <a:cs typeface="Times New Roman"/>
                      </a:endParaRPr>
                    </a:p>
                  </a:txBody>
                  <a:tcPr marL="0" marR="0" marT="0" marB="0">
                    <a:lnL w="12700">
                      <a:solidFill>
                        <a:srgbClr val="A4A4A4"/>
                      </a:solidFill>
                      <a:prstDash val="solid"/>
                    </a:lnL>
                    <a:lnR w="12700">
                      <a:solidFill>
                        <a:srgbClr val="A4A4A4"/>
                      </a:solidFill>
                      <a:prstDash val="solid"/>
                    </a:lnR>
                    <a:lnT w="12700">
                      <a:solidFill>
                        <a:srgbClr val="A4A4A4"/>
                      </a:solidFill>
                      <a:prstDash val="solid"/>
                    </a:lnT>
                    <a:lnB w="12700">
                      <a:solidFill>
                        <a:srgbClr val="A4A4A4"/>
                      </a:solidFill>
                      <a:prstDash val="solid"/>
                    </a:lnB>
                  </a:tcPr>
                </a:tc>
                <a:extLst>
                  <a:ext uri="{0D108BD9-81ED-4DB2-BD59-A6C34878D82A}">
                    <a16:rowId xmlns:a16="http://schemas.microsoft.com/office/drawing/2014/main" val="10002"/>
                  </a:ext>
                </a:extLst>
              </a:tr>
              <a:tr h="363855">
                <a:tc>
                  <a:txBody>
                    <a:bodyPr/>
                    <a:lstStyle/>
                    <a:p>
                      <a:pPr>
                        <a:lnSpc>
                          <a:spcPct val="100000"/>
                        </a:lnSpc>
                      </a:pPr>
                      <a:endParaRPr sz="2000">
                        <a:latin typeface="Times New Roman"/>
                        <a:cs typeface="Times New Roman"/>
                      </a:endParaRPr>
                    </a:p>
                  </a:txBody>
                  <a:tcPr marL="0" marR="0" marT="0" marB="0">
                    <a:lnL w="12700">
                      <a:solidFill>
                        <a:srgbClr val="A4A4A4"/>
                      </a:solidFill>
                      <a:prstDash val="solid"/>
                    </a:lnL>
                    <a:lnR w="12700">
                      <a:solidFill>
                        <a:srgbClr val="A4A4A4"/>
                      </a:solidFill>
                      <a:prstDash val="solid"/>
                    </a:lnR>
                    <a:lnT w="12700">
                      <a:solidFill>
                        <a:srgbClr val="A4A4A4"/>
                      </a:solidFill>
                      <a:prstDash val="solid"/>
                    </a:lnT>
                    <a:lnB w="12700">
                      <a:solidFill>
                        <a:srgbClr val="A4A4A4"/>
                      </a:solidFill>
                      <a:prstDash val="solid"/>
                    </a:lnB>
                    <a:solidFill>
                      <a:srgbClr val="4471C4"/>
                    </a:solidFill>
                  </a:tcPr>
                </a:tc>
                <a:tc>
                  <a:txBody>
                    <a:bodyPr/>
                    <a:lstStyle/>
                    <a:p>
                      <a:pPr>
                        <a:lnSpc>
                          <a:spcPct val="100000"/>
                        </a:lnSpc>
                      </a:pPr>
                      <a:endParaRPr sz="2000">
                        <a:latin typeface="Times New Roman"/>
                        <a:cs typeface="Times New Roman"/>
                      </a:endParaRPr>
                    </a:p>
                  </a:txBody>
                  <a:tcPr marL="0" marR="0" marT="0" marB="0">
                    <a:lnL w="12700">
                      <a:solidFill>
                        <a:srgbClr val="A4A4A4"/>
                      </a:solidFill>
                      <a:prstDash val="solid"/>
                    </a:lnL>
                    <a:lnR w="12700">
                      <a:solidFill>
                        <a:srgbClr val="A4A4A4"/>
                      </a:solidFill>
                      <a:prstDash val="solid"/>
                    </a:lnR>
                    <a:lnT w="12700">
                      <a:solidFill>
                        <a:srgbClr val="A4A4A4"/>
                      </a:solidFill>
                      <a:prstDash val="solid"/>
                    </a:lnT>
                    <a:lnB w="12700">
                      <a:solidFill>
                        <a:srgbClr val="A4A4A4"/>
                      </a:solidFill>
                      <a:prstDash val="solid"/>
                    </a:lnB>
                  </a:tcPr>
                </a:tc>
                <a:tc>
                  <a:txBody>
                    <a:bodyPr/>
                    <a:lstStyle/>
                    <a:p>
                      <a:pPr>
                        <a:lnSpc>
                          <a:spcPct val="100000"/>
                        </a:lnSpc>
                      </a:pPr>
                      <a:endParaRPr sz="2000">
                        <a:latin typeface="Times New Roman"/>
                        <a:cs typeface="Times New Roman"/>
                      </a:endParaRPr>
                    </a:p>
                  </a:txBody>
                  <a:tcPr marL="0" marR="0" marT="0" marB="0">
                    <a:lnL w="12700">
                      <a:solidFill>
                        <a:srgbClr val="A4A4A4"/>
                      </a:solidFill>
                      <a:prstDash val="solid"/>
                    </a:lnL>
                    <a:lnR w="12700">
                      <a:solidFill>
                        <a:srgbClr val="A4A4A4"/>
                      </a:solidFill>
                      <a:prstDash val="solid"/>
                    </a:lnR>
                    <a:lnT w="12700">
                      <a:solidFill>
                        <a:srgbClr val="A4A4A4"/>
                      </a:solidFill>
                      <a:prstDash val="solid"/>
                    </a:lnT>
                    <a:lnB w="12700">
                      <a:solidFill>
                        <a:srgbClr val="A4A4A4"/>
                      </a:solidFill>
                      <a:prstDash val="solid"/>
                    </a:lnB>
                  </a:tcPr>
                </a:tc>
                <a:tc>
                  <a:txBody>
                    <a:bodyPr/>
                    <a:lstStyle/>
                    <a:p>
                      <a:pPr>
                        <a:lnSpc>
                          <a:spcPct val="100000"/>
                        </a:lnSpc>
                      </a:pPr>
                      <a:endParaRPr sz="2000" dirty="0">
                        <a:latin typeface="Times New Roman"/>
                        <a:cs typeface="Times New Roman"/>
                      </a:endParaRPr>
                    </a:p>
                  </a:txBody>
                  <a:tcPr marL="0" marR="0" marT="0" marB="0">
                    <a:lnL w="12700">
                      <a:solidFill>
                        <a:srgbClr val="A4A4A4"/>
                      </a:solidFill>
                      <a:prstDash val="solid"/>
                    </a:lnL>
                    <a:lnR w="12700">
                      <a:solidFill>
                        <a:srgbClr val="A4A4A4"/>
                      </a:solidFill>
                      <a:prstDash val="solid"/>
                    </a:lnR>
                    <a:lnT w="12700">
                      <a:solidFill>
                        <a:srgbClr val="A4A4A4"/>
                      </a:solidFill>
                      <a:prstDash val="solid"/>
                    </a:lnT>
                    <a:lnB w="12700">
                      <a:solidFill>
                        <a:srgbClr val="A4A4A4"/>
                      </a:solidFill>
                      <a:prstDash val="solid"/>
                    </a:lnB>
                  </a:tcPr>
                </a:tc>
                <a:tc>
                  <a:txBody>
                    <a:bodyPr/>
                    <a:lstStyle/>
                    <a:p>
                      <a:pPr>
                        <a:lnSpc>
                          <a:spcPct val="100000"/>
                        </a:lnSpc>
                      </a:pPr>
                      <a:endParaRPr sz="2000">
                        <a:latin typeface="Times New Roman"/>
                        <a:cs typeface="Times New Roman"/>
                      </a:endParaRPr>
                    </a:p>
                  </a:txBody>
                  <a:tcPr marL="0" marR="0" marT="0" marB="0">
                    <a:lnL w="12700">
                      <a:solidFill>
                        <a:srgbClr val="A4A4A4"/>
                      </a:solidFill>
                      <a:prstDash val="solid"/>
                    </a:lnL>
                    <a:lnR w="12700">
                      <a:solidFill>
                        <a:srgbClr val="A4A4A4"/>
                      </a:solidFill>
                      <a:prstDash val="solid"/>
                    </a:lnR>
                    <a:lnT w="12700">
                      <a:solidFill>
                        <a:srgbClr val="A4A4A4"/>
                      </a:solidFill>
                      <a:prstDash val="solid"/>
                    </a:lnT>
                    <a:lnB w="12700">
                      <a:solidFill>
                        <a:srgbClr val="A4A4A4"/>
                      </a:solidFill>
                      <a:prstDash val="solid"/>
                    </a:lnB>
                  </a:tcPr>
                </a:tc>
                <a:extLst>
                  <a:ext uri="{0D108BD9-81ED-4DB2-BD59-A6C34878D82A}">
                    <a16:rowId xmlns:a16="http://schemas.microsoft.com/office/drawing/2014/main" val="10003"/>
                  </a:ext>
                </a:extLst>
              </a:tr>
              <a:tr h="363855">
                <a:tc>
                  <a:txBody>
                    <a:bodyPr/>
                    <a:lstStyle/>
                    <a:p>
                      <a:pPr>
                        <a:lnSpc>
                          <a:spcPct val="100000"/>
                        </a:lnSpc>
                      </a:pPr>
                      <a:endParaRPr sz="2000">
                        <a:latin typeface="Times New Roman"/>
                        <a:cs typeface="Times New Roman"/>
                      </a:endParaRPr>
                    </a:p>
                  </a:txBody>
                  <a:tcPr marL="0" marR="0" marT="0" marB="0">
                    <a:lnL w="12700">
                      <a:solidFill>
                        <a:srgbClr val="A4A4A4"/>
                      </a:solidFill>
                      <a:prstDash val="solid"/>
                    </a:lnL>
                    <a:lnR w="12700">
                      <a:solidFill>
                        <a:srgbClr val="A4A4A4"/>
                      </a:solidFill>
                      <a:prstDash val="solid"/>
                    </a:lnR>
                    <a:lnT w="12700">
                      <a:solidFill>
                        <a:srgbClr val="A4A4A4"/>
                      </a:solidFill>
                      <a:prstDash val="solid"/>
                    </a:lnT>
                    <a:lnB w="12700">
                      <a:solidFill>
                        <a:srgbClr val="A4A4A4"/>
                      </a:solidFill>
                      <a:prstDash val="solid"/>
                    </a:lnB>
                  </a:tcPr>
                </a:tc>
                <a:tc>
                  <a:txBody>
                    <a:bodyPr/>
                    <a:lstStyle/>
                    <a:p>
                      <a:pPr>
                        <a:lnSpc>
                          <a:spcPct val="100000"/>
                        </a:lnSpc>
                      </a:pPr>
                      <a:endParaRPr sz="2000">
                        <a:latin typeface="Times New Roman"/>
                        <a:cs typeface="Times New Roman"/>
                      </a:endParaRPr>
                    </a:p>
                  </a:txBody>
                  <a:tcPr marL="0" marR="0" marT="0" marB="0">
                    <a:lnL w="12700">
                      <a:solidFill>
                        <a:srgbClr val="A4A4A4"/>
                      </a:solidFill>
                      <a:prstDash val="solid"/>
                    </a:lnL>
                    <a:lnR w="12700">
                      <a:solidFill>
                        <a:srgbClr val="A4A4A4"/>
                      </a:solidFill>
                      <a:prstDash val="solid"/>
                    </a:lnR>
                    <a:lnT w="12700">
                      <a:solidFill>
                        <a:srgbClr val="A4A4A4"/>
                      </a:solidFill>
                      <a:prstDash val="solid"/>
                    </a:lnT>
                    <a:lnB w="12700">
                      <a:solidFill>
                        <a:srgbClr val="A4A4A4"/>
                      </a:solidFill>
                      <a:prstDash val="solid"/>
                    </a:lnB>
                  </a:tcPr>
                </a:tc>
                <a:tc>
                  <a:txBody>
                    <a:bodyPr/>
                    <a:lstStyle/>
                    <a:p>
                      <a:pPr>
                        <a:lnSpc>
                          <a:spcPct val="100000"/>
                        </a:lnSpc>
                      </a:pPr>
                      <a:endParaRPr sz="2000">
                        <a:latin typeface="Times New Roman"/>
                        <a:cs typeface="Times New Roman"/>
                      </a:endParaRPr>
                    </a:p>
                  </a:txBody>
                  <a:tcPr marL="0" marR="0" marT="0" marB="0">
                    <a:lnL w="12700">
                      <a:solidFill>
                        <a:srgbClr val="A4A4A4"/>
                      </a:solidFill>
                      <a:prstDash val="solid"/>
                    </a:lnL>
                    <a:lnR w="12700">
                      <a:solidFill>
                        <a:srgbClr val="A4A4A4"/>
                      </a:solidFill>
                      <a:prstDash val="solid"/>
                    </a:lnR>
                    <a:lnT w="12700">
                      <a:solidFill>
                        <a:srgbClr val="A4A4A4"/>
                      </a:solidFill>
                      <a:prstDash val="solid"/>
                    </a:lnT>
                    <a:lnB w="12700">
                      <a:solidFill>
                        <a:srgbClr val="A4A4A4"/>
                      </a:solidFill>
                      <a:prstDash val="solid"/>
                    </a:lnB>
                  </a:tcPr>
                </a:tc>
                <a:tc>
                  <a:txBody>
                    <a:bodyPr/>
                    <a:lstStyle/>
                    <a:p>
                      <a:pPr>
                        <a:lnSpc>
                          <a:spcPct val="100000"/>
                        </a:lnSpc>
                      </a:pPr>
                      <a:endParaRPr sz="2000">
                        <a:latin typeface="Times New Roman"/>
                        <a:cs typeface="Times New Roman"/>
                      </a:endParaRPr>
                    </a:p>
                  </a:txBody>
                  <a:tcPr marL="0" marR="0" marT="0" marB="0">
                    <a:lnL w="12700">
                      <a:solidFill>
                        <a:srgbClr val="A4A4A4"/>
                      </a:solidFill>
                      <a:prstDash val="solid"/>
                    </a:lnL>
                    <a:lnR w="12700">
                      <a:solidFill>
                        <a:srgbClr val="A4A4A4"/>
                      </a:solidFill>
                      <a:prstDash val="solid"/>
                    </a:lnR>
                    <a:lnT w="12700">
                      <a:solidFill>
                        <a:srgbClr val="A4A4A4"/>
                      </a:solidFill>
                      <a:prstDash val="solid"/>
                    </a:lnT>
                    <a:lnB w="12700">
                      <a:solidFill>
                        <a:srgbClr val="A4A4A4"/>
                      </a:solidFill>
                      <a:prstDash val="solid"/>
                    </a:lnB>
                  </a:tcPr>
                </a:tc>
                <a:tc>
                  <a:txBody>
                    <a:bodyPr/>
                    <a:lstStyle/>
                    <a:p>
                      <a:pPr>
                        <a:lnSpc>
                          <a:spcPct val="100000"/>
                        </a:lnSpc>
                      </a:pPr>
                      <a:endParaRPr sz="2000" dirty="0">
                        <a:latin typeface="Times New Roman"/>
                        <a:cs typeface="Times New Roman"/>
                      </a:endParaRPr>
                    </a:p>
                  </a:txBody>
                  <a:tcPr marL="0" marR="0" marT="0" marB="0">
                    <a:lnL w="12700">
                      <a:solidFill>
                        <a:srgbClr val="A4A4A4"/>
                      </a:solidFill>
                      <a:prstDash val="solid"/>
                    </a:lnL>
                    <a:lnR w="12700">
                      <a:solidFill>
                        <a:srgbClr val="A4A4A4"/>
                      </a:solidFill>
                      <a:prstDash val="solid"/>
                    </a:lnR>
                    <a:lnT w="12700">
                      <a:solidFill>
                        <a:srgbClr val="A4A4A4"/>
                      </a:solidFill>
                      <a:prstDash val="solid"/>
                    </a:lnT>
                    <a:lnB w="12700">
                      <a:solidFill>
                        <a:srgbClr val="A4A4A4"/>
                      </a:solidFill>
                      <a:prstDash val="solid"/>
                    </a:lnB>
                    <a:solidFill>
                      <a:srgbClr val="4471C4"/>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21148878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1424" y="485014"/>
            <a:ext cx="11861186" cy="749307"/>
          </a:xfrm>
          <a:prstGeom prst="rect">
            <a:avLst/>
          </a:prstGeom>
        </p:spPr>
        <p:txBody>
          <a:bodyPr vert="horz" wrap="square" lIns="0" tIns="239140" rIns="0" bIns="0" rtlCol="0">
            <a:spAutoFit/>
          </a:bodyPr>
          <a:lstStyle/>
          <a:p>
            <a:pPr marL="12700">
              <a:spcBef>
                <a:spcPts val="100"/>
              </a:spcBef>
            </a:pPr>
            <a:r>
              <a:rPr spc="-25" dirty="0"/>
              <a:t>N-</a:t>
            </a:r>
            <a:r>
              <a:rPr spc="-10" dirty="0"/>
              <a:t>fold</a:t>
            </a:r>
            <a:r>
              <a:rPr spc="-105" dirty="0"/>
              <a:t> </a:t>
            </a:r>
            <a:r>
              <a:rPr spc="-35" dirty="0"/>
              <a:t>cross-</a:t>
            </a:r>
            <a:r>
              <a:rPr spc="-30" dirty="0"/>
              <a:t>validation</a:t>
            </a:r>
          </a:p>
        </p:txBody>
      </p:sp>
      <p:sp>
        <p:nvSpPr>
          <p:cNvPr id="3" name="object 3"/>
          <p:cNvSpPr txBox="1"/>
          <p:nvPr/>
        </p:nvSpPr>
        <p:spPr>
          <a:xfrm>
            <a:off x="911424" y="1779587"/>
            <a:ext cx="7880302" cy="1880002"/>
          </a:xfrm>
          <a:prstGeom prst="rect">
            <a:avLst/>
          </a:prstGeom>
        </p:spPr>
        <p:txBody>
          <a:bodyPr vert="horz" wrap="square" lIns="0" tIns="43180" rIns="0" bIns="0" rtlCol="0">
            <a:spAutoFit/>
          </a:bodyPr>
          <a:lstStyle/>
          <a:p>
            <a:pPr marL="184785" indent="-172085" fontAlgn="auto">
              <a:spcBef>
                <a:spcPts val="340"/>
              </a:spcBef>
              <a:spcAft>
                <a:spcPts val="0"/>
              </a:spcAft>
              <a:buFont typeface="Arial"/>
              <a:buChar char="•"/>
              <a:tabLst>
                <a:tab pos="184785" algn="l"/>
              </a:tabLst>
            </a:pPr>
            <a:r>
              <a:rPr sz="2100" b="0" kern="0" dirty="0">
                <a:solidFill>
                  <a:sysClr val="windowText" lastClr="000000"/>
                </a:solidFill>
                <a:latin typeface="Carlito"/>
                <a:cs typeface="Carlito"/>
              </a:rPr>
              <a:t>Users</a:t>
            </a:r>
            <a:r>
              <a:rPr sz="2100" b="0" kern="0" spc="-25" dirty="0">
                <a:solidFill>
                  <a:sysClr val="windowText" lastClr="000000"/>
                </a:solidFill>
                <a:latin typeface="Carlito"/>
                <a:cs typeface="Carlito"/>
              </a:rPr>
              <a:t> </a:t>
            </a:r>
            <a:r>
              <a:rPr sz="2100" b="0" kern="0" dirty="0">
                <a:solidFill>
                  <a:sysClr val="windowText" lastClr="000000"/>
                </a:solidFill>
                <a:latin typeface="Carlito"/>
                <a:cs typeface="Carlito"/>
              </a:rPr>
              <a:t>in</a:t>
            </a:r>
            <a:r>
              <a:rPr sz="2100" b="0" kern="0" spc="-60" dirty="0">
                <a:solidFill>
                  <a:sysClr val="windowText" lastClr="000000"/>
                </a:solidFill>
                <a:latin typeface="Carlito"/>
                <a:cs typeface="Carlito"/>
              </a:rPr>
              <a:t> </a:t>
            </a:r>
            <a:r>
              <a:rPr sz="2100" b="0" kern="0" dirty="0">
                <a:solidFill>
                  <a:sysClr val="windowText" lastClr="000000"/>
                </a:solidFill>
                <a:latin typeface="Carlito"/>
                <a:cs typeface="Carlito"/>
              </a:rPr>
              <a:t>the</a:t>
            </a:r>
            <a:r>
              <a:rPr sz="2100" b="0" kern="0" spc="-50" dirty="0">
                <a:solidFill>
                  <a:sysClr val="windowText" lastClr="000000"/>
                </a:solidFill>
                <a:latin typeface="Carlito"/>
                <a:cs typeface="Carlito"/>
              </a:rPr>
              <a:t> </a:t>
            </a:r>
            <a:r>
              <a:rPr sz="2100" b="0" kern="0" dirty="0">
                <a:solidFill>
                  <a:sysClr val="windowText" lastClr="000000"/>
                </a:solidFill>
                <a:latin typeface="Carlito"/>
                <a:cs typeface="Carlito"/>
              </a:rPr>
              <a:t>user</a:t>
            </a:r>
            <a:r>
              <a:rPr sz="2100" b="0" kern="0" spc="-40" dirty="0">
                <a:solidFill>
                  <a:sysClr val="windowText" lastClr="000000"/>
                </a:solidFill>
                <a:latin typeface="Carlito"/>
                <a:cs typeface="Carlito"/>
              </a:rPr>
              <a:t> </a:t>
            </a:r>
            <a:r>
              <a:rPr sz="2100" b="0" kern="0" dirty="0">
                <a:solidFill>
                  <a:sysClr val="windowText" lastClr="000000"/>
                </a:solidFill>
                <a:latin typeface="Carlito"/>
                <a:cs typeface="Carlito"/>
              </a:rPr>
              <a:t>rating</a:t>
            </a:r>
            <a:r>
              <a:rPr sz="2100" b="0" kern="0" spc="-45" dirty="0">
                <a:solidFill>
                  <a:sysClr val="windowText" lastClr="000000"/>
                </a:solidFill>
                <a:latin typeface="Carlito"/>
                <a:cs typeface="Carlito"/>
              </a:rPr>
              <a:t> </a:t>
            </a:r>
            <a:r>
              <a:rPr sz="2100" b="0" kern="0" dirty="0">
                <a:solidFill>
                  <a:sysClr val="windowText" lastClr="000000"/>
                </a:solidFill>
                <a:latin typeface="Carlito"/>
                <a:cs typeface="Carlito"/>
              </a:rPr>
              <a:t>matrix</a:t>
            </a:r>
            <a:r>
              <a:rPr sz="2100" b="0" kern="0" spc="-55" dirty="0">
                <a:solidFill>
                  <a:sysClr val="windowText" lastClr="000000"/>
                </a:solidFill>
                <a:latin typeface="Carlito"/>
                <a:cs typeface="Carlito"/>
              </a:rPr>
              <a:t> </a:t>
            </a:r>
            <a:r>
              <a:rPr sz="2100" b="0" kern="0" dirty="0">
                <a:solidFill>
                  <a:sysClr val="windowText" lastClr="000000"/>
                </a:solidFill>
                <a:latin typeface="Carlito"/>
                <a:cs typeface="Carlito"/>
              </a:rPr>
              <a:t>are</a:t>
            </a:r>
            <a:r>
              <a:rPr sz="2100" b="0" kern="0" spc="-60" dirty="0">
                <a:solidFill>
                  <a:sysClr val="windowText" lastClr="000000"/>
                </a:solidFill>
                <a:latin typeface="Carlito"/>
                <a:cs typeface="Carlito"/>
              </a:rPr>
              <a:t> </a:t>
            </a:r>
            <a:r>
              <a:rPr sz="2100" b="0" kern="0" dirty="0">
                <a:solidFill>
                  <a:sysClr val="windowText" lastClr="000000"/>
                </a:solidFill>
                <a:latin typeface="Carlito"/>
                <a:cs typeface="Carlito"/>
              </a:rPr>
              <a:t>divided</a:t>
            </a:r>
            <a:r>
              <a:rPr sz="2100" b="0" kern="0" spc="-50" dirty="0">
                <a:solidFill>
                  <a:sysClr val="windowText" lastClr="000000"/>
                </a:solidFill>
                <a:latin typeface="Carlito"/>
                <a:cs typeface="Carlito"/>
              </a:rPr>
              <a:t> </a:t>
            </a:r>
            <a:r>
              <a:rPr sz="2100" b="0" kern="0" dirty="0">
                <a:solidFill>
                  <a:sysClr val="windowText" lastClr="000000"/>
                </a:solidFill>
                <a:latin typeface="Carlito"/>
                <a:cs typeface="Carlito"/>
              </a:rPr>
              <a:t>into</a:t>
            </a:r>
            <a:r>
              <a:rPr sz="2100" b="0" kern="0" spc="-25" dirty="0">
                <a:solidFill>
                  <a:sysClr val="windowText" lastClr="000000"/>
                </a:solidFill>
                <a:latin typeface="Carlito"/>
                <a:cs typeface="Carlito"/>
              </a:rPr>
              <a:t> </a:t>
            </a:r>
            <a:r>
              <a:rPr sz="2100" b="0" kern="0" dirty="0">
                <a:solidFill>
                  <a:sysClr val="windowText" lastClr="000000"/>
                </a:solidFill>
                <a:latin typeface="Carlito"/>
                <a:cs typeface="Carlito"/>
              </a:rPr>
              <a:t>N</a:t>
            </a:r>
            <a:r>
              <a:rPr sz="2100" b="0" kern="0" spc="-60" dirty="0">
                <a:solidFill>
                  <a:sysClr val="windowText" lastClr="000000"/>
                </a:solidFill>
                <a:latin typeface="Carlito"/>
                <a:cs typeface="Carlito"/>
              </a:rPr>
              <a:t> </a:t>
            </a:r>
            <a:r>
              <a:rPr sz="2100" b="0" kern="0" spc="-10" dirty="0">
                <a:solidFill>
                  <a:sysClr val="windowText" lastClr="000000"/>
                </a:solidFill>
                <a:latin typeface="Carlito"/>
                <a:cs typeface="Carlito"/>
              </a:rPr>
              <a:t>partitions</a:t>
            </a:r>
            <a:endParaRPr sz="2100" b="0" kern="0" dirty="0">
              <a:solidFill>
                <a:sysClr val="windowText" lastClr="000000"/>
              </a:solidFill>
              <a:latin typeface="Carlito"/>
              <a:cs typeface="Carlito"/>
            </a:endParaRPr>
          </a:p>
          <a:p>
            <a:pPr marL="527685" lvl="1" indent="-172085" fontAlgn="auto">
              <a:spcBef>
                <a:spcPts val="204"/>
              </a:spcBef>
              <a:spcAft>
                <a:spcPts val="0"/>
              </a:spcAft>
              <a:buFont typeface="Arial"/>
              <a:buChar char="•"/>
              <a:tabLst>
                <a:tab pos="527685" algn="l"/>
              </a:tabLst>
            </a:pPr>
            <a:r>
              <a:rPr b="0" kern="0" dirty="0">
                <a:solidFill>
                  <a:sysClr val="windowText" lastClr="000000"/>
                </a:solidFill>
                <a:latin typeface="Carlito"/>
                <a:cs typeface="Carlito"/>
              </a:rPr>
              <a:t>Normally</a:t>
            </a:r>
            <a:r>
              <a:rPr b="0" kern="0" spc="-15" dirty="0">
                <a:solidFill>
                  <a:sysClr val="windowText" lastClr="000000"/>
                </a:solidFill>
                <a:latin typeface="Carlito"/>
                <a:cs typeface="Carlito"/>
              </a:rPr>
              <a:t> </a:t>
            </a:r>
            <a:r>
              <a:rPr lang="cs-CZ" b="0" kern="0" spc="-15" dirty="0">
                <a:solidFill>
                  <a:sysClr val="windowText" lastClr="000000"/>
                </a:solidFill>
                <a:latin typeface="Carlito"/>
                <a:cs typeface="Carlito"/>
              </a:rPr>
              <a:t>5 / </a:t>
            </a:r>
            <a:r>
              <a:rPr b="0" kern="0" dirty="0">
                <a:solidFill>
                  <a:sysClr val="windowText" lastClr="000000"/>
                </a:solidFill>
                <a:latin typeface="Carlito"/>
                <a:cs typeface="Carlito"/>
              </a:rPr>
              <a:t>10,</a:t>
            </a:r>
            <a:r>
              <a:rPr b="0" kern="0" spc="-25" dirty="0">
                <a:solidFill>
                  <a:sysClr val="windowText" lastClr="000000"/>
                </a:solidFill>
                <a:latin typeface="Carlito"/>
                <a:cs typeface="Carlito"/>
              </a:rPr>
              <a:t> </a:t>
            </a:r>
            <a:r>
              <a:rPr b="0" kern="0" spc="-10" dirty="0">
                <a:solidFill>
                  <a:sysClr val="windowText" lastClr="000000"/>
                </a:solidFill>
                <a:latin typeface="Carlito"/>
                <a:cs typeface="Carlito"/>
              </a:rPr>
              <a:t>common</a:t>
            </a:r>
            <a:r>
              <a:rPr b="0" kern="0" spc="-25" dirty="0">
                <a:solidFill>
                  <a:sysClr val="windowText" lastClr="000000"/>
                </a:solidFill>
                <a:latin typeface="Carlito"/>
                <a:cs typeface="Carlito"/>
              </a:rPr>
              <a:t> </a:t>
            </a:r>
            <a:r>
              <a:rPr b="0" kern="0" dirty="0">
                <a:solidFill>
                  <a:sysClr val="windowText" lastClr="000000"/>
                </a:solidFill>
                <a:latin typeface="Carlito"/>
                <a:cs typeface="Carlito"/>
              </a:rPr>
              <a:t>splits</a:t>
            </a:r>
            <a:r>
              <a:rPr b="0" kern="0" spc="-25" dirty="0">
                <a:solidFill>
                  <a:sysClr val="windowText" lastClr="000000"/>
                </a:solidFill>
                <a:latin typeface="Carlito"/>
                <a:cs typeface="Carlito"/>
              </a:rPr>
              <a:t> </a:t>
            </a:r>
            <a:r>
              <a:rPr b="0" kern="0" dirty="0">
                <a:solidFill>
                  <a:sysClr val="windowText" lastClr="000000"/>
                </a:solidFill>
                <a:latin typeface="Carlito"/>
                <a:cs typeface="Carlito"/>
              </a:rPr>
              <a:t>8-2</a:t>
            </a:r>
            <a:r>
              <a:rPr b="0" kern="0" spc="-15" dirty="0">
                <a:solidFill>
                  <a:sysClr val="windowText" lastClr="000000"/>
                </a:solidFill>
                <a:latin typeface="Carlito"/>
                <a:cs typeface="Carlito"/>
              </a:rPr>
              <a:t> </a:t>
            </a:r>
            <a:r>
              <a:rPr b="0" kern="0" dirty="0">
                <a:solidFill>
                  <a:sysClr val="windowText" lastClr="000000"/>
                </a:solidFill>
                <a:latin typeface="Carlito"/>
                <a:cs typeface="Carlito"/>
              </a:rPr>
              <a:t>or</a:t>
            </a:r>
            <a:r>
              <a:rPr b="0" kern="0" spc="-25" dirty="0">
                <a:solidFill>
                  <a:sysClr val="windowText" lastClr="000000"/>
                </a:solidFill>
                <a:latin typeface="Carlito"/>
                <a:cs typeface="Carlito"/>
              </a:rPr>
              <a:t> </a:t>
            </a:r>
            <a:r>
              <a:rPr b="0" kern="0" spc="-10" dirty="0">
                <a:solidFill>
                  <a:sysClr val="windowText" lastClr="000000"/>
                </a:solidFill>
                <a:latin typeface="Carlito"/>
                <a:cs typeface="Carlito"/>
              </a:rPr>
              <a:t>9-</a:t>
            </a:r>
            <a:r>
              <a:rPr b="0" kern="0" dirty="0">
                <a:solidFill>
                  <a:sysClr val="windowText" lastClr="000000"/>
                </a:solidFill>
                <a:latin typeface="Carlito"/>
                <a:cs typeface="Carlito"/>
              </a:rPr>
              <a:t>1</a:t>
            </a:r>
            <a:r>
              <a:rPr b="0" kern="0" spc="-10" dirty="0">
                <a:solidFill>
                  <a:sysClr val="windowText" lastClr="000000"/>
                </a:solidFill>
                <a:latin typeface="Carlito"/>
                <a:cs typeface="Carlito"/>
              </a:rPr>
              <a:t> </a:t>
            </a:r>
            <a:r>
              <a:rPr b="0" kern="0" dirty="0">
                <a:solidFill>
                  <a:sysClr val="windowText" lastClr="000000"/>
                </a:solidFill>
                <a:latin typeface="Carlito"/>
                <a:cs typeface="Carlito"/>
              </a:rPr>
              <a:t>(80/20,</a:t>
            </a:r>
            <a:r>
              <a:rPr b="0" kern="0" spc="-10" dirty="0">
                <a:solidFill>
                  <a:sysClr val="windowText" lastClr="000000"/>
                </a:solidFill>
                <a:latin typeface="Carlito"/>
                <a:cs typeface="Carlito"/>
              </a:rPr>
              <a:t> 90/10%)</a:t>
            </a:r>
            <a:endParaRPr lang="cs-CZ" b="0" kern="0" spc="-10" dirty="0">
              <a:solidFill>
                <a:sysClr val="windowText" lastClr="000000"/>
              </a:solidFill>
              <a:latin typeface="Carlito"/>
              <a:cs typeface="Carlito"/>
            </a:endParaRPr>
          </a:p>
          <a:p>
            <a:pPr marL="984885" lvl="2" indent="-172085" fontAlgn="auto">
              <a:spcBef>
                <a:spcPts val="204"/>
              </a:spcBef>
              <a:spcAft>
                <a:spcPts val="0"/>
              </a:spcAft>
              <a:buFont typeface="Arial"/>
              <a:buChar char="•"/>
              <a:tabLst>
                <a:tab pos="527685" algn="l"/>
              </a:tabLst>
            </a:pPr>
            <a:r>
              <a:rPr lang="cs-CZ" b="0" kern="0" spc="-10" dirty="0">
                <a:solidFill>
                  <a:sysClr val="windowText" lastClr="000000"/>
                </a:solidFill>
                <a:latin typeface="Carlito"/>
                <a:cs typeface="Carlito"/>
              </a:rPr>
              <a:t>Other alternatives, e.g. Monte-Carlo CV</a:t>
            </a:r>
            <a:endParaRPr b="0" kern="0" dirty="0">
              <a:solidFill>
                <a:sysClr val="windowText" lastClr="000000"/>
              </a:solidFill>
              <a:latin typeface="Carlito"/>
              <a:cs typeface="Carlito"/>
            </a:endParaRPr>
          </a:p>
          <a:p>
            <a:pPr marL="527685" lvl="1" indent="-172085" fontAlgn="auto">
              <a:spcBef>
                <a:spcPts val="180"/>
              </a:spcBef>
              <a:spcAft>
                <a:spcPts val="0"/>
              </a:spcAft>
              <a:buFont typeface="Arial"/>
              <a:buChar char="•"/>
              <a:tabLst>
                <a:tab pos="527685" algn="l"/>
              </a:tabLst>
            </a:pPr>
            <a:r>
              <a:rPr b="0" kern="0" spc="-10" dirty="0">
                <a:solidFill>
                  <a:sysClr val="windowText" lastClr="000000"/>
                </a:solidFill>
                <a:latin typeface="Carlito"/>
                <a:cs typeface="Carlito"/>
              </a:rPr>
              <a:t>N-</a:t>
            </a:r>
            <a:r>
              <a:rPr b="0" kern="0" dirty="0">
                <a:solidFill>
                  <a:sysClr val="windowText" lastClr="000000"/>
                </a:solidFill>
                <a:latin typeface="Carlito"/>
                <a:cs typeface="Carlito"/>
              </a:rPr>
              <a:t>1</a:t>
            </a:r>
            <a:r>
              <a:rPr b="0" kern="0" spc="-35" dirty="0">
                <a:solidFill>
                  <a:sysClr val="windowText" lastClr="000000"/>
                </a:solidFill>
                <a:latin typeface="Carlito"/>
                <a:cs typeface="Carlito"/>
              </a:rPr>
              <a:t> </a:t>
            </a:r>
            <a:r>
              <a:rPr b="0" kern="0" dirty="0">
                <a:solidFill>
                  <a:sysClr val="windowText" lastClr="000000"/>
                </a:solidFill>
                <a:latin typeface="Carlito"/>
                <a:cs typeface="Carlito"/>
              </a:rPr>
              <a:t>partitions</a:t>
            </a:r>
            <a:r>
              <a:rPr b="0" kern="0" spc="-15" dirty="0">
                <a:solidFill>
                  <a:sysClr val="windowText" lastClr="000000"/>
                </a:solidFill>
                <a:latin typeface="Carlito"/>
                <a:cs typeface="Carlito"/>
              </a:rPr>
              <a:t> </a:t>
            </a:r>
            <a:r>
              <a:rPr b="0" kern="0" dirty="0">
                <a:solidFill>
                  <a:sysClr val="windowText" lastClr="000000"/>
                </a:solidFill>
                <a:latin typeface="Carlito"/>
                <a:cs typeface="Carlito"/>
              </a:rPr>
              <a:t>are</a:t>
            </a:r>
            <a:r>
              <a:rPr b="0" kern="0" spc="-35" dirty="0">
                <a:solidFill>
                  <a:sysClr val="windowText" lastClr="000000"/>
                </a:solidFill>
                <a:latin typeface="Carlito"/>
                <a:cs typeface="Carlito"/>
              </a:rPr>
              <a:t> </a:t>
            </a:r>
            <a:r>
              <a:rPr b="0" kern="0" dirty="0">
                <a:solidFill>
                  <a:sysClr val="windowText" lastClr="000000"/>
                </a:solidFill>
                <a:latin typeface="Carlito"/>
                <a:cs typeface="Carlito"/>
              </a:rPr>
              <a:t>used</a:t>
            </a:r>
            <a:r>
              <a:rPr b="0" kern="0" spc="-30" dirty="0">
                <a:solidFill>
                  <a:sysClr val="windowText" lastClr="000000"/>
                </a:solidFill>
                <a:latin typeface="Carlito"/>
                <a:cs typeface="Carlito"/>
              </a:rPr>
              <a:t> </a:t>
            </a:r>
            <a:r>
              <a:rPr b="0" kern="0" dirty="0">
                <a:solidFill>
                  <a:sysClr val="windowText" lastClr="000000"/>
                </a:solidFill>
                <a:latin typeface="Carlito"/>
                <a:cs typeface="Carlito"/>
              </a:rPr>
              <a:t>for</a:t>
            </a:r>
            <a:r>
              <a:rPr b="0" kern="0" spc="-30" dirty="0">
                <a:solidFill>
                  <a:sysClr val="windowText" lastClr="000000"/>
                </a:solidFill>
                <a:latin typeface="Carlito"/>
                <a:cs typeface="Carlito"/>
              </a:rPr>
              <a:t> </a:t>
            </a:r>
            <a:r>
              <a:rPr b="0" kern="0" dirty="0">
                <a:solidFill>
                  <a:sysClr val="windowText" lastClr="000000"/>
                </a:solidFill>
                <a:latin typeface="Carlito"/>
                <a:cs typeface="Carlito"/>
              </a:rPr>
              <a:t>the</a:t>
            </a:r>
            <a:r>
              <a:rPr b="0" kern="0" spc="-25" dirty="0">
                <a:solidFill>
                  <a:sysClr val="windowText" lastClr="000000"/>
                </a:solidFill>
                <a:latin typeface="Carlito"/>
                <a:cs typeface="Carlito"/>
              </a:rPr>
              <a:t> </a:t>
            </a:r>
            <a:r>
              <a:rPr b="0" kern="0" spc="-10" dirty="0">
                <a:solidFill>
                  <a:sysClr val="windowText" lastClr="000000"/>
                </a:solidFill>
                <a:latin typeface="Carlito"/>
                <a:cs typeface="Carlito"/>
              </a:rPr>
              <a:t>training</a:t>
            </a:r>
            <a:endParaRPr b="0" kern="0" dirty="0">
              <a:solidFill>
                <a:sysClr val="windowText" lastClr="000000"/>
              </a:solidFill>
              <a:latin typeface="Carlito"/>
              <a:cs typeface="Carlito"/>
            </a:endParaRPr>
          </a:p>
          <a:p>
            <a:pPr marL="527685" lvl="1" indent="-172085" fontAlgn="auto">
              <a:spcBef>
                <a:spcPts val="180"/>
              </a:spcBef>
              <a:spcAft>
                <a:spcPts val="0"/>
              </a:spcAft>
              <a:buFont typeface="Arial"/>
              <a:buChar char="•"/>
              <a:tabLst>
                <a:tab pos="527685" algn="l"/>
              </a:tabLst>
            </a:pPr>
            <a:r>
              <a:rPr b="0" kern="0" dirty="0">
                <a:solidFill>
                  <a:sysClr val="windowText" lastClr="000000"/>
                </a:solidFill>
                <a:latin typeface="Carlito"/>
                <a:cs typeface="Carlito"/>
              </a:rPr>
              <a:t>the</a:t>
            </a:r>
            <a:r>
              <a:rPr b="0" kern="0" spc="-25" dirty="0">
                <a:solidFill>
                  <a:sysClr val="windowText" lastClr="000000"/>
                </a:solidFill>
                <a:latin typeface="Carlito"/>
                <a:cs typeface="Carlito"/>
              </a:rPr>
              <a:t> </a:t>
            </a:r>
            <a:r>
              <a:rPr b="0" kern="0" dirty="0">
                <a:solidFill>
                  <a:sysClr val="windowText" lastClr="000000"/>
                </a:solidFill>
                <a:latin typeface="Carlito"/>
                <a:cs typeface="Carlito"/>
              </a:rPr>
              <a:t>remaining</a:t>
            </a:r>
            <a:r>
              <a:rPr b="0" kern="0" spc="-25" dirty="0">
                <a:solidFill>
                  <a:sysClr val="windowText" lastClr="000000"/>
                </a:solidFill>
                <a:latin typeface="Carlito"/>
                <a:cs typeface="Carlito"/>
              </a:rPr>
              <a:t> </a:t>
            </a:r>
            <a:r>
              <a:rPr b="0" kern="0" dirty="0">
                <a:solidFill>
                  <a:sysClr val="windowText" lastClr="000000"/>
                </a:solidFill>
                <a:latin typeface="Carlito"/>
                <a:cs typeface="Carlito"/>
              </a:rPr>
              <a:t>partition</a:t>
            </a:r>
            <a:r>
              <a:rPr b="0" kern="0" spc="-30" dirty="0">
                <a:solidFill>
                  <a:sysClr val="windowText" lastClr="000000"/>
                </a:solidFill>
                <a:latin typeface="Carlito"/>
                <a:cs typeface="Carlito"/>
              </a:rPr>
              <a:t> </a:t>
            </a:r>
            <a:r>
              <a:rPr b="0" kern="0" dirty="0">
                <a:solidFill>
                  <a:sysClr val="windowText" lastClr="000000"/>
                </a:solidFill>
                <a:latin typeface="Carlito"/>
                <a:cs typeface="Carlito"/>
              </a:rPr>
              <a:t>is</a:t>
            </a:r>
            <a:r>
              <a:rPr b="0" kern="0" spc="-40" dirty="0">
                <a:solidFill>
                  <a:sysClr val="windowText" lastClr="000000"/>
                </a:solidFill>
                <a:latin typeface="Carlito"/>
                <a:cs typeface="Carlito"/>
              </a:rPr>
              <a:t> </a:t>
            </a:r>
            <a:r>
              <a:rPr b="0" kern="0" dirty="0">
                <a:solidFill>
                  <a:sysClr val="windowText" lastClr="000000"/>
                </a:solidFill>
                <a:latin typeface="Carlito"/>
                <a:cs typeface="Carlito"/>
              </a:rPr>
              <a:t>used</a:t>
            </a:r>
            <a:r>
              <a:rPr b="0" kern="0" spc="-40" dirty="0">
                <a:solidFill>
                  <a:sysClr val="windowText" lastClr="000000"/>
                </a:solidFill>
                <a:latin typeface="Carlito"/>
                <a:cs typeface="Carlito"/>
              </a:rPr>
              <a:t> </a:t>
            </a:r>
            <a:r>
              <a:rPr b="0" kern="0" dirty="0">
                <a:solidFill>
                  <a:sysClr val="windowText" lastClr="000000"/>
                </a:solidFill>
                <a:latin typeface="Carlito"/>
                <a:cs typeface="Carlito"/>
              </a:rPr>
              <a:t>for</a:t>
            </a:r>
            <a:r>
              <a:rPr b="0" kern="0" spc="-30" dirty="0">
                <a:solidFill>
                  <a:sysClr val="windowText" lastClr="000000"/>
                </a:solidFill>
                <a:latin typeface="Carlito"/>
                <a:cs typeface="Carlito"/>
              </a:rPr>
              <a:t> </a:t>
            </a:r>
            <a:r>
              <a:rPr b="0" kern="0" dirty="0">
                <a:solidFill>
                  <a:sysClr val="windowText" lastClr="000000"/>
                </a:solidFill>
                <a:latin typeface="Carlito"/>
                <a:cs typeface="Carlito"/>
              </a:rPr>
              <a:t>the</a:t>
            </a:r>
            <a:r>
              <a:rPr b="0" kern="0" spc="-40" dirty="0">
                <a:solidFill>
                  <a:sysClr val="windowText" lastClr="000000"/>
                </a:solidFill>
                <a:latin typeface="Carlito"/>
                <a:cs typeface="Carlito"/>
              </a:rPr>
              <a:t> </a:t>
            </a:r>
            <a:r>
              <a:rPr b="0" kern="0" spc="-20" dirty="0">
                <a:solidFill>
                  <a:sysClr val="windowText" lastClr="000000"/>
                </a:solidFill>
                <a:latin typeface="Carlito"/>
                <a:cs typeface="Carlito"/>
              </a:rPr>
              <a:t>test</a:t>
            </a:r>
            <a:endParaRPr b="0" kern="0" dirty="0">
              <a:solidFill>
                <a:sysClr val="windowText" lastClr="000000"/>
              </a:solidFill>
              <a:latin typeface="Carlito"/>
              <a:cs typeface="Carlito"/>
            </a:endParaRPr>
          </a:p>
          <a:p>
            <a:pPr marL="527685" lvl="1" indent="-172085" fontAlgn="auto">
              <a:spcBef>
                <a:spcPts val="195"/>
              </a:spcBef>
              <a:spcAft>
                <a:spcPts val="0"/>
              </a:spcAft>
              <a:buFont typeface="Arial"/>
              <a:buChar char="•"/>
              <a:tabLst>
                <a:tab pos="527685" algn="l"/>
              </a:tabLst>
            </a:pPr>
            <a:r>
              <a:rPr b="0" kern="0" spc="-10" dirty="0">
                <a:solidFill>
                  <a:sysClr val="windowText" lastClr="000000"/>
                </a:solidFill>
                <a:latin typeface="Carlito"/>
                <a:cs typeface="Carlito"/>
              </a:rPr>
              <a:t>average</a:t>
            </a:r>
            <a:r>
              <a:rPr b="0" kern="0" spc="-75" dirty="0">
                <a:solidFill>
                  <a:sysClr val="windowText" lastClr="000000"/>
                </a:solidFill>
                <a:latin typeface="Carlito"/>
                <a:cs typeface="Carlito"/>
              </a:rPr>
              <a:t> </a:t>
            </a:r>
            <a:r>
              <a:rPr b="0" kern="0" dirty="0">
                <a:solidFill>
                  <a:sysClr val="windowText" lastClr="000000"/>
                </a:solidFill>
                <a:latin typeface="Carlito"/>
                <a:cs typeface="Carlito"/>
              </a:rPr>
              <a:t>of</a:t>
            </a:r>
            <a:r>
              <a:rPr b="0" kern="0" spc="-45" dirty="0">
                <a:solidFill>
                  <a:sysClr val="windowText" lastClr="000000"/>
                </a:solidFill>
                <a:latin typeface="Carlito"/>
                <a:cs typeface="Carlito"/>
              </a:rPr>
              <a:t> </a:t>
            </a:r>
            <a:r>
              <a:rPr lang="cs-CZ" b="0" kern="0" dirty="0">
                <a:solidFill>
                  <a:sysClr val="windowText" lastClr="000000"/>
                </a:solidFill>
                <a:latin typeface="Carlito"/>
                <a:cs typeface="Carlito"/>
              </a:rPr>
              <a:t>all splits produce the result</a:t>
            </a:r>
            <a:endParaRPr b="0" kern="0" dirty="0">
              <a:solidFill>
                <a:sysClr val="windowText" lastClr="000000"/>
              </a:solidFill>
              <a:latin typeface="Carlito"/>
              <a:cs typeface="Carlito"/>
            </a:endParaRPr>
          </a:p>
        </p:txBody>
      </p:sp>
    </p:spTree>
    <p:extLst>
      <p:ext uri="{BB962C8B-B14F-4D97-AF65-F5344CB8AC3E}">
        <p14:creationId xmlns:p14="http://schemas.microsoft.com/office/powerpoint/2010/main" val="143850231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67390" y="485014"/>
            <a:ext cx="10305220" cy="749307"/>
          </a:xfrm>
          <a:prstGeom prst="rect">
            <a:avLst/>
          </a:prstGeom>
        </p:spPr>
        <p:txBody>
          <a:bodyPr vert="horz" wrap="square" lIns="0" tIns="239140" rIns="0" bIns="0" rtlCol="0">
            <a:spAutoFit/>
          </a:bodyPr>
          <a:lstStyle/>
          <a:p>
            <a:pPr marL="12700">
              <a:spcBef>
                <a:spcPts val="100"/>
              </a:spcBef>
            </a:pPr>
            <a:r>
              <a:rPr spc="-25" dirty="0"/>
              <a:t>N-</a:t>
            </a:r>
            <a:r>
              <a:rPr spc="-10" dirty="0"/>
              <a:t>fold</a:t>
            </a:r>
            <a:r>
              <a:rPr spc="-105" dirty="0"/>
              <a:t> </a:t>
            </a:r>
            <a:r>
              <a:rPr spc="-35" dirty="0"/>
              <a:t>cross-</a:t>
            </a:r>
            <a:r>
              <a:rPr spc="-30" dirty="0"/>
              <a:t>validation</a:t>
            </a:r>
          </a:p>
        </p:txBody>
      </p:sp>
      <p:sp>
        <p:nvSpPr>
          <p:cNvPr id="3" name="object 3"/>
          <p:cNvSpPr txBox="1"/>
          <p:nvPr/>
        </p:nvSpPr>
        <p:spPr>
          <a:xfrm>
            <a:off x="2231542" y="1779587"/>
            <a:ext cx="6560184" cy="1900520"/>
          </a:xfrm>
          <a:prstGeom prst="rect">
            <a:avLst/>
          </a:prstGeom>
        </p:spPr>
        <p:txBody>
          <a:bodyPr vert="horz" wrap="square" lIns="0" tIns="43180" rIns="0" bIns="0" rtlCol="0">
            <a:spAutoFit/>
          </a:bodyPr>
          <a:lstStyle/>
          <a:p>
            <a:pPr marL="184785" indent="-172085" fontAlgn="auto">
              <a:spcBef>
                <a:spcPts val="340"/>
              </a:spcBef>
              <a:spcAft>
                <a:spcPts val="0"/>
              </a:spcAft>
              <a:buFont typeface="Arial"/>
              <a:buChar char="•"/>
              <a:tabLst>
                <a:tab pos="184785" algn="l"/>
              </a:tabLst>
            </a:pPr>
            <a:r>
              <a:rPr sz="2100" b="0" kern="0" dirty="0">
                <a:solidFill>
                  <a:sysClr val="windowText" lastClr="000000"/>
                </a:solidFill>
                <a:latin typeface="Carlito"/>
                <a:cs typeface="Carlito"/>
              </a:rPr>
              <a:t>Users</a:t>
            </a:r>
            <a:r>
              <a:rPr sz="2100" b="0" kern="0" spc="-25" dirty="0">
                <a:solidFill>
                  <a:sysClr val="windowText" lastClr="000000"/>
                </a:solidFill>
                <a:latin typeface="Carlito"/>
                <a:cs typeface="Carlito"/>
              </a:rPr>
              <a:t> </a:t>
            </a:r>
            <a:r>
              <a:rPr sz="2100" b="0" kern="0" dirty="0">
                <a:solidFill>
                  <a:sysClr val="windowText" lastClr="000000"/>
                </a:solidFill>
                <a:latin typeface="Carlito"/>
                <a:cs typeface="Carlito"/>
              </a:rPr>
              <a:t>in</a:t>
            </a:r>
            <a:r>
              <a:rPr sz="2100" b="0" kern="0" spc="-60" dirty="0">
                <a:solidFill>
                  <a:sysClr val="windowText" lastClr="000000"/>
                </a:solidFill>
                <a:latin typeface="Carlito"/>
                <a:cs typeface="Carlito"/>
              </a:rPr>
              <a:t> </a:t>
            </a:r>
            <a:r>
              <a:rPr sz="2100" b="0" kern="0" dirty="0">
                <a:solidFill>
                  <a:sysClr val="windowText" lastClr="000000"/>
                </a:solidFill>
                <a:latin typeface="Carlito"/>
                <a:cs typeface="Carlito"/>
              </a:rPr>
              <a:t>the</a:t>
            </a:r>
            <a:r>
              <a:rPr sz="2100" b="0" kern="0" spc="-50" dirty="0">
                <a:solidFill>
                  <a:sysClr val="windowText" lastClr="000000"/>
                </a:solidFill>
                <a:latin typeface="Carlito"/>
                <a:cs typeface="Carlito"/>
              </a:rPr>
              <a:t> </a:t>
            </a:r>
            <a:r>
              <a:rPr sz="2100" b="0" kern="0" dirty="0">
                <a:solidFill>
                  <a:sysClr val="windowText" lastClr="000000"/>
                </a:solidFill>
                <a:latin typeface="Carlito"/>
                <a:cs typeface="Carlito"/>
              </a:rPr>
              <a:t>user</a:t>
            </a:r>
            <a:r>
              <a:rPr sz="2100" b="0" kern="0" spc="-40" dirty="0">
                <a:solidFill>
                  <a:sysClr val="windowText" lastClr="000000"/>
                </a:solidFill>
                <a:latin typeface="Carlito"/>
                <a:cs typeface="Carlito"/>
              </a:rPr>
              <a:t> </a:t>
            </a:r>
            <a:r>
              <a:rPr sz="2100" b="0" kern="0" dirty="0">
                <a:solidFill>
                  <a:sysClr val="windowText" lastClr="000000"/>
                </a:solidFill>
                <a:latin typeface="Carlito"/>
                <a:cs typeface="Carlito"/>
              </a:rPr>
              <a:t>rating</a:t>
            </a:r>
            <a:r>
              <a:rPr sz="2100" b="0" kern="0" spc="-45" dirty="0">
                <a:solidFill>
                  <a:sysClr val="windowText" lastClr="000000"/>
                </a:solidFill>
                <a:latin typeface="Carlito"/>
                <a:cs typeface="Carlito"/>
              </a:rPr>
              <a:t> </a:t>
            </a:r>
            <a:r>
              <a:rPr sz="2100" b="0" kern="0" dirty="0">
                <a:solidFill>
                  <a:sysClr val="windowText" lastClr="000000"/>
                </a:solidFill>
                <a:latin typeface="Carlito"/>
                <a:cs typeface="Carlito"/>
              </a:rPr>
              <a:t>matrix</a:t>
            </a:r>
            <a:r>
              <a:rPr sz="2100" b="0" kern="0" spc="-55" dirty="0">
                <a:solidFill>
                  <a:sysClr val="windowText" lastClr="000000"/>
                </a:solidFill>
                <a:latin typeface="Carlito"/>
                <a:cs typeface="Carlito"/>
              </a:rPr>
              <a:t> </a:t>
            </a:r>
            <a:r>
              <a:rPr sz="2100" b="0" kern="0" dirty="0">
                <a:solidFill>
                  <a:sysClr val="windowText" lastClr="000000"/>
                </a:solidFill>
                <a:latin typeface="Carlito"/>
                <a:cs typeface="Carlito"/>
              </a:rPr>
              <a:t>are</a:t>
            </a:r>
            <a:r>
              <a:rPr sz="2100" b="0" kern="0" spc="-60" dirty="0">
                <a:solidFill>
                  <a:sysClr val="windowText" lastClr="000000"/>
                </a:solidFill>
                <a:latin typeface="Carlito"/>
                <a:cs typeface="Carlito"/>
              </a:rPr>
              <a:t> </a:t>
            </a:r>
            <a:r>
              <a:rPr sz="2100" b="0" kern="0" dirty="0">
                <a:solidFill>
                  <a:sysClr val="windowText" lastClr="000000"/>
                </a:solidFill>
                <a:latin typeface="Carlito"/>
                <a:cs typeface="Carlito"/>
              </a:rPr>
              <a:t>divided</a:t>
            </a:r>
            <a:r>
              <a:rPr sz="2100" b="0" kern="0" spc="-50" dirty="0">
                <a:solidFill>
                  <a:sysClr val="windowText" lastClr="000000"/>
                </a:solidFill>
                <a:latin typeface="Carlito"/>
                <a:cs typeface="Carlito"/>
              </a:rPr>
              <a:t> </a:t>
            </a:r>
            <a:r>
              <a:rPr sz="2100" b="0" kern="0" dirty="0">
                <a:solidFill>
                  <a:sysClr val="windowText" lastClr="000000"/>
                </a:solidFill>
                <a:latin typeface="Carlito"/>
                <a:cs typeface="Carlito"/>
              </a:rPr>
              <a:t>into</a:t>
            </a:r>
            <a:r>
              <a:rPr sz="2100" b="0" kern="0" spc="-25" dirty="0">
                <a:solidFill>
                  <a:sysClr val="windowText" lastClr="000000"/>
                </a:solidFill>
                <a:latin typeface="Carlito"/>
                <a:cs typeface="Carlito"/>
              </a:rPr>
              <a:t> </a:t>
            </a:r>
            <a:r>
              <a:rPr sz="2100" b="0" kern="0" dirty="0">
                <a:solidFill>
                  <a:sysClr val="windowText" lastClr="000000"/>
                </a:solidFill>
                <a:latin typeface="Carlito"/>
                <a:cs typeface="Carlito"/>
              </a:rPr>
              <a:t>N</a:t>
            </a:r>
            <a:r>
              <a:rPr sz="2100" b="0" kern="0" spc="-60" dirty="0">
                <a:solidFill>
                  <a:sysClr val="windowText" lastClr="000000"/>
                </a:solidFill>
                <a:latin typeface="Carlito"/>
                <a:cs typeface="Carlito"/>
              </a:rPr>
              <a:t> </a:t>
            </a:r>
            <a:r>
              <a:rPr sz="2100" b="0" kern="0" spc="-10" dirty="0">
                <a:solidFill>
                  <a:sysClr val="windowText" lastClr="000000"/>
                </a:solidFill>
                <a:latin typeface="Carlito"/>
                <a:cs typeface="Carlito"/>
              </a:rPr>
              <a:t>partitions</a:t>
            </a:r>
            <a:endParaRPr sz="2100" b="0" kern="0">
              <a:solidFill>
                <a:sysClr val="windowText" lastClr="000000"/>
              </a:solidFill>
              <a:latin typeface="Carlito"/>
              <a:cs typeface="Carlito"/>
            </a:endParaRPr>
          </a:p>
          <a:p>
            <a:pPr marL="527685" lvl="1" indent="-172085" fontAlgn="auto">
              <a:spcBef>
                <a:spcPts val="204"/>
              </a:spcBef>
              <a:spcAft>
                <a:spcPts val="0"/>
              </a:spcAft>
              <a:buFont typeface="Arial"/>
              <a:buChar char="•"/>
              <a:tabLst>
                <a:tab pos="527685" algn="l"/>
              </a:tabLst>
            </a:pPr>
            <a:r>
              <a:rPr b="0" kern="0" dirty="0">
                <a:solidFill>
                  <a:sysClr val="windowText" lastClr="000000"/>
                </a:solidFill>
                <a:latin typeface="Carlito"/>
                <a:cs typeface="Carlito"/>
              </a:rPr>
              <a:t>Normally</a:t>
            </a:r>
            <a:r>
              <a:rPr b="0" kern="0" spc="-15" dirty="0">
                <a:solidFill>
                  <a:sysClr val="windowText" lastClr="000000"/>
                </a:solidFill>
                <a:latin typeface="Carlito"/>
                <a:cs typeface="Carlito"/>
              </a:rPr>
              <a:t> </a:t>
            </a:r>
            <a:r>
              <a:rPr b="0" kern="0" dirty="0">
                <a:solidFill>
                  <a:sysClr val="windowText" lastClr="000000"/>
                </a:solidFill>
                <a:latin typeface="Carlito"/>
                <a:cs typeface="Carlito"/>
              </a:rPr>
              <a:t>10,</a:t>
            </a:r>
            <a:r>
              <a:rPr b="0" kern="0" spc="-25" dirty="0">
                <a:solidFill>
                  <a:sysClr val="windowText" lastClr="000000"/>
                </a:solidFill>
                <a:latin typeface="Carlito"/>
                <a:cs typeface="Carlito"/>
              </a:rPr>
              <a:t> </a:t>
            </a:r>
            <a:r>
              <a:rPr b="0" kern="0" spc="-10" dirty="0">
                <a:solidFill>
                  <a:sysClr val="windowText" lastClr="000000"/>
                </a:solidFill>
                <a:latin typeface="Carlito"/>
                <a:cs typeface="Carlito"/>
              </a:rPr>
              <a:t>common</a:t>
            </a:r>
            <a:r>
              <a:rPr b="0" kern="0" spc="-25" dirty="0">
                <a:solidFill>
                  <a:sysClr val="windowText" lastClr="000000"/>
                </a:solidFill>
                <a:latin typeface="Carlito"/>
                <a:cs typeface="Carlito"/>
              </a:rPr>
              <a:t> </a:t>
            </a:r>
            <a:r>
              <a:rPr b="0" kern="0" dirty="0">
                <a:solidFill>
                  <a:sysClr val="windowText" lastClr="000000"/>
                </a:solidFill>
                <a:latin typeface="Carlito"/>
                <a:cs typeface="Carlito"/>
              </a:rPr>
              <a:t>splits</a:t>
            </a:r>
            <a:r>
              <a:rPr b="0" kern="0" spc="-25" dirty="0">
                <a:solidFill>
                  <a:sysClr val="windowText" lastClr="000000"/>
                </a:solidFill>
                <a:latin typeface="Carlito"/>
                <a:cs typeface="Carlito"/>
              </a:rPr>
              <a:t> </a:t>
            </a:r>
            <a:r>
              <a:rPr b="0" kern="0" dirty="0">
                <a:solidFill>
                  <a:sysClr val="windowText" lastClr="000000"/>
                </a:solidFill>
                <a:latin typeface="Carlito"/>
                <a:cs typeface="Carlito"/>
              </a:rPr>
              <a:t>8-2</a:t>
            </a:r>
            <a:r>
              <a:rPr b="0" kern="0" spc="-15" dirty="0">
                <a:solidFill>
                  <a:sysClr val="windowText" lastClr="000000"/>
                </a:solidFill>
                <a:latin typeface="Carlito"/>
                <a:cs typeface="Carlito"/>
              </a:rPr>
              <a:t> </a:t>
            </a:r>
            <a:r>
              <a:rPr b="0" kern="0" dirty="0">
                <a:solidFill>
                  <a:sysClr val="windowText" lastClr="000000"/>
                </a:solidFill>
                <a:latin typeface="Carlito"/>
                <a:cs typeface="Carlito"/>
              </a:rPr>
              <a:t>or</a:t>
            </a:r>
            <a:r>
              <a:rPr b="0" kern="0" spc="-25" dirty="0">
                <a:solidFill>
                  <a:sysClr val="windowText" lastClr="000000"/>
                </a:solidFill>
                <a:latin typeface="Carlito"/>
                <a:cs typeface="Carlito"/>
              </a:rPr>
              <a:t> </a:t>
            </a:r>
            <a:r>
              <a:rPr b="0" kern="0" spc="-10" dirty="0">
                <a:solidFill>
                  <a:sysClr val="windowText" lastClr="000000"/>
                </a:solidFill>
                <a:latin typeface="Carlito"/>
                <a:cs typeface="Carlito"/>
              </a:rPr>
              <a:t>9-</a:t>
            </a:r>
            <a:r>
              <a:rPr b="0" kern="0" dirty="0">
                <a:solidFill>
                  <a:sysClr val="windowText" lastClr="000000"/>
                </a:solidFill>
                <a:latin typeface="Carlito"/>
                <a:cs typeface="Carlito"/>
              </a:rPr>
              <a:t>1</a:t>
            </a:r>
            <a:r>
              <a:rPr b="0" kern="0" spc="-10" dirty="0">
                <a:solidFill>
                  <a:sysClr val="windowText" lastClr="000000"/>
                </a:solidFill>
                <a:latin typeface="Carlito"/>
                <a:cs typeface="Carlito"/>
              </a:rPr>
              <a:t> </a:t>
            </a:r>
            <a:r>
              <a:rPr b="0" kern="0" dirty="0">
                <a:solidFill>
                  <a:sysClr val="windowText" lastClr="000000"/>
                </a:solidFill>
                <a:latin typeface="Carlito"/>
                <a:cs typeface="Carlito"/>
              </a:rPr>
              <a:t>(80/20,</a:t>
            </a:r>
            <a:r>
              <a:rPr b="0" kern="0" spc="-10" dirty="0">
                <a:solidFill>
                  <a:sysClr val="windowText" lastClr="000000"/>
                </a:solidFill>
                <a:latin typeface="Carlito"/>
                <a:cs typeface="Carlito"/>
              </a:rPr>
              <a:t> 90/10%)</a:t>
            </a:r>
            <a:endParaRPr b="0" kern="0">
              <a:solidFill>
                <a:sysClr val="windowText" lastClr="000000"/>
              </a:solidFill>
              <a:latin typeface="Carlito"/>
              <a:cs typeface="Carlito"/>
            </a:endParaRPr>
          </a:p>
          <a:p>
            <a:pPr marL="527685" lvl="1" indent="-172085" fontAlgn="auto">
              <a:spcBef>
                <a:spcPts val="180"/>
              </a:spcBef>
              <a:spcAft>
                <a:spcPts val="0"/>
              </a:spcAft>
              <a:buFont typeface="Arial"/>
              <a:buChar char="•"/>
              <a:tabLst>
                <a:tab pos="527685" algn="l"/>
              </a:tabLst>
            </a:pPr>
            <a:r>
              <a:rPr b="0" kern="0" spc="-10" dirty="0">
                <a:solidFill>
                  <a:sysClr val="windowText" lastClr="000000"/>
                </a:solidFill>
                <a:latin typeface="Carlito"/>
                <a:cs typeface="Carlito"/>
              </a:rPr>
              <a:t>N-</a:t>
            </a:r>
            <a:r>
              <a:rPr b="0" kern="0" dirty="0">
                <a:solidFill>
                  <a:sysClr val="windowText" lastClr="000000"/>
                </a:solidFill>
                <a:latin typeface="Carlito"/>
                <a:cs typeface="Carlito"/>
              </a:rPr>
              <a:t>1</a:t>
            </a:r>
            <a:r>
              <a:rPr b="0" kern="0" spc="-35" dirty="0">
                <a:solidFill>
                  <a:sysClr val="windowText" lastClr="000000"/>
                </a:solidFill>
                <a:latin typeface="Carlito"/>
                <a:cs typeface="Carlito"/>
              </a:rPr>
              <a:t> </a:t>
            </a:r>
            <a:r>
              <a:rPr b="0" kern="0" dirty="0">
                <a:solidFill>
                  <a:sysClr val="windowText" lastClr="000000"/>
                </a:solidFill>
                <a:latin typeface="Carlito"/>
                <a:cs typeface="Carlito"/>
              </a:rPr>
              <a:t>partitions</a:t>
            </a:r>
            <a:r>
              <a:rPr b="0" kern="0" spc="-15" dirty="0">
                <a:solidFill>
                  <a:sysClr val="windowText" lastClr="000000"/>
                </a:solidFill>
                <a:latin typeface="Carlito"/>
                <a:cs typeface="Carlito"/>
              </a:rPr>
              <a:t> </a:t>
            </a:r>
            <a:r>
              <a:rPr b="0" kern="0" dirty="0">
                <a:solidFill>
                  <a:sysClr val="windowText" lastClr="000000"/>
                </a:solidFill>
                <a:latin typeface="Carlito"/>
                <a:cs typeface="Carlito"/>
              </a:rPr>
              <a:t>are</a:t>
            </a:r>
            <a:r>
              <a:rPr b="0" kern="0" spc="-35" dirty="0">
                <a:solidFill>
                  <a:sysClr val="windowText" lastClr="000000"/>
                </a:solidFill>
                <a:latin typeface="Carlito"/>
                <a:cs typeface="Carlito"/>
              </a:rPr>
              <a:t> </a:t>
            </a:r>
            <a:r>
              <a:rPr b="0" kern="0" dirty="0">
                <a:solidFill>
                  <a:sysClr val="windowText" lastClr="000000"/>
                </a:solidFill>
                <a:latin typeface="Carlito"/>
                <a:cs typeface="Carlito"/>
              </a:rPr>
              <a:t>used</a:t>
            </a:r>
            <a:r>
              <a:rPr b="0" kern="0" spc="-30" dirty="0">
                <a:solidFill>
                  <a:sysClr val="windowText" lastClr="000000"/>
                </a:solidFill>
                <a:latin typeface="Carlito"/>
                <a:cs typeface="Carlito"/>
              </a:rPr>
              <a:t> </a:t>
            </a:r>
            <a:r>
              <a:rPr b="0" kern="0" dirty="0">
                <a:solidFill>
                  <a:sysClr val="windowText" lastClr="000000"/>
                </a:solidFill>
                <a:latin typeface="Carlito"/>
                <a:cs typeface="Carlito"/>
              </a:rPr>
              <a:t>for</a:t>
            </a:r>
            <a:r>
              <a:rPr b="0" kern="0" spc="-30" dirty="0">
                <a:solidFill>
                  <a:sysClr val="windowText" lastClr="000000"/>
                </a:solidFill>
                <a:latin typeface="Carlito"/>
                <a:cs typeface="Carlito"/>
              </a:rPr>
              <a:t> </a:t>
            </a:r>
            <a:r>
              <a:rPr b="0" kern="0" dirty="0">
                <a:solidFill>
                  <a:sysClr val="windowText" lastClr="000000"/>
                </a:solidFill>
                <a:latin typeface="Carlito"/>
                <a:cs typeface="Carlito"/>
              </a:rPr>
              <a:t>the</a:t>
            </a:r>
            <a:r>
              <a:rPr b="0" kern="0" spc="-25" dirty="0">
                <a:solidFill>
                  <a:sysClr val="windowText" lastClr="000000"/>
                </a:solidFill>
                <a:latin typeface="Carlito"/>
                <a:cs typeface="Carlito"/>
              </a:rPr>
              <a:t> </a:t>
            </a:r>
            <a:r>
              <a:rPr b="0" kern="0" spc="-10" dirty="0">
                <a:solidFill>
                  <a:sysClr val="windowText" lastClr="000000"/>
                </a:solidFill>
                <a:latin typeface="Carlito"/>
                <a:cs typeface="Carlito"/>
              </a:rPr>
              <a:t>training</a:t>
            </a:r>
            <a:endParaRPr b="0" kern="0">
              <a:solidFill>
                <a:sysClr val="windowText" lastClr="000000"/>
              </a:solidFill>
              <a:latin typeface="Carlito"/>
              <a:cs typeface="Carlito"/>
            </a:endParaRPr>
          </a:p>
          <a:p>
            <a:pPr marL="527685" lvl="1" indent="-172085" fontAlgn="auto">
              <a:spcBef>
                <a:spcPts val="180"/>
              </a:spcBef>
              <a:spcAft>
                <a:spcPts val="0"/>
              </a:spcAft>
              <a:buFont typeface="Arial"/>
              <a:buChar char="•"/>
              <a:tabLst>
                <a:tab pos="527685" algn="l"/>
              </a:tabLst>
            </a:pPr>
            <a:r>
              <a:rPr b="0" kern="0" dirty="0">
                <a:solidFill>
                  <a:sysClr val="windowText" lastClr="000000"/>
                </a:solidFill>
                <a:latin typeface="Carlito"/>
                <a:cs typeface="Carlito"/>
              </a:rPr>
              <a:t>the</a:t>
            </a:r>
            <a:r>
              <a:rPr b="0" kern="0" spc="-25" dirty="0">
                <a:solidFill>
                  <a:sysClr val="windowText" lastClr="000000"/>
                </a:solidFill>
                <a:latin typeface="Carlito"/>
                <a:cs typeface="Carlito"/>
              </a:rPr>
              <a:t> </a:t>
            </a:r>
            <a:r>
              <a:rPr b="0" kern="0" dirty="0">
                <a:solidFill>
                  <a:sysClr val="windowText" lastClr="000000"/>
                </a:solidFill>
                <a:latin typeface="Carlito"/>
                <a:cs typeface="Carlito"/>
              </a:rPr>
              <a:t>remaining</a:t>
            </a:r>
            <a:r>
              <a:rPr b="0" kern="0" spc="-25" dirty="0">
                <a:solidFill>
                  <a:sysClr val="windowText" lastClr="000000"/>
                </a:solidFill>
                <a:latin typeface="Carlito"/>
                <a:cs typeface="Carlito"/>
              </a:rPr>
              <a:t> </a:t>
            </a:r>
            <a:r>
              <a:rPr b="0" kern="0" dirty="0">
                <a:solidFill>
                  <a:sysClr val="windowText" lastClr="000000"/>
                </a:solidFill>
                <a:latin typeface="Carlito"/>
                <a:cs typeface="Carlito"/>
              </a:rPr>
              <a:t>partition</a:t>
            </a:r>
            <a:r>
              <a:rPr b="0" kern="0" spc="-30" dirty="0">
                <a:solidFill>
                  <a:sysClr val="windowText" lastClr="000000"/>
                </a:solidFill>
                <a:latin typeface="Carlito"/>
                <a:cs typeface="Carlito"/>
              </a:rPr>
              <a:t> </a:t>
            </a:r>
            <a:r>
              <a:rPr b="0" kern="0" dirty="0">
                <a:solidFill>
                  <a:sysClr val="windowText" lastClr="000000"/>
                </a:solidFill>
                <a:latin typeface="Carlito"/>
                <a:cs typeface="Carlito"/>
              </a:rPr>
              <a:t>is</a:t>
            </a:r>
            <a:r>
              <a:rPr b="0" kern="0" spc="-40" dirty="0">
                <a:solidFill>
                  <a:sysClr val="windowText" lastClr="000000"/>
                </a:solidFill>
                <a:latin typeface="Carlito"/>
                <a:cs typeface="Carlito"/>
              </a:rPr>
              <a:t> </a:t>
            </a:r>
            <a:r>
              <a:rPr b="0" kern="0" dirty="0">
                <a:solidFill>
                  <a:sysClr val="windowText" lastClr="000000"/>
                </a:solidFill>
                <a:latin typeface="Carlito"/>
                <a:cs typeface="Carlito"/>
              </a:rPr>
              <a:t>used</a:t>
            </a:r>
            <a:r>
              <a:rPr b="0" kern="0" spc="-40" dirty="0">
                <a:solidFill>
                  <a:sysClr val="windowText" lastClr="000000"/>
                </a:solidFill>
                <a:latin typeface="Carlito"/>
                <a:cs typeface="Carlito"/>
              </a:rPr>
              <a:t> </a:t>
            </a:r>
            <a:r>
              <a:rPr b="0" kern="0" dirty="0">
                <a:solidFill>
                  <a:sysClr val="windowText" lastClr="000000"/>
                </a:solidFill>
                <a:latin typeface="Carlito"/>
                <a:cs typeface="Carlito"/>
              </a:rPr>
              <a:t>for</a:t>
            </a:r>
            <a:r>
              <a:rPr b="0" kern="0" spc="-30" dirty="0">
                <a:solidFill>
                  <a:sysClr val="windowText" lastClr="000000"/>
                </a:solidFill>
                <a:latin typeface="Carlito"/>
                <a:cs typeface="Carlito"/>
              </a:rPr>
              <a:t> </a:t>
            </a:r>
            <a:r>
              <a:rPr b="0" kern="0" dirty="0">
                <a:solidFill>
                  <a:sysClr val="windowText" lastClr="000000"/>
                </a:solidFill>
                <a:latin typeface="Carlito"/>
                <a:cs typeface="Carlito"/>
              </a:rPr>
              <a:t>the</a:t>
            </a:r>
            <a:r>
              <a:rPr b="0" kern="0" spc="-40" dirty="0">
                <a:solidFill>
                  <a:sysClr val="windowText" lastClr="000000"/>
                </a:solidFill>
                <a:latin typeface="Carlito"/>
                <a:cs typeface="Carlito"/>
              </a:rPr>
              <a:t> </a:t>
            </a:r>
            <a:r>
              <a:rPr b="0" kern="0" spc="-20" dirty="0">
                <a:solidFill>
                  <a:sysClr val="windowText" lastClr="000000"/>
                </a:solidFill>
                <a:latin typeface="Carlito"/>
                <a:cs typeface="Carlito"/>
              </a:rPr>
              <a:t>test</a:t>
            </a:r>
            <a:endParaRPr b="0" kern="0">
              <a:solidFill>
                <a:sysClr val="windowText" lastClr="000000"/>
              </a:solidFill>
              <a:latin typeface="Carlito"/>
              <a:cs typeface="Carlito"/>
            </a:endParaRPr>
          </a:p>
          <a:p>
            <a:pPr marL="527685" lvl="1" indent="-172085" fontAlgn="auto">
              <a:spcBef>
                <a:spcPts val="195"/>
              </a:spcBef>
              <a:spcAft>
                <a:spcPts val="0"/>
              </a:spcAft>
              <a:buFont typeface="Arial"/>
              <a:buChar char="•"/>
              <a:tabLst>
                <a:tab pos="527685" algn="l"/>
              </a:tabLst>
            </a:pPr>
            <a:r>
              <a:rPr b="0" kern="0" spc="-10" dirty="0">
                <a:solidFill>
                  <a:sysClr val="windowText" lastClr="000000"/>
                </a:solidFill>
                <a:latin typeface="Carlito"/>
                <a:cs typeface="Carlito"/>
              </a:rPr>
              <a:t>average</a:t>
            </a:r>
            <a:r>
              <a:rPr b="0" kern="0" spc="-75" dirty="0">
                <a:solidFill>
                  <a:sysClr val="windowText" lastClr="000000"/>
                </a:solidFill>
                <a:latin typeface="Carlito"/>
                <a:cs typeface="Carlito"/>
              </a:rPr>
              <a:t> </a:t>
            </a:r>
            <a:r>
              <a:rPr b="0" kern="0" dirty="0">
                <a:solidFill>
                  <a:sysClr val="windowText" lastClr="000000"/>
                </a:solidFill>
                <a:latin typeface="Carlito"/>
                <a:cs typeface="Carlito"/>
              </a:rPr>
              <a:t>of</a:t>
            </a:r>
            <a:r>
              <a:rPr b="0" kern="0" spc="-45" dirty="0">
                <a:solidFill>
                  <a:sysClr val="windowText" lastClr="000000"/>
                </a:solidFill>
                <a:latin typeface="Carlito"/>
                <a:cs typeface="Carlito"/>
              </a:rPr>
              <a:t> </a:t>
            </a:r>
            <a:r>
              <a:rPr b="0" kern="0" dirty="0">
                <a:solidFill>
                  <a:sysClr val="windowText" lastClr="000000"/>
                </a:solidFill>
                <a:latin typeface="Carlito"/>
                <a:cs typeface="Carlito"/>
              </a:rPr>
              <a:t>several</a:t>
            </a:r>
            <a:r>
              <a:rPr b="0" kern="0" spc="-65" dirty="0">
                <a:solidFill>
                  <a:sysClr val="windowText" lastClr="000000"/>
                </a:solidFill>
                <a:latin typeface="Carlito"/>
                <a:cs typeface="Carlito"/>
              </a:rPr>
              <a:t> </a:t>
            </a:r>
            <a:r>
              <a:rPr b="0" kern="0" dirty="0">
                <a:solidFill>
                  <a:sysClr val="windowText" lastClr="000000"/>
                </a:solidFill>
                <a:latin typeface="Carlito"/>
                <a:cs typeface="Carlito"/>
              </a:rPr>
              <a:t>ways</a:t>
            </a:r>
            <a:r>
              <a:rPr b="0" kern="0" spc="-55" dirty="0">
                <a:solidFill>
                  <a:sysClr val="windowText" lastClr="000000"/>
                </a:solidFill>
                <a:latin typeface="Carlito"/>
                <a:cs typeface="Carlito"/>
              </a:rPr>
              <a:t> </a:t>
            </a:r>
            <a:r>
              <a:rPr b="0" kern="0" dirty="0">
                <a:solidFill>
                  <a:sysClr val="windowText" lastClr="000000"/>
                </a:solidFill>
                <a:latin typeface="Carlito"/>
                <a:cs typeface="Carlito"/>
              </a:rPr>
              <a:t>of</a:t>
            </a:r>
            <a:r>
              <a:rPr b="0" kern="0" spc="-60" dirty="0">
                <a:solidFill>
                  <a:sysClr val="windowText" lastClr="000000"/>
                </a:solidFill>
                <a:latin typeface="Carlito"/>
                <a:cs typeface="Carlito"/>
              </a:rPr>
              <a:t> </a:t>
            </a:r>
            <a:r>
              <a:rPr b="0" kern="0" dirty="0">
                <a:solidFill>
                  <a:sysClr val="windowText" lastClr="000000"/>
                </a:solidFill>
                <a:latin typeface="Carlito"/>
                <a:cs typeface="Carlito"/>
              </a:rPr>
              <a:t>splitting</a:t>
            </a:r>
            <a:r>
              <a:rPr b="0" kern="0" spc="-40" dirty="0">
                <a:solidFill>
                  <a:sysClr val="windowText" lastClr="000000"/>
                </a:solidFill>
                <a:latin typeface="Carlito"/>
                <a:cs typeface="Carlito"/>
              </a:rPr>
              <a:t> </a:t>
            </a:r>
            <a:r>
              <a:rPr b="0" kern="0" dirty="0">
                <a:solidFill>
                  <a:sysClr val="windowText" lastClr="000000"/>
                </a:solidFill>
                <a:latin typeface="Carlito"/>
                <a:cs typeface="Carlito"/>
              </a:rPr>
              <a:t>the</a:t>
            </a:r>
            <a:r>
              <a:rPr b="0" kern="0" spc="-40" dirty="0">
                <a:solidFill>
                  <a:sysClr val="windowText" lastClr="000000"/>
                </a:solidFill>
                <a:latin typeface="Carlito"/>
                <a:cs typeface="Carlito"/>
              </a:rPr>
              <a:t> </a:t>
            </a:r>
            <a:r>
              <a:rPr b="0" kern="0" spc="-20" dirty="0">
                <a:solidFill>
                  <a:sysClr val="windowText" lastClr="000000"/>
                </a:solidFill>
                <a:latin typeface="Carlito"/>
                <a:cs typeface="Carlito"/>
              </a:rPr>
              <a:t>data</a:t>
            </a:r>
            <a:endParaRPr b="0" kern="0">
              <a:solidFill>
                <a:sysClr val="windowText" lastClr="000000"/>
              </a:solidFill>
              <a:latin typeface="Carlito"/>
              <a:cs typeface="Carlito"/>
            </a:endParaRPr>
          </a:p>
        </p:txBody>
      </p:sp>
      <p:graphicFrame>
        <p:nvGraphicFramePr>
          <p:cNvPr id="4" name="object 4"/>
          <p:cNvGraphicFramePr>
            <a:graphicFrameLocks noGrp="1"/>
          </p:cNvGraphicFramePr>
          <p:nvPr/>
        </p:nvGraphicFramePr>
        <p:xfrm>
          <a:off x="2146300" y="3914014"/>
          <a:ext cx="7886700" cy="370205"/>
        </p:xfrm>
        <a:graphic>
          <a:graphicData uri="http://schemas.openxmlformats.org/drawingml/2006/table">
            <a:tbl>
              <a:tblPr firstRow="1" bandRow="1">
                <a:tableStyleId>{2D5ABB26-0587-4C30-8999-92F81FD0307C}</a:tableStyleId>
              </a:tblPr>
              <a:tblGrid>
                <a:gridCol w="788670">
                  <a:extLst>
                    <a:ext uri="{9D8B030D-6E8A-4147-A177-3AD203B41FA5}">
                      <a16:colId xmlns:a16="http://schemas.microsoft.com/office/drawing/2014/main" val="20000"/>
                    </a:ext>
                  </a:extLst>
                </a:gridCol>
                <a:gridCol w="7098030">
                  <a:extLst>
                    <a:ext uri="{9D8B030D-6E8A-4147-A177-3AD203B41FA5}">
                      <a16:colId xmlns:a16="http://schemas.microsoft.com/office/drawing/2014/main" val="20001"/>
                    </a:ext>
                  </a:extLst>
                </a:gridCol>
              </a:tblGrid>
              <a:tr h="370205">
                <a:tc>
                  <a:txBody>
                    <a:bodyPr/>
                    <a:lstStyle/>
                    <a:p>
                      <a:pPr marL="91440">
                        <a:lnSpc>
                          <a:spcPct val="100000"/>
                        </a:lnSpc>
                        <a:spcBef>
                          <a:spcPts val="275"/>
                        </a:spcBef>
                      </a:pPr>
                      <a:r>
                        <a:rPr sz="1350" b="1" spc="-20" dirty="0">
                          <a:solidFill>
                            <a:srgbClr val="FFFFFF"/>
                          </a:solidFill>
                          <a:latin typeface="Carlito"/>
                          <a:cs typeface="Carlito"/>
                        </a:rPr>
                        <a:t>Test</a:t>
                      </a:r>
                      <a:endParaRPr sz="1350">
                        <a:latin typeface="Carlito"/>
                        <a:cs typeface="Carlito"/>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EC7C30"/>
                    </a:solidFill>
                  </a:tcPr>
                </a:tc>
                <a:tc>
                  <a:txBody>
                    <a:bodyPr/>
                    <a:lstStyle/>
                    <a:p>
                      <a:pPr algn="ctr">
                        <a:lnSpc>
                          <a:spcPct val="100000"/>
                        </a:lnSpc>
                        <a:spcBef>
                          <a:spcPts val="275"/>
                        </a:spcBef>
                      </a:pPr>
                      <a:r>
                        <a:rPr sz="1350" b="1" spc="-10" dirty="0">
                          <a:solidFill>
                            <a:srgbClr val="FFFFFF"/>
                          </a:solidFill>
                          <a:latin typeface="Carlito"/>
                          <a:cs typeface="Carlito"/>
                        </a:rPr>
                        <a:t>Train</a:t>
                      </a:r>
                      <a:endParaRPr sz="1350">
                        <a:latin typeface="Carlito"/>
                        <a:cs typeface="Carlito"/>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471C4"/>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4115271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Inhaltsplatzhalter 2"/>
          <p:cNvSpPr>
            <a:spLocks noGrp="1"/>
          </p:cNvSpPr>
          <p:nvPr>
            <p:ph idx="1"/>
          </p:nvPr>
        </p:nvSpPr>
        <p:spPr>
          <a:xfrm>
            <a:off x="3935760" y="1600201"/>
            <a:ext cx="7646640" cy="4525963"/>
          </a:xfrm>
        </p:spPr>
        <p:txBody>
          <a:bodyPr/>
          <a:lstStyle/>
          <a:p>
            <a:pPr marL="0" indent="0" eaLnBrk="1" hangingPunct="1">
              <a:buNone/>
            </a:pPr>
            <a:r>
              <a:rPr lang="cs-CZ" sz="8000" dirty="0"/>
              <a:t>Evaluating Recommender Systems</a:t>
            </a:r>
          </a:p>
          <a:p>
            <a:pPr lvl="1" eaLnBrk="1" hangingPunct="1"/>
            <a:endParaRPr lang="cs-CZ" sz="7200" dirty="0"/>
          </a:p>
          <a:p>
            <a:pPr eaLnBrk="1" hangingPunct="1"/>
            <a:endParaRPr lang="cs-CZ" sz="8000" dirty="0"/>
          </a:p>
          <a:p>
            <a:pPr eaLnBrk="1" hangingPunct="1"/>
            <a:endParaRPr lang="cs-CZ" sz="8000" dirty="0"/>
          </a:p>
          <a:p>
            <a:pPr eaLnBrk="1" hangingPunct="1"/>
            <a:endParaRPr lang="en-US" sz="8000" dirty="0"/>
          </a:p>
          <a:p>
            <a:pPr eaLnBrk="1" hangingPunct="1"/>
            <a:endParaRPr lang="en-US" sz="8000" dirty="0"/>
          </a:p>
          <a:p>
            <a:pPr eaLnBrk="1" hangingPunct="1"/>
            <a:endParaRPr lang="en-US" sz="8000" dirty="0"/>
          </a:p>
          <a:p>
            <a:pPr lvl="1" eaLnBrk="1" hangingPunct="1"/>
            <a:endParaRPr lang="en-US" sz="7200" dirty="0"/>
          </a:p>
          <a:p>
            <a:pPr lvl="1" eaLnBrk="1" hangingPunct="1"/>
            <a:endParaRPr lang="en-US" sz="7200" dirty="0"/>
          </a:p>
        </p:txBody>
      </p:sp>
      <p:pic>
        <p:nvPicPr>
          <p:cNvPr id="4" name="object 4"/>
          <p:cNvPicPr/>
          <p:nvPr/>
        </p:nvPicPr>
        <p:blipFill>
          <a:blip r:embed="rId3" cstate="print"/>
          <a:stretch>
            <a:fillRect/>
          </a:stretch>
        </p:blipFill>
        <p:spPr>
          <a:xfrm>
            <a:off x="0" y="0"/>
            <a:ext cx="3476243" cy="6857997"/>
          </a:xfrm>
          <a:prstGeom prst="rect">
            <a:avLst/>
          </a:prstGeom>
        </p:spPr>
      </p:pic>
    </p:spTree>
    <p:extLst>
      <p:ext uri="{BB962C8B-B14F-4D97-AF65-F5344CB8AC3E}">
        <p14:creationId xmlns:p14="http://schemas.microsoft.com/office/powerpoint/2010/main" val="2587238357"/>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67390" y="485014"/>
            <a:ext cx="10305220" cy="749307"/>
          </a:xfrm>
          <a:prstGeom prst="rect">
            <a:avLst/>
          </a:prstGeom>
        </p:spPr>
        <p:txBody>
          <a:bodyPr vert="horz" wrap="square" lIns="0" tIns="239140" rIns="0" bIns="0" rtlCol="0">
            <a:spAutoFit/>
          </a:bodyPr>
          <a:lstStyle/>
          <a:p>
            <a:pPr marL="12700">
              <a:spcBef>
                <a:spcPts val="100"/>
              </a:spcBef>
            </a:pPr>
            <a:r>
              <a:rPr spc="-25" dirty="0"/>
              <a:t>N-</a:t>
            </a:r>
            <a:r>
              <a:rPr spc="-10" dirty="0"/>
              <a:t>fold</a:t>
            </a:r>
            <a:r>
              <a:rPr spc="-105" dirty="0"/>
              <a:t> </a:t>
            </a:r>
            <a:r>
              <a:rPr spc="-35" dirty="0"/>
              <a:t>cross-</a:t>
            </a:r>
            <a:r>
              <a:rPr spc="-30" dirty="0"/>
              <a:t>validation</a:t>
            </a:r>
          </a:p>
        </p:txBody>
      </p:sp>
      <p:graphicFrame>
        <p:nvGraphicFramePr>
          <p:cNvPr id="3" name="object 3"/>
          <p:cNvGraphicFramePr>
            <a:graphicFrameLocks noGrp="1"/>
          </p:cNvGraphicFramePr>
          <p:nvPr/>
        </p:nvGraphicFramePr>
        <p:xfrm>
          <a:off x="2146300" y="3914014"/>
          <a:ext cx="7886700" cy="370205"/>
        </p:xfrm>
        <a:graphic>
          <a:graphicData uri="http://schemas.openxmlformats.org/drawingml/2006/table">
            <a:tbl>
              <a:tblPr firstRow="1" bandRow="1">
                <a:tableStyleId>{2D5ABB26-0587-4C30-8999-92F81FD0307C}</a:tableStyleId>
              </a:tblPr>
              <a:tblGrid>
                <a:gridCol w="788670">
                  <a:extLst>
                    <a:ext uri="{9D8B030D-6E8A-4147-A177-3AD203B41FA5}">
                      <a16:colId xmlns:a16="http://schemas.microsoft.com/office/drawing/2014/main" val="20000"/>
                    </a:ext>
                  </a:extLst>
                </a:gridCol>
                <a:gridCol w="7098030">
                  <a:extLst>
                    <a:ext uri="{9D8B030D-6E8A-4147-A177-3AD203B41FA5}">
                      <a16:colId xmlns:a16="http://schemas.microsoft.com/office/drawing/2014/main" val="20001"/>
                    </a:ext>
                  </a:extLst>
                </a:gridCol>
              </a:tblGrid>
              <a:tr h="370205">
                <a:tc>
                  <a:txBody>
                    <a:bodyPr/>
                    <a:lstStyle/>
                    <a:p>
                      <a:pPr marL="91440">
                        <a:lnSpc>
                          <a:spcPct val="100000"/>
                        </a:lnSpc>
                        <a:spcBef>
                          <a:spcPts val="275"/>
                        </a:spcBef>
                      </a:pPr>
                      <a:r>
                        <a:rPr sz="1350" b="1" spc="-20" dirty="0">
                          <a:solidFill>
                            <a:srgbClr val="FFFFFF"/>
                          </a:solidFill>
                          <a:latin typeface="Carlito"/>
                          <a:cs typeface="Carlito"/>
                        </a:rPr>
                        <a:t>Test</a:t>
                      </a:r>
                      <a:endParaRPr sz="1350">
                        <a:latin typeface="Carlito"/>
                        <a:cs typeface="Carlito"/>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EC7C30"/>
                    </a:solidFill>
                  </a:tcPr>
                </a:tc>
                <a:tc>
                  <a:txBody>
                    <a:bodyPr/>
                    <a:lstStyle/>
                    <a:p>
                      <a:pPr algn="ctr">
                        <a:lnSpc>
                          <a:spcPct val="100000"/>
                        </a:lnSpc>
                        <a:spcBef>
                          <a:spcPts val="275"/>
                        </a:spcBef>
                      </a:pPr>
                      <a:r>
                        <a:rPr sz="1350" b="1" spc="-10" dirty="0">
                          <a:solidFill>
                            <a:srgbClr val="FFFFFF"/>
                          </a:solidFill>
                          <a:latin typeface="Carlito"/>
                          <a:cs typeface="Carlito"/>
                        </a:rPr>
                        <a:t>Train</a:t>
                      </a:r>
                      <a:endParaRPr sz="1350" dirty="0">
                        <a:latin typeface="Carlito"/>
                        <a:cs typeface="Carlito"/>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471C4"/>
                    </a:solidFill>
                  </a:tcPr>
                </a:tc>
                <a:extLst>
                  <a:ext uri="{0D108BD9-81ED-4DB2-BD59-A6C34878D82A}">
                    <a16:rowId xmlns:a16="http://schemas.microsoft.com/office/drawing/2014/main" val="10000"/>
                  </a:ext>
                </a:extLst>
              </a:tr>
            </a:tbl>
          </a:graphicData>
        </a:graphic>
      </p:graphicFrame>
      <p:graphicFrame>
        <p:nvGraphicFramePr>
          <p:cNvPr id="4" name="object 4"/>
          <p:cNvGraphicFramePr>
            <a:graphicFrameLocks noGrp="1"/>
          </p:cNvGraphicFramePr>
          <p:nvPr/>
        </p:nvGraphicFramePr>
        <p:xfrm>
          <a:off x="2146300" y="4419727"/>
          <a:ext cx="7886700" cy="370840"/>
        </p:xfrm>
        <a:graphic>
          <a:graphicData uri="http://schemas.openxmlformats.org/drawingml/2006/table">
            <a:tbl>
              <a:tblPr firstRow="1" bandRow="1">
                <a:tableStyleId>{2D5ABB26-0587-4C30-8999-92F81FD0307C}</a:tableStyleId>
              </a:tblPr>
              <a:tblGrid>
                <a:gridCol w="788670">
                  <a:extLst>
                    <a:ext uri="{9D8B030D-6E8A-4147-A177-3AD203B41FA5}">
                      <a16:colId xmlns:a16="http://schemas.microsoft.com/office/drawing/2014/main" val="20000"/>
                    </a:ext>
                  </a:extLst>
                </a:gridCol>
                <a:gridCol w="788670">
                  <a:extLst>
                    <a:ext uri="{9D8B030D-6E8A-4147-A177-3AD203B41FA5}">
                      <a16:colId xmlns:a16="http://schemas.microsoft.com/office/drawing/2014/main" val="20001"/>
                    </a:ext>
                  </a:extLst>
                </a:gridCol>
                <a:gridCol w="6309360">
                  <a:extLst>
                    <a:ext uri="{9D8B030D-6E8A-4147-A177-3AD203B41FA5}">
                      <a16:colId xmlns:a16="http://schemas.microsoft.com/office/drawing/2014/main" val="20002"/>
                    </a:ext>
                  </a:extLst>
                </a:gridCol>
              </a:tblGrid>
              <a:tr h="370840">
                <a:tc>
                  <a:txBody>
                    <a:bodyPr/>
                    <a:lstStyle/>
                    <a:p>
                      <a:pPr marL="91440">
                        <a:lnSpc>
                          <a:spcPct val="100000"/>
                        </a:lnSpc>
                        <a:spcBef>
                          <a:spcPts val="280"/>
                        </a:spcBef>
                      </a:pPr>
                      <a:r>
                        <a:rPr sz="1350" b="1" spc="-10" dirty="0">
                          <a:solidFill>
                            <a:srgbClr val="FFFFFF"/>
                          </a:solidFill>
                          <a:latin typeface="Carlito"/>
                          <a:cs typeface="Carlito"/>
                        </a:rPr>
                        <a:t>Train</a:t>
                      </a:r>
                      <a:endParaRPr sz="1350">
                        <a:latin typeface="Carlito"/>
                        <a:cs typeface="Carlito"/>
                      </a:endParaRPr>
                    </a:p>
                  </a:txBody>
                  <a:tcPr marL="0" marR="0" marT="3556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471C4"/>
                    </a:solidFill>
                  </a:tcPr>
                </a:tc>
                <a:tc>
                  <a:txBody>
                    <a:bodyPr/>
                    <a:lstStyle/>
                    <a:p>
                      <a:pPr marL="91440">
                        <a:lnSpc>
                          <a:spcPct val="100000"/>
                        </a:lnSpc>
                        <a:spcBef>
                          <a:spcPts val="280"/>
                        </a:spcBef>
                      </a:pPr>
                      <a:r>
                        <a:rPr sz="1350" b="1" spc="-20" dirty="0">
                          <a:solidFill>
                            <a:srgbClr val="FFFFFF"/>
                          </a:solidFill>
                          <a:latin typeface="Carlito"/>
                          <a:cs typeface="Carlito"/>
                        </a:rPr>
                        <a:t>Test</a:t>
                      </a:r>
                      <a:endParaRPr sz="1350" dirty="0">
                        <a:latin typeface="Carlito"/>
                        <a:cs typeface="Carlito"/>
                      </a:endParaRPr>
                    </a:p>
                  </a:txBody>
                  <a:tcPr marL="0" marR="0" marT="3556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EC7C30"/>
                    </a:solidFill>
                  </a:tcPr>
                </a:tc>
                <a:tc>
                  <a:txBody>
                    <a:bodyPr/>
                    <a:lstStyle/>
                    <a:p>
                      <a:pPr algn="ctr">
                        <a:lnSpc>
                          <a:spcPct val="100000"/>
                        </a:lnSpc>
                        <a:spcBef>
                          <a:spcPts val="280"/>
                        </a:spcBef>
                      </a:pPr>
                      <a:r>
                        <a:rPr sz="1350" b="1" spc="-10" dirty="0">
                          <a:solidFill>
                            <a:srgbClr val="FFFFFF"/>
                          </a:solidFill>
                          <a:latin typeface="Carlito"/>
                          <a:cs typeface="Carlito"/>
                        </a:rPr>
                        <a:t>Train</a:t>
                      </a:r>
                      <a:endParaRPr sz="1350" dirty="0">
                        <a:latin typeface="Carlito"/>
                        <a:cs typeface="Carlito"/>
                      </a:endParaRPr>
                    </a:p>
                  </a:txBody>
                  <a:tcPr marL="0" marR="0" marT="3556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471C4"/>
                    </a:solidFill>
                  </a:tcPr>
                </a:tc>
                <a:extLst>
                  <a:ext uri="{0D108BD9-81ED-4DB2-BD59-A6C34878D82A}">
                    <a16:rowId xmlns:a16="http://schemas.microsoft.com/office/drawing/2014/main" val="10000"/>
                  </a:ext>
                </a:extLst>
              </a:tr>
            </a:tbl>
          </a:graphicData>
        </a:graphic>
      </p:graphicFrame>
      <p:sp>
        <p:nvSpPr>
          <p:cNvPr id="5" name="object 5"/>
          <p:cNvSpPr txBox="1"/>
          <p:nvPr/>
        </p:nvSpPr>
        <p:spPr>
          <a:xfrm>
            <a:off x="5610225" y="4658106"/>
            <a:ext cx="302260" cy="513715"/>
          </a:xfrm>
          <a:prstGeom prst="rect">
            <a:avLst/>
          </a:prstGeom>
        </p:spPr>
        <p:txBody>
          <a:bodyPr vert="horz" wrap="square" lIns="0" tIns="12700" rIns="0" bIns="0" rtlCol="0">
            <a:spAutoFit/>
          </a:bodyPr>
          <a:lstStyle/>
          <a:p>
            <a:pPr marL="12700" fontAlgn="auto">
              <a:spcBef>
                <a:spcPts val="100"/>
              </a:spcBef>
              <a:spcAft>
                <a:spcPts val="0"/>
              </a:spcAft>
            </a:pPr>
            <a:r>
              <a:rPr sz="3200" b="0" kern="0" spc="-50" dirty="0">
                <a:solidFill>
                  <a:srgbClr val="4471C4"/>
                </a:solidFill>
                <a:latin typeface="Carlito"/>
                <a:cs typeface="Carlito"/>
              </a:rPr>
              <a:t>…</a:t>
            </a:r>
            <a:endParaRPr sz="3200" b="0" kern="0">
              <a:solidFill>
                <a:sysClr val="windowText" lastClr="000000"/>
              </a:solidFill>
              <a:latin typeface="Carlito"/>
              <a:cs typeface="Carlito"/>
            </a:endParaRPr>
          </a:p>
        </p:txBody>
      </p:sp>
      <p:sp>
        <p:nvSpPr>
          <p:cNvPr id="6" name="object 6"/>
          <p:cNvSpPr txBox="1"/>
          <p:nvPr/>
        </p:nvSpPr>
        <p:spPr>
          <a:xfrm>
            <a:off x="2231542" y="1779587"/>
            <a:ext cx="6560184" cy="1900520"/>
          </a:xfrm>
          <a:prstGeom prst="rect">
            <a:avLst/>
          </a:prstGeom>
        </p:spPr>
        <p:txBody>
          <a:bodyPr vert="horz" wrap="square" lIns="0" tIns="43180" rIns="0" bIns="0" rtlCol="0">
            <a:spAutoFit/>
          </a:bodyPr>
          <a:lstStyle/>
          <a:p>
            <a:pPr marL="184785" indent="-172085" fontAlgn="auto">
              <a:spcBef>
                <a:spcPts val="340"/>
              </a:spcBef>
              <a:spcAft>
                <a:spcPts val="0"/>
              </a:spcAft>
              <a:buFont typeface="Arial"/>
              <a:buChar char="•"/>
              <a:tabLst>
                <a:tab pos="184785" algn="l"/>
              </a:tabLst>
            </a:pPr>
            <a:r>
              <a:rPr sz="2100" b="0" kern="0" dirty="0">
                <a:solidFill>
                  <a:sysClr val="windowText" lastClr="000000"/>
                </a:solidFill>
                <a:latin typeface="Carlito"/>
                <a:cs typeface="Carlito"/>
              </a:rPr>
              <a:t>Users</a:t>
            </a:r>
            <a:r>
              <a:rPr sz="2100" b="0" kern="0" spc="-25" dirty="0">
                <a:solidFill>
                  <a:sysClr val="windowText" lastClr="000000"/>
                </a:solidFill>
                <a:latin typeface="Carlito"/>
                <a:cs typeface="Carlito"/>
              </a:rPr>
              <a:t> </a:t>
            </a:r>
            <a:r>
              <a:rPr sz="2100" b="0" kern="0" dirty="0">
                <a:solidFill>
                  <a:sysClr val="windowText" lastClr="000000"/>
                </a:solidFill>
                <a:latin typeface="Carlito"/>
                <a:cs typeface="Carlito"/>
              </a:rPr>
              <a:t>in</a:t>
            </a:r>
            <a:r>
              <a:rPr sz="2100" b="0" kern="0" spc="-60" dirty="0">
                <a:solidFill>
                  <a:sysClr val="windowText" lastClr="000000"/>
                </a:solidFill>
                <a:latin typeface="Carlito"/>
                <a:cs typeface="Carlito"/>
              </a:rPr>
              <a:t> </a:t>
            </a:r>
            <a:r>
              <a:rPr sz="2100" b="0" kern="0" dirty="0">
                <a:solidFill>
                  <a:sysClr val="windowText" lastClr="000000"/>
                </a:solidFill>
                <a:latin typeface="Carlito"/>
                <a:cs typeface="Carlito"/>
              </a:rPr>
              <a:t>the</a:t>
            </a:r>
            <a:r>
              <a:rPr sz="2100" b="0" kern="0" spc="-50" dirty="0">
                <a:solidFill>
                  <a:sysClr val="windowText" lastClr="000000"/>
                </a:solidFill>
                <a:latin typeface="Carlito"/>
                <a:cs typeface="Carlito"/>
              </a:rPr>
              <a:t> </a:t>
            </a:r>
            <a:r>
              <a:rPr sz="2100" b="0" kern="0" dirty="0">
                <a:solidFill>
                  <a:sysClr val="windowText" lastClr="000000"/>
                </a:solidFill>
                <a:latin typeface="Carlito"/>
                <a:cs typeface="Carlito"/>
              </a:rPr>
              <a:t>user</a:t>
            </a:r>
            <a:r>
              <a:rPr sz="2100" b="0" kern="0" spc="-40" dirty="0">
                <a:solidFill>
                  <a:sysClr val="windowText" lastClr="000000"/>
                </a:solidFill>
                <a:latin typeface="Carlito"/>
                <a:cs typeface="Carlito"/>
              </a:rPr>
              <a:t> </a:t>
            </a:r>
            <a:r>
              <a:rPr sz="2100" b="0" kern="0" dirty="0">
                <a:solidFill>
                  <a:sysClr val="windowText" lastClr="000000"/>
                </a:solidFill>
                <a:latin typeface="Carlito"/>
                <a:cs typeface="Carlito"/>
              </a:rPr>
              <a:t>rating</a:t>
            </a:r>
            <a:r>
              <a:rPr sz="2100" b="0" kern="0" spc="-45" dirty="0">
                <a:solidFill>
                  <a:sysClr val="windowText" lastClr="000000"/>
                </a:solidFill>
                <a:latin typeface="Carlito"/>
                <a:cs typeface="Carlito"/>
              </a:rPr>
              <a:t> </a:t>
            </a:r>
            <a:r>
              <a:rPr sz="2100" b="0" kern="0" dirty="0">
                <a:solidFill>
                  <a:sysClr val="windowText" lastClr="000000"/>
                </a:solidFill>
                <a:latin typeface="Carlito"/>
                <a:cs typeface="Carlito"/>
              </a:rPr>
              <a:t>matrix</a:t>
            </a:r>
            <a:r>
              <a:rPr sz="2100" b="0" kern="0" spc="-55" dirty="0">
                <a:solidFill>
                  <a:sysClr val="windowText" lastClr="000000"/>
                </a:solidFill>
                <a:latin typeface="Carlito"/>
                <a:cs typeface="Carlito"/>
              </a:rPr>
              <a:t> </a:t>
            </a:r>
            <a:r>
              <a:rPr sz="2100" b="0" kern="0" dirty="0">
                <a:solidFill>
                  <a:sysClr val="windowText" lastClr="000000"/>
                </a:solidFill>
                <a:latin typeface="Carlito"/>
                <a:cs typeface="Carlito"/>
              </a:rPr>
              <a:t>are</a:t>
            </a:r>
            <a:r>
              <a:rPr sz="2100" b="0" kern="0" spc="-60" dirty="0">
                <a:solidFill>
                  <a:sysClr val="windowText" lastClr="000000"/>
                </a:solidFill>
                <a:latin typeface="Carlito"/>
                <a:cs typeface="Carlito"/>
              </a:rPr>
              <a:t> </a:t>
            </a:r>
            <a:r>
              <a:rPr sz="2100" b="0" kern="0" dirty="0">
                <a:solidFill>
                  <a:sysClr val="windowText" lastClr="000000"/>
                </a:solidFill>
                <a:latin typeface="Carlito"/>
                <a:cs typeface="Carlito"/>
              </a:rPr>
              <a:t>divided</a:t>
            </a:r>
            <a:r>
              <a:rPr sz="2100" b="0" kern="0" spc="-50" dirty="0">
                <a:solidFill>
                  <a:sysClr val="windowText" lastClr="000000"/>
                </a:solidFill>
                <a:latin typeface="Carlito"/>
                <a:cs typeface="Carlito"/>
              </a:rPr>
              <a:t> </a:t>
            </a:r>
            <a:r>
              <a:rPr sz="2100" b="0" kern="0" dirty="0">
                <a:solidFill>
                  <a:sysClr val="windowText" lastClr="000000"/>
                </a:solidFill>
                <a:latin typeface="Carlito"/>
                <a:cs typeface="Carlito"/>
              </a:rPr>
              <a:t>into</a:t>
            </a:r>
            <a:r>
              <a:rPr sz="2100" b="0" kern="0" spc="-25" dirty="0">
                <a:solidFill>
                  <a:sysClr val="windowText" lastClr="000000"/>
                </a:solidFill>
                <a:latin typeface="Carlito"/>
                <a:cs typeface="Carlito"/>
              </a:rPr>
              <a:t> </a:t>
            </a:r>
            <a:r>
              <a:rPr sz="2100" b="0" kern="0" dirty="0">
                <a:solidFill>
                  <a:sysClr val="windowText" lastClr="000000"/>
                </a:solidFill>
                <a:latin typeface="Carlito"/>
                <a:cs typeface="Carlito"/>
              </a:rPr>
              <a:t>N</a:t>
            </a:r>
            <a:r>
              <a:rPr sz="2100" b="0" kern="0" spc="-60" dirty="0">
                <a:solidFill>
                  <a:sysClr val="windowText" lastClr="000000"/>
                </a:solidFill>
                <a:latin typeface="Carlito"/>
                <a:cs typeface="Carlito"/>
              </a:rPr>
              <a:t> </a:t>
            </a:r>
            <a:r>
              <a:rPr sz="2100" b="0" kern="0" spc="-10" dirty="0">
                <a:solidFill>
                  <a:sysClr val="windowText" lastClr="000000"/>
                </a:solidFill>
                <a:latin typeface="Carlito"/>
                <a:cs typeface="Carlito"/>
              </a:rPr>
              <a:t>partitions</a:t>
            </a:r>
            <a:endParaRPr sz="2100" b="0" kern="0">
              <a:solidFill>
                <a:sysClr val="windowText" lastClr="000000"/>
              </a:solidFill>
              <a:latin typeface="Carlito"/>
              <a:cs typeface="Carlito"/>
            </a:endParaRPr>
          </a:p>
          <a:p>
            <a:pPr marL="527685" lvl="1" indent="-172085" fontAlgn="auto">
              <a:spcBef>
                <a:spcPts val="204"/>
              </a:spcBef>
              <a:spcAft>
                <a:spcPts val="0"/>
              </a:spcAft>
              <a:buFont typeface="Arial"/>
              <a:buChar char="•"/>
              <a:tabLst>
                <a:tab pos="527685" algn="l"/>
              </a:tabLst>
            </a:pPr>
            <a:r>
              <a:rPr b="0" kern="0" dirty="0">
                <a:solidFill>
                  <a:sysClr val="windowText" lastClr="000000"/>
                </a:solidFill>
                <a:latin typeface="Carlito"/>
                <a:cs typeface="Carlito"/>
              </a:rPr>
              <a:t>Normally</a:t>
            </a:r>
            <a:r>
              <a:rPr b="0" kern="0" spc="-15" dirty="0">
                <a:solidFill>
                  <a:sysClr val="windowText" lastClr="000000"/>
                </a:solidFill>
                <a:latin typeface="Carlito"/>
                <a:cs typeface="Carlito"/>
              </a:rPr>
              <a:t> </a:t>
            </a:r>
            <a:r>
              <a:rPr b="0" kern="0" dirty="0">
                <a:solidFill>
                  <a:sysClr val="windowText" lastClr="000000"/>
                </a:solidFill>
                <a:latin typeface="Carlito"/>
                <a:cs typeface="Carlito"/>
              </a:rPr>
              <a:t>10,</a:t>
            </a:r>
            <a:r>
              <a:rPr b="0" kern="0" spc="-25" dirty="0">
                <a:solidFill>
                  <a:sysClr val="windowText" lastClr="000000"/>
                </a:solidFill>
                <a:latin typeface="Carlito"/>
                <a:cs typeface="Carlito"/>
              </a:rPr>
              <a:t> </a:t>
            </a:r>
            <a:r>
              <a:rPr b="0" kern="0" spc="-10" dirty="0">
                <a:solidFill>
                  <a:sysClr val="windowText" lastClr="000000"/>
                </a:solidFill>
                <a:latin typeface="Carlito"/>
                <a:cs typeface="Carlito"/>
              </a:rPr>
              <a:t>common</a:t>
            </a:r>
            <a:r>
              <a:rPr b="0" kern="0" spc="-25" dirty="0">
                <a:solidFill>
                  <a:sysClr val="windowText" lastClr="000000"/>
                </a:solidFill>
                <a:latin typeface="Carlito"/>
                <a:cs typeface="Carlito"/>
              </a:rPr>
              <a:t> </a:t>
            </a:r>
            <a:r>
              <a:rPr b="0" kern="0" dirty="0">
                <a:solidFill>
                  <a:sysClr val="windowText" lastClr="000000"/>
                </a:solidFill>
                <a:latin typeface="Carlito"/>
                <a:cs typeface="Carlito"/>
              </a:rPr>
              <a:t>splits</a:t>
            </a:r>
            <a:r>
              <a:rPr b="0" kern="0" spc="-25" dirty="0">
                <a:solidFill>
                  <a:sysClr val="windowText" lastClr="000000"/>
                </a:solidFill>
                <a:latin typeface="Carlito"/>
                <a:cs typeface="Carlito"/>
              </a:rPr>
              <a:t> </a:t>
            </a:r>
            <a:r>
              <a:rPr b="0" kern="0" dirty="0">
                <a:solidFill>
                  <a:sysClr val="windowText" lastClr="000000"/>
                </a:solidFill>
                <a:latin typeface="Carlito"/>
                <a:cs typeface="Carlito"/>
              </a:rPr>
              <a:t>8-2</a:t>
            </a:r>
            <a:r>
              <a:rPr b="0" kern="0" spc="-15" dirty="0">
                <a:solidFill>
                  <a:sysClr val="windowText" lastClr="000000"/>
                </a:solidFill>
                <a:latin typeface="Carlito"/>
                <a:cs typeface="Carlito"/>
              </a:rPr>
              <a:t> </a:t>
            </a:r>
            <a:r>
              <a:rPr b="0" kern="0" dirty="0">
                <a:solidFill>
                  <a:sysClr val="windowText" lastClr="000000"/>
                </a:solidFill>
                <a:latin typeface="Carlito"/>
                <a:cs typeface="Carlito"/>
              </a:rPr>
              <a:t>or</a:t>
            </a:r>
            <a:r>
              <a:rPr b="0" kern="0" spc="-25" dirty="0">
                <a:solidFill>
                  <a:sysClr val="windowText" lastClr="000000"/>
                </a:solidFill>
                <a:latin typeface="Carlito"/>
                <a:cs typeface="Carlito"/>
              </a:rPr>
              <a:t> </a:t>
            </a:r>
            <a:r>
              <a:rPr b="0" kern="0" spc="-10" dirty="0">
                <a:solidFill>
                  <a:sysClr val="windowText" lastClr="000000"/>
                </a:solidFill>
                <a:latin typeface="Carlito"/>
                <a:cs typeface="Carlito"/>
              </a:rPr>
              <a:t>9-</a:t>
            </a:r>
            <a:r>
              <a:rPr b="0" kern="0" dirty="0">
                <a:solidFill>
                  <a:sysClr val="windowText" lastClr="000000"/>
                </a:solidFill>
                <a:latin typeface="Carlito"/>
                <a:cs typeface="Carlito"/>
              </a:rPr>
              <a:t>1</a:t>
            </a:r>
            <a:r>
              <a:rPr b="0" kern="0" spc="-10" dirty="0">
                <a:solidFill>
                  <a:sysClr val="windowText" lastClr="000000"/>
                </a:solidFill>
                <a:latin typeface="Carlito"/>
                <a:cs typeface="Carlito"/>
              </a:rPr>
              <a:t> </a:t>
            </a:r>
            <a:r>
              <a:rPr b="0" kern="0" dirty="0">
                <a:solidFill>
                  <a:sysClr val="windowText" lastClr="000000"/>
                </a:solidFill>
                <a:latin typeface="Carlito"/>
                <a:cs typeface="Carlito"/>
              </a:rPr>
              <a:t>(80/20,</a:t>
            </a:r>
            <a:r>
              <a:rPr b="0" kern="0" spc="-10" dirty="0">
                <a:solidFill>
                  <a:sysClr val="windowText" lastClr="000000"/>
                </a:solidFill>
                <a:latin typeface="Carlito"/>
                <a:cs typeface="Carlito"/>
              </a:rPr>
              <a:t> 90/10%)</a:t>
            </a:r>
            <a:endParaRPr b="0" kern="0">
              <a:solidFill>
                <a:sysClr val="windowText" lastClr="000000"/>
              </a:solidFill>
              <a:latin typeface="Carlito"/>
              <a:cs typeface="Carlito"/>
            </a:endParaRPr>
          </a:p>
          <a:p>
            <a:pPr marL="527685" lvl="1" indent="-172085" fontAlgn="auto">
              <a:spcBef>
                <a:spcPts val="180"/>
              </a:spcBef>
              <a:spcAft>
                <a:spcPts val="0"/>
              </a:spcAft>
              <a:buFont typeface="Arial"/>
              <a:buChar char="•"/>
              <a:tabLst>
                <a:tab pos="527685" algn="l"/>
              </a:tabLst>
            </a:pPr>
            <a:r>
              <a:rPr b="0" kern="0" spc="-10" dirty="0">
                <a:solidFill>
                  <a:sysClr val="windowText" lastClr="000000"/>
                </a:solidFill>
                <a:latin typeface="Carlito"/>
                <a:cs typeface="Carlito"/>
              </a:rPr>
              <a:t>N-</a:t>
            </a:r>
            <a:r>
              <a:rPr b="0" kern="0" dirty="0">
                <a:solidFill>
                  <a:sysClr val="windowText" lastClr="000000"/>
                </a:solidFill>
                <a:latin typeface="Carlito"/>
                <a:cs typeface="Carlito"/>
              </a:rPr>
              <a:t>1</a:t>
            </a:r>
            <a:r>
              <a:rPr b="0" kern="0" spc="-35" dirty="0">
                <a:solidFill>
                  <a:sysClr val="windowText" lastClr="000000"/>
                </a:solidFill>
                <a:latin typeface="Carlito"/>
                <a:cs typeface="Carlito"/>
              </a:rPr>
              <a:t> </a:t>
            </a:r>
            <a:r>
              <a:rPr b="0" kern="0" dirty="0">
                <a:solidFill>
                  <a:sysClr val="windowText" lastClr="000000"/>
                </a:solidFill>
                <a:latin typeface="Carlito"/>
                <a:cs typeface="Carlito"/>
              </a:rPr>
              <a:t>partitions</a:t>
            </a:r>
            <a:r>
              <a:rPr b="0" kern="0" spc="-15" dirty="0">
                <a:solidFill>
                  <a:sysClr val="windowText" lastClr="000000"/>
                </a:solidFill>
                <a:latin typeface="Carlito"/>
                <a:cs typeface="Carlito"/>
              </a:rPr>
              <a:t> </a:t>
            </a:r>
            <a:r>
              <a:rPr b="0" kern="0" dirty="0">
                <a:solidFill>
                  <a:sysClr val="windowText" lastClr="000000"/>
                </a:solidFill>
                <a:latin typeface="Carlito"/>
                <a:cs typeface="Carlito"/>
              </a:rPr>
              <a:t>are</a:t>
            </a:r>
            <a:r>
              <a:rPr b="0" kern="0" spc="-35" dirty="0">
                <a:solidFill>
                  <a:sysClr val="windowText" lastClr="000000"/>
                </a:solidFill>
                <a:latin typeface="Carlito"/>
                <a:cs typeface="Carlito"/>
              </a:rPr>
              <a:t> </a:t>
            </a:r>
            <a:r>
              <a:rPr b="0" kern="0" dirty="0">
                <a:solidFill>
                  <a:sysClr val="windowText" lastClr="000000"/>
                </a:solidFill>
                <a:latin typeface="Carlito"/>
                <a:cs typeface="Carlito"/>
              </a:rPr>
              <a:t>used</a:t>
            </a:r>
            <a:r>
              <a:rPr b="0" kern="0" spc="-30" dirty="0">
                <a:solidFill>
                  <a:sysClr val="windowText" lastClr="000000"/>
                </a:solidFill>
                <a:latin typeface="Carlito"/>
                <a:cs typeface="Carlito"/>
              </a:rPr>
              <a:t> </a:t>
            </a:r>
            <a:r>
              <a:rPr b="0" kern="0" dirty="0">
                <a:solidFill>
                  <a:sysClr val="windowText" lastClr="000000"/>
                </a:solidFill>
                <a:latin typeface="Carlito"/>
                <a:cs typeface="Carlito"/>
              </a:rPr>
              <a:t>for</a:t>
            </a:r>
            <a:r>
              <a:rPr b="0" kern="0" spc="-30" dirty="0">
                <a:solidFill>
                  <a:sysClr val="windowText" lastClr="000000"/>
                </a:solidFill>
                <a:latin typeface="Carlito"/>
                <a:cs typeface="Carlito"/>
              </a:rPr>
              <a:t> </a:t>
            </a:r>
            <a:r>
              <a:rPr b="0" kern="0" dirty="0">
                <a:solidFill>
                  <a:sysClr val="windowText" lastClr="000000"/>
                </a:solidFill>
                <a:latin typeface="Carlito"/>
                <a:cs typeface="Carlito"/>
              </a:rPr>
              <a:t>the</a:t>
            </a:r>
            <a:r>
              <a:rPr b="0" kern="0" spc="-25" dirty="0">
                <a:solidFill>
                  <a:sysClr val="windowText" lastClr="000000"/>
                </a:solidFill>
                <a:latin typeface="Carlito"/>
                <a:cs typeface="Carlito"/>
              </a:rPr>
              <a:t> </a:t>
            </a:r>
            <a:r>
              <a:rPr b="0" kern="0" spc="-10" dirty="0">
                <a:solidFill>
                  <a:sysClr val="windowText" lastClr="000000"/>
                </a:solidFill>
                <a:latin typeface="Carlito"/>
                <a:cs typeface="Carlito"/>
              </a:rPr>
              <a:t>training</a:t>
            </a:r>
            <a:endParaRPr b="0" kern="0">
              <a:solidFill>
                <a:sysClr val="windowText" lastClr="000000"/>
              </a:solidFill>
              <a:latin typeface="Carlito"/>
              <a:cs typeface="Carlito"/>
            </a:endParaRPr>
          </a:p>
          <a:p>
            <a:pPr marL="527685" lvl="1" indent="-172085" fontAlgn="auto">
              <a:spcBef>
                <a:spcPts val="180"/>
              </a:spcBef>
              <a:spcAft>
                <a:spcPts val="0"/>
              </a:spcAft>
              <a:buFont typeface="Arial"/>
              <a:buChar char="•"/>
              <a:tabLst>
                <a:tab pos="527685" algn="l"/>
              </a:tabLst>
            </a:pPr>
            <a:r>
              <a:rPr b="0" kern="0" dirty="0">
                <a:solidFill>
                  <a:sysClr val="windowText" lastClr="000000"/>
                </a:solidFill>
                <a:latin typeface="Carlito"/>
                <a:cs typeface="Carlito"/>
              </a:rPr>
              <a:t>the</a:t>
            </a:r>
            <a:r>
              <a:rPr b="0" kern="0" spc="-25" dirty="0">
                <a:solidFill>
                  <a:sysClr val="windowText" lastClr="000000"/>
                </a:solidFill>
                <a:latin typeface="Carlito"/>
                <a:cs typeface="Carlito"/>
              </a:rPr>
              <a:t> </a:t>
            </a:r>
            <a:r>
              <a:rPr b="0" kern="0" dirty="0">
                <a:solidFill>
                  <a:sysClr val="windowText" lastClr="000000"/>
                </a:solidFill>
                <a:latin typeface="Carlito"/>
                <a:cs typeface="Carlito"/>
              </a:rPr>
              <a:t>remaining</a:t>
            </a:r>
            <a:r>
              <a:rPr b="0" kern="0" spc="-25" dirty="0">
                <a:solidFill>
                  <a:sysClr val="windowText" lastClr="000000"/>
                </a:solidFill>
                <a:latin typeface="Carlito"/>
                <a:cs typeface="Carlito"/>
              </a:rPr>
              <a:t> </a:t>
            </a:r>
            <a:r>
              <a:rPr b="0" kern="0" dirty="0">
                <a:solidFill>
                  <a:sysClr val="windowText" lastClr="000000"/>
                </a:solidFill>
                <a:latin typeface="Carlito"/>
                <a:cs typeface="Carlito"/>
              </a:rPr>
              <a:t>partition</a:t>
            </a:r>
            <a:r>
              <a:rPr b="0" kern="0" spc="-30" dirty="0">
                <a:solidFill>
                  <a:sysClr val="windowText" lastClr="000000"/>
                </a:solidFill>
                <a:latin typeface="Carlito"/>
                <a:cs typeface="Carlito"/>
              </a:rPr>
              <a:t> </a:t>
            </a:r>
            <a:r>
              <a:rPr b="0" kern="0" dirty="0">
                <a:solidFill>
                  <a:sysClr val="windowText" lastClr="000000"/>
                </a:solidFill>
                <a:latin typeface="Carlito"/>
                <a:cs typeface="Carlito"/>
              </a:rPr>
              <a:t>is</a:t>
            </a:r>
            <a:r>
              <a:rPr b="0" kern="0" spc="-40" dirty="0">
                <a:solidFill>
                  <a:sysClr val="windowText" lastClr="000000"/>
                </a:solidFill>
                <a:latin typeface="Carlito"/>
                <a:cs typeface="Carlito"/>
              </a:rPr>
              <a:t> </a:t>
            </a:r>
            <a:r>
              <a:rPr b="0" kern="0" dirty="0">
                <a:solidFill>
                  <a:sysClr val="windowText" lastClr="000000"/>
                </a:solidFill>
                <a:latin typeface="Carlito"/>
                <a:cs typeface="Carlito"/>
              </a:rPr>
              <a:t>used</a:t>
            </a:r>
            <a:r>
              <a:rPr b="0" kern="0" spc="-40" dirty="0">
                <a:solidFill>
                  <a:sysClr val="windowText" lastClr="000000"/>
                </a:solidFill>
                <a:latin typeface="Carlito"/>
                <a:cs typeface="Carlito"/>
              </a:rPr>
              <a:t> </a:t>
            </a:r>
            <a:r>
              <a:rPr b="0" kern="0" dirty="0">
                <a:solidFill>
                  <a:sysClr val="windowText" lastClr="000000"/>
                </a:solidFill>
                <a:latin typeface="Carlito"/>
                <a:cs typeface="Carlito"/>
              </a:rPr>
              <a:t>for</a:t>
            </a:r>
            <a:r>
              <a:rPr b="0" kern="0" spc="-30" dirty="0">
                <a:solidFill>
                  <a:sysClr val="windowText" lastClr="000000"/>
                </a:solidFill>
                <a:latin typeface="Carlito"/>
                <a:cs typeface="Carlito"/>
              </a:rPr>
              <a:t> </a:t>
            </a:r>
            <a:r>
              <a:rPr b="0" kern="0" dirty="0">
                <a:solidFill>
                  <a:sysClr val="windowText" lastClr="000000"/>
                </a:solidFill>
                <a:latin typeface="Carlito"/>
                <a:cs typeface="Carlito"/>
              </a:rPr>
              <a:t>the</a:t>
            </a:r>
            <a:r>
              <a:rPr b="0" kern="0" spc="-40" dirty="0">
                <a:solidFill>
                  <a:sysClr val="windowText" lastClr="000000"/>
                </a:solidFill>
                <a:latin typeface="Carlito"/>
                <a:cs typeface="Carlito"/>
              </a:rPr>
              <a:t> </a:t>
            </a:r>
            <a:r>
              <a:rPr b="0" kern="0" spc="-20" dirty="0">
                <a:solidFill>
                  <a:sysClr val="windowText" lastClr="000000"/>
                </a:solidFill>
                <a:latin typeface="Carlito"/>
                <a:cs typeface="Carlito"/>
              </a:rPr>
              <a:t>test</a:t>
            </a:r>
            <a:endParaRPr b="0" kern="0">
              <a:solidFill>
                <a:sysClr val="windowText" lastClr="000000"/>
              </a:solidFill>
              <a:latin typeface="Carlito"/>
              <a:cs typeface="Carlito"/>
            </a:endParaRPr>
          </a:p>
          <a:p>
            <a:pPr marL="527685" lvl="1" indent="-172085" fontAlgn="auto">
              <a:spcBef>
                <a:spcPts val="195"/>
              </a:spcBef>
              <a:spcAft>
                <a:spcPts val="0"/>
              </a:spcAft>
              <a:buFont typeface="Arial"/>
              <a:buChar char="•"/>
              <a:tabLst>
                <a:tab pos="527685" algn="l"/>
              </a:tabLst>
            </a:pPr>
            <a:r>
              <a:rPr b="0" kern="0" spc="-10" dirty="0">
                <a:solidFill>
                  <a:sysClr val="windowText" lastClr="000000"/>
                </a:solidFill>
                <a:latin typeface="Carlito"/>
                <a:cs typeface="Carlito"/>
              </a:rPr>
              <a:t>average</a:t>
            </a:r>
            <a:r>
              <a:rPr b="0" kern="0" spc="-75" dirty="0">
                <a:solidFill>
                  <a:sysClr val="windowText" lastClr="000000"/>
                </a:solidFill>
                <a:latin typeface="Carlito"/>
                <a:cs typeface="Carlito"/>
              </a:rPr>
              <a:t> </a:t>
            </a:r>
            <a:r>
              <a:rPr b="0" kern="0" dirty="0">
                <a:solidFill>
                  <a:sysClr val="windowText" lastClr="000000"/>
                </a:solidFill>
                <a:latin typeface="Carlito"/>
                <a:cs typeface="Carlito"/>
              </a:rPr>
              <a:t>of</a:t>
            </a:r>
            <a:r>
              <a:rPr b="0" kern="0" spc="-45" dirty="0">
                <a:solidFill>
                  <a:sysClr val="windowText" lastClr="000000"/>
                </a:solidFill>
                <a:latin typeface="Carlito"/>
                <a:cs typeface="Carlito"/>
              </a:rPr>
              <a:t> </a:t>
            </a:r>
            <a:r>
              <a:rPr b="0" kern="0" dirty="0">
                <a:solidFill>
                  <a:sysClr val="windowText" lastClr="000000"/>
                </a:solidFill>
                <a:latin typeface="Carlito"/>
                <a:cs typeface="Carlito"/>
              </a:rPr>
              <a:t>several</a:t>
            </a:r>
            <a:r>
              <a:rPr b="0" kern="0" spc="-65" dirty="0">
                <a:solidFill>
                  <a:sysClr val="windowText" lastClr="000000"/>
                </a:solidFill>
                <a:latin typeface="Carlito"/>
                <a:cs typeface="Carlito"/>
              </a:rPr>
              <a:t> </a:t>
            </a:r>
            <a:r>
              <a:rPr b="0" kern="0" dirty="0">
                <a:solidFill>
                  <a:sysClr val="windowText" lastClr="000000"/>
                </a:solidFill>
                <a:latin typeface="Carlito"/>
                <a:cs typeface="Carlito"/>
              </a:rPr>
              <a:t>ways</a:t>
            </a:r>
            <a:r>
              <a:rPr b="0" kern="0" spc="-55" dirty="0">
                <a:solidFill>
                  <a:sysClr val="windowText" lastClr="000000"/>
                </a:solidFill>
                <a:latin typeface="Carlito"/>
                <a:cs typeface="Carlito"/>
              </a:rPr>
              <a:t> </a:t>
            </a:r>
            <a:r>
              <a:rPr b="0" kern="0" dirty="0">
                <a:solidFill>
                  <a:sysClr val="windowText" lastClr="000000"/>
                </a:solidFill>
                <a:latin typeface="Carlito"/>
                <a:cs typeface="Carlito"/>
              </a:rPr>
              <a:t>of</a:t>
            </a:r>
            <a:r>
              <a:rPr b="0" kern="0" spc="-60" dirty="0">
                <a:solidFill>
                  <a:sysClr val="windowText" lastClr="000000"/>
                </a:solidFill>
                <a:latin typeface="Carlito"/>
                <a:cs typeface="Carlito"/>
              </a:rPr>
              <a:t> </a:t>
            </a:r>
            <a:r>
              <a:rPr b="0" kern="0" dirty="0">
                <a:solidFill>
                  <a:sysClr val="windowText" lastClr="000000"/>
                </a:solidFill>
                <a:latin typeface="Carlito"/>
                <a:cs typeface="Carlito"/>
              </a:rPr>
              <a:t>splitting</a:t>
            </a:r>
            <a:r>
              <a:rPr b="0" kern="0" spc="-40" dirty="0">
                <a:solidFill>
                  <a:sysClr val="windowText" lastClr="000000"/>
                </a:solidFill>
                <a:latin typeface="Carlito"/>
                <a:cs typeface="Carlito"/>
              </a:rPr>
              <a:t> </a:t>
            </a:r>
            <a:r>
              <a:rPr b="0" kern="0" dirty="0">
                <a:solidFill>
                  <a:sysClr val="windowText" lastClr="000000"/>
                </a:solidFill>
                <a:latin typeface="Carlito"/>
                <a:cs typeface="Carlito"/>
              </a:rPr>
              <a:t>the</a:t>
            </a:r>
            <a:r>
              <a:rPr b="0" kern="0" spc="-40" dirty="0">
                <a:solidFill>
                  <a:sysClr val="windowText" lastClr="000000"/>
                </a:solidFill>
                <a:latin typeface="Carlito"/>
                <a:cs typeface="Carlito"/>
              </a:rPr>
              <a:t> </a:t>
            </a:r>
            <a:r>
              <a:rPr b="0" kern="0" spc="-20" dirty="0">
                <a:solidFill>
                  <a:sysClr val="windowText" lastClr="000000"/>
                </a:solidFill>
                <a:latin typeface="Carlito"/>
                <a:cs typeface="Carlito"/>
              </a:rPr>
              <a:t>data</a:t>
            </a:r>
            <a:endParaRPr b="0" kern="0">
              <a:solidFill>
                <a:sysClr val="windowText" lastClr="000000"/>
              </a:solidFill>
              <a:latin typeface="Carlito"/>
              <a:cs typeface="Carlito"/>
            </a:endParaRPr>
          </a:p>
        </p:txBody>
      </p:sp>
    </p:spTree>
    <p:extLst>
      <p:ext uri="{BB962C8B-B14F-4D97-AF65-F5344CB8AC3E}">
        <p14:creationId xmlns:p14="http://schemas.microsoft.com/office/powerpoint/2010/main" val="310190066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67390" y="485014"/>
            <a:ext cx="10305220" cy="749307"/>
          </a:xfrm>
          <a:prstGeom prst="rect">
            <a:avLst/>
          </a:prstGeom>
        </p:spPr>
        <p:txBody>
          <a:bodyPr vert="horz" wrap="square" lIns="0" tIns="239140" rIns="0" bIns="0" rtlCol="0">
            <a:spAutoFit/>
          </a:bodyPr>
          <a:lstStyle/>
          <a:p>
            <a:pPr marL="12700">
              <a:spcBef>
                <a:spcPts val="100"/>
              </a:spcBef>
            </a:pPr>
            <a:r>
              <a:rPr spc="-25" dirty="0"/>
              <a:t>N-</a:t>
            </a:r>
            <a:r>
              <a:rPr spc="-10" dirty="0"/>
              <a:t>fold</a:t>
            </a:r>
            <a:r>
              <a:rPr spc="-105" dirty="0"/>
              <a:t> </a:t>
            </a:r>
            <a:r>
              <a:rPr spc="-35" dirty="0"/>
              <a:t>cross-</a:t>
            </a:r>
            <a:r>
              <a:rPr spc="-30" dirty="0"/>
              <a:t>validation</a:t>
            </a:r>
          </a:p>
        </p:txBody>
      </p:sp>
      <p:graphicFrame>
        <p:nvGraphicFramePr>
          <p:cNvPr id="3" name="object 3"/>
          <p:cNvGraphicFramePr>
            <a:graphicFrameLocks noGrp="1"/>
          </p:cNvGraphicFramePr>
          <p:nvPr/>
        </p:nvGraphicFramePr>
        <p:xfrm>
          <a:off x="2146300" y="3914014"/>
          <a:ext cx="7886700" cy="370205"/>
        </p:xfrm>
        <a:graphic>
          <a:graphicData uri="http://schemas.openxmlformats.org/drawingml/2006/table">
            <a:tbl>
              <a:tblPr firstRow="1" bandRow="1">
                <a:tableStyleId>{2D5ABB26-0587-4C30-8999-92F81FD0307C}</a:tableStyleId>
              </a:tblPr>
              <a:tblGrid>
                <a:gridCol w="788670">
                  <a:extLst>
                    <a:ext uri="{9D8B030D-6E8A-4147-A177-3AD203B41FA5}">
                      <a16:colId xmlns:a16="http://schemas.microsoft.com/office/drawing/2014/main" val="20000"/>
                    </a:ext>
                  </a:extLst>
                </a:gridCol>
                <a:gridCol w="7098030">
                  <a:extLst>
                    <a:ext uri="{9D8B030D-6E8A-4147-A177-3AD203B41FA5}">
                      <a16:colId xmlns:a16="http://schemas.microsoft.com/office/drawing/2014/main" val="20001"/>
                    </a:ext>
                  </a:extLst>
                </a:gridCol>
              </a:tblGrid>
              <a:tr h="370205">
                <a:tc>
                  <a:txBody>
                    <a:bodyPr/>
                    <a:lstStyle/>
                    <a:p>
                      <a:pPr marL="91440">
                        <a:lnSpc>
                          <a:spcPct val="100000"/>
                        </a:lnSpc>
                        <a:spcBef>
                          <a:spcPts val="275"/>
                        </a:spcBef>
                      </a:pPr>
                      <a:r>
                        <a:rPr sz="1350" b="1" spc="-20" dirty="0">
                          <a:solidFill>
                            <a:srgbClr val="FFFFFF"/>
                          </a:solidFill>
                          <a:latin typeface="Carlito"/>
                          <a:cs typeface="Carlito"/>
                        </a:rPr>
                        <a:t>Test</a:t>
                      </a:r>
                      <a:endParaRPr sz="1350">
                        <a:latin typeface="Carlito"/>
                        <a:cs typeface="Carlito"/>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EC7C30"/>
                    </a:solidFill>
                  </a:tcPr>
                </a:tc>
                <a:tc>
                  <a:txBody>
                    <a:bodyPr/>
                    <a:lstStyle/>
                    <a:p>
                      <a:pPr algn="ctr">
                        <a:lnSpc>
                          <a:spcPct val="100000"/>
                        </a:lnSpc>
                        <a:spcBef>
                          <a:spcPts val="275"/>
                        </a:spcBef>
                      </a:pPr>
                      <a:r>
                        <a:rPr sz="1350" b="1" spc="-10" dirty="0">
                          <a:solidFill>
                            <a:srgbClr val="FFFFFF"/>
                          </a:solidFill>
                          <a:latin typeface="Carlito"/>
                          <a:cs typeface="Carlito"/>
                        </a:rPr>
                        <a:t>Train</a:t>
                      </a:r>
                      <a:endParaRPr sz="1350">
                        <a:latin typeface="Carlito"/>
                        <a:cs typeface="Carlito"/>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471C4"/>
                    </a:solidFill>
                  </a:tcPr>
                </a:tc>
                <a:extLst>
                  <a:ext uri="{0D108BD9-81ED-4DB2-BD59-A6C34878D82A}">
                    <a16:rowId xmlns:a16="http://schemas.microsoft.com/office/drawing/2014/main" val="10000"/>
                  </a:ext>
                </a:extLst>
              </a:tr>
            </a:tbl>
          </a:graphicData>
        </a:graphic>
      </p:graphicFrame>
      <p:graphicFrame>
        <p:nvGraphicFramePr>
          <p:cNvPr id="4" name="object 4"/>
          <p:cNvGraphicFramePr>
            <a:graphicFrameLocks noGrp="1"/>
          </p:cNvGraphicFramePr>
          <p:nvPr/>
        </p:nvGraphicFramePr>
        <p:xfrm>
          <a:off x="2146300" y="4419727"/>
          <a:ext cx="7886700" cy="370840"/>
        </p:xfrm>
        <a:graphic>
          <a:graphicData uri="http://schemas.openxmlformats.org/drawingml/2006/table">
            <a:tbl>
              <a:tblPr firstRow="1" bandRow="1">
                <a:tableStyleId>{2D5ABB26-0587-4C30-8999-92F81FD0307C}</a:tableStyleId>
              </a:tblPr>
              <a:tblGrid>
                <a:gridCol w="788670">
                  <a:extLst>
                    <a:ext uri="{9D8B030D-6E8A-4147-A177-3AD203B41FA5}">
                      <a16:colId xmlns:a16="http://schemas.microsoft.com/office/drawing/2014/main" val="20000"/>
                    </a:ext>
                  </a:extLst>
                </a:gridCol>
                <a:gridCol w="788670">
                  <a:extLst>
                    <a:ext uri="{9D8B030D-6E8A-4147-A177-3AD203B41FA5}">
                      <a16:colId xmlns:a16="http://schemas.microsoft.com/office/drawing/2014/main" val="20001"/>
                    </a:ext>
                  </a:extLst>
                </a:gridCol>
                <a:gridCol w="6309360">
                  <a:extLst>
                    <a:ext uri="{9D8B030D-6E8A-4147-A177-3AD203B41FA5}">
                      <a16:colId xmlns:a16="http://schemas.microsoft.com/office/drawing/2014/main" val="20002"/>
                    </a:ext>
                  </a:extLst>
                </a:gridCol>
              </a:tblGrid>
              <a:tr h="370840">
                <a:tc>
                  <a:txBody>
                    <a:bodyPr/>
                    <a:lstStyle/>
                    <a:p>
                      <a:pPr marL="91440">
                        <a:lnSpc>
                          <a:spcPct val="100000"/>
                        </a:lnSpc>
                        <a:spcBef>
                          <a:spcPts val="280"/>
                        </a:spcBef>
                      </a:pPr>
                      <a:r>
                        <a:rPr sz="1350" b="1" spc="-10" dirty="0">
                          <a:solidFill>
                            <a:srgbClr val="FFFFFF"/>
                          </a:solidFill>
                          <a:latin typeface="Carlito"/>
                          <a:cs typeface="Carlito"/>
                        </a:rPr>
                        <a:t>Train</a:t>
                      </a:r>
                      <a:endParaRPr sz="1350">
                        <a:latin typeface="Carlito"/>
                        <a:cs typeface="Carlito"/>
                      </a:endParaRPr>
                    </a:p>
                  </a:txBody>
                  <a:tcPr marL="0" marR="0" marT="3556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471C4"/>
                    </a:solidFill>
                  </a:tcPr>
                </a:tc>
                <a:tc>
                  <a:txBody>
                    <a:bodyPr/>
                    <a:lstStyle/>
                    <a:p>
                      <a:pPr marL="91440">
                        <a:lnSpc>
                          <a:spcPct val="100000"/>
                        </a:lnSpc>
                        <a:spcBef>
                          <a:spcPts val="280"/>
                        </a:spcBef>
                      </a:pPr>
                      <a:r>
                        <a:rPr sz="1350" b="1" spc="-20" dirty="0">
                          <a:solidFill>
                            <a:srgbClr val="FFFFFF"/>
                          </a:solidFill>
                          <a:latin typeface="Carlito"/>
                          <a:cs typeface="Carlito"/>
                        </a:rPr>
                        <a:t>Test</a:t>
                      </a:r>
                      <a:endParaRPr sz="1350">
                        <a:latin typeface="Carlito"/>
                        <a:cs typeface="Carlito"/>
                      </a:endParaRPr>
                    </a:p>
                  </a:txBody>
                  <a:tcPr marL="0" marR="0" marT="3556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EC7C30"/>
                    </a:solidFill>
                  </a:tcPr>
                </a:tc>
                <a:tc>
                  <a:txBody>
                    <a:bodyPr/>
                    <a:lstStyle/>
                    <a:p>
                      <a:pPr algn="ctr">
                        <a:lnSpc>
                          <a:spcPct val="100000"/>
                        </a:lnSpc>
                        <a:spcBef>
                          <a:spcPts val="280"/>
                        </a:spcBef>
                      </a:pPr>
                      <a:r>
                        <a:rPr sz="1350" b="1" spc="-10" dirty="0">
                          <a:solidFill>
                            <a:srgbClr val="FFFFFF"/>
                          </a:solidFill>
                          <a:latin typeface="Carlito"/>
                          <a:cs typeface="Carlito"/>
                        </a:rPr>
                        <a:t>Train</a:t>
                      </a:r>
                      <a:endParaRPr sz="1350" dirty="0">
                        <a:latin typeface="Carlito"/>
                        <a:cs typeface="Carlito"/>
                      </a:endParaRPr>
                    </a:p>
                  </a:txBody>
                  <a:tcPr marL="0" marR="0" marT="3556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471C4"/>
                    </a:solidFill>
                  </a:tcPr>
                </a:tc>
                <a:extLst>
                  <a:ext uri="{0D108BD9-81ED-4DB2-BD59-A6C34878D82A}">
                    <a16:rowId xmlns:a16="http://schemas.microsoft.com/office/drawing/2014/main" val="10000"/>
                  </a:ext>
                </a:extLst>
              </a:tr>
            </a:tbl>
          </a:graphicData>
        </a:graphic>
      </p:graphicFrame>
      <p:graphicFrame>
        <p:nvGraphicFramePr>
          <p:cNvPr id="5" name="object 5"/>
          <p:cNvGraphicFramePr>
            <a:graphicFrameLocks noGrp="1"/>
          </p:cNvGraphicFramePr>
          <p:nvPr/>
        </p:nvGraphicFramePr>
        <p:xfrm>
          <a:off x="2146300" y="5271390"/>
          <a:ext cx="7886700" cy="370205"/>
        </p:xfrm>
        <a:graphic>
          <a:graphicData uri="http://schemas.openxmlformats.org/drawingml/2006/table">
            <a:tbl>
              <a:tblPr firstRow="1" bandRow="1">
                <a:tableStyleId>{2D5ABB26-0587-4C30-8999-92F81FD0307C}</a:tableStyleId>
              </a:tblPr>
              <a:tblGrid>
                <a:gridCol w="7098030">
                  <a:extLst>
                    <a:ext uri="{9D8B030D-6E8A-4147-A177-3AD203B41FA5}">
                      <a16:colId xmlns:a16="http://schemas.microsoft.com/office/drawing/2014/main" val="20000"/>
                    </a:ext>
                  </a:extLst>
                </a:gridCol>
                <a:gridCol w="788670">
                  <a:extLst>
                    <a:ext uri="{9D8B030D-6E8A-4147-A177-3AD203B41FA5}">
                      <a16:colId xmlns:a16="http://schemas.microsoft.com/office/drawing/2014/main" val="20001"/>
                    </a:ext>
                  </a:extLst>
                </a:gridCol>
              </a:tblGrid>
              <a:tr h="370205">
                <a:tc>
                  <a:txBody>
                    <a:bodyPr/>
                    <a:lstStyle/>
                    <a:p>
                      <a:pPr algn="ctr">
                        <a:lnSpc>
                          <a:spcPct val="100000"/>
                        </a:lnSpc>
                        <a:spcBef>
                          <a:spcPts val="280"/>
                        </a:spcBef>
                      </a:pPr>
                      <a:r>
                        <a:rPr sz="1350" b="1" spc="-20" dirty="0">
                          <a:solidFill>
                            <a:srgbClr val="FFFFFF"/>
                          </a:solidFill>
                          <a:latin typeface="Carlito"/>
                          <a:cs typeface="Carlito"/>
                        </a:rPr>
                        <a:t>Train</a:t>
                      </a:r>
                      <a:endParaRPr sz="1350">
                        <a:latin typeface="Carlito"/>
                        <a:cs typeface="Carlito"/>
                      </a:endParaRPr>
                    </a:p>
                  </a:txBody>
                  <a:tcPr marL="0" marR="0" marT="3556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471C4"/>
                    </a:solidFill>
                  </a:tcPr>
                </a:tc>
                <a:tc>
                  <a:txBody>
                    <a:bodyPr/>
                    <a:lstStyle/>
                    <a:p>
                      <a:pPr marL="92710">
                        <a:lnSpc>
                          <a:spcPct val="100000"/>
                        </a:lnSpc>
                        <a:spcBef>
                          <a:spcPts val="280"/>
                        </a:spcBef>
                      </a:pPr>
                      <a:r>
                        <a:rPr sz="1350" b="1" spc="-20" dirty="0">
                          <a:solidFill>
                            <a:srgbClr val="FFFFFF"/>
                          </a:solidFill>
                          <a:latin typeface="Carlito"/>
                          <a:cs typeface="Carlito"/>
                        </a:rPr>
                        <a:t>Test</a:t>
                      </a:r>
                      <a:endParaRPr sz="1350">
                        <a:latin typeface="Carlito"/>
                        <a:cs typeface="Carlito"/>
                      </a:endParaRPr>
                    </a:p>
                  </a:txBody>
                  <a:tcPr marL="0" marR="0" marT="3556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EC7C30"/>
                    </a:solidFill>
                  </a:tcPr>
                </a:tc>
                <a:extLst>
                  <a:ext uri="{0D108BD9-81ED-4DB2-BD59-A6C34878D82A}">
                    <a16:rowId xmlns:a16="http://schemas.microsoft.com/office/drawing/2014/main" val="10000"/>
                  </a:ext>
                </a:extLst>
              </a:tr>
            </a:tbl>
          </a:graphicData>
        </a:graphic>
      </p:graphicFrame>
      <p:sp>
        <p:nvSpPr>
          <p:cNvPr id="6" name="object 6"/>
          <p:cNvSpPr txBox="1"/>
          <p:nvPr/>
        </p:nvSpPr>
        <p:spPr>
          <a:xfrm>
            <a:off x="5610225" y="4658106"/>
            <a:ext cx="302260" cy="513715"/>
          </a:xfrm>
          <a:prstGeom prst="rect">
            <a:avLst/>
          </a:prstGeom>
        </p:spPr>
        <p:txBody>
          <a:bodyPr vert="horz" wrap="square" lIns="0" tIns="12700" rIns="0" bIns="0" rtlCol="0">
            <a:spAutoFit/>
          </a:bodyPr>
          <a:lstStyle/>
          <a:p>
            <a:pPr marL="12700" fontAlgn="auto">
              <a:spcBef>
                <a:spcPts val="100"/>
              </a:spcBef>
              <a:spcAft>
                <a:spcPts val="0"/>
              </a:spcAft>
            </a:pPr>
            <a:r>
              <a:rPr sz="3200" b="0" kern="0" spc="-50" dirty="0">
                <a:solidFill>
                  <a:srgbClr val="4471C4"/>
                </a:solidFill>
                <a:latin typeface="Carlito"/>
                <a:cs typeface="Carlito"/>
              </a:rPr>
              <a:t>…</a:t>
            </a:r>
            <a:endParaRPr sz="3200" b="0" kern="0">
              <a:solidFill>
                <a:sysClr val="windowText" lastClr="000000"/>
              </a:solidFill>
              <a:latin typeface="Carlito"/>
              <a:cs typeface="Carlito"/>
            </a:endParaRPr>
          </a:p>
        </p:txBody>
      </p:sp>
      <p:sp>
        <p:nvSpPr>
          <p:cNvPr id="7" name="object 7"/>
          <p:cNvSpPr txBox="1"/>
          <p:nvPr/>
        </p:nvSpPr>
        <p:spPr>
          <a:xfrm>
            <a:off x="2231542" y="1779587"/>
            <a:ext cx="6560184" cy="1900520"/>
          </a:xfrm>
          <a:prstGeom prst="rect">
            <a:avLst/>
          </a:prstGeom>
        </p:spPr>
        <p:txBody>
          <a:bodyPr vert="horz" wrap="square" lIns="0" tIns="43180" rIns="0" bIns="0" rtlCol="0">
            <a:spAutoFit/>
          </a:bodyPr>
          <a:lstStyle/>
          <a:p>
            <a:pPr marL="184785" indent="-172085" fontAlgn="auto">
              <a:spcBef>
                <a:spcPts val="340"/>
              </a:spcBef>
              <a:spcAft>
                <a:spcPts val="0"/>
              </a:spcAft>
              <a:buFont typeface="Arial"/>
              <a:buChar char="•"/>
              <a:tabLst>
                <a:tab pos="184785" algn="l"/>
              </a:tabLst>
            </a:pPr>
            <a:r>
              <a:rPr sz="2100" b="0" kern="0" dirty="0">
                <a:solidFill>
                  <a:sysClr val="windowText" lastClr="000000"/>
                </a:solidFill>
                <a:latin typeface="Carlito"/>
                <a:cs typeface="Carlito"/>
              </a:rPr>
              <a:t>Users</a:t>
            </a:r>
            <a:r>
              <a:rPr sz="2100" b="0" kern="0" spc="-25" dirty="0">
                <a:solidFill>
                  <a:sysClr val="windowText" lastClr="000000"/>
                </a:solidFill>
                <a:latin typeface="Carlito"/>
                <a:cs typeface="Carlito"/>
              </a:rPr>
              <a:t> </a:t>
            </a:r>
            <a:r>
              <a:rPr sz="2100" b="0" kern="0" dirty="0">
                <a:solidFill>
                  <a:sysClr val="windowText" lastClr="000000"/>
                </a:solidFill>
                <a:latin typeface="Carlito"/>
                <a:cs typeface="Carlito"/>
              </a:rPr>
              <a:t>in</a:t>
            </a:r>
            <a:r>
              <a:rPr sz="2100" b="0" kern="0" spc="-60" dirty="0">
                <a:solidFill>
                  <a:sysClr val="windowText" lastClr="000000"/>
                </a:solidFill>
                <a:latin typeface="Carlito"/>
                <a:cs typeface="Carlito"/>
              </a:rPr>
              <a:t> </a:t>
            </a:r>
            <a:r>
              <a:rPr sz="2100" b="0" kern="0" dirty="0">
                <a:solidFill>
                  <a:sysClr val="windowText" lastClr="000000"/>
                </a:solidFill>
                <a:latin typeface="Carlito"/>
                <a:cs typeface="Carlito"/>
              </a:rPr>
              <a:t>the</a:t>
            </a:r>
            <a:r>
              <a:rPr sz="2100" b="0" kern="0" spc="-50" dirty="0">
                <a:solidFill>
                  <a:sysClr val="windowText" lastClr="000000"/>
                </a:solidFill>
                <a:latin typeface="Carlito"/>
                <a:cs typeface="Carlito"/>
              </a:rPr>
              <a:t> </a:t>
            </a:r>
            <a:r>
              <a:rPr sz="2100" b="0" kern="0" dirty="0">
                <a:solidFill>
                  <a:sysClr val="windowText" lastClr="000000"/>
                </a:solidFill>
                <a:latin typeface="Carlito"/>
                <a:cs typeface="Carlito"/>
              </a:rPr>
              <a:t>user</a:t>
            </a:r>
            <a:r>
              <a:rPr sz="2100" b="0" kern="0" spc="-40" dirty="0">
                <a:solidFill>
                  <a:sysClr val="windowText" lastClr="000000"/>
                </a:solidFill>
                <a:latin typeface="Carlito"/>
                <a:cs typeface="Carlito"/>
              </a:rPr>
              <a:t> </a:t>
            </a:r>
            <a:r>
              <a:rPr sz="2100" b="0" kern="0" dirty="0">
                <a:solidFill>
                  <a:sysClr val="windowText" lastClr="000000"/>
                </a:solidFill>
                <a:latin typeface="Carlito"/>
                <a:cs typeface="Carlito"/>
              </a:rPr>
              <a:t>rating</a:t>
            </a:r>
            <a:r>
              <a:rPr sz="2100" b="0" kern="0" spc="-45" dirty="0">
                <a:solidFill>
                  <a:sysClr val="windowText" lastClr="000000"/>
                </a:solidFill>
                <a:latin typeface="Carlito"/>
                <a:cs typeface="Carlito"/>
              </a:rPr>
              <a:t> </a:t>
            </a:r>
            <a:r>
              <a:rPr sz="2100" b="0" kern="0" dirty="0">
                <a:solidFill>
                  <a:sysClr val="windowText" lastClr="000000"/>
                </a:solidFill>
                <a:latin typeface="Carlito"/>
                <a:cs typeface="Carlito"/>
              </a:rPr>
              <a:t>matrix</a:t>
            </a:r>
            <a:r>
              <a:rPr sz="2100" b="0" kern="0" spc="-55" dirty="0">
                <a:solidFill>
                  <a:sysClr val="windowText" lastClr="000000"/>
                </a:solidFill>
                <a:latin typeface="Carlito"/>
                <a:cs typeface="Carlito"/>
              </a:rPr>
              <a:t> </a:t>
            </a:r>
            <a:r>
              <a:rPr sz="2100" b="0" kern="0" dirty="0">
                <a:solidFill>
                  <a:sysClr val="windowText" lastClr="000000"/>
                </a:solidFill>
                <a:latin typeface="Carlito"/>
                <a:cs typeface="Carlito"/>
              </a:rPr>
              <a:t>are</a:t>
            </a:r>
            <a:r>
              <a:rPr sz="2100" b="0" kern="0" spc="-60" dirty="0">
                <a:solidFill>
                  <a:sysClr val="windowText" lastClr="000000"/>
                </a:solidFill>
                <a:latin typeface="Carlito"/>
                <a:cs typeface="Carlito"/>
              </a:rPr>
              <a:t> </a:t>
            </a:r>
            <a:r>
              <a:rPr sz="2100" b="0" kern="0" dirty="0">
                <a:solidFill>
                  <a:sysClr val="windowText" lastClr="000000"/>
                </a:solidFill>
                <a:latin typeface="Carlito"/>
                <a:cs typeface="Carlito"/>
              </a:rPr>
              <a:t>divided</a:t>
            </a:r>
            <a:r>
              <a:rPr sz="2100" b="0" kern="0" spc="-50" dirty="0">
                <a:solidFill>
                  <a:sysClr val="windowText" lastClr="000000"/>
                </a:solidFill>
                <a:latin typeface="Carlito"/>
                <a:cs typeface="Carlito"/>
              </a:rPr>
              <a:t> </a:t>
            </a:r>
            <a:r>
              <a:rPr sz="2100" b="0" kern="0" dirty="0">
                <a:solidFill>
                  <a:sysClr val="windowText" lastClr="000000"/>
                </a:solidFill>
                <a:latin typeface="Carlito"/>
                <a:cs typeface="Carlito"/>
              </a:rPr>
              <a:t>into</a:t>
            </a:r>
            <a:r>
              <a:rPr sz="2100" b="0" kern="0" spc="-25" dirty="0">
                <a:solidFill>
                  <a:sysClr val="windowText" lastClr="000000"/>
                </a:solidFill>
                <a:latin typeface="Carlito"/>
                <a:cs typeface="Carlito"/>
              </a:rPr>
              <a:t> </a:t>
            </a:r>
            <a:r>
              <a:rPr sz="2100" b="0" kern="0" dirty="0">
                <a:solidFill>
                  <a:sysClr val="windowText" lastClr="000000"/>
                </a:solidFill>
                <a:latin typeface="Carlito"/>
                <a:cs typeface="Carlito"/>
              </a:rPr>
              <a:t>N</a:t>
            </a:r>
            <a:r>
              <a:rPr sz="2100" b="0" kern="0" spc="-60" dirty="0">
                <a:solidFill>
                  <a:sysClr val="windowText" lastClr="000000"/>
                </a:solidFill>
                <a:latin typeface="Carlito"/>
                <a:cs typeface="Carlito"/>
              </a:rPr>
              <a:t> </a:t>
            </a:r>
            <a:r>
              <a:rPr sz="2100" b="0" kern="0" spc="-10" dirty="0">
                <a:solidFill>
                  <a:sysClr val="windowText" lastClr="000000"/>
                </a:solidFill>
                <a:latin typeface="Carlito"/>
                <a:cs typeface="Carlito"/>
              </a:rPr>
              <a:t>partitions</a:t>
            </a:r>
            <a:endParaRPr sz="2100" b="0" kern="0">
              <a:solidFill>
                <a:sysClr val="windowText" lastClr="000000"/>
              </a:solidFill>
              <a:latin typeface="Carlito"/>
              <a:cs typeface="Carlito"/>
            </a:endParaRPr>
          </a:p>
          <a:p>
            <a:pPr marL="527685" lvl="1" indent="-172085" fontAlgn="auto">
              <a:spcBef>
                <a:spcPts val="204"/>
              </a:spcBef>
              <a:spcAft>
                <a:spcPts val="0"/>
              </a:spcAft>
              <a:buFont typeface="Arial"/>
              <a:buChar char="•"/>
              <a:tabLst>
                <a:tab pos="527685" algn="l"/>
              </a:tabLst>
            </a:pPr>
            <a:r>
              <a:rPr b="0" kern="0" dirty="0">
                <a:solidFill>
                  <a:sysClr val="windowText" lastClr="000000"/>
                </a:solidFill>
                <a:latin typeface="Carlito"/>
                <a:cs typeface="Carlito"/>
              </a:rPr>
              <a:t>Normally</a:t>
            </a:r>
            <a:r>
              <a:rPr b="0" kern="0" spc="-15" dirty="0">
                <a:solidFill>
                  <a:sysClr val="windowText" lastClr="000000"/>
                </a:solidFill>
                <a:latin typeface="Carlito"/>
                <a:cs typeface="Carlito"/>
              </a:rPr>
              <a:t> </a:t>
            </a:r>
            <a:r>
              <a:rPr b="0" kern="0" dirty="0">
                <a:solidFill>
                  <a:sysClr val="windowText" lastClr="000000"/>
                </a:solidFill>
                <a:latin typeface="Carlito"/>
                <a:cs typeface="Carlito"/>
              </a:rPr>
              <a:t>10,</a:t>
            </a:r>
            <a:r>
              <a:rPr b="0" kern="0" spc="-25" dirty="0">
                <a:solidFill>
                  <a:sysClr val="windowText" lastClr="000000"/>
                </a:solidFill>
                <a:latin typeface="Carlito"/>
                <a:cs typeface="Carlito"/>
              </a:rPr>
              <a:t> </a:t>
            </a:r>
            <a:r>
              <a:rPr b="0" kern="0" spc="-10" dirty="0">
                <a:solidFill>
                  <a:sysClr val="windowText" lastClr="000000"/>
                </a:solidFill>
                <a:latin typeface="Carlito"/>
                <a:cs typeface="Carlito"/>
              </a:rPr>
              <a:t>common</a:t>
            </a:r>
            <a:r>
              <a:rPr b="0" kern="0" spc="-25" dirty="0">
                <a:solidFill>
                  <a:sysClr val="windowText" lastClr="000000"/>
                </a:solidFill>
                <a:latin typeface="Carlito"/>
                <a:cs typeface="Carlito"/>
              </a:rPr>
              <a:t> </a:t>
            </a:r>
            <a:r>
              <a:rPr b="0" kern="0" dirty="0">
                <a:solidFill>
                  <a:sysClr val="windowText" lastClr="000000"/>
                </a:solidFill>
                <a:latin typeface="Carlito"/>
                <a:cs typeface="Carlito"/>
              </a:rPr>
              <a:t>splits</a:t>
            </a:r>
            <a:r>
              <a:rPr b="0" kern="0" spc="-25" dirty="0">
                <a:solidFill>
                  <a:sysClr val="windowText" lastClr="000000"/>
                </a:solidFill>
                <a:latin typeface="Carlito"/>
                <a:cs typeface="Carlito"/>
              </a:rPr>
              <a:t> </a:t>
            </a:r>
            <a:r>
              <a:rPr b="0" kern="0" dirty="0">
                <a:solidFill>
                  <a:sysClr val="windowText" lastClr="000000"/>
                </a:solidFill>
                <a:latin typeface="Carlito"/>
                <a:cs typeface="Carlito"/>
              </a:rPr>
              <a:t>8-2</a:t>
            </a:r>
            <a:r>
              <a:rPr b="0" kern="0" spc="-15" dirty="0">
                <a:solidFill>
                  <a:sysClr val="windowText" lastClr="000000"/>
                </a:solidFill>
                <a:latin typeface="Carlito"/>
                <a:cs typeface="Carlito"/>
              </a:rPr>
              <a:t> </a:t>
            </a:r>
            <a:r>
              <a:rPr b="0" kern="0" dirty="0">
                <a:solidFill>
                  <a:sysClr val="windowText" lastClr="000000"/>
                </a:solidFill>
                <a:latin typeface="Carlito"/>
                <a:cs typeface="Carlito"/>
              </a:rPr>
              <a:t>or</a:t>
            </a:r>
            <a:r>
              <a:rPr b="0" kern="0" spc="-25" dirty="0">
                <a:solidFill>
                  <a:sysClr val="windowText" lastClr="000000"/>
                </a:solidFill>
                <a:latin typeface="Carlito"/>
                <a:cs typeface="Carlito"/>
              </a:rPr>
              <a:t> </a:t>
            </a:r>
            <a:r>
              <a:rPr b="0" kern="0" spc="-10" dirty="0">
                <a:solidFill>
                  <a:sysClr val="windowText" lastClr="000000"/>
                </a:solidFill>
                <a:latin typeface="Carlito"/>
                <a:cs typeface="Carlito"/>
              </a:rPr>
              <a:t>9-</a:t>
            </a:r>
            <a:r>
              <a:rPr b="0" kern="0" dirty="0">
                <a:solidFill>
                  <a:sysClr val="windowText" lastClr="000000"/>
                </a:solidFill>
                <a:latin typeface="Carlito"/>
                <a:cs typeface="Carlito"/>
              </a:rPr>
              <a:t>1</a:t>
            </a:r>
            <a:r>
              <a:rPr b="0" kern="0" spc="-10" dirty="0">
                <a:solidFill>
                  <a:sysClr val="windowText" lastClr="000000"/>
                </a:solidFill>
                <a:latin typeface="Carlito"/>
                <a:cs typeface="Carlito"/>
              </a:rPr>
              <a:t> </a:t>
            </a:r>
            <a:r>
              <a:rPr b="0" kern="0" dirty="0">
                <a:solidFill>
                  <a:sysClr val="windowText" lastClr="000000"/>
                </a:solidFill>
                <a:latin typeface="Carlito"/>
                <a:cs typeface="Carlito"/>
              </a:rPr>
              <a:t>(80/20,</a:t>
            </a:r>
            <a:r>
              <a:rPr b="0" kern="0" spc="-10" dirty="0">
                <a:solidFill>
                  <a:sysClr val="windowText" lastClr="000000"/>
                </a:solidFill>
                <a:latin typeface="Carlito"/>
                <a:cs typeface="Carlito"/>
              </a:rPr>
              <a:t> 90/10%)</a:t>
            </a:r>
            <a:endParaRPr b="0" kern="0">
              <a:solidFill>
                <a:sysClr val="windowText" lastClr="000000"/>
              </a:solidFill>
              <a:latin typeface="Carlito"/>
              <a:cs typeface="Carlito"/>
            </a:endParaRPr>
          </a:p>
          <a:p>
            <a:pPr marL="527685" lvl="1" indent="-172085" fontAlgn="auto">
              <a:spcBef>
                <a:spcPts val="180"/>
              </a:spcBef>
              <a:spcAft>
                <a:spcPts val="0"/>
              </a:spcAft>
              <a:buFont typeface="Arial"/>
              <a:buChar char="•"/>
              <a:tabLst>
                <a:tab pos="527685" algn="l"/>
              </a:tabLst>
            </a:pPr>
            <a:r>
              <a:rPr b="0" kern="0" spc="-10" dirty="0">
                <a:solidFill>
                  <a:sysClr val="windowText" lastClr="000000"/>
                </a:solidFill>
                <a:latin typeface="Carlito"/>
                <a:cs typeface="Carlito"/>
              </a:rPr>
              <a:t>N-</a:t>
            </a:r>
            <a:r>
              <a:rPr b="0" kern="0" dirty="0">
                <a:solidFill>
                  <a:sysClr val="windowText" lastClr="000000"/>
                </a:solidFill>
                <a:latin typeface="Carlito"/>
                <a:cs typeface="Carlito"/>
              </a:rPr>
              <a:t>1</a:t>
            </a:r>
            <a:r>
              <a:rPr b="0" kern="0" spc="-35" dirty="0">
                <a:solidFill>
                  <a:sysClr val="windowText" lastClr="000000"/>
                </a:solidFill>
                <a:latin typeface="Carlito"/>
                <a:cs typeface="Carlito"/>
              </a:rPr>
              <a:t> </a:t>
            </a:r>
            <a:r>
              <a:rPr b="0" kern="0" dirty="0">
                <a:solidFill>
                  <a:sysClr val="windowText" lastClr="000000"/>
                </a:solidFill>
                <a:latin typeface="Carlito"/>
                <a:cs typeface="Carlito"/>
              </a:rPr>
              <a:t>partitions</a:t>
            </a:r>
            <a:r>
              <a:rPr b="0" kern="0" spc="-15" dirty="0">
                <a:solidFill>
                  <a:sysClr val="windowText" lastClr="000000"/>
                </a:solidFill>
                <a:latin typeface="Carlito"/>
                <a:cs typeface="Carlito"/>
              </a:rPr>
              <a:t> </a:t>
            </a:r>
            <a:r>
              <a:rPr b="0" kern="0" dirty="0">
                <a:solidFill>
                  <a:sysClr val="windowText" lastClr="000000"/>
                </a:solidFill>
                <a:latin typeface="Carlito"/>
                <a:cs typeface="Carlito"/>
              </a:rPr>
              <a:t>are</a:t>
            </a:r>
            <a:r>
              <a:rPr b="0" kern="0" spc="-35" dirty="0">
                <a:solidFill>
                  <a:sysClr val="windowText" lastClr="000000"/>
                </a:solidFill>
                <a:latin typeface="Carlito"/>
                <a:cs typeface="Carlito"/>
              </a:rPr>
              <a:t> </a:t>
            </a:r>
            <a:r>
              <a:rPr b="0" kern="0" dirty="0">
                <a:solidFill>
                  <a:sysClr val="windowText" lastClr="000000"/>
                </a:solidFill>
                <a:latin typeface="Carlito"/>
                <a:cs typeface="Carlito"/>
              </a:rPr>
              <a:t>used</a:t>
            </a:r>
            <a:r>
              <a:rPr b="0" kern="0" spc="-30" dirty="0">
                <a:solidFill>
                  <a:sysClr val="windowText" lastClr="000000"/>
                </a:solidFill>
                <a:latin typeface="Carlito"/>
                <a:cs typeface="Carlito"/>
              </a:rPr>
              <a:t> </a:t>
            </a:r>
            <a:r>
              <a:rPr b="0" kern="0" dirty="0">
                <a:solidFill>
                  <a:sysClr val="windowText" lastClr="000000"/>
                </a:solidFill>
                <a:latin typeface="Carlito"/>
                <a:cs typeface="Carlito"/>
              </a:rPr>
              <a:t>for</a:t>
            </a:r>
            <a:r>
              <a:rPr b="0" kern="0" spc="-30" dirty="0">
                <a:solidFill>
                  <a:sysClr val="windowText" lastClr="000000"/>
                </a:solidFill>
                <a:latin typeface="Carlito"/>
                <a:cs typeface="Carlito"/>
              </a:rPr>
              <a:t> </a:t>
            </a:r>
            <a:r>
              <a:rPr b="0" kern="0" dirty="0">
                <a:solidFill>
                  <a:sysClr val="windowText" lastClr="000000"/>
                </a:solidFill>
                <a:latin typeface="Carlito"/>
                <a:cs typeface="Carlito"/>
              </a:rPr>
              <a:t>the</a:t>
            </a:r>
            <a:r>
              <a:rPr b="0" kern="0" spc="-25" dirty="0">
                <a:solidFill>
                  <a:sysClr val="windowText" lastClr="000000"/>
                </a:solidFill>
                <a:latin typeface="Carlito"/>
                <a:cs typeface="Carlito"/>
              </a:rPr>
              <a:t> </a:t>
            </a:r>
            <a:r>
              <a:rPr b="0" kern="0" spc="-10" dirty="0">
                <a:solidFill>
                  <a:sysClr val="windowText" lastClr="000000"/>
                </a:solidFill>
                <a:latin typeface="Carlito"/>
                <a:cs typeface="Carlito"/>
              </a:rPr>
              <a:t>training</a:t>
            </a:r>
            <a:endParaRPr b="0" kern="0">
              <a:solidFill>
                <a:sysClr val="windowText" lastClr="000000"/>
              </a:solidFill>
              <a:latin typeface="Carlito"/>
              <a:cs typeface="Carlito"/>
            </a:endParaRPr>
          </a:p>
          <a:p>
            <a:pPr marL="527685" lvl="1" indent="-172085" fontAlgn="auto">
              <a:spcBef>
                <a:spcPts val="180"/>
              </a:spcBef>
              <a:spcAft>
                <a:spcPts val="0"/>
              </a:spcAft>
              <a:buFont typeface="Arial"/>
              <a:buChar char="•"/>
              <a:tabLst>
                <a:tab pos="527685" algn="l"/>
              </a:tabLst>
            </a:pPr>
            <a:r>
              <a:rPr b="0" kern="0" dirty="0">
                <a:solidFill>
                  <a:sysClr val="windowText" lastClr="000000"/>
                </a:solidFill>
                <a:latin typeface="Carlito"/>
                <a:cs typeface="Carlito"/>
              </a:rPr>
              <a:t>the</a:t>
            </a:r>
            <a:r>
              <a:rPr b="0" kern="0" spc="-25" dirty="0">
                <a:solidFill>
                  <a:sysClr val="windowText" lastClr="000000"/>
                </a:solidFill>
                <a:latin typeface="Carlito"/>
                <a:cs typeface="Carlito"/>
              </a:rPr>
              <a:t> </a:t>
            </a:r>
            <a:r>
              <a:rPr b="0" kern="0" dirty="0">
                <a:solidFill>
                  <a:sysClr val="windowText" lastClr="000000"/>
                </a:solidFill>
                <a:latin typeface="Carlito"/>
                <a:cs typeface="Carlito"/>
              </a:rPr>
              <a:t>remaining</a:t>
            </a:r>
            <a:r>
              <a:rPr b="0" kern="0" spc="-25" dirty="0">
                <a:solidFill>
                  <a:sysClr val="windowText" lastClr="000000"/>
                </a:solidFill>
                <a:latin typeface="Carlito"/>
                <a:cs typeface="Carlito"/>
              </a:rPr>
              <a:t> </a:t>
            </a:r>
            <a:r>
              <a:rPr b="0" kern="0" dirty="0">
                <a:solidFill>
                  <a:sysClr val="windowText" lastClr="000000"/>
                </a:solidFill>
                <a:latin typeface="Carlito"/>
                <a:cs typeface="Carlito"/>
              </a:rPr>
              <a:t>partition</a:t>
            </a:r>
            <a:r>
              <a:rPr b="0" kern="0" spc="-30" dirty="0">
                <a:solidFill>
                  <a:sysClr val="windowText" lastClr="000000"/>
                </a:solidFill>
                <a:latin typeface="Carlito"/>
                <a:cs typeface="Carlito"/>
              </a:rPr>
              <a:t> </a:t>
            </a:r>
            <a:r>
              <a:rPr b="0" kern="0" dirty="0">
                <a:solidFill>
                  <a:sysClr val="windowText" lastClr="000000"/>
                </a:solidFill>
                <a:latin typeface="Carlito"/>
                <a:cs typeface="Carlito"/>
              </a:rPr>
              <a:t>is</a:t>
            </a:r>
            <a:r>
              <a:rPr b="0" kern="0" spc="-40" dirty="0">
                <a:solidFill>
                  <a:sysClr val="windowText" lastClr="000000"/>
                </a:solidFill>
                <a:latin typeface="Carlito"/>
                <a:cs typeface="Carlito"/>
              </a:rPr>
              <a:t> </a:t>
            </a:r>
            <a:r>
              <a:rPr b="0" kern="0" dirty="0">
                <a:solidFill>
                  <a:sysClr val="windowText" lastClr="000000"/>
                </a:solidFill>
                <a:latin typeface="Carlito"/>
                <a:cs typeface="Carlito"/>
              </a:rPr>
              <a:t>used</a:t>
            </a:r>
            <a:r>
              <a:rPr b="0" kern="0" spc="-40" dirty="0">
                <a:solidFill>
                  <a:sysClr val="windowText" lastClr="000000"/>
                </a:solidFill>
                <a:latin typeface="Carlito"/>
                <a:cs typeface="Carlito"/>
              </a:rPr>
              <a:t> </a:t>
            </a:r>
            <a:r>
              <a:rPr b="0" kern="0" dirty="0">
                <a:solidFill>
                  <a:sysClr val="windowText" lastClr="000000"/>
                </a:solidFill>
                <a:latin typeface="Carlito"/>
                <a:cs typeface="Carlito"/>
              </a:rPr>
              <a:t>for</a:t>
            </a:r>
            <a:r>
              <a:rPr b="0" kern="0" spc="-30" dirty="0">
                <a:solidFill>
                  <a:sysClr val="windowText" lastClr="000000"/>
                </a:solidFill>
                <a:latin typeface="Carlito"/>
                <a:cs typeface="Carlito"/>
              </a:rPr>
              <a:t> </a:t>
            </a:r>
            <a:r>
              <a:rPr b="0" kern="0" dirty="0">
                <a:solidFill>
                  <a:sysClr val="windowText" lastClr="000000"/>
                </a:solidFill>
                <a:latin typeface="Carlito"/>
                <a:cs typeface="Carlito"/>
              </a:rPr>
              <a:t>the</a:t>
            </a:r>
            <a:r>
              <a:rPr b="0" kern="0" spc="-40" dirty="0">
                <a:solidFill>
                  <a:sysClr val="windowText" lastClr="000000"/>
                </a:solidFill>
                <a:latin typeface="Carlito"/>
                <a:cs typeface="Carlito"/>
              </a:rPr>
              <a:t> </a:t>
            </a:r>
            <a:r>
              <a:rPr b="0" kern="0" spc="-20" dirty="0">
                <a:solidFill>
                  <a:sysClr val="windowText" lastClr="000000"/>
                </a:solidFill>
                <a:latin typeface="Carlito"/>
                <a:cs typeface="Carlito"/>
              </a:rPr>
              <a:t>test</a:t>
            </a:r>
            <a:endParaRPr b="0" kern="0">
              <a:solidFill>
                <a:sysClr val="windowText" lastClr="000000"/>
              </a:solidFill>
              <a:latin typeface="Carlito"/>
              <a:cs typeface="Carlito"/>
            </a:endParaRPr>
          </a:p>
          <a:p>
            <a:pPr marL="527685" lvl="1" indent="-172085" fontAlgn="auto">
              <a:spcBef>
                <a:spcPts val="195"/>
              </a:spcBef>
              <a:spcAft>
                <a:spcPts val="0"/>
              </a:spcAft>
              <a:buFont typeface="Arial"/>
              <a:buChar char="•"/>
              <a:tabLst>
                <a:tab pos="527685" algn="l"/>
              </a:tabLst>
            </a:pPr>
            <a:r>
              <a:rPr b="0" kern="0" spc="-10" dirty="0">
                <a:solidFill>
                  <a:sysClr val="windowText" lastClr="000000"/>
                </a:solidFill>
                <a:latin typeface="Carlito"/>
                <a:cs typeface="Carlito"/>
              </a:rPr>
              <a:t>average</a:t>
            </a:r>
            <a:r>
              <a:rPr b="0" kern="0" spc="-75" dirty="0">
                <a:solidFill>
                  <a:sysClr val="windowText" lastClr="000000"/>
                </a:solidFill>
                <a:latin typeface="Carlito"/>
                <a:cs typeface="Carlito"/>
              </a:rPr>
              <a:t> </a:t>
            </a:r>
            <a:r>
              <a:rPr b="0" kern="0" dirty="0">
                <a:solidFill>
                  <a:sysClr val="windowText" lastClr="000000"/>
                </a:solidFill>
                <a:latin typeface="Carlito"/>
                <a:cs typeface="Carlito"/>
              </a:rPr>
              <a:t>of</a:t>
            </a:r>
            <a:r>
              <a:rPr b="0" kern="0" spc="-45" dirty="0">
                <a:solidFill>
                  <a:sysClr val="windowText" lastClr="000000"/>
                </a:solidFill>
                <a:latin typeface="Carlito"/>
                <a:cs typeface="Carlito"/>
              </a:rPr>
              <a:t> </a:t>
            </a:r>
            <a:r>
              <a:rPr b="0" kern="0" dirty="0">
                <a:solidFill>
                  <a:sysClr val="windowText" lastClr="000000"/>
                </a:solidFill>
                <a:latin typeface="Carlito"/>
                <a:cs typeface="Carlito"/>
              </a:rPr>
              <a:t>several</a:t>
            </a:r>
            <a:r>
              <a:rPr b="0" kern="0" spc="-65" dirty="0">
                <a:solidFill>
                  <a:sysClr val="windowText" lastClr="000000"/>
                </a:solidFill>
                <a:latin typeface="Carlito"/>
                <a:cs typeface="Carlito"/>
              </a:rPr>
              <a:t> </a:t>
            </a:r>
            <a:r>
              <a:rPr b="0" kern="0" dirty="0">
                <a:solidFill>
                  <a:sysClr val="windowText" lastClr="000000"/>
                </a:solidFill>
                <a:latin typeface="Carlito"/>
                <a:cs typeface="Carlito"/>
              </a:rPr>
              <a:t>ways</a:t>
            </a:r>
            <a:r>
              <a:rPr b="0" kern="0" spc="-55" dirty="0">
                <a:solidFill>
                  <a:sysClr val="windowText" lastClr="000000"/>
                </a:solidFill>
                <a:latin typeface="Carlito"/>
                <a:cs typeface="Carlito"/>
              </a:rPr>
              <a:t> </a:t>
            </a:r>
            <a:r>
              <a:rPr b="0" kern="0" dirty="0">
                <a:solidFill>
                  <a:sysClr val="windowText" lastClr="000000"/>
                </a:solidFill>
                <a:latin typeface="Carlito"/>
                <a:cs typeface="Carlito"/>
              </a:rPr>
              <a:t>of</a:t>
            </a:r>
            <a:r>
              <a:rPr b="0" kern="0" spc="-60" dirty="0">
                <a:solidFill>
                  <a:sysClr val="windowText" lastClr="000000"/>
                </a:solidFill>
                <a:latin typeface="Carlito"/>
                <a:cs typeface="Carlito"/>
              </a:rPr>
              <a:t> </a:t>
            </a:r>
            <a:r>
              <a:rPr b="0" kern="0" dirty="0">
                <a:solidFill>
                  <a:sysClr val="windowText" lastClr="000000"/>
                </a:solidFill>
                <a:latin typeface="Carlito"/>
                <a:cs typeface="Carlito"/>
              </a:rPr>
              <a:t>splitting</a:t>
            </a:r>
            <a:r>
              <a:rPr b="0" kern="0" spc="-40" dirty="0">
                <a:solidFill>
                  <a:sysClr val="windowText" lastClr="000000"/>
                </a:solidFill>
                <a:latin typeface="Carlito"/>
                <a:cs typeface="Carlito"/>
              </a:rPr>
              <a:t> </a:t>
            </a:r>
            <a:r>
              <a:rPr b="0" kern="0" dirty="0">
                <a:solidFill>
                  <a:sysClr val="windowText" lastClr="000000"/>
                </a:solidFill>
                <a:latin typeface="Carlito"/>
                <a:cs typeface="Carlito"/>
              </a:rPr>
              <a:t>the</a:t>
            </a:r>
            <a:r>
              <a:rPr b="0" kern="0" spc="-40" dirty="0">
                <a:solidFill>
                  <a:sysClr val="windowText" lastClr="000000"/>
                </a:solidFill>
                <a:latin typeface="Carlito"/>
                <a:cs typeface="Carlito"/>
              </a:rPr>
              <a:t> </a:t>
            </a:r>
            <a:r>
              <a:rPr b="0" kern="0" spc="-20" dirty="0">
                <a:solidFill>
                  <a:sysClr val="windowText" lastClr="000000"/>
                </a:solidFill>
                <a:latin typeface="Carlito"/>
                <a:cs typeface="Carlito"/>
              </a:rPr>
              <a:t>data</a:t>
            </a:r>
            <a:endParaRPr b="0" kern="0">
              <a:solidFill>
                <a:sysClr val="windowText" lastClr="000000"/>
              </a:solidFill>
              <a:latin typeface="Carlito"/>
              <a:cs typeface="Carlito"/>
            </a:endParaRPr>
          </a:p>
        </p:txBody>
      </p:sp>
    </p:spTree>
    <p:extLst>
      <p:ext uri="{BB962C8B-B14F-4D97-AF65-F5344CB8AC3E}">
        <p14:creationId xmlns:p14="http://schemas.microsoft.com/office/powerpoint/2010/main" val="5322347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83432" y="485014"/>
            <a:ext cx="11789178" cy="749307"/>
          </a:xfrm>
          <a:prstGeom prst="rect">
            <a:avLst/>
          </a:prstGeom>
        </p:spPr>
        <p:txBody>
          <a:bodyPr vert="horz" wrap="square" lIns="0" tIns="239140" rIns="0" bIns="0" rtlCol="0">
            <a:spAutoFit/>
          </a:bodyPr>
          <a:lstStyle/>
          <a:p>
            <a:pPr marL="12700">
              <a:spcBef>
                <a:spcPts val="100"/>
              </a:spcBef>
            </a:pPr>
            <a:r>
              <a:rPr spc="-45" dirty="0"/>
              <a:t>Leave-</a:t>
            </a:r>
            <a:r>
              <a:rPr spc="-30" dirty="0"/>
              <a:t>P-</a:t>
            </a:r>
            <a:r>
              <a:rPr dirty="0"/>
              <a:t>out</a:t>
            </a:r>
            <a:r>
              <a:rPr spc="-30" dirty="0"/>
              <a:t> </a:t>
            </a:r>
            <a:r>
              <a:rPr spc="-25" dirty="0"/>
              <a:t>validation</a:t>
            </a:r>
          </a:p>
        </p:txBody>
      </p:sp>
      <p:sp>
        <p:nvSpPr>
          <p:cNvPr id="3" name="object 3"/>
          <p:cNvSpPr txBox="1"/>
          <p:nvPr/>
        </p:nvSpPr>
        <p:spPr>
          <a:xfrm>
            <a:off x="983432" y="1741297"/>
            <a:ext cx="8968440" cy="3901068"/>
          </a:xfrm>
          <a:prstGeom prst="rect">
            <a:avLst/>
          </a:prstGeom>
        </p:spPr>
        <p:txBody>
          <a:bodyPr vert="horz" wrap="square" lIns="0" tIns="81280" rIns="0" bIns="0" rtlCol="0">
            <a:spAutoFit/>
          </a:bodyPr>
          <a:lstStyle/>
          <a:p>
            <a:pPr marL="184785" indent="-172085" fontAlgn="auto">
              <a:spcBef>
                <a:spcPts val="640"/>
              </a:spcBef>
              <a:spcAft>
                <a:spcPts val="0"/>
              </a:spcAft>
              <a:buFont typeface="Arial"/>
              <a:buChar char="•"/>
              <a:tabLst>
                <a:tab pos="184785" algn="l"/>
              </a:tabLst>
            </a:pPr>
            <a:r>
              <a:rPr sz="2100" b="0" kern="0" dirty="0">
                <a:solidFill>
                  <a:sysClr val="windowText" lastClr="000000"/>
                </a:solidFill>
                <a:latin typeface="Carlito"/>
                <a:cs typeface="Carlito"/>
              </a:rPr>
              <a:t>Usually</a:t>
            </a:r>
            <a:r>
              <a:rPr sz="2100" b="0" kern="0" spc="-20" dirty="0">
                <a:solidFill>
                  <a:sysClr val="windowText" lastClr="000000"/>
                </a:solidFill>
                <a:latin typeface="Carlito"/>
                <a:cs typeface="Carlito"/>
              </a:rPr>
              <a:t> </a:t>
            </a:r>
            <a:r>
              <a:rPr sz="2100" b="0" kern="0" spc="-25" dirty="0">
                <a:solidFill>
                  <a:sysClr val="windowText" lastClr="000000"/>
                </a:solidFill>
                <a:latin typeface="Carlito"/>
                <a:cs typeface="Carlito"/>
              </a:rPr>
              <a:t>leave-</a:t>
            </a:r>
            <a:r>
              <a:rPr sz="2100" b="0" kern="0" dirty="0">
                <a:solidFill>
                  <a:sysClr val="windowText" lastClr="000000"/>
                </a:solidFill>
                <a:latin typeface="Carlito"/>
                <a:cs typeface="Carlito"/>
              </a:rPr>
              <a:t>1-</a:t>
            </a:r>
            <a:r>
              <a:rPr sz="2100" b="0" kern="0" spc="-25" dirty="0">
                <a:solidFill>
                  <a:sysClr val="windowText" lastClr="000000"/>
                </a:solidFill>
                <a:latin typeface="Carlito"/>
                <a:cs typeface="Carlito"/>
              </a:rPr>
              <a:t>out</a:t>
            </a:r>
            <a:endParaRPr sz="2100" b="0" kern="0" dirty="0">
              <a:solidFill>
                <a:sysClr val="windowText" lastClr="000000"/>
              </a:solidFill>
              <a:latin typeface="Carlito"/>
              <a:cs typeface="Carlito"/>
            </a:endParaRPr>
          </a:p>
          <a:p>
            <a:pPr marL="184785" marR="5080" indent="-172720" fontAlgn="auto">
              <a:lnSpc>
                <a:spcPts val="2270"/>
              </a:lnSpc>
              <a:spcBef>
                <a:spcPts val="830"/>
              </a:spcBef>
              <a:spcAft>
                <a:spcPts val="0"/>
              </a:spcAft>
              <a:buFont typeface="Arial"/>
              <a:buChar char="•"/>
              <a:tabLst>
                <a:tab pos="184785" algn="l"/>
              </a:tabLst>
            </a:pPr>
            <a:r>
              <a:rPr sz="2100" b="0" kern="0" dirty="0">
                <a:solidFill>
                  <a:sysClr val="windowText" lastClr="000000"/>
                </a:solidFill>
                <a:latin typeface="Carlito"/>
                <a:cs typeface="Carlito"/>
              </a:rPr>
              <a:t>During</a:t>
            </a:r>
            <a:r>
              <a:rPr sz="2100" b="0" kern="0" spc="-50" dirty="0">
                <a:solidFill>
                  <a:sysClr val="windowText" lastClr="000000"/>
                </a:solidFill>
                <a:latin typeface="Carlito"/>
                <a:cs typeface="Carlito"/>
              </a:rPr>
              <a:t> </a:t>
            </a:r>
            <a:r>
              <a:rPr sz="2100" b="0" kern="0" dirty="0">
                <a:solidFill>
                  <a:sysClr val="windowText" lastClr="000000"/>
                </a:solidFill>
                <a:latin typeface="Carlito"/>
                <a:cs typeface="Carlito"/>
              </a:rPr>
              <a:t>testing,</a:t>
            </a:r>
            <a:r>
              <a:rPr sz="2100" b="0" kern="0" spc="-40" dirty="0">
                <a:solidFill>
                  <a:sysClr val="windowText" lastClr="000000"/>
                </a:solidFill>
                <a:latin typeface="Carlito"/>
                <a:cs typeface="Carlito"/>
              </a:rPr>
              <a:t> </a:t>
            </a:r>
            <a:r>
              <a:rPr sz="2100" b="0" kern="0" dirty="0">
                <a:solidFill>
                  <a:sysClr val="windowText" lastClr="000000"/>
                </a:solidFill>
                <a:latin typeface="Carlito"/>
                <a:cs typeface="Carlito"/>
              </a:rPr>
              <a:t>for</a:t>
            </a:r>
            <a:r>
              <a:rPr sz="2100" b="0" kern="0" spc="-35" dirty="0">
                <a:solidFill>
                  <a:sysClr val="windowText" lastClr="000000"/>
                </a:solidFill>
                <a:latin typeface="Carlito"/>
                <a:cs typeface="Carlito"/>
              </a:rPr>
              <a:t> </a:t>
            </a:r>
            <a:r>
              <a:rPr sz="2100" b="0" kern="0" dirty="0">
                <a:solidFill>
                  <a:sysClr val="windowText" lastClr="000000"/>
                </a:solidFill>
                <a:latin typeface="Carlito"/>
                <a:cs typeface="Carlito"/>
              </a:rPr>
              <a:t>each</a:t>
            </a:r>
            <a:r>
              <a:rPr sz="2100" b="0" kern="0" spc="-50" dirty="0">
                <a:solidFill>
                  <a:sysClr val="windowText" lastClr="000000"/>
                </a:solidFill>
                <a:latin typeface="Carlito"/>
                <a:cs typeface="Carlito"/>
              </a:rPr>
              <a:t> </a:t>
            </a:r>
            <a:r>
              <a:rPr sz="2100" b="0" kern="0" spc="-30" dirty="0">
                <a:solidFill>
                  <a:sysClr val="windowText" lastClr="000000"/>
                </a:solidFill>
                <a:latin typeface="Carlito"/>
                <a:cs typeface="Carlito"/>
              </a:rPr>
              <a:t>user,</a:t>
            </a:r>
            <a:r>
              <a:rPr sz="2100" b="0" kern="0" spc="-40" dirty="0">
                <a:solidFill>
                  <a:sysClr val="windowText" lastClr="000000"/>
                </a:solidFill>
                <a:latin typeface="Carlito"/>
                <a:cs typeface="Carlito"/>
              </a:rPr>
              <a:t> </a:t>
            </a:r>
            <a:r>
              <a:rPr sz="2100" b="0" kern="0" dirty="0">
                <a:solidFill>
                  <a:sysClr val="windowText" lastClr="000000"/>
                </a:solidFill>
                <a:latin typeface="Carlito"/>
                <a:cs typeface="Carlito"/>
              </a:rPr>
              <a:t>test</a:t>
            </a:r>
            <a:r>
              <a:rPr sz="2100" b="0" kern="0" spc="-40" dirty="0">
                <a:solidFill>
                  <a:sysClr val="windowText" lastClr="000000"/>
                </a:solidFill>
                <a:latin typeface="Carlito"/>
                <a:cs typeface="Carlito"/>
              </a:rPr>
              <a:t> </a:t>
            </a:r>
            <a:r>
              <a:rPr sz="2100" b="0" kern="0" dirty="0">
                <a:solidFill>
                  <a:sysClr val="windowText" lastClr="000000"/>
                </a:solidFill>
                <a:latin typeface="Carlito"/>
                <a:cs typeface="Carlito"/>
              </a:rPr>
              <a:t>one</a:t>
            </a:r>
            <a:r>
              <a:rPr sz="2100" b="0" kern="0" spc="-40" dirty="0">
                <a:solidFill>
                  <a:sysClr val="windowText" lastClr="000000"/>
                </a:solidFill>
                <a:latin typeface="Carlito"/>
                <a:cs typeface="Carlito"/>
              </a:rPr>
              <a:t> </a:t>
            </a:r>
            <a:r>
              <a:rPr sz="2100" b="0" kern="0" spc="-10" dirty="0">
                <a:solidFill>
                  <a:sysClr val="windowText" lastClr="000000"/>
                </a:solidFill>
                <a:latin typeface="Carlito"/>
                <a:cs typeface="Carlito"/>
              </a:rPr>
              <a:t>rated</a:t>
            </a:r>
            <a:r>
              <a:rPr sz="2100" b="0" kern="0" spc="-50" dirty="0">
                <a:solidFill>
                  <a:sysClr val="windowText" lastClr="000000"/>
                </a:solidFill>
                <a:latin typeface="Carlito"/>
                <a:cs typeface="Carlito"/>
              </a:rPr>
              <a:t> </a:t>
            </a:r>
            <a:r>
              <a:rPr sz="2100" b="0" kern="0" dirty="0">
                <a:solidFill>
                  <a:sysClr val="windowText" lastClr="000000"/>
                </a:solidFill>
                <a:latin typeface="Carlito"/>
                <a:cs typeface="Carlito"/>
              </a:rPr>
              <a:t>item</a:t>
            </a:r>
            <a:r>
              <a:rPr sz="2100" b="0" kern="0" spc="-45" dirty="0">
                <a:solidFill>
                  <a:sysClr val="windowText" lastClr="000000"/>
                </a:solidFill>
                <a:latin typeface="Carlito"/>
                <a:cs typeface="Carlito"/>
              </a:rPr>
              <a:t> </a:t>
            </a:r>
            <a:r>
              <a:rPr sz="2100" b="0" kern="0" dirty="0">
                <a:solidFill>
                  <a:sysClr val="windowText" lastClr="000000"/>
                </a:solidFill>
                <a:latin typeface="Carlito"/>
                <a:cs typeface="Carlito"/>
              </a:rPr>
              <a:t>at</a:t>
            </a:r>
            <a:r>
              <a:rPr sz="2100" b="0" kern="0" spc="-50" dirty="0">
                <a:solidFill>
                  <a:sysClr val="windowText" lastClr="000000"/>
                </a:solidFill>
                <a:latin typeface="Carlito"/>
                <a:cs typeface="Carlito"/>
              </a:rPr>
              <a:t> </a:t>
            </a:r>
            <a:r>
              <a:rPr sz="2100" b="0" kern="0" dirty="0">
                <a:solidFill>
                  <a:sysClr val="windowText" lastClr="000000"/>
                </a:solidFill>
                <a:latin typeface="Carlito"/>
                <a:cs typeface="Carlito"/>
              </a:rPr>
              <a:t>a</a:t>
            </a:r>
            <a:r>
              <a:rPr sz="2100" b="0" kern="0" spc="-55" dirty="0">
                <a:solidFill>
                  <a:sysClr val="windowText" lastClr="000000"/>
                </a:solidFill>
                <a:latin typeface="Carlito"/>
                <a:cs typeface="Carlito"/>
              </a:rPr>
              <a:t> </a:t>
            </a:r>
            <a:r>
              <a:rPr sz="2100" b="0" kern="0" dirty="0">
                <a:solidFill>
                  <a:sysClr val="windowText" lastClr="000000"/>
                </a:solidFill>
                <a:latin typeface="Carlito"/>
                <a:cs typeface="Carlito"/>
              </a:rPr>
              <a:t>time</a:t>
            </a:r>
            <a:r>
              <a:rPr sz="2100" b="0" kern="0" spc="-45" dirty="0">
                <a:solidFill>
                  <a:sysClr val="windowText" lastClr="000000"/>
                </a:solidFill>
                <a:latin typeface="Carlito"/>
                <a:cs typeface="Carlito"/>
              </a:rPr>
              <a:t> </a:t>
            </a:r>
            <a:r>
              <a:rPr sz="2100" b="0" kern="0" dirty="0">
                <a:solidFill>
                  <a:sysClr val="windowText" lastClr="000000"/>
                </a:solidFill>
                <a:latin typeface="Carlito"/>
                <a:cs typeface="Carlito"/>
              </a:rPr>
              <a:t>for</a:t>
            </a:r>
            <a:r>
              <a:rPr sz="2100" b="0" kern="0" spc="-30" dirty="0">
                <a:solidFill>
                  <a:sysClr val="windowText" lastClr="000000"/>
                </a:solidFill>
                <a:latin typeface="Carlito"/>
                <a:cs typeface="Carlito"/>
              </a:rPr>
              <a:t> </a:t>
            </a:r>
            <a:r>
              <a:rPr sz="2100" b="0" kern="0" dirty="0">
                <a:solidFill>
                  <a:sysClr val="windowText" lastClr="000000"/>
                </a:solidFill>
                <a:latin typeface="Carlito"/>
                <a:cs typeface="Carlito"/>
              </a:rPr>
              <a:t>the</a:t>
            </a:r>
            <a:r>
              <a:rPr sz="2100" b="0" kern="0" spc="-45" dirty="0">
                <a:solidFill>
                  <a:sysClr val="windowText" lastClr="000000"/>
                </a:solidFill>
                <a:latin typeface="Carlito"/>
                <a:cs typeface="Carlito"/>
              </a:rPr>
              <a:t> </a:t>
            </a:r>
            <a:r>
              <a:rPr sz="2100" b="0" kern="0" spc="-20" dirty="0">
                <a:solidFill>
                  <a:sysClr val="windowText" lastClr="000000"/>
                </a:solidFill>
                <a:latin typeface="Carlito"/>
                <a:cs typeface="Carlito"/>
              </a:rPr>
              <a:t>test </a:t>
            </a:r>
            <a:r>
              <a:rPr sz="2100" b="0" kern="0" spc="-25" dirty="0">
                <a:solidFill>
                  <a:sysClr val="windowText" lastClr="000000"/>
                </a:solidFill>
                <a:latin typeface="Carlito"/>
                <a:cs typeface="Carlito"/>
              </a:rPr>
              <a:t>set</a:t>
            </a:r>
            <a:endParaRPr sz="2100" b="0" kern="0" dirty="0">
              <a:solidFill>
                <a:sysClr val="windowText" lastClr="000000"/>
              </a:solidFill>
              <a:latin typeface="Carlito"/>
              <a:cs typeface="Carlito"/>
            </a:endParaRPr>
          </a:p>
          <a:p>
            <a:pPr marL="184785" indent="-172085" fontAlgn="auto">
              <a:spcBef>
                <a:spcPts val="515"/>
              </a:spcBef>
              <a:spcAft>
                <a:spcPts val="0"/>
              </a:spcAft>
              <a:buFont typeface="Arial"/>
              <a:buChar char="•"/>
              <a:tabLst>
                <a:tab pos="184785" algn="l"/>
              </a:tabLst>
            </a:pPr>
            <a:r>
              <a:rPr sz="2100" b="0" kern="0" spc="-25" dirty="0">
                <a:solidFill>
                  <a:sysClr val="windowText" lastClr="000000"/>
                </a:solidFill>
                <a:latin typeface="Carlito"/>
                <a:cs typeface="Carlito"/>
              </a:rPr>
              <a:t>Leave-</a:t>
            </a:r>
            <a:r>
              <a:rPr sz="2100" b="0" kern="0" dirty="0">
                <a:solidFill>
                  <a:sysClr val="windowText" lastClr="000000"/>
                </a:solidFill>
                <a:latin typeface="Carlito"/>
                <a:cs typeface="Carlito"/>
              </a:rPr>
              <a:t>p-out:</a:t>
            </a:r>
            <a:r>
              <a:rPr sz="2100" b="0" kern="0" spc="-55" dirty="0">
                <a:solidFill>
                  <a:sysClr val="windowText" lastClr="000000"/>
                </a:solidFill>
                <a:latin typeface="Carlito"/>
                <a:cs typeface="Carlito"/>
              </a:rPr>
              <a:t> </a:t>
            </a:r>
            <a:r>
              <a:rPr sz="2100" b="0" kern="0" dirty="0">
                <a:solidFill>
                  <a:sysClr val="windowText" lastClr="000000"/>
                </a:solidFill>
                <a:latin typeface="Carlito"/>
                <a:cs typeface="Carlito"/>
              </a:rPr>
              <a:t>test</a:t>
            </a:r>
            <a:r>
              <a:rPr sz="2100" b="0" kern="0" spc="-30" dirty="0">
                <a:solidFill>
                  <a:sysClr val="windowText" lastClr="000000"/>
                </a:solidFill>
                <a:latin typeface="Carlito"/>
                <a:cs typeface="Carlito"/>
              </a:rPr>
              <a:t> </a:t>
            </a:r>
            <a:r>
              <a:rPr sz="2100" b="0" kern="0" spc="-10" dirty="0">
                <a:solidFill>
                  <a:sysClr val="windowText" lastClr="000000"/>
                </a:solidFill>
                <a:latin typeface="Carlito"/>
                <a:cs typeface="Carlito"/>
              </a:rPr>
              <a:t>predicted</a:t>
            </a:r>
            <a:r>
              <a:rPr sz="2100" b="0" kern="0" spc="-45" dirty="0">
                <a:solidFill>
                  <a:sysClr val="windowText" lastClr="000000"/>
                </a:solidFill>
                <a:latin typeface="Carlito"/>
                <a:cs typeface="Carlito"/>
              </a:rPr>
              <a:t> </a:t>
            </a:r>
            <a:r>
              <a:rPr sz="2100" b="0" kern="0" spc="-10" dirty="0">
                <a:solidFill>
                  <a:sysClr val="windowText" lastClr="000000"/>
                </a:solidFill>
                <a:latin typeface="Carlito"/>
                <a:cs typeface="Carlito"/>
              </a:rPr>
              <a:t>ratings</a:t>
            </a:r>
            <a:r>
              <a:rPr sz="2100" b="0" kern="0" spc="-35" dirty="0">
                <a:solidFill>
                  <a:sysClr val="windowText" lastClr="000000"/>
                </a:solidFill>
                <a:latin typeface="Carlito"/>
                <a:cs typeface="Carlito"/>
              </a:rPr>
              <a:t> </a:t>
            </a:r>
            <a:r>
              <a:rPr sz="2100" b="0" kern="0" dirty="0">
                <a:solidFill>
                  <a:sysClr val="windowText" lastClr="000000"/>
                </a:solidFill>
                <a:latin typeface="Carlito"/>
                <a:cs typeface="Carlito"/>
              </a:rPr>
              <a:t>for</a:t>
            </a:r>
            <a:r>
              <a:rPr sz="2100" b="0" kern="0" spc="-25" dirty="0">
                <a:solidFill>
                  <a:sysClr val="windowText" lastClr="000000"/>
                </a:solidFill>
                <a:latin typeface="Carlito"/>
                <a:cs typeface="Carlito"/>
              </a:rPr>
              <a:t> </a:t>
            </a:r>
            <a:r>
              <a:rPr sz="2100" b="0" kern="0" dirty="0">
                <a:solidFill>
                  <a:sysClr val="windowText" lastClr="000000"/>
                </a:solidFill>
                <a:latin typeface="Carlito"/>
                <a:cs typeface="Carlito"/>
              </a:rPr>
              <a:t>p</a:t>
            </a:r>
            <a:r>
              <a:rPr sz="2100" b="0" kern="0" spc="-40" dirty="0">
                <a:solidFill>
                  <a:sysClr val="windowText" lastClr="000000"/>
                </a:solidFill>
                <a:latin typeface="Carlito"/>
                <a:cs typeface="Carlito"/>
              </a:rPr>
              <a:t> </a:t>
            </a:r>
            <a:r>
              <a:rPr sz="2100" b="0" kern="0" spc="-10" dirty="0">
                <a:solidFill>
                  <a:sysClr val="windowText" lastClr="000000"/>
                </a:solidFill>
                <a:latin typeface="Carlito"/>
                <a:cs typeface="Carlito"/>
              </a:rPr>
              <a:t>items</a:t>
            </a:r>
            <a:endParaRPr lang="cs-CZ" sz="2100" b="0" kern="0" spc="-10" dirty="0">
              <a:solidFill>
                <a:sysClr val="windowText" lastClr="000000"/>
              </a:solidFill>
              <a:latin typeface="Carlito"/>
              <a:cs typeface="Carlito"/>
            </a:endParaRPr>
          </a:p>
          <a:p>
            <a:pPr marL="184785" indent="-172085" fontAlgn="auto">
              <a:spcBef>
                <a:spcPts val="515"/>
              </a:spcBef>
              <a:spcAft>
                <a:spcPts val="0"/>
              </a:spcAft>
              <a:buFont typeface="Arial"/>
              <a:buChar char="•"/>
              <a:tabLst>
                <a:tab pos="184785" algn="l"/>
              </a:tabLst>
            </a:pPr>
            <a:endParaRPr lang="cs-CZ" sz="2100" b="0" kern="0" spc="-10" dirty="0">
              <a:solidFill>
                <a:sysClr val="windowText" lastClr="000000"/>
              </a:solidFill>
              <a:latin typeface="Carlito"/>
              <a:cs typeface="Carlito"/>
            </a:endParaRPr>
          </a:p>
          <a:p>
            <a:pPr marL="184785" indent="-172085" fontAlgn="auto">
              <a:spcBef>
                <a:spcPts val="515"/>
              </a:spcBef>
              <a:spcAft>
                <a:spcPts val="0"/>
              </a:spcAft>
              <a:buFont typeface="Arial"/>
              <a:buChar char="•"/>
              <a:tabLst>
                <a:tab pos="184785" algn="l"/>
              </a:tabLst>
            </a:pPr>
            <a:endParaRPr lang="cs-CZ" sz="2100" b="0" kern="0" spc="-10" dirty="0">
              <a:solidFill>
                <a:sysClr val="windowText" lastClr="000000"/>
              </a:solidFill>
              <a:latin typeface="Carlito"/>
              <a:cs typeface="Carlito"/>
            </a:endParaRPr>
          </a:p>
          <a:p>
            <a:pPr marL="184785" indent="-172085" fontAlgn="auto">
              <a:spcBef>
                <a:spcPts val="515"/>
              </a:spcBef>
              <a:spcAft>
                <a:spcPts val="0"/>
              </a:spcAft>
              <a:buFont typeface="Arial"/>
              <a:buChar char="•"/>
              <a:tabLst>
                <a:tab pos="184785" algn="l"/>
              </a:tabLst>
            </a:pPr>
            <a:endParaRPr lang="cs-CZ" sz="2100" b="0" kern="0" spc="-10" dirty="0">
              <a:solidFill>
                <a:sysClr val="windowText" lastClr="000000"/>
              </a:solidFill>
              <a:latin typeface="Carlito"/>
              <a:cs typeface="Carlito"/>
            </a:endParaRPr>
          </a:p>
          <a:p>
            <a:pPr marL="184785" indent="-172085" fontAlgn="auto">
              <a:spcBef>
                <a:spcPts val="515"/>
              </a:spcBef>
              <a:spcAft>
                <a:spcPts val="0"/>
              </a:spcAft>
              <a:buFont typeface="Arial"/>
              <a:buChar char="•"/>
              <a:tabLst>
                <a:tab pos="184785" algn="l"/>
              </a:tabLst>
            </a:pPr>
            <a:endParaRPr lang="cs-CZ" sz="2100" b="0" kern="0" spc="-10" dirty="0">
              <a:solidFill>
                <a:sysClr val="windowText" lastClr="000000"/>
              </a:solidFill>
              <a:latin typeface="Carlito"/>
              <a:cs typeface="Carlito"/>
            </a:endParaRPr>
          </a:p>
          <a:p>
            <a:pPr marL="184785" indent="-172085" fontAlgn="auto">
              <a:spcBef>
                <a:spcPts val="515"/>
              </a:spcBef>
              <a:spcAft>
                <a:spcPts val="0"/>
              </a:spcAft>
              <a:buFont typeface="Arial"/>
              <a:buChar char="•"/>
              <a:tabLst>
                <a:tab pos="184785" algn="l"/>
              </a:tabLst>
            </a:pPr>
            <a:endParaRPr lang="cs-CZ" sz="2100" b="0" kern="0" spc="-10" dirty="0">
              <a:solidFill>
                <a:sysClr val="windowText" lastClr="000000"/>
              </a:solidFill>
              <a:latin typeface="Carlito"/>
              <a:cs typeface="Carlito"/>
            </a:endParaRPr>
          </a:p>
          <a:p>
            <a:pPr marL="184785" indent="-172085" fontAlgn="auto">
              <a:spcBef>
                <a:spcPts val="515"/>
              </a:spcBef>
              <a:spcAft>
                <a:spcPts val="0"/>
              </a:spcAft>
              <a:buFont typeface="Arial"/>
              <a:buChar char="•"/>
              <a:tabLst>
                <a:tab pos="184785" algn="l"/>
              </a:tabLst>
            </a:pPr>
            <a:endParaRPr lang="cs-CZ" sz="2100" b="0" kern="0" spc="-10" dirty="0">
              <a:solidFill>
                <a:sysClr val="windowText" lastClr="000000"/>
              </a:solidFill>
              <a:latin typeface="Carlito"/>
              <a:cs typeface="Carlito"/>
            </a:endParaRPr>
          </a:p>
          <a:p>
            <a:pPr marL="184785" indent="-172085" fontAlgn="auto">
              <a:spcBef>
                <a:spcPts val="515"/>
              </a:spcBef>
              <a:spcAft>
                <a:spcPts val="0"/>
              </a:spcAft>
              <a:buFont typeface="Arial"/>
              <a:buChar char="•"/>
              <a:tabLst>
                <a:tab pos="184785" algn="l"/>
              </a:tabLst>
            </a:pPr>
            <a:r>
              <a:rPr lang="cs-CZ" sz="2100" b="0" i="1" kern="0" spc="-10" dirty="0">
                <a:solidFill>
                  <a:srgbClr val="00B0F0"/>
                </a:solidFill>
                <a:latin typeface="Carlito"/>
                <a:cs typeface="Carlito"/>
              </a:rPr>
              <a:t>For session-based RS: leave last interaction out and try to predict that one</a:t>
            </a:r>
          </a:p>
        </p:txBody>
      </p:sp>
      <p:graphicFrame>
        <p:nvGraphicFramePr>
          <p:cNvPr id="4" name="object 4"/>
          <p:cNvGraphicFramePr>
            <a:graphicFrameLocks noGrp="1"/>
          </p:cNvGraphicFramePr>
          <p:nvPr>
            <p:extLst>
              <p:ext uri="{D42A27DB-BD31-4B8C-83A1-F6EECF244321}">
                <p14:modId xmlns:p14="http://schemas.microsoft.com/office/powerpoint/2010/main" val="910382393"/>
              </p:ext>
            </p:extLst>
          </p:nvPr>
        </p:nvGraphicFramePr>
        <p:xfrm>
          <a:off x="1760859" y="3199514"/>
          <a:ext cx="3009899" cy="1819275"/>
        </p:xfrm>
        <a:graphic>
          <a:graphicData uri="http://schemas.openxmlformats.org/drawingml/2006/table">
            <a:tbl>
              <a:tblPr firstRow="1" bandRow="1">
                <a:tableStyleId>{2D5ABB26-0587-4C30-8999-92F81FD0307C}</a:tableStyleId>
              </a:tblPr>
              <a:tblGrid>
                <a:gridCol w="601980">
                  <a:extLst>
                    <a:ext uri="{9D8B030D-6E8A-4147-A177-3AD203B41FA5}">
                      <a16:colId xmlns:a16="http://schemas.microsoft.com/office/drawing/2014/main" val="20000"/>
                    </a:ext>
                  </a:extLst>
                </a:gridCol>
                <a:gridCol w="601980">
                  <a:extLst>
                    <a:ext uri="{9D8B030D-6E8A-4147-A177-3AD203B41FA5}">
                      <a16:colId xmlns:a16="http://schemas.microsoft.com/office/drawing/2014/main" val="20001"/>
                    </a:ext>
                  </a:extLst>
                </a:gridCol>
                <a:gridCol w="601979">
                  <a:extLst>
                    <a:ext uri="{9D8B030D-6E8A-4147-A177-3AD203B41FA5}">
                      <a16:colId xmlns:a16="http://schemas.microsoft.com/office/drawing/2014/main" val="20002"/>
                    </a:ext>
                  </a:extLst>
                </a:gridCol>
                <a:gridCol w="601980">
                  <a:extLst>
                    <a:ext uri="{9D8B030D-6E8A-4147-A177-3AD203B41FA5}">
                      <a16:colId xmlns:a16="http://schemas.microsoft.com/office/drawing/2014/main" val="20003"/>
                    </a:ext>
                  </a:extLst>
                </a:gridCol>
                <a:gridCol w="601980">
                  <a:extLst>
                    <a:ext uri="{9D8B030D-6E8A-4147-A177-3AD203B41FA5}">
                      <a16:colId xmlns:a16="http://schemas.microsoft.com/office/drawing/2014/main" val="20004"/>
                    </a:ext>
                  </a:extLst>
                </a:gridCol>
              </a:tblGrid>
              <a:tr h="363855">
                <a:tc>
                  <a:txBody>
                    <a:bodyPr/>
                    <a:lstStyle/>
                    <a:p>
                      <a:pPr>
                        <a:lnSpc>
                          <a:spcPct val="100000"/>
                        </a:lnSpc>
                      </a:pPr>
                      <a:endParaRPr sz="2100">
                        <a:latin typeface="Times New Roman"/>
                        <a:cs typeface="Times New Roman"/>
                      </a:endParaRPr>
                    </a:p>
                  </a:txBody>
                  <a:tcPr marL="0" marR="0" marT="0" marB="0">
                    <a:lnL w="12700">
                      <a:solidFill>
                        <a:srgbClr val="A4A4A4"/>
                      </a:solidFill>
                      <a:prstDash val="solid"/>
                    </a:lnL>
                    <a:lnR w="12700">
                      <a:solidFill>
                        <a:srgbClr val="A4A4A4"/>
                      </a:solidFill>
                      <a:prstDash val="solid"/>
                    </a:lnR>
                    <a:lnT w="12700">
                      <a:solidFill>
                        <a:srgbClr val="A4A4A4"/>
                      </a:solidFill>
                      <a:prstDash val="solid"/>
                    </a:lnT>
                    <a:lnB w="12700">
                      <a:solidFill>
                        <a:srgbClr val="A4A4A4"/>
                      </a:solidFill>
                      <a:prstDash val="solid"/>
                    </a:lnB>
                    <a:solidFill>
                      <a:srgbClr val="4471C4"/>
                    </a:solidFill>
                  </a:tcPr>
                </a:tc>
                <a:tc>
                  <a:txBody>
                    <a:bodyPr/>
                    <a:lstStyle/>
                    <a:p>
                      <a:pPr>
                        <a:lnSpc>
                          <a:spcPct val="100000"/>
                        </a:lnSpc>
                      </a:pPr>
                      <a:endParaRPr sz="2100">
                        <a:latin typeface="Times New Roman"/>
                        <a:cs typeface="Times New Roman"/>
                      </a:endParaRPr>
                    </a:p>
                  </a:txBody>
                  <a:tcPr marL="0" marR="0" marT="0" marB="0">
                    <a:lnL w="12700">
                      <a:solidFill>
                        <a:srgbClr val="A4A4A4"/>
                      </a:solidFill>
                      <a:prstDash val="solid"/>
                    </a:lnL>
                    <a:lnR w="12700">
                      <a:solidFill>
                        <a:srgbClr val="A4A4A4"/>
                      </a:solidFill>
                      <a:prstDash val="solid"/>
                    </a:lnR>
                    <a:lnT w="12700">
                      <a:solidFill>
                        <a:srgbClr val="A4A4A4"/>
                      </a:solidFill>
                      <a:prstDash val="solid"/>
                    </a:lnT>
                    <a:lnB w="12700">
                      <a:solidFill>
                        <a:srgbClr val="A4A4A4"/>
                      </a:solidFill>
                      <a:prstDash val="solid"/>
                    </a:lnB>
                    <a:solidFill>
                      <a:srgbClr val="4471C4"/>
                    </a:solidFill>
                  </a:tcPr>
                </a:tc>
                <a:tc>
                  <a:txBody>
                    <a:bodyPr/>
                    <a:lstStyle/>
                    <a:p>
                      <a:pPr marL="91440">
                        <a:lnSpc>
                          <a:spcPct val="100000"/>
                        </a:lnSpc>
                        <a:spcBef>
                          <a:spcPts val="275"/>
                        </a:spcBef>
                      </a:pPr>
                      <a:r>
                        <a:rPr sz="1350" spc="-50" dirty="0">
                          <a:latin typeface="Carlito"/>
                          <a:cs typeface="Carlito"/>
                        </a:rPr>
                        <a:t>?</a:t>
                      </a:r>
                      <a:endParaRPr sz="1350">
                        <a:latin typeface="Carlito"/>
                        <a:cs typeface="Carlito"/>
                      </a:endParaRPr>
                    </a:p>
                  </a:txBody>
                  <a:tcPr marL="0" marR="0" marT="34925" marB="0">
                    <a:lnL w="12700">
                      <a:solidFill>
                        <a:srgbClr val="A4A4A4"/>
                      </a:solidFill>
                      <a:prstDash val="solid"/>
                    </a:lnL>
                    <a:lnR w="12700">
                      <a:solidFill>
                        <a:srgbClr val="A4A4A4"/>
                      </a:solidFill>
                      <a:prstDash val="solid"/>
                    </a:lnR>
                    <a:lnT w="12700">
                      <a:solidFill>
                        <a:srgbClr val="A4A4A4"/>
                      </a:solidFill>
                      <a:prstDash val="solid"/>
                    </a:lnT>
                    <a:lnB w="12700">
                      <a:solidFill>
                        <a:srgbClr val="A4A4A4"/>
                      </a:solidFill>
                      <a:prstDash val="solid"/>
                    </a:lnB>
                  </a:tcPr>
                </a:tc>
                <a:tc>
                  <a:txBody>
                    <a:bodyPr/>
                    <a:lstStyle/>
                    <a:p>
                      <a:pPr>
                        <a:lnSpc>
                          <a:spcPct val="100000"/>
                        </a:lnSpc>
                      </a:pPr>
                      <a:endParaRPr sz="2100">
                        <a:latin typeface="Times New Roman"/>
                        <a:cs typeface="Times New Roman"/>
                      </a:endParaRPr>
                    </a:p>
                  </a:txBody>
                  <a:tcPr marL="0" marR="0" marT="0" marB="0">
                    <a:lnL w="12700">
                      <a:solidFill>
                        <a:srgbClr val="A4A4A4"/>
                      </a:solidFill>
                      <a:prstDash val="solid"/>
                    </a:lnL>
                    <a:lnR w="12700">
                      <a:solidFill>
                        <a:srgbClr val="A4A4A4"/>
                      </a:solidFill>
                      <a:prstDash val="solid"/>
                    </a:lnR>
                    <a:lnT w="12700">
                      <a:solidFill>
                        <a:srgbClr val="A4A4A4"/>
                      </a:solidFill>
                      <a:prstDash val="solid"/>
                    </a:lnT>
                    <a:lnB w="12700">
                      <a:solidFill>
                        <a:srgbClr val="A4A4A4"/>
                      </a:solidFill>
                      <a:prstDash val="solid"/>
                    </a:lnB>
                    <a:solidFill>
                      <a:srgbClr val="4471C4"/>
                    </a:solidFill>
                  </a:tcPr>
                </a:tc>
                <a:tc>
                  <a:txBody>
                    <a:bodyPr/>
                    <a:lstStyle/>
                    <a:p>
                      <a:pPr>
                        <a:lnSpc>
                          <a:spcPct val="100000"/>
                        </a:lnSpc>
                      </a:pPr>
                      <a:endParaRPr sz="2100">
                        <a:latin typeface="Times New Roman"/>
                        <a:cs typeface="Times New Roman"/>
                      </a:endParaRPr>
                    </a:p>
                  </a:txBody>
                  <a:tcPr marL="0" marR="0" marT="0" marB="0">
                    <a:lnL w="12700">
                      <a:solidFill>
                        <a:srgbClr val="A4A4A4"/>
                      </a:solidFill>
                      <a:prstDash val="solid"/>
                    </a:lnL>
                    <a:lnR w="12700">
                      <a:solidFill>
                        <a:srgbClr val="A4A4A4"/>
                      </a:solidFill>
                      <a:prstDash val="solid"/>
                    </a:lnR>
                    <a:lnT w="12700">
                      <a:solidFill>
                        <a:srgbClr val="A4A4A4"/>
                      </a:solidFill>
                      <a:prstDash val="solid"/>
                    </a:lnT>
                    <a:lnB w="12700">
                      <a:solidFill>
                        <a:srgbClr val="A4A4A4"/>
                      </a:solidFill>
                      <a:prstDash val="solid"/>
                    </a:lnB>
                    <a:solidFill>
                      <a:srgbClr val="4471C4"/>
                    </a:solidFill>
                  </a:tcPr>
                </a:tc>
                <a:extLst>
                  <a:ext uri="{0D108BD9-81ED-4DB2-BD59-A6C34878D82A}">
                    <a16:rowId xmlns:a16="http://schemas.microsoft.com/office/drawing/2014/main" val="10000"/>
                  </a:ext>
                </a:extLst>
              </a:tr>
              <a:tr h="363855">
                <a:tc>
                  <a:txBody>
                    <a:bodyPr/>
                    <a:lstStyle/>
                    <a:p>
                      <a:pPr>
                        <a:lnSpc>
                          <a:spcPct val="100000"/>
                        </a:lnSpc>
                      </a:pPr>
                      <a:endParaRPr sz="2100">
                        <a:latin typeface="Times New Roman"/>
                        <a:cs typeface="Times New Roman"/>
                      </a:endParaRPr>
                    </a:p>
                  </a:txBody>
                  <a:tcPr marL="0" marR="0" marT="0" marB="0">
                    <a:lnL w="12700">
                      <a:solidFill>
                        <a:srgbClr val="A4A4A4"/>
                      </a:solidFill>
                      <a:prstDash val="solid"/>
                    </a:lnL>
                    <a:lnR w="12700">
                      <a:solidFill>
                        <a:srgbClr val="A4A4A4"/>
                      </a:solidFill>
                      <a:prstDash val="solid"/>
                    </a:lnR>
                    <a:lnT w="12700">
                      <a:solidFill>
                        <a:srgbClr val="A4A4A4"/>
                      </a:solidFill>
                      <a:prstDash val="solid"/>
                    </a:lnT>
                    <a:lnB w="12700">
                      <a:solidFill>
                        <a:srgbClr val="A4A4A4"/>
                      </a:solidFill>
                      <a:prstDash val="solid"/>
                    </a:lnB>
                    <a:solidFill>
                      <a:srgbClr val="4471C4"/>
                    </a:solidFill>
                  </a:tcPr>
                </a:tc>
                <a:tc>
                  <a:txBody>
                    <a:bodyPr/>
                    <a:lstStyle/>
                    <a:p>
                      <a:pPr>
                        <a:lnSpc>
                          <a:spcPct val="100000"/>
                        </a:lnSpc>
                      </a:pPr>
                      <a:endParaRPr sz="2100">
                        <a:latin typeface="Times New Roman"/>
                        <a:cs typeface="Times New Roman"/>
                      </a:endParaRPr>
                    </a:p>
                  </a:txBody>
                  <a:tcPr marL="0" marR="0" marT="0" marB="0">
                    <a:lnL w="12700">
                      <a:solidFill>
                        <a:srgbClr val="A4A4A4"/>
                      </a:solidFill>
                      <a:prstDash val="solid"/>
                    </a:lnL>
                    <a:lnR w="12700">
                      <a:solidFill>
                        <a:srgbClr val="A4A4A4"/>
                      </a:solidFill>
                      <a:prstDash val="solid"/>
                    </a:lnR>
                    <a:lnT w="12700">
                      <a:solidFill>
                        <a:srgbClr val="A4A4A4"/>
                      </a:solidFill>
                      <a:prstDash val="solid"/>
                    </a:lnT>
                    <a:lnB w="12700">
                      <a:solidFill>
                        <a:srgbClr val="A4A4A4"/>
                      </a:solidFill>
                      <a:prstDash val="solid"/>
                    </a:lnB>
                    <a:solidFill>
                      <a:srgbClr val="4471C4"/>
                    </a:solidFill>
                  </a:tcPr>
                </a:tc>
                <a:tc>
                  <a:txBody>
                    <a:bodyPr/>
                    <a:lstStyle/>
                    <a:p>
                      <a:pPr marL="91440">
                        <a:lnSpc>
                          <a:spcPct val="100000"/>
                        </a:lnSpc>
                        <a:spcBef>
                          <a:spcPts val="280"/>
                        </a:spcBef>
                      </a:pPr>
                      <a:r>
                        <a:rPr sz="1350" spc="-50" dirty="0">
                          <a:latin typeface="Carlito"/>
                          <a:cs typeface="Carlito"/>
                        </a:rPr>
                        <a:t>?</a:t>
                      </a:r>
                      <a:endParaRPr sz="1350">
                        <a:latin typeface="Carlito"/>
                        <a:cs typeface="Carlito"/>
                      </a:endParaRPr>
                    </a:p>
                  </a:txBody>
                  <a:tcPr marL="0" marR="0" marT="35560" marB="0">
                    <a:lnL w="12700">
                      <a:solidFill>
                        <a:srgbClr val="A4A4A4"/>
                      </a:solidFill>
                      <a:prstDash val="solid"/>
                    </a:lnL>
                    <a:lnR w="12700">
                      <a:solidFill>
                        <a:srgbClr val="A4A4A4"/>
                      </a:solidFill>
                      <a:prstDash val="solid"/>
                    </a:lnR>
                    <a:lnT w="12700">
                      <a:solidFill>
                        <a:srgbClr val="A4A4A4"/>
                      </a:solidFill>
                      <a:prstDash val="solid"/>
                    </a:lnT>
                    <a:lnB w="12700">
                      <a:solidFill>
                        <a:srgbClr val="A4A4A4"/>
                      </a:solidFill>
                      <a:prstDash val="solid"/>
                    </a:lnB>
                  </a:tcPr>
                </a:tc>
                <a:tc>
                  <a:txBody>
                    <a:bodyPr/>
                    <a:lstStyle/>
                    <a:p>
                      <a:pPr>
                        <a:lnSpc>
                          <a:spcPct val="100000"/>
                        </a:lnSpc>
                      </a:pPr>
                      <a:endParaRPr sz="2100">
                        <a:latin typeface="Times New Roman"/>
                        <a:cs typeface="Times New Roman"/>
                      </a:endParaRPr>
                    </a:p>
                  </a:txBody>
                  <a:tcPr marL="0" marR="0" marT="0" marB="0">
                    <a:lnL w="12700">
                      <a:solidFill>
                        <a:srgbClr val="A4A4A4"/>
                      </a:solidFill>
                      <a:prstDash val="solid"/>
                    </a:lnL>
                    <a:lnR w="12700">
                      <a:solidFill>
                        <a:srgbClr val="A4A4A4"/>
                      </a:solidFill>
                      <a:prstDash val="solid"/>
                    </a:lnR>
                    <a:lnT w="12700">
                      <a:solidFill>
                        <a:srgbClr val="A4A4A4"/>
                      </a:solidFill>
                      <a:prstDash val="solid"/>
                    </a:lnT>
                    <a:lnB w="12700">
                      <a:solidFill>
                        <a:srgbClr val="A4A4A4"/>
                      </a:solidFill>
                      <a:prstDash val="solid"/>
                    </a:lnB>
                    <a:solidFill>
                      <a:srgbClr val="4471C4"/>
                    </a:solidFill>
                  </a:tcPr>
                </a:tc>
                <a:tc>
                  <a:txBody>
                    <a:bodyPr/>
                    <a:lstStyle/>
                    <a:p>
                      <a:pPr>
                        <a:lnSpc>
                          <a:spcPct val="100000"/>
                        </a:lnSpc>
                      </a:pPr>
                      <a:endParaRPr sz="2100">
                        <a:latin typeface="Times New Roman"/>
                        <a:cs typeface="Times New Roman"/>
                      </a:endParaRPr>
                    </a:p>
                  </a:txBody>
                  <a:tcPr marL="0" marR="0" marT="0" marB="0">
                    <a:lnL w="12700">
                      <a:solidFill>
                        <a:srgbClr val="A4A4A4"/>
                      </a:solidFill>
                      <a:prstDash val="solid"/>
                    </a:lnL>
                    <a:lnR w="12700">
                      <a:solidFill>
                        <a:srgbClr val="A4A4A4"/>
                      </a:solidFill>
                      <a:prstDash val="solid"/>
                    </a:lnR>
                    <a:lnT w="12700">
                      <a:solidFill>
                        <a:srgbClr val="A4A4A4"/>
                      </a:solidFill>
                      <a:prstDash val="solid"/>
                    </a:lnT>
                    <a:lnB w="12700">
                      <a:solidFill>
                        <a:srgbClr val="A4A4A4"/>
                      </a:solidFill>
                      <a:prstDash val="solid"/>
                    </a:lnB>
                    <a:solidFill>
                      <a:srgbClr val="4471C4"/>
                    </a:solidFill>
                  </a:tcPr>
                </a:tc>
                <a:extLst>
                  <a:ext uri="{0D108BD9-81ED-4DB2-BD59-A6C34878D82A}">
                    <a16:rowId xmlns:a16="http://schemas.microsoft.com/office/drawing/2014/main" val="10001"/>
                  </a:ext>
                </a:extLst>
              </a:tr>
              <a:tr h="363855">
                <a:tc>
                  <a:txBody>
                    <a:bodyPr/>
                    <a:lstStyle/>
                    <a:p>
                      <a:pPr>
                        <a:lnSpc>
                          <a:spcPct val="100000"/>
                        </a:lnSpc>
                      </a:pPr>
                      <a:endParaRPr sz="2100">
                        <a:latin typeface="Times New Roman"/>
                        <a:cs typeface="Times New Roman"/>
                      </a:endParaRPr>
                    </a:p>
                  </a:txBody>
                  <a:tcPr marL="0" marR="0" marT="0" marB="0">
                    <a:lnL w="12700">
                      <a:solidFill>
                        <a:srgbClr val="A4A4A4"/>
                      </a:solidFill>
                      <a:prstDash val="solid"/>
                    </a:lnL>
                    <a:lnR w="12700">
                      <a:solidFill>
                        <a:srgbClr val="A4A4A4"/>
                      </a:solidFill>
                      <a:prstDash val="solid"/>
                    </a:lnR>
                    <a:lnT w="12700">
                      <a:solidFill>
                        <a:srgbClr val="A4A4A4"/>
                      </a:solidFill>
                      <a:prstDash val="solid"/>
                    </a:lnT>
                    <a:lnB w="12700">
                      <a:solidFill>
                        <a:srgbClr val="A4A4A4"/>
                      </a:solidFill>
                      <a:prstDash val="solid"/>
                    </a:lnB>
                    <a:solidFill>
                      <a:srgbClr val="4471C4"/>
                    </a:solidFill>
                  </a:tcPr>
                </a:tc>
                <a:tc>
                  <a:txBody>
                    <a:bodyPr/>
                    <a:lstStyle/>
                    <a:p>
                      <a:pPr>
                        <a:lnSpc>
                          <a:spcPct val="100000"/>
                        </a:lnSpc>
                      </a:pPr>
                      <a:endParaRPr sz="2100">
                        <a:latin typeface="Times New Roman"/>
                        <a:cs typeface="Times New Roman"/>
                      </a:endParaRPr>
                    </a:p>
                  </a:txBody>
                  <a:tcPr marL="0" marR="0" marT="0" marB="0">
                    <a:lnL w="12700">
                      <a:solidFill>
                        <a:srgbClr val="A4A4A4"/>
                      </a:solidFill>
                      <a:prstDash val="solid"/>
                    </a:lnL>
                    <a:lnR w="12700">
                      <a:solidFill>
                        <a:srgbClr val="A4A4A4"/>
                      </a:solidFill>
                      <a:prstDash val="solid"/>
                    </a:lnR>
                    <a:lnT w="12700">
                      <a:solidFill>
                        <a:srgbClr val="A4A4A4"/>
                      </a:solidFill>
                      <a:prstDash val="solid"/>
                    </a:lnT>
                    <a:lnB w="12700">
                      <a:solidFill>
                        <a:srgbClr val="A4A4A4"/>
                      </a:solidFill>
                      <a:prstDash val="solid"/>
                    </a:lnB>
                    <a:solidFill>
                      <a:srgbClr val="4471C4"/>
                    </a:solidFill>
                  </a:tcPr>
                </a:tc>
                <a:tc>
                  <a:txBody>
                    <a:bodyPr/>
                    <a:lstStyle/>
                    <a:p>
                      <a:pPr marL="91440">
                        <a:lnSpc>
                          <a:spcPct val="100000"/>
                        </a:lnSpc>
                        <a:spcBef>
                          <a:spcPts val="275"/>
                        </a:spcBef>
                      </a:pPr>
                      <a:r>
                        <a:rPr sz="1350" spc="-50" dirty="0">
                          <a:latin typeface="Carlito"/>
                          <a:cs typeface="Carlito"/>
                        </a:rPr>
                        <a:t>?</a:t>
                      </a:r>
                      <a:endParaRPr sz="1350">
                        <a:latin typeface="Carlito"/>
                        <a:cs typeface="Carlito"/>
                      </a:endParaRPr>
                    </a:p>
                  </a:txBody>
                  <a:tcPr marL="0" marR="0" marT="34925" marB="0">
                    <a:lnL w="12700">
                      <a:solidFill>
                        <a:srgbClr val="A4A4A4"/>
                      </a:solidFill>
                      <a:prstDash val="solid"/>
                    </a:lnL>
                    <a:lnR w="12700">
                      <a:solidFill>
                        <a:srgbClr val="A4A4A4"/>
                      </a:solidFill>
                      <a:prstDash val="solid"/>
                    </a:lnR>
                    <a:lnT w="12700">
                      <a:solidFill>
                        <a:srgbClr val="A4A4A4"/>
                      </a:solidFill>
                      <a:prstDash val="solid"/>
                    </a:lnT>
                    <a:lnB w="12700">
                      <a:solidFill>
                        <a:srgbClr val="A4A4A4"/>
                      </a:solidFill>
                      <a:prstDash val="solid"/>
                    </a:lnB>
                  </a:tcPr>
                </a:tc>
                <a:tc>
                  <a:txBody>
                    <a:bodyPr/>
                    <a:lstStyle/>
                    <a:p>
                      <a:pPr>
                        <a:lnSpc>
                          <a:spcPct val="100000"/>
                        </a:lnSpc>
                      </a:pPr>
                      <a:endParaRPr sz="2100">
                        <a:latin typeface="Times New Roman"/>
                        <a:cs typeface="Times New Roman"/>
                      </a:endParaRPr>
                    </a:p>
                  </a:txBody>
                  <a:tcPr marL="0" marR="0" marT="0" marB="0">
                    <a:lnL w="12700">
                      <a:solidFill>
                        <a:srgbClr val="A4A4A4"/>
                      </a:solidFill>
                      <a:prstDash val="solid"/>
                    </a:lnL>
                    <a:lnR w="12700">
                      <a:solidFill>
                        <a:srgbClr val="A4A4A4"/>
                      </a:solidFill>
                      <a:prstDash val="solid"/>
                    </a:lnR>
                    <a:lnT w="12700">
                      <a:solidFill>
                        <a:srgbClr val="A4A4A4"/>
                      </a:solidFill>
                      <a:prstDash val="solid"/>
                    </a:lnT>
                    <a:lnB w="12700">
                      <a:solidFill>
                        <a:srgbClr val="A4A4A4"/>
                      </a:solidFill>
                      <a:prstDash val="solid"/>
                    </a:lnB>
                    <a:solidFill>
                      <a:srgbClr val="4471C4"/>
                    </a:solidFill>
                  </a:tcPr>
                </a:tc>
                <a:tc>
                  <a:txBody>
                    <a:bodyPr/>
                    <a:lstStyle/>
                    <a:p>
                      <a:pPr>
                        <a:lnSpc>
                          <a:spcPct val="100000"/>
                        </a:lnSpc>
                      </a:pPr>
                      <a:endParaRPr sz="2100">
                        <a:latin typeface="Times New Roman"/>
                        <a:cs typeface="Times New Roman"/>
                      </a:endParaRPr>
                    </a:p>
                  </a:txBody>
                  <a:tcPr marL="0" marR="0" marT="0" marB="0">
                    <a:lnL w="12700">
                      <a:solidFill>
                        <a:srgbClr val="A4A4A4"/>
                      </a:solidFill>
                      <a:prstDash val="solid"/>
                    </a:lnL>
                    <a:lnR w="12700">
                      <a:solidFill>
                        <a:srgbClr val="A4A4A4"/>
                      </a:solidFill>
                      <a:prstDash val="solid"/>
                    </a:lnR>
                    <a:lnT w="12700">
                      <a:solidFill>
                        <a:srgbClr val="A4A4A4"/>
                      </a:solidFill>
                      <a:prstDash val="solid"/>
                    </a:lnT>
                    <a:lnB w="12700">
                      <a:solidFill>
                        <a:srgbClr val="A4A4A4"/>
                      </a:solidFill>
                      <a:prstDash val="solid"/>
                    </a:lnB>
                    <a:solidFill>
                      <a:srgbClr val="4471C4"/>
                    </a:solidFill>
                  </a:tcPr>
                </a:tc>
                <a:extLst>
                  <a:ext uri="{0D108BD9-81ED-4DB2-BD59-A6C34878D82A}">
                    <a16:rowId xmlns:a16="http://schemas.microsoft.com/office/drawing/2014/main" val="10002"/>
                  </a:ext>
                </a:extLst>
              </a:tr>
              <a:tr h="363855">
                <a:tc>
                  <a:txBody>
                    <a:bodyPr/>
                    <a:lstStyle/>
                    <a:p>
                      <a:pPr>
                        <a:lnSpc>
                          <a:spcPct val="100000"/>
                        </a:lnSpc>
                      </a:pPr>
                      <a:endParaRPr sz="2100">
                        <a:latin typeface="Times New Roman"/>
                        <a:cs typeface="Times New Roman"/>
                      </a:endParaRPr>
                    </a:p>
                  </a:txBody>
                  <a:tcPr marL="0" marR="0" marT="0" marB="0">
                    <a:lnL w="12700">
                      <a:solidFill>
                        <a:srgbClr val="A4A4A4"/>
                      </a:solidFill>
                      <a:prstDash val="solid"/>
                    </a:lnL>
                    <a:lnR w="12700">
                      <a:solidFill>
                        <a:srgbClr val="A4A4A4"/>
                      </a:solidFill>
                      <a:prstDash val="solid"/>
                    </a:lnR>
                    <a:lnT w="12700">
                      <a:solidFill>
                        <a:srgbClr val="A4A4A4"/>
                      </a:solidFill>
                      <a:prstDash val="solid"/>
                    </a:lnT>
                    <a:lnB w="12700">
                      <a:solidFill>
                        <a:srgbClr val="A4A4A4"/>
                      </a:solidFill>
                      <a:prstDash val="solid"/>
                    </a:lnB>
                    <a:solidFill>
                      <a:srgbClr val="4471C4"/>
                    </a:solidFill>
                  </a:tcPr>
                </a:tc>
                <a:tc>
                  <a:txBody>
                    <a:bodyPr/>
                    <a:lstStyle/>
                    <a:p>
                      <a:pPr>
                        <a:lnSpc>
                          <a:spcPct val="100000"/>
                        </a:lnSpc>
                      </a:pPr>
                      <a:endParaRPr sz="2100">
                        <a:latin typeface="Times New Roman"/>
                        <a:cs typeface="Times New Roman"/>
                      </a:endParaRPr>
                    </a:p>
                  </a:txBody>
                  <a:tcPr marL="0" marR="0" marT="0" marB="0">
                    <a:lnL w="12700">
                      <a:solidFill>
                        <a:srgbClr val="A4A4A4"/>
                      </a:solidFill>
                      <a:prstDash val="solid"/>
                    </a:lnL>
                    <a:lnR w="12700">
                      <a:solidFill>
                        <a:srgbClr val="A4A4A4"/>
                      </a:solidFill>
                      <a:prstDash val="solid"/>
                    </a:lnR>
                    <a:lnT w="12700">
                      <a:solidFill>
                        <a:srgbClr val="A4A4A4"/>
                      </a:solidFill>
                      <a:prstDash val="solid"/>
                    </a:lnT>
                    <a:lnB w="12700">
                      <a:solidFill>
                        <a:srgbClr val="A4A4A4"/>
                      </a:solidFill>
                      <a:prstDash val="solid"/>
                    </a:lnB>
                    <a:solidFill>
                      <a:srgbClr val="4471C4"/>
                    </a:solidFill>
                  </a:tcPr>
                </a:tc>
                <a:tc>
                  <a:txBody>
                    <a:bodyPr/>
                    <a:lstStyle/>
                    <a:p>
                      <a:pPr marL="91440">
                        <a:lnSpc>
                          <a:spcPct val="100000"/>
                        </a:lnSpc>
                        <a:spcBef>
                          <a:spcPts val="280"/>
                        </a:spcBef>
                      </a:pPr>
                      <a:r>
                        <a:rPr sz="1350" spc="-50" dirty="0">
                          <a:latin typeface="Carlito"/>
                          <a:cs typeface="Carlito"/>
                        </a:rPr>
                        <a:t>?</a:t>
                      </a:r>
                      <a:endParaRPr sz="1350">
                        <a:latin typeface="Carlito"/>
                        <a:cs typeface="Carlito"/>
                      </a:endParaRPr>
                    </a:p>
                  </a:txBody>
                  <a:tcPr marL="0" marR="0" marT="35560" marB="0">
                    <a:lnL w="12700">
                      <a:solidFill>
                        <a:srgbClr val="A4A4A4"/>
                      </a:solidFill>
                      <a:prstDash val="solid"/>
                    </a:lnL>
                    <a:lnR w="12700">
                      <a:solidFill>
                        <a:srgbClr val="A4A4A4"/>
                      </a:solidFill>
                      <a:prstDash val="solid"/>
                    </a:lnR>
                    <a:lnT w="12700">
                      <a:solidFill>
                        <a:srgbClr val="A4A4A4"/>
                      </a:solidFill>
                      <a:prstDash val="solid"/>
                    </a:lnT>
                    <a:lnB w="12700">
                      <a:solidFill>
                        <a:srgbClr val="A4A4A4"/>
                      </a:solidFill>
                      <a:prstDash val="solid"/>
                    </a:lnB>
                  </a:tcPr>
                </a:tc>
                <a:tc>
                  <a:txBody>
                    <a:bodyPr/>
                    <a:lstStyle/>
                    <a:p>
                      <a:pPr>
                        <a:lnSpc>
                          <a:spcPct val="100000"/>
                        </a:lnSpc>
                      </a:pPr>
                      <a:endParaRPr sz="2100">
                        <a:latin typeface="Times New Roman"/>
                        <a:cs typeface="Times New Roman"/>
                      </a:endParaRPr>
                    </a:p>
                  </a:txBody>
                  <a:tcPr marL="0" marR="0" marT="0" marB="0">
                    <a:lnL w="12700">
                      <a:solidFill>
                        <a:srgbClr val="A4A4A4"/>
                      </a:solidFill>
                      <a:prstDash val="solid"/>
                    </a:lnL>
                    <a:lnR w="12700">
                      <a:solidFill>
                        <a:srgbClr val="A4A4A4"/>
                      </a:solidFill>
                      <a:prstDash val="solid"/>
                    </a:lnR>
                    <a:lnT w="12700">
                      <a:solidFill>
                        <a:srgbClr val="A4A4A4"/>
                      </a:solidFill>
                      <a:prstDash val="solid"/>
                    </a:lnT>
                    <a:lnB w="12700">
                      <a:solidFill>
                        <a:srgbClr val="A4A4A4"/>
                      </a:solidFill>
                      <a:prstDash val="solid"/>
                    </a:lnB>
                    <a:solidFill>
                      <a:srgbClr val="4471C4"/>
                    </a:solidFill>
                  </a:tcPr>
                </a:tc>
                <a:tc>
                  <a:txBody>
                    <a:bodyPr/>
                    <a:lstStyle/>
                    <a:p>
                      <a:pPr>
                        <a:lnSpc>
                          <a:spcPct val="100000"/>
                        </a:lnSpc>
                      </a:pPr>
                      <a:endParaRPr sz="2100">
                        <a:latin typeface="Times New Roman"/>
                        <a:cs typeface="Times New Roman"/>
                      </a:endParaRPr>
                    </a:p>
                  </a:txBody>
                  <a:tcPr marL="0" marR="0" marT="0" marB="0">
                    <a:lnL w="12700">
                      <a:solidFill>
                        <a:srgbClr val="A4A4A4"/>
                      </a:solidFill>
                      <a:prstDash val="solid"/>
                    </a:lnL>
                    <a:lnR w="12700">
                      <a:solidFill>
                        <a:srgbClr val="A4A4A4"/>
                      </a:solidFill>
                      <a:prstDash val="solid"/>
                    </a:lnR>
                    <a:lnT w="12700">
                      <a:solidFill>
                        <a:srgbClr val="A4A4A4"/>
                      </a:solidFill>
                      <a:prstDash val="solid"/>
                    </a:lnT>
                    <a:lnB w="12700">
                      <a:solidFill>
                        <a:srgbClr val="A4A4A4"/>
                      </a:solidFill>
                      <a:prstDash val="solid"/>
                    </a:lnB>
                    <a:solidFill>
                      <a:srgbClr val="4471C4"/>
                    </a:solidFill>
                  </a:tcPr>
                </a:tc>
                <a:extLst>
                  <a:ext uri="{0D108BD9-81ED-4DB2-BD59-A6C34878D82A}">
                    <a16:rowId xmlns:a16="http://schemas.microsoft.com/office/drawing/2014/main" val="10003"/>
                  </a:ext>
                </a:extLst>
              </a:tr>
              <a:tr h="363855">
                <a:tc>
                  <a:txBody>
                    <a:bodyPr/>
                    <a:lstStyle/>
                    <a:p>
                      <a:pPr>
                        <a:lnSpc>
                          <a:spcPct val="100000"/>
                        </a:lnSpc>
                      </a:pPr>
                      <a:endParaRPr sz="2100">
                        <a:latin typeface="Times New Roman"/>
                        <a:cs typeface="Times New Roman"/>
                      </a:endParaRPr>
                    </a:p>
                  </a:txBody>
                  <a:tcPr marL="0" marR="0" marT="0" marB="0">
                    <a:lnL w="12700">
                      <a:solidFill>
                        <a:srgbClr val="A4A4A4"/>
                      </a:solidFill>
                      <a:prstDash val="solid"/>
                    </a:lnL>
                    <a:lnR w="12700">
                      <a:solidFill>
                        <a:srgbClr val="A4A4A4"/>
                      </a:solidFill>
                      <a:prstDash val="solid"/>
                    </a:lnR>
                    <a:lnT w="12700">
                      <a:solidFill>
                        <a:srgbClr val="A4A4A4"/>
                      </a:solidFill>
                      <a:prstDash val="solid"/>
                    </a:lnT>
                    <a:lnB w="12700">
                      <a:solidFill>
                        <a:srgbClr val="A4A4A4"/>
                      </a:solidFill>
                      <a:prstDash val="solid"/>
                    </a:lnB>
                    <a:solidFill>
                      <a:srgbClr val="4471C4"/>
                    </a:solidFill>
                  </a:tcPr>
                </a:tc>
                <a:tc>
                  <a:txBody>
                    <a:bodyPr/>
                    <a:lstStyle/>
                    <a:p>
                      <a:pPr>
                        <a:lnSpc>
                          <a:spcPct val="100000"/>
                        </a:lnSpc>
                      </a:pPr>
                      <a:endParaRPr sz="2100">
                        <a:latin typeface="Times New Roman"/>
                        <a:cs typeface="Times New Roman"/>
                      </a:endParaRPr>
                    </a:p>
                  </a:txBody>
                  <a:tcPr marL="0" marR="0" marT="0" marB="0">
                    <a:lnL w="12700">
                      <a:solidFill>
                        <a:srgbClr val="A4A4A4"/>
                      </a:solidFill>
                      <a:prstDash val="solid"/>
                    </a:lnL>
                    <a:lnR w="12700">
                      <a:solidFill>
                        <a:srgbClr val="A4A4A4"/>
                      </a:solidFill>
                      <a:prstDash val="solid"/>
                    </a:lnR>
                    <a:lnT w="12700">
                      <a:solidFill>
                        <a:srgbClr val="A4A4A4"/>
                      </a:solidFill>
                      <a:prstDash val="solid"/>
                    </a:lnT>
                    <a:lnB w="12700">
                      <a:solidFill>
                        <a:srgbClr val="A4A4A4"/>
                      </a:solidFill>
                      <a:prstDash val="solid"/>
                    </a:lnB>
                    <a:solidFill>
                      <a:srgbClr val="4471C4"/>
                    </a:solidFill>
                  </a:tcPr>
                </a:tc>
                <a:tc>
                  <a:txBody>
                    <a:bodyPr/>
                    <a:lstStyle/>
                    <a:p>
                      <a:pPr marL="91440">
                        <a:lnSpc>
                          <a:spcPct val="100000"/>
                        </a:lnSpc>
                        <a:spcBef>
                          <a:spcPts val="280"/>
                        </a:spcBef>
                      </a:pPr>
                      <a:r>
                        <a:rPr sz="1350" spc="-50" dirty="0">
                          <a:latin typeface="Carlito"/>
                          <a:cs typeface="Carlito"/>
                        </a:rPr>
                        <a:t>?</a:t>
                      </a:r>
                      <a:endParaRPr sz="1350">
                        <a:latin typeface="Carlito"/>
                        <a:cs typeface="Carlito"/>
                      </a:endParaRPr>
                    </a:p>
                  </a:txBody>
                  <a:tcPr marL="0" marR="0" marT="35560" marB="0">
                    <a:lnL w="12700">
                      <a:solidFill>
                        <a:srgbClr val="A4A4A4"/>
                      </a:solidFill>
                      <a:prstDash val="solid"/>
                    </a:lnL>
                    <a:lnR w="12700">
                      <a:solidFill>
                        <a:srgbClr val="A4A4A4"/>
                      </a:solidFill>
                      <a:prstDash val="solid"/>
                    </a:lnR>
                    <a:lnT w="12700">
                      <a:solidFill>
                        <a:srgbClr val="A4A4A4"/>
                      </a:solidFill>
                      <a:prstDash val="solid"/>
                    </a:lnT>
                    <a:lnB w="12700">
                      <a:solidFill>
                        <a:srgbClr val="A4A4A4"/>
                      </a:solidFill>
                      <a:prstDash val="solid"/>
                    </a:lnB>
                  </a:tcPr>
                </a:tc>
                <a:tc>
                  <a:txBody>
                    <a:bodyPr/>
                    <a:lstStyle/>
                    <a:p>
                      <a:pPr>
                        <a:lnSpc>
                          <a:spcPct val="100000"/>
                        </a:lnSpc>
                      </a:pPr>
                      <a:endParaRPr sz="2100">
                        <a:latin typeface="Times New Roman"/>
                        <a:cs typeface="Times New Roman"/>
                      </a:endParaRPr>
                    </a:p>
                  </a:txBody>
                  <a:tcPr marL="0" marR="0" marT="0" marB="0">
                    <a:lnL w="12700">
                      <a:solidFill>
                        <a:srgbClr val="A4A4A4"/>
                      </a:solidFill>
                      <a:prstDash val="solid"/>
                    </a:lnL>
                    <a:lnR w="12700">
                      <a:solidFill>
                        <a:srgbClr val="A4A4A4"/>
                      </a:solidFill>
                      <a:prstDash val="solid"/>
                    </a:lnR>
                    <a:lnT w="12700">
                      <a:solidFill>
                        <a:srgbClr val="A4A4A4"/>
                      </a:solidFill>
                      <a:prstDash val="solid"/>
                    </a:lnT>
                    <a:lnB w="12700">
                      <a:solidFill>
                        <a:srgbClr val="A4A4A4"/>
                      </a:solidFill>
                      <a:prstDash val="solid"/>
                    </a:lnB>
                    <a:solidFill>
                      <a:srgbClr val="4471C4"/>
                    </a:solidFill>
                  </a:tcPr>
                </a:tc>
                <a:tc>
                  <a:txBody>
                    <a:bodyPr/>
                    <a:lstStyle/>
                    <a:p>
                      <a:pPr>
                        <a:lnSpc>
                          <a:spcPct val="100000"/>
                        </a:lnSpc>
                      </a:pPr>
                      <a:endParaRPr sz="2100" dirty="0">
                        <a:latin typeface="Times New Roman"/>
                        <a:cs typeface="Times New Roman"/>
                      </a:endParaRPr>
                    </a:p>
                  </a:txBody>
                  <a:tcPr marL="0" marR="0" marT="0" marB="0">
                    <a:lnL w="12700">
                      <a:solidFill>
                        <a:srgbClr val="A4A4A4"/>
                      </a:solidFill>
                      <a:prstDash val="solid"/>
                    </a:lnL>
                    <a:lnR w="12700">
                      <a:solidFill>
                        <a:srgbClr val="A4A4A4"/>
                      </a:solidFill>
                      <a:prstDash val="solid"/>
                    </a:lnR>
                    <a:lnT w="12700">
                      <a:solidFill>
                        <a:srgbClr val="A4A4A4"/>
                      </a:solidFill>
                      <a:prstDash val="solid"/>
                    </a:lnT>
                    <a:lnB w="12700">
                      <a:solidFill>
                        <a:srgbClr val="A4A4A4"/>
                      </a:solidFill>
                      <a:prstDash val="solid"/>
                    </a:lnB>
                    <a:solidFill>
                      <a:srgbClr val="4471C4"/>
                    </a:solidFill>
                  </a:tcPr>
                </a:tc>
                <a:extLst>
                  <a:ext uri="{0D108BD9-81ED-4DB2-BD59-A6C34878D82A}">
                    <a16:rowId xmlns:a16="http://schemas.microsoft.com/office/drawing/2014/main" val="10004"/>
                  </a:ext>
                </a:extLst>
              </a:tr>
            </a:tbl>
          </a:graphicData>
        </a:graphic>
      </p:graphicFrame>
      <p:graphicFrame>
        <p:nvGraphicFramePr>
          <p:cNvPr id="5" name="object 5"/>
          <p:cNvGraphicFramePr>
            <a:graphicFrameLocks noGrp="1"/>
          </p:cNvGraphicFramePr>
          <p:nvPr>
            <p:extLst>
              <p:ext uri="{D42A27DB-BD31-4B8C-83A1-F6EECF244321}">
                <p14:modId xmlns:p14="http://schemas.microsoft.com/office/powerpoint/2010/main" val="2439037980"/>
              </p:ext>
            </p:extLst>
          </p:nvPr>
        </p:nvGraphicFramePr>
        <p:xfrm>
          <a:off x="5735960" y="3212976"/>
          <a:ext cx="3009899" cy="1819275"/>
        </p:xfrm>
        <a:graphic>
          <a:graphicData uri="http://schemas.openxmlformats.org/drawingml/2006/table">
            <a:tbl>
              <a:tblPr firstRow="1" bandRow="1">
                <a:tableStyleId>{2D5ABB26-0587-4C30-8999-92F81FD0307C}</a:tableStyleId>
              </a:tblPr>
              <a:tblGrid>
                <a:gridCol w="601980">
                  <a:extLst>
                    <a:ext uri="{9D8B030D-6E8A-4147-A177-3AD203B41FA5}">
                      <a16:colId xmlns:a16="http://schemas.microsoft.com/office/drawing/2014/main" val="20000"/>
                    </a:ext>
                  </a:extLst>
                </a:gridCol>
                <a:gridCol w="601980">
                  <a:extLst>
                    <a:ext uri="{9D8B030D-6E8A-4147-A177-3AD203B41FA5}">
                      <a16:colId xmlns:a16="http://schemas.microsoft.com/office/drawing/2014/main" val="20001"/>
                    </a:ext>
                  </a:extLst>
                </a:gridCol>
                <a:gridCol w="601979">
                  <a:extLst>
                    <a:ext uri="{9D8B030D-6E8A-4147-A177-3AD203B41FA5}">
                      <a16:colId xmlns:a16="http://schemas.microsoft.com/office/drawing/2014/main" val="20002"/>
                    </a:ext>
                  </a:extLst>
                </a:gridCol>
                <a:gridCol w="601980">
                  <a:extLst>
                    <a:ext uri="{9D8B030D-6E8A-4147-A177-3AD203B41FA5}">
                      <a16:colId xmlns:a16="http://schemas.microsoft.com/office/drawing/2014/main" val="20003"/>
                    </a:ext>
                  </a:extLst>
                </a:gridCol>
                <a:gridCol w="601980">
                  <a:extLst>
                    <a:ext uri="{9D8B030D-6E8A-4147-A177-3AD203B41FA5}">
                      <a16:colId xmlns:a16="http://schemas.microsoft.com/office/drawing/2014/main" val="20004"/>
                    </a:ext>
                  </a:extLst>
                </a:gridCol>
              </a:tblGrid>
              <a:tr h="363855">
                <a:tc>
                  <a:txBody>
                    <a:bodyPr/>
                    <a:lstStyle/>
                    <a:p>
                      <a:pPr>
                        <a:lnSpc>
                          <a:spcPct val="100000"/>
                        </a:lnSpc>
                      </a:pPr>
                      <a:endParaRPr sz="2100">
                        <a:latin typeface="Times New Roman"/>
                        <a:cs typeface="Times New Roman"/>
                      </a:endParaRPr>
                    </a:p>
                  </a:txBody>
                  <a:tcPr marL="0" marR="0" marT="0" marB="0">
                    <a:lnL w="12700">
                      <a:solidFill>
                        <a:srgbClr val="A4A4A4"/>
                      </a:solidFill>
                      <a:prstDash val="solid"/>
                    </a:lnL>
                    <a:lnR w="12700">
                      <a:solidFill>
                        <a:srgbClr val="A4A4A4"/>
                      </a:solidFill>
                      <a:prstDash val="solid"/>
                    </a:lnR>
                    <a:lnT w="12700">
                      <a:solidFill>
                        <a:srgbClr val="A4A4A4"/>
                      </a:solidFill>
                      <a:prstDash val="solid"/>
                    </a:lnT>
                    <a:lnB w="12700">
                      <a:solidFill>
                        <a:srgbClr val="A4A4A4"/>
                      </a:solidFill>
                      <a:prstDash val="solid"/>
                    </a:lnB>
                    <a:solidFill>
                      <a:srgbClr val="EC7C30"/>
                    </a:solidFill>
                  </a:tcPr>
                </a:tc>
                <a:tc>
                  <a:txBody>
                    <a:bodyPr/>
                    <a:lstStyle/>
                    <a:p>
                      <a:pPr>
                        <a:lnSpc>
                          <a:spcPct val="100000"/>
                        </a:lnSpc>
                      </a:pPr>
                      <a:endParaRPr sz="2100">
                        <a:latin typeface="Times New Roman"/>
                        <a:cs typeface="Times New Roman"/>
                      </a:endParaRPr>
                    </a:p>
                  </a:txBody>
                  <a:tcPr marL="0" marR="0" marT="0" marB="0">
                    <a:lnL w="12700">
                      <a:solidFill>
                        <a:srgbClr val="A4A4A4"/>
                      </a:solidFill>
                      <a:prstDash val="solid"/>
                    </a:lnL>
                    <a:lnR w="12700">
                      <a:solidFill>
                        <a:srgbClr val="A4A4A4"/>
                      </a:solidFill>
                      <a:prstDash val="solid"/>
                    </a:lnR>
                    <a:lnT w="12700">
                      <a:solidFill>
                        <a:srgbClr val="A4A4A4"/>
                      </a:solidFill>
                      <a:prstDash val="solid"/>
                    </a:lnT>
                    <a:lnB w="12700">
                      <a:solidFill>
                        <a:srgbClr val="A4A4A4"/>
                      </a:solidFill>
                      <a:prstDash val="solid"/>
                    </a:lnB>
                    <a:solidFill>
                      <a:srgbClr val="EC7C30"/>
                    </a:solidFill>
                  </a:tcPr>
                </a:tc>
                <a:tc>
                  <a:txBody>
                    <a:bodyPr/>
                    <a:lstStyle/>
                    <a:p>
                      <a:pPr marL="92075">
                        <a:lnSpc>
                          <a:spcPct val="100000"/>
                        </a:lnSpc>
                        <a:spcBef>
                          <a:spcPts val="275"/>
                        </a:spcBef>
                      </a:pPr>
                      <a:r>
                        <a:rPr sz="1350" spc="-50" dirty="0">
                          <a:latin typeface="Carlito"/>
                          <a:cs typeface="Carlito"/>
                        </a:rPr>
                        <a:t>?</a:t>
                      </a:r>
                      <a:endParaRPr sz="1350">
                        <a:latin typeface="Carlito"/>
                        <a:cs typeface="Carlito"/>
                      </a:endParaRPr>
                    </a:p>
                  </a:txBody>
                  <a:tcPr marL="0" marR="0" marT="34925" marB="0">
                    <a:lnL w="12700">
                      <a:solidFill>
                        <a:srgbClr val="A4A4A4"/>
                      </a:solidFill>
                      <a:prstDash val="solid"/>
                    </a:lnL>
                    <a:lnR w="12700">
                      <a:solidFill>
                        <a:srgbClr val="A4A4A4"/>
                      </a:solidFill>
                      <a:prstDash val="solid"/>
                    </a:lnR>
                    <a:lnT w="12700">
                      <a:solidFill>
                        <a:srgbClr val="A4A4A4"/>
                      </a:solidFill>
                      <a:prstDash val="solid"/>
                    </a:lnT>
                    <a:lnB w="12700">
                      <a:solidFill>
                        <a:srgbClr val="A4A4A4"/>
                      </a:solidFill>
                      <a:prstDash val="solid"/>
                    </a:lnB>
                  </a:tcPr>
                </a:tc>
                <a:tc>
                  <a:txBody>
                    <a:bodyPr/>
                    <a:lstStyle/>
                    <a:p>
                      <a:pPr>
                        <a:lnSpc>
                          <a:spcPct val="100000"/>
                        </a:lnSpc>
                      </a:pPr>
                      <a:endParaRPr sz="2100">
                        <a:latin typeface="Times New Roman"/>
                        <a:cs typeface="Times New Roman"/>
                      </a:endParaRPr>
                    </a:p>
                  </a:txBody>
                  <a:tcPr marL="0" marR="0" marT="0" marB="0">
                    <a:lnL w="12700">
                      <a:solidFill>
                        <a:srgbClr val="A4A4A4"/>
                      </a:solidFill>
                      <a:prstDash val="solid"/>
                    </a:lnL>
                    <a:lnR w="12700">
                      <a:solidFill>
                        <a:srgbClr val="A4A4A4"/>
                      </a:solidFill>
                      <a:prstDash val="solid"/>
                    </a:lnR>
                    <a:lnT w="12700">
                      <a:solidFill>
                        <a:srgbClr val="A4A4A4"/>
                      </a:solidFill>
                      <a:prstDash val="solid"/>
                    </a:lnT>
                    <a:lnB w="12700">
                      <a:solidFill>
                        <a:srgbClr val="A4A4A4"/>
                      </a:solidFill>
                      <a:prstDash val="solid"/>
                    </a:lnB>
                    <a:solidFill>
                      <a:srgbClr val="EC7C30"/>
                    </a:solidFill>
                  </a:tcPr>
                </a:tc>
                <a:tc>
                  <a:txBody>
                    <a:bodyPr/>
                    <a:lstStyle/>
                    <a:p>
                      <a:pPr marL="92075">
                        <a:lnSpc>
                          <a:spcPct val="100000"/>
                        </a:lnSpc>
                        <a:spcBef>
                          <a:spcPts val="275"/>
                        </a:spcBef>
                      </a:pPr>
                      <a:r>
                        <a:rPr sz="1350" spc="-50" dirty="0">
                          <a:latin typeface="Carlito"/>
                          <a:cs typeface="Carlito"/>
                        </a:rPr>
                        <a:t>?</a:t>
                      </a:r>
                      <a:endParaRPr sz="1350">
                        <a:latin typeface="Carlito"/>
                        <a:cs typeface="Carlito"/>
                      </a:endParaRPr>
                    </a:p>
                  </a:txBody>
                  <a:tcPr marL="0" marR="0" marT="34925" marB="0">
                    <a:lnL w="12700">
                      <a:solidFill>
                        <a:srgbClr val="A4A4A4"/>
                      </a:solidFill>
                      <a:prstDash val="solid"/>
                    </a:lnL>
                    <a:lnR w="12700">
                      <a:solidFill>
                        <a:srgbClr val="A4A4A4"/>
                      </a:solidFill>
                      <a:prstDash val="solid"/>
                    </a:lnR>
                    <a:lnT w="12700">
                      <a:solidFill>
                        <a:srgbClr val="A4A4A4"/>
                      </a:solidFill>
                      <a:prstDash val="solid"/>
                    </a:lnT>
                    <a:lnB w="12700">
                      <a:solidFill>
                        <a:srgbClr val="A4A4A4"/>
                      </a:solidFill>
                      <a:prstDash val="solid"/>
                    </a:lnB>
                  </a:tcPr>
                </a:tc>
                <a:extLst>
                  <a:ext uri="{0D108BD9-81ED-4DB2-BD59-A6C34878D82A}">
                    <a16:rowId xmlns:a16="http://schemas.microsoft.com/office/drawing/2014/main" val="10000"/>
                  </a:ext>
                </a:extLst>
              </a:tr>
              <a:tr h="363855">
                <a:tc>
                  <a:txBody>
                    <a:bodyPr/>
                    <a:lstStyle/>
                    <a:p>
                      <a:pPr>
                        <a:lnSpc>
                          <a:spcPct val="100000"/>
                        </a:lnSpc>
                      </a:pPr>
                      <a:endParaRPr sz="2100">
                        <a:latin typeface="Times New Roman"/>
                        <a:cs typeface="Times New Roman"/>
                      </a:endParaRPr>
                    </a:p>
                  </a:txBody>
                  <a:tcPr marL="0" marR="0" marT="0" marB="0">
                    <a:lnL w="12700">
                      <a:solidFill>
                        <a:srgbClr val="A4A4A4"/>
                      </a:solidFill>
                      <a:prstDash val="solid"/>
                    </a:lnL>
                    <a:lnR w="12700">
                      <a:solidFill>
                        <a:srgbClr val="A4A4A4"/>
                      </a:solidFill>
                      <a:prstDash val="solid"/>
                    </a:lnR>
                    <a:lnT w="12700">
                      <a:solidFill>
                        <a:srgbClr val="A4A4A4"/>
                      </a:solidFill>
                      <a:prstDash val="solid"/>
                    </a:lnT>
                    <a:lnB w="12700">
                      <a:solidFill>
                        <a:srgbClr val="A4A4A4"/>
                      </a:solidFill>
                      <a:prstDash val="solid"/>
                    </a:lnB>
                    <a:solidFill>
                      <a:srgbClr val="EC7C30"/>
                    </a:solidFill>
                  </a:tcPr>
                </a:tc>
                <a:tc>
                  <a:txBody>
                    <a:bodyPr/>
                    <a:lstStyle/>
                    <a:p>
                      <a:pPr>
                        <a:lnSpc>
                          <a:spcPct val="100000"/>
                        </a:lnSpc>
                      </a:pPr>
                      <a:endParaRPr sz="2100">
                        <a:latin typeface="Times New Roman"/>
                        <a:cs typeface="Times New Roman"/>
                      </a:endParaRPr>
                    </a:p>
                  </a:txBody>
                  <a:tcPr marL="0" marR="0" marT="0" marB="0">
                    <a:lnL w="12700">
                      <a:solidFill>
                        <a:srgbClr val="A4A4A4"/>
                      </a:solidFill>
                      <a:prstDash val="solid"/>
                    </a:lnL>
                    <a:lnR w="12700">
                      <a:solidFill>
                        <a:srgbClr val="A4A4A4"/>
                      </a:solidFill>
                      <a:prstDash val="solid"/>
                    </a:lnR>
                    <a:lnT w="12700">
                      <a:solidFill>
                        <a:srgbClr val="A4A4A4"/>
                      </a:solidFill>
                      <a:prstDash val="solid"/>
                    </a:lnT>
                    <a:lnB w="12700">
                      <a:solidFill>
                        <a:srgbClr val="A4A4A4"/>
                      </a:solidFill>
                      <a:prstDash val="solid"/>
                    </a:lnB>
                    <a:solidFill>
                      <a:srgbClr val="EC7C30"/>
                    </a:solidFill>
                  </a:tcPr>
                </a:tc>
                <a:tc>
                  <a:txBody>
                    <a:bodyPr/>
                    <a:lstStyle/>
                    <a:p>
                      <a:pPr marL="92075">
                        <a:lnSpc>
                          <a:spcPct val="100000"/>
                        </a:lnSpc>
                        <a:spcBef>
                          <a:spcPts val="275"/>
                        </a:spcBef>
                      </a:pPr>
                      <a:r>
                        <a:rPr sz="1350" spc="-50" dirty="0">
                          <a:latin typeface="Carlito"/>
                          <a:cs typeface="Carlito"/>
                        </a:rPr>
                        <a:t>?</a:t>
                      </a:r>
                      <a:endParaRPr sz="1350">
                        <a:latin typeface="Carlito"/>
                        <a:cs typeface="Carlito"/>
                      </a:endParaRPr>
                    </a:p>
                  </a:txBody>
                  <a:tcPr marL="0" marR="0" marT="34925" marB="0">
                    <a:lnL w="12700">
                      <a:solidFill>
                        <a:srgbClr val="A4A4A4"/>
                      </a:solidFill>
                      <a:prstDash val="solid"/>
                    </a:lnL>
                    <a:lnR w="12700">
                      <a:solidFill>
                        <a:srgbClr val="A4A4A4"/>
                      </a:solidFill>
                      <a:prstDash val="solid"/>
                    </a:lnR>
                    <a:lnT w="12700">
                      <a:solidFill>
                        <a:srgbClr val="A4A4A4"/>
                      </a:solidFill>
                      <a:prstDash val="solid"/>
                    </a:lnT>
                    <a:lnB w="12700">
                      <a:solidFill>
                        <a:srgbClr val="A4A4A4"/>
                      </a:solidFill>
                      <a:prstDash val="solid"/>
                    </a:lnB>
                  </a:tcPr>
                </a:tc>
                <a:tc>
                  <a:txBody>
                    <a:bodyPr/>
                    <a:lstStyle/>
                    <a:p>
                      <a:pPr>
                        <a:lnSpc>
                          <a:spcPct val="100000"/>
                        </a:lnSpc>
                      </a:pPr>
                      <a:endParaRPr sz="2100">
                        <a:latin typeface="Times New Roman"/>
                        <a:cs typeface="Times New Roman"/>
                      </a:endParaRPr>
                    </a:p>
                  </a:txBody>
                  <a:tcPr marL="0" marR="0" marT="0" marB="0">
                    <a:lnL w="12700">
                      <a:solidFill>
                        <a:srgbClr val="A4A4A4"/>
                      </a:solidFill>
                      <a:prstDash val="solid"/>
                    </a:lnL>
                    <a:lnR w="12700">
                      <a:solidFill>
                        <a:srgbClr val="A4A4A4"/>
                      </a:solidFill>
                      <a:prstDash val="solid"/>
                    </a:lnR>
                    <a:lnT w="12700">
                      <a:solidFill>
                        <a:srgbClr val="A4A4A4"/>
                      </a:solidFill>
                      <a:prstDash val="solid"/>
                    </a:lnT>
                    <a:lnB w="12700">
                      <a:solidFill>
                        <a:srgbClr val="A4A4A4"/>
                      </a:solidFill>
                      <a:prstDash val="solid"/>
                    </a:lnB>
                    <a:solidFill>
                      <a:srgbClr val="EC7C30"/>
                    </a:solidFill>
                  </a:tcPr>
                </a:tc>
                <a:tc>
                  <a:txBody>
                    <a:bodyPr/>
                    <a:lstStyle/>
                    <a:p>
                      <a:pPr marL="92075">
                        <a:lnSpc>
                          <a:spcPct val="100000"/>
                        </a:lnSpc>
                        <a:spcBef>
                          <a:spcPts val="275"/>
                        </a:spcBef>
                      </a:pPr>
                      <a:r>
                        <a:rPr sz="1350" spc="-50" dirty="0">
                          <a:latin typeface="Carlito"/>
                          <a:cs typeface="Carlito"/>
                        </a:rPr>
                        <a:t>?</a:t>
                      </a:r>
                      <a:endParaRPr sz="1350">
                        <a:latin typeface="Carlito"/>
                        <a:cs typeface="Carlito"/>
                      </a:endParaRPr>
                    </a:p>
                  </a:txBody>
                  <a:tcPr marL="0" marR="0" marT="34925" marB="0">
                    <a:lnL w="12700">
                      <a:solidFill>
                        <a:srgbClr val="A4A4A4"/>
                      </a:solidFill>
                      <a:prstDash val="solid"/>
                    </a:lnL>
                    <a:lnR w="12700">
                      <a:solidFill>
                        <a:srgbClr val="A4A4A4"/>
                      </a:solidFill>
                      <a:prstDash val="solid"/>
                    </a:lnR>
                    <a:lnT w="12700">
                      <a:solidFill>
                        <a:srgbClr val="A4A4A4"/>
                      </a:solidFill>
                      <a:prstDash val="solid"/>
                    </a:lnT>
                    <a:lnB w="12700">
                      <a:solidFill>
                        <a:srgbClr val="A4A4A4"/>
                      </a:solidFill>
                      <a:prstDash val="solid"/>
                    </a:lnB>
                  </a:tcPr>
                </a:tc>
                <a:extLst>
                  <a:ext uri="{0D108BD9-81ED-4DB2-BD59-A6C34878D82A}">
                    <a16:rowId xmlns:a16="http://schemas.microsoft.com/office/drawing/2014/main" val="10001"/>
                  </a:ext>
                </a:extLst>
              </a:tr>
              <a:tr h="363855">
                <a:tc>
                  <a:txBody>
                    <a:bodyPr/>
                    <a:lstStyle/>
                    <a:p>
                      <a:pPr>
                        <a:lnSpc>
                          <a:spcPct val="100000"/>
                        </a:lnSpc>
                      </a:pPr>
                      <a:endParaRPr sz="2100">
                        <a:latin typeface="Times New Roman"/>
                        <a:cs typeface="Times New Roman"/>
                      </a:endParaRPr>
                    </a:p>
                  </a:txBody>
                  <a:tcPr marL="0" marR="0" marT="0" marB="0">
                    <a:lnL w="12700">
                      <a:solidFill>
                        <a:srgbClr val="A4A4A4"/>
                      </a:solidFill>
                      <a:prstDash val="solid"/>
                    </a:lnL>
                    <a:lnR w="12700">
                      <a:solidFill>
                        <a:srgbClr val="A4A4A4"/>
                      </a:solidFill>
                      <a:prstDash val="solid"/>
                    </a:lnR>
                    <a:lnT w="12700">
                      <a:solidFill>
                        <a:srgbClr val="A4A4A4"/>
                      </a:solidFill>
                      <a:prstDash val="solid"/>
                    </a:lnT>
                    <a:lnB w="12700">
                      <a:solidFill>
                        <a:srgbClr val="A4A4A4"/>
                      </a:solidFill>
                      <a:prstDash val="solid"/>
                    </a:lnB>
                    <a:solidFill>
                      <a:srgbClr val="EC7C30"/>
                    </a:solidFill>
                  </a:tcPr>
                </a:tc>
                <a:tc>
                  <a:txBody>
                    <a:bodyPr/>
                    <a:lstStyle/>
                    <a:p>
                      <a:pPr>
                        <a:lnSpc>
                          <a:spcPct val="100000"/>
                        </a:lnSpc>
                      </a:pPr>
                      <a:endParaRPr sz="2100">
                        <a:latin typeface="Times New Roman"/>
                        <a:cs typeface="Times New Roman"/>
                      </a:endParaRPr>
                    </a:p>
                  </a:txBody>
                  <a:tcPr marL="0" marR="0" marT="0" marB="0">
                    <a:lnL w="12700">
                      <a:solidFill>
                        <a:srgbClr val="A4A4A4"/>
                      </a:solidFill>
                      <a:prstDash val="solid"/>
                    </a:lnL>
                    <a:lnR w="12700">
                      <a:solidFill>
                        <a:srgbClr val="A4A4A4"/>
                      </a:solidFill>
                      <a:prstDash val="solid"/>
                    </a:lnR>
                    <a:lnT w="12700">
                      <a:solidFill>
                        <a:srgbClr val="A4A4A4"/>
                      </a:solidFill>
                      <a:prstDash val="solid"/>
                    </a:lnT>
                    <a:lnB w="12700">
                      <a:solidFill>
                        <a:srgbClr val="A4A4A4"/>
                      </a:solidFill>
                      <a:prstDash val="solid"/>
                    </a:lnB>
                    <a:solidFill>
                      <a:srgbClr val="EC7C30"/>
                    </a:solidFill>
                  </a:tcPr>
                </a:tc>
                <a:tc>
                  <a:txBody>
                    <a:bodyPr/>
                    <a:lstStyle/>
                    <a:p>
                      <a:pPr marL="92075">
                        <a:lnSpc>
                          <a:spcPct val="100000"/>
                        </a:lnSpc>
                        <a:spcBef>
                          <a:spcPts val="280"/>
                        </a:spcBef>
                      </a:pPr>
                      <a:r>
                        <a:rPr sz="1350" spc="-50" dirty="0">
                          <a:latin typeface="Carlito"/>
                          <a:cs typeface="Carlito"/>
                        </a:rPr>
                        <a:t>?</a:t>
                      </a:r>
                      <a:endParaRPr sz="1350">
                        <a:latin typeface="Carlito"/>
                        <a:cs typeface="Carlito"/>
                      </a:endParaRPr>
                    </a:p>
                  </a:txBody>
                  <a:tcPr marL="0" marR="0" marT="35560" marB="0">
                    <a:lnL w="12700">
                      <a:solidFill>
                        <a:srgbClr val="A4A4A4"/>
                      </a:solidFill>
                      <a:prstDash val="solid"/>
                    </a:lnL>
                    <a:lnR w="12700">
                      <a:solidFill>
                        <a:srgbClr val="A4A4A4"/>
                      </a:solidFill>
                      <a:prstDash val="solid"/>
                    </a:lnR>
                    <a:lnT w="12700">
                      <a:solidFill>
                        <a:srgbClr val="A4A4A4"/>
                      </a:solidFill>
                      <a:prstDash val="solid"/>
                    </a:lnT>
                    <a:lnB w="12700">
                      <a:solidFill>
                        <a:srgbClr val="A4A4A4"/>
                      </a:solidFill>
                      <a:prstDash val="solid"/>
                    </a:lnB>
                  </a:tcPr>
                </a:tc>
                <a:tc>
                  <a:txBody>
                    <a:bodyPr/>
                    <a:lstStyle/>
                    <a:p>
                      <a:pPr>
                        <a:lnSpc>
                          <a:spcPct val="100000"/>
                        </a:lnSpc>
                      </a:pPr>
                      <a:endParaRPr sz="2100">
                        <a:latin typeface="Times New Roman"/>
                        <a:cs typeface="Times New Roman"/>
                      </a:endParaRPr>
                    </a:p>
                  </a:txBody>
                  <a:tcPr marL="0" marR="0" marT="0" marB="0">
                    <a:lnL w="12700">
                      <a:solidFill>
                        <a:srgbClr val="A4A4A4"/>
                      </a:solidFill>
                      <a:prstDash val="solid"/>
                    </a:lnL>
                    <a:lnR w="12700">
                      <a:solidFill>
                        <a:srgbClr val="A4A4A4"/>
                      </a:solidFill>
                      <a:prstDash val="solid"/>
                    </a:lnR>
                    <a:lnT w="12700">
                      <a:solidFill>
                        <a:srgbClr val="A4A4A4"/>
                      </a:solidFill>
                      <a:prstDash val="solid"/>
                    </a:lnT>
                    <a:lnB w="12700">
                      <a:solidFill>
                        <a:srgbClr val="A4A4A4"/>
                      </a:solidFill>
                      <a:prstDash val="solid"/>
                    </a:lnB>
                    <a:solidFill>
                      <a:srgbClr val="EC7C30"/>
                    </a:solidFill>
                  </a:tcPr>
                </a:tc>
                <a:tc>
                  <a:txBody>
                    <a:bodyPr/>
                    <a:lstStyle/>
                    <a:p>
                      <a:pPr marL="92075">
                        <a:lnSpc>
                          <a:spcPct val="100000"/>
                        </a:lnSpc>
                        <a:spcBef>
                          <a:spcPts val="280"/>
                        </a:spcBef>
                      </a:pPr>
                      <a:r>
                        <a:rPr sz="1350" spc="-50" dirty="0">
                          <a:latin typeface="Carlito"/>
                          <a:cs typeface="Carlito"/>
                        </a:rPr>
                        <a:t>?</a:t>
                      </a:r>
                      <a:endParaRPr sz="1350">
                        <a:latin typeface="Carlito"/>
                        <a:cs typeface="Carlito"/>
                      </a:endParaRPr>
                    </a:p>
                  </a:txBody>
                  <a:tcPr marL="0" marR="0" marT="35560" marB="0">
                    <a:lnL w="12700">
                      <a:solidFill>
                        <a:srgbClr val="A4A4A4"/>
                      </a:solidFill>
                      <a:prstDash val="solid"/>
                    </a:lnL>
                    <a:lnR w="12700">
                      <a:solidFill>
                        <a:srgbClr val="A4A4A4"/>
                      </a:solidFill>
                      <a:prstDash val="solid"/>
                    </a:lnR>
                    <a:lnT w="12700">
                      <a:solidFill>
                        <a:srgbClr val="A4A4A4"/>
                      </a:solidFill>
                      <a:prstDash val="solid"/>
                    </a:lnT>
                    <a:lnB w="12700">
                      <a:solidFill>
                        <a:srgbClr val="A4A4A4"/>
                      </a:solidFill>
                      <a:prstDash val="solid"/>
                    </a:lnB>
                  </a:tcPr>
                </a:tc>
                <a:extLst>
                  <a:ext uri="{0D108BD9-81ED-4DB2-BD59-A6C34878D82A}">
                    <a16:rowId xmlns:a16="http://schemas.microsoft.com/office/drawing/2014/main" val="10002"/>
                  </a:ext>
                </a:extLst>
              </a:tr>
              <a:tr h="363855">
                <a:tc>
                  <a:txBody>
                    <a:bodyPr/>
                    <a:lstStyle/>
                    <a:p>
                      <a:pPr>
                        <a:lnSpc>
                          <a:spcPct val="100000"/>
                        </a:lnSpc>
                      </a:pPr>
                      <a:endParaRPr sz="2100">
                        <a:latin typeface="Times New Roman"/>
                        <a:cs typeface="Times New Roman"/>
                      </a:endParaRPr>
                    </a:p>
                  </a:txBody>
                  <a:tcPr marL="0" marR="0" marT="0" marB="0">
                    <a:lnL w="12700">
                      <a:solidFill>
                        <a:srgbClr val="A4A4A4"/>
                      </a:solidFill>
                      <a:prstDash val="solid"/>
                    </a:lnL>
                    <a:lnR w="12700">
                      <a:solidFill>
                        <a:srgbClr val="A4A4A4"/>
                      </a:solidFill>
                      <a:prstDash val="solid"/>
                    </a:lnR>
                    <a:lnT w="12700">
                      <a:solidFill>
                        <a:srgbClr val="A4A4A4"/>
                      </a:solidFill>
                      <a:prstDash val="solid"/>
                    </a:lnT>
                    <a:lnB w="12700">
                      <a:solidFill>
                        <a:srgbClr val="A4A4A4"/>
                      </a:solidFill>
                      <a:prstDash val="solid"/>
                    </a:lnB>
                    <a:solidFill>
                      <a:srgbClr val="EC7C30"/>
                    </a:solidFill>
                  </a:tcPr>
                </a:tc>
                <a:tc>
                  <a:txBody>
                    <a:bodyPr/>
                    <a:lstStyle/>
                    <a:p>
                      <a:pPr>
                        <a:lnSpc>
                          <a:spcPct val="100000"/>
                        </a:lnSpc>
                      </a:pPr>
                      <a:endParaRPr sz="2100">
                        <a:latin typeface="Times New Roman"/>
                        <a:cs typeface="Times New Roman"/>
                      </a:endParaRPr>
                    </a:p>
                  </a:txBody>
                  <a:tcPr marL="0" marR="0" marT="0" marB="0">
                    <a:lnL w="12700">
                      <a:solidFill>
                        <a:srgbClr val="A4A4A4"/>
                      </a:solidFill>
                      <a:prstDash val="solid"/>
                    </a:lnL>
                    <a:lnR w="12700">
                      <a:solidFill>
                        <a:srgbClr val="A4A4A4"/>
                      </a:solidFill>
                      <a:prstDash val="solid"/>
                    </a:lnR>
                    <a:lnT w="12700">
                      <a:solidFill>
                        <a:srgbClr val="A4A4A4"/>
                      </a:solidFill>
                      <a:prstDash val="solid"/>
                    </a:lnT>
                    <a:lnB w="12700">
                      <a:solidFill>
                        <a:srgbClr val="A4A4A4"/>
                      </a:solidFill>
                      <a:prstDash val="solid"/>
                    </a:lnB>
                    <a:solidFill>
                      <a:srgbClr val="EC7C30"/>
                    </a:solidFill>
                  </a:tcPr>
                </a:tc>
                <a:tc>
                  <a:txBody>
                    <a:bodyPr/>
                    <a:lstStyle/>
                    <a:p>
                      <a:pPr marL="92075">
                        <a:lnSpc>
                          <a:spcPct val="100000"/>
                        </a:lnSpc>
                        <a:spcBef>
                          <a:spcPts val="280"/>
                        </a:spcBef>
                      </a:pPr>
                      <a:r>
                        <a:rPr sz="1350" spc="-50" dirty="0">
                          <a:latin typeface="Carlito"/>
                          <a:cs typeface="Carlito"/>
                        </a:rPr>
                        <a:t>?</a:t>
                      </a:r>
                      <a:endParaRPr sz="1350">
                        <a:latin typeface="Carlito"/>
                        <a:cs typeface="Carlito"/>
                      </a:endParaRPr>
                    </a:p>
                  </a:txBody>
                  <a:tcPr marL="0" marR="0" marT="35560" marB="0">
                    <a:lnL w="12700">
                      <a:solidFill>
                        <a:srgbClr val="A4A4A4"/>
                      </a:solidFill>
                      <a:prstDash val="solid"/>
                    </a:lnL>
                    <a:lnR w="12700">
                      <a:solidFill>
                        <a:srgbClr val="A4A4A4"/>
                      </a:solidFill>
                      <a:prstDash val="solid"/>
                    </a:lnR>
                    <a:lnT w="12700">
                      <a:solidFill>
                        <a:srgbClr val="A4A4A4"/>
                      </a:solidFill>
                      <a:prstDash val="solid"/>
                    </a:lnT>
                    <a:lnB w="12700">
                      <a:solidFill>
                        <a:srgbClr val="A4A4A4"/>
                      </a:solidFill>
                      <a:prstDash val="solid"/>
                    </a:lnB>
                  </a:tcPr>
                </a:tc>
                <a:tc>
                  <a:txBody>
                    <a:bodyPr/>
                    <a:lstStyle/>
                    <a:p>
                      <a:pPr>
                        <a:lnSpc>
                          <a:spcPct val="100000"/>
                        </a:lnSpc>
                      </a:pPr>
                      <a:endParaRPr sz="2100">
                        <a:latin typeface="Times New Roman"/>
                        <a:cs typeface="Times New Roman"/>
                      </a:endParaRPr>
                    </a:p>
                  </a:txBody>
                  <a:tcPr marL="0" marR="0" marT="0" marB="0">
                    <a:lnL w="12700">
                      <a:solidFill>
                        <a:srgbClr val="A4A4A4"/>
                      </a:solidFill>
                      <a:prstDash val="solid"/>
                    </a:lnL>
                    <a:lnR w="12700">
                      <a:solidFill>
                        <a:srgbClr val="A4A4A4"/>
                      </a:solidFill>
                      <a:prstDash val="solid"/>
                    </a:lnR>
                    <a:lnT w="12700">
                      <a:solidFill>
                        <a:srgbClr val="A4A4A4"/>
                      </a:solidFill>
                      <a:prstDash val="solid"/>
                    </a:lnT>
                    <a:lnB w="12700">
                      <a:solidFill>
                        <a:srgbClr val="A4A4A4"/>
                      </a:solidFill>
                      <a:prstDash val="solid"/>
                    </a:lnB>
                    <a:solidFill>
                      <a:srgbClr val="EC7C30"/>
                    </a:solidFill>
                  </a:tcPr>
                </a:tc>
                <a:tc>
                  <a:txBody>
                    <a:bodyPr/>
                    <a:lstStyle/>
                    <a:p>
                      <a:pPr marL="92075">
                        <a:lnSpc>
                          <a:spcPct val="100000"/>
                        </a:lnSpc>
                        <a:spcBef>
                          <a:spcPts val="280"/>
                        </a:spcBef>
                      </a:pPr>
                      <a:r>
                        <a:rPr sz="1350" spc="-50" dirty="0">
                          <a:latin typeface="Carlito"/>
                          <a:cs typeface="Carlito"/>
                        </a:rPr>
                        <a:t>?</a:t>
                      </a:r>
                      <a:endParaRPr sz="1350">
                        <a:latin typeface="Carlito"/>
                        <a:cs typeface="Carlito"/>
                      </a:endParaRPr>
                    </a:p>
                  </a:txBody>
                  <a:tcPr marL="0" marR="0" marT="35560" marB="0">
                    <a:lnL w="12700">
                      <a:solidFill>
                        <a:srgbClr val="A4A4A4"/>
                      </a:solidFill>
                      <a:prstDash val="solid"/>
                    </a:lnL>
                    <a:lnR w="12700">
                      <a:solidFill>
                        <a:srgbClr val="A4A4A4"/>
                      </a:solidFill>
                      <a:prstDash val="solid"/>
                    </a:lnR>
                    <a:lnT w="12700">
                      <a:solidFill>
                        <a:srgbClr val="A4A4A4"/>
                      </a:solidFill>
                      <a:prstDash val="solid"/>
                    </a:lnT>
                    <a:lnB w="12700">
                      <a:solidFill>
                        <a:srgbClr val="A4A4A4"/>
                      </a:solidFill>
                      <a:prstDash val="solid"/>
                    </a:lnB>
                  </a:tcPr>
                </a:tc>
                <a:extLst>
                  <a:ext uri="{0D108BD9-81ED-4DB2-BD59-A6C34878D82A}">
                    <a16:rowId xmlns:a16="http://schemas.microsoft.com/office/drawing/2014/main" val="10003"/>
                  </a:ext>
                </a:extLst>
              </a:tr>
              <a:tr h="363855">
                <a:tc>
                  <a:txBody>
                    <a:bodyPr/>
                    <a:lstStyle/>
                    <a:p>
                      <a:pPr>
                        <a:lnSpc>
                          <a:spcPct val="100000"/>
                        </a:lnSpc>
                      </a:pPr>
                      <a:endParaRPr sz="2100">
                        <a:latin typeface="Times New Roman"/>
                        <a:cs typeface="Times New Roman"/>
                      </a:endParaRPr>
                    </a:p>
                  </a:txBody>
                  <a:tcPr marL="0" marR="0" marT="0" marB="0">
                    <a:lnL w="12700">
                      <a:solidFill>
                        <a:srgbClr val="A4A4A4"/>
                      </a:solidFill>
                      <a:prstDash val="solid"/>
                    </a:lnL>
                    <a:lnR w="12700">
                      <a:solidFill>
                        <a:srgbClr val="A4A4A4"/>
                      </a:solidFill>
                      <a:prstDash val="solid"/>
                    </a:lnR>
                    <a:lnT w="12700">
                      <a:solidFill>
                        <a:srgbClr val="A4A4A4"/>
                      </a:solidFill>
                      <a:prstDash val="solid"/>
                    </a:lnT>
                    <a:lnB w="12700">
                      <a:solidFill>
                        <a:srgbClr val="A4A4A4"/>
                      </a:solidFill>
                      <a:prstDash val="solid"/>
                    </a:lnB>
                    <a:solidFill>
                      <a:srgbClr val="EC7C30"/>
                    </a:solidFill>
                  </a:tcPr>
                </a:tc>
                <a:tc>
                  <a:txBody>
                    <a:bodyPr/>
                    <a:lstStyle/>
                    <a:p>
                      <a:pPr>
                        <a:lnSpc>
                          <a:spcPct val="100000"/>
                        </a:lnSpc>
                      </a:pPr>
                      <a:endParaRPr sz="2100">
                        <a:latin typeface="Times New Roman"/>
                        <a:cs typeface="Times New Roman"/>
                      </a:endParaRPr>
                    </a:p>
                  </a:txBody>
                  <a:tcPr marL="0" marR="0" marT="0" marB="0">
                    <a:lnL w="12700">
                      <a:solidFill>
                        <a:srgbClr val="A4A4A4"/>
                      </a:solidFill>
                      <a:prstDash val="solid"/>
                    </a:lnL>
                    <a:lnR w="12700">
                      <a:solidFill>
                        <a:srgbClr val="A4A4A4"/>
                      </a:solidFill>
                      <a:prstDash val="solid"/>
                    </a:lnR>
                    <a:lnT w="12700">
                      <a:solidFill>
                        <a:srgbClr val="A4A4A4"/>
                      </a:solidFill>
                      <a:prstDash val="solid"/>
                    </a:lnT>
                    <a:lnB w="12700">
                      <a:solidFill>
                        <a:srgbClr val="A4A4A4"/>
                      </a:solidFill>
                      <a:prstDash val="solid"/>
                    </a:lnB>
                    <a:solidFill>
                      <a:srgbClr val="EC7C30"/>
                    </a:solidFill>
                  </a:tcPr>
                </a:tc>
                <a:tc>
                  <a:txBody>
                    <a:bodyPr/>
                    <a:lstStyle/>
                    <a:p>
                      <a:pPr marL="92075">
                        <a:lnSpc>
                          <a:spcPct val="100000"/>
                        </a:lnSpc>
                        <a:spcBef>
                          <a:spcPts val="280"/>
                        </a:spcBef>
                      </a:pPr>
                      <a:r>
                        <a:rPr sz="1350" spc="-50" dirty="0">
                          <a:latin typeface="Carlito"/>
                          <a:cs typeface="Carlito"/>
                        </a:rPr>
                        <a:t>?</a:t>
                      </a:r>
                      <a:endParaRPr sz="1350">
                        <a:latin typeface="Carlito"/>
                        <a:cs typeface="Carlito"/>
                      </a:endParaRPr>
                    </a:p>
                  </a:txBody>
                  <a:tcPr marL="0" marR="0" marT="35560" marB="0">
                    <a:lnL w="12700">
                      <a:solidFill>
                        <a:srgbClr val="A4A4A4"/>
                      </a:solidFill>
                      <a:prstDash val="solid"/>
                    </a:lnL>
                    <a:lnR w="12700">
                      <a:solidFill>
                        <a:srgbClr val="A4A4A4"/>
                      </a:solidFill>
                      <a:prstDash val="solid"/>
                    </a:lnR>
                    <a:lnT w="12700">
                      <a:solidFill>
                        <a:srgbClr val="A4A4A4"/>
                      </a:solidFill>
                      <a:prstDash val="solid"/>
                    </a:lnT>
                    <a:lnB w="12700">
                      <a:solidFill>
                        <a:srgbClr val="A4A4A4"/>
                      </a:solidFill>
                      <a:prstDash val="solid"/>
                    </a:lnB>
                  </a:tcPr>
                </a:tc>
                <a:tc>
                  <a:txBody>
                    <a:bodyPr/>
                    <a:lstStyle/>
                    <a:p>
                      <a:pPr>
                        <a:lnSpc>
                          <a:spcPct val="100000"/>
                        </a:lnSpc>
                      </a:pPr>
                      <a:endParaRPr sz="2100">
                        <a:latin typeface="Times New Roman"/>
                        <a:cs typeface="Times New Roman"/>
                      </a:endParaRPr>
                    </a:p>
                  </a:txBody>
                  <a:tcPr marL="0" marR="0" marT="0" marB="0">
                    <a:lnL w="12700">
                      <a:solidFill>
                        <a:srgbClr val="A4A4A4"/>
                      </a:solidFill>
                      <a:prstDash val="solid"/>
                    </a:lnL>
                    <a:lnR w="12700">
                      <a:solidFill>
                        <a:srgbClr val="A4A4A4"/>
                      </a:solidFill>
                      <a:prstDash val="solid"/>
                    </a:lnR>
                    <a:lnT w="12700">
                      <a:solidFill>
                        <a:srgbClr val="A4A4A4"/>
                      </a:solidFill>
                      <a:prstDash val="solid"/>
                    </a:lnT>
                    <a:lnB w="12700">
                      <a:solidFill>
                        <a:srgbClr val="A4A4A4"/>
                      </a:solidFill>
                      <a:prstDash val="solid"/>
                    </a:lnB>
                    <a:solidFill>
                      <a:srgbClr val="EC7C30"/>
                    </a:solidFill>
                  </a:tcPr>
                </a:tc>
                <a:tc>
                  <a:txBody>
                    <a:bodyPr/>
                    <a:lstStyle/>
                    <a:p>
                      <a:pPr marL="92075">
                        <a:lnSpc>
                          <a:spcPct val="100000"/>
                        </a:lnSpc>
                        <a:spcBef>
                          <a:spcPts val="280"/>
                        </a:spcBef>
                      </a:pPr>
                      <a:r>
                        <a:rPr sz="1350" spc="-50" dirty="0">
                          <a:latin typeface="Carlito"/>
                          <a:cs typeface="Carlito"/>
                        </a:rPr>
                        <a:t>?</a:t>
                      </a:r>
                      <a:endParaRPr sz="1350">
                        <a:latin typeface="Carlito"/>
                        <a:cs typeface="Carlito"/>
                      </a:endParaRPr>
                    </a:p>
                  </a:txBody>
                  <a:tcPr marL="0" marR="0" marT="35560" marB="0">
                    <a:lnL w="12700">
                      <a:solidFill>
                        <a:srgbClr val="A4A4A4"/>
                      </a:solidFill>
                      <a:prstDash val="solid"/>
                    </a:lnL>
                    <a:lnR w="12700">
                      <a:solidFill>
                        <a:srgbClr val="A4A4A4"/>
                      </a:solidFill>
                      <a:prstDash val="solid"/>
                    </a:lnR>
                    <a:lnT w="12700">
                      <a:solidFill>
                        <a:srgbClr val="A4A4A4"/>
                      </a:solidFill>
                      <a:prstDash val="solid"/>
                    </a:lnT>
                    <a:lnB w="12700">
                      <a:solidFill>
                        <a:srgbClr val="A4A4A4"/>
                      </a:solidFill>
                      <a:prstDash val="solid"/>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70368972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67390" y="485014"/>
            <a:ext cx="10305220" cy="749307"/>
          </a:xfrm>
          <a:prstGeom prst="rect">
            <a:avLst/>
          </a:prstGeom>
        </p:spPr>
        <p:txBody>
          <a:bodyPr vert="horz" wrap="square" lIns="0" tIns="239140" rIns="0" bIns="0" rtlCol="0">
            <a:spAutoFit/>
          </a:bodyPr>
          <a:lstStyle/>
          <a:p>
            <a:pPr marL="12700">
              <a:spcBef>
                <a:spcPts val="100"/>
              </a:spcBef>
            </a:pPr>
            <a:r>
              <a:rPr spc="-50" dirty="0"/>
              <a:t>Variance</a:t>
            </a:r>
            <a:r>
              <a:rPr spc="-120" dirty="0"/>
              <a:t> </a:t>
            </a:r>
            <a:r>
              <a:rPr dirty="0"/>
              <a:t>and</a:t>
            </a:r>
            <a:r>
              <a:rPr spc="-90" dirty="0"/>
              <a:t> </a:t>
            </a:r>
            <a:r>
              <a:rPr spc="-20" dirty="0"/>
              <a:t>Bias</a:t>
            </a:r>
          </a:p>
        </p:txBody>
      </p:sp>
      <p:sp>
        <p:nvSpPr>
          <p:cNvPr id="3" name="object 3"/>
          <p:cNvSpPr txBox="1"/>
          <p:nvPr/>
        </p:nvSpPr>
        <p:spPr>
          <a:xfrm>
            <a:off x="1415480" y="1810258"/>
            <a:ext cx="4476839" cy="2580194"/>
          </a:xfrm>
          <a:prstGeom prst="rect">
            <a:avLst/>
          </a:prstGeom>
        </p:spPr>
        <p:txBody>
          <a:bodyPr vert="horz" wrap="square" lIns="0" tIns="48260" rIns="0" bIns="0" rtlCol="0">
            <a:spAutoFit/>
          </a:bodyPr>
          <a:lstStyle/>
          <a:p>
            <a:pPr marL="184785" marR="15875" indent="-172720" fontAlgn="auto">
              <a:lnSpc>
                <a:spcPts val="2270"/>
              </a:lnSpc>
              <a:spcBef>
                <a:spcPts val="380"/>
              </a:spcBef>
              <a:spcAft>
                <a:spcPts val="0"/>
              </a:spcAft>
              <a:buFont typeface="Arial"/>
              <a:buChar char="•"/>
              <a:tabLst>
                <a:tab pos="184785" algn="l"/>
              </a:tabLst>
            </a:pPr>
            <a:r>
              <a:rPr sz="2100" b="0" kern="0" spc="-30" dirty="0">
                <a:solidFill>
                  <a:sysClr val="windowText" lastClr="000000"/>
                </a:solidFill>
                <a:latin typeface="Carlito"/>
                <a:cs typeface="Carlito"/>
              </a:rPr>
              <a:t>Remember,</a:t>
            </a:r>
            <a:r>
              <a:rPr sz="2100" b="0" kern="0" spc="-45" dirty="0">
                <a:solidFill>
                  <a:sysClr val="windowText" lastClr="000000"/>
                </a:solidFill>
                <a:latin typeface="Carlito"/>
                <a:cs typeface="Carlito"/>
              </a:rPr>
              <a:t> </a:t>
            </a:r>
            <a:r>
              <a:rPr sz="2100" b="0" kern="0" dirty="0">
                <a:solidFill>
                  <a:sysClr val="windowText" lastClr="000000"/>
                </a:solidFill>
                <a:latin typeface="Carlito"/>
                <a:cs typeface="Carlito"/>
              </a:rPr>
              <a:t>your</a:t>
            </a:r>
            <a:r>
              <a:rPr sz="2100" b="0" kern="0" spc="-45" dirty="0">
                <a:solidFill>
                  <a:sysClr val="windowText" lastClr="000000"/>
                </a:solidFill>
                <a:latin typeface="Carlito"/>
                <a:cs typeface="Carlito"/>
              </a:rPr>
              <a:t> </a:t>
            </a:r>
            <a:r>
              <a:rPr sz="2100" b="0" kern="0" dirty="0">
                <a:solidFill>
                  <a:sysClr val="windowText" lastClr="000000"/>
                </a:solidFill>
                <a:latin typeface="Carlito"/>
                <a:cs typeface="Carlito"/>
              </a:rPr>
              <a:t>analysis</a:t>
            </a:r>
            <a:r>
              <a:rPr sz="2100" b="0" kern="0" spc="-25" dirty="0">
                <a:solidFill>
                  <a:sysClr val="windowText" lastClr="000000"/>
                </a:solidFill>
                <a:latin typeface="Carlito"/>
                <a:cs typeface="Carlito"/>
              </a:rPr>
              <a:t> </a:t>
            </a:r>
            <a:r>
              <a:rPr sz="2100" b="0" kern="0" dirty="0">
                <a:solidFill>
                  <a:sysClr val="windowText" lastClr="000000"/>
                </a:solidFill>
                <a:latin typeface="Carlito"/>
                <a:cs typeface="Carlito"/>
              </a:rPr>
              <a:t>is</a:t>
            </a:r>
            <a:r>
              <a:rPr sz="2100" b="0" kern="0" spc="-40" dirty="0">
                <a:solidFill>
                  <a:sysClr val="windowText" lastClr="000000"/>
                </a:solidFill>
                <a:latin typeface="Carlito"/>
                <a:cs typeface="Carlito"/>
              </a:rPr>
              <a:t> </a:t>
            </a:r>
            <a:r>
              <a:rPr sz="2100" b="0" kern="0" spc="-20" dirty="0">
                <a:solidFill>
                  <a:sysClr val="windowText" lastClr="000000"/>
                </a:solidFill>
                <a:latin typeface="Carlito"/>
                <a:cs typeface="Carlito"/>
              </a:rPr>
              <a:t>only </a:t>
            </a:r>
            <a:r>
              <a:rPr sz="2100" b="0" kern="0" dirty="0">
                <a:solidFill>
                  <a:sysClr val="windowText" lastClr="000000"/>
                </a:solidFill>
                <a:latin typeface="Carlito"/>
                <a:cs typeface="Carlito"/>
              </a:rPr>
              <a:t>as</a:t>
            </a:r>
            <a:r>
              <a:rPr sz="2100" b="0" kern="0" spc="-40" dirty="0">
                <a:solidFill>
                  <a:sysClr val="windowText" lastClr="000000"/>
                </a:solidFill>
                <a:latin typeface="Carlito"/>
                <a:cs typeface="Carlito"/>
              </a:rPr>
              <a:t> </a:t>
            </a:r>
            <a:r>
              <a:rPr sz="2100" b="0" kern="0" dirty="0">
                <a:solidFill>
                  <a:sysClr val="windowText" lastClr="000000"/>
                </a:solidFill>
                <a:latin typeface="Carlito"/>
                <a:cs typeface="Carlito"/>
              </a:rPr>
              <a:t>good</a:t>
            </a:r>
            <a:r>
              <a:rPr sz="2100" b="0" kern="0" spc="-35" dirty="0">
                <a:solidFill>
                  <a:sysClr val="windowText" lastClr="000000"/>
                </a:solidFill>
                <a:latin typeface="Carlito"/>
                <a:cs typeface="Carlito"/>
              </a:rPr>
              <a:t> </a:t>
            </a:r>
            <a:r>
              <a:rPr sz="2100" b="0" kern="0" dirty="0">
                <a:solidFill>
                  <a:sysClr val="windowText" lastClr="000000"/>
                </a:solidFill>
                <a:latin typeface="Carlito"/>
                <a:cs typeface="Carlito"/>
              </a:rPr>
              <a:t>as</a:t>
            </a:r>
            <a:r>
              <a:rPr sz="2100" b="0" kern="0" spc="-35" dirty="0">
                <a:solidFill>
                  <a:sysClr val="windowText" lastClr="000000"/>
                </a:solidFill>
                <a:latin typeface="Carlito"/>
                <a:cs typeface="Carlito"/>
              </a:rPr>
              <a:t> </a:t>
            </a:r>
            <a:r>
              <a:rPr sz="2100" b="0" kern="0" dirty="0">
                <a:solidFill>
                  <a:sysClr val="windowText" lastClr="000000"/>
                </a:solidFill>
                <a:latin typeface="Carlito"/>
                <a:cs typeface="Carlito"/>
              </a:rPr>
              <a:t>your</a:t>
            </a:r>
            <a:r>
              <a:rPr sz="2100" b="0" kern="0" spc="-20" dirty="0">
                <a:solidFill>
                  <a:sysClr val="windowText" lastClr="000000"/>
                </a:solidFill>
                <a:latin typeface="Carlito"/>
                <a:cs typeface="Carlito"/>
              </a:rPr>
              <a:t> data.</a:t>
            </a:r>
            <a:endParaRPr sz="2100" b="0" kern="0" dirty="0">
              <a:solidFill>
                <a:sysClr val="windowText" lastClr="000000"/>
              </a:solidFill>
              <a:latin typeface="Carlito"/>
              <a:cs typeface="Carlito"/>
            </a:endParaRPr>
          </a:p>
          <a:p>
            <a:pPr marL="184785" marR="5080" indent="-172720" fontAlgn="auto">
              <a:lnSpc>
                <a:spcPts val="2270"/>
              </a:lnSpc>
              <a:spcBef>
                <a:spcPts val="795"/>
              </a:spcBef>
              <a:spcAft>
                <a:spcPts val="0"/>
              </a:spcAft>
              <a:buFont typeface="Arial"/>
              <a:buChar char="•"/>
              <a:tabLst>
                <a:tab pos="184785" algn="l"/>
              </a:tabLst>
            </a:pPr>
            <a:r>
              <a:rPr sz="2100" b="0" kern="0" dirty="0">
                <a:solidFill>
                  <a:sysClr val="windowText" lastClr="000000"/>
                </a:solidFill>
                <a:latin typeface="Carlito"/>
                <a:cs typeface="Carlito"/>
              </a:rPr>
              <a:t>If</a:t>
            </a:r>
            <a:r>
              <a:rPr sz="2100" b="0" kern="0" spc="-55" dirty="0">
                <a:solidFill>
                  <a:sysClr val="windowText" lastClr="000000"/>
                </a:solidFill>
                <a:latin typeface="Carlito"/>
                <a:cs typeface="Carlito"/>
              </a:rPr>
              <a:t> </a:t>
            </a:r>
            <a:r>
              <a:rPr sz="2100" b="0" kern="0" dirty="0">
                <a:solidFill>
                  <a:sysClr val="windowText" lastClr="000000"/>
                </a:solidFill>
                <a:latin typeface="Carlito"/>
                <a:cs typeface="Carlito"/>
              </a:rPr>
              <a:t>your</a:t>
            </a:r>
            <a:r>
              <a:rPr sz="2100" b="0" kern="0" spc="-35" dirty="0">
                <a:solidFill>
                  <a:sysClr val="windowText" lastClr="000000"/>
                </a:solidFill>
                <a:latin typeface="Carlito"/>
                <a:cs typeface="Carlito"/>
              </a:rPr>
              <a:t> </a:t>
            </a:r>
            <a:r>
              <a:rPr sz="2100" b="0" kern="0" dirty="0">
                <a:solidFill>
                  <a:sysClr val="windowText" lastClr="000000"/>
                </a:solidFill>
                <a:latin typeface="Carlito"/>
                <a:cs typeface="Carlito"/>
              </a:rPr>
              <a:t>data</a:t>
            </a:r>
            <a:r>
              <a:rPr sz="2100" b="0" kern="0" spc="-65" dirty="0">
                <a:solidFill>
                  <a:sysClr val="windowText" lastClr="000000"/>
                </a:solidFill>
                <a:latin typeface="Carlito"/>
                <a:cs typeface="Carlito"/>
              </a:rPr>
              <a:t> </a:t>
            </a:r>
            <a:r>
              <a:rPr sz="2100" b="0" kern="0" dirty="0">
                <a:solidFill>
                  <a:sysClr val="windowText" lastClr="000000"/>
                </a:solidFill>
                <a:latin typeface="Carlito"/>
                <a:cs typeface="Carlito"/>
              </a:rPr>
              <a:t>has</a:t>
            </a:r>
            <a:r>
              <a:rPr sz="2100" b="0" kern="0" spc="-50" dirty="0">
                <a:solidFill>
                  <a:sysClr val="windowText" lastClr="000000"/>
                </a:solidFill>
                <a:latin typeface="Carlito"/>
                <a:cs typeface="Carlito"/>
              </a:rPr>
              <a:t> </a:t>
            </a:r>
            <a:r>
              <a:rPr sz="2100" b="0" kern="0" dirty="0">
                <a:solidFill>
                  <a:sysClr val="windowText" lastClr="000000"/>
                </a:solidFill>
                <a:latin typeface="Carlito"/>
                <a:cs typeface="Carlito"/>
              </a:rPr>
              <a:t>high</a:t>
            </a:r>
            <a:r>
              <a:rPr sz="2100" b="0" kern="0" spc="-45" dirty="0">
                <a:solidFill>
                  <a:sysClr val="windowText" lastClr="000000"/>
                </a:solidFill>
                <a:latin typeface="Carlito"/>
                <a:cs typeface="Carlito"/>
              </a:rPr>
              <a:t> </a:t>
            </a:r>
            <a:r>
              <a:rPr sz="2100" b="0" kern="0" dirty="0">
                <a:solidFill>
                  <a:sysClr val="windowText" lastClr="000000"/>
                </a:solidFill>
                <a:latin typeface="Carlito"/>
                <a:cs typeface="Carlito"/>
              </a:rPr>
              <a:t>variance</a:t>
            </a:r>
            <a:r>
              <a:rPr sz="2100" b="0" kern="0" spc="-45" dirty="0">
                <a:solidFill>
                  <a:sysClr val="windowText" lastClr="000000"/>
                </a:solidFill>
                <a:latin typeface="Carlito"/>
                <a:cs typeface="Carlito"/>
              </a:rPr>
              <a:t> </a:t>
            </a:r>
            <a:r>
              <a:rPr sz="2100" b="0" kern="0" spc="-25" dirty="0">
                <a:solidFill>
                  <a:sysClr val="windowText" lastClr="000000"/>
                </a:solidFill>
                <a:latin typeface="Carlito"/>
                <a:cs typeface="Carlito"/>
              </a:rPr>
              <a:t>or </a:t>
            </a:r>
            <a:r>
              <a:rPr sz="2100" b="0" kern="0" dirty="0">
                <a:solidFill>
                  <a:sysClr val="windowText" lastClr="000000"/>
                </a:solidFill>
                <a:latin typeface="Carlito"/>
                <a:cs typeface="Carlito"/>
              </a:rPr>
              <a:t>bias,</a:t>
            </a:r>
            <a:r>
              <a:rPr sz="2100" b="0" kern="0" spc="-50" dirty="0">
                <a:solidFill>
                  <a:sysClr val="windowText" lastClr="000000"/>
                </a:solidFill>
                <a:latin typeface="Carlito"/>
                <a:cs typeface="Carlito"/>
              </a:rPr>
              <a:t> </a:t>
            </a:r>
            <a:r>
              <a:rPr sz="2100" b="0" kern="0" dirty="0">
                <a:solidFill>
                  <a:sysClr val="windowText" lastClr="000000"/>
                </a:solidFill>
                <a:latin typeface="Carlito"/>
                <a:cs typeface="Carlito"/>
              </a:rPr>
              <a:t>your</a:t>
            </a:r>
            <a:r>
              <a:rPr sz="2100" b="0" kern="0" spc="-45" dirty="0">
                <a:solidFill>
                  <a:sysClr val="windowText" lastClr="000000"/>
                </a:solidFill>
                <a:latin typeface="Carlito"/>
                <a:cs typeface="Carlito"/>
              </a:rPr>
              <a:t> </a:t>
            </a:r>
            <a:r>
              <a:rPr sz="2100" b="0" kern="0" spc="-10" dirty="0">
                <a:solidFill>
                  <a:sysClr val="windowText" lastClr="000000"/>
                </a:solidFill>
                <a:latin typeface="Carlito"/>
                <a:cs typeface="Carlito"/>
              </a:rPr>
              <a:t>evaluation</a:t>
            </a:r>
            <a:r>
              <a:rPr sz="2100" b="0" kern="0" spc="-35" dirty="0">
                <a:solidFill>
                  <a:sysClr val="windowText" lastClr="000000"/>
                </a:solidFill>
                <a:latin typeface="Carlito"/>
                <a:cs typeface="Carlito"/>
              </a:rPr>
              <a:t> </a:t>
            </a:r>
            <a:r>
              <a:rPr sz="2100" b="0" kern="0" dirty="0">
                <a:solidFill>
                  <a:sysClr val="windowText" lastClr="000000"/>
                </a:solidFill>
                <a:latin typeface="Carlito"/>
                <a:cs typeface="Carlito"/>
              </a:rPr>
              <a:t>will</a:t>
            </a:r>
            <a:r>
              <a:rPr sz="2100" b="0" kern="0" spc="-35" dirty="0">
                <a:solidFill>
                  <a:sysClr val="windowText" lastClr="000000"/>
                </a:solidFill>
                <a:latin typeface="Carlito"/>
                <a:cs typeface="Carlito"/>
              </a:rPr>
              <a:t> </a:t>
            </a:r>
            <a:r>
              <a:rPr sz="2100" b="0" kern="0" spc="-25" dirty="0">
                <a:solidFill>
                  <a:sysClr val="windowText" lastClr="000000"/>
                </a:solidFill>
                <a:latin typeface="Carlito"/>
                <a:cs typeface="Carlito"/>
              </a:rPr>
              <a:t>be </a:t>
            </a:r>
            <a:r>
              <a:rPr sz="2100" b="0" kern="0" spc="-10" dirty="0">
                <a:solidFill>
                  <a:sysClr val="windowText" lastClr="000000"/>
                </a:solidFill>
                <a:latin typeface="Carlito"/>
                <a:cs typeface="Carlito"/>
              </a:rPr>
              <a:t>affected.</a:t>
            </a:r>
            <a:endParaRPr sz="2100" b="0" kern="0" dirty="0">
              <a:solidFill>
                <a:sysClr val="windowText" lastClr="000000"/>
              </a:solidFill>
              <a:latin typeface="Carlito"/>
              <a:cs typeface="Carlito"/>
            </a:endParaRPr>
          </a:p>
          <a:p>
            <a:pPr fontAlgn="auto">
              <a:spcBef>
                <a:spcPts val="1019"/>
              </a:spcBef>
              <a:spcAft>
                <a:spcPts val="0"/>
              </a:spcAft>
              <a:buFont typeface="Arial"/>
              <a:buChar char="•"/>
            </a:pPr>
            <a:endParaRPr sz="2100" b="0" kern="0" dirty="0">
              <a:solidFill>
                <a:sysClr val="windowText" lastClr="000000"/>
              </a:solidFill>
              <a:latin typeface="Carlito"/>
              <a:cs typeface="Carlito"/>
            </a:endParaRPr>
          </a:p>
          <a:p>
            <a:pPr marL="184785" indent="-172085" fontAlgn="auto">
              <a:spcBef>
                <a:spcPts val="5"/>
              </a:spcBef>
              <a:spcAft>
                <a:spcPts val="0"/>
              </a:spcAft>
              <a:buFont typeface="Arial"/>
              <a:buChar char="•"/>
              <a:tabLst>
                <a:tab pos="184785" algn="l"/>
              </a:tabLst>
            </a:pPr>
            <a:r>
              <a:rPr sz="2100" b="0" kern="0" dirty="0">
                <a:solidFill>
                  <a:sysClr val="windowText" lastClr="000000"/>
                </a:solidFill>
                <a:latin typeface="Carlito"/>
                <a:cs typeface="Carlito"/>
              </a:rPr>
              <a:t>Read</a:t>
            </a:r>
            <a:r>
              <a:rPr sz="2100" b="0" kern="0" spc="-65" dirty="0">
                <a:solidFill>
                  <a:sysClr val="windowText" lastClr="000000"/>
                </a:solidFill>
                <a:latin typeface="Carlito"/>
                <a:cs typeface="Carlito"/>
              </a:rPr>
              <a:t> </a:t>
            </a:r>
            <a:r>
              <a:rPr sz="2100" b="0" kern="0" dirty="0">
                <a:solidFill>
                  <a:sysClr val="windowText" lastClr="000000"/>
                </a:solidFill>
                <a:latin typeface="Carlito"/>
                <a:cs typeface="Carlito"/>
              </a:rPr>
              <a:t>more</a:t>
            </a:r>
            <a:r>
              <a:rPr sz="2100" b="0" kern="0" spc="-60" dirty="0">
                <a:solidFill>
                  <a:sysClr val="windowText" lastClr="000000"/>
                </a:solidFill>
                <a:latin typeface="Carlito"/>
                <a:cs typeface="Carlito"/>
              </a:rPr>
              <a:t> </a:t>
            </a:r>
            <a:r>
              <a:rPr sz="2100" b="0" kern="0" spc="-20" dirty="0">
                <a:solidFill>
                  <a:sysClr val="windowText" lastClr="000000"/>
                </a:solidFill>
                <a:latin typeface="Carlito"/>
                <a:cs typeface="Carlito"/>
              </a:rPr>
              <a:t>here:</a:t>
            </a:r>
            <a:endParaRPr sz="2100" b="0" kern="0" dirty="0">
              <a:solidFill>
                <a:sysClr val="windowText" lastClr="000000"/>
              </a:solidFill>
              <a:latin typeface="Carlito"/>
              <a:cs typeface="Carlito"/>
            </a:endParaRPr>
          </a:p>
          <a:p>
            <a:pPr marL="355600" marR="770890" fontAlgn="auto">
              <a:lnSpc>
                <a:spcPts val="1620"/>
              </a:lnSpc>
              <a:spcBef>
                <a:spcPts val="455"/>
              </a:spcBef>
              <a:spcAft>
                <a:spcPts val="0"/>
              </a:spcAft>
            </a:pPr>
            <a:r>
              <a:rPr lang="cs-CZ" sz="1500" b="0" kern="0" spc="-10" dirty="0">
                <a:solidFill>
                  <a:sysClr val="windowText" lastClr="000000"/>
                </a:solidFill>
                <a:latin typeface="Carlito"/>
                <a:cs typeface="Carlito"/>
              </a:rPr>
              <a:t>https://scott.fortmann-roe.com/docs/BiasVariance.html</a:t>
            </a:r>
            <a:endParaRPr sz="1500" b="0" kern="0" dirty="0">
              <a:solidFill>
                <a:sysClr val="windowText" lastClr="000000"/>
              </a:solidFill>
              <a:latin typeface="Carlito"/>
              <a:cs typeface="Carlito"/>
            </a:endParaRPr>
          </a:p>
        </p:txBody>
      </p:sp>
      <p:pic>
        <p:nvPicPr>
          <p:cNvPr id="4" name="object 4"/>
          <p:cNvPicPr/>
          <p:nvPr/>
        </p:nvPicPr>
        <p:blipFill>
          <a:blip r:embed="rId2" cstate="print"/>
          <a:stretch>
            <a:fillRect/>
          </a:stretch>
        </p:blipFill>
        <p:spPr>
          <a:xfrm>
            <a:off x="6310099" y="1856693"/>
            <a:ext cx="3482144" cy="3465978"/>
          </a:xfrm>
          <a:prstGeom prst="rect">
            <a:avLst/>
          </a:prstGeom>
        </p:spPr>
      </p:pic>
    </p:spTree>
    <p:extLst>
      <p:ext uri="{BB962C8B-B14F-4D97-AF65-F5344CB8AC3E}">
        <p14:creationId xmlns:p14="http://schemas.microsoft.com/office/powerpoint/2010/main" val="344667210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67390" y="485014"/>
            <a:ext cx="10305220" cy="749307"/>
          </a:xfrm>
          <a:prstGeom prst="rect">
            <a:avLst/>
          </a:prstGeom>
        </p:spPr>
        <p:txBody>
          <a:bodyPr vert="horz" wrap="square" lIns="0" tIns="239140" rIns="0" bIns="0" rtlCol="0">
            <a:spAutoFit/>
          </a:bodyPr>
          <a:lstStyle/>
          <a:p>
            <a:pPr marL="12700">
              <a:spcBef>
                <a:spcPts val="100"/>
              </a:spcBef>
            </a:pPr>
            <a:r>
              <a:rPr spc="-35" dirty="0"/>
              <a:t>Hyperparameters</a:t>
            </a:r>
            <a:r>
              <a:rPr spc="-45" dirty="0"/>
              <a:t> </a:t>
            </a:r>
            <a:r>
              <a:rPr spc="-35" dirty="0"/>
              <a:t>fine-</a:t>
            </a:r>
            <a:r>
              <a:rPr spc="-10" dirty="0"/>
              <a:t>tuning</a:t>
            </a:r>
          </a:p>
        </p:txBody>
      </p:sp>
      <p:sp>
        <p:nvSpPr>
          <p:cNvPr id="3" name="object 3"/>
          <p:cNvSpPr txBox="1"/>
          <p:nvPr/>
        </p:nvSpPr>
        <p:spPr>
          <a:xfrm>
            <a:off x="767408" y="1779588"/>
            <a:ext cx="10369152" cy="3849772"/>
          </a:xfrm>
          <a:prstGeom prst="rect">
            <a:avLst/>
          </a:prstGeom>
        </p:spPr>
        <p:txBody>
          <a:bodyPr vert="horz" wrap="square" lIns="0" tIns="43180" rIns="0" bIns="0" rtlCol="0">
            <a:spAutoFit/>
          </a:bodyPr>
          <a:lstStyle/>
          <a:p>
            <a:pPr marL="184785" indent="-172085" fontAlgn="auto">
              <a:spcBef>
                <a:spcPts val="340"/>
              </a:spcBef>
              <a:spcAft>
                <a:spcPts val="0"/>
              </a:spcAft>
              <a:buFont typeface="Arial"/>
              <a:buChar char="•"/>
              <a:tabLst>
                <a:tab pos="184785" algn="l"/>
              </a:tabLst>
            </a:pPr>
            <a:r>
              <a:rPr sz="2100" b="0" kern="0" dirty="0">
                <a:solidFill>
                  <a:sysClr val="windowText" lastClr="000000"/>
                </a:solidFill>
                <a:latin typeface="Carlito"/>
                <a:cs typeface="Carlito"/>
              </a:rPr>
              <a:t>The</a:t>
            </a:r>
            <a:r>
              <a:rPr sz="2100" b="0" kern="0" spc="-45" dirty="0">
                <a:solidFill>
                  <a:sysClr val="windowText" lastClr="000000"/>
                </a:solidFill>
                <a:latin typeface="Carlito"/>
                <a:cs typeface="Carlito"/>
              </a:rPr>
              <a:t> </a:t>
            </a:r>
            <a:r>
              <a:rPr sz="2100" b="0" kern="0" dirty="0">
                <a:solidFill>
                  <a:sysClr val="windowText" lastClr="000000"/>
                </a:solidFill>
                <a:latin typeface="Carlito"/>
                <a:cs typeface="Carlito"/>
              </a:rPr>
              <a:t>trained</a:t>
            </a:r>
            <a:r>
              <a:rPr sz="2100" b="0" kern="0" spc="-50" dirty="0">
                <a:solidFill>
                  <a:sysClr val="windowText" lastClr="000000"/>
                </a:solidFill>
                <a:latin typeface="Carlito"/>
                <a:cs typeface="Carlito"/>
              </a:rPr>
              <a:t> </a:t>
            </a:r>
            <a:r>
              <a:rPr sz="2100" b="0" kern="0" dirty="0">
                <a:solidFill>
                  <a:sysClr val="windowText" lastClr="000000"/>
                </a:solidFill>
                <a:latin typeface="Carlito"/>
                <a:cs typeface="Carlito"/>
              </a:rPr>
              <a:t>model</a:t>
            </a:r>
            <a:r>
              <a:rPr sz="2100" b="0" kern="0" spc="-45" dirty="0">
                <a:solidFill>
                  <a:sysClr val="windowText" lastClr="000000"/>
                </a:solidFill>
                <a:latin typeface="Carlito"/>
                <a:cs typeface="Carlito"/>
              </a:rPr>
              <a:t> </a:t>
            </a:r>
            <a:r>
              <a:rPr sz="2100" b="0" kern="0" dirty="0">
                <a:solidFill>
                  <a:sysClr val="windowText" lastClr="000000"/>
                </a:solidFill>
                <a:latin typeface="Carlito"/>
                <a:cs typeface="Carlito"/>
              </a:rPr>
              <a:t>behavior</a:t>
            </a:r>
            <a:r>
              <a:rPr sz="2100" b="0" kern="0" spc="-35" dirty="0">
                <a:solidFill>
                  <a:sysClr val="windowText" lastClr="000000"/>
                </a:solidFill>
                <a:latin typeface="Carlito"/>
                <a:cs typeface="Carlito"/>
              </a:rPr>
              <a:t> </a:t>
            </a:r>
            <a:r>
              <a:rPr sz="2100" b="0" kern="0" dirty="0">
                <a:solidFill>
                  <a:sysClr val="windowText" lastClr="000000"/>
                </a:solidFill>
                <a:latin typeface="Carlito"/>
                <a:cs typeface="Carlito"/>
              </a:rPr>
              <a:t>depends</a:t>
            </a:r>
            <a:r>
              <a:rPr sz="2100" b="0" kern="0" spc="-50" dirty="0">
                <a:solidFill>
                  <a:sysClr val="windowText" lastClr="000000"/>
                </a:solidFill>
                <a:latin typeface="Carlito"/>
                <a:cs typeface="Carlito"/>
              </a:rPr>
              <a:t> </a:t>
            </a:r>
            <a:r>
              <a:rPr sz="2100" b="0" kern="0" dirty="0">
                <a:solidFill>
                  <a:sysClr val="windowText" lastClr="000000"/>
                </a:solidFill>
                <a:latin typeface="Carlito"/>
                <a:cs typeface="Carlito"/>
              </a:rPr>
              <a:t>on</a:t>
            </a:r>
            <a:r>
              <a:rPr sz="2100" b="0" kern="0" spc="-45" dirty="0">
                <a:solidFill>
                  <a:sysClr val="windowText" lastClr="000000"/>
                </a:solidFill>
                <a:latin typeface="Carlito"/>
                <a:cs typeface="Carlito"/>
              </a:rPr>
              <a:t> </a:t>
            </a:r>
            <a:r>
              <a:rPr sz="2100" b="0" kern="0" dirty="0">
                <a:solidFill>
                  <a:sysClr val="windowText" lastClr="000000"/>
                </a:solidFill>
                <a:latin typeface="Carlito"/>
                <a:cs typeface="Carlito"/>
              </a:rPr>
              <a:t>its</a:t>
            </a:r>
            <a:r>
              <a:rPr sz="2100" b="0" kern="0" spc="-30" dirty="0">
                <a:solidFill>
                  <a:sysClr val="windowText" lastClr="000000"/>
                </a:solidFill>
                <a:latin typeface="Carlito"/>
                <a:cs typeface="Carlito"/>
              </a:rPr>
              <a:t> </a:t>
            </a:r>
            <a:r>
              <a:rPr sz="2100" b="0" kern="0" spc="-10" dirty="0">
                <a:solidFill>
                  <a:sysClr val="windowText" lastClr="000000"/>
                </a:solidFill>
                <a:latin typeface="Carlito"/>
                <a:cs typeface="Carlito"/>
              </a:rPr>
              <a:t>hyperparameters</a:t>
            </a:r>
            <a:endParaRPr sz="2100" b="0" kern="0" dirty="0">
              <a:solidFill>
                <a:sysClr val="windowText" lastClr="000000"/>
              </a:solidFill>
              <a:latin typeface="Carlito"/>
              <a:cs typeface="Carlito"/>
            </a:endParaRPr>
          </a:p>
          <a:p>
            <a:pPr marL="527685" lvl="1" indent="-172085" fontAlgn="auto">
              <a:spcBef>
                <a:spcPts val="204"/>
              </a:spcBef>
              <a:spcAft>
                <a:spcPts val="0"/>
              </a:spcAft>
              <a:buFont typeface="Arial"/>
              <a:buChar char="•"/>
              <a:tabLst>
                <a:tab pos="527685" algn="l"/>
              </a:tabLst>
            </a:pPr>
            <a:r>
              <a:rPr b="0" kern="0" dirty="0">
                <a:solidFill>
                  <a:sysClr val="windowText" lastClr="000000"/>
                </a:solidFill>
                <a:latin typeface="Carlito"/>
                <a:cs typeface="Carlito"/>
              </a:rPr>
              <a:t>KNN</a:t>
            </a:r>
            <a:r>
              <a:rPr b="0" kern="0" spc="-40" dirty="0">
                <a:solidFill>
                  <a:sysClr val="windowText" lastClr="000000"/>
                </a:solidFill>
                <a:latin typeface="Carlito"/>
                <a:cs typeface="Carlito"/>
              </a:rPr>
              <a:t> </a:t>
            </a:r>
            <a:r>
              <a:rPr b="0" kern="0" dirty="0">
                <a:solidFill>
                  <a:sysClr val="windowText" lastClr="000000"/>
                </a:solidFill>
                <a:latin typeface="Carlito"/>
                <a:cs typeface="Carlito"/>
              </a:rPr>
              <a:t>–</a:t>
            </a:r>
            <a:r>
              <a:rPr b="0" kern="0" spc="-20" dirty="0">
                <a:solidFill>
                  <a:sysClr val="windowText" lastClr="000000"/>
                </a:solidFill>
                <a:latin typeface="Carlito"/>
                <a:cs typeface="Carlito"/>
              </a:rPr>
              <a:t> </a:t>
            </a:r>
            <a:r>
              <a:rPr b="0" kern="0" dirty="0">
                <a:solidFill>
                  <a:sysClr val="windowText" lastClr="000000"/>
                </a:solidFill>
                <a:latin typeface="Carlito"/>
                <a:cs typeface="Carlito"/>
              </a:rPr>
              <a:t>Number</a:t>
            </a:r>
            <a:r>
              <a:rPr b="0" kern="0" spc="-35" dirty="0">
                <a:solidFill>
                  <a:sysClr val="windowText" lastClr="000000"/>
                </a:solidFill>
                <a:latin typeface="Carlito"/>
                <a:cs typeface="Carlito"/>
              </a:rPr>
              <a:t> </a:t>
            </a:r>
            <a:r>
              <a:rPr b="0" kern="0" dirty="0">
                <a:solidFill>
                  <a:sysClr val="windowText" lastClr="000000"/>
                </a:solidFill>
                <a:latin typeface="Carlito"/>
                <a:cs typeface="Carlito"/>
              </a:rPr>
              <a:t>N</a:t>
            </a:r>
            <a:r>
              <a:rPr b="0" kern="0" spc="-35" dirty="0">
                <a:solidFill>
                  <a:sysClr val="windowText" lastClr="000000"/>
                </a:solidFill>
                <a:latin typeface="Carlito"/>
                <a:cs typeface="Carlito"/>
              </a:rPr>
              <a:t> </a:t>
            </a:r>
            <a:r>
              <a:rPr b="0" kern="0" dirty="0">
                <a:solidFill>
                  <a:sysClr val="windowText" lastClr="000000"/>
                </a:solidFill>
                <a:latin typeface="Carlito"/>
                <a:cs typeface="Carlito"/>
              </a:rPr>
              <a:t>of</a:t>
            </a:r>
            <a:r>
              <a:rPr b="0" kern="0" spc="-25" dirty="0">
                <a:solidFill>
                  <a:sysClr val="windowText" lastClr="000000"/>
                </a:solidFill>
                <a:latin typeface="Carlito"/>
                <a:cs typeface="Carlito"/>
              </a:rPr>
              <a:t> </a:t>
            </a:r>
            <a:r>
              <a:rPr b="0" kern="0" dirty="0">
                <a:solidFill>
                  <a:sysClr val="windowText" lastClr="000000"/>
                </a:solidFill>
                <a:latin typeface="Carlito"/>
                <a:cs typeface="Carlito"/>
              </a:rPr>
              <a:t>selected</a:t>
            </a:r>
            <a:r>
              <a:rPr b="0" kern="0" spc="-20" dirty="0">
                <a:solidFill>
                  <a:sysClr val="windowText" lastClr="000000"/>
                </a:solidFill>
                <a:latin typeface="Carlito"/>
                <a:cs typeface="Carlito"/>
              </a:rPr>
              <a:t> </a:t>
            </a:r>
            <a:r>
              <a:rPr b="0" kern="0" spc="-10" dirty="0">
                <a:solidFill>
                  <a:sysClr val="windowText" lastClr="000000"/>
                </a:solidFill>
                <a:latin typeface="Carlito"/>
                <a:cs typeface="Carlito"/>
              </a:rPr>
              <a:t>neighbors</a:t>
            </a:r>
            <a:endParaRPr b="0" kern="0" dirty="0">
              <a:solidFill>
                <a:sysClr val="windowText" lastClr="000000"/>
              </a:solidFill>
              <a:latin typeface="Carlito"/>
              <a:cs typeface="Carlito"/>
            </a:endParaRPr>
          </a:p>
          <a:p>
            <a:pPr marL="527685" lvl="1" indent="-172085" fontAlgn="auto">
              <a:spcBef>
                <a:spcPts val="180"/>
              </a:spcBef>
              <a:spcAft>
                <a:spcPts val="0"/>
              </a:spcAft>
              <a:buFont typeface="Arial"/>
              <a:buChar char="•"/>
              <a:tabLst>
                <a:tab pos="527685" algn="l"/>
              </a:tabLst>
            </a:pPr>
            <a:r>
              <a:rPr b="0" kern="0" dirty="0">
                <a:solidFill>
                  <a:sysClr val="windowText" lastClr="000000"/>
                </a:solidFill>
                <a:latin typeface="Carlito"/>
                <a:cs typeface="Carlito"/>
              </a:rPr>
              <a:t>Decision</a:t>
            </a:r>
            <a:r>
              <a:rPr b="0" kern="0" spc="-30" dirty="0">
                <a:solidFill>
                  <a:sysClr val="windowText" lastClr="000000"/>
                </a:solidFill>
                <a:latin typeface="Carlito"/>
                <a:cs typeface="Carlito"/>
              </a:rPr>
              <a:t> </a:t>
            </a:r>
            <a:r>
              <a:rPr b="0" kern="0" spc="-20" dirty="0">
                <a:solidFill>
                  <a:sysClr val="windowText" lastClr="000000"/>
                </a:solidFill>
                <a:latin typeface="Carlito"/>
                <a:cs typeface="Carlito"/>
              </a:rPr>
              <a:t>Tree</a:t>
            </a:r>
            <a:r>
              <a:rPr b="0" kern="0" spc="-35" dirty="0">
                <a:solidFill>
                  <a:sysClr val="windowText" lastClr="000000"/>
                </a:solidFill>
                <a:latin typeface="Carlito"/>
                <a:cs typeface="Carlito"/>
              </a:rPr>
              <a:t> </a:t>
            </a:r>
            <a:r>
              <a:rPr b="0" kern="0" dirty="0">
                <a:solidFill>
                  <a:sysClr val="windowText" lastClr="000000"/>
                </a:solidFill>
                <a:latin typeface="Carlito"/>
                <a:cs typeface="Carlito"/>
              </a:rPr>
              <a:t>–</a:t>
            </a:r>
            <a:r>
              <a:rPr b="0" kern="0" spc="-30" dirty="0">
                <a:solidFill>
                  <a:sysClr val="windowText" lastClr="000000"/>
                </a:solidFill>
                <a:latin typeface="Carlito"/>
                <a:cs typeface="Carlito"/>
              </a:rPr>
              <a:t> </a:t>
            </a:r>
            <a:r>
              <a:rPr b="0" kern="0" dirty="0">
                <a:solidFill>
                  <a:sysClr val="windowText" lastClr="000000"/>
                </a:solidFill>
                <a:latin typeface="Carlito"/>
                <a:cs typeface="Carlito"/>
              </a:rPr>
              <a:t>maximum</a:t>
            </a:r>
            <a:r>
              <a:rPr b="0" kern="0" spc="-55" dirty="0">
                <a:solidFill>
                  <a:sysClr val="windowText" lastClr="000000"/>
                </a:solidFill>
                <a:latin typeface="Carlito"/>
                <a:cs typeface="Carlito"/>
              </a:rPr>
              <a:t> </a:t>
            </a:r>
            <a:r>
              <a:rPr b="0" kern="0" dirty="0">
                <a:solidFill>
                  <a:sysClr val="windowText" lastClr="000000"/>
                </a:solidFill>
                <a:latin typeface="Carlito"/>
                <a:cs typeface="Carlito"/>
              </a:rPr>
              <a:t>height</a:t>
            </a:r>
            <a:r>
              <a:rPr b="0" kern="0" spc="-50" dirty="0">
                <a:solidFill>
                  <a:sysClr val="windowText" lastClr="000000"/>
                </a:solidFill>
                <a:latin typeface="Carlito"/>
                <a:cs typeface="Carlito"/>
              </a:rPr>
              <a:t> </a:t>
            </a:r>
            <a:r>
              <a:rPr b="0" kern="0" dirty="0">
                <a:solidFill>
                  <a:sysClr val="windowText" lastClr="000000"/>
                </a:solidFill>
                <a:latin typeface="Carlito"/>
                <a:cs typeface="Carlito"/>
              </a:rPr>
              <a:t>of</a:t>
            </a:r>
            <a:r>
              <a:rPr b="0" kern="0" spc="-35" dirty="0">
                <a:solidFill>
                  <a:sysClr val="windowText" lastClr="000000"/>
                </a:solidFill>
                <a:latin typeface="Carlito"/>
                <a:cs typeface="Carlito"/>
              </a:rPr>
              <a:t> </a:t>
            </a:r>
            <a:r>
              <a:rPr b="0" kern="0" dirty="0">
                <a:solidFill>
                  <a:sysClr val="windowText" lastClr="000000"/>
                </a:solidFill>
                <a:latin typeface="Carlito"/>
                <a:cs typeface="Carlito"/>
              </a:rPr>
              <a:t>the</a:t>
            </a:r>
            <a:r>
              <a:rPr b="0" kern="0" spc="-45" dirty="0">
                <a:solidFill>
                  <a:sysClr val="windowText" lastClr="000000"/>
                </a:solidFill>
                <a:latin typeface="Carlito"/>
                <a:cs typeface="Carlito"/>
              </a:rPr>
              <a:t> </a:t>
            </a:r>
            <a:r>
              <a:rPr b="0" kern="0" spc="-20" dirty="0">
                <a:solidFill>
                  <a:sysClr val="windowText" lastClr="000000"/>
                </a:solidFill>
                <a:latin typeface="Carlito"/>
                <a:cs typeface="Carlito"/>
              </a:rPr>
              <a:t>tree</a:t>
            </a:r>
            <a:endParaRPr b="0" kern="0" dirty="0">
              <a:solidFill>
                <a:sysClr val="windowText" lastClr="000000"/>
              </a:solidFill>
              <a:latin typeface="Carlito"/>
              <a:cs typeface="Carlito"/>
            </a:endParaRPr>
          </a:p>
          <a:p>
            <a:pPr marL="527685" lvl="1" indent="-172085" fontAlgn="auto">
              <a:spcBef>
                <a:spcPts val="195"/>
              </a:spcBef>
              <a:spcAft>
                <a:spcPts val="0"/>
              </a:spcAft>
              <a:buFont typeface="Arial"/>
              <a:buChar char="•"/>
              <a:tabLst>
                <a:tab pos="527685" algn="l"/>
              </a:tabLst>
            </a:pPr>
            <a:r>
              <a:rPr lang="cs-CZ" b="0" kern="0" dirty="0">
                <a:solidFill>
                  <a:sysClr val="windowText" lastClr="000000"/>
                </a:solidFill>
                <a:latin typeface="Carlito"/>
                <a:cs typeface="Carlito"/>
              </a:rPr>
              <a:t>EASE </a:t>
            </a:r>
            <a:r>
              <a:rPr b="0" kern="0" dirty="0">
                <a:solidFill>
                  <a:sysClr val="windowText" lastClr="000000"/>
                </a:solidFill>
                <a:latin typeface="Carlito"/>
                <a:cs typeface="Carlito"/>
              </a:rPr>
              <a:t>–</a:t>
            </a:r>
            <a:r>
              <a:rPr b="0" kern="0" spc="-50" dirty="0">
                <a:solidFill>
                  <a:sysClr val="windowText" lastClr="000000"/>
                </a:solidFill>
                <a:latin typeface="Carlito"/>
                <a:cs typeface="Carlito"/>
              </a:rPr>
              <a:t> </a:t>
            </a:r>
            <a:r>
              <a:rPr lang="cs-CZ" b="0" kern="0" dirty="0" err="1">
                <a:solidFill>
                  <a:sysClr val="windowText" lastClr="000000"/>
                </a:solidFill>
                <a:latin typeface="Carlito"/>
                <a:cs typeface="Carlito"/>
              </a:rPr>
              <a:t>Regularization</a:t>
            </a:r>
            <a:endParaRPr b="0" kern="0" dirty="0">
              <a:solidFill>
                <a:sysClr val="windowText" lastClr="000000"/>
              </a:solidFill>
              <a:latin typeface="Carlito"/>
              <a:cs typeface="Carlito"/>
            </a:endParaRPr>
          </a:p>
          <a:p>
            <a:pPr marL="527685" lvl="1" indent="-172085" fontAlgn="auto">
              <a:spcBef>
                <a:spcPts val="180"/>
              </a:spcBef>
              <a:spcAft>
                <a:spcPts val="0"/>
              </a:spcAft>
              <a:buFont typeface="Arial"/>
              <a:buChar char="•"/>
              <a:tabLst>
                <a:tab pos="527685" algn="l"/>
              </a:tabLst>
            </a:pPr>
            <a:r>
              <a:rPr lang="cs-CZ" b="0" kern="0" spc="-10" dirty="0">
                <a:solidFill>
                  <a:sysClr val="windowText" lastClr="000000"/>
                </a:solidFill>
                <a:latin typeface="Carlito"/>
                <a:cs typeface="Carlito"/>
              </a:rPr>
              <a:t>Matrix </a:t>
            </a:r>
            <a:r>
              <a:rPr lang="cs-CZ" b="0" kern="0" spc="-10" dirty="0" err="1">
                <a:solidFill>
                  <a:sysClr val="windowText" lastClr="000000"/>
                </a:solidFill>
                <a:latin typeface="Carlito"/>
                <a:cs typeface="Carlito"/>
              </a:rPr>
              <a:t>Factorization</a:t>
            </a:r>
            <a:r>
              <a:rPr b="0" kern="0" dirty="0">
                <a:solidFill>
                  <a:sysClr val="windowText" lastClr="000000"/>
                </a:solidFill>
                <a:latin typeface="Carlito"/>
                <a:cs typeface="Carlito"/>
              </a:rPr>
              <a:t>–</a:t>
            </a:r>
            <a:r>
              <a:rPr b="0" kern="0" spc="-5" dirty="0">
                <a:solidFill>
                  <a:sysClr val="windowText" lastClr="000000"/>
                </a:solidFill>
                <a:latin typeface="Carlito"/>
                <a:cs typeface="Carlito"/>
              </a:rPr>
              <a:t> </a:t>
            </a:r>
            <a:r>
              <a:rPr lang="cs-CZ" b="0" kern="0" dirty="0">
                <a:solidFill>
                  <a:sysClr val="windowText" lastClr="000000"/>
                </a:solidFill>
                <a:latin typeface="Carlito"/>
                <a:cs typeface="Carlito"/>
              </a:rPr>
              <a:t>Learning </a:t>
            </a:r>
            <a:r>
              <a:rPr lang="cs-CZ" b="0" kern="0" dirty="0" err="1">
                <a:solidFill>
                  <a:sysClr val="windowText" lastClr="000000"/>
                </a:solidFill>
                <a:latin typeface="Carlito"/>
                <a:cs typeface="Carlito"/>
              </a:rPr>
              <a:t>rate</a:t>
            </a:r>
            <a:r>
              <a:rPr lang="cs-CZ" b="0" kern="0" dirty="0">
                <a:solidFill>
                  <a:sysClr val="windowText" lastClr="000000"/>
                </a:solidFill>
                <a:latin typeface="Carlito"/>
                <a:cs typeface="Carlito"/>
              </a:rPr>
              <a:t>, #factors, </a:t>
            </a:r>
            <a:r>
              <a:rPr lang="cs-CZ" b="0" kern="0" dirty="0" err="1">
                <a:solidFill>
                  <a:sysClr val="windowText" lastClr="000000"/>
                </a:solidFill>
                <a:latin typeface="Carlito"/>
                <a:cs typeface="Carlito"/>
              </a:rPr>
              <a:t>regularization</a:t>
            </a:r>
            <a:r>
              <a:rPr lang="cs-CZ" b="0" kern="0" dirty="0">
                <a:solidFill>
                  <a:sysClr val="windowText" lastClr="000000"/>
                </a:solidFill>
                <a:latin typeface="Carlito"/>
                <a:cs typeface="Carlito"/>
              </a:rPr>
              <a:t>, </a:t>
            </a:r>
            <a:r>
              <a:rPr lang="cs-CZ" b="0" kern="0" dirty="0" err="1">
                <a:solidFill>
                  <a:sysClr val="windowText" lastClr="000000"/>
                </a:solidFill>
                <a:latin typeface="Carlito"/>
                <a:cs typeface="Carlito"/>
              </a:rPr>
              <a:t>stopping</a:t>
            </a:r>
            <a:r>
              <a:rPr lang="cs-CZ" b="0" kern="0" dirty="0">
                <a:solidFill>
                  <a:sysClr val="windowText" lastClr="000000"/>
                </a:solidFill>
                <a:latin typeface="Carlito"/>
                <a:cs typeface="Carlito"/>
              </a:rPr>
              <a:t> </a:t>
            </a:r>
            <a:r>
              <a:rPr lang="cs-CZ" b="0" kern="0" dirty="0" err="1">
                <a:solidFill>
                  <a:sysClr val="windowText" lastClr="000000"/>
                </a:solidFill>
                <a:latin typeface="Carlito"/>
                <a:cs typeface="Carlito"/>
              </a:rPr>
              <a:t>criteria</a:t>
            </a:r>
            <a:endParaRPr b="0" kern="0" dirty="0">
              <a:solidFill>
                <a:sysClr val="windowText" lastClr="000000"/>
              </a:solidFill>
              <a:latin typeface="Carlito"/>
              <a:cs typeface="Carlito"/>
            </a:endParaRPr>
          </a:p>
          <a:p>
            <a:pPr marL="0" lvl="1" fontAlgn="auto">
              <a:spcBef>
                <a:spcPts val="670"/>
              </a:spcBef>
              <a:spcAft>
                <a:spcPts val="0"/>
              </a:spcAft>
              <a:buFont typeface="Arial"/>
              <a:buChar char="•"/>
            </a:pPr>
            <a:endParaRPr lang="cs-CZ" b="0" kern="0" dirty="0">
              <a:solidFill>
                <a:sysClr val="windowText" lastClr="000000"/>
              </a:solidFill>
              <a:latin typeface="Carlito"/>
              <a:cs typeface="Carlito"/>
            </a:endParaRPr>
          </a:p>
          <a:p>
            <a:pPr marL="0" lvl="1" fontAlgn="auto">
              <a:spcBef>
                <a:spcPts val="670"/>
              </a:spcBef>
              <a:spcAft>
                <a:spcPts val="0"/>
              </a:spcAft>
              <a:buFont typeface="Arial"/>
              <a:buChar char="•"/>
            </a:pPr>
            <a:endParaRPr b="0" kern="0" dirty="0">
              <a:solidFill>
                <a:sysClr val="windowText" lastClr="000000"/>
              </a:solidFill>
              <a:latin typeface="Carlito"/>
              <a:cs typeface="Carlito"/>
            </a:endParaRPr>
          </a:p>
          <a:p>
            <a:pPr marL="184785" indent="-172085" fontAlgn="auto">
              <a:spcBef>
                <a:spcPts val="0"/>
              </a:spcBef>
              <a:spcAft>
                <a:spcPts val="0"/>
              </a:spcAft>
              <a:buFont typeface="Arial"/>
              <a:buChar char="•"/>
              <a:tabLst>
                <a:tab pos="184785" algn="l"/>
              </a:tabLst>
            </a:pPr>
            <a:r>
              <a:rPr sz="2100" b="0" kern="0" dirty="0">
                <a:solidFill>
                  <a:sysClr val="windowText" lastClr="000000"/>
                </a:solidFill>
                <a:latin typeface="Carlito"/>
                <a:cs typeface="Carlito"/>
              </a:rPr>
              <a:t>How</a:t>
            </a:r>
            <a:r>
              <a:rPr sz="2100" b="0" kern="0" spc="-35" dirty="0">
                <a:solidFill>
                  <a:sysClr val="windowText" lastClr="000000"/>
                </a:solidFill>
                <a:latin typeface="Carlito"/>
                <a:cs typeface="Carlito"/>
              </a:rPr>
              <a:t> </a:t>
            </a:r>
            <a:r>
              <a:rPr sz="2100" b="0" kern="0" dirty="0">
                <a:solidFill>
                  <a:sysClr val="windowText" lastClr="000000"/>
                </a:solidFill>
                <a:latin typeface="Carlito"/>
                <a:cs typeface="Carlito"/>
              </a:rPr>
              <a:t>to</a:t>
            </a:r>
            <a:r>
              <a:rPr sz="2100" b="0" kern="0" spc="-45" dirty="0">
                <a:solidFill>
                  <a:sysClr val="windowText" lastClr="000000"/>
                </a:solidFill>
                <a:latin typeface="Carlito"/>
                <a:cs typeface="Carlito"/>
              </a:rPr>
              <a:t> </a:t>
            </a:r>
            <a:r>
              <a:rPr sz="2100" b="0" kern="0" dirty="0">
                <a:solidFill>
                  <a:sysClr val="windowText" lastClr="000000"/>
                </a:solidFill>
                <a:latin typeface="Carlito"/>
                <a:cs typeface="Carlito"/>
              </a:rPr>
              <a:t>find</a:t>
            </a:r>
            <a:r>
              <a:rPr sz="2100" b="0" kern="0" spc="-45" dirty="0">
                <a:solidFill>
                  <a:sysClr val="windowText" lastClr="000000"/>
                </a:solidFill>
                <a:latin typeface="Carlito"/>
                <a:cs typeface="Carlito"/>
              </a:rPr>
              <a:t> </a:t>
            </a:r>
            <a:r>
              <a:rPr sz="2100" b="0" kern="0" dirty="0">
                <a:solidFill>
                  <a:sysClr val="windowText" lastClr="000000"/>
                </a:solidFill>
                <a:latin typeface="Carlito"/>
                <a:cs typeface="Carlito"/>
              </a:rPr>
              <a:t>the</a:t>
            </a:r>
            <a:r>
              <a:rPr sz="2100" b="0" kern="0" spc="-50" dirty="0">
                <a:solidFill>
                  <a:sysClr val="windowText" lastClr="000000"/>
                </a:solidFill>
                <a:latin typeface="Carlito"/>
                <a:cs typeface="Carlito"/>
              </a:rPr>
              <a:t> </a:t>
            </a:r>
            <a:r>
              <a:rPr sz="2100" b="0" kern="0" dirty="0">
                <a:solidFill>
                  <a:sysClr val="windowText" lastClr="000000"/>
                </a:solidFill>
                <a:latin typeface="Carlito"/>
                <a:cs typeface="Carlito"/>
              </a:rPr>
              <a:t>“best</a:t>
            </a:r>
            <a:r>
              <a:rPr sz="2100" b="0" kern="0" spc="-40" dirty="0">
                <a:solidFill>
                  <a:sysClr val="windowText" lastClr="000000"/>
                </a:solidFill>
                <a:latin typeface="Carlito"/>
                <a:cs typeface="Carlito"/>
              </a:rPr>
              <a:t> </a:t>
            </a:r>
            <a:r>
              <a:rPr sz="2100" b="0" kern="0" spc="-10" dirty="0">
                <a:solidFill>
                  <a:sysClr val="windowText" lastClr="000000"/>
                </a:solidFill>
                <a:latin typeface="Carlito"/>
                <a:cs typeface="Carlito"/>
              </a:rPr>
              <a:t>hyperparameters”?</a:t>
            </a:r>
            <a:endParaRPr sz="2100" b="0" kern="0" dirty="0">
              <a:solidFill>
                <a:sysClr val="windowText" lastClr="000000"/>
              </a:solidFill>
              <a:latin typeface="Carlito"/>
              <a:cs typeface="Carlito"/>
            </a:endParaRPr>
          </a:p>
          <a:p>
            <a:pPr marL="527685" lvl="1" indent="-172085" fontAlgn="auto">
              <a:spcBef>
                <a:spcPts val="204"/>
              </a:spcBef>
              <a:spcAft>
                <a:spcPts val="0"/>
              </a:spcAft>
              <a:buFont typeface="Arial"/>
              <a:buChar char="•"/>
              <a:tabLst>
                <a:tab pos="527685" algn="l"/>
              </a:tabLst>
            </a:pPr>
            <a:r>
              <a:rPr b="0" kern="0" dirty="0">
                <a:solidFill>
                  <a:sysClr val="windowText" lastClr="000000"/>
                </a:solidFill>
                <a:latin typeface="Carlito"/>
                <a:cs typeface="Carlito"/>
              </a:rPr>
              <a:t>We</a:t>
            </a:r>
            <a:r>
              <a:rPr b="0" kern="0" spc="-50" dirty="0">
                <a:solidFill>
                  <a:sysClr val="windowText" lastClr="000000"/>
                </a:solidFill>
                <a:latin typeface="Carlito"/>
                <a:cs typeface="Carlito"/>
              </a:rPr>
              <a:t> </a:t>
            </a:r>
            <a:r>
              <a:rPr b="0" kern="0" dirty="0">
                <a:solidFill>
                  <a:sysClr val="windowText" lastClr="000000"/>
                </a:solidFill>
                <a:latin typeface="Carlito"/>
                <a:cs typeface="Carlito"/>
              </a:rPr>
              <a:t>try</a:t>
            </a:r>
            <a:r>
              <a:rPr b="0" kern="0" spc="-45" dirty="0">
                <a:solidFill>
                  <a:sysClr val="windowText" lastClr="000000"/>
                </a:solidFill>
                <a:latin typeface="Carlito"/>
                <a:cs typeface="Carlito"/>
              </a:rPr>
              <a:t> </a:t>
            </a:r>
            <a:r>
              <a:rPr b="0" kern="0" dirty="0">
                <a:solidFill>
                  <a:sysClr val="windowText" lastClr="000000"/>
                </a:solidFill>
                <a:latin typeface="Carlito"/>
                <a:cs typeface="Carlito"/>
              </a:rPr>
              <a:t>several</a:t>
            </a:r>
            <a:r>
              <a:rPr b="0" kern="0" spc="-45" dirty="0">
                <a:solidFill>
                  <a:sysClr val="windowText" lastClr="000000"/>
                </a:solidFill>
                <a:latin typeface="Carlito"/>
                <a:cs typeface="Carlito"/>
              </a:rPr>
              <a:t> </a:t>
            </a:r>
            <a:r>
              <a:rPr b="0" kern="0" dirty="0">
                <a:solidFill>
                  <a:sysClr val="windowText" lastClr="000000"/>
                </a:solidFill>
                <a:latin typeface="Carlito"/>
                <a:cs typeface="Carlito"/>
              </a:rPr>
              <a:t>possibilities</a:t>
            </a:r>
            <a:r>
              <a:rPr b="0" kern="0" spc="-40" dirty="0">
                <a:solidFill>
                  <a:sysClr val="windowText" lastClr="000000"/>
                </a:solidFill>
                <a:latin typeface="Carlito"/>
                <a:cs typeface="Carlito"/>
              </a:rPr>
              <a:t> </a:t>
            </a:r>
            <a:r>
              <a:rPr b="0" kern="0" dirty="0">
                <a:solidFill>
                  <a:sysClr val="windowText" lastClr="000000"/>
                </a:solidFill>
                <a:latin typeface="Carlito"/>
                <a:cs typeface="Carlito"/>
              </a:rPr>
              <a:t>during</a:t>
            </a:r>
            <a:r>
              <a:rPr b="0" kern="0" spc="-20" dirty="0">
                <a:solidFill>
                  <a:sysClr val="windowText" lastClr="000000"/>
                </a:solidFill>
                <a:latin typeface="Carlito"/>
                <a:cs typeface="Carlito"/>
              </a:rPr>
              <a:t> </a:t>
            </a:r>
            <a:r>
              <a:rPr b="0" kern="0" dirty="0">
                <a:solidFill>
                  <a:sysClr val="windowText" lastClr="000000"/>
                </a:solidFill>
                <a:latin typeface="Carlito"/>
                <a:cs typeface="Carlito"/>
              </a:rPr>
              <a:t>the</a:t>
            </a:r>
            <a:r>
              <a:rPr b="0" kern="0" spc="-45" dirty="0">
                <a:solidFill>
                  <a:sysClr val="windowText" lastClr="000000"/>
                </a:solidFill>
                <a:latin typeface="Carlito"/>
                <a:cs typeface="Carlito"/>
              </a:rPr>
              <a:t> </a:t>
            </a:r>
            <a:r>
              <a:rPr b="0" kern="0" dirty="0">
                <a:solidFill>
                  <a:sysClr val="windowText" lastClr="000000"/>
                </a:solidFill>
                <a:latin typeface="Carlito"/>
                <a:cs typeface="Carlito"/>
              </a:rPr>
              <a:t>training</a:t>
            </a:r>
            <a:r>
              <a:rPr b="0" kern="0" spc="-35" dirty="0">
                <a:solidFill>
                  <a:sysClr val="windowText" lastClr="000000"/>
                </a:solidFill>
                <a:latin typeface="Carlito"/>
                <a:cs typeface="Carlito"/>
              </a:rPr>
              <a:t> </a:t>
            </a:r>
            <a:r>
              <a:rPr b="0" kern="0" dirty="0">
                <a:solidFill>
                  <a:sysClr val="windowText" lastClr="000000"/>
                </a:solidFill>
                <a:latin typeface="Carlito"/>
                <a:cs typeface="Carlito"/>
              </a:rPr>
              <a:t>using</a:t>
            </a:r>
            <a:r>
              <a:rPr b="0" kern="0" spc="-40" dirty="0">
                <a:solidFill>
                  <a:sysClr val="windowText" lastClr="000000"/>
                </a:solidFill>
                <a:latin typeface="Carlito"/>
                <a:cs typeface="Carlito"/>
              </a:rPr>
              <a:t> </a:t>
            </a:r>
            <a:r>
              <a:rPr b="0" kern="0" dirty="0">
                <a:solidFill>
                  <a:sysClr val="windowText" lastClr="000000"/>
                </a:solidFill>
                <a:latin typeface="Carlito"/>
                <a:cs typeface="Carlito"/>
              </a:rPr>
              <a:t>a</a:t>
            </a:r>
            <a:r>
              <a:rPr b="0" kern="0" spc="-35" dirty="0">
                <a:solidFill>
                  <a:sysClr val="windowText" lastClr="000000"/>
                </a:solidFill>
                <a:latin typeface="Carlito"/>
                <a:cs typeface="Carlito"/>
              </a:rPr>
              <a:t> </a:t>
            </a:r>
            <a:r>
              <a:rPr b="0" kern="0" dirty="0">
                <a:solidFill>
                  <a:sysClr val="windowText" lastClr="000000"/>
                </a:solidFill>
                <a:latin typeface="Carlito"/>
                <a:cs typeface="Carlito"/>
              </a:rPr>
              <a:t>part</a:t>
            </a:r>
            <a:r>
              <a:rPr b="0" kern="0" spc="-50" dirty="0">
                <a:solidFill>
                  <a:sysClr val="windowText" lastClr="000000"/>
                </a:solidFill>
                <a:latin typeface="Carlito"/>
                <a:cs typeface="Carlito"/>
              </a:rPr>
              <a:t> </a:t>
            </a:r>
            <a:r>
              <a:rPr b="0" kern="0" dirty="0">
                <a:solidFill>
                  <a:sysClr val="windowText" lastClr="000000"/>
                </a:solidFill>
                <a:latin typeface="Carlito"/>
                <a:cs typeface="Carlito"/>
              </a:rPr>
              <a:t>of</a:t>
            </a:r>
            <a:r>
              <a:rPr b="0" kern="0" spc="-35" dirty="0">
                <a:solidFill>
                  <a:sysClr val="windowText" lastClr="000000"/>
                </a:solidFill>
                <a:latin typeface="Carlito"/>
                <a:cs typeface="Carlito"/>
              </a:rPr>
              <a:t> </a:t>
            </a:r>
            <a:r>
              <a:rPr b="0" kern="0" dirty="0">
                <a:solidFill>
                  <a:sysClr val="windowText" lastClr="000000"/>
                </a:solidFill>
                <a:latin typeface="Carlito"/>
                <a:cs typeface="Carlito"/>
              </a:rPr>
              <a:t>the</a:t>
            </a:r>
            <a:r>
              <a:rPr b="0" kern="0" spc="-45" dirty="0">
                <a:solidFill>
                  <a:sysClr val="windowText" lastClr="000000"/>
                </a:solidFill>
                <a:latin typeface="Carlito"/>
                <a:cs typeface="Carlito"/>
              </a:rPr>
              <a:t> </a:t>
            </a:r>
            <a:r>
              <a:rPr b="0" kern="0" dirty="0">
                <a:solidFill>
                  <a:sysClr val="windowText" lastClr="000000"/>
                </a:solidFill>
                <a:latin typeface="Carlito"/>
                <a:cs typeface="Carlito"/>
              </a:rPr>
              <a:t>training</a:t>
            </a:r>
            <a:r>
              <a:rPr b="0" kern="0" spc="-30" dirty="0">
                <a:solidFill>
                  <a:sysClr val="windowText" lastClr="000000"/>
                </a:solidFill>
                <a:latin typeface="Carlito"/>
                <a:cs typeface="Carlito"/>
              </a:rPr>
              <a:t> </a:t>
            </a:r>
            <a:r>
              <a:rPr b="0" kern="0" spc="-25" dirty="0">
                <a:solidFill>
                  <a:sysClr val="windowText" lastClr="000000"/>
                </a:solidFill>
                <a:latin typeface="Carlito"/>
                <a:cs typeface="Carlito"/>
              </a:rPr>
              <a:t>set</a:t>
            </a:r>
            <a:endParaRPr lang="cs-CZ" b="0" kern="0" spc="-25" dirty="0">
              <a:solidFill>
                <a:sysClr val="windowText" lastClr="000000"/>
              </a:solidFill>
              <a:latin typeface="Carlito"/>
              <a:cs typeface="Carlito"/>
            </a:endParaRPr>
          </a:p>
          <a:p>
            <a:pPr marL="527685" lvl="1" indent="-172085" fontAlgn="auto">
              <a:spcBef>
                <a:spcPts val="204"/>
              </a:spcBef>
              <a:spcAft>
                <a:spcPts val="0"/>
              </a:spcAft>
              <a:buFont typeface="Arial"/>
              <a:buChar char="•"/>
              <a:tabLst>
                <a:tab pos="527685" algn="l"/>
              </a:tabLst>
            </a:pPr>
            <a:endParaRPr b="0" kern="0" dirty="0">
              <a:solidFill>
                <a:sysClr val="windowText" lastClr="000000"/>
              </a:solidFill>
              <a:latin typeface="Carlito"/>
              <a:cs typeface="Carlito"/>
            </a:endParaRPr>
          </a:p>
          <a:p>
            <a:pPr marL="0" lvl="1" fontAlgn="auto">
              <a:spcBef>
                <a:spcPts val="730"/>
              </a:spcBef>
              <a:spcAft>
                <a:spcPts val="0"/>
              </a:spcAft>
            </a:pPr>
            <a:endParaRPr b="0" kern="0" dirty="0">
              <a:solidFill>
                <a:sysClr val="windowText" lastClr="000000"/>
              </a:solidFill>
              <a:latin typeface="Carlito"/>
              <a:cs typeface="Carlito"/>
            </a:endParaRPr>
          </a:p>
          <a:p>
            <a:pPr marL="527685" marR="251460" lvl="1" indent="-172720" fontAlgn="auto">
              <a:lnSpc>
                <a:spcPts val="1939"/>
              </a:lnSpc>
              <a:spcBef>
                <a:spcPts val="0"/>
              </a:spcBef>
              <a:spcAft>
                <a:spcPts val="0"/>
              </a:spcAft>
              <a:buFont typeface="Arial"/>
              <a:buChar char="•"/>
              <a:tabLst>
                <a:tab pos="527685" algn="l"/>
              </a:tabLst>
            </a:pPr>
            <a:r>
              <a:rPr b="0" kern="0" dirty="0">
                <a:solidFill>
                  <a:sysClr val="windowText" lastClr="000000"/>
                </a:solidFill>
                <a:latin typeface="Carlito"/>
                <a:cs typeface="Carlito"/>
              </a:rPr>
              <a:t>Once</a:t>
            </a:r>
            <a:r>
              <a:rPr b="0" kern="0" spc="-25" dirty="0">
                <a:solidFill>
                  <a:sysClr val="windowText" lastClr="000000"/>
                </a:solidFill>
                <a:latin typeface="Carlito"/>
                <a:cs typeface="Carlito"/>
              </a:rPr>
              <a:t> </a:t>
            </a:r>
            <a:r>
              <a:rPr b="0" kern="0" dirty="0">
                <a:solidFill>
                  <a:sysClr val="windowText" lastClr="000000"/>
                </a:solidFill>
                <a:latin typeface="Carlito"/>
                <a:cs typeface="Carlito"/>
              </a:rPr>
              <a:t>we</a:t>
            </a:r>
            <a:r>
              <a:rPr b="0" kern="0" spc="-40" dirty="0">
                <a:solidFill>
                  <a:sysClr val="windowText" lastClr="000000"/>
                </a:solidFill>
                <a:latin typeface="Carlito"/>
                <a:cs typeface="Carlito"/>
              </a:rPr>
              <a:t> </a:t>
            </a:r>
            <a:r>
              <a:rPr b="0" kern="0" dirty="0">
                <a:solidFill>
                  <a:sysClr val="windowText" lastClr="000000"/>
                </a:solidFill>
                <a:latin typeface="Carlito"/>
                <a:cs typeface="Carlito"/>
              </a:rPr>
              <a:t>find</a:t>
            </a:r>
            <a:r>
              <a:rPr b="0" kern="0" spc="-30" dirty="0">
                <a:solidFill>
                  <a:sysClr val="windowText" lastClr="000000"/>
                </a:solidFill>
                <a:latin typeface="Carlito"/>
                <a:cs typeface="Carlito"/>
              </a:rPr>
              <a:t> </a:t>
            </a:r>
            <a:r>
              <a:rPr b="0" kern="0" dirty="0">
                <a:solidFill>
                  <a:sysClr val="windowText" lastClr="000000"/>
                </a:solidFill>
                <a:latin typeface="Carlito"/>
                <a:cs typeface="Carlito"/>
              </a:rPr>
              <a:t>the</a:t>
            </a:r>
            <a:r>
              <a:rPr b="0" kern="0" spc="-20" dirty="0">
                <a:solidFill>
                  <a:sysClr val="windowText" lastClr="000000"/>
                </a:solidFill>
                <a:latin typeface="Carlito"/>
                <a:cs typeface="Carlito"/>
              </a:rPr>
              <a:t> </a:t>
            </a:r>
            <a:r>
              <a:rPr b="0" kern="0" dirty="0">
                <a:solidFill>
                  <a:sysClr val="windowText" lastClr="000000"/>
                </a:solidFill>
                <a:latin typeface="Carlito"/>
                <a:cs typeface="Carlito"/>
              </a:rPr>
              <a:t>best</a:t>
            </a:r>
            <a:r>
              <a:rPr b="0" kern="0" spc="-35" dirty="0">
                <a:solidFill>
                  <a:sysClr val="windowText" lastClr="000000"/>
                </a:solidFill>
                <a:latin typeface="Carlito"/>
                <a:cs typeface="Carlito"/>
              </a:rPr>
              <a:t> </a:t>
            </a:r>
            <a:r>
              <a:rPr b="0" kern="0" spc="-10" dirty="0">
                <a:solidFill>
                  <a:sysClr val="windowText" lastClr="000000"/>
                </a:solidFill>
                <a:latin typeface="Carlito"/>
                <a:cs typeface="Carlito"/>
              </a:rPr>
              <a:t>hyperparameters,</a:t>
            </a:r>
            <a:r>
              <a:rPr b="0" kern="0" spc="-35" dirty="0">
                <a:solidFill>
                  <a:sysClr val="windowText" lastClr="000000"/>
                </a:solidFill>
                <a:latin typeface="Carlito"/>
                <a:cs typeface="Carlito"/>
              </a:rPr>
              <a:t> </a:t>
            </a:r>
            <a:r>
              <a:rPr b="0" kern="0" dirty="0">
                <a:solidFill>
                  <a:sysClr val="windowText" lastClr="000000"/>
                </a:solidFill>
                <a:latin typeface="Carlito"/>
                <a:cs typeface="Carlito"/>
              </a:rPr>
              <a:t>we</a:t>
            </a:r>
            <a:r>
              <a:rPr b="0" kern="0" spc="-25" dirty="0">
                <a:solidFill>
                  <a:sysClr val="windowText" lastClr="000000"/>
                </a:solidFill>
                <a:latin typeface="Carlito"/>
                <a:cs typeface="Carlito"/>
              </a:rPr>
              <a:t> </a:t>
            </a:r>
            <a:r>
              <a:rPr b="0" kern="0" dirty="0">
                <a:solidFill>
                  <a:sysClr val="windowText" lastClr="000000"/>
                </a:solidFill>
                <a:latin typeface="Carlito"/>
                <a:cs typeface="Carlito"/>
              </a:rPr>
              <a:t>train</a:t>
            </a:r>
            <a:r>
              <a:rPr b="0" kern="0" spc="-25" dirty="0">
                <a:solidFill>
                  <a:sysClr val="windowText" lastClr="000000"/>
                </a:solidFill>
                <a:latin typeface="Carlito"/>
                <a:cs typeface="Carlito"/>
              </a:rPr>
              <a:t> </a:t>
            </a:r>
            <a:r>
              <a:rPr b="0" kern="0" dirty="0">
                <a:solidFill>
                  <a:sysClr val="windowText" lastClr="000000"/>
                </a:solidFill>
                <a:latin typeface="Carlito"/>
                <a:cs typeface="Carlito"/>
              </a:rPr>
              <a:t>the</a:t>
            </a:r>
            <a:r>
              <a:rPr b="0" kern="0" spc="-40" dirty="0">
                <a:solidFill>
                  <a:sysClr val="windowText" lastClr="000000"/>
                </a:solidFill>
                <a:latin typeface="Carlito"/>
                <a:cs typeface="Carlito"/>
              </a:rPr>
              <a:t> </a:t>
            </a:r>
            <a:r>
              <a:rPr b="0" kern="0" dirty="0">
                <a:solidFill>
                  <a:sysClr val="windowText" lastClr="000000"/>
                </a:solidFill>
                <a:latin typeface="Carlito"/>
                <a:cs typeface="Carlito"/>
              </a:rPr>
              <a:t>model</a:t>
            </a:r>
            <a:r>
              <a:rPr b="0" kern="0" spc="-30" dirty="0">
                <a:solidFill>
                  <a:sysClr val="windowText" lastClr="000000"/>
                </a:solidFill>
                <a:latin typeface="Carlito"/>
                <a:cs typeface="Carlito"/>
              </a:rPr>
              <a:t> </a:t>
            </a:r>
            <a:r>
              <a:rPr b="0" kern="0" dirty="0">
                <a:solidFill>
                  <a:sysClr val="windowText" lastClr="000000"/>
                </a:solidFill>
                <a:latin typeface="Carlito"/>
                <a:cs typeface="Carlito"/>
              </a:rPr>
              <a:t>on</a:t>
            </a:r>
            <a:r>
              <a:rPr b="0" kern="0" spc="-30" dirty="0">
                <a:solidFill>
                  <a:sysClr val="windowText" lastClr="000000"/>
                </a:solidFill>
                <a:latin typeface="Carlito"/>
                <a:cs typeface="Carlito"/>
              </a:rPr>
              <a:t> </a:t>
            </a:r>
            <a:r>
              <a:rPr b="0" kern="0" dirty="0">
                <a:solidFill>
                  <a:sysClr val="windowText" lastClr="000000"/>
                </a:solidFill>
                <a:latin typeface="Carlito"/>
                <a:cs typeface="Carlito"/>
              </a:rPr>
              <a:t>the</a:t>
            </a:r>
            <a:r>
              <a:rPr b="0" kern="0" spc="-40" dirty="0">
                <a:solidFill>
                  <a:sysClr val="windowText" lastClr="000000"/>
                </a:solidFill>
                <a:latin typeface="Carlito"/>
                <a:cs typeface="Carlito"/>
              </a:rPr>
              <a:t> </a:t>
            </a:r>
            <a:r>
              <a:rPr b="0" kern="0" spc="-10" dirty="0">
                <a:solidFill>
                  <a:sysClr val="windowText" lastClr="000000"/>
                </a:solidFill>
                <a:latin typeface="Carlito"/>
                <a:cs typeface="Carlito"/>
              </a:rPr>
              <a:t>whole </a:t>
            </a:r>
            <a:r>
              <a:rPr b="0" kern="0" dirty="0">
                <a:solidFill>
                  <a:sysClr val="windowText" lastClr="000000"/>
                </a:solidFill>
                <a:latin typeface="Carlito"/>
                <a:cs typeface="Carlito"/>
              </a:rPr>
              <a:t>training</a:t>
            </a:r>
            <a:r>
              <a:rPr b="0" kern="0" spc="-85" dirty="0">
                <a:solidFill>
                  <a:sysClr val="windowText" lastClr="000000"/>
                </a:solidFill>
                <a:latin typeface="Carlito"/>
                <a:cs typeface="Carlito"/>
              </a:rPr>
              <a:t> </a:t>
            </a:r>
            <a:r>
              <a:rPr b="0" kern="0" spc="-25" dirty="0">
                <a:solidFill>
                  <a:sysClr val="windowText" lastClr="000000"/>
                </a:solidFill>
                <a:latin typeface="Carlito"/>
                <a:cs typeface="Carlito"/>
              </a:rPr>
              <a:t>set</a:t>
            </a:r>
            <a:endParaRPr b="0" kern="0" dirty="0">
              <a:solidFill>
                <a:sysClr val="windowText" lastClr="000000"/>
              </a:solidFill>
              <a:latin typeface="Carlito"/>
              <a:cs typeface="Carlito"/>
            </a:endParaRPr>
          </a:p>
        </p:txBody>
      </p:sp>
      <p:graphicFrame>
        <p:nvGraphicFramePr>
          <p:cNvPr id="4" name="object 4"/>
          <p:cNvGraphicFramePr>
            <a:graphicFrameLocks noGrp="1"/>
          </p:cNvGraphicFramePr>
          <p:nvPr/>
        </p:nvGraphicFramePr>
        <p:xfrm>
          <a:off x="2150376" y="4706112"/>
          <a:ext cx="7886064" cy="370205"/>
        </p:xfrm>
        <a:graphic>
          <a:graphicData uri="http://schemas.openxmlformats.org/drawingml/2006/table">
            <a:tbl>
              <a:tblPr firstRow="1" bandRow="1">
                <a:tableStyleId>{2D5ABB26-0587-4C30-8999-92F81FD0307C}</a:tableStyleId>
              </a:tblPr>
              <a:tblGrid>
                <a:gridCol w="4159250">
                  <a:extLst>
                    <a:ext uri="{9D8B030D-6E8A-4147-A177-3AD203B41FA5}">
                      <a16:colId xmlns:a16="http://schemas.microsoft.com/office/drawing/2014/main" val="20000"/>
                    </a:ext>
                  </a:extLst>
                </a:gridCol>
                <a:gridCol w="1656079">
                  <a:extLst>
                    <a:ext uri="{9D8B030D-6E8A-4147-A177-3AD203B41FA5}">
                      <a16:colId xmlns:a16="http://schemas.microsoft.com/office/drawing/2014/main" val="20001"/>
                    </a:ext>
                  </a:extLst>
                </a:gridCol>
                <a:gridCol w="2070735">
                  <a:extLst>
                    <a:ext uri="{9D8B030D-6E8A-4147-A177-3AD203B41FA5}">
                      <a16:colId xmlns:a16="http://schemas.microsoft.com/office/drawing/2014/main" val="20002"/>
                    </a:ext>
                  </a:extLst>
                </a:gridCol>
              </a:tblGrid>
              <a:tr h="370205">
                <a:tc>
                  <a:txBody>
                    <a:bodyPr/>
                    <a:lstStyle/>
                    <a:p>
                      <a:pPr algn="ctr">
                        <a:lnSpc>
                          <a:spcPct val="100000"/>
                        </a:lnSpc>
                        <a:spcBef>
                          <a:spcPts val="275"/>
                        </a:spcBef>
                      </a:pPr>
                      <a:r>
                        <a:rPr sz="1350" b="1" spc="-20" dirty="0">
                          <a:solidFill>
                            <a:srgbClr val="FFFFFF"/>
                          </a:solidFill>
                          <a:latin typeface="Carlito"/>
                          <a:cs typeface="Carlito"/>
                        </a:rPr>
                        <a:t>Train</a:t>
                      </a:r>
                      <a:endParaRPr sz="1350">
                        <a:latin typeface="Carlito"/>
                        <a:cs typeface="Carlito"/>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471C4"/>
                    </a:solidFill>
                  </a:tcPr>
                </a:tc>
                <a:tc>
                  <a:txBody>
                    <a:bodyPr/>
                    <a:lstStyle/>
                    <a:p>
                      <a:pPr marL="465455">
                        <a:lnSpc>
                          <a:spcPct val="100000"/>
                        </a:lnSpc>
                        <a:spcBef>
                          <a:spcPts val="275"/>
                        </a:spcBef>
                      </a:pPr>
                      <a:r>
                        <a:rPr sz="1350" b="1" spc="-10" dirty="0">
                          <a:solidFill>
                            <a:srgbClr val="FFFFFF"/>
                          </a:solidFill>
                          <a:latin typeface="Carlito"/>
                          <a:cs typeface="Carlito"/>
                        </a:rPr>
                        <a:t>Validation</a:t>
                      </a:r>
                      <a:endParaRPr sz="1350">
                        <a:latin typeface="Carlito"/>
                        <a:cs typeface="Carlito"/>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FFC000"/>
                    </a:solidFill>
                  </a:tcPr>
                </a:tc>
                <a:tc>
                  <a:txBody>
                    <a:bodyPr/>
                    <a:lstStyle/>
                    <a:p>
                      <a:pPr marL="1270" algn="ctr">
                        <a:lnSpc>
                          <a:spcPct val="100000"/>
                        </a:lnSpc>
                        <a:spcBef>
                          <a:spcPts val="275"/>
                        </a:spcBef>
                      </a:pPr>
                      <a:r>
                        <a:rPr sz="1350" b="1" spc="-20" dirty="0">
                          <a:solidFill>
                            <a:srgbClr val="FFFFFF"/>
                          </a:solidFill>
                          <a:latin typeface="Carlito"/>
                          <a:cs typeface="Carlito"/>
                        </a:rPr>
                        <a:t>Test</a:t>
                      </a:r>
                      <a:endParaRPr sz="1350" dirty="0">
                        <a:latin typeface="Carlito"/>
                        <a:cs typeface="Carlito"/>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EC7C30"/>
                    </a:solidFill>
                  </a:tcPr>
                </a:tc>
                <a:extLst>
                  <a:ext uri="{0D108BD9-81ED-4DB2-BD59-A6C34878D82A}">
                    <a16:rowId xmlns:a16="http://schemas.microsoft.com/office/drawing/2014/main" val="10000"/>
                  </a:ext>
                </a:extLst>
              </a:tr>
            </a:tbl>
          </a:graphicData>
        </a:graphic>
      </p:graphicFrame>
      <p:graphicFrame>
        <p:nvGraphicFramePr>
          <p:cNvPr id="5" name="object 5"/>
          <p:cNvGraphicFramePr>
            <a:graphicFrameLocks noGrp="1"/>
          </p:cNvGraphicFramePr>
          <p:nvPr/>
        </p:nvGraphicFramePr>
        <p:xfrm>
          <a:off x="2150377" y="5886475"/>
          <a:ext cx="7886065" cy="370840"/>
        </p:xfrm>
        <a:graphic>
          <a:graphicData uri="http://schemas.openxmlformats.org/drawingml/2006/table">
            <a:tbl>
              <a:tblPr firstRow="1" bandRow="1">
                <a:tableStyleId>{2D5ABB26-0587-4C30-8999-92F81FD0307C}</a:tableStyleId>
              </a:tblPr>
              <a:tblGrid>
                <a:gridCol w="5815330">
                  <a:extLst>
                    <a:ext uri="{9D8B030D-6E8A-4147-A177-3AD203B41FA5}">
                      <a16:colId xmlns:a16="http://schemas.microsoft.com/office/drawing/2014/main" val="20000"/>
                    </a:ext>
                  </a:extLst>
                </a:gridCol>
                <a:gridCol w="2070735">
                  <a:extLst>
                    <a:ext uri="{9D8B030D-6E8A-4147-A177-3AD203B41FA5}">
                      <a16:colId xmlns:a16="http://schemas.microsoft.com/office/drawing/2014/main" val="20001"/>
                    </a:ext>
                  </a:extLst>
                </a:gridCol>
              </a:tblGrid>
              <a:tr h="370840">
                <a:tc>
                  <a:txBody>
                    <a:bodyPr/>
                    <a:lstStyle/>
                    <a:p>
                      <a:pPr algn="ctr">
                        <a:lnSpc>
                          <a:spcPct val="100000"/>
                        </a:lnSpc>
                        <a:spcBef>
                          <a:spcPts val="280"/>
                        </a:spcBef>
                      </a:pPr>
                      <a:r>
                        <a:rPr sz="1350" b="1" spc="-10" dirty="0">
                          <a:solidFill>
                            <a:srgbClr val="FFFFFF"/>
                          </a:solidFill>
                          <a:latin typeface="Carlito"/>
                          <a:cs typeface="Carlito"/>
                        </a:rPr>
                        <a:t>Train</a:t>
                      </a:r>
                      <a:endParaRPr sz="1350">
                        <a:latin typeface="Carlito"/>
                        <a:cs typeface="Carlito"/>
                      </a:endParaRPr>
                    </a:p>
                  </a:txBody>
                  <a:tcPr marL="0" marR="0" marT="3556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471C4"/>
                    </a:solidFill>
                  </a:tcPr>
                </a:tc>
                <a:tc>
                  <a:txBody>
                    <a:bodyPr/>
                    <a:lstStyle/>
                    <a:p>
                      <a:pPr marL="1270" algn="ctr">
                        <a:lnSpc>
                          <a:spcPct val="100000"/>
                        </a:lnSpc>
                        <a:spcBef>
                          <a:spcPts val="280"/>
                        </a:spcBef>
                      </a:pPr>
                      <a:r>
                        <a:rPr sz="1350" b="1" spc="-20" dirty="0">
                          <a:solidFill>
                            <a:srgbClr val="FFFFFF"/>
                          </a:solidFill>
                          <a:latin typeface="Carlito"/>
                          <a:cs typeface="Carlito"/>
                        </a:rPr>
                        <a:t>Test</a:t>
                      </a:r>
                      <a:endParaRPr sz="1350">
                        <a:latin typeface="Carlito"/>
                        <a:cs typeface="Carlito"/>
                      </a:endParaRPr>
                    </a:p>
                  </a:txBody>
                  <a:tcPr marL="0" marR="0" marT="3556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EC7C30"/>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37043775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67390" y="485014"/>
            <a:ext cx="10305220" cy="749307"/>
          </a:xfrm>
          <a:prstGeom prst="rect">
            <a:avLst/>
          </a:prstGeom>
        </p:spPr>
        <p:txBody>
          <a:bodyPr vert="horz" wrap="square" lIns="0" tIns="239140" rIns="0" bIns="0" rtlCol="0">
            <a:spAutoFit/>
          </a:bodyPr>
          <a:lstStyle/>
          <a:p>
            <a:pPr marL="12700">
              <a:spcBef>
                <a:spcPts val="100"/>
              </a:spcBef>
            </a:pPr>
            <a:r>
              <a:rPr spc="-35" dirty="0"/>
              <a:t>Hyperparameters</a:t>
            </a:r>
            <a:r>
              <a:rPr spc="-45" dirty="0"/>
              <a:t> </a:t>
            </a:r>
            <a:r>
              <a:rPr spc="-35" dirty="0"/>
              <a:t>fine-</a:t>
            </a:r>
            <a:r>
              <a:rPr spc="-10" dirty="0"/>
              <a:t>tuning</a:t>
            </a:r>
          </a:p>
        </p:txBody>
      </p:sp>
      <p:sp>
        <p:nvSpPr>
          <p:cNvPr id="3" name="object 3"/>
          <p:cNvSpPr txBox="1"/>
          <p:nvPr/>
        </p:nvSpPr>
        <p:spPr>
          <a:xfrm>
            <a:off x="767408" y="1779588"/>
            <a:ext cx="10369152" cy="3785652"/>
          </a:xfrm>
          <a:prstGeom prst="rect">
            <a:avLst/>
          </a:prstGeom>
        </p:spPr>
        <p:txBody>
          <a:bodyPr vert="horz" wrap="square" lIns="0" tIns="43180" rIns="0" bIns="0" rtlCol="0">
            <a:spAutoFit/>
          </a:bodyPr>
          <a:lstStyle/>
          <a:p>
            <a:pPr marL="184785" indent="-172085" fontAlgn="auto">
              <a:spcBef>
                <a:spcPts val="340"/>
              </a:spcBef>
              <a:spcAft>
                <a:spcPts val="0"/>
              </a:spcAft>
              <a:buFont typeface="Arial"/>
              <a:buChar char="•"/>
              <a:tabLst>
                <a:tab pos="184785" algn="l"/>
              </a:tabLst>
            </a:pPr>
            <a:r>
              <a:rPr sz="2100" b="0" kern="0" dirty="0">
                <a:solidFill>
                  <a:sysClr val="windowText" lastClr="000000"/>
                </a:solidFill>
                <a:latin typeface="Carlito"/>
                <a:cs typeface="Carlito"/>
              </a:rPr>
              <a:t>The</a:t>
            </a:r>
            <a:r>
              <a:rPr sz="2100" b="0" kern="0" spc="-45" dirty="0">
                <a:solidFill>
                  <a:sysClr val="windowText" lastClr="000000"/>
                </a:solidFill>
                <a:latin typeface="Carlito"/>
                <a:cs typeface="Carlito"/>
              </a:rPr>
              <a:t> </a:t>
            </a:r>
            <a:r>
              <a:rPr sz="2100" b="0" kern="0" dirty="0">
                <a:solidFill>
                  <a:sysClr val="windowText" lastClr="000000"/>
                </a:solidFill>
                <a:latin typeface="Carlito"/>
                <a:cs typeface="Carlito"/>
              </a:rPr>
              <a:t>trained</a:t>
            </a:r>
            <a:r>
              <a:rPr sz="2100" b="0" kern="0" spc="-50" dirty="0">
                <a:solidFill>
                  <a:sysClr val="windowText" lastClr="000000"/>
                </a:solidFill>
                <a:latin typeface="Carlito"/>
                <a:cs typeface="Carlito"/>
              </a:rPr>
              <a:t> </a:t>
            </a:r>
            <a:r>
              <a:rPr sz="2100" b="0" kern="0" dirty="0">
                <a:solidFill>
                  <a:sysClr val="windowText" lastClr="000000"/>
                </a:solidFill>
                <a:latin typeface="Carlito"/>
                <a:cs typeface="Carlito"/>
              </a:rPr>
              <a:t>model</a:t>
            </a:r>
            <a:r>
              <a:rPr sz="2100" b="0" kern="0" spc="-45" dirty="0">
                <a:solidFill>
                  <a:sysClr val="windowText" lastClr="000000"/>
                </a:solidFill>
                <a:latin typeface="Carlito"/>
                <a:cs typeface="Carlito"/>
              </a:rPr>
              <a:t> </a:t>
            </a:r>
            <a:r>
              <a:rPr sz="2100" b="0" kern="0" dirty="0">
                <a:solidFill>
                  <a:sysClr val="windowText" lastClr="000000"/>
                </a:solidFill>
                <a:latin typeface="Carlito"/>
                <a:cs typeface="Carlito"/>
              </a:rPr>
              <a:t>behavior</a:t>
            </a:r>
            <a:r>
              <a:rPr sz="2100" b="0" kern="0" spc="-35" dirty="0">
                <a:solidFill>
                  <a:sysClr val="windowText" lastClr="000000"/>
                </a:solidFill>
                <a:latin typeface="Carlito"/>
                <a:cs typeface="Carlito"/>
              </a:rPr>
              <a:t> </a:t>
            </a:r>
            <a:r>
              <a:rPr sz="2100" b="0" kern="0" dirty="0">
                <a:solidFill>
                  <a:sysClr val="windowText" lastClr="000000"/>
                </a:solidFill>
                <a:latin typeface="Carlito"/>
                <a:cs typeface="Carlito"/>
              </a:rPr>
              <a:t>depends</a:t>
            </a:r>
            <a:r>
              <a:rPr sz="2100" b="0" kern="0" spc="-50" dirty="0">
                <a:solidFill>
                  <a:sysClr val="windowText" lastClr="000000"/>
                </a:solidFill>
                <a:latin typeface="Carlito"/>
                <a:cs typeface="Carlito"/>
              </a:rPr>
              <a:t> </a:t>
            </a:r>
            <a:r>
              <a:rPr sz="2100" b="0" kern="0" dirty="0">
                <a:solidFill>
                  <a:sysClr val="windowText" lastClr="000000"/>
                </a:solidFill>
                <a:latin typeface="Carlito"/>
                <a:cs typeface="Carlito"/>
              </a:rPr>
              <a:t>on</a:t>
            </a:r>
            <a:r>
              <a:rPr sz="2100" b="0" kern="0" spc="-45" dirty="0">
                <a:solidFill>
                  <a:sysClr val="windowText" lastClr="000000"/>
                </a:solidFill>
                <a:latin typeface="Carlito"/>
                <a:cs typeface="Carlito"/>
              </a:rPr>
              <a:t> </a:t>
            </a:r>
            <a:r>
              <a:rPr sz="2100" b="0" kern="0" dirty="0">
                <a:solidFill>
                  <a:sysClr val="windowText" lastClr="000000"/>
                </a:solidFill>
                <a:latin typeface="Carlito"/>
                <a:cs typeface="Carlito"/>
              </a:rPr>
              <a:t>its</a:t>
            </a:r>
            <a:r>
              <a:rPr sz="2100" b="0" kern="0" spc="-30" dirty="0">
                <a:solidFill>
                  <a:sysClr val="windowText" lastClr="000000"/>
                </a:solidFill>
                <a:latin typeface="Carlito"/>
                <a:cs typeface="Carlito"/>
              </a:rPr>
              <a:t> </a:t>
            </a:r>
            <a:r>
              <a:rPr sz="2100" b="0" kern="0" spc="-10" dirty="0">
                <a:solidFill>
                  <a:sysClr val="windowText" lastClr="000000"/>
                </a:solidFill>
                <a:latin typeface="Carlito"/>
                <a:cs typeface="Carlito"/>
              </a:rPr>
              <a:t>hyperparameters</a:t>
            </a:r>
            <a:endParaRPr sz="2100" b="0" kern="0" dirty="0">
              <a:solidFill>
                <a:sysClr val="windowText" lastClr="000000"/>
              </a:solidFill>
              <a:latin typeface="Carlito"/>
              <a:cs typeface="Carlito"/>
            </a:endParaRPr>
          </a:p>
          <a:p>
            <a:pPr marL="527685" lvl="1" indent="-172085" fontAlgn="auto">
              <a:spcBef>
                <a:spcPts val="204"/>
              </a:spcBef>
              <a:spcAft>
                <a:spcPts val="0"/>
              </a:spcAft>
              <a:buFont typeface="Arial"/>
              <a:buChar char="•"/>
              <a:tabLst>
                <a:tab pos="527685" algn="l"/>
              </a:tabLst>
            </a:pPr>
            <a:r>
              <a:rPr b="0" kern="0" dirty="0">
                <a:solidFill>
                  <a:sysClr val="windowText" lastClr="000000"/>
                </a:solidFill>
                <a:latin typeface="Carlito"/>
                <a:cs typeface="Carlito"/>
              </a:rPr>
              <a:t>KNN</a:t>
            </a:r>
            <a:r>
              <a:rPr b="0" kern="0" spc="-40" dirty="0">
                <a:solidFill>
                  <a:sysClr val="windowText" lastClr="000000"/>
                </a:solidFill>
                <a:latin typeface="Carlito"/>
                <a:cs typeface="Carlito"/>
              </a:rPr>
              <a:t> </a:t>
            </a:r>
            <a:r>
              <a:rPr b="0" kern="0" dirty="0">
                <a:solidFill>
                  <a:sysClr val="windowText" lastClr="000000"/>
                </a:solidFill>
                <a:latin typeface="Carlito"/>
                <a:cs typeface="Carlito"/>
              </a:rPr>
              <a:t>–</a:t>
            </a:r>
            <a:r>
              <a:rPr b="0" kern="0" spc="-20" dirty="0">
                <a:solidFill>
                  <a:sysClr val="windowText" lastClr="000000"/>
                </a:solidFill>
                <a:latin typeface="Carlito"/>
                <a:cs typeface="Carlito"/>
              </a:rPr>
              <a:t> </a:t>
            </a:r>
            <a:r>
              <a:rPr b="0" kern="0" dirty="0">
                <a:solidFill>
                  <a:sysClr val="windowText" lastClr="000000"/>
                </a:solidFill>
                <a:latin typeface="Carlito"/>
                <a:cs typeface="Carlito"/>
              </a:rPr>
              <a:t>Number</a:t>
            </a:r>
            <a:r>
              <a:rPr b="0" kern="0" spc="-35" dirty="0">
                <a:solidFill>
                  <a:sysClr val="windowText" lastClr="000000"/>
                </a:solidFill>
                <a:latin typeface="Carlito"/>
                <a:cs typeface="Carlito"/>
              </a:rPr>
              <a:t> </a:t>
            </a:r>
            <a:r>
              <a:rPr b="0" kern="0" dirty="0">
                <a:solidFill>
                  <a:sysClr val="windowText" lastClr="000000"/>
                </a:solidFill>
                <a:latin typeface="Carlito"/>
                <a:cs typeface="Carlito"/>
              </a:rPr>
              <a:t>N</a:t>
            </a:r>
            <a:r>
              <a:rPr b="0" kern="0" spc="-35" dirty="0">
                <a:solidFill>
                  <a:sysClr val="windowText" lastClr="000000"/>
                </a:solidFill>
                <a:latin typeface="Carlito"/>
                <a:cs typeface="Carlito"/>
              </a:rPr>
              <a:t> </a:t>
            </a:r>
            <a:r>
              <a:rPr b="0" kern="0" dirty="0">
                <a:solidFill>
                  <a:sysClr val="windowText" lastClr="000000"/>
                </a:solidFill>
                <a:latin typeface="Carlito"/>
                <a:cs typeface="Carlito"/>
              </a:rPr>
              <a:t>of</a:t>
            </a:r>
            <a:r>
              <a:rPr b="0" kern="0" spc="-25" dirty="0">
                <a:solidFill>
                  <a:sysClr val="windowText" lastClr="000000"/>
                </a:solidFill>
                <a:latin typeface="Carlito"/>
                <a:cs typeface="Carlito"/>
              </a:rPr>
              <a:t> </a:t>
            </a:r>
            <a:r>
              <a:rPr b="0" kern="0" dirty="0">
                <a:solidFill>
                  <a:sysClr val="windowText" lastClr="000000"/>
                </a:solidFill>
                <a:latin typeface="Carlito"/>
                <a:cs typeface="Carlito"/>
              </a:rPr>
              <a:t>selected</a:t>
            </a:r>
            <a:r>
              <a:rPr b="0" kern="0" spc="-20" dirty="0">
                <a:solidFill>
                  <a:sysClr val="windowText" lastClr="000000"/>
                </a:solidFill>
                <a:latin typeface="Carlito"/>
                <a:cs typeface="Carlito"/>
              </a:rPr>
              <a:t> </a:t>
            </a:r>
            <a:r>
              <a:rPr b="0" kern="0" spc="-10" dirty="0">
                <a:solidFill>
                  <a:sysClr val="windowText" lastClr="000000"/>
                </a:solidFill>
                <a:latin typeface="Carlito"/>
                <a:cs typeface="Carlito"/>
              </a:rPr>
              <a:t>neighbors</a:t>
            </a:r>
            <a:endParaRPr b="0" kern="0" dirty="0">
              <a:solidFill>
                <a:sysClr val="windowText" lastClr="000000"/>
              </a:solidFill>
              <a:latin typeface="Carlito"/>
              <a:cs typeface="Carlito"/>
            </a:endParaRPr>
          </a:p>
          <a:p>
            <a:pPr marL="527685" lvl="1" indent="-172085" fontAlgn="auto">
              <a:spcBef>
                <a:spcPts val="180"/>
              </a:spcBef>
              <a:spcAft>
                <a:spcPts val="0"/>
              </a:spcAft>
              <a:buFont typeface="Arial"/>
              <a:buChar char="•"/>
              <a:tabLst>
                <a:tab pos="527685" algn="l"/>
              </a:tabLst>
            </a:pPr>
            <a:r>
              <a:rPr b="0" kern="0" dirty="0">
                <a:solidFill>
                  <a:sysClr val="windowText" lastClr="000000"/>
                </a:solidFill>
                <a:latin typeface="Carlito"/>
                <a:cs typeface="Carlito"/>
              </a:rPr>
              <a:t>Linear</a:t>
            </a:r>
            <a:r>
              <a:rPr b="0" kern="0" spc="-35" dirty="0">
                <a:solidFill>
                  <a:sysClr val="windowText" lastClr="000000"/>
                </a:solidFill>
                <a:latin typeface="Carlito"/>
                <a:cs typeface="Carlito"/>
              </a:rPr>
              <a:t> </a:t>
            </a:r>
            <a:r>
              <a:rPr b="0" kern="0" dirty="0">
                <a:solidFill>
                  <a:sysClr val="windowText" lastClr="000000"/>
                </a:solidFill>
                <a:latin typeface="Carlito"/>
                <a:cs typeface="Carlito"/>
              </a:rPr>
              <a:t>SVM</a:t>
            </a:r>
            <a:r>
              <a:rPr b="0" kern="0" spc="-30" dirty="0">
                <a:solidFill>
                  <a:sysClr val="windowText" lastClr="000000"/>
                </a:solidFill>
                <a:latin typeface="Carlito"/>
                <a:cs typeface="Carlito"/>
              </a:rPr>
              <a:t> </a:t>
            </a:r>
            <a:r>
              <a:rPr b="0" kern="0" dirty="0">
                <a:solidFill>
                  <a:sysClr val="windowText" lastClr="000000"/>
                </a:solidFill>
                <a:latin typeface="Carlito"/>
                <a:cs typeface="Carlito"/>
              </a:rPr>
              <a:t>–</a:t>
            </a:r>
            <a:r>
              <a:rPr b="0" kern="0" spc="-40" dirty="0">
                <a:solidFill>
                  <a:sysClr val="windowText" lastClr="000000"/>
                </a:solidFill>
                <a:latin typeface="Carlito"/>
                <a:cs typeface="Carlito"/>
              </a:rPr>
              <a:t> </a:t>
            </a:r>
            <a:r>
              <a:rPr b="0" kern="0" dirty="0">
                <a:solidFill>
                  <a:sysClr val="windowText" lastClr="000000"/>
                </a:solidFill>
                <a:latin typeface="Carlito"/>
                <a:cs typeface="Carlito"/>
              </a:rPr>
              <a:t>C</a:t>
            </a:r>
            <a:r>
              <a:rPr b="0" kern="0" spc="-25" dirty="0">
                <a:solidFill>
                  <a:sysClr val="windowText" lastClr="000000"/>
                </a:solidFill>
                <a:latin typeface="Carlito"/>
                <a:cs typeface="Carlito"/>
              </a:rPr>
              <a:t> </a:t>
            </a:r>
            <a:r>
              <a:rPr b="0" kern="0" dirty="0">
                <a:solidFill>
                  <a:sysClr val="windowText" lastClr="000000"/>
                </a:solidFill>
                <a:latin typeface="Carlito"/>
                <a:cs typeface="Carlito"/>
              </a:rPr>
              <a:t>specifying</a:t>
            </a:r>
            <a:r>
              <a:rPr b="0" kern="0" spc="-35" dirty="0">
                <a:solidFill>
                  <a:sysClr val="windowText" lastClr="000000"/>
                </a:solidFill>
                <a:latin typeface="Carlito"/>
                <a:cs typeface="Carlito"/>
              </a:rPr>
              <a:t> </a:t>
            </a:r>
            <a:r>
              <a:rPr b="0" kern="0" dirty="0">
                <a:solidFill>
                  <a:sysClr val="windowText" lastClr="000000"/>
                </a:solidFill>
                <a:latin typeface="Carlito"/>
                <a:cs typeface="Carlito"/>
              </a:rPr>
              <a:t>“width</a:t>
            </a:r>
            <a:r>
              <a:rPr b="0" kern="0" spc="-30" dirty="0">
                <a:solidFill>
                  <a:sysClr val="windowText" lastClr="000000"/>
                </a:solidFill>
                <a:latin typeface="Carlito"/>
                <a:cs typeface="Carlito"/>
              </a:rPr>
              <a:t> </a:t>
            </a:r>
            <a:r>
              <a:rPr b="0" kern="0" dirty="0">
                <a:solidFill>
                  <a:sysClr val="windowText" lastClr="000000"/>
                </a:solidFill>
                <a:latin typeface="Carlito"/>
                <a:cs typeface="Carlito"/>
              </a:rPr>
              <a:t>of</a:t>
            </a:r>
            <a:r>
              <a:rPr b="0" kern="0" spc="-30" dirty="0">
                <a:solidFill>
                  <a:sysClr val="windowText" lastClr="000000"/>
                </a:solidFill>
                <a:latin typeface="Carlito"/>
                <a:cs typeface="Carlito"/>
              </a:rPr>
              <a:t> </a:t>
            </a:r>
            <a:r>
              <a:rPr b="0" kern="0" dirty="0">
                <a:solidFill>
                  <a:sysClr val="windowText" lastClr="000000"/>
                </a:solidFill>
                <a:latin typeface="Carlito"/>
                <a:cs typeface="Carlito"/>
              </a:rPr>
              <a:t>margins”</a:t>
            </a:r>
            <a:r>
              <a:rPr b="0" kern="0" spc="-40" dirty="0">
                <a:solidFill>
                  <a:sysClr val="windowText" lastClr="000000"/>
                </a:solidFill>
                <a:latin typeface="Carlito"/>
                <a:cs typeface="Carlito"/>
              </a:rPr>
              <a:t> </a:t>
            </a:r>
            <a:r>
              <a:rPr b="0" kern="0" dirty="0">
                <a:solidFill>
                  <a:sysClr val="windowText" lastClr="000000"/>
                </a:solidFill>
                <a:latin typeface="Carlito"/>
                <a:cs typeface="Carlito"/>
              </a:rPr>
              <a:t>of</a:t>
            </a:r>
            <a:r>
              <a:rPr b="0" kern="0" spc="-45" dirty="0">
                <a:solidFill>
                  <a:sysClr val="windowText" lastClr="000000"/>
                </a:solidFill>
                <a:latin typeface="Carlito"/>
                <a:cs typeface="Carlito"/>
              </a:rPr>
              <a:t> </a:t>
            </a:r>
            <a:r>
              <a:rPr b="0" kern="0" dirty="0">
                <a:solidFill>
                  <a:sysClr val="windowText" lastClr="000000"/>
                </a:solidFill>
                <a:latin typeface="Carlito"/>
                <a:cs typeface="Carlito"/>
              </a:rPr>
              <a:t>the</a:t>
            </a:r>
            <a:r>
              <a:rPr b="0" kern="0" spc="-25" dirty="0">
                <a:solidFill>
                  <a:sysClr val="windowText" lastClr="000000"/>
                </a:solidFill>
                <a:latin typeface="Carlito"/>
                <a:cs typeface="Carlito"/>
              </a:rPr>
              <a:t> </a:t>
            </a:r>
            <a:r>
              <a:rPr b="0" kern="0" dirty="0">
                <a:solidFill>
                  <a:sysClr val="windowText" lastClr="000000"/>
                </a:solidFill>
                <a:latin typeface="Carlito"/>
                <a:cs typeface="Carlito"/>
              </a:rPr>
              <a:t>decision</a:t>
            </a:r>
            <a:r>
              <a:rPr b="0" kern="0" spc="-30" dirty="0">
                <a:solidFill>
                  <a:sysClr val="windowText" lastClr="000000"/>
                </a:solidFill>
                <a:latin typeface="Carlito"/>
                <a:cs typeface="Carlito"/>
              </a:rPr>
              <a:t> </a:t>
            </a:r>
            <a:r>
              <a:rPr b="0" kern="0" spc="-10" dirty="0">
                <a:solidFill>
                  <a:sysClr val="windowText" lastClr="000000"/>
                </a:solidFill>
                <a:latin typeface="Carlito"/>
                <a:cs typeface="Carlito"/>
              </a:rPr>
              <a:t>boundary</a:t>
            </a:r>
            <a:endParaRPr b="0" kern="0" dirty="0">
              <a:solidFill>
                <a:sysClr val="windowText" lastClr="000000"/>
              </a:solidFill>
              <a:latin typeface="Carlito"/>
              <a:cs typeface="Carlito"/>
            </a:endParaRPr>
          </a:p>
          <a:p>
            <a:pPr marL="527685" lvl="1" indent="-172085" fontAlgn="auto">
              <a:spcBef>
                <a:spcPts val="180"/>
              </a:spcBef>
              <a:spcAft>
                <a:spcPts val="0"/>
              </a:spcAft>
              <a:buFont typeface="Arial"/>
              <a:buChar char="•"/>
              <a:tabLst>
                <a:tab pos="527685" algn="l"/>
              </a:tabLst>
            </a:pPr>
            <a:r>
              <a:rPr b="0" kern="0" dirty="0">
                <a:solidFill>
                  <a:sysClr val="windowText" lastClr="000000"/>
                </a:solidFill>
                <a:latin typeface="Carlito"/>
                <a:cs typeface="Carlito"/>
              </a:rPr>
              <a:t>Decision</a:t>
            </a:r>
            <a:r>
              <a:rPr b="0" kern="0" spc="-30" dirty="0">
                <a:solidFill>
                  <a:sysClr val="windowText" lastClr="000000"/>
                </a:solidFill>
                <a:latin typeface="Carlito"/>
                <a:cs typeface="Carlito"/>
              </a:rPr>
              <a:t> </a:t>
            </a:r>
            <a:r>
              <a:rPr b="0" kern="0" spc="-20" dirty="0">
                <a:solidFill>
                  <a:sysClr val="windowText" lastClr="000000"/>
                </a:solidFill>
                <a:latin typeface="Carlito"/>
                <a:cs typeface="Carlito"/>
              </a:rPr>
              <a:t>Tree</a:t>
            </a:r>
            <a:r>
              <a:rPr b="0" kern="0" spc="-35" dirty="0">
                <a:solidFill>
                  <a:sysClr val="windowText" lastClr="000000"/>
                </a:solidFill>
                <a:latin typeface="Carlito"/>
                <a:cs typeface="Carlito"/>
              </a:rPr>
              <a:t> </a:t>
            </a:r>
            <a:r>
              <a:rPr b="0" kern="0" dirty="0">
                <a:solidFill>
                  <a:sysClr val="windowText" lastClr="000000"/>
                </a:solidFill>
                <a:latin typeface="Carlito"/>
                <a:cs typeface="Carlito"/>
              </a:rPr>
              <a:t>–</a:t>
            </a:r>
            <a:r>
              <a:rPr b="0" kern="0" spc="-30" dirty="0">
                <a:solidFill>
                  <a:sysClr val="windowText" lastClr="000000"/>
                </a:solidFill>
                <a:latin typeface="Carlito"/>
                <a:cs typeface="Carlito"/>
              </a:rPr>
              <a:t> </a:t>
            </a:r>
            <a:r>
              <a:rPr b="0" kern="0" dirty="0">
                <a:solidFill>
                  <a:sysClr val="windowText" lastClr="000000"/>
                </a:solidFill>
                <a:latin typeface="Carlito"/>
                <a:cs typeface="Carlito"/>
              </a:rPr>
              <a:t>maximum</a:t>
            </a:r>
            <a:r>
              <a:rPr b="0" kern="0" spc="-55" dirty="0">
                <a:solidFill>
                  <a:sysClr val="windowText" lastClr="000000"/>
                </a:solidFill>
                <a:latin typeface="Carlito"/>
                <a:cs typeface="Carlito"/>
              </a:rPr>
              <a:t> </a:t>
            </a:r>
            <a:r>
              <a:rPr b="0" kern="0" dirty="0">
                <a:solidFill>
                  <a:sysClr val="windowText" lastClr="000000"/>
                </a:solidFill>
                <a:latin typeface="Carlito"/>
                <a:cs typeface="Carlito"/>
              </a:rPr>
              <a:t>height</a:t>
            </a:r>
            <a:r>
              <a:rPr b="0" kern="0" spc="-50" dirty="0">
                <a:solidFill>
                  <a:sysClr val="windowText" lastClr="000000"/>
                </a:solidFill>
                <a:latin typeface="Carlito"/>
                <a:cs typeface="Carlito"/>
              </a:rPr>
              <a:t> </a:t>
            </a:r>
            <a:r>
              <a:rPr b="0" kern="0" dirty="0">
                <a:solidFill>
                  <a:sysClr val="windowText" lastClr="000000"/>
                </a:solidFill>
                <a:latin typeface="Carlito"/>
                <a:cs typeface="Carlito"/>
              </a:rPr>
              <a:t>of</a:t>
            </a:r>
            <a:r>
              <a:rPr b="0" kern="0" spc="-35" dirty="0">
                <a:solidFill>
                  <a:sysClr val="windowText" lastClr="000000"/>
                </a:solidFill>
                <a:latin typeface="Carlito"/>
                <a:cs typeface="Carlito"/>
              </a:rPr>
              <a:t> </a:t>
            </a:r>
            <a:r>
              <a:rPr b="0" kern="0" dirty="0">
                <a:solidFill>
                  <a:sysClr val="windowText" lastClr="000000"/>
                </a:solidFill>
                <a:latin typeface="Carlito"/>
                <a:cs typeface="Carlito"/>
              </a:rPr>
              <a:t>the</a:t>
            </a:r>
            <a:r>
              <a:rPr b="0" kern="0" spc="-45" dirty="0">
                <a:solidFill>
                  <a:sysClr val="windowText" lastClr="000000"/>
                </a:solidFill>
                <a:latin typeface="Carlito"/>
                <a:cs typeface="Carlito"/>
              </a:rPr>
              <a:t> </a:t>
            </a:r>
            <a:r>
              <a:rPr b="0" kern="0" spc="-20" dirty="0">
                <a:solidFill>
                  <a:sysClr val="windowText" lastClr="000000"/>
                </a:solidFill>
                <a:latin typeface="Carlito"/>
                <a:cs typeface="Carlito"/>
              </a:rPr>
              <a:t>tree</a:t>
            </a:r>
            <a:endParaRPr b="0" kern="0" dirty="0">
              <a:solidFill>
                <a:sysClr val="windowText" lastClr="000000"/>
              </a:solidFill>
              <a:latin typeface="Carlito"/>
              <a:cs typeface="Carlito"/>
            </a:endParaRPr>
          </a:p>
          <a:p>
            <a:pPr marL="527685" lvl="1" indent="-172085" fontAlgn="auto">
              <a:spcBef>
                <a:spcPts val="195"/>
              </a:spcBef>
              <a:spcAft>
                <a:spcPts val="0"/>
              </a:spcAft>
              <a:buFont typeface="Arial"/>
              <a:buChar char="•"/>
              <a:tabLst>
                <a:tab pos="527685" algn="l"/>
              </a:tabLst>
            </a:pPr>
            <a:r>
              <a:rPr b="0" kern="0" dirty="0">
                <a:solidFill>
                  <a:sysClr val="windowText" lastClr="000000"/>
                </a:solidFill>
                <a:latin typeface="Carlito"/>
                <a:cs typeface="Carlito"/>
              </a:rPr>
              <a:t>Random</a:t>
            </a:r>
            <a:r>
              <a:rPr b="0" kern="0" spc="-40" dirty="0">
                <a:solidFill>
                  <a:sysClr val="windowText" lastClr="000000"/>
                </a:solidFill>
                <a:latin typeface="Carlito"/>
                <a:cs typeface="Carlito"/>
              </a:rPr>
              <a:t> </a:t>
            </a:r>
            <a:r>
              <a:rPr b="0" kern="0" dirty="0">
                <a:solidFill>
                  <a:sysClr val="windowText" lastClr="000000"/>
                </a:solidFill>
                <a:latin typeface="Carlito"/>
                <a:cs typeface="Carlito"/>
              </a:rPr>
              <a:t>Forest</a:t>
            </a:r>
            <a:r>
              <a:rPr b="0" kern="0" spc="-50" dirty="0">
                <a:solidFill>
                  <a:sysClr val="windowText" lastClr="000000"/>
                </a:solidFill>
                <a:latin typeface="Carlito"/>
                <a:cs typeface="Carlito"/>
              </a:rPr>
              <a:t> </a:t>
            </a:r>
            <a:r>
              <a:rPr b="0" kern="0" dirty="0">
                <a:solidFill>
                  <a:sysClr val="windowText" lastClr="000000"/>
                </a:solidFill>
                <a:latin typeface="Carlito"/>
                <a:cs typeface="Carlito"/>
              </a:rPr>
              <a:t>–</a:t>
            </a:r>
            <a:r>
              <a:rPr b="0" kern="0" spc="-50" dirty="0">
                <a:solidFill>
                  <a:sysClr val="windowText" lastClr="000000"/>
                </a:solidFill>
                <a:latin typeface="Carlito"/>
                <a:cs typeface="Carlito"/>
              </a:rPr>
              <a:t> </a:t>
            </a:r>
            <a:r>
              <a:rPr b="0" kern="0" dirty="0">
                <a:solidFill>
                  <a:sysClr val="windowText" lastClr="000000"/>
                </a:solidFill>
                <a:latin typeface="Carlito"/>
                <a:cs typeface="Carlito"/>
              </a:rPr>
              <a:t>Number</a:t>
            </a:r>
            <a:r>
              <a:rPr b="0" kern="0" spc="-40" dirty="0">
                <a:solidFill>
                  <a:sysClr val="windowText" lastClr="000000"/>
                </a:solidFill>
                <a:latin typeface="Carlito"/>
                <a:cs typeface="Carlito"/>
              </a:rPr>
              <a:t> </a:t>
            </a:r>
            <a:r>
              <a:rPr b="0" kern="0" dirty="0">
                <a:solidFill>
                  <a:sysClr val="windowText" lastClr="000000"/>
                </a:solidFill>
                <a:latin typeface="Carlito"/>
                <a:cs typeface="Carlito"/>
              </a:rPr>
              <a:t>of</a:t>
            </a:r>
            <a:r>
              <a:rPr b="0" kern="0" spc="-55" dirty="0">
                <a:solidFill>
                  <a:sysClr val="windowText" lastClr="000000"/>
                </a:solidFill>
                <a:latin typeface="Carlito"/>
                <a:cs typeface="Carlito"/>
              </a:rPr>
              <a:t> </a:t>
            </a:r>
            <a:r>
              <a:rPr b="0" kern="0" spc="-20" dirty="0">
                <a:solidFill>
                  <a:sysClr val="windowText" lastClr="000000"/>
                </a:solidFill>
                <a:latin typeface="Carlito"/>
                <a:cs typeface="Carlito"/>
              </a:rPr>
              <a:t>trees</a:t>
            </a:r>
            <a:endParaRPr b="0" kern="0" dirty="0">
              <a:solidFill>
                <a:sysClr val="windowText" lastClr="000000"/>
              </a:solidFill>
              <a:latin typeface="Carlito"/>
              <a:cs typeface="Carlito"/>
            </a:endParaRPr>
          </a:p>
          <a:p>
            <a:pPr marL="527685" lvl="1" indent="-172085" fontAlgn="auto">
              <a:spcBef>
                <a:spcPts val="180"/>
              </a:spcBef>
              <a:spcAft>
                <a:spcPts val="0"/>
              </a:spcAft>
              <a:buFont typeface="Arial"/>
              <a:buChar char="•"/>
              <a:tabLst>
                <a:tab pos="527685" algn="l"/>
              </a:tabLst>
            </a:pPr>
            <a:r>
              <a:rPr b="0" kern="0" spc="-10" dirty="0">
                <a:solidFill>
                  <a:sysClr val="windowText" lastClr="000000"/>
                </a:solidFill>
                <a:latin typeface="Carlito"/>
                <a:cs typeface="Carlito"/>
              </a:rPr>
              <a:t>User-</a:t>
            </a:r>
            <a:r>
              <a:rPr b="0" kern="0" dirty="0">
                <a:solidFill>
                  <a:sysClr val="windowText" lastClr="000000"/>
                </a:solidFill>
                <a:latin typeface="Carlito"/>
                <a:cs typeface="Carlito"/>
              </a:rPr>
              <a:t>based</a:t>
            </a:r>
            <a:r>
              <a:rPr b="0" kern="0" spc="-30" dirty="0">
                <a:solidFill>
                  <a:sysClr val="windowText" lastClr="000000"/>
                </a:solidFill>
                <a:latin typeface="Carlito"/>
                <a:cs typeface="Carlito"/>
              </a:rPr>
              <a:t> </a:t>
            </a:r>
            <a:r>
              <a:rPr b="0" kern="0" dirty="0">
                <a:solidFill>
                  <a:sysClr val="windowText" lastClr="000000"/>
                </a:solidFill>
                <a:latin typeface="Carlito"/>
                <a:cs typeface="Carlito"/>
              </a:rPr>
              <a:t>CF</a:t>
            </a:r>
            <a:r>
              <a:rPr b="0" kern="0" spc="-20" dirty="0">
                <a:solidFill>
                  <a:sysClr val="windowText" lastClr="000000"/>
                </a:solidFill>
                <a:latin typeface="Carlito"/>
                <a:cs typeface="Carlito"/>
              </a:rPr>
              <a:t> </a:t>
            </a:r>
            <a:r>
              <a:rPr b="0" kern="0" dirty="0">
                <a:solidFill>
                  <a:sysClr val="windowText" lastClr="000000"/>
                </a:solidFill>
                <a:latin typeface="Carlito"/>
                <a:cs typeface="Carlito"/>
              </a:rPr>
              <a:t>–</a:t>
            </a:r>
            <a:r>
              <a:rPr b="0" kern="0" spc="-5" dirty="0">
                <a:solidFill>
                  <a:sysClr val="windowText" lastClr="000000"/>
                </a:solidFill>
                <a:latin typeface="Carlito"/>
                <a:cs typeface="Carlito"/>
              </a:rPr>
              <a:t> </a:t>
            </a:r>
            <a:r>
              <a:rPr b="0" kern="0" dirty="0">
                <a:solidFill>
                  <a:sysClr val="windowText" lastClr="000000"/>
                </a:solidFill>
                <a:latin typeface="Carlito"/>
                <a:cs typeface="Carlito"/>
              </a:rPr>
              <a:t>number</a:t>
            </a:r>
            <a:r>
              <a:rPr b="0" kern="0" spc="-20" dirty="0">
                <a:solidFill>
                  <a:sysClr val="windowText" lastClr="000000"/>
                </a:solidFill>
                <a:latin typeface="Carlito"/>
                <a:cs typeface="Carlito"/>
              </a:rPr>
              <a:t> </a:t>
            </a:r>
            <a:r>
              <a:rPr b="0" kern="0" dirty="0">
                <a:solidFill>
                  <a:sysClr val="windowText" lastClr="000000"/>
                </a:solidFill>
                <a:latin typeface="Carlito"/>
                <a:cs typeface="Carlito"/>
              </a:rPr>
              <a:t>of</a:t>
            </a:r>
            <a:r>
              <a:rPr b="0" kern="0" spc="-10" dirty="0">
                <a:solidFill>
                  <a:sysClr val="windowText" lastClr="000000"/>
                </a:solidFill>
                <a:latin typeface="Carlito"/>
                <a:cs typeface="Carlito"/>
              </a:rPr>
              <a:t> </a:t>
            </a:r>
            <a:r>
              <a:rPr b="0" kern="0" dirty="0">
                <a:solidFill>
                  <a:sysClr val="windowText" lastClr="000000"/>
                </a:solidFill>
                <a:latin typeface="Carlito"/>
                <a:cs typeface="Carlito"/>
              </a:rPr>
              <a:t>similar</a:t>
            </a:r>
            <a:r>
              <a:rPr b="0" kern="0" spc="-20" dirty="0">
                <a:solidFill>
                  <a:sysClr val="windowText" lastClr="000000"/>
                </a:solidFill>
                <a:latin typeface="Carlito"/>
                <a:cs typeface="Carlito"/>
              </a:rPr>
              <a:t> </a:t>
            </a:r>
            <a:r>
              <a:rPr b="0" kern="0" spc="-10" dirty="0">
                <a:solidFill>
                  <a:sysClr val="windowText" lastClr="000000"/>
                </a:solidFill>
                <a:latin typeface="Carlito"/>
                <a:cs typeface="Carlito"/>
              </a:rPr>
              <a:t>users</a:t>
            </a:r>
            <a:endParaRPr b="0" kern="0" dirty="0">
              <a:solidFill>
                <a:sysClr val="windowText" lastClr="000000"/>
              </a:solidFill>
              <a:latin typeface="Carlito"/>
              <a:cs typeface="Carlito"/>
            </a:endParaRPr>
          </a:p>
          <a:p>
            <a:pPr marL="0" lvl="1" fontAlgn="auto">
              <a:spcBef>
                <a:spcPts val="670"/>
              </a:spcBef>
              <a:spcAft>
                <a:spcPts val="0"/>
              </a:spcAft>
              <a:buFont typeface="Arial"/>
              <a:buChar char="•"/>
            </a:pPr>
            <a:endParaRPr b="0" kern="0" dirty="0">
              <a:solidFill>
                <a:sysClr val="windowText" lastClr="000000"/>
              </a:solidFill>
              <a:latin typeface="Carlito"/>
              <a:cs typeface="Carlito"/>
            </a:endParaRPr>
          </a:p>
          <a:p>
            <a:pPr marL="184785" indent="-172085" fontAlgn="auto">
              <a:spcBef>
                <a:spcPts val="0"/>
              </a:spcBef>
              <a:spcAft>
                <a:spcPts val="0"/>
              </a:spcAft>
              <a:buFont typeface="Arial"/>
              <a:buChar char="•"/>
              <a:tabLst>
                <a:tab pos="184785" algn="l"/>
              </a:tabLst>
            </a:pPr>
            <a:r>
              <a:rPr sz="2100" b="0" kern="0" dirty="0">
                <a:solidFill>
                  <a:sysClr val="windowText" lastClr="000000"/>
                </a:solidFill>
                <a:latin typeface="Carlito"/>
                <a:cs typeface="Carlito"/>
              </a:rPr>
              <a:t>How</a:t>
            </a:r>
            <a:r>
              <a:rPr sz="2100" b="0" kern="0" spc="-35" dirty="0">
                <a:solidFill>
                  <a:sysClr val="windowText" lastClr="000000"/>
                </a:solidFill>
                <a:latin typeface="Carlito"/>
                <a:cs typeface="Carlito"/>
              </a:rPr>
              <a:t> </a:t>
            </a:r>
            <a:r>
              <a:rPr sz="2100" b="0" kern="0" dirty="0">
                <a:solidFill>
                  <a:sysClr val="windowText" lastClr="000000"/>
                </a:solidFill>
                <a:latin typeface="Carlito"/>
                <a:cs typeface="Carlito"/>
              </a:rPr>
              <a:t>to</a:t>
            </a:r>
            <a:r>
              <a:rPr sz="2100" b="0" kern="0" spc="-45" dirty="0">
                <a:solidFill>
                  <a:sysClr val="windowText" lastClr="000000"/>
                </a:solidFill>
                <a:latin typeface="Carlito"/>
                <a:cs typeface="Carlito"/>
              </a:rPr>
              <a:t> </a:t>
            </a:r>
            <a:r>
              <a:rPr sz="2100" b="0" kern="0" dirty="0">
                <a:solidFill>
                  <a:sysClr val="windowText" lastClr="000000"/>
                </a:solidFill>
                <a:latin typeface="Carlito"/>
                <a:cs typeface="Carlito"/>
              </a:rPr>
              <a:t>find</a:t>
            </a:r>
            <a:r>
              <a:rPr sz="2100" b="0" kern="0" spc="-45" dirty="0">
                <a:solidFill>
                  <a:sysClr val="windowText" lastClr="000000"/>
                </a:solidFill>
                <a:latin typeface="Carlito"/>
                <a:cs typeface="Carlito"/>
              </a:rPr>
              <a:t> </a:t>
            </a:r>
            <a:r>
              <a:rPr sz="2100" b="0" kern="0" dirty="0">
                <a:solidFill>
                  <a:sysClr val="windowText" lastClr="000000"/>
                </a:solidFill>
                <a:latin typeface="Carlito"/>
                <a:cs typeface="Carlito"/>
              </a:rPr>
              <a:t>the</a:t>
            </a:r>
            <a:r>
              <a:rPr sz="2100" b="0" kern="0" spc="-50" dirty="0">
                <a:solidFill>
                  <a:sysClr val="windowText" lastClr="000000"/>
                </a:solidFill>
                <a:latin typeface="Carlito"/>
                <a:cs typeface="Carlito"/>
              </a:rPr>
              <a:t> </a:t>
            </a:r>
            <a:r>
              <a:rPr sz="2100" b="0" kern="0" dirty="0">
                <a:solidFill>
                  <a:sysClr val="windowText" lastClr="000000"/>
                </a:solidFill>
                <a:latin typeface="Carlito"/>
                <a:cs typeface="Carlito"/>
              </a:rPr>
              <a:t>“best</a:t>
            </a:r>
            <a:r>
              <a:rPr sz="2100" b="0" kern="0" spc="-40" dirty="0">
                <a:solidFill>
                  <a:sysClr val="windowText" lastClr="000000"/>
                </a:solidFill>
                <a:latin typeface="Carlito"/>
                <a:cs typeface="Carlito"/>
              </a:rPr>
              <a:t> </a:t>
            </a:r>
            <a:r>
              <a:rPr sz="2100" b="0" kern="0" spc="-10" dirty="0">
                <a:solidFill>
                  <a:sysClr val="windowText" lastClr="000000"/>
                </a:solidFill>
                <a:latin typeface="Carlito"/>
                <a:cs typeface="Carlito"/>
              </a:rPr>
              <a:t>hyperparameters”?</a:t>
            </a:r>
            <a:endParaRPr sz="2100" b="0" kern="0" dirty="0">
              <a:solidFill>
                <a:sysClr val="windowText" lastClr="000000"/>
              </a:solidFill>
              <a:latin typeface="Carlito"/>
              <a:cs typeface="Carlito"/>
            </a:endParaRPr>
          </a:p>
          <a:p>
            <a:pPr marL="527685" lvl="1" indent="-172085" fontAlgn="auto">
              <a:spcBef>
                <a:spcPts val="204"/>
              </a:spcBef>
              <a:spcAft>
                <a:spcPts val="0"/>
              </a:spcAft>
              <a:buFont typeface="Arial"/>
              <a:buChar char="•"/>
              <a:tabLst>
                <a:tab pos="527685" algn="l"/>
              </a:tabLst>
            </a:pPr>
            <a:r>
              <a:rPr b="0" kern="0" dirty="0">
                <a:solidFill>
                  <a:sysClr val="windowText" lastClr="000000"/>
                </a:solidFill>
                <a:latin typeface="Carlito"/>
                <a:cs typeface="Carlito"/>
              </a:rPr>
              <a:t>We</a:t>
            </a:r>
            <a:r>
              <a:rPr b="0" kern="0" spc="-50" dirty="0">
                <a:solidFill>
                  <a:sysClr val="windowText" lastClr="000000"/>
                </a:solidFill>
                <a:latin typeface="Carlito"/>
                <a:cs typeface="Carlito"/>
              </a:rPr>
              <a:t> </a:t>
            </a:r>
            <a:r>
              <a:rPr b="0" kern="0" dirty="0">
                <a:solidFill>
                  <a:sysClr val="windowText" lastClr="000000"/>
                </a:solidFill>
                <a:latin typeface="Carlito"/>
                <a:cs typeface="Carlito"/>
              </a:rPr>
              <a:t>try</a:t>
            </a:r>
            <a:r>
              <a:rPr b="0" kern="0" spc="-45" dirty="0">
                <a:solidFill>
                  <a:sysClr val="windowText" lastClr="000000"/>
                </a:solidFill>
                <a:latin typeface="Carlito"/>
                <a:cs typeface="Carlito"/>
              </a:rPr>
              <a:t> </a:t>
            </a:r>
            <a:r>
              <a:rPr b="0" kern="0" dirty="0">
                <a:solidFill>
                  <a:sysClr val="windowText" lastClr="000000"/>
                </a:solidFill>
                <a:latin typeface="Carlito"/>
                <a:cs typeface="Carlito"/>
              </a:rPr>
              <a:t>several</a:t>
            </a:r>
            <a:r>
              <a:rPr b="0" kern="0" spc="-45" dirty="0">
                <a:solidFill>
                  <a:sysClr val="windowText" lastClr="000000"/>
                </a:solidFill>
                <a:latin typeface="Carlito"/>
                <a:cs typeface="Carlito"/>
              </a:rPr>
              <a:t> </a:t>
            </a:r>
            <a:r>
              <a:rPr b="0" kern="0" dirty="0">
                <a:solidFill>
                  <a:sysClr val="windowText" lastClr="000000"/>
                </a:solidFill>
                <a:latin typeface="Carlito"/>
                <a:cs typeface="Carlito"/>
              </a:rPr>
              <a:t>possibilities</a:t>
            </a:r>
            <a:r>
              <a:rPr b="0" kern="0" spc="-40" dirty="0">
                <a:solidFill>
                  <a:sysClr val="windowText" lastClr="000000"/>
                </a:solidFill>
                <a:latin typeface="Carlito"/>
                <a:cs typeface="Carlito"/>
              </a:rPr>
              <a:t> </a:t>
            </a:r>
            <a:r>
              <a:rPr b="0" kern="0" dirty="0">
                <a:solidFill>
                  <a:sysClr val="windowText" lastClr="000000"/>
                </a:solidFill>
                <a:latin typeface="Carlito"/>
                <a:cs typeface="Carlito"/>
              </a:rPr>
              <a:t>during</a:t>
            </a:r>
            <a:r>
              <a:rPr b="0" kern="0" spc="-20" dirty="0">
                <a:solidFill>
                  <a:sysClr val="windowText" lastClr="000000"/>
                </a:solidFill>
                <a:latin typeface="Carlito"/>
                <a:cs typeface="Carlito"/>
              </a:rPr>
              <a:t> </a:t>
            </a:r>
            <a:r>
              <a:rPr b="0" kern="0" dirty="0">
                <a:solidFill>
                  <a:sysClr val="windowText" lastClr="000000"/>
                </a:solidFill>
                <a:latin typeface="Carlito"/>
                <a:cs typeface="Carlito"/>
              </a:rPr>
              <a:t>the</a:t>
            </a:r>
            <a:r>
              <a:rPr b="0" kern="0" spc="-45" dirty="0">
                <a:solidFill>
                  <a:sysClr val="windowText" lastClr="000000"/>
                </a:solidFill>
                <a:latin typeface="Carlito"/>
                <a:cs typeface="Carlito"/>
              </a:rPr>
              <a:t> </a:t>
            </a:r>
            <a:r>
              <a:rPr b="0" kern="0" dirty="0">
                <a:solidFill>
                  <a:sysClr val="windowText" lastClr="000000"/>
                </a:solidFill>
                <a:latin typeface="Carlito"/>
                <a:cs typeface="Carlito"/>
              </a:rPr>
              <a:t>training</a:t>
            </a:r>
            <a:r>
              <a:rPr b="0" kern="0" spc="-35" dirty="0">
                <a:solidFill>
                  <a:sysClr val="windowText" lastClr="000000"/>
                </a:solidFill>
                <a:latin typeface="Carlito"/>
                <a:cs typeface="Carlito"/>
              </a:rPr>
              <a:t> </a:t>
            </a:r>
            <a:r>
              <a:rPr b="0" kern="0" dirty="0">
                <a:solidFill>
                  <a:sysClr val="windowText" lastClr="000000"/>
                </a:solidFill>
                <a:latin typeface="Carlito"/>
                <a:cs typeface="Carlito"/>
              </a:rPr>
              <a:t>using</a:t>
            </a:r>
            <a:r>
              <a:rPr b="0" kern="0" spc="-40" dirty="0">
                <a:solidFill>
                  <a:sysClr val="windowText" lastClr="000000"/>
                </a:solidFill>
                <a:latin typeface="Carlito"/>
                <a:cs typeface="Carlito"/>
              </a:rPr>
              <a:t> </a:t>
            </a:r>
            <a:r>
              <a:rPr b="0" kern="0" dirty="0">
                <a:solidFill>
                  <a:sysClr val="windowText" lastClr="000000"/>
                </a:solidFill>
                <a:latin typeface="Carlito"/>
                <a:cs typeface="Carlito"/>
              </a:rPr>
              <a:t>a</a:t>
            </a:r>
            <a:r>
              <a:rPr b="0" kern="0" spc="-35" dirty="0">
                <a:solidFill>
                  <a:sysClr val="windowText" lastClr="000000"/>
                </a:solidFill>
                <a:latin typeface="Carlito"/>
                <a:cs typeface="Carlito"/>
              </a:rPr>
              <a:t> </a:t>
            </a:r>
            <a:r>
              <a:rPr b="0" kern="0" dirty="0">
                <a:solidFill>
                  <a:sysClr val="windowText" lastClr="000000"/>
                </a:solidFill>
                <a:latin typeface="Carlito"/>
                <a:cs typeface="Carlito"/>
              </a:rPr>
              <a:t>part</a:t>
            </a:r>
            <a:r>
              <a:rPr b="0" kern="0" spc="-50" dirty="0">
                <a:solidFill>
                  <a:sysClr val="windowText" lastClr="000000"/>
                </a:solidFill>
                <a:latin typeface="Carlito"/>
                <a:cs typeface="Carlito"/>
              </a:rPr>
              <a:t> </a:t>
            </a:r>
            <a:r>
              <a:rPr b="0" kern="0" dirty="0">
                <a:solidFill>
                  <a:sysClr val="windowText" lastClr="000000"/>
                </a:solidFill>
                <a:latin typeface="Carlito"/>
                <a:cs typeface="Carlito"/>
              </a:rPr>
              <a:t>of</a:t>
            </a:r>
            <a:r>
              <a:rPr b="0" kern="0" spc="-35" dirty="0">
                <a:solidFill>
                  <a:sysClr val="windowText" lastClr="000000"/>
                </a:solidFill>
                <a:latin typeface="Carlito"/>
                <a:cs typeface="Carlito"/>
              </a:rPr>
              <a:t> </a:t>
            </a:r>
            <a:r>
              <a:rPr b="0" kern="0" dirty="0">
                <a:solidFill>
                  <a:sysClr val="windowText" lastClr="000000"/>
                </a:solidFill>
                <a:latin typeface="Carlito"/>
                <a:cs typeface="Carlito"/>
              </a:rPr>
              <a:t>the</a:t>
            </a:r>
            <a:r>
              <a:rPr b="0" kern="0" spc="-45" dirty="0">
                <a:solidFill>
                  <a:sysClr val="windowText" lastClr="000000"/>
                </a:solidFill>
                <a:latin typeface="Carlito"/>
                <a:cs typeface="Carlito"/>
              </a:rPr>
              <a:t> </a:t>
            </a:r>
            <a:r>
              <a:rPr b="0" kern="0" dirty="0">
                <a:solidFill>
                  <a:sysClr val="windowText" lastClr="000000"/>
                </a:solidFill>
                <a:latin typeface="Carlito"/>
                <a:cs typeface="Carlito"/>
              </a:rPr>
              <a:t>training</a:t>
            </a:r>
            <a:r>
              <a:rPr b="0" kern="0" spc="-30" dirty="0">
                <a:solidFill>
                  <a:sysClr val="windowText" lastClr="000000"/>
                </a:solidFill>
                <a:latin typeface="Carlito"/>
                <a:cs typeface="Carlito"/>
              </a:rPr>
              <a:t> </a:t>
            </a:r>
            <a:r>
              <a:rPr b="0" kern="0" spc="-25" dirty="0">
                <a:solidFill>
                  <a:sysClr val="windowText" lastClr="000000"/>
                </a:solidFill>
                <a:latin typeface="Carlito"/>
                <a:cs typeface="Carlito"/>
              </a:rPr>
              <a:t>set</a:t>
            </a:r>
            <a:endParaRPr lang="cs-CZ" b="0" kern="0" spc="-25" dirty="0">
              <a:solidFill>
                <a:sysClr val="windowText" lastClr="000000"/>
              </a:solidFill>
              <a:latin typeface="Carlito"/>
              <a:cs typeface="Carlito"/>
            </a:endParaRPr>
          </a:p>
          <a:p>
            <a:pPr marL="527685" lvl="1" indent="-172085" fontAlgn="auto">
              <a:spcBef>
                <a:spcPts val="204"/>
              </a:spcBef>
              <a:spcAft>
                <a:spcPts val="0"/>
              </a:spcAft>
              <a:buFont typeface="Arial"/>
              <a:buChar char="•"/>
              <a:tabLst>
                <a:tab pos="527685" algn="l"/>
              </a:tabLst>
            </a:pPr>
            <a:endParaRPr b="0" kern="0" dirty="0">
              <a:solidFill>
                <a:sysClr val="windowText" lastClr="000000"/>
              </a:solidFill>
              <a:latin typeface="Carlito"/>
              <a:cs typeface="Carlito"/>
            </a:endParaRPr>
          </a:p>
          <a:p>
            <a:pPr marL="0" lvl="1" fontAlgn="auto">
              <a:spcBef>
                <a:spcPts val="730"/>
              </a:spcBef>
              <a:spcAft>
                <a:spcPts val="0"/>
              </a:spcAft>
            </a:pPr>
            <a:endParaRPr b="0" kern="0" dirty="0">
              <a:solidFill>
                <a:sysClr val="windowText" lastClr="000000"/>
              </a:solidFill>
              <a:latin typeface="Carlito"/>
              <a:cs typeface="Carlito"/>
            </a:endParaRPr>
          </a:p>
          <a:p>
            <a:pPr marL="527685" marR="251460" lvl="1" indent="-172720" fontAlgn="auto">
              <a:lnSpc>
                <a:spcPts val="1939"/>
              </a:lnSpc>
              <a:spcBef>
                <a:spcPts val="0"/>
              </a:spcBef>
              <a:spcAft>
                <a:spcPts val="0"/>
              </a:spcAft>
              <a:buFont typeface="Arial"/>
              <a:buChar char="•"/>
              <a:tabLst>
                <a:tab pos="527685" algn="l"/>
              </a:tabLst>
            </a:pPr>
            <a:r>
              <a:rPr b="0" kern="0" dirty="0">
                <a:solidFill>
                  <a:sysClr val="windowText" lastClr="000000"/>
                </a:solidFill>
                <a:latin typeface="Carlito"/>
                <a:cs typeface="Carlito"/>
              </a:rPr>
              <a:t>Once</a:t>
            </a:r>
            <a:r>
              <a:rPr b="0" kern="0" spc="-25" dirty="0">
                <a:solidFill>
                  <a:sysClr val="windowText" lastClr="000000"/>
                </a:solidFill>
                <a:latin typeface="Carlito"/>
                <a:cs typeface="Carlito"/>
              </a:rPr>
              <a:t> </a:t>
            </a:r>
            <a:r>
              <a:rPr b="0" kern="0" dirty="0">
                <a:solidFill>
                  <a:sysClr val="windowText" lastClr="000000"/>
                </a:solidFill>
                <a:latin typeface="Carlito"/>
                <a:cs typeface="Carlito"/>
              </a:rPr>
              <a:t>we</a:t>
            </a:r>
            <a:r>
              <a:rPr b="0" kern="0" spc="-40" dirty="0">
                <a:solidFill>
                  <a:sysClr val="windowText" lastClr="000000"/>
                </a:solidFill>
                <a:latin typeface="Carlito"/>
                <a:cs typeface="Carlito"/>
              </a:rPr>
              <a:t> </a:t>
            </a:r>
            <a:r>
              <a:rPr b="0" kern="0" dirty="0">
                <a:solidFill>
                  <a:sysClr val="windowText" lastClr="000000"/>
                </a:solidFill>
                <a:latin typeface="Carlito"/>
                <a:cs typeface="Carlito"/>
              </a:rPr>
              <a:t>find</a:t>
            </a:r>
            <a:r>
              <a:rPr b="0" kern="0" spc="-30" dirty="0">
                <a:solidFill>
                  <a:sysClr val="windowText" lastClr="000000"/>
                </a:solidFill>
                <a:latin typeface="Carlito"/>
                <a:cs typeface="Carlito"/>
              </a:rPr>
              <a:t> </a:t>
            </a:r>
            <a:r>
              <a:rPr b="0" kern="0" dirty="0">
                <a:solidFill>
                  <a:sysClr val="windowText" lastClr="000000"/>
                </a:solidFill>
                <a:latin typeface="Carlito"/>
                <a:cs typeface="Carlito"/>
              </a:rPr>
              <a:t>the</a:t>
            </a:r>
            <a:r>
              <a:rPr b="0" kern="0" spc="-20" dirty="0">
                <a:solidFill>
                  <a:sysClr val="windowText" lastClr="000000"/>
                </a:solidFill>
                <a:latin typeface="Carlito"/>
                <a:cs typeface="Carlito"/>
              </a:rPr>
              <a:t> </a:t>
            </a:r>
            <a:r>
              <a:rPr b="0" kern="0" dirty="0">
                <a:solidFill>
                  <a:sysClr val="windowText" lastClr="000000"/>
                </a:solidFill>
                <a:latin typeface="Carlito"/>
                <a:cs typeface="Carlito"/>
              </a:rPr>
              <a:t>best</a:t>
            </a:r>
            <a:r>
              <a:rPr b="0" kern="0" spc="-35" dirty="0">
                <a:solidFill>
                  <a:sysClr val="windowText" lastClr="000000"/>
                </a:solidFill>
                <a:latin typeface="Carlito"/>
                <a:cs typeface="Carlito"/>
              </a:rPr>
              <a:t> </a:t>
            </a:r>
            <a:r>
              <a:rPr b="0" kern="0" spc="-10" dirty="0">
                <a:solidFill>
                  <a:sysClr val="windowText" lastClr="000000"/>
                </a:solidFill>
                <a:latin typeface="Carlito"/>
                <a:cs typeface="Carlito"/>
              </a:rPr>
              <a:t>hyperparameters,</a:t>
            </a:r>
            <a:r>
              <a:rPr b="0" kern="0" spc="-35" dirty="0">
                <a:solidFill>
                  <a:sysClr val="windowText" lastClr="000000"/>
                </a:solidFill>
                <a:latin typeface="Carlito"/>
                <a:cs typeface="Carlito"/>
              </a:rPr>
              <a:t> </a:t>
            </a:r>
            <a:r>
              <a:rPr b="0" kern="0" dirty="0">
                <a:solidFill>
                  <a:sysClr val="windowText" lastClr="000000"/>
                </a:solidFill>
                <a:latin typeface="Carlito"/>
                <a:cs typeface="Carlito"/>
              </a:rPr>
              <a:t>we</a:t>
            </a:r>
            <a:r>
              <a:rPr b="0" kern="0" spc="-25" dirty="0">
                <a:solidFill>
                  <a:sysClr val="windowText" lastClr="000000"/>
                </a:solidFill>
                <a:latin typeface="Carlito"/>
                <a:cs typeface="Carlito"/>
              </a:rPr>
              <a:t> </a:t>
            </a:r>
            <a:r>
              <a:rPr b="0" kern="0" dirty="0">
                <a:solidFill>
                  <a:sysClr val="windowText" lastClr="000000"/>
                </a:solidFill>
                <a:latin typeface="Carlito"/>
                <a:cs typeface="Carlito"/>
              </a:rPr>
              <a:t>train</a:t>
            </a:r>
            <a:r>
              <a:rPr b="0" kern="0" spc="-25" dirty="0">
                <a:solidFill>
                  <a:sysClr val="windowText" lastClr="000000"/>
                </a:solidFill>
                <a:latin typeface="Carlito"/>
                <a:cs typeface="Carlito"/>
              </a:rPr>
              <a:t> </a:t>
            </a:r>
            <a:r>
              <a:rPr b="0" kern="0" dirty="0">
                <a:solidFill>
                  <a:sysClr val="windowText" lastClr="000000"/>
                </a:solidFill>
                <a:latin typeface="Carlito"/>
                <a:cs typeface="Carlito"/>
              </a:rPr>
              <a:t>the</a:t>
            </a:r>
            <a:r>
              <a:rPr b="0" kern="0" spc="-40" dirty="0">
                <a:solidFill>
                  <a:sysClr val="windowText" lastClr="000000"/>
                </a:solidFill>
                <a:latin typeface="Carlito"/>
                <a:cs typeface="Carlito"/>
              </a:rPr>
              <a:t> </a:t>
            </a:r>
            <a:r>
              <a:rPr b="0" kern="0" dirty="0">
                <a:solidFill>
                  <a:sysClr val="windowText" lastClr="000000"/>
                </a:solidFill>
                <a:latin typeface="Carlito"/>
                <a:cs typeface="Carlito"/>
              </a:rPr>
              <a:t>model</a:t>
            </a:r>
            <a:r>
              <a:rPr b="0" kern="0" spc="-30" dirty="0">
                <a:solidFill>
                  <a:sysClr val="windowText" lastClr="000000"/>
                </a:solidFill>
                <a:latin typeface="Carlito"/>
                <a:cs typeface="Carlito"/>
              </a:rPr>
              <a:t> </a:t>
            </a:r>
            <a:r>
              <a:rPr b="0" kern="0" dirty="0">
                <a:solidFill>
                  <a:sysClr val="windowText" lastClr="000000"/>
                </a:solidFill>
                <a:latin typeface="Carlito"/>
                <a:cs typeface="Carlito"/>
              </a:rPr>
              <a:t>on</a:t>
            </a:r>
            <a:r>
              <a:rPr b="0" kern="0" spc="-30" dirty="0">
                <a:solidFill>
                  <a:sysClr val="windowText" lastClr="000000"/>
                </a:solidFill>
                <a:latin typeface="Carlito"/>
                <a:cs typeface="Carlito"/>
              </a:rPr>
              <a:t> </a:t>
            </a:r>
            <a:r>
              <a:rPr b="0" kern="0" dirty="0">
                <a:solidFill>
                  <a:sysClr val="windowText" lastClr="000000"/>
                </a:solidFill>
                <a:latin typeface="Carlito"/>
                <a:cs typeface="Carlito"/>
              </a:rPr>
              <a:t>the</a:t>
            </a:r>
            <a:r>
              <a:rPr b="0" kern="0" spc="-40" dirty="0">
                <a:solidFill>
                  <a:sysClr val="windowText" lastClr="000000"/>
                </a:solidFill>
                <a:latin typeface="Carlito"/>
                <a:cs typeface="Carlito"/>
              </a:rPr>
              <a:t> </a:t>
            </a:r>
            <a:r>
              <a:rPr b="0" kern="0" spc="-10" dirty="0">
                <a:solidFill>
                  <a:sysClr val="windowText" lastClr="000000"/>
                </a:solidFill>
                <a:latin typeface="Carlito"/>
                <a:cs typeface="Carlito"/>
              </a:rPr>
              <a:t>whole </a:t>
            </a:r>
            <a:r>
              <a:rPr b="0" kern="0" dirty="0">
                <a:solidFill>
                  <a:sysClr val="windowText" lastClr="000000"/>
                </a:solidFill>
                <a:latin typeface="Carlito"/>
                <a:cs typeface="Carlito"/>
              </a:rPr>
              <a:t>training</a:t>
            </a:r>
            <a:r>
              <a:rPr b="0" kern="0" spc="-85" dirty="0">
                <a:solidFill>
                  <a:sysClr val="windowText" lastClr="000000"/>
                </a:solidFill>
                <a:latin typeface="Carlito"/>
                <a:cs typeface="Carlito"/>
              </a:rPr>
              <a:t> </a:t>
            </a:r>
            <a:r>
              <a:rPr b="0" kern="0" spc="-25" dirty="0">
                <a:solidFill>
                  <a:sysClr val="windowText" lastClr="000000"/>
                </a:solidFill>
                <a:latin typeface="Carlito"/>
                <a:cs typeface="Carlito"/>
              </a:rPr>
              <a:t>set</a:t>
            </a:r>
            <a:endParaRPr b="0" kern="0" dirty="0">
              <a:solidFill>
                <a:sysClr val="windowText" lastClr="000000"/>
              </a:solidFill>
              <a:latin typeface="Carlito"/>
              <a:cs typeface="Carlito"/>
            </a:endParaRPr>
          </a:p>
        </p:txBody>
      </p:sp>
      <p:graphicFrame>
        <p:nvGraphicFramePr>
          <p:cNvPr id="4" name="object 4"/>
          <p:cNvGraphicFramePr>
            <a:graphicFrameLocks noGrp="1"/>
          </p:cNvGraphicFramePr>
          <p:nvPr/>
        </p:nvGraphicFramePr>
        <p:xfrm>
          <a:off x="2150376" y="4706112"/>
          <a:ext cx="7886064" cy="370205"/>
        </p:xfrm>
        <a:graphic>
          <a:graphicData uri="http://schemas.openxmlformats.org/drawingml/2006/table">
            <a:tbl>
              <a:tblPr firstRow="1" bandRow="1">
                <a:tableStyleId>{2D5ABB26-0587-4C30-8999-92F81FD0307C}</a:tableStyleId>
              </a:tblPr>
              <a:tblGrid>
                <a:gridCol w="4159250">
                  <a:extLst>
                    <a:ext uri="{9D8B030D-6E8A-4147-A177-3AD203B41FA5}">
                      <a16:colId xmlns:a16="http://schemas.microsoft.com/office/drawing/2014/main" val="20000"/>
                    </a:ext>
                  </a:extLst>
                </a:gridCol>
                <a:gridCol w="1656079">
                  <a:extLst>
                    <a:ext uri="{9D8B030D-6E8A-4147-A177-3AD203B41FA5}">
                      <a16:colId xmlns:a16="http://schemas.microsoft.com/office/drawing/2014/main" val="20001"/>
                    </a:ext>
                  </a:extLst>
                </a:gridCol>
                <a:gridCol w="2070735">
                  <a:extLst>
                    <a:ext uri="{9D8B030D-6E8A-4147-A177-3AD203B41FA5}">
                      <a16:colId xmlns:a16="http://schemas.microsoft.com/office/drawing/2014/main" val="20002"/>
                    </a:ext>
                  </a:extLst>
                </a:gridCol>
              </a:tblGrid>
              <a:tr h="370205">
                <a:tc>
                  <a:txBody>
                    <a:bodyPr/>
                    <a:lstStyle/>
                    <a:p>
                      <a:pPr algn="ctr">
                        <a:lnSpc>
                          <a:spcPct val="100000"/>
                        </a:lnSpc>
                        <a:spcBef>
                          <a:spcPts val="275"/>
                        </a:spcBef>
                      </a:pPr>
                      <a:r>
                        <a:rPr sz="1350" b="1" spc="-20" dirty="0">
                          <a:solidFill>
                            <a:srgbClr val="FFFFFF"/>
                          </a:solidFill>
                          <a:latin typeface="Carlito"/>
                          <a:cs typeface="Carlito"/>
                        </a:rPr>
                        <a:t>Train</a:t>
                      </a:r>
                      <a:endParaRPr sz="1350">
                        <a:latin typeface="Carlito"/>
                        <a:cs typeface="Carlito"/>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471C4"/>
                    </a:solidFill>
                  </a:tcPr>
                </a:tc>
                <a:tc>
                  <a:txBody>
                    <a:bodyPr/>
                    <a:lstStyle/>
                    <a:p>
                      <a:pPr marL="465455">
                        <a:lnSpc>
                          <a:spcPct val="100000"/>
                        </a:lnSpc>
                        <a:spcBef>
                          <a:spcPts val="275"/>
                        </a:spcBef>
                      </a:pPr>
                      <a:r>
                        <a:rPr sz="1350" b="1" spc="-10" dirty="0">
                          <a:solidFill>
                            <a:srgbClr val="FFFFFF"/>
                          </a:solidFill>
                          <a:latin typeface="Carlito"/>
                          <a:cs typeface="Carlito"/>
                        </a:rPr>
                        <a:t>Validation</a:t>
                      </a:r>
                      <a:endParaRPr sz="1350">
                        <a:latin typeface="Carlito"/>
                        <a:cs typeface="Carlito"/>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FFC000"/>
                    </a:solidFill>
                  </a:tcPr>
                </a:tc>
                <a:tc>
                  <a:txBody>
                    <a:bodyPr/>
                    <a:lstStyle/>
                    <a:p>
                      <a:pPr marL="1270" algn="ctr">
                        <a:lnSpc>
                          <a:spcPct val="100000"/>
                        </a:lnSpc>
                        <a:spcBef>
                          <a:spcPts val="275"/>
                        </a:spcBef>
                      </a:pPr>
                      <a:r>
                        <a:rPr sz="1350" b="1" spc="-20" dirty="0">
                          <a:solidFill>
                            <a:srgbClr val="FFFFFF"/>
                          </a:solidFill>
                          <a:latin typeface="Carlito"/>
                          <a:cs typeface="Carlito"/>
                        </a:rPr>
                        <a:t>Test</a:t>
                      </a:r>
                      <a:endParaRPr sz="1350" dirty="0">
                        <a:latin typeface="Carlito"/>
                        <a:cs typeface="Carlito"/>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EC7C30"/>
                    </a:solidFill>
                  </a:tcPr>
                </a:tc>
                <a:extLst>
                  <a:ext uri="{0D108BD9-81ED-4DB2-BD59-A6C34878D82A}">
                    <a16:rowId xmlns:a16="http://schemas.microsoft.com/office/drawing/2014/main" val="10000"/>
                  </a:ext>
                </a:extLst>
              </a:tr>
            </a:tbl>
          </a:graphicData>
        </a:graphic>
      </p:graphicFrame>
      <p:graphicFrame>
        <p:nvGraphicFramePr>
          <p:cNvPr id="5" name="object 5"/>
          <p:cNvGraphicFramePr>
            <a:graphicFrameLocks noGrp="1"/>
          </p:cNvGraphicFramePr>
          <p:nvPr/>
        </p:nvGraphicFramePr>
        <p:xfrm>
          <a:off x="2150377" y="5886475"/>
          <a:ext cx="7886065" cy="370840"/>
        </p:xfrm>
        <a:graphic>
          <a:graphicData uri="http://schemas.openxmlformats.org/drawingml/2006/table">
            <a:tbl>
              <a:tblPr firstRow="1" bandRow="1">
                <a:tableStyleId>{2D5ABB26-0587-4C30-8999-92F81FD0307C}</a:tableStyleId>
              </a:tblPr>
              <a:tblGrid>
                <a:gridCol w="5815330">
                  <a:extLst>
                    <a:ext uri="{9D8B030D-6E8A-4147-A177-3AD203B41FA5}">
                      <a16:colId xmlns:a16="http://schemas.microsoft.com/office/drawing/2014/main" val="20000"/>
                    </a:ext>
                  </a:extLst>
                </a:gridCol>
                <a:gridCol w="2070735">
                  <a:extLst>
                    <a:ext uri="{9D8B030D-6E8A-4147-A177-3AD203B41FA5}">
                      <a16:colId xmlns:a16="http://schemas.microsoft.com/office/drawing/2014/main" val="20001"/>
                    </a:ext>
                  </a:extLst>
                </a:gridCol>
              </a:tblGrid>
              <a:tr h="370840">
                <a:tc>
                  <a:txBody>
                    <a:bodyPr/>
                    <a:lstStyle/>
                    <a:p>
                      <a:pPr algn="ctr">
                        <a:lnSpc>
                          <a:spcPct val="100000"/>
                        </a:lnSpc>
                        <a:spcBef>
                          <a:spcPts val="280"/>
                        </a:spcBef>
                      </a:pPr>
                      <a:r>
                        <a:rPr sz="1350" b="1" spc="-10" dirty="0">
                          <a:solidFill>
                            <a:srgbClr val="FFFFFF"/>
                          </a:solidFill>
                          <a:latin typeface="Carlito"/>
                          <a:cs typeface="Carlito"/>
                        </a:rPr>
                        <a:t>Train</a:t>
                      </a:r>
                      <a:endParaRPr sz="1350">
                        <a:latin typeface="Carlito"/>
                        <a:cs typeface="Carlito"/>
                      </a:endParaRPr>
                    </a:p>
                  </a:txBody>
                  <a:tcPr marL="0" marR="0" marT="3556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471C4"/>
                    </a:solidFill>
                  </a:tcPr>
                </a:tc>
                <a:tc>
                  <a:txBody>
                    <a:bodyPr/>
                    <a:lstStyle/>
                    <a:p>
                      <a:pPr marL="1270" algn="ctr">
                        <a:lnSpc>
                          <a:spcPct val="100000"/>
                        </a:lnSpc>
                        <a:spcBef>
                          <a:spcPts val="280"/>
                        </a:spcBef>
                      </a:pPr>
                      <a:r>
                        <a:rPr sz="1350" b="1" spc="-20" dirty="0">
                          <a:solidFill>
                            <a:srgbClr val="FFFFFF"/>
                          </a:solidFill>
                          <a:latin typeface="Carlito"/>
                          <a:cs typeface="Carlito"/>
                        </a:rPr>
                        <a:t>Test</a:t>
                      </a:r>
                      <a:endParaRPr sz="1350">
                        <a:latin typeface="Carlito"/>
                        <a:cs typeface="Carlito"/>
                      </a:endParaRPr>
                    </a:p>
                  </a:txBody>
                  <a:tcPr marL="0" marR="0" marT="3556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EC7C30"/>
                    </a:solidFill>
                  </a:tcPr>
                </a:tc>
                <a:extLst>
                  <a:ext uri="{0D108BD9-81ED-4DB2-BD59-A6C34878D82A}">
                    <a16:rowId xmlns:a16="http://schemas.microsoft.com/office/drawing/2014/main" val="10000"/>
                  </a:ext>
                </a:extLst>
              </a:tr>
            </a:tbl>
          </a:graphicData>
        </a:graphic>
      </p:graphicFrame>
      <p:sp>
        <p:nvSpPr>
          <p:cNvPr id="6" name="TextBox 5"/>
          <p:cNvSpPr txBox="1"/>
          <p:nvPr/>
        </p:nvSpPr>
        <p:spPr>
          <a:xfrm rot="20198945">
            <a:off x="-133655" y="3164582"/>
            <a:ext cx="12171277" cy="1015663"/>
          </a:xfrm>
          <a:prstGeom prst="rect">
            <a:avLst/>
          </a:prstGeom>
          <a:solidFill>
            <a:schemeClr val="bg1"/>
          </a:solidFill>
          <a:ln>
            <a:solidFill>
              <a:srgbClr val="FFC000"/>
            </a:solidFill>
          </a:ln>
        </p:spPr>
        <p:txBody>
          <a:bodyPr wrap="square" rtlCol="0">
            <a:spAutoFit/>
          </a:bodyPr>
          <a:lstStyle/>
          <a:p>
            <a:pPr algn="ctr"/>
            <a:r>
              <a:rPr lang="cs-CZ" sz="6000" dirty="0">
                <a:solidFill>
                  <a:srgbClr val="FF0000"/>
                </a:solidFill>
                <a:latin typeface="+mj-lt"/>
              </a:rPr>
              <a:t>Is this good enough?</a:t>
            </a:r>
            <a:endParaRPr lang="en-US" sz="6000" dirty="0">
              <a:solidFill>
                <a:srgbClr val="FF0000"/>
              </a:solidFill>
              <a:latin typeface="+mj-lt"/>
            </a:endParaRPr>
          </a:p>
        </p:txBody>
      </p:sp>
    </p:spTree>
    <p:extLst>
      <p:ext uri="{BB962C8B-B14F-4D97-AF65-F5344CB8AC3E}">
        <p14:creationId xmlns:p14="http://schemas.microsoft.com/office/powerpoint/2010/main" val="356090193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cs-CZ" dirty="0"/>
              <a:t>Offline evaluation settings</a:t>
            </a:r>
            <a:endParaRPr lang="en-US" dirty="0"/>
          </a:p>
        </p:txBody>
      </p:sp>
      <p:sp>
        <p:nvSpPr>
          <p:cNvPr id="3" name="Inhaltsplatzhalter 2"/>
          <p:cNvSpPr>
            <a:spLocks noGrp="1"/>
          </p:cNvSpPr>
          <p:nvPr>
            <p:ph idx="1"/>
          </p:nvPr>
        </p:nvSpPr>
        <p:spPr/>
        <p:txBody>
          <a:bodyPr/>
          <a:lstStyle/>
          <a:p>
            <a:r>
              <a:rPr lang="cs-CZ" dirty="0">
                <a:solidFill>
                  <a:srgbClr val="FF0000"/>
                </a:solidFill>
              </a:rPr>
              <a:t>Beware of causality and biases</a:t>
            </a:r>
          </a:p>
          <a:p>
            <a:pPr lvl="1"/>
            <a:r>
              <a:rPr lang="cs-CZ" dirty="0">
                <a:solidFill>
                  <a:srgbClr val="002060"/>
                </a:solidFill>
              </a:rPr>
              <a:t>Having A-&gt;B-&gt;C, predicting C from A may be more difficult than predicting A from C (user-wise </a:t>
            </a:r>
            <a:r>
              <a:rPr lang="cs-CZ" dirty="0" err="1">
                <a:solidFill>
                  <a:srgbClr val="002060"/>
                </a:solidFill>
              </a:rPr>
              <a:t>causality</a:t>
            </a:r>
            <a:r>
              <a:rPr lang="cs-CZ" dirty="0">
                <a:solidFill>
                  <a:srgbClr val="002060"/>
                </a:solidFill>
              </a:rPr>
              <a:t>)</a:t>
            </a:r>
          </a:p>
          <a:p>
            <a:pPr lvl="1"/>
            <a:endParaRPr lang="cs-CZ" dirty="0">
              <a:solidFill>
                <a:srgbClr val="002060"/>
              </a:solidFill>
            </a:endParaRPr>
          </a:p>
          <a:p>
            <a:pPr lvl="1"/>
            <a:endParaRPr lang="cs-CZ" dirty="0">
              <a:solidFill>
                <a:srgbClr val="002060"/>
              </a:solidFill>
            </a:endParaRPr>
          </a:p>
          <a:p>
            <a:pPr lvl="1"/>
            <a:r>
              <a:rPr lang="cs-CZ" dirty="0">
                <a:solidFill>
                  <a:srgbClr val="002060"/>
                </a:solidFill>
              </a:rPr>
              <a:t>When did people started liking the item? (dataset-wide </a:t>
            </a:r>
            <a:r>
              <a:rPr lang="cs-CZ" dirty="0" err="1">
                <a:solidFill>
                  <a:srgbClr val="002060"/>
                </a:solidFill>
              </a:rPr>
              <a:t>causality</a:t>
            </a:r>
            <a:r>
              <a:rPr lang="cs-CZ" dirty="0">
                <a:solidFill>
                  <a:srgbClr val="002060"/>
                </a:solidFill>
              </a:rPr>
              <a:t>)</a:t>
            </a:r>
          </a:p>
          <a:p>
            <a:pPr lvl="1"/>
            <a:endParaRPr lang="cs-CZ" dirty="0">
              <a:solidFill>
                <a:srgbClr val="002060"/>
              </a:solidFill>
            </a:endParaRPr>
          </a:p>
          <a:p>
            <a:pPr lvl="1"/>
            <a:r>
              <a:rPr lang="cs-CZ" dirty="0">
                <a:solidFill>
                  <a:srgbClr val="002060"/>
                </a:solidFill>
              </a:rPr>
              <a:t>How were the impressed items selected (</a:t>
            </a:r>
            <a:r>
              <a:rPr lang="cs-CZ" dirty="0" err="1">
                <a:solidFill>
                  <a:srgbClr val="002060"/>
                </a:solidFill>
              </a:rPr>
              <a:t>dataset</a:t>
            </a:r>
            <a:r>
              <a:rPr lang="cs-CZ" dirty="0">
                <a:solidFill>
                  <a:srgbClr val="002060"/>
                </a:solidFill>
              </a:rPr>
              <a:t> </a:t>
            </a:r>
            <a:r>
              <a:rPr lang="cs-CZ" dirty="0" err="1">
                <a:solidFill>
                  <a:srgbClr val="002060"/>
                </a:solidFill>
              </a:rPr>
              <a:t>biases</a:t>
            </a:r>
            <a:r>
              <a:rPr lang="cs-CZ" dirty="0">
                <a:solidFill>
                  <a:srgbClr val="002060"/>
                </a:solidFill>
              </a:rPr>
              <a:t>, </a:t>
            </a:r>
            <a:r>
              <a:rPr lang="cs-CZ" dirty="0" err="1">
                <a:solidFill>
                  <a:srgbClr val="002060"/>
                </a:solidFill>
              </a:rPr>
              <a:t>e.g</a:t>
            </a:r>
            <a:r>
              <a:rPr lang="cs-CZ" dirty="0">
                <a:solidFill>
                  <a:srgbClr val="002060"/>
                </a:solidFill>
              </a:rPr>
              <a:t>., Popularity </a:t>
            </a:r>
            <a:r>
              <a:rPr lang="cs-CZ" dirty="0" err="1">
                <a:solidFill>
                  <a:srgbClr val="002060"/>
                </a:solidFill>
              </a:rPr>
              <a:t>bias</a:t>
            </a:r>
            <a:r>
              <a:rPr lang="cs-CZ" dirty="0">
                <a:solidFill>
                  <a:srgbClr val="002060"/>
                </a:solidFill>
              </a:rPr>
              <a:t>)</a:t>
            </a:r>
          </a:p>
          <a:p>
            <a:pPr lvl="1"/>
            <a:endParaRPr lang="cs-CZ" dirty="0">
              <a:solidFill>
                <a:srgbClr val="002060"/>
              </a:solidFill>
            </a:endParaRPr>
          </a:p>
          <a:p>
            <a:r>
              <a:rPr lang="cs-CZ" dirty="0">
                <a:solidFill>
                  <a:srgbClr val="002060"/>
                </a:solidFill>
              </a:rPr>
              <a:t>Mittigation strategies</a:t>
            </a:r>
          </a:p>
          <a:p>
            <a:pPr lvl="1"/>
            <a:r>
              <a:rPr lang="cs-CZ" dirty="0">
                <a:solidFill>
                  <a:srgbClr val="002060"/>
                </a:solidFill>
              </a:rPr>
              <a:t>Use temporal data splits, or simulation-style evaluation</a:t>
            </a:r>
          </a:p>
          <a:p>
            <a:pPr lvl="1"/>
            <a:r>
              <a:rPr lang="cs-CZ" dirty="0">
                <a:solidFill>
                  <a:srgbClr val="002060"/>
                </a:solidFill>
              </a:rPr>
              <a:t>In your data: record impressions and work with them during evaluations</a:t>
            </a:r>
          </a:p>
          <a:p>
            <a:pPr lvl="1"/>
            <a:r>
              <a:rPr lang="cs-CZ" dirty="0">
                <a:solidFill>
                  <a:srgbClr val="002060"/>
                </a:solidFill>
              </a:rPr>
              <a:t>In 3rd party data: apply appropriate debiasing strategies (e.g. popularity </a:t>
            </a:r>
            <a:r>
              <a:rPr lang="cs-CZ" dirty="0" err="1">
                <a:solidFill>
                  <a:srgbClr val="002060"/>
                </a:solidFill>
              </a:rPr>
              <a:t>debiasing</a:t>
            </a:r>
            <a:r>
              <a:rPr lang="cs-CZ" dirty="0">
                <a:solidFill>
                  <a:srgbClr val="002060"/>
                </a:solidFill>
              </a:rPr>
              <a:t>)</a:t>
            </a:r>
            <a:endParaRPr lang="en-US" dirty="0">
              <a:solidFill>
                <a:srgbClr val="002060"/>
              </a:solidFill>
            </a:endParaRPr>
          </a:p>
        </p:txBody>
      </p:sp>
      <p:pic>
        <p:nvPicPr>
          <p:cNvPr id="6" name="Obrázek 5"/>
          <p:cNvPicPr>
            <a:picLocks noChangeAspect="1"/>
          </p:cNvPicPr>
          <p:nvPr/>
        </p:nvPicPr>
        <p:blipFill>
          <a:blip r:embed="rId3"/>
          <a:stretch>
            <a:fillRect/>
          </a:stretch>
        </p:blipFill>
        <p:spPr>
          <a:xfrm>
            <a:off x="7295639" y="473371"/>
            <a:ext cx="1400944" cy="1400944"/>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8" name="Obrázek 7"/>
          <p:cNvPicPr>
            <a:picLocks noChangeAspect="1"/>
          </p:cNvPicPr>
          <p:nvPr/>
        </p:nvPicPr>
        <p:blipFill>
          <a:blip r:embed="rId4"/>
          <a:stretch>
            <a:fillRect/>
          </a:stretch>
        </p:blipFill>
        <p:spPr>
          <a:xfrm>
            <a:off x="9840416" y="476672"/>
            <a:ext cx="1440160" cy="144016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9" name="Šipka doprava 8"/>
          <p:cNvSpPr/>
          <p:nvPr/>
        </p:nvSpPr>
        <p:spPr bwMode="auto">
          <a:xfrm>
            <a:off x="8956712" y="548680"/>
            <a:ext cx="595672" cy="72008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1800" b="1" i="0" u="none" strike="noStrike" cap="none" normalizeH="0" baseline="0">
              <a:ln>
                <a:noFill/>
              </a:ln>
              <a:solidFill>
                <a:schemeClr val="tx1"/>
              </a:solidFill>
              <a:effectLst/>
              <a:latin typeface="Verdana" pitchFamily="34" charset="0"/>
            </a:endParaRPr>
          </a:p>
        </p:txBody>
      </p:sp>
      <p:cxnSp>
        <p:nvCxnSpPr>
          <p:cNvPr id="11" name="Přímá spojnice se šipkou 10"/>
          <p:cNvCxnSpPr/>
          <p:nvPr/>
        </p:nvCxnSpPr>
        <p:spPr bwMode="auto">
          <a:xfrm flipH="1">
            <a:off x="8956712" y="1412776"/>
            <a:ext cx="595672" cy="0"/>
          </a:xfrm>
          <a:prstGeom prst="straightConnector1">
            <a:avLst/>
          </a:prstGeom>
          <a:solidFill>
            <a:schemeClr val="accent1"/>
          </a:solidFill>
          <a:ln w="28575" cap="flat" cmpd="sng" algn="ctr">
            <a:solidFill>
              <a:schemeClr val="tx1"/>
            </a:solidFill>
            <a:prstDash val="sysDot"/>
            <a:round/>
            <a:headEnd type="none" w="med" len="med"/>
            <a:tailEnd type="triangle"/>
          </a:ln>
          <a:effectLst/>
        </p:spPr>
      </p:cxnSp>
      <p:pic>
        <p:nvPicPr>
          <p:cNvPr id="13" name="Obrázek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86839" y="2420888"/>
            <a:ext cx="1147167" cy="1143041"/>
          </a:xfrm>
          <a:prstGeom prst="rect">
            <a:avLst/>
          </a:prstGeom>
        </p:spPr>
      </p:pic>
      <p:sp>
        <p:nvSpPr>
          <p:cNvPr id="4" name="TextovéPole 3">
            <a:extLst>
              <a:ext uri="{FF2B5EF4-FFF2-40B4-BE49-F238E27FC236}">
                <a16:creationId xmlns:a16="http://schemas.microsoft.com/office/drawing/2014/main" id="{3BC63887-233C-8A63-DD9F-BC9403F6543E}"/>
              </a:ext>
            </a:extLst>
          </p:cNvPr>
          <p:cNvSpPr txBox="1"/>
          <p:nvPr/>
        </p:nvSpPr>
        <p:spPr>
          <a:xfrm>
            <a:off x="7198318" y="104039"/>
            <a:ext cx="1380121" cy="369332"/>
          </a:xfrm>
          <a:prstGeom prst="rect">
            <a:avLst/>
          </a:prstGeom>
          <a:noFill/>
        </p:spPr>
        <p:txBody>
          <a:bodyPr wrap="none" rtlCol="0">
            <a:spAutoFit/>
          </a:bodyPr>
          <a:lstStyle/>
          <a:p>
            <a:r>
              <a:rPr lang="cs-CZ" b="0" dirty="0" err="1">
                <a:latin typeface="Calibri" panose="020F0502020204030204" pitchFamily="34" charset="0"/>
                <a:cs typeface="Calibri" panose="020F0502020204030204" pitchFamily="34" charset="0"/>
              </a:rPr>
              <a:t>Tame</a:t>
            </a:r>
            <a:r>
              <a:rPr lang="cs-CZ" b="0" dirty="0">
                <a:latin typeface="Calibri" panose="020F0502020204030204" pitchFamily="34" charset="0"/>
                <a:cs typeface="Calibri" panose="020F0502020204030204" pitchFamily="34" charset="0"/>
              </a:rPr>
              <a:t> Impala</a:t>
            </a:r>
          </a:p>
        </p:txBody>
      </p:sp>
    </p:spTree>
    <p:extLst>
      <p:ext uri="{BB962C8B-B14F-4D97-AF65-F5344CB8AC3E}">
        <p14:creationId xmlns:p14="http://schemas.microsoft.com/office/powerpoint/2010/main" val="342980891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Evaluation </a:t>
            </a:r>
            <a:r>
              <a:rPr lang="cs-CZ" dirty="0"/>
              <a:t>of Offline experiments</a:t>
            </a:r>
            <a:endParaRPr lang="en-US" dirty="0"/>
          </a:p>
        </p:txBody>
      </p:sp>
      <p:sp>
        <p:nvSpPr>
          <p:cNvPr id="3" name="Inhaltsplatzhalter 2"/>
          <p:cNvSpPr>
            <a:spLocks noGrp="1"/>
          </p:cNvSpPr>
          <p:nvPr>
            <p:ph idx="1"/>
          </p:nvPr>
        </p:nvSpPr>
        <p:spPr/>
        <p:txBody>
          <a:bodyPr/>
          <a:lstStyle/>
          <a:p>
            <a:r>
              <a:rPr lang="cs-CZ" sz="2400" dirty="0"/>
              <a:t>Temporal splits</a:t>
            </a:r>
          </a:p>
          <a:p>
            <a:pPr lvl="1"/>
            <a:r>
              <a:rPr lang="cs-CZ" sz="2000" dirty="0"/>
              <a:t>Older data as train set, newer as test set</a:t>
            </a:r>
          </a:p>
          <a:p>
            <a:pPr lvl="2"/>
            <a:r>
              <a:rPr lang="cs-CZ" sz="1800" dirty="0"/>
              <a:t>Per-user splits</a:t>
            </a:r>
          </a:p>
          <a:p>
            <a:pPr lvl="2"/>
            <a:r>
              <a:rPr lang="cs-CZ" sz="1800" dirty="0"/>
              <a:t>Global splits</a:t>
            </a:r>
          </a:p>
          <a:p>
            <a:pPr lvl="2"/>
            <a:endParaRPr lang="cs-CZ" sz="1800" dirty="0"/>
          </a:p>
          <a:p>
            <a:pPr lvl="2"/>
            <a:endParaRPr lang="cs-CZ" sz="1800" dirty="0"/>
          </a:p>
          <a:p>
            <a:pPr lvl="2"/>
            <a:r>
              <a:rPr lang="cs-CZ" sz="1800" dirty="0"/>
              <a:t>Multiple temporal splits</a:t>
            </a:r>
          </a:p>
          <a:p>
            <a:pPr marL="457200" lvl="1" indent="0">
              <a:buNone/>
            </a:pPr>
            <a:endParaRPr lang="cs-CZ" sz="1600" dirty="0"/>
          </a:p>
        </p:txBody>
      </p:sp>
      <p:graphicFrame>
        <p:nvGraphicFramePr>
          <p:cNvPr id="5" name="object 5"/>
          <p:cNvGraphicFramePr>
            <a:graphicFrameLocks noGrp="1"/>
          </p:cNvGraphicFramePr>
          <p:nvPr>
            <p:extLst>
              <p:ext uri="{D42A27DB-BD31-4B8C-83A1-F6EECF244321}">
                <p14:modId xmlns:p14="http://schemas.microsoft.com/office/powerpoint/2010/main" val="3762931081"/>
              </p:ext>
            </p:extLst>
          </p:nvPr>
        </p:nvGraphicFramePr>
        <p:xfrm>
          <a:off x="3503712" y="2564904"/>
          <a:ext cx="7886700" cy="370205"/>
        </p:xfrm>
        <a:graphic>
          <a:graphicData uri="http://schemas.openxmlformats.org/drawingml/2006/table">
            <a:tbl>
              <a:tblPr firstRow="1" bandRow="1">
                <a:tableStyleId>{2D5ABB26-0587-4C30-8999-92F81FD0307C}</a:tableStyleId>
              </a:tblPr>
              <a:tblGrid>
                <a:gridCol w="7098030">
                  <a:extLst>
                    <a:ext uri="{9D8B030D-6E8A-4147-A177-3AD203B41FA5}">
                      <a16:colId xmlns:a16="http://schemas.microsoft.com/office/drawing/2014/main" val="20000"/>
                    </a:ext>
                  </a:extLst>
                </a:gridCol>
                <a:gridCol w="788670">
                  <a:extLst>
                    <a:ext uri="{9D8B030D-6E8A-4147-A177-3AD203B41FA5}">
                      <a16:colId xmlns:a16="http://schemas.microsoft.com/office/drawing/2014/main" val="20001"/>
                    </a:ext>
                  </a:extLst>
                </a:gridCol>
              </a:tblGrid>
              <a:tr h="370205">
                <a:tc>
                  <a:txBody>
                    <a:bodyPr/>
                    <a:lstStyle/>
                    <a:p>
                      <a:pPr algn="ctr">
                        <a:lnSpc>
                          <a:spcPct val="100000"/>
                        </a:lnSpc>
                        <a:spcBef>
                          <a:spcPts val="280"/>
                        </a:spcBef>
                      </a:pPr>
                      <a:r>
                        <a:rPr sz="1350" b="1" spc="-20" dirty="0">
                          <a:solidFill>
                            <a:srgbClr val="FFFFFF"/>
                          </a:solidFill>
                          <a:latin typeface="Carlito"/>
                          <a:cs typeface="Carlito"/>
                        </a:rPr>
                        <a:t>Train</a:t>
                      </a:r>
                      <a:endParaRPr sz="1350" dirty="0">
                        <a:latin typeface="Carlito"/>
                        <a:cs typeface="Carlito"/>
                      </a:endParaRPr>
                    </a:p>
                  </a:txBody>
                  <a:tcPr marL="0" marR="0" marT="3556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471C4"/>
                    </a:solidFill>
                  </a:tcPr>
                </a:tc>
                <a:tc>
                  <a:txBody>
                    <a:bodyPr/>
                    <a:lstStyle/>
                    <a:p>
                      <a:pPr marL="92710">
                        <a:lnSpc>
                          <a:spcPct val="100000"/>
                        </a:lnSpc>
                        <a:spcBef>
                          <a:spcPts val="280"/>
                        </a:spcBef>
                      </a:pPr>
                      <a:r>
                        <a:rPr sz="1350" b="1" spc="-20" dirty="0">
                          <a:solidFill>
                            <a:srgbClr val="FFFFFF"/>
                          </a:solidFill>
                          <a:latin typeface="Carlito"/>
                          <a:cs typeface="Carlito"/>
                        </a:rPr>
                        <a:t>Test</a:t>
                      </a:r>
                      <a:endParaRPr sz="1350" dirty="0">
                        <a:latin typeface="Carlito"/>
                        <a:cs typeface="Carlito"/>
                      </a:endParaRPr>
                    </a:p>
                  </a:txBody>
                  <a:tcPr marL="0" marR="0" marT="3556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EC7C30"/>
                    </a:solidFill>
                  </a:tcPr>
                </a:tc>
                <a:extLst>
                  <a:ext uri="{0D108BD9-81ED-4DB2-BD59-A6C34878D82A}">
                    <a16:rowId xmlns:a16="http://schemas.microsoft.com/office/drawing/2014/main" val="10000"/>
                  </a:ext>
                </a:extLst>
              </a:tr>
            </a:tbl>
          </a:graphicData>
        </a:graphic>
      </p:graphicFrame>
      <p:cxnSp>
        <p:nvCxnSpPr>
          <p:cNvPr id="8" name="Straight Arrow Connector 7"/>
          <p:cNvCxnSpPr/>
          <p:nvPr/>
        </p:nvCxnSpPr>
        <p:spPr bwMode="auto">
          <a:xfrm>
            <a:off x="4367808" y="3068960"/>
            <a:ext cx="6895678" cy="0"/>
          </a:xfrm>
          <a:prstGeom prst="straightConnector1">
            <a:avLst/>
          </a:prstGeom>
          <a:solidFill>
            <a:schemeClr val="accent1"/>
          </a:solidFill>
          <a:ln w="53975" cap="flat" cmpd="sng" algn="ctr">
            <a:solidFill>
              <a:schemeClr val="tx1"/>
            </a:solidFill>
            <a:prstDash val="solid"/>
            <a:round/>
            <a:headEnd type="none" w="med" len="med"/>
            <a:tailEnd type="triangle"/>
          </a:ln>
          <a:effectLst/>
        </p:spPr>
      </p:cxnSp>
      <p:sp>
        <p:nvSpPr>
          <p:cNvPr id="9" name="TextBox 8"/>
          <p:cNvSpPr txBox="1"/>
          <p:nvPr/>
        </p:nvSpPr>
        <p:spPr>
          <a:xfrm>
            <a:off x="3614076" y="2884294"/>
            <a:ext cx="753732" cy="369332"/>
          </a:xfrm>
          <a:prstGeom prst="rect">
            <a:avLst/>
          </a:prstGeom>
          <a:noFill/>
        </p:spPr>
        <p:txBody>
          <a:bodyPr wrap="none" rtlCol="0">
            <a:spAutoFit/>
          </a:bodyPr>
          <a:lstStyle/>
          <a:p>
            <a:r>
              <a:rPr lang="cs-CZ" b="0" dirty="0"/>
              <a:t>Time</a:t>
            </a:r>
            <a:endParaRPr lang="en-US" b="0" dirty="0"/>
          </a:p>
        </p:txBody>
      </p:sp>
      <p:graphicFrame>
        <p:nvGraphicFramePr>
          <p:cNvPr id="11" name="object 4"/>
          <p:cNvGraphicFramePr>
            <a:graphicFrameLocks noGrp="1"/>
          </p:cNvGraphicFramePr>
          <p:nvPr>
            <p:extLst>
              <p:ext uri="{D42A27DB-BD31-4B8C-83A1-F6EECF244321}">
                <p14:modId xmlns:p14="http://schemas.microsoft.com/office/powerpoint/2010/main" val="721818397"/>
              </p:ext>
            </p:extLst>
          </p:nvPr>
        </p:nvGraphicFramePr>
        <p:xfrm>
          <a:off x="5375920" y="3503540"/>
          <a:ext cx="5979468" cy="325355"/>
        </p:xfrm>
        <a:graphic>
          <a:graphicData uri="http://schemas.openxmlformats.org/drawingml/2006/table">
            <a:tbl>
              <a:tblPr firstRow="1" bandRow="1">
                <a:tableStyleId>{2D5ABB26-0587-4C30-8999-92F81FD0307C}</a:tableStyleId>
              </a:tblPr>
              <a:tblGrid>
                <a:gridCol w="597947">
                  <a:extLst>
                    <a:ext uri="{9D8B030D-6E8A-4147-A177-3AD203B41FA5}">
                      <a16:colId xmlns:a16="http://schemas.microsoft.com/office/drawing/2014/main" val="20000"/>
                    </a:ext>
                  </a:extLst>
                </a:gridCol>
                <a:gridCol w="597947">
                  <a:extLst>
                    <a:ext uri="{9D8B030D-6E8A-4147-A177-3AD203B41FA5}">
                      <a16:colId xmlns:a16="http://schemas.microsoft.com/office/drawing/2014/main" val="20001"/>
                    </a:ext>
                  </a:extLst>
                </a:gridCol>
                <a:gridCol w="4783574">
                  <a:extLst>
                    <a:ext uri="{9D8B030D-6E8A-4147-A177-3AD203B41FA5}">
                      <a16:colId xmlns:a16="http://schemas.microsoft.com/office/drawing/2014/main" val="20002"/>
                    </a:ext>
                  </a:extLst>
                </a:gridCol>
              </a:tblGrid>
              <a:tr h="325355">
                <a:tc>
                  <a:txBody>
                    <a:bodyPr/>
                    <a:lstStyle/>
                    <a:p>
                      <a:pPr marL="91440">
                        <a:lnSpc>
                          <a:spcPct val="100000"/>
                        </a:lnSpc>
                        <a:spcBef>
                          <a:spcPts val="280"/>
                        </a:spcBef>
                      </a:pPr>
                      <a:r>
                        <a:rPr sz="1350" b="1" spc="-10" dirty="0">
                          <a:solidFill>
                            <a:srgbClr val="FFFFFF"/>
                          </a:solidFill>
                          <a:latin typeface="Carlito"/>
                          <a:cs typeface="Carlito"/>
                        </a:rPr>
                        <a:t>Train</a:t>
                      </a:r>
                      <a:endParaRPr sz="1350">
                        <a:latin typeface="Carlito"/>
                        <a:cs typeface="Carlito"/>
                      </a:endParaRPr>
                    </a:p>
                  </a:txBody>
                  <a:tcPr marL="0" marR="0" marT="3556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471C4"/>
                    </a:solidFill>
                  </a:tcPr>
                </a:tc>
                <a:tc>
                  <a:txBody>
                    <a:bodyPr/>
                    <a:lstStyle/>
                    <a:p>
                      <a:pPr marL="91440">
                        <a:lnSpc>
                          <a:spcPct val="100000"/>
                        </a:lnSpc>
                        <a:spcBef>
                          <a:spcPts val="280"/>
                        </a:spcBef>
                      </a:pPr>
                      <a:r>
                        <a:rPr sz="1350" b="1" spc="-20" dirty="0">
                          <a:solidFill>
                            <a:srgbClr val="FFFFFF"/>
                          </a:solidFill>
                          <a:latin typeface="Carlito"/>
                          <a:cs typeface="Carlito"/>
                        </a:rPr>
                        <a:t>Test</a:t>
                      </a:r>
                      <a:endParaRPr sz="1350">
                        <a:latin typeface="Carlito"/>
                        <a:cs typeface="Carlito"/>
                      </a:endParaRPr>
                    </a:p>
                  </a:txBody>
                  <a:tcPr marL="0" marR="0" marT="3556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EC7C30"/>
                    </a:solidFill>
                  </a:tcPr>
                </a:tc>
                <a:tc>
                  <a:txBody>
                    <a:bodyPr/>
                    <a:lstStyle/>
                    <a:p>
                      <a:pPr algn="ctr">
                        <a:lnSpc>
                          <a:spcPct val="100000"/>
                        </a:lnSpc>
                        <a:spcBef>
                          <a:spcPts val="280"/>
                        </a:spcBef>
                      </a:pPr>
                      <a:r>
                        <a:rPr sz="1350" b="1" spc="-10" dirty="0">
                          <a:solidFill>
                            <a:srgbClr val="FFFFFF"/>
                          </a:solidFill>
                          <a:latin typeface="Carlito"/>
                          <a:cs typeface="Carlito"/>
                        </a:rPr>
                        <a:t>Train</a:t>
                      </a:r>
                      <a:endParaRPr sz="1350" dirty="0">
                        <a:latin typeface="Carlito"/>
                        <a:cs typeface="Carlito"/>
                      </a:endParaRPr>
                    </a:p>
                  </a:txBody>
                  <a:tcPr marL="0" marR="0" marT="3556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471C4"/>
                    </a:solidFill>
                  </a:tcPr>
                </a:tc>
                <a:extLst>
                  <a:ext uri="{0D108BD9-81ED-4DB2-BD59-A6C34878D82A}">
                    <a16:rowId xmlns:a16="http://schemas.microsoft.com/office/drawing/2014/main" val="10000"/>
                  </a:ext>
                </a:extLst>
              </a:tr>
            </a:tbl>
          </a:graphicData>
        </a:graphic>
      </p:graphicFrame>
      <p:graphicFrame>
        <p:nvGraphicFramePr>
          <p:cNvPr id="12" name="object 5"/>
          <p:cNvGraphicFramePr>
            <a:graphicFrameLocks noGrp="1"/>
          </p:cNvGraphicFramePr>
          <p:nvPr>
            <p:extLst>
              <p:ext uri="{D42A27DB-BD31-4B8C-83A1-F6EECF244321}">
                <p14:modId xmlns:p14="http://schemas.microsoft.com/office/powerpoint/2010/main" val="1907197412"/>
              </p:ext>
            </p:extLst>
          </p:nvPr>
        </p:nvGraphicFramePr>
        <p:xfrm>
          <a:off x="5375920" y="4435163"/>
          <a:ext cx="5979468" cy="324798"/>
        </p:xfrm>
        <a:graphic>
          <a:graphicData uri="http://schemas.openxmlformats.org/drawingml/2006/table">
            <a:tbl>
              <a:tblPr firstRow="1" bandRow="1">
                <a:tableStyleId>{2D5ABB26-0587-4C30-8999-92F81FD0307C}</a:tableStyleId>
              </a:tblPr>
              <a:tblGrid>
                <a:gridCol w="5381521">
                  <a:extLst>
                    <a:ext uri="{9D8B030D-6E8A-4147-A177-3AD203B41FA5}">
                      <a16:colId xmlns:a16="http://schemas.microsoft.com/office/drawing/2014/main" val="20000"/>
                    </a:ext>
                  </a:extLst>
                </a:gridCol>
                <a:gridCol w="597947">
                  <a:extLst>
                    <a:ext uri="{9D8B030D-6E8A-4147-A177-3AD203B41FA5}">
                      <a16:colId xmlns:a16="http://schemas.microsoft.com/office/drawing/2014/main" val="20001"/>
                    </a:ext>
                  </a:extLst>
                </a:gridCol>
              </a:tblGrid>
              <a:tr h="324798">
                <a:tc>
                  <a:txBody>
                    <a:bodyPr/>
                    <a:lstStyle/>
                    <a:p>
                      <a:pPr algn="ctr">
                        <a:lnSpc>
                          <a:spcPct val="100000"/>
                        </a:lnSpc>
                        <a:spcBef>
                          <a:spcPts val="280"/>
                        </a:spcBef>
                      </a:pPr>
                      <a:r>
                        <a:rPr sz="1350" b="1" spc="-20" dirty="0">
                          <a:solidFill>
                            <a:srgbClr val="FFFFFF"/>
                          </a:solidFill>
                          <a:latin typeface="Carlito"/>
                          <a:cs typeface="Carlito"/>
                        </a:rPr>
                        <a:t>Train</a:t>
                      </a:r>
                      <a:endParaRPr sz="1350" dirty="0">
                        <a:latin typeface="Carlito"/>
                        <a:cs typeface="Carlito"/>
                      </a:endParaRPr>
                    </a:p>
                  </a:txBody>
                  <a:tcPr marL="0" marR="0" marT="3556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471C4"/>
                    </a:solidFill>
                  </a:tcPr>
                </a:tc>
                <a:tc>
                  <a:txBody>
                    <a:bodyPr/>
                    <a:lstStyle/>
                    <a:p>
                      <a:pPr marL="92710">
                        <a:lnSpc>
                          <a:spcPct val="100000"/>
                        </a:lnSpc>
                        <a:spcBef>
                          <a:spcPts val="280"/>
                        </a:spcBef>
                      </a:pPr>
                      <a:r>
                        <a:rPr sz="1350" b="1" spc="-20" dirty="0">
                          <a:solidFill>
                            <a:srgbClr val="FFFFFF"/>
                          </a:solidFill>
                          <a:latin typeface="Carlito"/>
                          <a:cs typeface="Carlito"/>
                        </a:rPr>
                        <a:t>Test</a:t>
                      </a:r>
                      <a:endParaRPr sz="1350" dirty="0">
                        <a:latin typeface="Carlito"/>
                        <a:cs typeface="Carlito"/>
                      </a:endParaRPr>
                    </a:p>
                  </a:txBody>
                  <a:tcPr marL="0" marR="0" marT="3556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EC7C30"/>
                    </a:solidFill>
                  </a:tcPr>
                </a:tc>
                <a:extLst>
                  <a:ext uri="{0D108BD9-81ED-4DB2-BD59-A6C34878D82A}">
                    <a16:rowId xmlns:a16="http://schemas.microsoft.com/office/drawing/2014/main" val="10000"/>
                  </a:ext>
                </a:extLst>
              </a:tr>
            </a:tbl>
          </a:graphicData>
        </a:graphic>
      </p:graphicFrame>
      <p:sp>
        <p:nvSpPr>
          <p:cNvPr id="13" name="object 6"/>
          <p:cNvSpPr txBox="1"/>
          <p:nvPr/>
        </p:nvSpPr>
        <p:spPr>
          <a:xfrm>
            <a:off x="8186727" y="3959973"/>
            <a:ext cx="302260" cy="513715"/>
          </a:xfrm>
          <a:prstGeom prst="rect">
            <a:avLst/>
          </a:prstGeom>
        </p:spPr>
        <p:txBody>
          <a:bodyPr vert="horz" wrap="square" lIns="0" tIns="12700" rIns="0" bIns="0" rtlCol="0">
            <a:spAutoFit/>
          </a:bodyPr>
          <a:lstStyle/>
          <a:p>
            <a:pPr marL="12700" fontAlgn="auto">
              <a:spcBef>
                <a:spcPts val="100"/>
              </a:spcBef>
              <a:spcAft>
                <a:spcPts val="0"/>
              </a:spcAft>
            </a:pPr>
            <a:r>
              <a:rPr sz="3200" b="0" kern="0" spc="-50" dirty="0">
                <a:solidFill>
                  <a:srgbClr val="4471C4"/>
                </a:solidFill>
                <a:latin typeface="Carlito"/>
                <a:cs typeface="Carlito"/>
              </a:rPr>
              <a:t>…</a:t>
            </a:r>
            <a:endParaRPr sz="3200" b="0" kern="0" dirty="0">
              <a:solidFill>
                <a:sysClr val="windowText" lastClr="000000"/>
              </a:solidFill>
              <a:latin typeface="Carlito"/>
              <a:cs typeface="Carlito"/>
            </a:endParaRPr>
          </a:p>
        </p:txBody>
      </p:sp>
      <p:sp>
        <p:nvSpPr>
          <p:cNvPr id="14" name="Rectangle 13"/>
          <p:cNvSpPr/>
          <p:nvPr/>
        </p:nvSpPr>
        <p:spPr bwMode="auto">
          <a:xfrm>
            <a:off x="6574631" y="3513586"/>
            <a:ext cx="4780757" cy="295275"/>
          </a:xfrm>
          <a:prstGeom prst="rect">
            <a:avLst/>
          </a:prstGeom>
          <a:solidFill>
            <a:schemeClr val="bg1">
              <a:lumMod val="6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cs-CZ" sz="14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Void</a:t>
            </a:r>
            <a:endParaRPr kumimoji="0" lang="en-US" sz="1400" b="1" i="0" u="none" strike="noStrike" cap="none" normalizeH="0" baseline="0" dirty="0">
              <a:ln>
                <a:noFill/>
              </a:ln>
              <a:solidFill>
                <a:schemeClr val="bg1"/>
              </a:solidFill>
              <a:effectLst/>
              <a:latin typeface="Calibri" panose="020F0502020204030204" pitchFamily="34" charset="0"/>
              <a:cs typeface="Calibri" panose="020F0502020204030204" pitchFamily="34" charset="0"/>
            </a:endParaRPr>
          </a:p>
        </p:txBody>
      </p:sp>
      <p:graphicFrame>
        <p:nvGraphicFramePr>
          <p:cNvPr id="15" name="object 4"/>
          <p:cNvGraphicFramePr>
            <a:graphicFrameLocks noGrp="1"/>
          </p:cNvGraphicFramePr>
          <p:nvPr>
            <p:extLst>
              <p:ext uri="{D42A27DB-BD31-4B8C-83A1-F6EECF244321}">
                <p14:modId xmlns:p14="http://schemas.microsoft.com/office/powerpoint/2010/main" val="1301831388"/>
              </p:ext>
            </p:extLst>
          </p:nvPr>
        </p:nvGraphicFramePr>
        <p:xfrm>
          <a:off x="5375920" y="3899812"/>
          <a:ext cx="5923875" cy="325355"/>
        </p:xfrm>
        <a:graphic>
          <a:graphicData uri="http://schemas.openxmlformats.org/drawingml/2006/table">
            <a:tbl>
              <a:tblPr firstRow="1" bandRow="1">
                <a:tableStyleId>{2D5ABB26-0587-4C30-8999-92F81FD0307C}</a:tableStyleId>
              </a:tblPr>
              <a:tblGrid>
                <a:gridCol w="1196330">
                  <a:extLst>
                    <a:ext uri="{9D8B030D-6E8A-4147-A177-3AD203B41FA5}">
                      <a16:colId xmlns:a16="http://schemas.microsoft.com/office/drawing/2014/main" val="20000"/>
                    </a:ext>
                  </a:extLst>
                </a:gridCol>
                <a:gridCol w="891902">
                  <a:extLst>
                    <a:ext uri="{9D8B030D-6E8A-4147-A177-3AD203B41FA5}">
                      <a16:colId xmlns:a16="http://schemas.microsoft.com/office/drawing/2014/main" val="20001"/>
                    </a:ext>
                  </a:extLst>
                </a:gridCol>
                <a:gridCol w="3835643">
                  <a:extLst>
                    <a:ext uri="{9D8B030D-6E8A-4147-A177-3AD203B41FA5}">
                      <a16:colId xmlns:a16="http://schemas.microsoft.com/office/drawing/2014/main" val="20002"/>
                    </a:ext>
                  </a:extLst>
                </a:gridCol>
              </a:tblGrid>
              <a:tr h="325355">
                <a:tc>
                  <a:txBody>
                    <a:bodyPr/>
                    <a:lstStyle/>
                    <a:p>
                      <a:pPr marL="91440">
                        <a:lnSpc>
                          <a:spcPct val="100000"/>
                        </a:lnSpc>
                        <a:spcBef>
                          <a:spcPts val="280"/>
                        </a:spcBef>
                      </a:pPr>
                      <a:r>
                        <a:rPr sz="1350" b="1" spc="-10" dirty="0">
                          <a:solidFill>
                            <a:srgbClr val="FFFFFF"/>
                          </a:solidFill>
                          <a:latin typeface="Carlito"/>
                          <a:cs typeface="Carlito"/>
                        </a:rPr>
                        <a:t>Train</a:t>
                      </a:r>
                      <a:endParaRPr sz="1350" dirty="0">
                        <a:latin typeface="Carlito"/>
                        <a:cs typeface="Carlito"/>
                      </a:endParaRPr>
                    </a:p>
                  </a:txBody>
                  <a:tcPr marL="0" marR="0" marT="3556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471C4"/>
                    </a:solidFill>
                  </a:tcPr>
                </a:tc>
                <a:tc>
                  <a:txBody>
                    <a:bodyPr/>
                    <a:lstStyle/>
                    <a:p>
                      <a:pPr marL="91440">
                        <a:lnSpc>
                          <a:spcPct val="100000"/>
                        </a:lnSpc>
                        <a:spcBef>
                          <a:spcPts val="280"/>
                        </a:spcBef>
                      </a:pPr>
                      <a:r>
                        <a:rPr sz="1350" b="1" spc="-20" dirty="0">
                          <a:solidFill>
                            <a:srgbClr val="FFFFFF"/>
                          </a:solidFill>
                          <a:latin typeface="Carlito"/>
                          <a:cs typeface="Carlito"/>
                        </a:rPr>
                        <a:t>Test</a:t>
                      </a:r>
                      <a:endParaRPr sz="1350" dirty="0">
                        <a:latin typeface="Carlito"/>
                        <a:cs typeface="Carlito"/>
                      </a:endParaRPr>
                    </a:p>
                  </a:txBody>
                  <a:tcPr marL="0" marR="0" marT="3556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EC7C30"/>
                    </a:solidFill>
                  </a:tcPr>
                </a:tc>
                <a:tc>
                  <a:txBody>
                    <a:bodyPr/>
                    <a:lstStyle/>
                    <a:p>
                      <a:pPr algn="ctr">
                        <a:lnSpc>
                          <a:spcPct val="100000"/>
                        </a:lnSpc>
                        <a:spcBef>
                          <a:spcPts val="280"/>
                        </a:spcBef>
                      </a:pPr>
                      <a:r>
                        <a:rPr sz="1350" b="1" spc="-10" dirty="0">
                          <a:solidFill>
                            <a:srgbClr val="FFFFFF"/>
                          </a:solidFill>
                          <a:latin typeface="Carlito"/>
                          <a:cs typeface="Carlito"/>
                        </a:rPr>
                        <a:t>Train</a:t>
                      </a:r>
                      <a:endParaRPr sz="1350" dirty="0">
                        <a:latin typeface="Carlito"/>
                        <a:cs typeface="Carlito"/>
                      </a:endParaRPr>
                    </a:p>
                  </a:txBody>
                  <a:tcPr marL="0" marR="0" marT="35560" marB="0">
                    <a:lnL w="12700" cap="flat" cmpd="sng" algn="ctr">
                      <a:solidFill>
                        <a:srgbClr val="FFFFFF"/>
                      </a:solidFill>
                      <a:prstDash val="solid"/>
                      <a:round/>
                      <a:headEnd type="none" w="med" len="med"/>
                      <a:tailEnd type="none" w="med" len="med"/>
                    </a:lnL>
                    <a:lnR w="12700">
                      <a:solidFill>
                        <a:srgbClr val="FFFFFF"/>
                      </a:solidFill>
                      <a:prstDash val="solid"/>
                    </a:lnR>
                    <a:lnT w="12700">
                      <a:solidFill>
                        <a:srgbClr val="FFFFFF"/>
                      </a:solidFill>
                      <a:prstDash val="solid"/>
                    </a:lnT>
                    <a:lnB w="38100">
                      <a:solidFill>
                        <a:srgbClr val="FFFFFF"/>
                      </a:solidFill>
                      <a:prstDash val="solid"/>
                    </a:lnB>
                    <a:solidFill>
                      <a:srgbClr val="4471C4"/>
                    </a:solidFill>
                  </a:tcPr>
                </a:tc>
                <a:extLst>
                  <a:ext uri="{0D108BD9-81ED-4DB2-BD59-A6C34878D82A}">
                    <a16:rowId xmlns:a16="http://schemas.microsoft.com/office/drawing/2014/main" val="10000"/>
                  </a:ext>
                </a:extLst>
              </a:tr>
            </a:tbl>
          </a:graphicData>
        </a:graphic>
      </p:graphicFrame>
      <p:sp>
        <p:nvSpPr>
          <p:cNvPr id="16" name="Rectangle 15"/>
          <p:cNvSpPr/>
          <p:nvPr/>
        </p:nvSpPr>
        <p:spPr bwMode="auto">
          <a:xfrm>
            <a:off x="7156450" y="3909858"/>
            <a:ext cx="4198938" cy="295275"/>
          </a:xfrm>
          <a:prstGeom prst="rect">
            <a:avLst/>
          </a:prstGeom>
          <a:solidFill>
            <a:schemeClr val="bg1">
              <a:lumMod val="6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cs-CZ" sz="14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Void</a:t>
            </a:r>
            <a:endParaRPr kumimoji="0" lang="en-US" sz="1400" b="1" i="0" u="none" strike="noStrike" cap="none" normalizeH="0" baseline="0" dirty="0">
              <a:ln>
                <a:noFill/>
              </a:ln>
              <a:solidFill>
                <a:schemeClr val="bg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0676006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Evaluation </a:t>
            </a:r>
            <a:r>
              <a:rPr lang="cs-CZ" dirty="0"/>
              <a:t>of Offline experiments</a:t>
            </a:r>
            <a:endParaRPr lang="en-US" dirty="0"/>
          </a:p>
        </p:txBody>
      </p:sp>
      <p:sp>
        <p:nvSpPr>
          <p:cNvPr id="3" name="Inhaltsplatzhalter 2"/>
          <p:cNvSpPr>
            <a:spLocks noGrp="1"/>
          </p:cNvSpPr>
          <p:nvPr>
            <p:ph idx="1"/>
          </p:nvPr>
        </p:nvSpPr>
        <p:spPr/>
        <p:txBody>
          <a:bodyPr/>
          <a:lstStyle/>
          <a:p>
            <a:r>
              <a:rPr lang="cs-CZ" sz="2400" dirty="0"/>
              <a:t>Simulation-style evaluation</a:t>
            </a:r>
          </a:p>
          <a:p>
            <a:pPr lvl="1"/>
            <a:r>
              <a:rPr lang="cs-CZ" sz="2000" dirty="0"/>
              <a:t>Keep the stream of events as it was in the original data (recommendation prompts included)</a:t>
            </a:r>
          </a:p>
          <a:p>
            <a:pPr lvl="2"/>
            <a:r>
              <a:rPr lang="cs-CZ" sz="1800" dirty="0"/>
              <a:t>Try to re-play what recommendations would the new policy give</a:t>
            </a:r>
          </a:p>
          <a:p>
            <a:pPr lvl="2"/>
            <a:r>
              <a:rPr lang="cs-CZ" sz="1800" dirty="0"/>
              <a:t>Probably most precise, but rather costly</a:t>
            </a:r>
          </a:p>
          <a:p>
            <a:r>
              <a:rPr lang="cs-CZ" sz="2100" dirty="0"/>
              <a:t>Biases</a:t>
            </a:r>
          </a:p>
          <a:p>
            <a:pPr lvl="1"/>
            <a:r>
              <a:rPr lang="cs-CZ" sz="1900" dirty="0"/>
              <a:t>Algorithm biases: </a:t>
            </a:r>
          </a:p>
          <a:p>
            <a:pPr lvl="2"/>
            <a:r>
              <a:rPr lang="cs-CZ" sz="1800" dirty="0"/>
              <a:t>Users are less likely (often not at all likely) to provide feedback on items that were not recommended</a:t>
            </a:r>
          </a:p>
          <a:p>
            <a:pPr lvl="2"/>
            <a:r>
              <a:rPr lang="cs-CZ" sz="1800" dirty="0"/>
              <a:t>Limit predictions on impressed data only (or, impressed plus some random subset)</a:t>
            </a:r>
          </a:p>
          <a:p>
            <a:pPr lvl="2"/>
            <a:r>
              <a:rPr lang="cs-CZ" sz="1800" dirty="0"/>
              <a:t>Use some well-known properties of algorithms (e.g., popularity amplification)</a:t>
            </a:r>
          </a:p>
          <a:p>
            <a:pPr lvl="1"/>
            <a:r>
              <a:rPr lang="cs-CZ" sz="1900" dirty="0"/>
              <a:t>More subtle issues:</a:t>
            </a:r>
          </a:p>
          <a:p>
            <a:pPr lvl="2"/>
            <a:r>
              <a:rPr lang="cs-CZ" sz="1800" dirty="0"/>
              <a:t>Previous algorithm was able to gain richer user profiles. Current algorithm is better at utilizing it (exploitation), but inferior in gaining it (exploration)</a:t>
            </a:r>
          </a:p>
          <a:p>
            <a:pPr lvl="2"/>
            <a:r>
              <a:rPr lang="cs-CZ" sz="1800" dirty="0"/>
              <a:t>Difficult even for online evaluation... Train data sampling w.r.t. Target algorithm distribution?</a:t>
            </a:r>
          </a:p>
          <a:p>
            <a:pPr lvl="2"/>
            <a:endParaRPr lang="cs-CZ" sz="1800" dirty="0"/>
          </a:p>
          <a:p>
            <a:pPr lvl="2"/>
            <a:endParaRPr lang="cs-CZ" sz="1800" dirty="0"/>
          </a:p>
          <a:p>
            <a:pPr marL="457200" lvl="1" indent="0">
              <a:buNone/>
            </a:pPr>
            <a:endParaRPr lang="cs-CZ" sz="1600" dirty="0"/>
          </a:p>
        </p:txBody>
      </p:sp>
    </p:spTree>
    <p:extLst>
      <p:ext uri="{BB962C8B-B14F-4D97-AF65-F5344CB8AC3E}">
        <p14:creationId xmlns:p14="http://schemas.microsoft.com/office/powerpoint/2010/main" val="17720113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133600" y="386461"/>
            <a:ext cx="10972800" cy="827278"/>
          </a:xfrm>
          <a:prstGeom prst="rect">
            <a:avLst/>
          </a:prstGeom>
        </p:spPr>
        <p:txBody>
          <a:bodyPr vert="horz" wrap="square" lIns="0" tIns="316357" rIns="0" bIns="0" numCol="1" rtlCol="0" anchor="ctr" anchorCtr="0" compatLnSpc="1">
            <a:prstTxWarp prst="textNoShape">
              <a:avLst/>
            </a:prstTxWarp>
            <a:spAutoFit/>
          </a:bodyPr>
          <a:lstStyle/>
          <a:p>
            <a:pPr marL="12700">
              <a:spcBef>
                <a:spcPts val="100"/>
              </a:spcBef>
            </a:pPr>
            <a:r>
              <a:rPr dirty="0"/>
              <a:t>How</a:t>
            </a:r>
            <a:r>
              <a:rPr spc="-125" dirty="0"/>
              <a:t> </a:t>
            </a:r>
            <a:r>
              <a:rPr dirty="0"/>
              <a:t>we</a:t>
            </a:r>
            <a:r>
              <a:rPr spc="-130" dirty="0"/>
              <a:t> </a:t>
            </a:r>
            <a:r>
              <a:rPr spc="-20" dirty="0"/>
              <a:t>measure</a:t>
            </a:r>
            <a:r>
              <a:rPr spc="-135" dirty="0"/>
              <a:t> </a:t>
            </a:r>
            <a:r>
              <a:rPr dirty="0"/>
              <a:t>the</a:t>
            </a:r>
            <a:r>
              <a:rPr spc="-130" dirty="0"/>
              <a:t> </a:t>
            </a:r>
            <a:r>
              <a:rPr spc="-10" dirty="0"/>
              <a:t>results?</a:t>
            </a:r>
          </a:p>
        </p:txBody>
      </p:sp>
      <p:pic>
        <p:nvPicPr>
          <p:cNvPr id="3" name="object 3"/>
          <p:cNvPicPr/>
          <p:nvPr/>
        </p:nvPicPr>
        <p:blipFill>
          <a:blip r:embed="rId2" cstate="print"/>
          <a:stretch>
            <a:fillRect/>
          </a:stretch>
        </p:blipFill>
        <p:spPr>
          <a:xfrm>
            <a:off x="5468111" y="2458211"/>
            <a:ext cx="1295400" cy="3086100"/>
          </a:xfrm>
          <a:prstGeom prst="rect">
            <a:avLst/>
          </a:prstGeom>
        </p:spPr>
      </p:pic>
    </p:spTree>
    <p:extLst>
      <p:ext uri="{BB962C8B-B14F-4D97-AF65-F5344CB8AC3E}">
        <p14:creationId xmlns:p14="http://schemas.microsoft.com/office/powerpoint/2010/main" val="22589085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el 1"/>
          <p:cNvSpPr>
            <a:spLocks noGrp="1"/>
          </p:cNvSpPr>
          <p:nvPr>
            <p:ph type="title"/>
          </p:nvPr>
        </p:nvSpPr>
        <p:spPr/>
        <p:txBody>
          <a:bodyPr/>
          <a:lstStyle/>
          <a:p>
            <a:pPr eaLnBrk="1" hangingPunct="1"/>
            <a:r>
              <a:rPr lang="en-US" dirty="0"/>
              <a:t>Evaluating Recommender Systems</a:t>
            </a:r>
          </a:p>
        </p:txBody>
      </p:sp>
      <p:sp>
        <p:nvSpPr>
          <p:cNvPr id="8195" name="Inhaltsplatzhalter 2"/>
          <p:cNvSpPr>
            <a:spLocks noGrp="1"/>
          </p:cNvSpPr>
          <p:nvPr>
            <p:ph idx="1"/>
          </p:nvPr>
        </p:nvSpPr>
        <p:spPr/>
        <p:txBody>
          <a:bodyPr/>
          <a:lstStyle/>
          <a:p>
            <a:pPr eaLnBrk="1" hangingPunct="1"/>
            <a:r>
              <a:rPr lang="en-US" dirty="0"/>
              <a:t>A myriad of techniques has been proposed, </a:t>
            </a:r>
            <a:r>
              <a:rPr lang="en-US" b="1" dirty="0"/>
              <a:t>but</a:t>
            </a:r>
          </a:p>
          <a:p>
            <a:pPr lvl="1" eaLnBrk="1" hangingPunct="1"/>
            <a:r>
              <a:rPr lang="en-US" dirty="0"/>
              <a:t>Which one is the best in a given application domain?</a:t>
            </a:r>
          </a:p>
          <a:p>
            <a:pPr lvl="1" eaLnBrk="1" hangingPunct="1"/>
            <a:r>
              <a:rPr lang="en-US" dirty="0"/>
              <a:t>What are the success factors of different techniques?</a:t>
            </a:r>
          </a:p>
          <a:p>
            <a:pPr lvl="1" eaLnBrk="1" hangingPunct="1"/>
            <a:r>
              <a:rPr lang="cs-CZ" dirty="0"/>
              <a:t>When/why certain methods do not work?</a:t>
            </a:r>
            <a:endParaRPr lang="en-US" dirty="0"/>
          </a:p>
          <a:p>
            <a:pPr eaLnBrk="1" hangingPunct="1"/>
            <a:endParaRPr lang="en-US" dirty="0"/>
          </a:p>
          <a:p>
            <a:pPr eaLnBrk="1" hangingPunct="1"/>
            <a:r>
              <a:rPr lang="cs-CZ" dirty="0"/>
              <a:t>Possible r</a:t>
            </a:r>
            <a:r>
              <a:rPr lang="en-US" dirty="0" err="1"/>
              <a:t>esearch</a:t>
            </a:r>
            <a:r>
              <a:rPr lang="en-US" dirty="0"/>
              <a:t> questions:</a:t>
            </a:r>
          </a:p>
          <a:p>
            <a:pPr lvl="1" eaLnBrk="1" hangingPunct="1"/>
            <a:r>
              <a:rPr lang="en-US" dirty="0"/>
              <a:t>Is a RS </a:t>
            </a:r>
            <a:r>
              <a:rPr lang="cs-CZ" dirty="0"/>
              <a:t>more </a:t>
            </a:r>
            <a:r>
              <a:rPr lang="cs-CZ" b="1" dirty="0">
                <a:solidFill>
                  <a:srgbClr val="00B0F0"/>
                </a:solidFill>
              </a:rPr>
              <a:t>effective</a:t>
            </a:r>
            <a:r>
              <a:rPr lang="en-US" dirty="0"/>
              <a:t> with respect to a specific criteria like </a:t>
            </a:r>
            <a:r>
              <a:rPr lang="en-US" b="1" dirty="0">
                <a:solidFill>
                  <a:srgbClr val="00B0F0"/>
                </a:solidFill>
              </a:rPr>
              <a:t>accuracy</a:t>
            </a:r>
            <a:r>
              <a:rPr lang="en-US" dirty="0"/>
              <a:t>, user satisfaction, response time, serendipity,</a:t>
            </a:r>
            <a:r>
              <a:rPr lang="cs-CZ" dirty="0"/>
              <a:t> diversity,</a:t>
            </a:r>
            <a:r>
              <a:rPr lang="en-US" dirty="0"/>
              <a:t> online conversion, ramp-up efforts,</a:t>
            </a:r>
            <a:r>
              <a:rPr lang="cs-CZ" dirty="0"/>
              <a:t> retention of users</a:t>
            </a:r>
            <a:r>
              <a:rPr lang="en-US" dirty="0"/>
              <a:t> ….</a:t>
            </a:r>
          </a:p>
          <a:p>
            <a:pPr lvl="1" eaLnBrk="1" hangingPunct="1"/>
            <a:r>
              <a:rPr lang="en-US" dirty="0"/>
              <a:t>Do </a:t>
            </a:r>
            <a:r>
              <a:rPr lang="en-US" b="1" dirty="0">
                <a:solidFill>
                  <a:srgbClr val="00B0F0"/>
                </a:solidFill>
              </a:rPr>
              <a:t>customers</a:t>
            </a:r>
            <a:r>
              <a:rPr lang="en-US" dirty="0"/>
              <a:t> like/</a:t>
            </a:r>
            <a:r>
              <a:rPr lang="en-US" b="1" dirty="0">
                <a:solidFill>
                  <a:srgbClr val="00B0F0"/>
                </a:solidFill>
              </a:rPr>
              <a:t>buy</a:t>
            </a:r>
            <a:r>
              <a:rPr lang="en-US" dirty="0"/>
              <a:t> recommended items?</a:t>
            </a:r>
          </a:p>
          <a:p>
            <a:pPr lvl="1" eaLnBrk="1" hangingPunct="1"/>
            <a:r>
              <a:rPr lang="en-US" dirty="0"/>
              <a:t>Do customers buy items they </a:t>
            </a:r>
            <a:r>
              <a:rPr lang="en-US" b="1" dirty="0">
                <a:solidFill>
                  <a:srgbClr val="00B0F0"/>
                </a:solidFill>
              </a:rPr>
              <a:t>otherwise would have not</a:t>
            </a:r>
            <a:r>
              <a:rPr lang="en-US" dirty="0"/>
              <a:t>?</a:t>
            </a:r>
          </a:p>
          <a:p>
            <a:pPr lvl="1" eaLnBrk="1" hangingPunct="1"/>
            <a:r>
              <a:rPr lang="en-US" dirty="0"/>
              <a:t>Are they </a:t>
            </a:r>
            <a:r>
              <a:rPr lang="en-US" b="1" dirty="0">
                <a:solidFill>
                  <a:srgbClr val="00B0F0"/>
                </a:solidFill>
              </a:rPr>
              <a:t>satisfied</a:t>
            </a:r>
            <a:r>
              <a:rPr lang="en-US" dirty="0"/>
              <a:t> with a recommendation after purchase? </a:t>
            </a:r>
            <a:endParaRPr lang="cs-CZ" dirty="0"/>
          </a:p>
          <a:p>
            <a:pPr lvl="1" eaLnBrk="1" hangingPunct="1"/>
            <a:r>
              <a:rPr lang="cs-CZ" dirty="0"/>
              <a:t>Do they </a:t>
            </a:r>
            <a:r>
              <a:rPr lang="cs-CZ" b="1" dirty="0">
                <a:solidFill>
                  <a:srgbClr val="00B0F0"/>
                </a:solidFill>
              </a:rPr>
              <a:t>keep using</a:t>
            </a:r>
            <a:r>
              <a:rPr lang="cs-CZ" dirty="0"/>
              <a:t> our site </a:t>
            </a:r>
            <a:r>
              <a:rPr lang="cs-CZ" b="1" dirty="0">
                <a:solidFill>
                  <a:srgbClr val="00B0F0"/>
                </a:solidFill>
              </a:rPr>
              <a:t>thanks</a:t>
            </a:r>
            <a:r>
              <a:rPr lang="cs-CZ" dirty="0"/>
              <a:t> to the </a:t>
            </a:r>
            <a:r>
              <a:rPr lang="cs-CZ" b="1" dirty="0">
                <a:solidFill>
                  <a:srgbClr val="00B0F0"/>
                </a:solidFill>
              </a:rPr>
              <a:t>recommendations</a:t>
            </a:r>
            <a:r>
              <a:rPr lang="cs-CZ" b="1" dirty="0"/>
              <a:t> </a:t>
            </a:r>
            <a:r>
              <a:rPr lang="cs-CZ" dirty="0"/>
              <a:t>they</a:t>
            </a:r>
            <a:r>
              <a:rPr lang="en-US" dirty="0"/>
              <a:t>’re receiving</a:t>
            </a:r>
            <a:r>
              <a:rPr lang="cs-CZ" dirty="0"/>
              <a:t>?</a:t>
            </a:r>
          </a:p>
          <a:p>
            <a:pPr marL="457200" lvl="1" indent="0" eaLnBrk="1" hangingPunct="1">
              <a:buNone/>
            </a:pPr>
            <a:r>
              <a:rPr lang="cs-CZ" i="1" dirty="0">
                <a:solidFill>
                  <a:srgbClr val="FF0000"/>
                </a:solidFill>
              </a:rPr>
              <a:t>(Can we assure that the improvements were caused by the RS? )</a:t>
            </a:r>
            <a:endParaRPr lang="en-US" i="1" dirty="0">
              <a:solidFill>
                <a:srgbClr val="FF0000"/>
              </a:solidFill>
            </a:endParaRPr>
          </a:p>
          <a:p>
            <a:pPr eaLnBrk="1" hangingPunct="1"/>
            <a:endParaRPr lang="en-US" dirty="0"/>
          </a:p>
          <a:p>
            <a:pPr eaLnBrk="1" hangingPunct="1"/>
            <a:endParaRPr lang="en-US" dirty="0"/>
          </a:p>
          <a:p>
            <a:pPr lvl="1" eaLnBrk="1" hangingPunct="1"/>
            <a:endParaRPr lang="en-US" dirty="0"/>
          </a:p>
          <a:p>
            <a:pPr lvl="1" eaLnBrk="1" hangingPunct="1"/>
            <a:endParaRPr lang="en-US" dirty="0"/>
          </a:p>
        </p:txBody>
      </p:sp>
      <p:pic>
        <p:nvPicPr>
          <p:cNvPr id="4" name="object 4"/>
          <p:cNvPicPr/>
          <p:nvPr/>
        </p:nvPicPr>
        <p:blipFill>
          <a:blip r:embed="rId3" cstate="print"/>
          <a:stretch>
            <a:fillRect/>
          </a:stretch>
        </p:blipFill>
        <p:spPr>
          <a:xfrm>
            <a:off x="9363456" y="193064"/>
            <a:ext cx="2828544" cy="2638044"/>
          </a:xfrm>
          <a:prstGeom prst="rect">
            <a:avLst/>
          </a:prstGeom>
        </p:spPr>
      </p:pic>
    </p:spTree>
    <p:extLst>
      <p:ext uri="{BB962C8B-B14F-4D97-AF65-F5344CB8AC3E}">
        <p14:creationId xmlns:p14="http://schemas.microsoft.com/office/powerpoint/2010/main" val="3260512924"/>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cs-CZ" dirty="0"/>
              <a:t>Offline Evaluation Metrics</a:t>
            </a:r>
            <a:endParaRPr lang="en-US" dirty="0"/>
          </a:p>
        </p:txBody>
      </p:sp>
      <p:sp>
        <p:nvSpPr>
          <p:cNvPr id="3" name="Inhaltsplatzhalter 2"/>
          <p:cNvSpPr>
            <a:spLocks noGrp="1"/>
          </p:cNvSpPr>
          <p:nvPr>
            <p:ph idx="1"/>
          </p:nvPr>
        </p:nvSpPr>
        <p:spPr>
          <a:xfrm>
            <a:off x="839416" y="1196753"/>
            <a:ext cx="10441160" cy="4929411"/>
          </a:xfrm>
        </p:spPr>
        <p:txBody>
          <a:bodyPr/>
          <a:lstStyle/>
          <a:p>
            <a:pPr marL="0" indent="0">
              <a:buNone/>
            </a:pPr>
            <a:r>
              <a:rPr lang="cs-CZ" sz="1800" i="1" dirty="0">
                <a:solidFill>
                  <a:srgbClr val="FF0000"/>
                </a:solidFill>
              </a:rPr>
              <a:t>Metrics selection depend on our research questions and hypotheses we want to test</a:t>
            </a:r>
          </a:p>
          <a:p>
            <a:r>
              <a:rPr lang="en-US" sz="1800" dirty="0"/>
              <a:t>Relevance of the recommended objects / Ranking metrics</a:t>
            </a:r>
          </a:p>
          <a:p>
            <a:pPr lvl="1"/>
            <a:r>
              <a:rPr lang="en-US" sz="1600" dirty="0"/>
              <a:t>User visited / rated / purchased… the objects, which the method recommends</a:t>
            </a:r>
          </a:p>
          <a:p>
            <a:pPr lvl="1"/>
            <a:r>
              <a:rPr lang="en-US" sz="1600" b="1" dirty="0"/>
              <a:t>nDCG</a:t>
            </a:r>
            <a:r>
              <a:rPr lang="en-US" sz="1600" dirty="0"/>
              <a:t>, </a:t>
            </a:r>
            <a:r>
              <a:rPr lang="en-US" sz="1600" b="1" dirty="0"/>
              <a:t>MAP</a:t>
            </a:r>
            <a:r>
              <a:rPr lang="en-US" sz="1600" dirty="0"/>
              <a:t>, Precision, </a:t>
            </a:r>
            <a:r>
              <a:rPr lang="en-US" sz="1600" b="1" dirty="0" err="1"/>
              <a:t>Precision@top-k</a:t>
            </a:r>
            <a:r>
              <a:rPr lang="en-US" sz="1600" dirty="0"/>
              <a:t>, Recall, </a:t>
            </a:r>
            <a:r>
              <a:rPr lang="en-US" sz="1600" dirty="0" err="1"/>
              <a:t>Liftindex</a:t>
            </a:r>
            <a:r>
              <a:rPr lang="en-US" sz="1600" dirty="0"/>
              <a:t>, </a:t>
            </a:r>
            <a:r>
              <a:rPr lang="en-US" sz="1600" dirty="0" err="1"/>
              <a:t>RankingScore</a:t>
            </a:r>
            <a:r>
              <a:rPr lang="en-US" sz="1600" dirty="0"/>
              <a:t>,…</a:t>
            </a:r>
          </a:p>
          <a:p>
            <a:r>
              <a:rPr lang="en-US" sz="1800" dirty="0"/>
              <a:t>Rating error metrics</a:t>
            </a:r>
          </a:p>
          <a:p>
            <a:pPr lvl="1"/>
            <a:r>
              <a:rPr lang="en-US" sz="1600" dirty="0"/>
              <a:t>MAE, RMSE,…</a:t>
            </a:r>
            <a:r>
              <a:rPr lang="cs-CZ" sz="1600" dirty="0"/>
              <a:t> Not very relevant nowadays</a:t>
            </a:r>
            <a:endParaRPr lang="en-US" sz="1600" dirty="0"/>
          </a:p>
          <a:p>
            <a:r>
              <a:rPr lang="en-US" sz="1800" dirty="0"/>
              <a:t>Novelty</a:t>
            </a:r>
            <a:endParaRPr lang="en-US" dirty="0"/>
          </a:p>
          <a:p>
            <a:pPr lvl="1"/>
            <a:r>
              <a:rPr lang="cs-CZ" sz="1600" dirty="0"/>
              <a:t>Was the object new for the user? (M</a:t>
            </a:r>
            <a:r>
              <a:rPr lang="en-US" sz="1600" dirty="0"/>
              <a:t>ay be both positive and negative depending on </a:t>
            </a:r>
            <a:r>
              <a:rPr lang="cs-CZ" sz="1600" dirty="0"/>
              <a:t>the </a:t>
            </a:r>
            <a:r>
              <a:rPr lang="en-US" sz="1600" dirty="0"/>
              <a:t>task</a:t>
            </a:r>
            <a:r>
              <a:rPr lang="cs-CZ" sz="1600" dirty="0"/>
              <a:t>)</a:t>
            </a:r>
            <a:endParaRPr lang="en-US" sz="1600" dirty="0"/>
          </a:p>
          <a:p>
            <a:pPr lvl="2"/>
            <a:r>
              <a:rPr lang="en-US" sz="1600" dirty="0"/>
              <a:t>However</a:t>
            </a:r>
            <a:r>
              <a:rPr lang="cs-CZ" sz="1600" dirty="0"/>
              <a:t>, </a:t>
            </a:r>
            <a:r>
              <a:rPr lang="cs-CZ" sz="1600" dirty="0" err="1"/>
              <a:t>recommending</a:t>
            </a:r>
            <a:r>
              <a:rPr lang="cs-CZ" sz="1600" dirty="0"/>
              <a:t> </a:t>
            </a:r>
            <a:r>
              <a:rPr lang="cs-CZ" sz="1600" dirty="0" err="1"/>
              <a:t>previously</a:t>
            </a:r>
            <a:r>
              <a:rPr lang="cs-CZ" sz="1600" dirty="0"/>
              <a:t> </a:t>
            </a:r>
            <a:r>
              <a:rPr lang="cs-CZ" sz="1600" dirty="0" err="1"/>
              <a:t>known</a:t>
            </a:r>
            <a:r>
              <a:rPr lang="cs-CZ" sz="1600" dirty="0"/>
              <a:t> </a:t>
            </a:r>
            <a:r>
              <a:rPr lang="cs-CZ" sz="1600" dirty="0" err="1"/>
              <a:t>items</a:t>
            </a:r>
            <a:r>
              <a:rPr lang="en-US" sz="1600" dirty="0"/>
              <a:t> is </a:t>
            </a:r>
            <a:r>
              <a:rPr lang="cs-CZ" sz="1600" dirty="0" err="1"/>
              <a:t>rather</a:t>
            </a:r>
            <a:r>
              <a:rPr lang="en-US" sz="1600" dirty="0"/>
              <a:t> trivial </a:t>
            </a:r>
          </a:p>
          <a:p>
            <a:pPr lvl="1"/>
            <a:r>
              <a:rPr lang="cs-CZ" sz="1700" dirty="0"/>
              <a:t>Several views: novel w.r.t. </a:t>
            </a:r>
            <a:r>
              <a:rPr lang="cs-CZ" sz="1700" dirty="0" err="1"/>
              <a:t>creation</a:t>
            </a:r>
            <a:r>
              <a:rPr lang="cs-CZ" sz="1700" dirty="0"/>
              <a:t> </a:t>
            </a:r>
            <a:r>
              <a:rPr lang="cs-CZ" sz="1700" dirty="0" err="1"/>
              <a:t>time</a:t>
            </a:r>
            <a:r>
              <a:rPr lang="cs-CZ" sz="1700" dirty="0"/>
              <a:t>, novel w.r.t. volume of interactions (= long tail items)</a:t>
            </a:r>
            <a:endParaRPr lang="cs-CZ" sz="1100" dirty="0"/>
          </a:p>
          <a:p>
            <a:pPr marL="400050"/>
            <a:r>
              <a:rPr lang="cs-CZ" sz="1800" dirty="0"/>
              <a:t>Diversity</a:t>
            </a:r>
            <a:endParaRPr lang="cs-CZ" dirty="0"/>
          </a:p>
          <a:p>
            <a:pPr marL="800100" lvl="1"/>
            <a:r>
              <a:rPr lang="cs-CZ" sz="1600" dirty="0"/>
              <a:t>Are all the recommendations similar to each other? </a:t>
            </a:r>
            <a:r>
              <a:rPr lang="cs-CZ" sz="1600" i="1" dirty="0">
                <a:solidFill>
                  <a:schemeClr val="bg1">
                    <a:lumMod val="50000"/>
                  </a:schemeClr>
                </a:solidFill>
              </a:rPr>
              <a:t>(Harry Potter issue)</a:t>
            </a:r>
          </a:p>
          <a:p>
            <a:pPr marL="800100" lvl="1"/>
            <a:r>
              <a:rPr lang="cs-CZ" sz="1600" dirty="0"/>
              <a:t>Generic </a:t>
            </a:r>
            <a:r>
              <a:rPr lang="cs-CZ" sz="1600" b="1" dirty="0"/>
              <a:t>Intra-List Diversity </a:t>
            </a:r>
            <a:r>
              <a:rPr lang="cs-CZ" sz="1600" dirty="0"/>
              <a:t>(pairwise diversity of items)</a:t>
            </a:r>
          </a:p>
          <a:p>
            <a:pPr marL="800100" lvl="1"/>
            <a:r>
              <a:rPr lang="cs-CZ" sz="1600" dirty="0"/>
              <a:t>Can be expressed w.r.t. both content-based and collaborative features</a:t>
            </a:r>
            <a:br>
              <a:rPr lang="cs-CZ" sz="1600" dirty="0"/>
            </a:br>
            <a:endParaRPr lang="cs-CZ" sz="1600" dirty="0"/>
          </a:p>
          <a:p>
            <a:pPr marL="400050"/>
            <a:r>
              <a:rPr lang="cs-CZ" sz="1800" dirty="0"/>
              <a:t>Coverage, Serendipity, popularity </a:t>
            </a:r>
            <a:r>
              <a:rPr lang="cs-CZ" sz="1800" dirty="0" err="1"/>
              <a:t>amplification</a:t>
            </a:r>
            <a:r>
              <a:rPr lang="cs-CZ" sz="1800" dirty="0"/>
              <a:t>...</a:t>
            </a:r>
            <a:endParaRPr lang="cs-CZ" sz="1800" b="1" dirty="0"/>
          </a:p>
          <a:p>
            <a:pPr marL="800100" lvl="1"/>
            <a:endParaRPr lang="cs-CZ" dirty="0"/>
          </a:p>
        </p:txBody>
      </p:sp>
      <p:pic>
        <p:nvPicPr>
          <p:cNvPr id="4" name="object 4"/>
          <p:cNvPicPr/>
          <p:nvPr/>
        </p:nvPicPr>
        <p:blipFill>
          <a:blip r:embed="rId3" cstate="print"/>
          <a:stretch>
            <a:fillRect/>
          </a:stretch>
        </p:blipFill>
        <p:spPr>
          <a:xfrm>
            <a:off x="9907160" y="1371600"/>
            <a:ext cx="2259510" cy="2981136"/>
          </a:xfrm>
          <a:prstGeom prst="rect">
            <a:avLst/>
          </a:prstGeom>
        </p:spPr>
      </p:pic>
    </p:spTree>
    <p:extLst>
      <p:ext uri="{BB962C8B-B14F-4D97-AF65-F5344CB8AC3E}">
        <p14:creationId xmlns:p14="http://schemas.microsoft.com/office/powerpoint/2010/main" val="410079015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Metrics: </a:t>
            </a:r>
            <a:r>
              <a:rPr lang="cs-CZ" dirty="0" err="1"/>
              <a:t>Comparison</a:t>
            </a:r>
            <a:endParaRPr lang="en-GB" dirty="0"/>
          </a:p>
        </p:txBody>
      </p:sp>
      <p:sp>
        <p:nvSpPr>
          <p:cNvPr id="9" name="AutoShape 2" descr=" \operatorname{MAP} = \frac{\sum_{q=1}^Q \operatorname{AveP(q)}}{Q} \!"/>
          <p:cNvSpPr>
            <a:spLocks noChangeAspect="1" noChangeArrowheads="1"/>
          </p:cNvSpPr>
          <p:nvPr/>
        </p:nvSpPr>
        <p:spPr bwMode="auto">
          <a:xfrm>
            <a:off x="1920429" y="351733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Obrázek 4">
            <a:extLst>
              <a:ext uri="{FF2B5EF4-FFF2-40B4-BE49-F238E27FC236}">
                <a16:creationId xmlns:a16="http://schemas.microsoft.com/office/drawing/2014/main" id="{0DBAB0C0-DDC3-C0C5-B320-EB26E3D6B525}"/>
              </a:ext>
            </a:extLst>
          </p:cNvPr>
          <p:cNvPicPr>
            <a:picLocks noChangeAspect="1"/>
          </p:cNvPicPr>
          <p:nvPr/>
        </p:nvPicPr>
        <p:blipFill>
          <a:blip r:embed="rId2"/>
          <a:stretch>
            <a:fillRect/>
          </a:stretch>
        </p:blipFill>
        <p:spPr>
          <a:xfrm>
            <a:off x="767408" y="1027420"/>
            <a:ext cx="10183365" cy="5830580"/>
          </a:xfrm>
          <a:prstGeom prst="rect">
            <a:avLst/>
          </a:prstGeom>
        </p:spPr>
      </p:pic>
    </p:spTree>
    <p:extLst>
      <p:ext uri="{BB962C8B-B14F-4D97-AF65-F5344CB8AC3E}">
        <p14:creationId xmlns:p14="http://schemas.microsoft.com/office/powerpoint/2010/main" val="213244703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67408" y="386461"/>
            <a:ext cx="12338992" cy="827278"/>
          </a:xfrm>
          <a:prstGeom prst="rect">
            <a:avLst/>
          </a:prstGeom>
        </p:spPr>
        <p:txBody>
          <a:bodyPr vert="horz" wrap="square" lIns="0" tIns="316357" rIns="0" bIns="0" numCol="1" rtlCol="0" anchor="ctr" anchorCtr="0" compatLnSpc="1">
            <a:prstTxWarp prst="textNoShape">
              <a:avLst/>
            </a:prstTxWarp>
            <a:spAutoFit/>
          </a:bodyPr>
          <a:lstStyle/>
          <a:p>
            <a:pPr marL="12700">
              <a:spcBef>
                <a:spcPts val="100"/>
              </a:spcBef>
            </a:pPr>
            <a:r>
              <a:rPr lang="cs-CZ" dirty="0"/>
              <a:t>Beyond-accuracy / beyond-relevance metrics</a:t>
            </a:r>
            <a:endParaRPr spc="-10" dirty="0"/>
          </a:p>
        </p:txBody>
      </p:sp>
      <p:pic>
        <p:nvPicPr>
          <p:cNvPr id="7170" name="Picture 2" descr="Diversity and Inclusion | SPS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5600" y="1988840"/>
            <a:ext cx="4857750" cy="3238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330051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cs-CZ" dirty="0"/>
              <a:t>Off-line </a:t>
            </a:r>
            <a:r>
              <a:rPr lang="cs-CZ" dirty="0" err="1"/>
              <a:t>Evaluation</a:t>
            </a:r>
            <a:r>
              <a:rPr lang="cs-CZ" dirty="0"/>
              <a:t> </a:t>
            </a:r>
            <a:r>
              <a:rPr lang="cs-CZ" dirty="0" err="1"/>
              <a:t>Metrics</a:t>
            </a:r>
            <a:endParaRPr lang="en-US" dirty="0"/>
          </a:p>
        </p:txBody>
      </p:sp>
      <p:sp>
        <p:nvSpPr>
          <p:cNvPr id="3" name="Inhaltsplatzhalter 2"/>
          <p:cNvSpPr>
            <a:spLocks noGrp="1"/>
          </p:cNvSpPr>
          <p:nvPr>
            <p:ph idx="1"/>
          </p:nvPr>
        </p:nvSpPr>
        <p:spPr>
          <a:xfrm>
            <a:off x="1055440" y="1371600"/>
            <a:ext cx="9155360" cy="4754564"/>
          </a:xfrm>
        </p:spPr>
        <p:txBody>
          <a:bodyPr/>
          <a:lstStyle/>
          <a:p>
            <a:r>
              <a:rPr lang="en-US" sz="1800" dirty="0"/>
              <a:t>Novelty</a:t>
            </a:r>
            <a:endParaRPr lang="en-US" dirty="0"/>
          </a:p>
          <a:p>
            <a:pPr lvl="1"/>
            <a:r>
              <a:rPr lang="cs-CZ" sz="1600" dirty="0"/>
              <a:t>Items not known (does not have feedback / were not recommended) by the user</a:t>
            </a:r>
          </a:p>
          <a:p>
            <a:pPr lvl="1"/>
            <a:r>
              <a:rPr lang="cs-CZ" sz="1600" dirty="0"/>
              <a:t>Not much </a:t>
            </a:r>
            <a:r>
              <a:rPr lang="cs-CZ" sz="1600" dirty="0" err="1"/>
              <a:t>known</a:t>
            </a:r>
            <a:r>
              <a:rPr lang="cs-CZ" sz="1600" dirty="0"/>
              <a:t> (</a:t>
            </a:r>
            <a:r>
              <a:rPr lang="cs-CZ" sz="1600" dirty="0" err="1"/>
              <a:t>niche</a:t>
            </a:r>
            <a:r>
              <a:rPr lang="cs-CZ" sz="1600" dirty="0"/>
              <a:t>) </a:t>
            </a:r>
            <a:r>
              <a:rPr lang="cs-CZ" sz="1600" dirty="0" err="1"/>
              <a:t>items</a:t>
            </a:r>
            <a:r>
              <a:rPr lang="cs-CZ" sz="1600" dirty="0"/>
              <a:t>, </a:t>
            </a:r>
            <a:r>
              <a:rPr lang="cs-CZ" sz="1600" dirty="0" err="1"/>
              <a:t>based</a:t>
            </a:r>
            <a:r>
              <a:rPr lang="cs-CZ" sz="1600" dirty="0"/>
              <a:t> on overal </a:t>
            </a:r>
            <a:r>
              <a:rPr lang="cs-CZ" sz="1600" dirty="0" err="1"/>
              <a:t>consumption</a:t>
            </a:r>
            <a:endParaRPr lang="cs-CZ" sz="1600" dirty="0"/>
          </a:p>
          <a:p>
            <a:pPr lvl="1"/>
            <a:r>
              <a:rPr lang="cs-CZ" sz="1600" dirty="0" err="1"/>
              <a:t>Items</a:t>
            </a:r>
            <a:r>
              <a:rPr lang="cs-CZ" sz="1600" dirty="0"/>
              <a:t> </a:t>
            </a:r>
            <a:r>
              <a:rPr lang="cs-CZ" sz="1600" dirty="0" err="1"/>
              <a:t>that</a:t>
            </a:r>
            <a:r>
              <a:rPr lang="cs-CZ" sz="1600" dirty="0"/>
              <a:t> are </a:t>
            </a:r>
            <a:r>
              <a:rPr lang="cs-CZ" sz="1600" dirty="0" err="1"/>
              <a:t>new</a:t>
            </a:r>
            <a:r>
              <a:rPr lang="cs-CZ" sz="1600" dirty="0"/>
              <a:t> (</a:t>
            </a:r>
            <a:r>
              <a:rPr lang="cs-CZ" sz="1600" dirty="0" err="1"/>
              <a:t>have</a:t>
            </a:r>
            <a:r>
              <a:rPr lang="cs-CZ" sz="1600" dirty="0"/>
              <a:t> </a:t>
            </a:r>
            <a:r>
              <a:rPr lang="cs-CZ" sz="1600" dirty="0" err="1"/>
              <a:t>been</a:t>
            </a:r>
            <a:r>
              <a:rPr lang="cs-CZ" sz="1600" dirty="0"/>
              <a:t> </a:t>
            </a:r>
            <a:r>
              <a:rPr lang="cs-CZ" sz="1600" dirty="0" err="1"/>
              <a:t>added</a:t>
            </a:r>
            <a:r>
              <a:rPr lang="cs-CZ" sz="1600" dirty="0"/>
              <a:t> </a:t>
            </a:r>
            <a:r>
              <a:rPr lang="cs-CZ" sz="1600" dirty="0" err="1"/>
              <a:t>recently</a:t>
            </a:r>
            <a:r>
              <a:rPr lang="cs-CZ" sz="1600" dirty="0"/>
              <a:t>)</a:t>
            </a:r>
          </a:p>
          <a:p>
            <a:pPr lvl="1"/>
            <a:endParaRPr lang="cs-CZ" sz="1600" dirty="0"/>
          </a:p>
          <a:p>
            <a:pPr lvl="1"/>
            <a:endParaRPr lang="cs-CZ" sz="1600" dirty="0"/>
          </a:p>
          <a:p>
            <a:pPr marL="457200" lvl="1" indent="0">
              <a:buNone/>
            </a:pPr>
            <a:endParaRPr lang="cs-CZ" sz="1000" dirty="0"/>
          </a:p>
          <a:p>
            <a:pPr marL="400050"/>
            <a:r>
              <a:rPr lang="cs-CZ" sz="1800" dirty="0"/>
              <a:t>Diversity</a:t>
            </a:r>
            <a:endParaRPr lang="cs-CZ" dirty="0"/>
          </a:p>
          <a:p>
            <a:pPr marL="800100" lvl="1"/>
            <a:r>
              <a:rPr lang="cs-CZ" sz="1600" b="1" dirty="0"/>
              <a:t>Intra-List Diversity</a:t>
            </a:r>
          </a:p>
          <a:p>
            <a:pPr marL="1200150" lvl="2"/>
            <a:r>
              <a:rPr lang="cs-CZ" sz="1500" dirty="0" err="1"/>
              <a:t>Average</a:t>
            </a:r>
            <a:r>
              <a:rPr lang="cs-CZ" sz="1500" dirty="0"/>
              <a:t> </a:t>
            </a:r>
            <a:r>
              <a:rPr lang="cs-CZ" sz="1500" dirty="0" err="1"/>
              <a:t>similarity</a:t>
            </a:r>
            <a:r>
              <a:rPr lang="cs-CZ" sz="1500" dirty="0"/>
              <a:t> </a:t>
            </a:r>
            <a:r>
              <a:rPr lang="cs-CZ" sz="1500" dirty="0" err="1"/>
              <a:t>of</a:t>
            </a:r>
            <a:r>
              <a:rPr lang="cs-CZ" sz="1500" dirty="0"/>
              <a:t> </a:t>
            </a:r>
            <a:r>
              <a:rPr lang="cs-CZ" sz="1500" dirty="0" err="1"/>
              <a:t>all</a:t>
            </a:r>
            <a:r>
              <a:rPr lang="cs-CZ" sz="1500" dirty="0"/>
              <a:t> </a:t>
            </a:r>
            <a:r>
              <a:rPr lang="cs-CZ" sz="1500" dirty="0" err="1"/>
              <a:t>pairs</a:t>
            </a:r>
            <a:r>
              <a:rPr lang="cs-CZ" sz="1500" dirty="0"/>
              <a:t> </a:t>
            </a:r>
            <a:r>
              <a:rPr lang="cs-CZ" sz="1500" dirty="0" err="1"/>
              <a:t>of</a:t>
            </a:r>
            <a:r>
              <a:rPr lang="cs-CZ" sz="1500" dirty="0"/>
              <a:t> </a:t>
            </a:r>
            <a:r>
              <a:rPr lang="cs-CZ" sz="1500" dirty="0" err="1"/>
              <a:t>recommended</a:t>
            </a:r>
            <a:r>
              <a:rPr lang="cs-CZ" sz="1500" dirty="0"/>
              <a:t> </a:t>
            </a:r>
            <a:r>
              <a:rPr lang="cs-CZ" sz="1500" dirty="0" err="1"/>
              <a:t>items</a:t>
            </a:r>
            <a:endParaRPr lang="cs-CZ" sz="1500" dirty="0"/>
          </a:p>
          <a:p>
            <a:pPr marL="1200150" lvl="2"/>
            <a:r>
              <a:rPr lang="cs-CZ" sz="1500" dirty="0"/>
              <a:t>Both content-based and collaborative variants are plausible</a:t>
            </a:r>
          </a:p>
          <a:p>
            <a:pPr marL="1200150" lvl="2"/>
            <a:endParaRPr lang="cs-CZ" sz="1500" dirty="0"/>
          </a:p>
          <a:p>
            <a:pPr marL="1200150" lvl="2"/>
            <a:endParaRPr lang="cs-CZ" sz="1500" dirty="0"/>
          </a:p>
          <a:p>
            <a:pPr marL="971550" lvl="2" indent="0">
              <a:buNone/>
            </a:pPr>
            <a:endParaRPr lang="cs-CZ" sz="1400" dirty="0"/>
          </a:p>
          <a:p>
            <a:pPr marL="800100" lvl="1"/>
            <a:r>
              <a:rPr lang="cs-CZ" dirty="0"/>
              <a:t>Subtopics recall, redundancy penalization, intent-aware metrics...</a:t>
            </a:r>
          </a:p>
        </p:txBody>
      </p:sp>
      <p:sp>
        <p:nvSpPr>
          <p:cNvPr id="5" name="Rectangle 4"/>
          <p:cNvSpPr/>
          <p:nvPr/>
        </p:nvSpPr>
        <p:spPr>
          <a:xfrm>
            <a:off x="479376" y="6170877"/>
            <a:ext cx="8856984" cy="261610"/>
          </a:xfrm>
          <a:prstGeom prst="rect">
            <a:avLst/>
          </a:prstGeom>
        </p:spPr>
        <p:txBody>
          <a:bodyPr wrap="square">
            <a:spAutoFit/>
          </a:bodyPr>
          <a:lstStyle/>
          <a:p>
            <a:pPr marL="800100" lvl="1"/>
            <a:r>
              <a:rPr lang="cs-CZ" sz="1100" b="0" i="1" dirty="0">
                <a:latin typeface="Arial" panose="020B0604020202020204" pitchFamily="34" charset="0"/>
                <a:cs typeface="Arial" panose="020B0604020202020204" pitchFamily="34" charset="0"/>
              </a:rPr>
              <a:t>http://www.mavir.net/docs/tfm-vargas-sandoval.pdf</a:t>
            </a:r>
          </a:p>
        </p:txBody>
      </p:sp>
      <p:pic>
        <p:nvPicPr>
          <p:cNvPr id="7" name="Picture 6"/>
          <p:cNvPicPr>
            <a:picLocks noChangeAspect="1"/>
          </p:cNvPicPr>
          <p:nvPr/>
        </p:nvPicPr>
        <p:blipFill rotWithShape="1">
          <a:blip r:embed="rId3"/>
          <a:srcRect l="76124" t="55040" r="13836" b="39920"/>
          <a:stretch/>
        </p:blipFill>
        <p:spPr>
          <a:xfrm>
            <a:off x="3215680" y="4797152"/>
            <a:ext cx="3672408" cy="576064"/>
          </a:xfrm>
          <a:prstGeom prst="rect">
            <a:avLst/>
          </a:prstGeom>
        </p:spPr>
      </p:pic>
      <p:sp>
        <p:nvSpPr>
          <p:cNvPr id="8" name="Rectangle 7"/>
          <p:cNvSpPr/>
          <p:nvPr/>
        </p:nvSpPr>
        <p:spPr>
          <a:xfrm>
            <a:off x="1271464" y="6436967"/>
            <a:ext cx="9073008" cy="261610"/>
          </a:xfrm>
          <a:prstGeom prst="rect">
            <a:avLst/>
          </a:prstGeom>
        </p:spPr>
        <p:txBody>
          <a:bodyPr wrap="square">
            <a:spAutoFit/>
          </a:bodyPr>
          <a:lstStyle/>
          <a:p>
            <a:r>
              <a:rPr lang="en-US" sz="1100" b="0" dirty="0">
                <a:latin typeface="Arial" panose="020B0604020202020204" pitchFamily="34" charset="0"/>
                <a:cs typeface="Arial" panose="020B0604020202020204" pitchFamily="34" charset="0"/>
              </a:rPr>
              <a:t>https://medium.com/mlearning-ai/automatic-evaluation-of-recommendation-systems-coverage-novelty-and-diversity-cc140330d3e7</a:t>
            </a:r>
          </a:p>
        </p:txBody>
      </p:sp>
      <p:pic>
        <p:nvPicPr>
          <p:cNvPr id="9" name="Picture 8"/>
          <p:cNvPicPr>
            <a:picLocks noChangeAspect="1"/>
          </p:cNvPicPr>
          <p:nvPr/>
        </p:nvPicPr>
        <p:blipFill rotWithShape="1">
          <a:blip r:embed="rId4"/>
          <a:srcRect l="21060" t="55670" r="62403" b="32990"/>
          <a:stretch/>
        </p:blipFill>
        <p:spPr>
          <a:xfrm>
            <a:off x="5796880" y="2452738"/>
            <a:ext cx="6048672" cy="1296144"/>
          </a:xfrm>
          <a:prstGeom prst="rect">
            <a:avLst/>
          </a:prstGeom>
        </p:spPr>
      </p:pic>
    </p:spTree>
    <p:extLst>
      <p:ext uri="{BB962C8B-B14F-4D97-AF65-F5344CB8AC3E}">
        <p14:creationId xmlns:p14="http://schemas.microsoft.com/office/powerpoint/2010/main" val="5925326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cs-CZ" dirty="0"/>
              <a:t>Off-line </a:t>
            </a:r>
            <a:r>
              <a:rPr lang="cs-CZ" dirty="0" err="1"/>
              <a:t>Evaluation</a:t>
            </a:r>
            <a:r>
              <a:rPr lang="cs-CZ" dirty="0"/>
              <a:t> </a:t>
            </a:r>
            <a:r>
              <a:rPr lang="cs-CZ" dirty="0" err="1"/>
              <a:t>Metrics</a:t>
            </a:r>
            <a:endParaRPr lang="en-US" dirty="0"/>
          </a:p>
        </p:txBody>
      </p:sp>
      <p:sp>
        <p:nvSpPr>
          <p:cNvPr id="3" name="Inhaltsplatzhalter 2"/>
          <p:cNvSpPr>
            <a:spLocks noGrp="1"/>
          </p:cNvSpPr>
          <p:nvPr>
            <p:ph idx="1"/>
          </p:nvPr>
        </p:nvSpPr>
        <p:spPr>
          <a:xfrm>
            <a:off x="1981200" y="1196753"/>
            <a:ext cx="8229600" cy="4929411"/>
          </a:xfrm>
        </p:spPr>
        <p:txBody>
          <a:bodyPr/>
          <a:lstStyle/>
          <a:p>
            <a:r>
              <a:rPr lang="cs-CZ" sz="1800" dirty="0"/>
              <a:t>Coverage</a:t>
            </a:r>
            <a:endParaRPr lang="en-US" dirty="0"/>
          </a:p>
          <a:p>
            <a:pPr lvl="1"/>
            <a:r>
              <a:rPr lang="cs-CZ" sz="1600" dirty="0"/>
              <a:t>Number of unique items recommended at least once / Total volume </a:t>
            </a:r>
            <a:r>
              <a:rPr lang="cs-CZ" sz="1600" dirty="0" err="1"/>
              <a:t>of</a:t>
            </a:r>
            <a:r>
              <a:rPr lang="cs-CZ" sz="1600" dirty="0"/>
              <a:t> </a:t>
            </a:r>
            <a:r>
              <a:rPr lang="cs-CZ" sz="1600" dirty="0" err="1"/>
              <a:t>items</a:t>
            </a:r>
            <a:endParaRPr lang="cs-CZ" sz="1600" dirty="0"/>
          </a:p>
          <a:p>
            <a:pPr lvl="1"/>
            <a:r>
              <a:rPr lang="cs-CZ" sz="1600" dirty="0" err="1"/>
              <a:t>Coverage</a:t>
            </a:r>
            <a:r>
              <a:rPr lang="cs-CZ" sz="1600" dirty="0"/>
              <a:t> on </a:t>
            </a:r>
            <a:r>
              <a:rPr lang="cs-CZ" sz="1600" dirty="0" err="1"/>
              <a:t>item</a:t>
            </a:r>
            <a:r>
              <a:rPr lang="cs-CZ" sz="1600" dirty="0"/>
              <a:t> </a:t>
            </a:r>
            <a:r>
              <a:rPr lang="cs-CZ" sz="1600" dirty="0" err="1"/>
              <a:t>categories</a:t>
            </a:r>
            <a:r>
              <a:rPr lang="cs-CZ" sz="1600" dirty="0"/>
              <a:t> in user profile (profile </a:t>
            </a:r>
            <a:r>
              <a:rPr lang="cs-CZ" sz="1600" dirty="0" err="1"/>
              <a:t>broadness</a:t>
            </a:r>
            <a:r>
              <a:rPr lang="cs-CZ" sz="1600" dirty="0"/>
              <a:t>)</a:t>
            </a:r>
          </a:p>
          <a:p>
            <a:pPr marL="457200" lvl="1" indent="0">
              <a:buNone/>
            </a:pPr>
            <a:endParaRPr lang="cs-CZ" sz="1000" dirty="0"/>
          </a:p>
          <a:p>
            <a:pPr marL="400050"/>
            <a:r>
              <a:rPr lang="cs-CZ" sz="1800" dirty="0"/>
              <a:t>Popularity </a:t>
            </a:r>
            <a:r>
              <a:rPr lang="cs-CZ" sz="1800" dirty="0" err="1"/>
              <a:t>amplification</a:t>
            </a:r>
            <a:r>
              <a:rPr lang="cs-CZ" sz="1800" dirty="0"/>
              <a:t> / popularity lift</a:t>
            </a:r>
            <a:endParaRPr lang="cs-CZ" dirty="0"/>
          </a:p>
          <a:p>
            <a:pPr marL="800100" lvl="1"/>
            <a:r>
              <a:rPr lang="cs-CZ" sz="1600" dirty="0"/>
              <a:t>A.k.a. Novelty of the whole recommendation process</a:t>
            </a:r>
          </a:p>
          <a:p>
            <a:pPr marL="1200150" lvl="2"/>
            <a:r>
              <a:rPr lang="cs-CZ" sz="1400" dirty="0"/>
              <a:t>Normalized by the distribution of feedback among items</a:t>
            </a:r>
          </a:p>
          <a:p>
            <a:pPr marL="1200150" lvl="2"/>
            <a:endParaRPr lang="cs-CZ" sz="1500" dirty="0"/>
          </a:p>
        </p:txBody>
      </p:sp>
      <p:pic>
        <p:nvPicPr>
          <p:cNvPr id="4" name="Picture 3"/>
          <p:cNvPicPr>
            <a:picLocks noChangeAspect="1"/>
          </p:cNvPicPr>
          <p:nvPr/>
        </p:nvPicPr>
        <p:blipFill rotWithShape="1">
          <a:blip r:embed="rId3"/>
          <a:srcRect l="71464" t="52288" r="7077" b="11803"/>
          <a:stretch/>
        </p:blipFill>
        <p:spPr>
          <a:xfrm>
            <a:off x="1981200" y="3068960"/>
            <a:ext cx="7053336" cy="3688442"/>
          </a:xfrm>
          <a:prstGeom prst="rect">
            <a:avLst/>
          </a:prstGeom>
        </p:spPr>
      </p:pic>
    </p:spTree>
    <p:extLst>
      <p:ext uri="{BB962C8B-B14F-4D97-AF65-F5344CB8AC3E}">
        <p14:creationId xmlns:p14="http://schemas.microsoft.com/office/powerpoint/2010/main" val="79812535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a:t>Enhancing novelty / diversity</a:t>
            </a:r>
            <a:endParaRPr lang="en-US" dirty="0"/>
          </a:p>
        </p:txBody>
      </p:sp>
      <p:sp>
        <p:nvSpPr>
          <p:cNvPr id="3" name="Content Placeholder 2"/>
          <p:cNvSpPr>
            <a:spLocks noGrp="1"/>
          </p:cNvSpPr>
          <p:nvPr>
            <p:ph idx="1"/>
          </p:nvPr>
        </p:nvSpPr>
        <p:spPr/>
        <p:txBody>
          <a:bodyPr/>
          <a:lstStyle/>
          <a:p>
            <a:r>
              <a:rPr lang="cs-CZ" dirty="0">
                <a:solidFill>
                  <a:schemeClr val="tx1"/>
                </a:solidFill>
              </a:rPr>
              <a:t>Serendipity</a:t>
            </a:r>
          </a:p>
          <a:p>
            <a:pPr lvl="1"/>
            <a:r>
              <a:rPr lang="cs-CZ" dirty="0" err="1">
                <a:solidFill>
                  <a:schemeClr val="tx1"/>
                </a:solidFill>
              </a:rPr>
              <a:t>A.k.a</a:t>
            </a:r>
            <a:r>
              <a:rPr lang="cs-CZ" dirty="0">
                <a:solidFill>
                  <a:schemeClr val="tx1"/>
                </a:solidFill>
              </a:rPr>
              <a:t>. </a:t>
            </a:r>
            <a:r>
              <a:rPr lang="cs-CZ" dirty="0" err="1">
                <a:solidFill>
                  <a:schemeClr val="tx1"/>
                </a:solidFill>
              </a:rPr>
              <a:t>items</a:t>
            </a:r>
            <a:r>
              <a:rPr lang="cs-CZ" dirty="0">
                <a:solidFill>
                  <a:schemeClr val="tx1"/>
                </a:solidFill>
              </a:rPr>
              <a:t> </a:t>
            </a:r>
            <a:r>
              <a:rPr lang="cs-CZ" dirty="0" err="1">
                <a:solidFill>
                  <a:schemeClr val="tx1"/>
                </a:solidFill>
              </a:rPr>
              <a:t>that</a:t>
            </a:r>
            <a:r>
              <a:rPr lang="cs-CZ" dirty="0">
                <a:solidFill>
                  <a:schemeClr val="tx1"/>
                </a:solidFill>
              </a:rPr>
              <a:t> </a:t>
            </a:r>
            <a:r>
              <a:rPr lang="cs-CZ" dirty="0" err="1">
                <a:solidFill>
                  <a:schemeClr val="tx1"/>
                </a:solidFill>
              </a:rPr>
              <a:t>represent</a:t>
            </a:r>
            <a:r>
              <a:rPr lang="cs-CZ" dirty="0">
                <a:solidFill>
                  <a:schemeClr val="tx1"/>
                </a:solidFill>
              </a:rPr>
              <a:t> </a:t>
            </a:r>
            <a:r>
              <a:rPr lang="cs-CZ" dirty="0" err="1">
                <a:solidFill>
                  <a:schemeClr val="tx1"/>
                </a:solidFill>
              </a:rPr>
              <a:t>pleasant</a:t>
            </a:r>
            <a:r>
              <a:rPr lang="cs-CZ" dirty="0">
                <a:solidFill>
                  <a:schemeClr val="tx1"/>
                </a:solidFill>
              </a:rPr>
              <a:t> </a:t>
            </a:r>
            <a:r>
              <a:rPr lang="cs-CZ" dirty="0" err="1">
                <a:solidFill>
                  <a:schemeClr val="tx1"/>
                </a:solidFill>
              </a:rPr>
              <a:t>surprise</a:t>
            </a:r>
            <a:endParaRPr lang="cs-CZ" dirty="0">
              <a:solidFill>
                <a:schemeClr val="tx1"/>
              </a:solidFill>
            </a:endParaRPr>
          </a:p>
          <a:p>
            <a:pPr lvl="1"/>
            <a:r>
              <a:rPr lang="cs-CZ" dirty="0" err="1">
                <a:solidFill>
                  <a:schemeClr val="tx1"/>
                </a:solidFill>
              </a:rPr>
              <a:t>Typically</a:t>
            </a:r>
            <a:r>
              <a:rPr lang="cs-CZ" dirty="0">
                <a:solidFill>
                  <a:schemeClr val="tx1"/>
                </a:solidFill>
              </a:rPr>
              <a:t> </a:t>
            </a:r>
            <a:r>
              <a:rPr lang="cs-CZ" dirty="0" err="1">
                <a:solidFill>
                  <a:schemeClr val="tx1"/>
                </a:solidFill>
              </a:rPr>
              <a:t>modeled</a:t>
            </a:r>
            <a:r>
              <a:rPr lang="cs-CZ" dirty="0">
                <a:solidFill>
                  <a:schemeClr val="tx1"/>
                </a:solidFill>
              </a:rPr>
              <a:t> as items that are both relevant and unexpected</a:t>
            </a:r>
          </a:p>
          <a:p>
            <a:pPr lvl="2"/>
            <a:r>
              <a:rPr lang="cs-CZ" dirty="0">
                <a:solidFill>
                  <a:schemeClr val="tx1"/>
                </a:solidFill>
              </a:rPr>
              <a:t>relevance is typically the predicted RS relevance (or actuall presence in test data)</a:t>
            </a:r>
          </a:p>
          <a:p>
            <a:pPr lvl="2"/>
            <a:r>
              <a:rPr lang="cs-CZ" dirty="0">
                <a:solidFill>
                  <a:schemeClr val="tx1"/>
                </a:solidFill>
              </a:rPr>
              <a:t>unexpectedness evaluated as diversity to the w.r.t. current user profile </a:t>
            </a:r>
          </a:p>
          <a:p>
            <a:pPr lvl="2"/>
            <a:r>
              <a:rPr lang="cs-CZ" dirty="0">
                <a:solidFill>
                  <a:schemeClr val="tx1"/>
                </a:solidFill>
              </a:rPr>
              <a:t>Serendipity = relevance * unexpectedness</a:t>
            </a:r>
          </a:p>
          <a:p>
            <a:pPr marL="914400" lvl="2" indent="0">
              <a:buNone/>
            </a:pPr>
            <a:endParaRPr lang="cs-CZ" b="1" dirty="0">
              <a:solidFill>
                <a:schemeClr val="tx1"/>
              </a:solidFill>
            </a:endParaRPr>
          </a:p>
          <a:p>
            <a:pPr lvl="1"/>
            <a:endParaRPr lang="cs-CZ" b="1" dirty="0">
              <a:solidFill>
                <a:schemeClr val="tx1"/>
              </a:solidFill>
            </a:endParaRPr>
          </a:p>
          <a:p>
            <a:pPr lvl="1"/>
            <a:endParaRPr lang="cs-CZ" dirty="0">
              <a:solidFill>
                <a:schemeClr val="tx1"/>
              </a:solidFill>
            </a:endParaRPr>
          </a:p>
          <a:p>
            <a:pPr lvl="1"/>
            <a:endParaRPr lang="en-US" dirty="0">
              <a:solidFill>
                <a:schemeClr val="tx1"/>
              </a:solidFill>
            </a:endParaRPr>
          </a:p>
        </p:txBody>
      </p:sp>
    </p:spTree>
    <p:extLst>
      <p:ext uri="{BB962C8B-B14F-4D97-AF65-F5344CB8AC3E}">
        <p14:creationId xmlns:p14="http://schemas.microsoft.com/office/powerpoint/2010/main" val="49705164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a:t>Enhancing novelty / diversity</a:t>
            </a:r>
            <a:endParaRPr lang="en-US" dirty="0"/>
          </a:p>
        </p:txBody>
      </p:sp>
      <p:sp>
        <p:nvSpPr>
          <p:cNvPr id="3" name="Content Placeholder 2"/>
          <p:cNvSpPr>
            <a:spLocks noGrp="1"/>
          </p:cNvSpPr>
          <p:nvPr>
            <p:ph idx="1"/>
          </p:nvPr>
        </p:nvSpPr>
        <p:spPr/>
        <p:txBody>
          <a:bodyPr/>
          <a:lstStyle/>
          <a:p>
            <a:r>
              <a:rPr lang="cs-CZ" dirty="0">
                <a:solidFill>
                  <a:schemeClr val="tx1"/>
                </a:solidFill>
              </a:rPr>
              <a:t>Novelty, coverage</a:t>
            </a:r>
          </a:p>
          <a:p>
            <a:pPr lvl="1"/>
            <a:r>
              <a:rPr lang="cs-CZ" dirty="0">
                <a:solidFill>
                  <a:schemeClr val="tx1"/>
                </a:solidFill>
              </a:rPr>
              <a:t>Evaluated on individual items =&gt; simple weighted models will do</a:t>
            </a:r>
          </a:p>
          <a:p>
            <a:pPr lvl="1"/>
            <a:r>
              <a:rPr lang="cs-CZ" dirty="0">
                <a:solidFill>
                  <a:schemeClr val="tx1"/>
                </a:solidFill>
              </a:rPr>
              <a:t>argmax \alpha * relevance + (1- \alpha ) * novelty</a:t>
            </a:r>
          </a:p>
          <a:p>
            <a:r>
              <a:rPr lang="cs-CZ" b="1" dirty="0">
                <a:solidFill>
                  <a:schemeClr val="tx1"/>
                </a:solidFill>
              </a:rPr>
              <a:t>Diversity</a:t>
            </a:r>
          </a:p>
          <a:p>
            <a:pPr lvl="1"/>
            <a:r>
              <a:rPr lang="cs-CZ" dirty="0">
                <a:solidFill>
                  <a:schemeClr val="tx1"/>
                </a:solidFill>
              </a:rPr>
              <a:t>Diversity is a feature of the list</a:t>
            </a:r>
          </a:p>
          <a:p>
            <a:pPr lvl="1"/>
            <a:r>
              <a:rPr lang="cs-CZ" b="1" dirty="0">
                <a:solidFill>
                  <a:schemeClr val="tx1"/>
                </a:solidFill>
              </a:rPr>
              <a:t>Maximal Marginal Relevance</a:t>
            </a:r>
            <a:r>
              <a:rPr lang="cs-CZ" dirty="0">
                <a:solidFill>
                  <a:schemeClr val="tx1"/>
                </a:solidFill>
              </a:rPr>
              <a:t>, xQUAD,...</a:t>
            </a:r>
          </a:p>
          <a:p>
            <a:pPr lvl="2"/>
            <a:r>
              <a:rPr lang="cs-CZ" dirty="0">
                <a:solidFill>
                  <a:schemeClr val="tx1"/>
                </a:solidFill>
              </a:rPr>
              <a:t>Reduce relevance of the next item by its similarity to the closest already selected item</a:t>
            </a:r>
          </a:p>
          <a:p>
            <a:pPr marL="914400" lvl="2" indent="0">
              <a:buNone/>
            </a:pPr>
            <a:endParaRPr lang="cs-CZ" b="1" dirty="0">
              <a:solidFill>
                <a:schemeClr val="tx1"/>
              </a:solidFill>
            </a:endParaRPr>
          </a:p>
          <a:p>
            <a:pPr lvl="1"/>
            <a:endParaRPr lang="cs-CZ" b="1" dirty="0">
              <a:solidFill>
                <a:schemeClr val="tx1"/>
              </a:solidFill>
            </a:endParaRPr>
          </a:p>
          <a:p>
            <a:pPr lvl="1"/>
            <a:endParaRPr lang="cs-CZ" dirty="0">
              <a:solidFill>
                <a:schemeClr val="tx1"/>
              </a:solidFill>
            </a:endParaRPr>
          </a:p>
          <a:p>
            <a:pPr lvl="1"/>
            <a:endParaRPr lang="en-US" dirty="0">
              <a:solidFill>
                <a:schemeClr val="tx1"/>
              </a:solidFill>
            </a:endParaRPr>
          </a:p>
        </p:txBody>
      </p:sp>
      <p:sp>
        <p:nvSpPr>
          <p:cNvPr id="4" name="Rectangle 3"/>
          <p:cNvSpPr/>
          <p:nvPr/>
        </p:nvSpPr>
        <p:spPr>
          <a:xfrm>
            <a:off x="695400" y="6223960"/>
            <a:ext cx="8942784" cy="261610"/>
          </a:xfrm>
          <a:prstGeom prst="rect">
            <a:avLst/>
          </a:prstGeom>
        </p:spPr>
        <p:txBody>
          <a:bodyPr wrap="square">
            <a:spAutoFit/>
          </a:bodyPr>
          <a:lstStyle/>
          <a:p>
            <a:r>
              <a:rPr lang="en-US" sz="1100" b="0" dirty="0">
                <a:latin typeface="Arial" panose="020B0604020202020204" pitchFamily="34" charset="0"/>
                <a:cs typeface="Arial" panose="020B0604020202020204" pitchFamily="34" charset="0"/>
              </a:rPr>
              <a:t>https://medium.com/tech-that-works/maximal-marginal-relevance-to-rerank-results-in-unsupervised-keyphrase-extraction-22d95015c7c5</a:t>
            </a:r>
          </a:p>
        </p:txBody>
      </p:sp>
      <p:sp>
        <p:nvSpPr>
          <p:cNvPr id="5" name="Rectangle 4"/>
          <p:cNvSpPr/>
          <p:nvPr/>
        </p:nvSpPr>
        <p:spPr>
          <a:xfrm>
            <a:off x="695400" y="6485570"/>
            <a:ext cx="6096000" cy="261610"/>
          </a:xfrm>
          <a:prstGeom prst="rect">
            <a:avLst/>
          </a:prstGeom>
        </p:spPr>
        <p:txBody>
          <a:bodyPr>
            <a:spAutoFit/>
          </a:bodyPr>
          <a:lstStyle/>
          <a:p>
            <a:r>
              <a:rPr lang="en-US" sz="1100" b="0" dirty="0">
                <a:latin typeface="Arial" panose="020B0604020202020204" pitchFamily="34" charset="0"/>
                <a:cs typeface="Arial" panose="020B0604020202020204" pitchFamily="34" charset="0"/>
              </a:rPr>
              <a:t>https://www.cs.cmu.edu/~jgc/publication/The_Use_MMR_Diversity_Based_LTMIR_1998.pdf</a:t>
            </a:r>
          </a:p>
        </p:txBody>
      </p:sp>
      <p:pic>
        <p:nvPicPr>
          <p:cNvPr id="9" name="Picture 8"/>
          <p:cNvPicPr>
            <a:picLocks noChangeAspect="1"/>
          </p:cNvPicPr>
          <p:nvPr/>
        </p:nvPicPr>
        <p:blipFill rotWithShape="1">
          <a:blip r:embed="rId2"/>
          <a:srcRect l="70081" t="19760" r="12791" b="75200"/>
          <a:stretch/>
        </p:blipFill>
        <p:spPr>
          <a:xfrm>
            <a:off x="1271464" y="4293096"/>
            <a:ext cx="6264696" cy="576064"/>
          </a:xfrm>
          <a:prstGeom prst="rect">
            <a:avLst/>
          </a:prstGeom>
        </p:spPr>
      </p:pic>
      <p:sp>
        <p:nvSpPr>
          <p:cNvPr id="10" name="Oval Callout 9"/>
          <p:cNvSpPr/>
          <p:nvPr/>
        </p:nvSpPr>
        <p:spPr bwMode="auto">
          <a:xfrm>
            <a:off x="2138512" y="5009319"/>
            <a:ext cx="3960440" cy="896964"/>
          </a:xfrm>
          <a:prstGeom prst="wedgeEllipseCallout">
            <a:avLst>
              <a:gd name="adj1" fmla="val -8026"/>
              <a:gd name="adj2" fmla="val -94737"/>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cs-CZ" sz="1800" b="1" i="0" u="none" strike="noStrike" cap="none" normalizeH="0" baseline="0" dirty="0">
                <a:ln>
                  <a:noFill/>
                </a:ln>
                <a:solidFill>
                  <a:schemeClr val="tx1"/>
                </a:solidFill>
                <a:effectLst/>
                <a:latin typeface="Verdana" pitchFamily="34" charset="0"/>
              </a:rPr>
              <a:t>Estimated relevance in our case</a:t>
            </a:r>
            <a:endParaRPr kumimoji="0" lang="en-US" sz="1800" b="1" i="0" u="none" strike="noStrike" cap="none" normalizeH="0" baseline="0" dirty="0">
              <a:ln>
                <a:noFill/>
              </a:ln>
              <a:solidFill>
                <a:schemeClr val="tx1"/>
              </a:solidFill>
              <a:effectLst/>
              <a:latin typeface="Verdana" pitchFamily="34" charset="0"/>
            </a:endParaRPr>
          </a:p>
        </p:txBody>
      </p:sp>
    </p:spTree>
    <p:extLst>
      <p:ext uri="{BB962C8B-B14F-4D97-AF65-F5344CB8AC3E}">
        <p14:creationId xmlns:p14="http://schemas.microsoft.com/office/powerpoint/2010/main" val="140496509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67408" y="386461"/>
            <a:ext cx="12338992" cy="827278"/>
          </a:xfrm>
          <a:prstGeom prst="rect">
            <a:avLst/>
          </a:prstGeom>
        </p:spPr>
        <p:txBody>
          <a:bodyPr vert="horz" wrap="square" lIns="0" tIns="316357" rIns="0" bIns="0" numCol="1" rtlCol="0" anchor="ctr" anchorCtr="0" compatLnSpc="1">
            <a:prstTxWarp prst="textNoShape">
              <a:avLst/>
            </a:prstTxWarp>
            <a:spAutoFit/>
          </a:bodyPr>
          <a:lstStyle/>
          <a:p>
            <a:pPr marL="12700">
              <a:spcBef>
                <a:spcPts val="100"/>
              </a:spcBef>
            </a:pPr>
            <a:r>
              <a:rPr lang="cs-CZ" dirty="0"/>
              <a:t>Accuracy / relevance metrics</a:t>
            </a:r>
            <a:endParaRPr spc="-10" dirty="0"/>
          </a:p>
        </p:txBody>
      </p:sp>
      <p:pic>
        <p:nvPicPr>
          <p:cNvPr id="8194" name="Picture 2" descr="Getting Ready For The Outdoors: Arrow Selection - Wales Arche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7608" y="1700808"/>
            <a:ext cx="6192688" cy="4128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399601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207568" y="260648"/>
            <a:ext cx="5904656" cy="1143000"/>
          </a:xfrm>
        </p:spPr>
        <p:txBody>
          <a:bodyPr/>
          <a:lstStyle/>
          <a:p>
            <a:r>
              <a:rPr lang="en-US" dirty="0"/>
              <a:t>Evaluation in information retrieval (IR)</a:t>
            </a:r>
          </a:p>
        </p:txBody>
      </p:sp>
      <p:sp>
        <p:nvSpPr>
          <p:cNvPr id="3" name="Inhaltsplatzhalter 2"/>
          <p:cNvSpPr>
            <a:spLocks noGrp="1"/>
          </p:cNvSpPr>
          <p:nvPr>
            <p:ph idx="1"/>
          </p:nvPr>
        </p:nvSpPr>
        <p:spPr>
          <a:xfrm>
            <a:off x="2135560" y="1412776"/>
            <a:ext cx="7344816" cy="4536504"/>
          </a:xfrm>
        </p:spPr>
        <p:txBody>
          <a:bodyPr/>
          <a:lstStyle/>
          <a:p>
            <a:r>
              <a:rPr lang="de-AT" dirty="0"/>
              <a:t>Historical </a:t>
            </a:r>
            <a:r>
              <a:rPr lang="de-AT" dirty="0" err="1"/>
              <a:t>Cranfield</a:t>
            </a:r>
            <a:r>
              <a:rPr lang="de-AT" dirty="0"/>
              <a:t> </a:t>
            </a:r>
            <a:r>
              <a:rPr lang="de-AT" dirty="0" err="1"/>
              <a:t>collection</a:t>
            </a:r>
            <a:r>
              <a:rPr lang="de-AT" dirty="0"/>
              <a:t> (</a:t>
            </a:r>
            <a:r>
              <a:rPr lang="de-AT" dirty="0" err="1"/>
              <a:t>late</a:t>
            </a:r>
            <a:r>
              <a:rPr lang="de-AT" dirty="0"/>
              <a:t> 1950s)</a:t>
            </a:r>
          </a:p>
          <a:p>
            <a:pPr lvl="1"/>
            <a:r>
              <a:rPr lang="de-AT" dirty="0"/>
              <a:t>1,398 </a:t>
            </a:r>
            <a:r>
              <a:rPr lang="de-AT" dirty="0" err="1"/>
              <a:t>journal</a:t>
            </a:r>
            <a:r>
              <a:rPr lang="de-AT" dirty="0"/>
              <a:t> article </a:t>
            </a:r>
            <a:r>
              <a:rPr lang="de-AT" dirty="0" err="1"/>
              <a:t>abstracts</a:t>
            </a:r>
            <a:endParaRPr lang="de-AT" dirty="0"/>
          </a:p>
          <a:p>
            <a:pPr lvl="1"/>
            <a:r>
              <a:rPr lang="de-AT" dirty="0"/>
              <a:t>225 </a:t>
            </a:r>
            <a:r>
              <a:rPr lang="de-AT" dirty="0" err="1"/>
              <a:t>queries</a:t>
            </a:r>
            <a:endParaRPr lang="de-AT" dirty="0"/>
          </a:p>
          <a:p>
            <a:pPr lvl="1"/>
            <a:r>
              <a:rPr lang="de-AT" dirty="0"/>
              <a:t>Exhaustive </a:t>
            </a:r>
            <a:r>
              <a:rPr lang="de-AT" dirty="0" err="1"/>
              <a:t>relevance</a:t>
            </a:r>
            <a:r>
              <a:rPr lang="de-AT" dirty="0"/>
              <a:t> </a:t>
            </a:r>
            <a:r>
              <a:rPr lang="de-AT" dirty="0" err="1"/>
              <a:t>judgements</a:t>
            </a:r>
            <a:r>
              <a:rPr lang="de-AT" dirty="0"/>
              <a:t> (</a:t>
            </a:r>
            <a:r>
              <a:rPr lang="de-AT" dirty="0" err="1"/>
              <a:t>over</a:t>
            </a:r>
            <a:r>
              <a:rPr lang="de-AT" dirty="0"/>
              <a:t> 300K)</a:t>
            </a:r>
          </a:p>
          <a:p>
            <a:r>
              <a:rPr lang="en-US" dirty="0"/>
              <a:t>Ground truth established by human domain experts</a:t>
            </a:r>
          </a:p>
        </p:txBody>
      </p:sp>
      <p:graphicFrame>
        <p:nvGraphicFramePr>
          <p:cNvPr id="7" name="Tabelle 6"/>
          <p:cNvGraphicFramePr>
            <a:graphicFrameLocks noGrp="1"/>
          </p:cNvGraphicFramePr>
          <p:nvPr>
            <p:extLst>
              <p:ext uri="{D42A27DB-BD31-4B8C-83A1-F6EECF244321}">
                <p14:modId xmlns:p14="http://schemas.microsoft.com/office/powerpoint/2010/main" val="472129833"/>
              </p:ext>
            </p:extLst>
          </p:nvPr>
        </p:nvGraphicFramePr>
        <p:xfrm>
          <a:off x="2063552" y="3212976"/>
          <a:ext cx="6624735" cy="2182478"/>
        </p:xfrm>
        <a:graphic>
          <a:graphicData uri="http://schemas.openxmlformats.org/drawingml/2006/table">
            <a:tbl>
              <a:tblPr firstRow="1" bandRow="1">
                <a:tableStyleId>{073A0DAA-6AF3-43AB-8588-CEC1D06C72B9}</a:tableStyleId>
              </a:tblPr>
              <a:tblGrid>
                <a:gridCol w="702626">
                  <a:extLst>
                    <a:ext uri="{9D8B030D-6E8A-4147-A177-3AD203B41FA5}">
                      <a16:colId xmlns:a16="http://schemas.microsoft.com/office/drawing/2014/main" val="20000"/>
                    </a:ext>
                  </a:extLst>
                </a:gridCol>
                <a:gridCol w="1104123">
                  <a:extLst>
                    <a:ext uri="{9D8B030D-6E8A-4147-A177-3AD203B41FA5}">
                      <a16:colId xmlns:a16="http://schemas.microsoft.com/office/drawing/2014/main" val="20001"/>
                    </a:ext>
                  </a:extLst>
                </a:gridCol>
                <a:gridCol w="2469979">
                  <a:extLst>
                    <a:ext uri="{9D8B030D-6E8A-4147-A177-3AD203B41FA5}">
                      <a16:colId xmlns:a16="http://schemas.microsoft.com/office/drawing/2014/main" val="20002"/>
                    </a:ext>
                  </a:extLst>
                </a:gridCol>
                <a:gridCol w="2348007">
                  <a:extLst>
                    <a:ext uri="{9D8B030D-6E8A-4147-A177-3AD203B41FA5}">
                      <a16:colId xmlns:a16="http://schemas.microsoft.com/office/drawing/2014/main" val="20003"/>
                    </a:ext>
                  </a:extLst>
                </a:gridCol>
              </a:tblGrid>
              <a:tr h="396814">
                <a:tc>
                  <a:txBody>
                    <a:bodyPr/>
                    <a:lstStyle/>
                    <a:p>
                      <a:endParaRPr lang="en-US" dirty="0">
                        <a:solidFill>
                          <a:schemeClr val="accent6"/>
                        </a:solidFill>
                        <a:latin typeface="Calibri" pitchFamily="34" charset="0"/>
                      </a:endParaRPr>
                    </a:p>
                  </a:txBody>
                  <a:tcPr/>
                </a:tc>
                <a:tc>
                  <a:txBody>
                    <a:bodyPr/>
                    <a:lstStyle/>
                    <a:p>
                      <a:endParaRPr lang="en-US" dirty="0">
                        <a:solidFill>
                          <a:schemeClr val="accent6"/>
                        </a:solidFill>
                        <a:latin typeface="Calibri" pitchFamily="34" charset="0"/>
                      </a:endParaRPr>
                    </a:p>
                  </a:txBody>
                  <a:tcPr/>
                </a:tc>
                <a:tc gridSpan="2">
                  <a:txBody>
                    <a:bodyPr/>
                    <a:lstStyle/>
                    <a:p>
                      <a:pPr algn="ctr"/>
                      <a:r>
                        <a:rPr lang="en-US" dirty="0"/>
                        <a:t>Reality</a:t>
                      </a:r>
                      <a:endParaRPr lang="en-US" b="0" dirty="0">
                        <a:solidFill>
                          <a:schemeClr val="accent6"/>
                        </a:solidFill>
                        <a:latin typeface="Calibri" pitchFamily="34" charset="0"/>
                      </a:endParaRPr>
                    </a:p>
                  </a:txBody>
                  <a:tcPr/>
                </a:tc>
                <a:tc hMerge="1">
                  <a:txBody>
                    <a:bodyPr/>
                    <a:lstStyle/>
                    <a:p>
                      <a:endParaRPr lang="en-US" b="0" dirty="0">
                        <a:solidFill>
                          <a:schemeClr val="accent6"/>
                        </a:solidFill>
                        <a:latin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96814">
                <a:tc>
                  <a:txBody>
                    <a:bodyPr/>
                    <a:lstStyle/>
                    <a:p>
                      <a:endParaRPr lang="en-US" dirty="0">
                        <a:solidFill>
                          <a:schemeClr val="accent6"/>
                        </a:solidFill>
                        <a:latin typeface="Calibri" pitchFamily="34" charset="0"/>
                      </a:endParaRPr>
                    </a:p>
                  </a:txBody>
                  <a:tcPr/>
                </a:tc>
                <a:tc>
                  <a:txBody>
                    <a:bodyPr/>
                    <a:lstStyle/>
                    <a:p>
                      <a:endParaRPr lang="en-US" dirty="0">
                        <a:solidFill>
                          <a:schemeClr val="accent6"/>
                        </a:solidFill>
                        <a:latin typeface="Calibri" pitchFamily="34" charset="0"/>
                      </a:endParaRPr>
                    </a:p>
                  </a:txBody>
                  <a:tcPr/>
                </a:tc>
                <a:tc>
                  <a:txBody>
                    <a:bodyPr/>
                    <a:lstStyle/>
                    <a:p>
                      <a:r>
                        <a:rPr lang="en-US" dirty="0"/>
                        <a:t>Actually Good</a:t>
                      </a:r>
                      <a:endParaRPr lang="en-US" b="0" dirty="0">
                        <a:solidFill>
                          <a:schemeClr val="accent6"/>
                        </a:solidFill>
                        <a:latin typeface="Calibri" pitchFamily="34" charset="0"/>
                      </a:endParaRPr>
                    </a:p>
                  </a:txBody>
                  <a:tcPr/>
                </a:tc>
                <a:tc>
                  <a:txBody>
                    <a:bodyPr/>
                    <a:lstStyle/>
                    <a:p>
                      <a:r>
                        <a:rPr lang="en-US" dirty="0"/>
                        <a:t>Actually Bad</a:t>
                      </a:r>
                      <a:endParaRPr lang="en-US" b="0" dirty="0">
                        <a:solidFill>
                          <a:schemeClr val="accent6"/>
                        </a:solidFill>
                        <a:latin typeface="Calibri" pitchFamily="34" charset="0"/>
                      </a:endParaRPr>
                    </a:p>
                  </a:txBody>
                  <a:tcPr/>
                </a:tc>
                <a:extLst>
                  <a:ext uri="{0D108BD9-81ED-4DB2-BD59-A6C34878D82A}">
                    <a16:rowId xmlns:a16="http://schemas.microsoft.com/office/drawing/2014/main" val="10001"/>
                  </a:ext>
                </a:extLst>
              </a:tr>
              <a:tr h="694425">
                <a:tc rowSpan="2">
                  <a:txBody>
                    <a:bodyPr/>
                    <a:lstStyle/>
                    <a:p>
                      <a:pPr algn="ctr"/>
                      <a:r>
                        <a:rPr lang="en-US" dirty="0"/>
                        <a:t>Prediction</a:t>
                      </a:r>
                      <a:endParaRPr lang="en-US" dirty="0">
                        <a:solidFill>
                          <a:schemeClr val="accent6"/>
                        </a:solidFill>
                        <a:latin typeface="Calibri" pitchFamily="34" charset="0"/>
                      </a:endParaRPr>
                    </a:p>
                  </a:txBody>
                  <a:tcPr vert="vert270"/>
                </a:tc>
                <a:tc>
                  <a:txBody>
                    <a:bodyPr/>
                    <a:lstStyle/>
                    <a:p>
                      <a:r>
                        <a:rPr lang="en-US" dirty="0"/>
                        <a:t>Rated Good</a:t>
                      </a:r>
                      <a:endParaRPr lang="en-US" dirty="0">
                        <a:solidFill>
                          <a:schemeClr val="accent6"/>
                        </a:solidFill>
                        <a:latin typeface="Calibri" pitchFamily="34" charset="0"/>
                      </a:endParaRPr>
                    </a:p>
                  </a:txBody>
                  <a:tcPr/>
                </a:tc>
                <a:tc>
                  <a:txBody>
                    <a:bodyPr/>
                    <a:lstStyle/>
                    <a:p>
                      <a:r>
                        <a:rPr lang="en-US" dirty="0"/>
                        <a:t>True Positive (</a:t>
                      </a:r>
                      <a:r>
                        <a:rPr lang="en-US" dirty="0" err="1"/>
                        <a:t>tp</a:t>
                      </a:r>
                      <a:r>
                        <a:rPr lang="en-US" dirty="0"/>
                        <a:t>)</a:t>
                      </a:r>
                      <a:endParaRPr lang="en-US" dirty="0">
                        <a:solidFill>
                          <a:schemeClr val="accent6"/>
                        </a:solidFill>
                        <a:latin typeface="Calibri" pitchFamily="34" charset="0"/>
                      </a:endParaRPr>
                    </a:p>
                  </a:txBody>
                  <a:tcPr/>
                </a:tc>
                <a:tc>
                  <a:txBody>
                    <a:bodyPr/>
                    <a:lstStyle/>
                    <a:p>
                      <a:r>
                        <a:rPr lang="en-US" dirty="0"/>
                        <a:t>False Positive (</a:t>
                      </a:r>
                      <a:r>
                        <a:rPr lang="en-US" dirty="0" err="1"/>
                        <a:t>fp</a:t>
                      </a:r>
                      <a:r>
                        <a:rPr lang="en-US" dirty="0"/>
                        <a:t>)</a:t>
                      </a:r>
                      <a:endParaRPr lang="en-US" dirty="0">
                        <a:solidFill>
                          <a:schemeClr val="accent6"/>
                        </a:solidFill>
                        <a:latin typeface="Calibri" pitchFamily="34" charset="0"/>
                      </a:endParaRPr>
                    </a:p>
                  </a:txBody>
                  <a:tcPr/>
                </a:tc>
                <a:extLst>
                  <a:ext uri="{0D108BD9-81ED-4DB2-BD59-A6C34878D82A}">
                    <a16:rowId xmlns:a16="http://schemas.microsoft.com/office/drawing/2014/main" val="10002"/>
                  </a:ext>
                </a:extLst>
              </a:tr>
              <a:tr h="694425">
                <a:tc vMerge="1">
                  <a:txBody>
                    <a:bodyPr/>
                    <a:lstStyle/>
                    <a:p>
                      <a:endParaRPr lang="en-US" dirty="0">
                        <a:solidFill>
                          <a:schemeClr val="accent6"/>
                        </a:solidFill>
                        <a:latin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Rated Bad</a:t>
                      </a:r>
                      <a:endParaRPr lang="en-US" dirty="0">
                        <a:solidFill>
                          <a:schemeClr val="accent6"/>
                        </a:solidFill>
                        <a:latin typeface="Calibri" pitchFamily="34" charset="0"/>
                      </a:endParaRPr>
                    </a:p>
                  </a:txBody>
                  <a:tcPr/>
                </a:tc>
                <a:tc>
                  <a:txBody>
                    <a:bodyPr/>
                    <a:lstStyle/>
                    <a:p>
                      <a:r>
                        <a:rPr lang="en-US" dirty="0"/>
                        <a:t>False Negative</a:t>
                      </a:r>
                      <a:r>
                        <a:rPr lang="en-US" baseline="0" dirty="0"/>
                        <a:t> (fn)</a:t>
                      </a:r>
                      <a:endParaRPr lang="en-US" dirty="0">
                        <a:solidFill>
                          <a:schemeClr val="accent6"/>
                        </a:solidFill>
                        <a:latin typeface="Calibri" pitchFamily="34" charset="0"/>
                      </a:endParaRPr>
                    </a:p>
                  </a:txBody>
                  <a:tcPr/>
                </a:tc>
                <a:tc>
                  <a:txBody>
                    <a:bodyPr/>
                    <a:lstStyle/>
                    <a:p>
                      <a:r>
                        <a:rPr lang="en-US" dirty="0"/>
                        <a:t>True</a:t>
                      </a:r>
                      <a:r>
                        <a:rPr lang="en-US" baseline="0" dirty="0"/>
                        <a:t> Negative (</a:t>
                      </a:r>
                      <a:r>
                        <a:rPr lang="en-US" baseline="0" dirty="0" err="1"/>
                        <a:t>tn</a:t>
                      </a:r>
                      <a:r>
                        <a:rPr lang="en-US" baseline="0" dirty="0"/>
                        <a:t>)</a:t>
                      </a:r>
                      <a:endParaRPr lang="en-US" dirty="0">
                        <a:solidFill>
                          <a:schemeClr val="accent6"/>
                        </a:solidFill>
                        <a:latin typeface="Calibri" pitchFamily="34" charset="0"/>
                      </a:endParaRPr>
                    </a:p>
                  </a:txBody>
                  <a:tcPr/>
                </a:tc>
                <a:extLst>
                  <a:ext uri="{0D108BD9-81ED-4DB2-BD59-A6C34878D82A}">
                    <a16:rowId xmlns:a16="http://schemas.microsoft.com/office/drawing/2014/main" val="10003"/>
                  </a:ext>
                </a:extLst>
              </a:tr>
            </a:tbl>
          </a:graphicData>
        </a:graphic>
      </p:graphicFrame>
      <p:sp>
        <p:nvSpPr>
          <p:cNvPr id="8" name="Textfeld 7"/>
          <p:cNvSpPr txBox="1"/>
          <p:nvPr/>
        </p:nvSpPr>
        <p:spPr>
          <a:xfrm>
            <a:off x="4261006" y="5469547"/>
            <a:ext cx="1546962" cy="369332"/>
          </a:xfrm>
          <a:prstGeom prst="rect">
            <a:avLst/>
          </a:prstGeom>
          <a:noFill/>
        </p:spPr>
        <p:txBody>
          <a:bodyPr wrap="none" rtlCol="0">
            <a:spAutoFit/>
          </a:bodyPr>
          <a:lstStyle/>
          <a:p>
            <a:r>
              <a:rPr lang="en-US" dirty="0">
                <a:solidFill>
                  <a:srgbClr val="003366"/>
                </a:solidFill>
                <a:latin typeface="Calibri" pitchFamily="34" charset="0"/>
              </a:rPr>
              <a:t>All good items</a:t>
            </a:r>
          </a:p>
        </p:txBody>
      </p:sp>
      <p:sp>
        <p:nvSpPr>
          <p:cNvPr id="10" name="Textfeld 9"/>
          <p:cNvSpPr txBox="1"/>
          <p:nvPr/>
        </p:nvSpPr>
        <p:spPr>
          <a:xfrm>
            <a:off x="8832304" y="4119549"/>
            <a:ext cx="2459199" cy="369332"/>
          </a:xfrm>
          <a:prstGeom prst="rect">
            <a:avLst/>
          </a:prstGeom>
          <a:noFill/>
        </p:spPr>
        <p:txBody>
          <a:bodyPr wrap="none" rtlCol="0">
            <a:spAutoFit/>
          </a:bodyPr>
          <a:lstStyle/>
          <a:p>
            <a:r>
              <a:rPr lang="en-US" dirty="0">
                <a:solidFill>
                  <a:srgbClr val="003366"/>
                </a:solidFill>
                <a:latin typeface="Calibri" pitchFamily="34" charset="0"/>
              </a:rPr>
              <a:t>All recommended items</a:t>
            </a:r>
          </a:p>
        </p:txBody>
      </p:sp>
    </p:spTree>
    <p:extLst>
      <p:ext uri="{BB962C8B-B14F-4D97-AF65-F5344CB8AC3E}">
        <p14:creationId xmlns:p14="http://schemas.microsoft.com/office/powerpoint/2010/main" val="160136496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el 1"/>
          <p:cNvSpPr>
            <a:spLocks noGrp="1"/>
          </p:cNvSpPr>
          <p:nvPr>
            <p:ph type="title"/>
          </p:nvPr>
        </p:nvSpPr>
        <p:spPr/>
        <p:txBody>
          <a:bodyPr/>
          <a:lstStyle/>
          <a:p>
            <a:r>
              <a:rPr lang="en-US" dirty="0"/>
              <a:t>Metrics: Precision and Recall</a:t>
            </a:r>
          </a:p>
        </p:txBody>
      </p:sp>
      <p:sp>
        <p:nvSpPr>
          <p:cNvPr id="60419" name="Inhaltsplatzhalter 2"/>
          <p:cNvSpPr>
            <a:spLocks noGrp="1"/>
          </p:cNvSpPr>
          <p:nvPr>
            <p:ph idx="1"/>
          </p:nvPr>
        </p:nvSpPr>
        <p:spPr/>
        <p:txBody>
          <a:bodyPr/>
          <a:lstStyle/>
          <a:p>
            <a:r>
              <a:rPr lang="en-US" dirty="0"/>
              <a:t>Recommendation is viewed as information retrieval task:</a:t>
            </a:r>
          </a:p>
          <a:p>
            <a:pPr lvl="1"/>
            <a:r>
              <a:rPr lang="en-US" dirty="0"/>
              <a:t>Retrieve (recommend) all items which are predicted to be “good”.</a:t>
            </a:r>
          </a:p>
          <a:p>
            <a:r>
              <a:rPr lang="en-US" b="1" dirty="0"/>
              <a:t>Precision:</a:t>
            </a:r>
            <a:r>
              <a:rPr lang="en-US" dirty="0"/>
              <a:t> a measure of exactness, determines the fraction of relevant items retrieved out of all items retrieved</a:t>
            </a:r>
          </a:p>
          <a:p>
            <a:pPr lvl="1"/>
            <a:r>
              <a:rPr lang="en-US" dirty="0"/>
              <a:t>E.g. the proportion of recommended movies that are actually good</a:t>
            </a:r>
          </a:p>
          <a:p>
            <a:pPr lvl="1"/>
            <a:endParaRPr lang="en-US" dirty="0"/>
          </a:p>
          <a:p>
            <a:pPr lvl="1">
              <a:buFontTx/>
              <a:buNone/>
            </a:pPr>
            <a:endParaRPr lang="en-US" dirty="0"/>
          </a:p>
          <a:p>
            <a:r>
              <a:rPr lang="en-US" b="1" dirty="0"/>
              <a:t>Recall:</a:t>
            </a:r>
            <a:r>
              <a:rPr lang="en-US" dirty="0"/>
              <a:t> a measure of completeness, determines the fraction of relevant items retrieved out of all relevant items</a:t>
            </a:r>
          </a:p>
          <a:p>
            <a:pPr lvl="1"/>
            <a:r>
              <a:rPr lang="en-US" dirty="0"/>
              <a:t>E.g. the proportion of all good movies recommended</a:t>
            </a:r>
          </a:p>
          <a:p>
            <a:pPr>
              <a:buFont typeface="Wingdings" pitchFamily="2" charset="2"/>
              <a:buNone/>
            </a:pPr>
            <a:endParaRPr lang="en-US" dirty="0"/>
          </a:p>
          <a:p>
            <a:endParaRPr lang="en-US" dirty="0"/>
          </a:p>
        </p:txBody>
      </p:sp>
      <p:sp>
        <p:nvSpPr>
          <p:cNvPr id="60420" name="Rectangle 2"/>
          <p:cNvSpPr>
            <a:spLocks noChangeArrowheads="1"/>
          </p:cNvSpPr>
          <p:nvPr/>
        </p:nvSpPr>
        <p:spPr bwMode="auto">
          <a:xfrm>
            <a:off x="1524001" y="-184666"/>
            <a:ext cx="184731" cy="369332"/>
          </a:xfrm>
          <a:prstGeom prst="rect">
            <a:avLst/>
          </a:prstGeom>
          <a:noFill/>
          <a:ln w="9525">
            <a:noFill/>
            <a:miter lim="800000"/>
            <a:headEnd/>
            <a:tailEnd/>
          </a:ln>
        </p:spPr>
        <p:txBody>
          <a:bodyPr wrap="none" anchor="ctr">
            <a:spAutoFit/>
          </a:bodyPr>
          <a:lstStyle/>
          <a:p>
            <a:endParaRPr lang="en-US"/>
          </a:p>
        </p:txBody>
      </p:sp>
      <p:pic>
        <p:nvPicPr>
          <p:cNvPr id="60421" name="Picture 9"/>
          <p:cNvPicPr>
            <a:picLocks noChangeAspect="1" noChangeArrowheads="1"/>
          </p:cNvPicPr>
          <p:nvPr/>
        </p:nvPicPr>
        <p:blipFill>
          <a:blip r:embed="rId3"/>
          <a:srcRect/>
          <a:stretch>
            <a:fillRect/>
          </a:stretch>
        </p:blipFill>
        <p:spPr bwMode="auto">
          <a:xfrm>
            <a:off x="3359697" y="3501008"/>
            <a:ext cx="4886325" cy="552450"/>
          </a:xfrm>
          <a:prstGeom prst="rect">
            <a:avLst/>
          </a:prstGeom>
          <a:noFill/>
          <a:ln w="9525">
            <a:noFill/>
            <a:miter lim="800000"/>
            <a:headEnd/>
            <a:tailEnd/>
          </a:ln>
        </p:spPr>
      </p:pic>
      <p:pic>
        <p:nvPicPr>
          <p:cNvPr id="60422" name="Picture 10"/>
          <p:cNvPicPr>
            <a:picLocks noChangeAspect="1" noChangeArrowheads="1"/>
          </p:cNvPicPr>
          <p:nvPr/>
        </p:nvPicPr>
        <p:blipFill>
          <a:blip r:embed="rId4"/>
          <a:srcRect/>
          <a:stretch>
            <a:fillRect/>
          </a:stretch>
        </p:blipFill>
        <p:spPr bwMode="auto">
          <a:xfrm>
            <a:off x="3431704" y="5301209"/>
            <a:ext cx="4673600" cy="554037"/>
          </a:xfrm>
          <a:prstGeom prst="rect">
            <a:avLst/>
          </a:prstGeom>
          <a:noFill/>
          <a:ln w="9525">
            <a:noFill/>
            <a:miter lim="800000"/>
            <a:headEnd/>
            <a:tailEnd/>
          </a:ln>
        </p:spPr>
      </p:pic>
      <p:pic>
        <p:nvPicPr>
          <p:cNvPr id="7" name="Grafik 6"/>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9264352" y="3140968"/>
            <a:ext cx="1000124" cy="1000124"/>
          </a:xfrm>
          <a:prstGeom prst="rect">
            <a:avLst/>
          </a:prstGeom>
        </p:spPr>
      </p:pic>
      <p:pic>
        <p:nvPicPr>
          <p:cNvPr id="8" name="Grafik 7"/>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9264352" y="4941168"/>
            <a:ext cx="1000124" cy="1000124"/>
          </a:xfrm>
          <a:prstGeom prst="rect">
            <a:avLst/>
          </a:prstGeom>
        </p:spPr>
      </p:pic>
    </p:spTree>
    <p:extLst>
      <p:ext uri="{BB962C8B-B14F-4D97-AF65-F5344CB8AC3E}">
        <p14:creationId xmlns:p14="http://schemas.microsoft.com/office/powerpoint/2010/main" val="2091749538"/>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el 1"/>
          <p:cNvSpPr>
            <a:spLocks noGrp="1"/>
          </p:cNvSpPr>
          <p:nvPr>
            <p:ph type="title"/>
          </p:nvPr>
        </p:nvSpPr>
        <p:spPr/>
        <p:txBody>
          <a:bodyPr/>
          <a:lstStyle/>
          <a:p>
            <a:pPr eaLnBrk="1" hangingPunct="1"/>
            <a:r>
              <a:rPr lang="cs-CZ" dirty="0"/>
              <a:t>Background: Requirements on </a:t>
            </a:r>
            <a:r>
              <a:rPr lang="en-US" dirty="0" err="1"/>
              <a:t>Evaluati</a:t>
            </a:r>
            <a:r>
              <a:rPr lang="cs-CZ" dirty="0"/>
              <a:t>on in Science</a:t>
            </a:r>
            <a:endParaRPr lang="en-US" dirty="0"/>
          </a:p>
        </p:txBody>
      </p:sp>
      <p:sp>
        <p:nvSpPr>
          <p:cNvPr id="8195" name="Inhaltsplatzhalter 2"/>
          <p:cNvSpPr>
            <a:spLocks noGrp="1"/>
          </p:cNvSpPr>
          <p:nvPr>
            <p:ph idx="1"/>
          </p:nvPr>
        </p:nvSpPr>
        <p:spPr/>
        <p:txBody>
          <a:bodyPr/>
          <a:lstStyle/>
          <a:p>
            <a:pPr marL="184785" marR="5080" indent="-172720">
              <a:lnSpc>
                <a:spcPts val="2380"/>
              </a:lnSpc>
              <a:spcBef>
                <a:spcPts val="390"/>
              </a:spcBef>
              <a:buFont typeface="Arial"/>
              <a:buChar char="•"/>
              <a:tabLst>
                <a:tab pos="184785" algn="l"/>
              </a:tabLst>
            </a:pPr>
            <a:r>
              <a:rPr lang="en-US" sz="2200" dirty="0">
                <a:latin typeface="Carlito"/>
                <a:cs typeface="Carlito"/>
              </a:rPr>
              <a:t>Scientific</a:t>
            </a:r>
            <a:r>
              <a:rPr lang="en-US" sz="2200" spc="-70" dirty="0">
                <a:latin typeface="Carlito"/>
                <a:cs typeface="Carlito"/>
              </a:rPr>
              <a:t> </a:t>
            </a:r>
            <a:r>
              <a:rPr lang="en-US" sz="2200" spc="-10" dirty="0">
                <a:latin typeface="Carlito"/>
                <a:cs typeface="Carlito"/>
              </a:rPr>
              <a:t>experiments</a:t>
            </a:r>
            <a:r>
              <a:rPr lang="en-US" sz="2200" spc="-50" dirty="0">
                <a:latin typeface="Carlito"/>
                <a:cs typeface="Carlito"/>
              </a:rPr>
              <a:t> </a:t>
            </a:r>
            <a:r>
              <a:rPr lang="en-US" sz="2200" dirty="0">
                <a:latin typeface="Carlito"/>
                <a:cs typeface="Carlito"/>
              </a:rPr>
              <a:t>must</a:t>
            </a:r>
            <a:r>
              <a:rPr lang="en-US" sz="2200" spc="-60" dirty="0">
                <a:latin typeface="Carlito"/>
                <a:cs typeface="Carlito"/>
              </a:rPr>
              <a:t> </a:t>
            </a:r>
            <a:r>
              <a:rPr lang="en-US" sz="2200" dirty="0">
                <a:latin typeface="Carlito"/>
                <a:cs typeface="Carlito"/>
              </a:rPr>
              <a:t>ensure</a:t>
            </a:r>
            <a:r>
              <a:rPr lang="en-US" sz="2200" spc="-75" dirty="0">
                <a:latin typeface="Carlito"/>
                <a:cs typeface="Carlito"/>
              </a:rPr>
              <a:t> </a:t>
            </a:r>
            <a:r>
              <a:rPr lang="en-US" sz="2200" dirty="0">
                <a:solidFill>
                  <a:srgbClr val="5B9BD4"/>
                </a:solidFill>
                <a:latin typeface="Carlito"/>
                <a:cs typeface="Carlito"/>
              </a:rPr>
              <a:t>reproducibility</a:t>
            </a:r>
            <a:r>
              <a:rPr lang="en-US" sz="2200" spc="-45" dirty="0">
                <a:solidFill>
                  <a:srgbClr val="5B9BD4"/>
                </a:solidFill>
                <a:latin typeface="Carlito"/>
                <a:cs typeface="Carlito"/>
              </a:rPr>
              <a:t> </a:t>
            </a:r>
            <a:r>
              <a:rPr lang="en-US" sz="2200" dirty="0">
                <a:latin typeface="Carlito"/>
                <a:cs typeface="Carlito"/>
              </a:rPr>
              <a:t>in</a:t>
            </a:r>
            <a:r>
              <a:rPr lang="en-US" sz="2200" spc="-75" dirty="0">
                <a:latin typeface="Carlito"/>
                <a:cs typeface="Carlito"/>
              </a:rPr>
              <a:t> </a:t>
            </a:r>
            <a:r>
              <a:rPr lang="en-US" sz="2200" dirty="0">
                <a:latin typeface="Carlito"/>
                <a:cs typeface="Carlito"/>
              </a:rPr>
              <a:t>order</a:t>
            </a:r>
            <a:r>
              <a:rPr lang="en-US" sz="2200" spc="-85" dirty="0">
                <a:latin typeface="Carlito"/>
                <a:cs typeface="Carlito"/>
              </a:rPr>
              <a:t> </a:t>
            </a:r>
            <a:r>
              <a:rPr lang="en-US" sz="2200" spc="-25" dirty="0">
                <a:latin typeface="Carlito"/>
                <a:cs typeface="Carlito"/>
              </a:rPr>
              <a:t>to </a:t>
            </a:r>
            <a:r>
              <a:rPr lang="en-US" sz="2200" dirty="0">
                <a:latin typeface="Carlito"/>
                <a:cs typeface="Carlito"/>
              </a:rPr>
              <a:t>verify</a:t>
            </a:r>
            <a:r>
              <a:rPr lang="en-US" sz="2200" spc="-60" dirty="0">
                <a:latin typeface="Carlito"/>
                <a:cs typeface="Carlito"/>
              </a:rPr>
              <a:t> </a:t>
            </a:r>
            <a:r>
              <a:rPr lang="en-US" sz="2200" dirty="0">
                <a:latin typeface="Carlito"/>
                <a:cs typeface="Carlito"/>
              </a:rPr>
              <a:t>the</a:t>
            </a:r>
            <a:r>
              <a:rPr lang="en-US" sz="2200" spc="-40" dirty="0">
                <a:latin typeface="Carlito"/>
                <a:cs typeface="Carlito"/>
              </a:rPr>
              <a:t> </a:t>
            </a:r>
            <a:r>
              <a:rPr lang="en-US" sz="2200" spc="-10" dirty="0">
                <a:latin typeface="Carlito"/>
                <a:cs typeface="Carlito"/>
              </a:rPr>
              <a:t>findings</a:t>
            </a:r>
            <a:endParaRPr lang="en-US" sz="2200" dirty="0">
              <a:latin typeface="Carlito"/>
              <a:cs typeface="Carlito"/>
            </a:endParaRPr>
          </a:p>
          <a:p>
            <a:pPr>
              <a:lnSpc>
                <a:spcPct val="100000"/>
              </a:lnSpc>
              <a:spcBef>
                <a:spcPts val="985"/>
              </a:spcBef>
              <a:buFont typeface="Arial"/>
              <a:buChar char="•"/>
            </a:pPr>
            <a:endParaRPr lang="en-US" sz="2200" dirty="0">
              <a:latin typeface="Carlito"/>
              <a:cs typeface="Carlito"/>
            </a:endParaRPr>
          </a:p>
          <a:p>
            <a:pPr marL="184785" indent="-172085">
              <a:lnSpc>
                <a:spcPct val="100000"/>
              </a:lnSpc>
              <a:buFont typeface="Arial"/>
              <a:buChar char="•"/>
              <a:tabLst>
                <a:tab pos="184785" algn="l"/>
              </a:tabLst>
            </a:pPr>
            <a:r>
              <a:rPr lang="en-US" sz="2200" dirty="0">
                <a:latin typeface="Carlito"/>
                <a:cs typeface="Carlito"/>
              </a:rPr>
              <a:t>How</a:t>
            </a:r>
            <a:r>
              <a:rPr lang="en-US" sz="2200" spc="-45" dirty="0">
                <a:latin typeface="Carlito"/>
                <a:cs typeface="Carlito"/>
              </a:rPr>
              <a:t> </a:t>
            </a:r>
            <a:r>
              <a:rPr lang="en-US" sz="2200" dirty="0">
                <a:latin typeface="Carlito"/>
                <a:cs typeface="Carlito"/>
              </a:rPr>
              <a:t>an</a:t>
            </a:r>
            <a:r>
              <a:rPr lang="en-US" sz="2200" spc="-55" dirty="0">
                <a:latin typeface="Carlito"/>
                <a:cs typeface="Carlito"/>
              </a:rPr>
              <a:t> </a:t>
            </a:r>
            <a:r>
              <a:rPr lang="en-US" sz="2200" dirty="0">
                <a:latin typeface="Carlito"/>
                <a:cs typeface="Carlito"/>
              </a:rPr>
              <a:t>evaluation</a:t>
            </a:r>
            <a:r>
              <a:rPr lang="en-US" sz="2200" spc="-70" dirty="0">
                <a:latin typeface="Carlito"/>
                <a:cs typeface="Carlito"/>
              </a:rPr>
              <a:t> </a:t>
            </a:r>
            <a:r>
              <a:rPr lang="en-US" sz="2200" dirty="0">
                <a:latin typeface="Carlito"/>
                <a:cs typeface="Carlito"/>
              </a:rPr>
              <a:t>research</a:t>
            </a:r>
            <a:r>
              <a:rPr lang="en-US" sz="2200" spc="-55" dirty="0">
                <a:latin typeface="Carlito"/>
                <a:cs typeface="Carlito"/>
              </a:rPr>
              <a:t> </a:t>
            </a:r>
            <a:r>
              <a:rPr lang="en-US" sz="2200" dirty="0">
                <a:latin typeface="Carlito"/>
                <a:cs typeface="Carlito"/>
              </a:rPr>
              <a:t>is</a:t>
            </a:r>
            <a:r>
              <a:rPr lang="en-US" sz="2200" spc="-60" dirty="0">
                <a:latin typeface="Carlito"/>
                <a:cs typeface="Carlito"/>
              </a:rPr>
              <a:t> </a:t>
            </a:r>
            <a:r>
              <a:rPr lang="en-US" sz="2200" spc="-10" dirty="0">
                <a:latin typeface="Carlito"/>
                <a:cs typeface="Carlito"/>
              </a:rPr>
              <a:t>done?</a:t>
            </a:r>
            <a:endParaRPr lang="en-US" sz="2200" dirty="0">
              <a:latin typeface="Carlito"/>
              <a:cs typeface="Carlito"/>
            </a:endParaRPr>
          </a:p>
          <a:p>
            <a:pPr marL="526415" lvl="1" indent="-170815">
              <a:lnSpc>
                <a:spcPct val="100000"/>
              </a:lnSpc>
              <a:spcBef>
                <a:spcPts val="195"/>
              </a:spcBef>
              <a:buFont typeface="Arial"/>
              <a:buChar char="•"/>
              <a:tabLst>
                <a:tab pos="526415" algn="l"/>
              </a:tabLst>
            </a:pPr>
            <a:r>
              <a:rPr lang="en-US" sz="1900" spc="-10" dirty="0">
                <a:latin typeface="Carlito"/>
                <a:cs typeface="Carlito"/>
              </a:rPr>
              <a:t>Thoroughly</a:t>
            </a:r>
            <a:r>
              <a:rPr lang="en-US" sz="1900" spc="-25" dirty="0">
                <a:latin typeface="Carlito"/>
                <a:cs typeface="Carlito"/>
              </a:rPr>
              <a:t> </a:t>
            </a:r>
            <a:r>
              <a:rPr lang="en-US" sz="1900" dirty="0">
                <a:latin typeface="Carlito"/>
                <a:cs typeface="Carlito"/>
              </a:rPr>
              <a:t>describing</a:t>
            </a:r>
            <a:r>
              <a:rPr lang="en-US" sz="1900" spc="-40" dirty="0">
                <a:latin typeface="Carlito"/>
                <a:cs typeface="Carlito"/>
              </a:rPr>
              <a:t> </a:t>
            </a:r>
            <a:r>
              <a:rPr lang="en-US" sz="1900" dirty="0">
                <a:latin typeface="Carlito"/>
                <a:cs typeface="Carlito"/>
              </a:rPr>
              <a:t>the</a:t>
            </a:r>
            <a:r>
              <a:rPr lang="en-US" sz="1900" spc="-55" dirty="0">
                <a:latin typeface="Carlito"/>
                <a:cs typeface="Carlito"/>
              </a:rPr>
              <a:t> </a:t>
            </a:r>
            <a:r>
              <a:rPr lang="en-US" sz="1900" b="1" spc="-10" dirty="0">
                <a:solidFill>
                  <a:srgbClr val="5B9BD4"/>
                </a:solidFill>
                <a:latin typeface="Carlito"/>
                <a:cs typeface="Carlito"/>
              </a:rPr>
              <a:t>methodology</a:t>
            </a:r>
            <a:endParaRPr lang="en-US" sz="1900" dirty="0">
              <a:latin typeface="Carlito"/>
              <a:cs typeface="Carlito"/>
            </a:endParaRPr>
          </a:p>
          <a:p>
            <a:pPr marL="526415" lvl="1" indent="-170815">
              <a:lnSpc>
                <a:spcPct val="100000"/>
              </a:lnSpc>
              <a:spcBef>
                <a:spcPts val="170"/>
              </a:spcBef>
              <a:buFont typeface="Arial"/>
              <a:buChar char="•"/>
              <a:tabLst>
                <a:tab pos="526415" algn="l"/>
              </a:tabLst>
            </a:pPr>
            <a:r>
              <a:rPr lang="en-US" sz="1900" dirty="0">
                <a:latin typeface="Carlito"/>
                <a:cs typeface="Carlito"/>
              </a:rPr>
              <a:t>Following</a:t>
            </a:r>
            <a:r>
              <a:rPr lang="en-US" sz="1900" spc="-60" dirty="0">
                <a:latin typeface="Carlito"/>
                <a:cs typeface="Carlito"/>
              </a:rPr>
              <a:t> </a:t>
            </a:r>
            <a:r>
              <a:rPr lang="en-US" sz="1900" dirty="0">
                <a:latin typeface="Carlito"/>
                <a:cs typeface="Carlito"/>
              </a:rPr>
              <a:t>a</a:t>
            </a:r>
            <a:r>
              <a:rPr lang="en-US" sz="1900" spc="-70" dirty="0">
                <a:latin typeface="Carlito"/>
                <a:cs typeface="Carlito"/>
              </a:rPr>
              <a:t> </a:t>
            </a:r>
            <a:r>
              <a:rPr lang="en-US" sz="1900" b="1" spc="-10" dirty="0">
                <a:solidFill>
                  <a:srgbClr val="5B9BD4"/>
                </a:solidFill>
                <a:latin typeface="Carlito"/>
                <a:cs typeface="Carlito"/>
              </a:rPr>
              <a:t>systematic</a:t>
            </a:r>
            <a:r>
              <a:rPr lang="en-US" sz="1900" b="1" spc="-65" dirty="0">
                <a:solidFill>
                  <a:srgbClr val="5B9BD4"/>
                </a:solidFill>
                <a:latin typeface="Carlito"/>
                <a:cs typeface="Carlito"/>
              </a:rPr>
              <a:t> </a:t>
            </a:r>
            <a:r>
              <a:rPr lang="en-US" sz="1900" b="1" spc="-10" dirty="0">
                <a:solidFill>
                  <a:srgbClr val="5B9BD4"/>
                </a:solidFill>
                <a:latin typeface="Carlito"/>
                <a:cs typeface="Carlito"/>
              </a:rPr>
              <a:t>procedure</a:t>
            </a:r>
            <a:endParaRPr lang="en-US" sz="1900" dirty="0">
              <a:latin typeface="Carlito"/>
              <a:cs typeface="Carlito"/>
            </a:endParaRPr>
          </a:p>
          <a:p>
            <a:pPr marL="526415" lvl="1" indent="-170815">
              <a:lnSpc>
                <a:spcPct val="100000"/>
              </a:lnSpc>
              <a:spcBef>
                <a:spcPts val="180"/>
              </a:spcBef>
              <a:buFont typeface="Arial"/>
              <a:buChar char="•"/>
              <a:tabLst>
                <a:tab pos="526415" algn="l"/>
              </a:tabLst>
            </a:pPr>
            <a:r>
              <a:rPr lang="en-US" sz="1900" b="1" dirty="0">
                <a:solidFill>
                  <a:srgbClr val="5B9BD4"/>
                </a:solidFill>
                <a:latin typeface="Carlito"/>
                <a:cs typeface="Carlito"/>
              </a:rPr>
              <a:t>Documenting</a:t>
            </a:r>
            <a:r>
              <a:rPr lang="en-US" sz="1900" b="1" spc="-85" dirty="0">
                <a:solidFill>
                  <a:srgbClr val="5B9BD4"/>
                </a:solidFill>
                <a:latin typeface="Carlito"/>
                <a:cs typeface="Carlito"/>
              </a:rPr>
              <a:t> </a:t>
            </a:r>
            <a:r>
              <a:rPr lang="en-US" sz="1900" dirty="0">
                <a:latin typeface="Carlito"/>
                <a:cs typeface="Carlito"/>
              </a:rPr>
              <a:t>decisions</a:t>
            </a:r>
            <a:r>
              <a:rPr lang="en-US" sz="1900" spc="-90" dirty="0">
                <a:latin typeface="Carlito"/>
                <a:cs typeface="Carlito"/>
              </a:rPr>
              <a:t> </a:t>
            </a:r>
            <a:r>
              <a:rPr lang="en-US" sz="1900" spc="-20" dirty="0">
                <a:latin typeface="Carlito"/>
                <a:cs typeface="Carlito"/>
              </a:rPr>
              <a:t>made</a:t>
            </a:r>
            <a:endParaRPr lang="en-US" sz="1900" dirty="0">
              <a:latin typeface="Carlito"/>
              <a:cs typeface="Carlito"/>
            </a:endParaRPr>
          </a:p>
          <a:p>
            <a:pPr lvl="1">
              <a:lnSpc>
                <a:spcPct val="100000"/>
              </a:lnSpc>
              <a:spcBef>
                <a:spcPts val="1365"/>
              </a:spcBef>
              <a:buFont typeface="Arial"/>
              <a:buChar char="•"/>
            </a:pPr>
            <a:endParaRPr lang="en-US" sz="1900" dirty="0">
              <a:latin typeface="Carlito"/>
              <a:cs typeface="Carlito"/>
            </a:endParaRPr>
          </a:p>
          <a:p>
            <a:pPr marL="184785" indent="-172085">
              <a:lnSpc>
                <a:spcPct val="100000"/>
              </a:lnSpc>
              <a:buFont typeface="Arial"/>
              <a:buChar char="•"/>
              <a:tabLst>
                <a:tab pos="184785" algn="l"/>
              </a:tabLst>
            </a:pPr>
            <a:r>
              <a:rPr lang="en-US" sz="2200" dirty="0">
                <a:latin typeface="Carlito"/>
                <a:cs typeface="Carlito"/>
              </a:rPr>
              <a:t>Criteria</a:t>
            </a:r>
            <a:r>
              <a:rPr lang="en-US" sz="2200" spc="-50" dirty="0">
                <a:latin typeface="Carlito"/>
                <a:cs typeface="Carlito"/>
              </a:rPr>
              <a:t> </a:t>
            </a:r>
            <a:r>
              <a:rPr lang="en-US" sz="2200" dirty="0">
                <a:latin typeface="Carlito"/>
                <a:cs typeface="Carlito"/>
              </a:rPr>
              <a:t>that</a:t>
            </a:r>
            <a:r>
              <a:rPr lang="en-US" sz="2200" spc="-50" dirty="0">
                <a:latin typeface="Carlito"/>
                <a:cs typeface="Carlito"/>
              </a:rPr>
              <a:t> </a:t>
            </a:r>
            <a:r>
              <a:rPr lang="en-US" sz="2200" dirty="0">
                <a:latin typeface="Carlito"/>
                <a:cs typeface="Carlito"/>
              </a:rPr>
              <a:t>must</a:t>
            </a:r>
            <a:r>
              <a:rPr lang="en-US" sz="2200" spc="-35" dirty="0">
                <a:latin typeface="Carlito"/>
                <a:cs typeface="Carlito"/>
              </a:rPr>
              <a:t> </a:t>
            </a:r>
            <a:r>
              <a:rPr lang="en-US" sz="2200" dirty="0">
                <a:latin typeface="Carlito"/>
                <a:cs typeface="Carlito"/>
              </a:rPr>
              <a:t>be</a:t>
            </a:r>
            <a:r>
              <a:rPr lang="en-US" sz="2200" spc="-50" dirty="0">
                <a:latin typeface="Carlito"/>
                <a:cs typeface="Carlito"/>
              </a:rPr>
              <a:t> </a:t>
            </a:r>
            <a:r>
              <a:rPr lang="en-US" sz="2200" spc="-10" dirty="0">
                <a:latin typeface="Carlito"/>
                <a:cs typeface="Carlito"/>
              </a:rPr>
              <a:t>pursued</a:t>
            </a:r>
            <a:endParaRPr lang="en-US" sz="2200" dirty="0">
              <a:latin typeface="Carlito"/>
              <a:cs typeface="Carlito"/>
            </a:endParaRPr>
          </a:p>
          <a:p>
            <a:pPr marL="527685" lvl="1" indent="-172085">
              <a:lnSpc>
                <a:spcPct val="100000"/>
              </a:lnSpc>
              <a:spcBef>
                <a:spcPts val="210"/>
              </a:spcBef>
              <a:buFont typeface="Arial"/>
              <a:buChar char="•"/>
              <a:tabLst>
                <a:tab pos="527685" algn="l"/>
              </a:tabLst>
            </a:pPr>
            <a:r>
              <a:rPr lang="en-US" spc="-10" dirty="0">
                <a:latin typeface="Carlito"/>
                <a:cs typeface="Carlito"/>
              </a:rPr>
              <a:t>Validity</a:t>
            </a:r>
            <a:r>
              <a:rPr lang="en-US" spc="-65" dirty="0">
                <a:latin typeface="Carlito"/>
                <a:cs typeface="Carlito"/>
              </a:rPr>
              <a:t> </a:t>
            </a:r>
            <a:r>
              <a:rPr lang="en-US" dirty="0">
                <a:latin typeface="Carlito"/>
                <a:cs typeface="Carlito"/>
              </a:rPr>
              <a:t>(internal</a:t>
            </a:r>
            <a:r>
              <a:rPr lang="en-US" spc="-40" dirty="0">
                <a:latin typeface="Carlito"/>
                <a:cs typeface="Carlito"/>
              </a:rPr>
              <a:t> </a:t>
            </a:r>
            <a:r>
              <a:rPr lang="en-US" dirty="0">
                <a:latin typeface="Carlito"/>
                <a:cs typeface="Carlito"/>
              </a:rPr>
              <a:t>and</a:t>
            </a:r>
            <a:r>
              <a:rPr lang="en-US" spc="-65" dirty="0">
                <a:latin typeface="Carlito"/>
                <a:cs typeface="Carlito"/>
              </a:rPr>
              <a:t> </a:t>
            </a:r>
            <a:r>
              <a:rPr lang="en-US" spc="-10" dirty="0">
                <a:latin typeface="Carlito"/>
                <a:cs typeface="Carlito"/>
              </a:rPr>
              <a:t>external)</a:t>
            </a:r>
            <a:endParaRPr lang="en-US" dirty="0">
              <a:latin typeface="Carlito"/>
              <a:cs typeface="Carlito"/>
            </a:endParaRPr>
          </a:p>
          <a:p>
            <a:pPr marL="527685" lvl="1" indent="-172085">
              <a:lnSpc>
                <a:spcPct val="100000"/>
              </a:lnSpc>
              <a:spcBef>
                <a:spcPts val="190"/>
              </a:spcBef>
              <a:buFont typeface="Arial"/>
              <a:buChar char="•"/>
              <a:tabLst>
                <a:tab pos="527685" algn="l"/>
              </a:tabLst>
            </a:pPr>
            <a:r>
              <a:rPr lang="en-US" spc="-10" dirty="0">
                <a:latin typeface="Carlito"/>
                <a:cs typeface="Carlito"/>
              </a:rPr>
              <a:t>Reliability</a:t>
            </a:r>
            <a:endParaRPr lang="en-US" dirty="0">
              <a:latin typeface="Carlito"/>
              <a:cs typeface="Carlito"/>
            </a:endParaRPr>
          </a:p>
          <a:p>
            <a:pPr marL="527685" lvl="1" indent="-172085">
              <a:lnSpc>
                <a:spcPct val="100000"/>
              </a:lnSpc>
              <a:spcBef>
                <a:spcPts val="180"/>
              </a:spcBef>
              <a:buFont typeface="Arial"/>
              <a:buChar char="•"/>
              <a:tabLst>
                <a:tab pos="527685" algn="l"/>
              </a:tabLst>
            </a:pPr>
            <a:r>
              <a:rPr lang="en-US" spc="-10" dirty="0">
                <a:latin typeface="Carlito"/>
                <a:cs typeface="Carlito"/>
              </a:rPr>
              <a:t>Sensibility</a:t>
            </a:r>
            <a:endParaRPr lang="en-US" dirty="0">
              <a:latin typeface="Carlito"/>
              <a:cs typeface="Carlito"/>
            </a:endParaRPr>
          </a:p>
          <a:p>
            <a:pPr marL="457200" lvl="1" indent="0" eaLnBrk="1" hangingPunct="1">
              <a:buNone/>
            </a:pPr>
            <a:endParaRPr lang="en-US" i="1" dirty="0">
              <a:solidFill>
                <a:srgbClr val="FF0000"/>
              </a:solidFill>
            </a:endParaRPr>
          </a:p>
          <a:p>
            <a:pPr eaLnBrk="1" hangingPunct="1"/>
            <a:endParaRPr lang="en-US" dirty="0"/>
          </a:p>
          <a:p>
            <a:pPr eaLnBrk="1" hangingPunct="1"/>
            <a:endParaRPr lang="en-US" dirty="0"/>
          </a:p>
          <a:p>
            <a:pPr lvl="1" eaLnBrk="1" hangingPunct="1"/>
            <a:endParaRPr lang="en-US" dirty="0"/>
          </a:p>
          <a:p>
            <a:pPr lvl="1" eaLnBrk="1" hangingPunct="1"/>
            <a:endParaRPr lang="en-US" dirty="0"/>
          </a:p>
        </p:txBody>
      </p:sp>
      <p:pic>
        <p:nvPicPr>
          <p:cNvPr id="5" name="object 4"/>
          <p:cNvPicPr/>
          <p:nvPr/>
        </p:nvPicPr>
        <p:blipFill>
          <a:blip r:embed="rId3" cstate="print"/>
          <a:stretch>
            <a:fillRect/>
          </a:stretch>
        </p:blipFill>
        <p:spPr>
          <a:xfrm>
            <a:off x="8040216" y="2348880"/>
            <a:ext cx="3037331" cy="3611879"/>
          </a:xfrm>
          <a:prstGeom prst="rect">
            <a:avLst/>
          </a:prstGeom>
        </p:spPr>
      </p:pic>
    </p:spTree>
    <p:extLst>
      <p:ext uri="{BB962C8B-B14F-4D97-AF65-F5344CB8AC3E}">
        <p14:creationId xmlns:p14="http://schemas.microsoft.com/office/powerpoint/2010/main" val="379845906"/>
      </p:ext>
    </p:extLst>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1" name="Picture 6"/>
          <p:cNvPicPr>
            <a:picLocks noChangeAspect="1" noChangeArrowheads="1"/>
          </p:cNvPicPr>
          <p:nvPr/>
        </p:nvPicPr>
        <p:blipFill>
          <a:blip r:embed="rId2" cstate="print"/>
          <a:srcRect/>
          <a:stretch>
            <a:fillRect/>
          </a:stretch>
        </p:blipFill>
        <p:spPr bwMode="auto">
          <a:xfrm>
            <a:off x="4091306" y="2143116"/>
            <a:ext cx="4009388" cy="3930740"/>
          </a:xfrm>
          <a:prstGeom prst="rect">
            <a:avLst/>
          </a:prstGeom>
          <a:noFill/>
        </p:spPr>
      </p:pic>
      <p:sp>
        <p:nvSpPr>
          <p:cNvPr id="2" name="Titel 1"/>
          <p:cNvSpPr>
            <a:spLocks noGrp="1"/>
          </p:cNvSpPr>
          <p:nvPr>
            <p:ph type="title"/>
          </p:nvPr>
        </p:nvSpPr>
        <p:spPr>
          <a:xfrm>
            <a:off x="1981200" y="228600"/>
            <a:ext cx="8229600" cy="1143000"/>
          </a:xfrm>
        </p:spPr>
        <p:txBody>
          <a:bodyPr/>
          <a:lstStyle/>
          <a:p>
            <a:r>
              <a:rPr lang="en-US" dirty="0"/>
              <a:t>Precision vs. Recall</a:t>
            </a:r>
          </a:p>
        </p:txBody>
      </p:sp>
      <p:sp>
        <p:nvSpPr>
          <p:cNvPr id="3" name="Inhaltsplatzhalter 2"/>
          <p:cNvSpPr>
            <a:spLocks noGrp="1"/>
          </p:cNvSpPr>
          <p:nvPr>
            <p:ph idx="1"/>
          </p:nvPr>
        </p:nvSpPr>
        <p:spPr/>
        <p:txBody>
          <a:bodyPr/>
          <a:lstStyle/>
          <a:p>
            <a:r>
              <a:rPr lang="en-US" dirty="0"/>
              <a:t>E.g. typically when a recommender system is tuned to increase precision, recall decreases as a result (or vice versa)</a:t>
            </a:r>
            <a:endParaRPr lang="cs-CZ" dirty="0"/>
          </a:p>
          <a:p>
            <a:r>
              <a:rPr lang="cs-CZ" dirty="0"/>
              <a:t>AUPR</a:t>
            </a:r>
            <a:br>
              <a:rPr lang="cs-CZ" dirty="0"/>
            </a:br>
            <a:r>
              <a:rPr lang="cs-CZ" dirty="0"/>
              <a:t>Area </a:t>
            </a:r>
            <a:r>
              <a:rPr lang="cs-CZ" dirty="0" err="1"/>
              <a:t>under</a:t>
            </a:r>
            <a:r>
              <a:rPr lang="cs-CZ" dirty="0"/>
              <a:t/>
            </a:r>
            <a:br>
              <a:rPr lang="cs-CZ" dirty="0"/>
            </a:br>
            <a:r>
              <a:rPr lang="cs-CZ" dirty="0"/>
              <a:t> </a:t>
            </a:r>
            <a:r>
              <a:rPr lang="cs-CZ" dirty="0" err="1"/>
              <a:t>Prec</a:t>
            </a:r>
            <a:r>
              <a:rPr lang="cs-CZ" dirty="0"/>
              <a:t>. vs. </a:t>
            </a:r>
            <a:r>
              <a:rPr lang="cs-CZ" dirty="0" err="1"/>
              <a:t>Recall</a:t>
            </a:r>
            <a:endParaRPr lang="cs-CZ" dirty="0"/>
          </a:p>
          <a:p>
            <a:r>
              <a:rPr lang="cs-CZ" dirty="0"/>
              <a:t>AUC:</a:t>
            </a:r>
            <a:br>
              <a:rPr lang="cs-CZ" dirty="0"/>
            </a:br>
            <a:r>
              <a:rPr lang="cs-CZ" dirty="0"/>
              <a:t>Area </a:t>
            </a:r>
            <a:r>
              <a:rPr lang="cs-CZ" dirty="0" err="1"/>
              <a:t>under</a:t>
            </a:r>
            <a:r>
              <a:rPr lang="cs-CZ" dirty="0"/>
              <a:t> ROC</a:t>
            </a:r>
            <a:br>
              <a:rPr lang="cs-CZ" dirty="0"/>
            </a:br>
            <a:r>
              <a:rPr lang="cs-CZ" dirty="0"/>
              <a:t>(TP vs. FP)</a:t>
            </a:r>
            <a:endParaRPr lang="en-US" dirty="0"/>
          </a:p>
          <a:p>
            <a:endParaRPr lang="en-US" dirty="0"/>
          </a:p>
        </p:txBody>
      </p:sp>
      <p:sp>
        <p:nvSpPr>
          <p:cNvPr id="92162" name="Rectangle 2"/>
          <p:cNvSpPr>
            <a:spLocks noChangeArrowheads="1"/>
          </p:cNvSpPr>
          <p:nvPr/>
        </p:nvSpPr>
        <p:spPr bwMode="auto">
          <a:xfrm>
            <a:off x="152400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Tree>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a:xfrm>
            <a:off x="1981200" y="228600"/>
            <a:ext cx="8229600" cy="1143000"/>
          </a:xfrm>
        </p:spPr>
        <p:txBody>
          <a:bodyPr/>
          <a:lstStyle/>
          <a:p>
            <a:r>
              <a:rPr lang="en-US" dirty="0"/>
              <a:t>F</a:t>
            </a:r>
            <a:r>
              <a:rPr lang="en-US" baseline="-25000" dirty="0"/>
              <a:t>1</a:t>
            </a:r>
            <a:r>
              <a:rPr lang="en-US" dirty="0"/>
              <a:t> Metric</a:t>
            </a:r>
          </a:p>
        </p:txBody>
      </p:sp>
      <p:sp>
        <p:nvSpPr>
          <p:cNvPr id="3" name="Inhaltsplatzhalter 2"/>
          <p:cNvSpPr>
            <a:spLocks noGrp="1"/>
          </p:cNvSpPr>
          <p:nvPr>
            <p:ph idx="1"/>
          </p:nvPr>
        </p:nvSpPr>
        <p:spPr/>
        <p:txBody>
          <a:bodyPr/>
          <a:lstStyle/>
          <a:p>
            <a:r>
              <a:rPr lang="en-US" dirty="0"/>
              <a:t>The </a:t>
            </a:r>
            <a:r>
              <a:rPr lang="en-US" b="1" dirty="0"/>
              <a:t>F</a:t>
            </a:r>
            <a:r>
              <a:rPr lang="en-US" b="1" baseline="-25000" dirty="0"/>
              <a:t>1</a:t>
            </a:r>
            <a:r>
              <a:rPr lang="en-US" b="1" dirty="0"/>
              <a:t> Metric </a:t>
            </a:r>
            <a:r>
              <a:rPr lang="en-US" dirty="0"/>
              <a:t>attempts to combine Precision and Recall into a single value for comparison purposes.</a:t>
            </a:r>
          </a:p>
          <a:p>
            <a:pPr lvl="1"/>
            <a:r>
              <a:rPr lang="en-US" dirty="0"/>
              <a:t>May be used to gain a more balanced view of performance</a:t>
            </a:r>
          </a:p>
          <a:p>
            <a:pPr lvl="1"/>
            <a:endParaRPr lang="en-US" dirty="0"/>
          </a:p>
          <a:p>
            <a:endParaRPr lang="en-US" dirty="0"/>
          </a:p>
          <a:p>
            <a:endParaRPr lang="en-US" dirty="0"/>
          </a:p>
          <a:p>
            <a:endParaRPr lang="en-US" dirty="0"/>
          </a:p>
          <a:p>
            <a:r>
              <a:rPr lang="en-US" dirty="0"/>
              <a:t>The F</a:t>
            </a:r>
            <a:r>
              <a:rPr lang="en-US" baseline="-25000" dirty="0"/>
              <a:t>1</a:t>
            </a:r>
            <a:r>
              <a:rPr lang="en-US" dirty="0"/>
              <a:t> Metric gives equal weight to precision and recall</a:t>
            </a:r>
          </a:p>
          <a:p>
            <a:pPr lvl="1"/>
            <a:r>
              <a:rPr lang="en-US" dirty="0"/>
              <a:t>Other F</a:t>
            </a:r>
            <a:r>
              <a:rPr lang="el-GR" baseline="-25000" dirty="0"/>
              <a:t>β</a:t>
            </a:r>
            <a:r>
              <a:rPr lang="en-US" dirty="0"/>
              <a:t> metrics weight recall with a factor of </a:t>
            </a:r>
            <a:r>
              <a:rPr lang="el-GR" dirty="0"/>
              <a:t>β</a:t>
            </a:r>
            <a:r>
              <a:rPr lang="en-US" dirty="0"/>
              <a:t>.</a:t>
            </a:r>
            <a:endParaRPr lang="cs-CZ" dirty="0"/>
          </a:p>
          <a:p>
            <a:pPr marL="457200" lvl="1" indent="0">
              <a:buNone/>
            </a:pPr>
            <a:endParaRPr lang="en-US" dirty="0"/>
          </a:p>
        </p:txBody>
      </p:sp>
      <p:sp>
        <p:nvSpPr>
          <p:cNvPr id="94210" name="Rectangle 2"/>
          <p:cNvSpPr>
            <a:spLocks noChangeArrowheads="1"/>
          </p:cNvSpPr>
          <p:nvPr/>
        </p:nvSpPr>
        <p:spPr bwMode="auto">
          <a:xfrm>
            <a:off x="152400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94209" name="Picture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663989" y="2928935"/>
            <a:ext cx="2864025" cy="647695"/>
          </a:xfrm>
          <a:prstGeom prst="rect">
            <a:avLst/>
          </a:prstGeom>
          <a:noFill/>
        </p:spPr>
      </p:pic>
    </p:spTree>
    <p:extLst>
      <p:ext uri="{BB962C8B-B14F-4D97-AF65-F5344CB8AC3E}">
        <p14:creationId xmlns:p14="http://schemas.microsoft.com/office/powerpoint/2010/main" val="19223019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981200" y="228600"/>
            <a:ext cx="8229600" cy="1143000"/>
          </a:xfrm>
        </p:spPr>
        <p:txBody>
          <a:bodyPr/>
          <a:lstStyle/>
          <a:p>
            <a:r>
              <a:rPr lang="cs-CZ" dirty="0" err="1"/>
              <a:t>Precision</a:t>
            </a:r>
            <a:r>
              <a:rPr lang="cs-CZ" dirty="0"/>
              <a:t> and </a:t>
            </a:r>
            <a:r>
              <a:rPr lang="cs-CZ" dirty="0" err="1"/>
              <a:t>Recall</a:t>
            </a:r>
            <a:r>
              <a:rPr lang="cs-CZ" dirty="0"/>
              <a:t> in </a:t>
            </a:r>
            <a:r>
              <a:rPr lang="cs-CZ" dirty="0" err="1"/>
              <a:t>Recommender</a:t>
            </a:r>
            <a:r>
              <a:rPr lang="cs-CZ" dirty="0"/>
              <a:t> Systems</a:t>
            </a:r>
            <a:endParaRPr lang="en-US" dirty="0"/>
          </a:p>
        </p:txBody>
      </p:sp>
      <p:sp>
        <p:nvSpPr>
          <p:cNvPr id="3" name="Inhaltsplatzhalter 2"/>
          <p:cNvSpPr>
            <a:spLocks noGrp="1"/>
          </p:cNvSpPr>
          <p:nvPr>
            <p:ph idx="1"/>
          </p:nvPr>
        </p:nvSpPr>
        <p:spPr/>
        <p:txBody>
          <a:bodyPr/>
          <a:lstStyle/>
          <a:p>
            <a:r>
              <a:rPr lang="cs-CZ" dirty="0"/>
              <a:t>Limit on top-k displayed items (i.e., no longer a classification, but rather a ranking problem)</a:t>
            </a:r>
          </a:p>
          <a:p>
            <a:pPr lvl="1"/>
            <a:r>
              <a:rPr lang="cs-CZ" b="1" dirty="0"/>
              <a:t>Hits@top-k</a:t>
            </a:r>
          </a:p>
          <a:p>
            <a:pPr lvl="1"/>
            <a:r>
              <a:rPr lang="cs-CZ" b="1" dirty="0"/>
              <a:t>Precision@top-k</a:t>
            </a:r>
          </a:p>
          <a:p>
            <a:pPr lvl="1"/>
            <a:r>
              <a:rPr lang="cs-CZ" dirty="0"/>
              <a:t>Recall@top-k</a:t>
            </a:r>
          </a:p>
          <a:p>
            <a:pPr lvl="1"/>
            <a:r>
              <a:rPr lang="cs-CZ" dirty="0"/>
              <a:t>How to treat recall if only limited items are shown </a:t>
            </a:r>
          </a:p>
          <a:p>
            <a:pPr lvl="2"/>
            <a:r>
              <a:rPr lang="cs-CZ" dirty="0"/>
              <a:t>E.g., shown: 20, relevant shown: 20, total relevant: 200 =&gt; recall@20 = 0.1 or 1.0?</a:t>
            </a:r>
          </a:p>
          <a:p>
            <a:pPr lvl="2"/>
            <a:r>
              <a:rPr lang="cs-CZ" dirty="0"/>
              <a:t>Unbounded/Bounded recall variants (hard to distinguish in papers or frameworks)</a:t>
            </a:r>
            <a:endParaRPr lang="en-US" dirty="0"/>
          </a:p>
          <a:p>
            <a:r>
              <a:rPr lang="cs-CZ" dirty="0" err="1"/>
              <a:t>Position</a:t>
            </a:r>
            <a:r>
              <a:rPr lang="cs-CZ" dirty="0"/>
              <a:t> </a:t>
            </a:r>
            <a:r>
              <a:rPr lang="cs-CZ" dirty="0" err="1"/>
              <a:t>within</a:t>
            </a:r>
            <a:r>
              <a:rPr lang="cs-CZ" dirty="0"/>
              <a:t> top-k </a:t>
            </a:r>
            <a:r>
              <a:rPr lang="cs-CZ" dirty="0" err="1"/>
              <a:t>does</a:t>
            </a:r>
            <a:r>
              <a:rPr lang="cs-CZ" dirty="0"/>
              <a:t> not </a:t>
            </a:r>
            <a:r>
              <a:rPr lang="cs-CZ" dirty="0" err="1"/>
              <a:t>matter</a:t>
            </a:r>
            <a:endParaRPr lang="cs-CZ" dirty="0"/>
          </a:p>
          <a:p>
            <a:pPr lvl="1"/>
            <a:r>
              <a:rPr lang="cs-CZ" dirty="0" err="1"/>
              <a:t>The</a:t>
            </a:r>
            <a:r>
              <a:rPr lang="cs-CZ" dirty="0"/>
              <a:t> list </a:t>
            </a:r>
            <a:r>
              <a:rPr lang="cs-CZ" dirty="0" err="1"/>
              <a:t>is</a:t>
            </a:r>
            <a:r>
              <a:rPr lang="cs-CZ" dirty="0"/>
              <a:t> </a:t>
            </a:r>
            <a:r>
              <a:rPr lang="cs-CZ" dirty="0" err="1"/>
              <a:t>short</a:t>
            </a:r>
            <a:r>
              <a:rPr lang="cs-CZ" dirty="0"/>
              <a:t> </a:t>
            </a:r>
            <a:r>
              <a:rPr lang="cs-CZ" dirty="0" err="1"/>
              <a:t>enough</a:t>
            </a:r>
            <a:r>
              <a:rPr lang="cs-CZ" dirty="0"/>
              <a:t> </a:t>
            </a:r>
            <a:r>
              <a:rPr lang="cs-CZ" dirty="0" err="1"/>
              <a:t>that</a:t>
            </a:r>
            <a:r>
              <a:rPr lang="cs-CZ" dirty="0"/>
              <a:t> user </a:t>
            </a:r>
            <a:r>
              <a:rPr lang="cs-CZ" dirty="0" err="1"/>
              <a:t>observe</a:t>
            </a:r>
            <a:r>
              <a:rPr lang="cs-CZ" dirty="0"/>
              <a:t> </a:t>
            </a:r>
            <a:r>
              <a:rPr lang="cs-CZ" dirty="0" err="1"/>
              <a:t>it</a:t>
            </a:r>
            <a:r>
              <a:rPr lang="cs-CZ" dirty="0"/>
              <a:t> </a:t>
            </a:r>
            <a:r>
              <a:rPr lang="cs-CZ" dirty="0" err="1"/>
              <a:t>all</a:t>
            </a:r>
            <a:endParaRPr lang="cs-CZ" dirty="0"/>
          </a:p>
          <a:p>
            <a:pPr lvl="1"/>
            <a:r>
              <a:rPr lang="cs-CZ" dirty="0" err="1"/>
              <a:t>With</a:t>
            </a:r>
            <a:r>
              <a:rPr lang="cs-CZ" dirty="0"/>
              <a:t> </a:t>
            </a:r>
            <a:r>
              <a:rPr lang="cs-CZ" dirty="0" err="1"/>
              <a:t>increasing</a:t>
            </a:r>
            <a:r>
              <a:rPr lang="cs-CZ" dirty="0"/>
              <a:t> k, </a:t>
            </a:r>
            <a:r>
              <a:rPr lang="cs-CZ" dirty="0" err="1"/>
              <a:t>this</a:t>
            </a:r>
            <a:r>
              <a:rPr lang="cs-CZ" dirty="0"/>
              <a:t> </a:t>
            </a:r>
            <a:r>
              <a:rPr lang="cs-CZ" dirty="0" err="1"/>
              <a:t>became</a:t>
            </a:r>
            <a:r>
              <a:rPr lang="cs-CZ" dirty="0"/>
              <a:t> </a:t>
            </a:r>
            <a:r>
              <a:rPr lang="cs-CZ" dirty="0" err="1"/>
              <a:t>less</a:t>
            </a:r>
            <a:r>
              <a:rPr lang="cs-CZ" dirty="0"/>
              <a:t> </a:t>
            </a:r>
            <a:r>
              <a:rPr lang="cs-CZ" dirty="0" err="1"/>
              <a:t>applicable</a:t>
            </a:r>
            <a:endParaRPr lang="cs-CZ" dirty="0"/>
          </a:p>
          <a:p>
            <a:pPr lvl="1"/>
            <a:endParaRPr lang="cs-CZ" dirty="0"/>
          </a:p>
          <a:p>
            <a:pPr lvl="1"/>
            <a:r>
              <a:rPr lang="cs-CZ" b="1" i="1" dirty="0" err="1">
                <a:solidFill>
                  <a:srgbClr val="FF0000"/>
                </a:solidFill>
              </a:rPr>
              <a:t>This</a:t>
            </a:r>
            <a:r>
              <a:rPr lang="cs-CZ" b="1" i="1" dirty="0">
                <a:solidFill>
                  <a:srgbClr val="FF0000"/>
                </a:solidFill>
              </a:rPr>
              <a:t> </a:t>
            </a:r>
            <a:r>
              <a:rPr lang="cs-CZ" b="1" i="1" dirty="0" err="1">
                <a:solidFill>
                  <a:srgbClr val="FF0000"/>
                </a:solidFill>
              </a:rPr>
              <a:t>assumption</a:t>
            </a:r>
            <a:r>
              <a:rPr lang="cs-CZ" b="1" i="1" dirty="0">
                <a:solidFill>
                  <a:srgbClr val="FF0000"/>
                </a:solidFill>
              </a:rPr>
              <a:t> </a:t>
            </a:r>
            <a:r>
              <a:rPr lang="cs-CZ" b="1" i="1" dirty="0" err="1">
                <a:solidFill>
                  <a:srgbClr val="FF0000"/>
                </a:solidFill>
              </a:rPr>
              <a:t>may</a:t>
            </a:r>
            <a:r>
              <a:rPr lang="cs-CZ" b="1" i="1" dirty="0">
                <a:solidFill>
                  <a:srgbClr val="FF0000"/>
                </a:solidFill>
              </a:rPr>
              <a:t> </a:t>
            </a:r>
            <a:r>
              <a:rPr lang="cs-CZ" b="1" i="1" dirty="0" err="1">
                <a:solidFill>
                  <a:srgbClr val="FF0000"/>
                </a:solidFill>
              </a:rPr>
              <a:t>be</a:t>
            </a:r>
            <a:r>
              <a:rPr lang="cs-CZ" b="1" i="1" dirty="0">
                <a:solidFill>
                  <a:srgbClr val="FF0000"/>
                </a:solidFill>
              </a:rPr>
              <a:t> </a:t>
            </a:r>
            <a:r>
              <a:rPr lang="cs-CZ" b="1" i="1" dirty="0" err="1">
                <a:solidFill>
                  <a:srgbClr val="FF0000"/>
                </a:solidFill>
              </a:rPr>
              <a:t>challenged</a:t>
            </a:r>
            <a:endParaRPr lang="en-US" b="1" i="1" dirty="0">
              <a:solidFill>
                <a:srgbClr val="FF0000"/>
              </a:solidFill>
            </a:endParaRPr>
          </a:p>
        </p:txBody>
      </p:sp>
      <p:sp>
        <p:nvSpPr>
          <p:cNvPr id="94210" name="Rectangle 2"/>
          <p:cNvSpPr>
            <a:spLocks noChangeArrowheads="1"/>
          </p:cNvSpPr>
          <p:nvPr/>
        </p:nvSpPr>
        <p:spPr bwMode="auto">
          <a:xfrm>
            <a:off x="152400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2484702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Inhaltsplatzhalter 1"/>
          <p:cNvSpPr>
            <a:spLocks noGrp="1"/>
          </p:cNvSpPr>
          <p:nvPr>
            <p:ph idx="1"/>
          </p:nvPr>
        </p:nvSpPr>
        <p:spPr>
          <a:xfrm>
            <a:off x="983432" y="4149081"/>
            <a:ext cx="9227368" cy="1905075"/>
          </a:xfrm>
        </p:spPr>
        <p:txBody>
          <a:bodyPr/>
          <a:lstStyle/>
          <a:p>
            <a:r>
              <a:rPr lang="en-US" b="1" dirty="0"/>
              <a:t>Rank metrics</a:t>
            </a:r>
            <a:endParaRPr lang="en-US" dirty="0"/>
          </a:p>
          <a:p>
            <a:pPr lvl="1"/>
            <a:r>
              <a:rPr lang="en-US" dirty="0"/>
              <a:t>Relevant items are more useful when they appear earlier in the recommendation list</a:t>
            </a:r>
            <a:endParaRPr lang="cs-CZ" dirty="0"/>
          </a:p>
          <a:p>
            <a:pPr lvl="2"/>
            <a:r>
              <a:rPr lang="cs-CZ" dirty="0"/>
              <a:t>This might be partially violated e.g. in 2D settings</a:t>
            </a:r>
            <a:endParaRPr lang="en-US" dirty="0"/>
          </a:p>
          <a:p>
            <a:pPr lvl="1"/>
            <a:r>
              <a:rPr lang="en-US" dirty="0"/>
              <a:t>Particularly important in recommender systems as lower ranked items may be overlooked by users</a:t>
            </a:r>
          </a:p>
          <a:p>
            <a:endParaRPr lang="en-US" dirty="0"/>
          </a:p>
        </p:txBody>
      </p:sp>
      <p:sp>
        <p:nvSpPr>
          <p:cNvPr id="62467" name="Titel 2"/>
          <p:cNvSpPr>
            <a:spLocks noGrp="1"/>
          </p:cNvSpPr>
          <p:nvPr>
            <p:ph type="title"/>
          </p:nvPr>
        </p:nvSpPr>
        <p:spPr/>
        <p:txBody>
          <a:bodyPr/>
          <a:lstStyle/>
          <a:p>
            <a:r>
              <a:rPr lang="en-US" dirty="0"/>
              <a:t>Metrics: Rank position matters </a:t>
            </a:r>
          </a:p>
        </p:txBody>
      </p:sp>
      <p:graphicFrame>
        <p:nvGraphicFramePr>
          <p:cNvPr id="2" name="Tabelle 1"/>
          <p:cNvGraphicFramePr>
            <a:graphicFrameLocks noGrp="1"/>
          </p:cNvGraphicFramePr>
          <p:nvPr>
            <p:extLst>
              <p:ext uri="{D42A27DB-BD31-4B8C-83A1-F6EECF244321}">
                <p14:modId xmlns:p14="http://schemas.microsoft.com/office/powerpoint/2010/main" val="1151416314"/>
              </p:ext>
            </p:extLst>
          </p:nvPr>
        </p:nvGraphicFramePr>
        <p:xfrm>
          <a:off x="2495600" y="2065782"/>
          <a:ext cx="2471936" cy="1296144"/>
        </p:xfrm>
        <a:graphic>
          <a:graphicData uri="http://schemas.openxmlformats.org/drawingml/2006/table">
            <a:tbl>
              <a:tblPr firstRow="1" bandRow="1">
                <a:tableStyleId>{5C22544A-7EE6-4342-B048-85BDC9FD1C3A}</a:tableStyleId>
              </a:tblPr>
              <a:tblGrid>
                <a:gridCol w="2471936">
                  <a:extLst>
                    <a:ext uri="{9D8B030D-6E8A-4147-A177-3AD203B41FA5}">
                      <a16:colId xmlns:a16="http://schemas.microsoft.com/office/drawing/2014/main" val="20000"/>
                    </a:ext>
                  </a:extLst>
                </a:gridCol>
              </a:tblGrid>
              <a:tr h="432048">
                <a:tc>
                  <a:txBody>
                    <a:bodyPr/>
                    <a:lstStyle/>
                    <a:p>
                      <a:r>
                        <a:rPr lang="en-US" sz="1600" dirty="0"/>
                        <a:t>Actually good</a:t>
                      </a:r>
                    </a:p>
                  </a:txBody>
                  <a:tcPr>
                    <a:solidFill>
                      <a:schemeClr val="tx1"/>
                    </a:solidFill>
                  </a:tcPr>
                </a:tc>
                <a:extLst>
                  <a:ext uri="{0D108BD9-81ED-4DB2-BD59-A6C34878D82A}">
                    <a16:rowId xmlns:a16="http://schemas.microsoft.com/office/drawing/2014/main" val="10000"/>
                  </a:ext>
                </a:extLst>
              </a:tr>
              <a:tr h="432048">
                <a:tc>
                  <a:txBody>
                    <a:bodyPr/>
                    <a:lstStyle/>
                    <a:p>
                      <a:r>
                        <a:rPr lang="en-US" sz="1600" dirty="0"/>
                        <a:t>Item</a:t>
                      </a:r>
                      <a:r>
                        <a:rPr lang="en-US" sz="1600" baseline="0" dirty="0"/>
                        <a:t> 237</a:t>
                      </a:r>
                      <a:endParaRPr lang="en-US" sz="1600" dirty="0"/>
                    </a:p>
                  </a:txBody>
                  <a:tcPr>
                    <a:solidFill>
                      <a:srgbClr val="B2B2B2"/>
                    </a:solidFill>
                  </a:tcPr>
                </a:tc>
                <a:extLst>
                  <a:ext uri="{0D108BD9-81ED-4DB2-BD59-A6C34878D82A}">
                    <a16:rowId xmlns:a16="http://schemas.microsoft.com/office/drawing/2014/main" val="10001"/>
                  </a:ext>
                </a:extLst>
              </a:tr>
              <a:tr h="432048">
                <a:tc>
                  <a:txBody>
                    <a:bodyPr/>
                    <a:lstStyle/>
                    <a:p>
                      <a:r>
                        <a:rPr lang="en-US" sz="1600" dirty="0"/>
                        <a:t>Item 899</a:t>
                      </a:r>
                    </a:p>
                  </a:txBody>
                  <a:tcPr>
                    <a:solidFill>
                      <a:schemeClr val="bg2">
                        <a:lumMod val="20000"/>
                        <a:lumOff val="80000"/>
                      </a:schemeClr>
                    </a:solidFill>
                  </a:tcPr>
                </a:tc>
                <a:extLst>
                  <a:ext uri="{0D108BD9-81ED-4DB2-BD59-A6C34878D82A}">
                    <a16:rowId xmlns:a16="http://schemas.microsoft.com/office/drawing/2014/main" val="10002"/>
                  </a:ext>
                </a:extLst>
              </a:tr>
            </a:tbl>
          </a:graphicData>
        </a:graphic>
      </p:graphicFrame>
      <p:graphicFrame>
        <p:nvGraphicFramePr>
          <p:cNvPr id="7" name="Tabelle 6"/>
          <p:cNvGraphicFramePr>
            <a:graphicFrameLocks noGrp="1"/>
          </p:cNvGraphicFramePr>
          <p:nvPr>
            <p:extLst>
              <p:ext uri="{D42A27DB-BD31-4B8C-83A1-F6EECF244321}">
                <p14:modId xmlns:p14="http://schemas.microsoft.com/office/powerpoint/2010/main" val="4225709838"/>
              </p:ext>
            </p:extLst>
          </p:nvPr>
        </p:nvGraphicFramePr>
        <p:xfrm>
          <a:off x="6816080" y="2006596"/>
          <a:ext cx="2736304" cy="1803256"/>
        </p:xfrm>
        <a:graphic>
          <a:graphicData uri="http://schemas.openxmlformats.org/drawingml/2006/table">
            <a:tbl>
              <a:tblPr firstRow="1" bandRow="1">
                <a:tableStyleId>{5C22544A-7EE6-4342-B048-85BDC9FD1C3A}</a:tableStyleId>
              </a:tblPr>
              <a:tblGrid>
                <a:gridCol w="2736304">
                  <a:extLst>
                    <a:ext uri="{9D8B030D-6E8A-4147-A177-3AD203B41FA5}">
                      <a16:colId xmlns:a16="http://schemas.microsoft.com/office/drawing/2014/main" val="20000"/>
                    </a:ext>
                  </a:extLst>
                </a:gridCol>
              </a:tblGrid>
              <a:tr h="432048">
                <a:tc>
                  <a:txBody>
                    <a:bodyPr/>
                    <a:lstStyle/>
                    <a:p>
                      <a:r>
                        <a:rPr lang="en-US" sz="1600" dirty="0"/>
                        <a:t>Recommended </a:t>
                      </a:r>
                    </a:p>
                    <a:p>
                      <a:r>
                        <a:rPr lang="en-US" sz="1600" dirty="0"/>
                        <a:t>(predicted as good)</a:t>
                      </a:r>
                    </a:p>
                  </a:txBody>
                  <a:tcPr>
                    <a:solidFill>
                      <a:schemeClr val="tx1"/>
                    </a:solidFill>
                  </a:tcPr>
                </a:tc>
                <a:extLst>
                  <a:ext uri="{0D108BD9-81ED-4DB2-BD59-A6C34878D82A}">
                    <a16:rowId xmlns:a16="http://schemas.microsoft.com/office/drawing/2014/main" val="10000"/>
                  </a:ext>
                </a:extLst>
              </a:tr>
              <a:tr h="432048">
                <a:tc>
                  <a:txBody>
                    <a:bodyPr/>
                    <a:lstStyle/>
                    <a:p>
                      <a:r>
                        <a:rPr lang="en-US" sz="1600" dirty="0"/>
                        <a:t>Item</a:t>
                      </a:r>
                      <a:r>
                        <a:rPr lang="en-US" sz="1600" baseline="0" dirty="0"/>
                        <a:t> 345</a:t>
                      </a:r>
                      <a:endParaRPr lang="en-US" sz="1600" dirty="0"/>
                    </a:p>
                  </a:txBody>
                  <a:tcPr>
                    <a:solidFill>
                      <a:srgbClr val="B2B2B2"/>
                    </a:solidFill>
                  </a:tcPr>
                </a:tc>
                <a:extLst>
                  <a:ext uri="{0D108BD9-81ED-4DB2-BD59-A6C34878D82A}">
                    <a16:rowId xmlns:a16="http://schemas.microsoft.com/office/drawing/2014/main" val="10001"/>
                  </a:ext>
                </a:extLst>
              </a:tr>
              <a:tr h="432048">
                <a:tc>
                  <a:txBody>
                    <a:bodyPr/>
                    <a:lstStyle/>
                    <a:p>
                      <a:r>
                        <a:rPr lang="en-US" sz="1600" dirty="0"/>
                        <a:t>Item 237</a:t>
                      </a:r>
                    </a:p>
                  </a:txBody>
                  <a:tcPr>
                    <a:solidFill>
                      <a:schemeClr val="accent3">
                        <a:lumMod val="85000"/>
                      </a:schemeClr>
                    </a:solidFill>
                  </a:tcPr>
                </a:tc>
                <a:extLst>
                  <a:ext uri="{0D108BD9-81ED-4DB2-BD59-A6C34878D82A}">
                    <a16:rowId xmlns:a16="http://schemas.microsoft.com/office/drawing/2014/main" val="10002"/>
                  </a:ext>
                </a:extLst>
              </a:tr>
              <a:tr h="360040">
                <a:tc>
                  <a:txBody>
                    <a:bodyPr/>
                    <a:lstStyle/>
                    <a:p>
                      <a:r>
                        <a:rPr lang="en-US" sz="1600" dirty="0"/>
                        <a:t>Item 187</a:t>
                      </a:r>
                    </a:p>
                  </a:txBody>
                  <a:tcPr>
                    <a:solidFill>
                      <a:srgbClr val="B2B2B2"/>
                    </a:solidFill>
                  </a:tcPr>
                </a:tc>
                <a:extLst>
                  <a:ext uri="{0D108BD9-81ED-4DB2-BD59-A6C34878D82A}">
                    <a16:rowId xmlns:a16="http://schemas.microsoft.com/office/drawing/2014/main" val="10003"/>
                  </a:ext>
                </a:extLst>
              </a:tr>
            </a:tbl>
          </a:graphicData>
        </a:graphic>
      </p:graphicFrame>
      <p:sp>
        <p:nvSpPr>
          <p:cNvPr id="3" name="Textfeld 2"/>
          <p:cNvSpPr txBox="1"/>
          <p:nvPr/>
        </p:nvSpPr>
        <p:spPr>
          <a:xfrm>
            <a:off x="1972032" y="1345929"/>
            <a:ext cx="1524200" cy="461665"/>
          </a:xfrm>
          <a:prstGeom prst="rect">
            <a:avLst/>
          </a:prstGeom>
          <a:noFill/>
        </p:spPr>
        <p:txBody>
          <a:bodyPr wrap="none" rtlCol="0">
            <a:spAutoFit/>
          </a:bodyPr>
          <a:lstStyle/>
          <a:p>
            <a:r>
              <a:rPr lang="en-US" sz="2400" dirty="0">
                <a:solidFill>
                  <a:srgbClr val="003366"/>
                </a:solidFill>
                <a:latin typeface="Calibri" pitchFamily="34" charset="0"/>
                <a:ea typeface="+mj-ea"/>
                <a:cs typeface="+mj-cs"/>
              </a:rPr>
              <a:t>For a user:</a:t>
            </a:r>
          </a:p>
        </p:txBody>
      </p:sp>
      <p:cxnSp>
        <p:nvCxnSpPr>
          <p:cNvPr id="5" name="Gerade Verbindung mit Pfeil 4"/>
          <p:cNvCxnSpPr/>
          <p:nvPr/>
        </p:nvCxnSpPr>
        <p:spPr bwMode="auto">
          <a:xfrm>
            <a:off x="5015880" y="2726676"/>
            <a:ext cx="1728192" cy="486300"/>
          </a:xfrm>
          <a:prstGeom prst="straightConnector1">
            <a:avLst/>
          </a:prstGeom>
          <a:solidFill>
            <a:schemeClr val="accent1"/>
          </a:solidFill>
          <a:ln w="9525" cap="flat" cmpd="sng" algn="ctr">
            <a:solidFill>
              <a:schemeClr val="tx1"/>
            </a:solidFill>
            <a:prstDash val="solid"/>
            <a:round/>
            <a:headEnd type="arrow"/>
            <a:tailEnd type="arrow"/>
          </a:ln>
          <a:effectLst/>
        </p:spPr>
      </p:cxnSp>
      <p:sp>
        <p:nvSpPr>
          <p:cNvPr id="8" name="Textfeld 7"/>
          <p:cNvSpPr txBox="1"/>
          <p:nvPr/>
        </p:nvSpPr>
        <p:spPr>
          <a:xfrm>
            <a:off x="5726277" y="2577230"/>
            <a:ext cx="532518" cy="461665"/>
          </a:xfrm>
          <a:prstGeom prst="rect">
            <a:avLst/>
          </a:prstGeom>
          <a:noFill/>
        </p:spPr>
        <p:txBody>
          <a:bodyPr wrap="none" rtlCol="0">
            <a:spAutoFit/>
          </a:bodyPr>
          <a:lstStyle/>
          <a:p>
            <a:pPr eaLnBrk="0" hangingPunct="0"/>
            <a:r>
              <a:rPr lang="en-US" sz="2400" dirty="0">
                <a:solidFill>
                  <a:srgbClr val="003366"/>
                </a:solidFill>
                <a:latin typeface="Calibri" pitchFamily="34" charset="0"/>
                <a:ea typeface="+mj-ea"/>
                <a:cs typeface="+mj-cs"/>
              </a:rPr>
              <a:t>hit</a:t>
            </a:r>
          </a:p>
        </p:txBody>
      </p:sp>
    </p:spTree>
    <p:extLst>
      <p:ext uri="{BB962C8B-B14F-4D97-AF65-F5344CB8AC3E}">
        <p14:creationId xmlns:p14="http://schemas.microsoft.com/office/powerpoint/2010/main" val="692654944"/>
      </p:ext>
    </p:extLst>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Inhaltsplatzhalter 1"/>
          <p:cNvSpPr>
            <a:spLocks noGrp="1"/>
          </p:cNvSpPr>
          <p:nvPr>
            <p:ph idx="1"/>
          </p:nvPr>
        </p:nvSpPr>
        <p:spPr/>
        <p:txBody>
          <a:bodyPr/>
          <a:lstStyle/>
          <a:p>
            <a:r>
              <a:rPr lang="en-US" b="1" dirty="0">
                <a:solidFill>
                  <a:srgbClr val="B2B2B2"/>
                </a:solidFill>
              </a:rPr>
              <a:t>Rank Score</a:t>
            </a:r>
            <a:r>
              <a:rPr lang="en-US" dirty="0">
                <a:solidFill>
                  <a:srgbClr val="B2B2B2"/>
                </a:solidFill>
              </a:rPr>
              <a:t> extends the recall metric to take the positions of correct items in a ranked list into account</a:t>
            </a:r>
          </a:p>
          <a:p>
            <a:pPr lvl="1"/>
            <a:r>
              <a:rPr lang="en-US" dirty="0">
                <a:solidFill>
                  <a:srgbClr val="B2B2B2"/>
                </a:solidFill>
              </a:rPr>
              <a:t>Particularly important in recommender systems as lower ranked items may be overlooked by users</a:t>
            </a:r>
          </a:p>
          <a:p>
            <a:r>
              <a:rPr lang="en-US" dirty="0">
                <a:solidFill>
                  <a:srgbClr val="B2B2B2"/>
                </a:solidFill>
              </a:rPr>
              <a:t>Rank Score is defined as the ratio of the Rank Score of the correct items to best theoretical Rank Score achievable for the user, i.e.</a:t>
            </a:r>
          </a:p>
        </p:txBody>
      </p:sp>
      <p:sp>
        <p:nvSpPr>
          <p:cNvPr id="62467" name="Titel 2"/>
          <p:cNvSpPr>
            <a:spLocks noGrp="1"/>
          </p:cNvSpPr>
          <p:nvPr>
            <p:ph type="title"/>
          </p:nvPr>
        </p:nvSpPr>
        <p:spPr/>
        <p:txBody>
          <a:bodyPr/>
          <a:lstStyle/>
          <a:p>
            <a:r>
              <a:rPr lang="en-US" dirty="0"/>
              <a:t>Metrics: Rank Score</a:t>
            </a:r>
            <a:r>
              <a:rPr lang="cs-CZ" dirty="0"/>
              <a:t> (rarely used)</a:t>
            </a:r>
            <a:endParaRPr lang="en-US" dirty="0"/>
          </a:p>
        </p:txBody>
      </p:sp>
      <p:sp>
        <p:nvSpPr>
          <p:cNvPr id="6" name="Textfeld 5"/>
          <p:cNvSpPr txBox="1"/>
          <p:nvPr/>
        </p:nvSpPr>
        <p:spPr>
          <a:xfrm>
            <a:off x="5375920" y="4071939"/>
            <a:ext cx="5322996" cy="1323439"/>
          </a:xfrm>
          <a:prstGeom prst="rect">
            <a:avLst/>
          </a:prstGeom>
          <a:noFill/>
        </p:spPr>
        <p:txBody>
          <a:bodyPr wrap="none">
            <a:spAutoFit/>
          </a:bodyPr>
          <a:lstStyle/>
          <a:p>
            <a:pPr>
              <a:defRPr/>
            </a:pPr>
            <a:r>
              <a:rPr lang="en-US" sz="1600" b="0" dirty="0">
                <a:solidFill>
                  <a:schemeClr val="bg1">
                    <a:lumMod val="50000"/>
                  </a:schemeClr>
                </a:solidFill>
                <a:latin typeface="Calibri" pitchFamily="34" charset="0"/>
              </a:rPr>
              <a:t>Where:</a:t>
            </a:r>
          </a:p>
          <a:p>
            <a:pPr>
              <a:buFont typeface="Arial" pitchFamily="34" charset="0"/>
              <a:buChar char="•"/>
              <a:defRPr/>
            </a:pPr>
            <a:r>
              <a:rPr lang="en-US" sz="1600" b="0" i="1" dirty="0">
                <a:solidFill>
                  <a:schemeClr val="bg1">
                    <a:lumMod val="50000"/>
                  </a:schemeClr>
                </a:solidFill>
                <a:latin typeface="Calibri" pitchFamily="34" charset="0"/>
              </a:rPr>
              <a:t>  h</a:t>
            </a:r>
            <a:r>
              <a:rPr lang="en-US" sz="1600" b="0" dirty="0">
                <a:solidFill>
                  <a:schemeClr val="bg1">
                    <a:lumMod val="50000"/>
                  </a:schemeClr>
                </a:solidFill>
                <a:latin typeface="Calibri" pitchFamily="34" charset="0"/>
              </a:rPr>
              <a:t> is the set of correctly recommended items, i.e. hits</a:t>
            </a:r>
          </a:p>
          <a:p>
            <a:pPr>
              <a:buFont typeface="Arial" pitchFamily="34" charset="0"/>
              <a:buChar char="•"/>
              <a:defRPr/>
            </a:pPr>
            <a:r>
              <a:rPr lang="en-US" sz="1600" b="0" i="1" dirty="0">
                <a:solidFill>
                  <a:schemeClr val="bg1">
                    <a:lumMod val="50000"/>
                  </a:schemeClr>
                </a:solidFill>
                <a:latin typeface="Calibri" pitchFamily="34" charset="0"/>
              </a:rPr>
              <a:t>  rank</a:t>
            </a:r>
            <a:r>
              <a:rPr lang="en-US" sz="1600" b="0" dirty="0">
                <a:solidFill>
                  <a:schemeClr val="bg1">
                    <a:lumMod val="50000"/>
                  </a:schemeClr>
                </a:solidFill>
                <a:latin typeface="Calibri" pitchFamily="34" charset="0"/>
              </a:rPr>
              <a:t> returns the position (rank) of an item</a:t>
            </a:r>
          </a:p>
          <a:p>
            <a:pPr>
              <a:buFont typeface="Arial" pitchFamily="34" charset="0"/>
              <a:buChar char="•"/>
              <a:defRPr/>
            </a:pPr>
            <a:r>
              <a:rPr lang="en-US" sz="1600" b="0" i="1" dirty="0">
                <a:solidFill>
                  <a:schemeClr val="bg1">
                    <a:lumMod val="50000"/>
                  </a:schemeClr>
                </a:solidFill>
                <a:latin typeface="Calibri" pitchFamily="34" charset="0"/>
              </a:rPr>
              <a:t>  T</a:t>
            </a:r>
            <a:r>
              <a:rPr lang="en-US" sz="1600" b="0" dirty="0">
                <a:solidFill>
                  <a:schemeClr val="bg1">
                    <a:lumMod val="50000"/>
                  </a:schemeClr>
                </a:solidFill>
                <a:latin typeface="Calibri" pitchFamily="34" charset="0"/>
              </a:rPr>
              <a:t> is the set of all items of interest</a:t>
            </a:r>
          </a:p>
          <a:p>
            <a:pPr>
              <a:buFont typeface="Arial" pitchFamily="34" charset="0"/>
              <a:buChar char="•"/>
              <a:defRPr/>
            </a:pPr>
            <a:r>
              <a:rPr lang="en-US" sz="1600" b="0" i="1" dirty="0">
                <a:solidFill>
                  <a:schemeClr val="bg1">
                    <a:lumMod val="50000"/>
                  </a:schemeClr>
                </a:solidFill>
                <a:latin typeface="Calibri" pitchFamily="34" charset="0"/>
              </a:rPr>
              <a:t>  α</a:t>
            </a:r>
            <a:r>
              <a:rPr lang="en-US" sz="1600" b="0" dirty="0">
                <a:solidFill>
                  <a:schemeClr val="bg1">
                    <a:lumMod val="50000"/>
                  </a:schemeClr>
                </a:solidFill>
                <a:latin typeface="Calibri" pitchFamily="34" charset="0"/>
              </a:rPr>
              <a:t> is the </a:t>
            </a:r>
            <a:r>
              <a:rPr lang="en-US" sz="1600" b="0" i="1" dirty="0">
                <a:solidFill>
                  <a:schemeClr val="bg1">
                    <a:lumMod val="50000"/>
                  </a:schemeClr>
                </a:solidFill>
                <a:latin typeface="Calibri" pitchFamily="34" charset="0"/>
              </a:rPr>
              <a:t>ranking half life</a:t>
            </a:r>
            <a:r>
              <a:rPr lang="en-US" sz="1600" b="0" dirty="0">
                <a:solidFill>
                  <a:schemeClr val="bg1">
                    <a:lumMod val="50000"/>
                  </a:schemeClr>
                </a:solidFill>
                <a:latin typeface="Calibri" pitchFamily="34" charset="0"/>
              </a:rPr>
              <a:t>, i.e. an exponential reduction factor</a:t>
            </a:r>
          </a:p>
        </p:txBody>
      </p:sp>
      <p:graphicFrame>
        <p:nvGraphicFramePr>
          <p:cNvPr id="65537" name="Object 1"/>
          <p:cNvGraphicFramePr>
            <a:graphicFrameLocks noChangeAspect="1"/>
          </p:cNvGraphicFramePr>
          <p:nvPr/>
        </p:nvGraphicFramePr>
        <p:xfrm>
          <a:off x="2495550" y="3789363"/>
          <a:ext cx="2451100" cy="584200"/>
        </p:xfrm>
        <a:graphic>
          <a:graphicData uri="http://schemas.openxmlformats.org/presentationml/2006/ole">
            <mc:AlternateContent xmlns:mc="http://schemas.openxmlformats.org/markup-compatibility/2006">
              <mc:Choice xmlns:v="urn:schemas-microsoft-com:vml" Requires="v">
                <p:oleObj spid="_x0000_s1029" name="Formel" r:id="rId4" imgW="2450880" imgH="583920" progId="Equation.3">
                  <p:embed/>
                </p:oleObj>
              </mc:Choice>
              <mc:Fallback>
                <p:oleObj name="Formel" r:id="rId4" imgW="2450880" imgH="58392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95550" y="3789363"/>
                        <a:ext cx="2451100" cy="584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5538" name="Object 2"/>
          <p:cNvGraphicFramePr>
            <a:graphicFrameLocks noChangeAspect="1"/>
          </p:cNvGraphicFramePr>
          <p:nvPr/>
        </p:nvGraphicFramePr>
        <p:xfrm>
          <a:off x="2495551" y="4437063"/>
          <a:ext cx="2455863" cy="608012"/>
        </p:xfrm>
        <a:graphic>
          <a:graphicData uri="http://schemas.openxmlformats.org/presentationml/2006/ole">
            <mc:AlternateContent xmlns:mc="http://schemas.openxmlformats.org/markup-compatibility/2006">
              <mc:Choice xmlns:v="urn:schemas-microsoft-com:vml" Requires="v">
                <p:oleObj spid="_x0000_s1030" name="Formel" r:id="rId6" imgW="2412720" imgH="596880" progId="Equation.3">
                  <p:embed/>
                </p:oleObj>
              </mc:Choice>
              <mc:Fallback>
                <p:oleObj name="Formel" r:id="rId6" imgW="2412720" imgH="596880" progId="Equation.3">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95551" y="4437063"/>
                        <a:ext cx="2455863" cy="6080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5539" name="Object 3"/>
          <p:cNvGraphicFramePr>
            <a:graphicFrameLocks noChangeAspect="1"/>
          </p:cNvGraphicFramePr>
          <p:nvPr/>
        </p:nvGraphicFramePr>
        <p:xfrm>
          <a:off x="2495550" y="5229226"/>
          <a:ext cx="2236788" cy="608013"/>
        </p:xfrm>
        <a:graphic>
          <a:graphicData uri="http://schemas.openxmlformats.org/presentationml/2006/ole">
            <mc:AlternateContent xmlns:mc="http://schemas.openxmlformats.org/markup-compatibility/2006">
              <mc:Choice xmlns:v="urn:schemas-microsoft-com:vml" Requires="v">
                <p:oleObj spid="_x0000_s1031" name="Formel" r:id="rId8" imgW="2197080" imgH="596880" progId="Equation.3">
                  <p:embed/>
                </p:oleObj>
              </mc:Choice>
              <mc:Fallback>
                <p:oleObj name="Formel" r:id="rId8" imgW="2197080" imgH="596880" progId="Equation.3">
                  <p:embed/>
                  <p:pic>
                    <p:nvPicPr>
                      <p:cNvPr id="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95550" y="5229226"/>
                        <a:ext cx="2236788" cy="6080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Metrics: </a:t>
            </a:r>
            <a:r>
              <a:rPr lang="en-GB" dirty="0" err="1"/>
              <a:t>Liftindex</a:t>
            </a:r>
            <a:r>
              <a:rPr lang="cs-CZ" dirty="0"/>
              <a:t> (rarely used)</a:t>
            </a:r>
            <a:endParaRPr lang="en-GB" dirty="0"/>
          </a:p>
        </p:txBody>
      </p:sp>
      <p:sp>
        <p:nvSpPr>
          <p:cNvPr id="3" name="Inhaltsplatzhalter 2"/>
          <p:cNvSpPr>
            <a:spLocks noGrp="1"/>
          </p:cNvSpPr>
          <p:nvPr>
            <p:ph idx="1"/>
          </p:nvPr>
        </p:nvSpPr>
        <p:spPr/>
        <p:txBody>
          <a:bodyPr/>
          <a:lstStyle/>
          <a:p>
            <a:r>
              <a:rPr lang="en-GB" dirty="0">
                <a:solidFill>
                  <a:srgbClr val="B2B2B2"/>
                </a:solidFill>
              </a:rPr>
              <a:t>Assumes that ranked list is divided into 10 equal deciles S</a:t>
            </a:r>
            <a:r>
              <a:rPr lang="en-GB" baseline="-25000" dirty="0">
                <a:solidFill>
                  <a:srgbClr val="B2B2B2"/>
                </a:solidFill>
              </a:rPr>
              <a:t>i</a:t>
            </a:r>
            <a:r>
              <a:rPr lang="en-GB" dirty="0">
                <a:solidFill>
                  <a:srgbClr val="B2B2B2"/>
                </a:solidFill>
              </a:rPr>
              <a:t>, where</a:t>
            </a:r>
          </a:p>
          <a:p>
            <a:endParaRPr lang="en-GB" dirty="0">
              <a:solidFill>
                <a:srgbClr val="B2B2B2"/>
              </a:solidFill>
            </a:endParaRPr>
          </a:p>
          <a:p>
            <a:pPr lvl="1"/>
            <a:r>
              <a:rPr lang="en-GB" dirty="0">
                <a:solidFill>
                  <a:srgbClr val="B2B2B2"/>
                </a:solidFill>
              </a:rPr>
              <a:t>Linear reduction factor</a:t>
            </a:r>
          </a:p>
          <a:p>
            <a:r>
              <a:rPr lang="en-GB" dirty="0" err="1">
                <a:solidFill>
                  <a:srgbClr val="B2B2B2"/>
                </a:solidFill>
              </a:rPr>
              <a:t>Liftindex</a:t>
            </a:r>
            <a:r>
              <a:rPr lang="en-GB" dirty="0">
                <a:solidFill>
                  <a:srgbClr val="B2B2B2"/>
                </a:solidFill>
              </a:rPr>
              <a:t>:</a:t>
            </a:r>
          </a:p>
          <a:p>
            <a:endParaRPr lang="en-GB" dirty="0"/>
          </a:p>
          <a:p>
            <a:endParaRPr lang="en-GB" dirty="0"/>
          </a:p>
          <a:p>
            <a:endParaRPr lang="en-GB" dirty="0"/>
          </a:p>
          <a:p>
            <a:endParaRPr lang="en-GB" dirty="0"/>
          </a:p>
          <a:p>
            <a:pPr lvl="7"/>
            <a:r>
              <a:rPr lang="en-GB" i="1" dirty="0"/>
              <a:t>h</a:t>
            </a:r>
            <a:r>
              <a:rPr lang="en-GB" dirty="0"/>
              <a:t> is the set of correct hits</a:t>
            </a:r>
          </a:p>
          <a:p>
            <a:endParaRPr lang="en-GB" dirty="0"/>
          </a:p>
          <a:p>
            <a:endParaRPr lang="en-GB" dirty="0"/>
          </a:p>
          <a:p>
            <a:pPr lvl="1"/>
            <a:endParaRPr lang="en-GB" dirty="0"/>
          </a:p>
          <a:p>
            <a:pPr lvl="1"/>
            <a:endParaRPr lang="en-GB" dirty="0"/>
          </a:p>
        </p:txBody>
      </p:sp>
      <p:graphicFrame>
        <p:nvGraphicFramePr>
          <p:cNvPr id="4" name="Objekt 3"/>
          <p:cNvGraphicFramePr>
            <a:graphicFrameLocks noChangeAspect="1"/>
          </p:cNvGraphicFramePr>
          <p:nvPr/>
        </p:nvGraphicFramePr>
        <p:xfrm>
          <a:off x="8488364" y="1989139"/>
          <a:ext cx="1265237" cy="447675"/>
        </p:xfrm>
        <a:graphic>
          <a:graphicData uri="http://schemas.openxmlformats.org/presentationml/2006/ole">
            <mc:AlternateContent xmlns:mc="http://schemas.openxmlformats.org/markup-compatibility/2006">
              <mc:Choice xmlns:v="urn:schemas-microsoft-com:vml" Requires="v">
                <p:oleObj spid="_x0000_s2052" name="Formel" r:id="rId3" imgW="1002960" imgH="355320" progId="Equation.3">
                  <p:embed/>
                </p:oleObj>
              </mc:Choice>
              <mc:Fallback>
                <p:oleObj name="Formel" r:id="rId3" imgW="1002960" imgH="35532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88364" y="1989139"/>
                        <a:ext cx="1265237" cy="447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kt 4"/>
          <p:cNvGraphicFramePr>
            <a:graphicFrameLocks noChangeAspect="1"/>
          </p:cNvGraphicFramePr>
          <p:nvPr/>
        </p:nvGraphicFramePr>
        <p:xfrm>
          <a:off x="3791744" y="3501008"/>
          <a:ext cx="4572000" cy="1447800"/>
        </p:xfrm>
        <a:graphic>
          <a:graphicData uri="http://schemas.openxmlformats.org/presentationml/2006/ole">
            <mc:AlternateContent xmlns:mc="http://schemas.openxmlformats.org/markup-compatibility/2006">
              <mc:Choice xmlns:v="urn:schemas-microsoft-com:vml" Requires="v">
                <p:oleObj spid="_x0000_s2053" name="Formel" r:id="rId5" imgW="4572000" imgH="1447560" progId="Equation.3">
                  <p:embed/>
                </p:oleObj>
              </mc:Choice>
              <mc:Fallback>
                <p:oleObj name="Formel" r:id="rId5" imgW="4572000" imgH="144756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91744" y="3501008"/>
                        <a:ext cx="4572000" cy="1447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Metrics: Normalized Discounted Cumulative Gain</a:t>
            </a:r>
          </a:p>
        </p:txBody>
      </p:sp>
      <p:sp>
        <p:nvSpPr>
          <p:cNvPr id="3" name="Inhaltsplatzhalter 2"/>
          <p:cNvSpPr>
            <a:spLocks noGrp="1"/>
          </p:cNvSpPr>
          <p:nvPr>
            <p:ph idx="1"/>
          </p:nvPr>
        </p:nvSpPr>
        <p:spPr/>
        <p:txBody>
          <a:bodyPr/>
          <a:lstStyle/>
          <a:p>
            <a:r>
              <a:rPr lang="en-GB" dirty="0"/>
              <a:t>Discounted cumulative gain (DCG)</a:t>
            </a:r>
          </a:p>
          <a:p>
            <a:pPr lvl="1"/>
            <a:r>
              <a:rPr lang="en-GB" dirty="0"/>
              <a:t>Logarithmic reduction factor</a:t>
            </a:r>
          </a:p>
          <a:p>
            <a:pPr lvl="1"/>
            <a:endParaRPr lang="en-GB" dirty="0"/>
          </a:p>
          <a:p>
            <a:pPr lvl="1"/>
            <a:endParaRPr lang="en-GB" dirty="0"/>
          </a:p>
          <a:p>
            <a:pPr lvl="1"/>
            <a:endParaRPr lang="en-GB" dirty="0"/>
          </a:p>
          <a:p>
            <a:pPr lvl="1"/>
            <a:endParaRPr lang="en-GB" dirty="0"/>
          </a:p>
          <a:p>
            <a:pPr lvl="1"/>
            <a:endParaRPr lang="en-GB" dirty="0"/>
          </a:p>
          <a:p>
            <a:r>
              <a:rPr lang="en-GB" dirty="0"/>
              <a:t>Idealized discounted cumulative gain (IDCG)</a:t>
            </a:r>
          </a:p>
          <a:p>
            <a:pPr lvl="1"/>
            <a:r>
              <a:rPr lang="en-GB" dirty="0"/>
              <a:t>Assumption that items are ordered by decreasing relevance</a:t>
            </a:r>
          </a:p>
          <a:p>
            <a:pPr lvl="1"/>
            <a:endParaRPr lang="en-GB" dirty="0"/>
          </a:p>
          <a:p>
            <a:endParaRPr lang="en-GB" sz="600" dirty="0"/>
          </a:p>
          <a:p>
            <a:r>
              <a:rPr lang="en-GB" dirty="0"/>
              <a:t>Normalized discounted cumulative gain (</a:t>
            </a:r>
            <a:r>
              <a:rPr lang="en-GB" dirty="0" err="1"/>
              <a:t>nDCG</a:t>
            </a:r>
            <a:r>
              <a:rPr lang="en-GB" dirty="0"/>
              <a:t>)</a:t>
            </a:r>
          </a:p>
          <a:p>
            <a:pPr lvl="1"/>
            <a:r>
              <a:rPr lang="en-GB" dirty="0"/>
              <a:t>Normalized to the interval [0..1]</a:t>
            </a:r>
          </a:p>
        </p:txBody>
      </p:sp>
      <p:graphicFrame>
        <p:nvGraphicFramePr>
          <p:cNvPr id="4" name="Objekt 3"/>
          <p:cNvGraphicFramePr>
            <a:graphicFrameLocks noChangeAspect="1"/>
          </p:cNvGraphicFramePr>
          <p:nvPr/>
        </p:nvGraphicFramePr>
        <p:xfrm>
          <a:off x="2495600" y="2348880"/>
          <a:ext cx="2896686" cy="720080"/>
        </p:xfrm>
        <a:graphic>
          <a:graphicData uri="http://schemas.openxmlformats.org/presentationml/2006/ole">
            <mc:AlternateContent xmlns:mc="http://schemas.openxmlformats.org/markup-compatibility/2006">
              <mc:Choice xmlns:v="urn:schemas-microsoft-com:vml" Requires="v">
                <p:oleObj spid="_x0000_s3077" name="Formel" r:id="rId3" imgW="2247840" imgH="558720" progId="Equation.3">
                  <p:embed/>
                </p:oleObj>
              </mc:Choice>
              <mc:Fallback>
                <p:oleObj name="Formel" r:id="rId3" imgW="2247840" imgH="55872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95600" y="2348880"/>
                        <a:ext cx="2896686" cy="72008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extfeld 4"/>
          <p:cNvSpPr txBox="1"/>
          <p:nvPr/>
        </p:nvSpPr>
        <p:spPr>
          <a:xfrm>
            <a:off x="4295800" y="3068960"/>
            <a:ext cx="6372200" cy="923330"/>
          </a:xfrm>
          <a:prstGeom prst="rect">
            <a:avLst/>
          </a:prstGeom>
          <a:noFill/>
        </p:spPr>
        <p:txBody>
          <a:bodyPr wrap="square">
            <a:spAutoFit/>
          </a:bodyPr>
          <a:lstStyle/>
          <a:p>
            <a:pPr>
              <a:defRPr/>
            </a:pPr>
            <a:r>
              <a:rPr lang="en-US" b="0" dirty="0">
                <a:solidFill>
                  <a:schemeClr val="accent6">
                    <a:lumMod val="75000"/>
                  </a:schemeClr>
                </a:solidFill>
                <a:latin typeface="Calibri" pitchFamily="34" charset="0"/>
              </a:rPr>
              <a:t>Where:</a:t>
            </a:r>
          </a:p>
          <a:p>
            <a:pPr>
              <a:buFont typeface="Arial" pitchFamily="34" charset="0"/>
              <a:buChar char="•"/>
              <a:defRPr/>
            </a:pPr>
            <a:r>
              <a:rPr lang="en-US" b="0" i="1" dirty="0">
                <a:solidFill>
                  <a:schemeClr val="accent6">
                    <a:lumMod val="75000"/>
                  </a:schemeClr>
                </a:solidFill>
                <a:latin typeface="Calibri" pitchFamily="34" charset="0"/>
              </a:rPr>
              <a:t>  pos</a:t>
            </a:r>
            <a:r>
              <a:rPr lang="en-US" b="0" dirty="0">
                <a:solidFill>
                  <a:schemeClr val="accent6">
                    <a:lumMod val="75000"/>
                  </a:schemeClr>
                </a:solidFill>
                <a:latin typeface="Calibri" pitchFamily="34" charset="0"/>
              </a:rPr>
              <a:t> denotes the position up to which relevance is accumulated</a:t>
            </a:r>
          </a:p>
          <a:p>
            <a:pPr>
              <a:buFont typeface="Arial" pitchFamily="34" charset="0"/>
              <a:buChar char="•"/>
              <a:defRPr/>
            </a:pPr>
            <a:r>
              <a:rPr lang="en-US" b="0" i="1" dirty="0">
                <a:solidFill>
                  <a:schemeClr val="accent6">
                    <a:lumMod val="75000"/>
                  </a:schemeClr>
                </a:solidFill>
                <a:latin typeface="Calibri" pitchFamily="34" charset="0"/>
              </a:rPr>
              <a:t>  rel</a:t>
            </a:r>
            <a:r>
              <a:rPr lang="en-US" b="0" i="1" baseline="-25000" dirty="0">
                <a:solidFill>
                  <a:schemeClr val="accent6">
                    <a:lumMod val="75000"/>
                  </a:schemeClr>
                </a:solidFill>
                <a:latin typeface="Calibri" pitchFamily="34" charset="0"/>
              </a:rPr>
              <a:t>i</a:t>
            </a:r>
            <a:r>
              <a:rPr lang="en-US" b="0" dirty="0">
                <a:solidFill>
                  <a:schemeClr val="accent6">
                    <a:lumMod val="75000"/>
                  </a:schemeClr>
                </a:solidFill>
                <a:latin typeface="Calibri" pitchFamily="34" charset="0"/>
              </a:rPr>
              <a:t> returns the relevance of recommendation at position </a:t>
            </a:r>
            <a:r>
              <a:rPr lang="en-US" b="0" i="1" dirty="0" err="1">
                <a:solidFill>
                  <a:schemeClr val="accent6">
                    <a:lumMod val="75000"/>
                  </a:schemeClr>
                </a:solidFill>
                <a:latin typeface="Calibri" pitchFamily="34" charset="0"/>
              </a:rPr>
              <a:t>i</a:t>
            </a:r>
            <a:endParaRPr lang="en-US" b="0" i="1" dirty="0">
              <a:solidFill>
                <a:schemeClr val="accent6">
                  <a:lumMod val="75000"/>
                </a:schemeClr>
              </a:solidFill>
              <a:latin typeface="Calibri" pitchFamily="34" charset="0"/>
            </a:endParaRPr>
          </a:p>
        </p:txBody>
      </p:sp>
      <p:graphicFrame>
        <p:nvGraphicFramePr>
          <p:cNvPr id="92163" name="Object 3"/>
          <p:cNvGraphicFramePr>
            <a:graphicFrameLocks noChangeAspect="1"/>
          </p:cNvGraphicFramePr>
          <p:nvPr/>
        </p:nvGraphicFramePr>
        <p:xfrm>
          <a:off x="2495601" y="4725144"/>
          <a:ext cx="3044825" cy="719138"/>
        </p:xfrm>
        <a:graphic>
          <a:graphicData uri="http://schemas.openxmlformats.org/presentationml/2006/ole">
            <mc:AlternateContent xmlns:mc="http://schemas.openxmlformats.org/markup-compatibility/2006">
              <mc:Choice xmlns:v="urn:schemas-microsoft-com:vml" Requires="v">
                <p:oleObj spid="_x0000_s3078" name="Formel" r:id="rId5" imgW="2361960" imgH="558720" progId="Equation.3">
                  <p:embed/>
                </p:oleObj>
              </mc:Choice>
              <mc:Fallback>
                <p:oleObj name="Formel" r:id="rId5" imgW="2361960" imgH="55872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95601" y="4725144"/>
                        <a:ext cx="3044825" cy="7191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kt 6"/>
          <p:cNvGraphicFramePr>
            <a:graphicFrameLocks noChangeAspect="1"/>
          </p:cNvGraphicFramePr>
          <p:nvPr/>
        </p:nvGraphicFramePr>
        <p:xfrm>
          <a:off x="7608168" y="5229200"/>
          <a:ext cx="1931141" cy="753616"/>
        </p:xfrm>
        <a:graphic>
          <a:graphicData uri="http://schemas.openxmlformats.org/presentationml/2006/ole">
            <mc:AlternateContent xmlns:mc="http://schemas.openxmlformats.org/markup-compatibility/2006">
              <mc:Choice xmlns:v="urn:schemas-microsoft-com:vml" Requires="v">
                <p:oleObj spid="_x0000_s3079" name="Formel" r:id="rId7" imgW="1562040" imgH="609480" progId="Equation.3">
                  <p:embed/>
                </p:oleObj>
              </mc:Choice>
              <mc:Fallback>
                <p:oleObj name="Formel" r:id="rId7" imgW="1562040" imgH="609480"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08168" y="5229200"/>
                        <a:ext cx="1931141" cy="75361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Example</a:t>
            </a:r>
          </a:p>
        </p:txBody>
      </p:sp>
      <p:sp>
        <p:nvSpPr>
          <p:cNvPr id="3" name="Inhaltsplatzhalter 2"/>
          <p:cNvSpPr>
            <a:spLocks noGrp="1"/>
          </p:cNvSpPr>
          <p:nvPr>
            <p:ph idx="1"/>
          </p:nvPr>
        </p:nvSpPr>
        <p:spPr>
          <a:xfrm>
            <a:off x="3575720" y="1340769"/>
            <a:ext cx="6635080" cy="4525963"/>
          </a:xfrm>
        </p:spPr>
        <p:txBody>
          <a:bodyPr/>
          <a:lstStyle/>
          <a:p>
            <a:r>
              <a:rPr lang="en-GB" dirty="0"/>
              <a:t>Assumptions:</a:t>
            </a:r>
          </a:p>
          <a:p>
            <a:pPr lvl="1"/>
            <a:r>
              <a:rPr lang="en-GB" dirty="0"/>
              <a:t>|T| = 3</a:t>
            </a:r>
          </a:p>
          <a:p>
            <a:pPr lvl="1"/>
            <a:r>
              <a:rPr lang="en-GB" dirty="0"/>
              <a:t>Ranking half life (alpha) = 2</a:t>
            </a:r>
          </a:p>
          <a:p>
            <a:pPr lvl="1"/>
            <a:endParaRPr lang="en-GB" dirty="0"/>
          </a:p>
        </p:txBody>
      </p:sp>
      <p:graphicFrame>
        <p:nvGraphicFramePr>
          <p:cNvPr id="4" name="Tabelle 3"/>
          <p:cNvGraphicFramePr>
            <a:graphicFrameLocks noGrp="1"/>
          </p:cNvGraphicFramePr>
          <p:nvPr/>
        </p:nvGraphicFramePr>
        <p:xfrm>
          <a:off x="1991544" y="2204864"/>
          <a:ext cx="1476364" cy="2225040"/>
        </p:xfrm>
        <a:graphic>
          <a:graphicData uri="http://schemas.openxmlformats.org/drawingml/2006/table">
            <a:tbl>
              <a:tblPr firstRow="1" bandRow="1">
                <a:tableStyleId>{073A0DAA-6AF3-43AB-8588-CEC1D06C72B9}</a:tableStyleId>
              </a:tblPr>
              <a:tblGrid>
                <a:gridCol w="785818">
                  <a:extLst>
                    <a:ext uri="{9D8B030D-6E8A-4147-A177-3AD203B41FA5}">
                      <a16:colId xmlns:a16="http://schemas.microsoft.com/office/drawing/2014/main" val="20000"/>
                    </a:ext>
                  </a:extLst>
                </a:gridCol>
                <a:gridCol w="690546">
                  <a:extLst>
                    <a:ext uri="{9D8B030D-6E8A-4147-A177-3AD203B41FA5}">
                      <a16:colId xmlns:a16="http://schemas.microsoft.com/office/drawing/2014/main" val="20001"/>
                    </a:ext>
                  </a:extLst>
                </a:gridCol>
              </a:tblGrid>
              <a:tr h="370840">
                <a:tc>
                  <a:txBody>
                    <a:bodyPr/>
                    <a:lstStyle/>
                    <a:p>
                      <a:pPr algn="ctr"/>
                      <a:r>
                        <a:rPr lang="en-US" sz="1600" dirty="0"/>
                        <a:t>Rank</a:t>
                      </a:r>
                      <a:endParaRPr lang="en-US" sz="1600" b="1" dirty="0">
                        <a:solidFill>
                          <a:schemeClr val="accent2">
                            <a:lumMod val="50000"/>
                          </a:schemeClr>
                        </a:solidFill>
                        <a:latin typeface="Calibri" pitchFamily="34" charset="0"/>
                      </a:endParaRPr>
                    </a:p>
                  </a:txBody>
                  <a:tcPr/>
                </a:tc>
                <a:tc>
                  <a:txBody>
                    <a:bodyPr/>
                    <a:lstStyle/>
                    <a:p>
                      <a:pPr algn="ctr"/>
                      <a:r>
                        <a:rPr lang="en-US" sz="1600" dirty="0"/>
                        <a:t>Hit?</a:t>
                      </a:r>
                      <a:endParaRPr lang="en-US" sz="1600" b="1" dirty="0">
                        <a:solidFill>
                          <a:schemeClr val="accent2">
                            <a:lumMod val="50000"/>
                          </a:schemeClr>
                        </a:solidFill>
                        <a:latin typeface="Calibri" pitchFamily="34" charset="0"/>
                      </a:endParaRPr>
                    </a:p>
                  </a:txBody>
                  <a:tcPr/>
                </a:tc>
                <a:extLst>
                  <a:ext uri="{0D108BD9-81ED-4DB2-BD59-A6C34878D82A}">
                    <a16:rowId xmlns:a16="http://schemas.microsoft.com/office/drawing/2014/main" val="10000"/>
                  </a:ext>
                </a:extLst>
              </a:tr>
              <a:tr h="370840">
                <a:tc>
                  <a:txBody>
                    <a:bodyPr/>
                    <a:lstStyle/>
                    <a:p>
                      <a:pPr algn="ctr"/>
                      <a:r>
                        <a:rPr lang="en-US" dirty="0"/>
                        <a:t>1</a:t>
                      </a:r>
                      <a:endParaRPr lang="en-US" dirty="0">
                        <a:solidFill>
                          <a:schemeClr val="accent2">
                            <a:lumMod val="50000"/>
                          </a:schemeClr>
                        </a:solidFill>
                        <a:latin typeface="Calibri" pitchFamily="34" charset="0"/>
                      </a:endParaRPr>
                    </a:p>
                  </a:txBody>
                  <a:tcPr/>
                </a:tc>
                <a:tc>
                  <a:txBody>
                    <a:bodyPr/>
                    <a:lstStyle/>
                    <a:p>
                      <a:pPr algn="ctr"/>
                      <a:endParaRPr lang="en-US" dirty="0">
                        <a:solidFill>
                          <a:schemeClr val="accent2">
                            <a:lumMod val="50000"/>
                          </a:schemeClr>
                        </a:solidFill>
                        <a:latin typeface="Calibri" pitchFamily="34" charset="0"/>
                      </a:endParaRPr>
                    </a:p>
                  </a:txBody>
                  <a:tcPr/>
                </a:tc>
                <a:extLst>
                  <a:ext uri="{0D108BD9-81ED-4DB2-BD59-A6C34878D82A}">
                    <a16:rowId xmlns:a16="http://schemas.microsoft.com/office/drawing/2014/main" val="10001"/>
                  </a:ext>
                </a:extLst>
              </a:tr>
              <a:tr h="370840">
                <a:tc>
                  <a:txBody>
                    <a:bodyPr/>
                    <a:lstStyle/>
                    <a:p>
                      <a:pPr algn="ctr"/>
                      <a:r>
                        <a:rPr lang="en-US" dirty="0"/>
                        <a:t>2</a:t>
                      </a:r>
                      <a:endParaRPr lang="en-US" dirty="0">
                        <a:solidFill>
                          <a:schemeClr val="accent2">
                            <a:lumMod val="50000"/>
                          </a:schemeClr>
                        </a:solidFill>
                        <a:latin typeface="Calibri" pitchFamily="34" charset="0"/>
                      </a:endParaRPr>
                    </a:p>
                  </a:txBody>
                  <a:tcPr/>
                </a:tc>
                <a:tc>
                  <a:txBody>
                    <a:bodyPr/>
                    <a:lstStyle/>
                    <a:p>
                      <a:pPr algn="ctr"/>
                      <a:r>
                        <a:rPr lang="en-US" dirty="0"/>
                        <a:t>X</a:t>
                      </a:r>
                      <a:endParaRPr lang="en-US" dirty="0">
                        <a:solidFill>
                          <a:schemeClr val="accent2">
                            <a:lumMod val="50000"/>
                          </a:schemeClr>
                        </a:solidFill>
                        <a:latin typeface="Calibri" pitchFamily="34" charset="0"/>
                      </a:endParaRPr>
                    </a:p>
                  </a:txBody>
                  <a:tcPr/>
                </a:tc>
                <a:extLst>
                  <a:ext uri="{0D108BD9-81ED-4DB2-BD59-A6C34878D82A}">
                    <a16:rowId xmlns:a16="http://schemas.microsoft.com/office/drawing/2014/main" val="10002"/>
                  </a:ext>
                </a:extLst>
              </a:tr>
              <a:tr h="370840">
                <a:tc>
                  <a:txBody>
                    <a:bodyPr/>
                    <a:lstStyle/>
                    <a:p>
                      <a:pPr algn="ctr"/>
                      <a:r>
                        <a:rPr lang="en-US" dirty="0"/>
                        <a:t>3</a:t>
                      </a:r>
                      <a:endParaRPr lang="en-US" dirty="0">
                        <a:solidFill>
                          <a:schemeClr val="accent2">
                            <a:lumMod val="50000"/>
                          </a:schemeClr>
                        </a:solidFill>
                        <a:latin typeface="Calibri" pitchFamily="34" charset="0"/>
                      </a:endParaRPr>
                    </a:p>
                  </a:txBody>
                  <a:tcPr/>
                </a:tc>
                <a:tc>
                  <a:txBody>
                    <a:bodyPr/>
                    <a:lstStyle/>
                    <a:p>
                      <a:pPr algn="ctr"/>
                      <a:r>
                        <a:rPr lang="en-US" dirty="0"/>
                        <a:t>X</a:t>
                      </a:r>
                      <a:endParaRPr lang="en-US" dirty="0">
                        <a:solidFill>
                          <a:schemeClr val="accent2">
                            <a:lumMod val="50000"/>
                          </a:schemeClr>
                        </a:solidFill>
                        <a:latin typeface="Calibri" pitchFamily="34" charset="0"/>
                      </a:endParaRPr>
                    </a:p>
                  </a:txBody>
                  <a:tcPr/>
                </a:tc>
                <a:extLst>
                  <a:ext uri="{0D108BD9-81ED-4DB2-BD59-A6C34878D82A}">
                    <a16:rowId xmlns:a16="http://schemas.microsoft.com/office/drawing/2014/main" val="10003"/>
                  </a:ext>
                </a:extLst>
              </a:tr>
              <a:tr h="370840">
                <a:tc>
                  <a:txBody>
                    <a:bodyPr/>
                    <a:lstStyle/>
                    <a:p>
                      <a:pPr algn="ctr"/>
                      <a:r>
                        <a:rPr lang="en-US" dirty="0"/>
                        <a:t>4</a:t>
                      </a:r>
                      <a:endParaRPr lang="en-US" dirty="0">
                        <a:solidFill>
                          <a:schemeClr val="accent2">
                            <a:lumMod val="50000"/>
                          </a:schemeClr>
                        </a:solidFill>
                        <a:latin typeface="Calibri" pitchFamily="34" charset="0"/>
                      </a:endParaRPr>
                    </a:p>
                  </a:txBody>
                  <a:tcPr/>
                </a:tc>
                <a:tc>
                  <a:txBody>
                    <a:bodyPr/>
                    <a:lstStyle/>
                    <a:p>
                      <a:pPr algn="ctr"/>
                      <a:r>
                        <a:rPr lang="en-US" dirty="0"/>
                        <a:t>X</a:t>
                      </a:r>
                      <a:endParaRPr lang="en-US" dirty="0">
                        <a:solidFill>
                          <a:schemeClr val="accent2">
                            <a:lumMod val="50000"/>
                          </a:schemeClr>
                        </a:solidFill>
                        <a:latin typeface="Calibri" pitchFamily="34" charset="0"/>
                      </a:endParaRPr>
                    </a:p>
                  </a:txBody>
                  <a:tcPr/>
                </a:tc>
                <a:extLst>
                  <a:ext uri="{0D108BD9-81ED-4DB2-BD59-A6C34878D82A}">
                    <a16:rowId xmlns:a16="http://schemas.microsoft.com/office/drawing/2014/main" val="10004"/>
                  </a:ext>
                </a:extLst>
              </a:tr>
              <a:tr h="370840">
                <a:tc>
                  <a:txBody>
                    <a:bodyPr/>
                    <a:lstStyle/>
                    <a:p>
                      <a:pPr algn="ctr"/>
                      <a:r>
                        <a:rPr lang="en-US" dirty="0"/>
                        <a:t>5</a:t>
                      </a:r>
                      <a:endParaRPr lang="en-US" dirty="0">
                        <a:solidFill>
                          <a:schemeClr val="accent2">
                            <a:lumMod val="50000"/>
                          </a:schemeClr>
                        </a:solidFill>
                        <a:latin typeface="Calibri" pitchFamily="34" charset="0"/>
                      </a:endParaRPr>
                    </a:p>
                  </a:txBody>
                  <a:tcPr/>
                </a:tc>
                <a:tc>
                  <a:txBody>
                    <a:bodyPr/>
                    <a:lstStyle/>
                    <a:p>
                      <a:pPr algn="ctr"/>
                      <a:endParaRPr lang="en-US" dirty="0">
                        <a:solidFill>
                          <a:schemeClr val="accent2">
                            <a:lumMod val="50000"/>
                          </a:schemeClr>
                        </a:solidFill>
                        <a:latin typeface="Calibri" pitchFamily="34" charset="0"/>
                      </a:endParaRPr>
                    </a:p>
                  </a:txBody>
                  <a:tcPr/>
                </a:tc>
                <a:extLst>
                  <a:ext uri="{0D108BD9-81ED-4DB2-BD59-A6C34878D82A}">
                    <a16:rowId xmlns:a16="http://schemas.microsoft.com/office/drawing/2014/main" val="10005"/>
                  </a:ext>
                </a:extLst>
              </a:tr>
            </a:tbl>
          </a:graphicData>
        </a:graphic>
      </p:graphicFrame>
      <p:graphicFrame>
        <p:nvGraphicFramePr>
          <p:cNvPr id="5" name="Objekt 4"/>
          <p:cNvGraphicFramePr>
            <a:graphicFrameLocks noChangeAspect="1"/>
          </p:cNvGraphicFramePr>
          <p:nvPr/>
        </p:nvGraphicFramePr>
        <p:xfrm>
          <a:off x="4151784" y="5377788"/>
          <a:ext cx="3600400" cy="571492"/>
        </p:xfrm>
        <a:graphic>
          <a:graphicData uri="http://schemas.openxmlformats.org/presentationml/2006/ole">
            <mc:AlternateContent xmlns:mc="http://schemas.openxmlformats.org/markup-compatibility/2006">
              <mc:Choice xmlns:v="urn:schemas-microsoft-com:vml" Requires="v">
                <p:oleObj spid="_x0000_s4105" name="Formel" r:id="rId3" imgW="3200400" imgH="507960" progId="Equation.3">
                  <p:embed/>
                </p:oleObj>
              </mc:Choice>
              <mc:Fallback>
                <p:oleObj name="Formel" r:id="rId3" imgW="3200400" imgH="50796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51784" y="5377788"/>
                        <a:ext cx="3600400" cy="57149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kt 5"/>
          <p:cNvGraphicFramePr>
            <a:graphicFrameLocks noChangeAspect="1"/>
          </p:cNvGraphicFramePr>
          <p:nvPr/>
        </p:nvGraphicFramePr>
        <p:xfrm>
          <a:off x="7104112" y="2564904"/>
          <a:ext cx="3149600" cy="660400"/>
        </p:xfrm>
        <a:graphic>
          <a:graphicData uri="http://schemas.openxmlformats.org/presentationml/2006/ole">
            <mc:AlternateContent xmlns:mc="http://schemas.openxmlformats.org/markup-compatibility/2006">
              <mc:Choice xmlns:v="urn:schemas-microsoft-com:vml" Requires="v">
                <p:oleObj spid="_x0000_s4106" name="Formel" r:id="rId5" imgW="3149280" imgH="660240" progId="Equation.3">
                  <p:embed/>
                </p:oleObj>
              </mc:Choice>
              <mc:Fallback>
                <p:oleObj name="Formel" r:id="rId5" imgW="3149280" imgH="66024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04112" y="2564904"/>
                        <a:ext cx="3149600" cy="660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1140" name="Object 4"/>
          <p:cNvGraphicFramePr>
            <a:graphicFrameLocks noChangeAspect="1"/>
          </p:cNvGraphicFramePr>
          <p:nvPr/>
        </p:nvGraphicFramePr>
        <p:xfrm>
          <a:off x="7176120" y="3212976"/>
          <a:ext cx="3263900" cy="660400"/>
        </p:xfrm>
        <a:graphic>
          <a:graphicData uri="http://schemas.openxmlformats.org/presentationml/2006/ole">
            <mc:AlternateContent xmlns:mc="http://schemas.openxmlformats.org/markup-compatibility/2006">
              <mc:Choice xmlns:v="urn:schemas-microsoft-com:vml" Requires="v">
                <p:oleObj spid="_x0000_s4107" name="Formel" r:id="rId7" imgW="3263760" imgH="660240" progId="Equation.3">
                  <p:embed/>
                </p:oleObj>
              </mc:Choice>
              <mc:Fallback>
                <p:oleObj name="Formel" r:id="rId7" imgW="3263760" imgH="660240"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76120" y="3212976"/>
                        <a:ext cx="3263900" cy="660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1141" name="Object 5"/>
          <p:cNvGraphicFramePr>
            <a:graphicFrameLocks noChangeAspect="1"/>
          </p:cNvGraphicFramePr>
          <p:nvPr/>
        </p:nvGraphicFramePr>
        <p:xfrm>
          <a:off x="4007768" y="2852936"/>
          <a:ext cx="2908300" cy="584200"/>
        </p:xfrm>
        <a:graphic>
          <a:graphicData uri="http://schemas.openxmlformats.org/presentationml/2006/ole">
            <mc:AlternateContent xmlns:mc="http://schemas.openxmlformats.org/markup-compatibility/2006">
              <mc:Choice xmlns:v="urn:schemas-microsoft-com:vml" Requires="v">
                <p:oleObj spid="_x0000_s4108" name="Formel" r:id="rId9" imgW="2908080" imgH="583920" progId="Equation.3">
                  <p:embed/>
                </p:oleObj>
              </mc:Choice>
              <mc:Fallback>
                <p:oleObj name="Formel" r:id="rId9" imgW="2908080" imgH="583920" progId="Equation.3">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007768" y="2852936"/>
                        <a:ext cx="2908300" cy="584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1142" name="Object 6"/>
          <p:cNvGraphicFramePr>
            <a:graphicFrameLocks noChangeAspect="1"/>
          </p:cNvGraphicFramePr>
          <p:nvPr/>
        </p:nvGraphicFramePr>
        <p:xfrm>
          <a:off x="7176121" y="3941765"/>
          <a:ext cx="3214191" cy="565296"/>
        </p:xfrm>
        <a:graphic>
          <a:graphicData uri="http://schemas.openxmlformats.org/presentationml/2006/ole">
            <mc:AlternateContent xmlns:mc="http://schemas.openxmlformats.org/markup-compatibility/2006">
              <mc:Choice xmlns:v="urn:schemas-microsoft-com:vml" Requires="v">
                <p:oleObj spid="_x0000_s4109" name="Formel" r:id="rId11" imgW="3174840" imgH="558720" progId="Equation.3">
                  <p:embed/>
                </p:oleObj>
              </mc:Choice>
              <mc:Fallback>
                <p:oleObj name="Formel" r:id="rId11" imgW="3174840" imgH="558720" progId="Equation.3">
                  <p:embed/>
                  <p:pic>
                    <p:nvPicPr>
                      <p:cNvPr id="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176121" y="3941765"/>
                        <a:ext cx="3214191" cy="56529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1143" name="Object 7"/>
          <p:cNvGraphicFramePr>
            <a:graphicFrameLocks noChangeAspect="1"/>
          </p:cNvGraphicFramePr>
          <p:nvPr/>
        </p:nvGraphicFramePr>
        <p:xfrm>
          <a:off x="7233271" y="4581526"/>
          <a:ext cx="2869009" cy="569216"/>
        </p:xfrm>
        <a:graphic>
          <a:graphicData uri="http://schemas.openxmlformats.org/presentationml/2006/ole">
            <mc:AlternateContent xmlns:mc="http://schemas.openxmlformats.org/markup-compatibility/2006">
              <mc:Choice xmlns:v="urn:schemas-microsoft-com:vml" Requires="v">
                <p:oleObj spid="_x0000_s4110" name="Formel" r:id="rId13" imgW="2806560" imgH="558720" progId="Equation.3">
                  <p:embed/>
                </p:oleObj>
              </mc:Choice>
              <mc:Fallback>
                <p:oleObj name="Formel" r:id="rId13" imgW="2806560" imgH="558720" progId="Equation.3">
                  <p:embed/>
                  <p:pic>
                    <p:nvPicPr>
                      <p:cNvPr id="0" name="Picture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233271" y="4581526"/>
                        <a:ext cx="2869009" cy="56921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1144" name="Object 8"/>
          <p:cNvGraphicFramePr>
            <a:graphicFrameLocks noChangeAspect="1"/>
          </p:cNvGraphicFramePr>
          <p:nvPr/>
        </p:nvGraphicFramePr>
        <p:xfrm>
          <a:off x="4079776" y="4033839"/>
          <a:ext cx="2010430" cy="619298"/>
        </p:xfrm>
        <a:graphic>
          <a:graphicData uri="http://schemas.openxmlformats.org/presentationml/2006/ole">
            <mc:AlternateContent xmlns:mc="http://schemas.openxmlformats.org/markup-compatibility/2006">
              <mc:Choice xmlns:v="urn:schemas-microsoft-com:vml" Requires="v">
                <p:oleObj spid="_x0000_s4111" name="Formel" r:id="rId15" imgW="1815840" imgH="558720" progId="Equation.3">
                  <p:embed/>
                </p:oleObj>
              </mc:Choice>
              <mc:Fallback>
                <p:oleObj name="Formel" r:id="rId15" imgW="1815840" imgH="558720" progId="Equation.3">
                  <p:embed/>
                  <p:pic>
                    <p:nvPicPr>
                      <p:cNvPr id="0" name="Picture 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079776" y="4033839"/>
                        <a:ext cx="2010430" cy="61929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Example cont.</a:t>
            </a:r>
          </a:p>
        </p:txBody>
      </p:sp>
      <p:sp>
        <p:nvSpPr>
          <p:cNvPr id="3" name="Inhaltsplatzhalter 2"/>
          <p:cNvSpPr>
            <a:spLocks noGrp="1"/>
          </p:cNvSpPr>
          <p:nvPr>
            <p:ph idx="1"/>
          </p:nvPr>
        </p:nvSpPr>
        <p:spPr>
          <a:xfrm>
            <a:off x="1981200" y="1600201"/>
            <a:ext cx="8435280" cy="4525963"/>
          </a:xfrm>
        </p:spPr>
        <p:txBody>
          <a:bodyPr/>
          <a:lstStyle/>
          <a:p>
            <a:r>
              <a:rPr lang="en-GB" dirty="0"/>
              <a:t>Reducing the ranking half life (alpha) = 1</a:t>
            </a:r>
          </a:p>
          <a:p>
            <a:endParaRPr lang="en-GB" dirty="0"/>
          </a:p>
          <a:p>
            <a:endParaRPr lang="en-GB" dirty="0"/>
          </a:p>
          <a:p>
            <a:endParaRPr lang="en-GB" dirty="0"/>
          </a:p>
          <a:p>
            <a:endParaRPr lang="en-GB" dirty="0"/>
          </a:p>
          <a:p>
            <a:endParaRPr lang="en-GB" dirty="0"/>
          </a:p>
          <a:p>
            <a:endParaRPr lang="en-GB" dirty="0"/>
          </a:p>
          <a:p>
            <a:pPr>
              <a:buNone/>
            </a:pPr>
            <a:r>
              <a:rPr lang="en-GB" dirty="0" err="1"/>
              <a:t>Rankscore</a:t>
            </a:r>
            <a:r>
              <a:rPr lang="en-GB" dirty="0"/>
              <a:t> (exponential reduction) </a:t>
            </a:r>
            <a:r>
              <a:rPr lang="en-GB" sz="3200" dirty="0"/>
              <a:t>&lt;</a:t>
            </a:r>
            <a:r>
              <a:rPr lang="en-GB" dirty="0"/>
              <a:t> </a:t>
            </a:r>
            <a:r>
              <a:rPr lang="en-GB" dirty="0" err="1"/>
              <a:t>Liftscore</a:t>
            </a:r>
            <a:r>
              <a:rPr lang="en-GB" dirty="0"/>
              <a:t> (linear red.) </a:t>
            </a:r>
            <a:r>
              <a:rPr lang="en-GB" sz="3200" dirty="0"/>
              <a:t>&lt;</a:t>
            </a:r>
            <a:r>
              <a:rPr lang="en-GB" dirty="0"/>
              <a:t> NDCG (log. red.)</a:t>
            </a:r>
          </a:p>
        </p:txBody>
      </p:sp>
      <p:graphicFrame>
        <p:nvGraphicFramePr>
          <p:cNvPr id="4" name="Tabelle 3"/>
          <p:cNvGraphicFramePr>
            <a:graphicFrameLocks noGrp="1"/>
          </p:cNvGraphicFramePr>
          <p:nvPr/>
        </p:nvGraphicFramePr>
        <p:xfrm>
          <a:off x="2063552" y="2348880"/>
          <a:ext cx="1476364" cy="2225040"/>
        </p:xfrm>
        <a:graphic>
          <a:graphicData uri="http://schemas.openxmlformats.org/drawingml/2006/table">
            <a:tbl>
              <a:tblPr firstRow="1" bandRow="1">
                <a:tableStyleId>{073A0DAA-6AF3-43AB-8588-CEC1D06C72B9}</a:tableStyleId>
              </a:tblPr>
              <a:tblGrid>
                <a:gridCol w="785818">
                  <a:extLst>
                    <a:ext uri="{9D8B030D-6E8A-4147-A177-3AD203B41FA5}">
                      <a16:colId xmlns:a16="http://schemas.microsoft.com/office/drawing/2014/main" val="20000"/>
                    </a:ext>
                  </a:extLst>
                </a:gridCol>
                <a:gridCol w="690546">
                  <a:extLst>
                    <a:ext uri="{9D8B030D-6E8A-4147-A177-3AD203B41FA5}">
                      <a16:colId xmlns:a16="http://schemas.microsoft.com/office/drawing/2014/main" val="20001"/>
                    </a:ext>
                  </a:extLst>
                </a:gridCol>
              </a:tblGrid>
              <a:tr h="370840">
                <a:tc>
                  <a:txBody>
                    <a:bodyPr/>
                    <a:lstStyle/>
                    <a:p>
                      <a:pPr algn="ctr"/>
                      <a:r>
                        <a:rPr lang="en-US" sz="1600" dirty="0"/>
                        <a:t>Rank</a:t>
                      </a:r>
                      <a:endParaRPr lang="en-US" sz="1600" b="1" dirty="0">
                        <a:solidFill>
                          <a:schemeClr val="accent2">
                            <a:lumMod val="50000"/>
                          </a:schemeClr>
                        </a:solidFill>
                        <a:latin typeface="Calibri" pitchFamily="34" charset="0"/>
                      </a:endParaRPr>
                    </a:p>
                  </a:txBody>
                  <a:tcPr/>
                </a:tc>
                <a:tc>
                  <a:txBody>
                    <a:bodyPr/>
                    <a:lstStyle/>
                    <a:p>
                      <a:pPr algn="ctr"/>
                      <a:r>
                        <a:rPr lang="en-US" sz="1600" dirty="0"/>
                        <a:t>Hit?</a:t>
                      </a:r>
                      <a:endParaRPr lang="en-US" sz="1600" b="1" dirty="0">
                        <a:solidFill>
                          <a:schemeClr val="accent2">
                            <a:lumMod val="50000"/>
                          </a:schemeClr>
                        </a:solidFill>
                        <a:latin typeface="Calibri" pitchFamily="34" charset="0"/>
                      </a:endParaRPr>
                    </a:p>
                  </a:txBody>
                  <a:tcPr/>
                </a:tc>
                <a:extLst>
                  <a:ext uri="{0D108BD9-81ED-4DB2-BD59-A6C34878D82A}">
                    <a16:rowId xmlns:a16="http://schemas.microsoft.com/office/drawing/2014/main" val="10000"/>
                  </a:ext>
                </a:extLst>
              </a:tr>
              <a:tr h="370840">
                <a:tc>
                  <a:txBody>
                    <a:bodyPr/>
                    <a:lstStyle/>
                    <a:p>
                      <a:pPr algn="ctr"/>
                      <a:r>
                        <a:rPr lang="en-US" dirty="0"/>
                        <a:t>1</a:t>
                      </a:r>
                      <a:endParaRPr lang="en-US" dirty="0">
                        <a:solidFill>
                          <a:schemeClr val="accent2">
                            <a:lumMod val="50000"/>
                          </a:schemeClr>
                        </a:solidFill>
                        <a:latin typeface="Calibri" pitchFamily="34" charset="0"/>
                      </a:endParaRPr>
                    </a:p>
                  </a:txBody>
                  <a:tcPr/>
                </a:tc>
                <a:tc>
                  <a:txBody>
                    <a:bodyPr/>
                    <a:lstStyle/>
                    <a:p>
                      <a:pPr algn="ctr"/>
                      <a:endParaRPr lang="en-US" dirty="0">
                        <a:solidFill>
                          <a:schemeClr val="accent2">
                            <a:lumMod val="50000"/>
                          </a:schemeClr>
                        </a:solidFill>
                        <a:latin typeface="Calibri" pitchFamily="34" charset="0"/>
                      </a:endParaRPr>
                    </a:p>
                  </a:txBody>
                  <a:tcPr/>
                </a:tc>
                <a:extLst>
                  <a:ext uri="{0D108BD9-81ED-4DB2-BD59-A6C34878D82A}">
                    <a16:rowId xmlns:a16="http://schemas.microsoft.com/office/drawing/2014/main" val="10001"/>
                  </a:ext>
                </a:extLst>
              </a:tr>
              <a:tr h="370840">
                <a:tc>
                  <a:txBody>
                    <a:bodyPr/>
                    <a:lstStyle/>
                    <a:p>
                      <a:pPr algn="ctr"/>
                      <a:r>
                        <a:rPr lang="en-US" dirty="0"/>
                        <a:t>2</a:t>
                      </a:r>
                      <a:endParaRPr lang="en-US" dirty="0">
                        <a:solidFill>
                          <a:schemeClr val="accent2">
                            <a:lumMod val="50000"/>
                          </a:schemeClr>
                        </a:solidFill>
                        <a:latin typeface="Calibri" pitchFamily="34" charset="0"/>
                      </a:endParaRPr>
                    </a:p>
                  </a:txBody>
                  <a:tcPr/>
                </a:tc>
                <a:tc>
                  <a:txBody>
                    <a:bodyPr/>
                    <a:lstStyle/>
                    <a:p>
                      <a:pPr algn="ctr"/>
                      <a:r>
                        <a:rPr lang="en-US" dirty="0"/>
                        <a:t>X</a:t>
                      </a:r>
                      <a:endParaRPr lang="en-US" dirty="0">
                        <a:solidFill>
                          <a:schemeClr val="accent2">
                            <a:lumMod val="50000"/>
                          </a:schemeClr>
                        </a:solidFill>
                        <a:latin typeface="Calibri" pitchFamily="34" charset="0"/>
                      </a:endParaRPr>
                    </a:p>
                  </a:txBody>
                  <a:tcPr/>
                </a:tc>
                <a:extLst>
                  <a:ext uri="{0D108BD9-81ED-4DB2-BD59-A6C34878D82A}">
                    <a16:rowId xmlns:a16="http://schemas.microsoft.com/office/drawing/2014/main" val="10002"/>
                  </a:ext>
                </a:extLst>
              </a:tr>
              <a:tr h="370840">
                <a:tc>
                  <a:txBody>
                    <a:bodyPr/>
                    <a:lstStyle/>
                    <a:p>
                      <a:pPr algn="ctr"/>
                      <a:r>
                        <a:rPr lang="en-US" dirty="0"/>
                        <a:t>3</a:t>
                      </a:r>
                      <a:endParaRPr lang="en-US" dirty="0">
                        <a:solidFill>
                          <a:schemeClr val="accent2">
                            <a:lumMod val="50000"/>
                          </a:schemeClr>
                        </a:solidFill>
                        <a:latin typeface="Calibri" pitchFamily="34" charset="0"/>
                      </a:endParaRPr>
                    </a:p>
                  </a:txBody>
                  <a:tcPr/>
                </a:tc>
                <a:tc>
                  <a:txBody>
                    <a:bodyPr/>
                    <a:lstStyle/>
                    <a:p>
                      <a:pPr algn="ctr"/>
                      <a:r>
                        <a:rPr lang="en-US" dirty="0"/>
                        <a:t>X</a:t>
                      </a:r>
                      <a:endParaRPr lang="en-US" dirty="0">
                        <a:solidFill>
                          <a:schemeClr val="accent2">
                            <a:lumMod val="50000"/>
                          </a:schemeClr>
                        </a:solidFill>
                        <a:latin typeface="Calibri" pitchFamily="34" charset="0"/>
                      </a:endParaRPr>
                    </a:p>
                  </a:txBody>
                  <a:tcPr/>
                </a:tc>
                <a:extLst>
                  <a:ext uri="{0D108BD9-81ED-4DB2-BD59-A6C34878D82A}">
                    <a16:rowId xmlns:a16="http://schemas.microsoft.com/office/drawing/2014/main" val="10003"/>
                  </a:ext>
                </a:extLst>
              </a:tr>
              <a:tr h="370840">
                <a:tc>
                  <a:txBody>
                    <a:bodyPr/>
                    <a:lstStyle/>
                    <a:p>
                      <a:pPr algn="ctr"/>
                      <a:r>
                        <a:rPr lang="en-US" dirty="0"/>
                        <a:t>4</a:t>
                      </a:r>
                      <a:endParaRPr lang="en-US" dirty="0">
                        <a:solidFill>
                          <a:schemeClr val="accent2">
                            <a:lumMod val="50000"/>
                          </a:schemeClr>
                        </a:solidFill>
                        <a:latin typeface="Calibri" pitchFamily="34" charset="0"/>
                      </a:endParaRPr>
                    </a:p>
                  </a:txBody>
                  <a:tcPr/>
                </a:tc>
                <a:tc>
                  <a:txBody>
                    <a:bodyPr/>
                    <a:lstStyle/>
                    <a:p>
                      <a:pPr algn="ctr"/>
                      <a:r>
                        <a:rPr lang="en-US" dirty="0"/>
                        <a:t>X</a:t>
                      </a:r>
                      <a:endParaRPr lang="en-US" dirty="0">
                        <a:solidFill>
                          <a:schemeClr val="accent2">
                            <a:lumMod val="50000"/>
                          </a:schemeClr>
                        </a:solidFill>
                        <a:latin typeface="Calibri" pitchFamily="34" charset="0"/>
                      </a:endParaRPr>
                    </a:p>
                  </a:txBody>
                  <a:tcPr/>
                </a:tc>
                <a:extLst>
                  <a:ext uri="{0D108BD9-81ED-4DB2-BD59-A6C34878D82A}">
                    <a16:rowId xmlns:a16="http://schemas.microsoft.com/office/drawing/2014/main" val="10004"/>
                  </a:ext>
                </a:extLst>
              </a:tr>
              <a:tr h="370840">
                <a:tc>
                  <a:txBody>
                    <a:bodyPr/>
                    <a:lstStyle/>
                    <a:p>
                      <a:pPr algn="ctr"/>
                      <a:r>
                        <a:rPr lang="en-US" dirty="0"/>
                        <a:t>5</a:t>
                      </a:r>
                      <a:endParaRPr lang="en-US" dirty="0">
                        <a:solidFill>
                          <a:schemeClr val="accent2">
                            <a:lumMod val="50000"/>
                          </a:schemeClr>
                        </a:solidFill>
                        <a:latin typeface="Calibri" pitchFamily="34" charset="0"/>
                      </a:endParaRPr>
                    </a:p>
                  </a:txBody>
                  <a:tcPr/>
                </a:tc>
                <a:tc>
                  <a:txBody>
                    <a:bodyPr/>
                    <a:lstStyle/>
                    <a:p>
                      <a:pPr algn="ctr"/>
                      <a:endParaRPr lang="en-US" dirty="0">
                        <a:solidFill>
                          <a:schemeClr val="accent2">
                            <a:lumMod val="50000"/>
                          </a:schemeClr>
                        </a:solidFill>
                        <a:latin typeface="Calibri" pitchFamily="34" charset="0"/>
                      </a:endParaRPr>
                    </a:p>
                  </a:txBody>
                  <a:tcPr/>
                </a:tc>
                <a:extLst>
                  <a:ext uri="{0D108BD9-81ED-4DB2-BD59-A6C34878D82A}">
                    <a16:rowId xmlns:a16="http://schemas.microsoft.com/office/drawing/2014/main" val="10005"/>
                  </a:ext>
                </a:extLst>
              </a:tr>
            </a:tbl>
          </a:graphicData>
        </a:graphic>
      </p:graphicFrame>
      <p:graphicFrame>
        <p:nvGraphicFramePr>
          <p:cNvPr id="93186" name="Object 2"/>
          <p:cNvGraphicFramePr>
            <a:graphicFrameLocks noChangeAspect="1"/>
          </p:cNvGraphicFramePr>
          <p:nvPr/>
        </p:nvGraphicFramePr>
        <p:xfrm>
          <a:off x="6973888" y="2133600"/>
          <a:ext cx="3263900" cy="660400"/>
        </p:xfrm>
        <a:graphic>
          <a:graphicData uri="http://schemas.openxmlformats.org/presentationml/2006/ole">
            <mc:AlternateContent xmlns:mc="http://schemas.openxmlformats.org/markup-compatibility/2006">
              <mc:Choice xmlns:v="urn:schemas-microsoft-com:vml" Requires="v">
                <p:oleObj spid="_x0000_s5125" name="Formel" r:id="rId3" imgW="3263760" imgH="660240" progId="Equation.3">
                  <p:embed/>
                </p:oleObj>
              </mc:Choice>
              <mc:Fallback>
                <p:oleObj name="Formel" r:id="rId3" imgW="3263760" imgH="66024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73888" y="2133600"/>
                        <a:ext cx="3263900" cy="660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3187" name="Object 3"/>
          <p:cNvGraphicFramePr>
            <a:graphicFrameLocks noChangeAspect="1"/>
          </p:cNvGraphicFramePr>
          <p:nvPr/>
        </p:nvGraphicFramePr>
        <p:xfrm>
          <a:off x="7032104" y="2781250"/>
          <a:ext cx="3263900" cy="660400"/>
        </p:xfrm>
        <a:graphic>
          <a:graphicData uri="http://schemas.openxmlformats.org/presentationml/2006/ole">
            <mc:AlternateContent xmlns:mc="http://schemas.openxmlformats.org/markup-compatibility/2006">
              <mc:Choice xmlns:v="urn:schemas-microsoft-com:vml" Requires="v">
                <p:oleObj spid="_x0000_s5126" name="Formel" r:id="rId5" imgW="3263760" imgH="660240" progId="Equation.3">
                  <p:embed/>
                </p:oleObj>
              </mc:Choice>
              <mc:Fallback>
                <p:oleObj name="Formel" r:id="rId5" imgW="3263760" imgH="66024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32104" y="2781250"/>
                        <a:ext cx="3263900" cy="660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3188" name="Object 4"/>
          <p:cNvGraphicFramePr>
            <a:graphicFrameLocks noChangeAspect="1"/>
          </p:cNvGraphicFramePr>
          <p:nvPr/>
        </p:nvGraphicFramePr>
        <p:xfrm>
          <a:off x="3979863" y="2420938"/>
          <a:ext cx="2819400" cy="584200"/>
        </p:xfrm>
        <a:graphic>
          <a:graphicData uri="http://schemas.openxmlformats.org/presentationml/2006/ole">
            <mc:AlternateContent xmlns:mc="http://schemas.openxmlformats.org/markup-compatibility/2006">
              <mc:Choice xmlns:v="urn:schemas-microsoft-com:vml" Requires="v">
                <p:oleObj spid="_x0000_s5127" name="Formel" r:id="rId7" imgW="2819160" imgH="583920" progId="Equation.3">
                  <p:embed/>
                </p:oleObj>
              </mc:Choice>
              <mc:Fallback>
                <p:oleObj name="Formel" r:id="rId7" imgW="2819160" imgH="583920"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79863" y="2420938"/>
                        <a:ext cx="2819400" cy="584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r>
              <a:rPr lang="cs-CZ" b="1" dirty="0" err="1"/>
              <a:t>Mean</a:t>
            </a:r>
            <a:r>
              <a:rPr lang="cs-CZ" b="1" dirty="0"/>
              <a:t> </a:t>
            </a:r>
            <a:r>
              <a:rPr lang="en-US" b="1" dirty="0"/>
              <a:t>Average Precision</a:t>
            </a:r>
            <a:r>
              <a:rPr lang="en-US" dirty="0"/>
              <a:t> (</a:t>
            </a:r>
            <a:r>
              <a:rPr lang="cs-CZ" i="1" dirty="0"/>
              <a:t>M</a:t>
            </a:r>
            <a:r>
              <a:rPr lang="en-US" i="1" dirty="0"/>
              <a:t>AP</a:t>
            </a:r>
            <a:r>
              <a:rPr lang="en-US" dirty="0"/>
              <a:t>)</a:t>
            </a:r>
            <a:r>
              <a:rPr lang="en-US" b="1" dirty="0"/>
              <a:t> </a:t>
            </a:r>
            <a:r>
              <a:rPr lang="en-US" dirty="0"/>
              <a:t>is a ranked precision metric that places emphasis on highly ranked correct predictions (hits)</a:t>
            </a:r>
          </a:p>
          <a:p>
            <a:endParaRPr lang="en-US" dirty="0"/>
          </a:p>
          <a:p>
            <a:r>
              <a:rPr lang="en-US" dirty="0"/>
              <a:t>Essentially it is the average of precision values determined after each successful prediction, i.e.</a:t>
            </a:r>
          </a:p>
        </p:txBody>
      </p:sp>
      <p:sp>
        <p:nvSpPr>
          <p:cNvPr id="3" name="Titel 2"/>
          <p:cNvSpPr>
            <a:spLocks noGrp="1"/>
          </p:cNvSpPr>
          <p:nvPr>
            <p:ph type="title"/>
          </p:nvPr>
        </p:nvSpPr>
        <p:spPr/>
        <p:txBody>
          <a:bodyPr/>
          <a:lstStyle/>
          <a:p>
            <a:r>
              <a:rPr lang="en-US" dirty="0"/>
              <a:t>Average Precision</a:t>
            </a:r>
          </a:p>
        </p:txBody>
      </p:sp>
      <p:graphicFrame>
        <p:nvGraphicFramePr>
          <p:cNvPr id="5" name="Tabelle 4"/>
          <p:cNvGraphicFramePr>
            <a:graphicFrameLocks noGrp="1"/>
          </p:cNvGraphicFramePr>
          <p:nvPr/>
        </p:nvGraphicFramePr>
        <p:xfrm>
          <a:off x="8310578" y="3561414"/>
          <a:ext cx="1476364" cy="2225040"/>
        </p:xfrm>
        <a:graphic>
          <a:graphicData uri="http://schemas.openxmlformats.org/drawingml/2006/table">
            <a:tbl>
              <a:tblPr firstRow="1" bandRow="1">
                <a:tableStyleId>{073A0DAA-6AF3-43AB-8588-CEC1D06C72B9}</a:tableStyleId>
              </a:tblPr>
              <a:tblGrid>
                <a:gridCol w="785818">
                  <a:extLst>
                    <a:ext uri="{9D8B030D-6E8A-4147-A177-3AD203B41FA5}">
                      <a16:colId xmlns:a16="http://schemas.microsoft.com/office/drawing/2014/main" val="20000"/>
                    </a:ext>
                  </a:extLst>
                </a:gridCol>
                <a:gridCol w="690546">
                  <a:extLst>
                    <a:ext uri="{9D8B030D-6E8A-4147-A177-3AD203B41FA5}">
                      <a16:colId xmlns:a16="http://schemas.microsoft.com/office/drawing/2014/main" val="20001"/>
                    </a:ext>
                  </a:extLst>
                </a:gridCol>
              </a:tblGrid>
              <a:tr h="370840">
                <a:tc>
                  <a:txBody>
                    <a:bodyPr/>
                    <a:lstStyle/>
                    <a:p>
                      <a:pPr algn="ctr"/>
                      <a:r>
                        <a:rPr lang="en-US" sz="1600" dirty="0"/>
                        <a:t>Rank</a:t>
                      </a:r>
                      <a:endParaRPr lang="en-US" sz="1600" b="1" dirty="0">
                        <a:solidFill>
                          <a:schemeClr val="accent2">
                            <a:lumMod val="50000"/>
                          </a:schemeClr>
                        </a:solidFill>
                        <a:latin typeface="Calibri" pitchFamily="34" charset="0"/>
                      </a:endParaRPr>
                    </a:p>
                  </a:txBody>
                  <a:tcPr/>
                </a:tc>
                <a:tc>
                  <a:txBody>
                    <a:bodyPr/>
                    <a:lstStyle/>
                    <a:p>
                      <a:pPr algn="ctr"/>
                      <a:r>
                        <a:rPr lang="en-US" sz="1600" dirty="0"/>
                        <a:t>Hit?</a:t>
                      </a:r>
                      <a:endParaRPr lang="en-US" sz="1600" b="1" dirty="0">
                        <a:solidFill>
                          <a:schemeClr val="accent2">
                            <a:lumMod val="50000"/>
                          </a:schemeClr>
                        </a:solidFill>
                        <a:latin typeface="Calibri" pitchFamily="34" charset="0"/>
                      </a:endParaRPr>
                    </a:p>
                  </a:txBody>
                  <a:tcPr/>
                </a:tc>
                <a:extLst>
                  <a:ext uri="{0D108BD9-81ED-4DB2-BD59-A6C34878D82A}">
                    <a16:rowId xmlns:a16="http://schemas.microsoft.com/office/drawing/2014/main" val="10000"/>
                  </a:ext>
                </a:extLst>
              </a:tr>
              <a:tr h="370840">
                <a:tc>
                  <a:txBody>
                    <a:bodyPr/>
                    <a:lstStyle/>
                    <a:p>
                      <a:pPr algn="ctr"/>
                      <a:r>
                        <a:rPr lang="en-US" dirty="0"/>
                        <a:t>1</a:t>
                      </a:r>
                      <a:endParaRPr lang="en-US" dirty="0">
                        <a:solidFill>
                          <a:schemeClr val="accent2">
                            <a:lumMod val="50000"/>
                          </a:schemeClr>
                        </a:solidFill>
                        <a:latin typeface="Calibri" pitchFamily="34" charset="0"/>
                      </a:endParaRPr>
                    </a:p>
                  </a:txBody>
                  <a:tcPr/>
                </a:tc>
                <a:tc>
                  <a:txBody>
                    <a:bodyPr/>
                    <a:lstStyle/>
                    <a:p>
                      <a:pPr algn="ctr"/>
                      <a:r>
                        <a:rPr lang="en-US" dirty="0"/>
                        <a:t>X</a:t>
                      </a:r>
                      <a:endParaRPr lang="en-US" dirty="0">
                        <a:solidFill>
                          <a:schemeClr val="accent2">
                            <a:lumMod val="50000"/>
                          </a:schemeClr>
                        </a:solidFill>
                        <a:latin typeface="Calibri" pitchFamily="34" charset="0"/>
                      </a:endParaRPr>
                    </a:p>
                  </a:txBody>
                  <a:tcPr/>
                </a:tc>
                <a:extLst>
                  <a:ext uri="{0D108BD9-81ED-4DB2-BD59-A6C34878D82A}">
                    <a16:rowId xmlns:a16="http://schemas.microsoft.com/office/drawing/2014/main" val="10001"/>
                  </a:ext>
                </a:extLst>
              </a:tr>
              <a:tr h="370840">
                <a:tc>
                  <a:txBody>
                    <a:bodyPr/>
                    <a:lstStyle/>
                    <a:p>
                      <a:pPr algn="ctr"/>
                      <a:r>
                        <a:rPr lang="en-US" dirty="0"/>
                        <a:t>2</a:t>
                      </a:r>
                      <a:endParaRPr lang="en-US" dirty="0">
                        <a:solidFill>
                          <a:schemeClr val="accent2">
                            <a:lumMod val="50000"/>
                          </a:schemeClr>
                        </a:solidFill>
                        <a:latin typeface="Calibri" pitchFamily="34" charset="0"/>
                      </a:endParaRPr>
                    </a:p>
                  </a:txBody>
                  <a:tcPr/>
                </a:tc>
                <a:tc>
                  <a:txBody>
                    <a:bodyPr/>
                    <a:lstStyle/>
                    <a:p>
                      <a:pPr algn="ctr"/>
                      <a:endParaRPr lang="en-US" dirty="0">
                        <a:solidFill>
                          <a:schemeClr val="accent2">
                            <a:lumMod val="50000"/>
                          </a:schemeClr>
                        </a:solidFill>
                        <a:latin typeface="Calibri" pitchFamily="34" charset="0"/>
                      </a:endParaRPr>
                    </a:p>
                  </a:txBody>
                  <a:tcPr/>
                </a:tc>
                <a:extLst>
                  <a:ext uri="{0D108BD9-81ED-4DB2-BD59-A6C34878D82A}">
                    <a16:rowId xmlns:a16="http://schemas.microsoft.com/office/drawing/2014/main" val="10002"/>
                  </a:ext>
                </a:extLst>
              </a:tr>
              <a:tr h="370840">
                <a:tc>
                  <a:txBody>
                    <a:bodyPr/>
                    <a:lstStyle/>
                    <a:p>
                      <a:pPr algn="ctr"/>
                      <a:r>
                        <a:rPr lang="en-US" dirty="0"/>
                        <a:t>3</a:t>
                      </a:r>
                      <a:endParaRPr lang="en-US" dirty="0">
                        <a:solidFill>
                          <a:schemeClr val="accent2">
                            <a:lumMod val="50000"/>
                          </a:schemeClr>
                        </a:solidFill>
                        <a:latin typeface="Calibri" pitchFamily="34" charset="0"/>
                      </a:endParaRPr>
                    </a:p>
                  </a:txBody>
                  <a:tcPr/>
                </a:tc>
                <a:tc>
                  <a:txBody>
                    <a:bodyPr/>
                    <a:lstStyle/>
                    <a:p>
                      <a:pPr algn="ctr"/>
                      <a:endParaRPr lang="en-US" dirty="0">
                        <a:solidFill>
                          <a:schemeClr val="accent2">
                            <a:lumMod val="50000"/>
                          </a:schemeClr>
                        </a:solidFill>
                        <a:latin typeface="Calibri" pitchFamily="34" charset="0"/>
                      </a:endParaRPr>
                    </a:p>
                  </a:txBody>
                  <a:tcPr/>
                </a:tc>
                <a:extLst>
                  <a:ext uri="{0D108BD9-81ED-4DB2-BD59-A6C34878D82A}">
                    <a16:rowId xmlns:a16="http://schemas.microsoft.com/office/drawing/2014/main" val="10003"/>
                  </a:ext>
                </a:extLst>
              </a:tr>
              <a:tr h="370840">
                <a:tc>
                  <a:txBody>
                    <a:bodyPr/>
                    <a:lstStyle/>
                    <a:p>
                      <a:pPr algn="ctr"/>
                      <a:r>
                        <a:rPr lang="en-US" dirty="0"/>
                        <a:t>4</a:t>
                      </a:r>
                      <a:endParaRPr lang="en-US" dirty="0">
                        <a:solidFill>
                          <a:schemeClr val="accent2">
                            <a:lumMod val="50000"/>
                          </a:schemeClr>
                        </a:solidFill>
                        <a:latin typeface="Calibri" pitchFamily="34" charset="0"/>
                      </a:endParaRPr>
                    </a:p>
                  </a:txBody>
                  <a:tcPr/>
                </a:tc>
                <a:tc>
                  <a:txBody>
                    <a:bodyPr/>
                    <a:lstStyle/>
                    <a:p>
                      <a:pPr algn="ctr"/>
                      <a:r>
                        <a:rPr lang="en-US" dirty="0"/>
                        <a:t>X</a:t>
                      </a:r>
                      <a:endParaRPr lang="en-US" dirty="0">
                        <a:solidFill>
                          <a:schemeClr val="accent2">
                            <a:lumMod val="50000"/>
                          </a:schemeClr>
                        </a:solidFill>
                        <a:latin typeface="Calibri" pitchFamily="34" charset="0"/>
                      </a:endParaRPr>
                    </a:p>
                  </a:txBody>
                  <a:tcPr/>
                </a:tc>
                <a:extLst>
                  <a:ext uri="{0D108BD9-81ED-4DB2-BD59-A6C34878D82A}">
                    <a16:rowId xmlns:a16="http://schemas.microsoft.com/office/drawing/2014/main" val="10004"/>
                  </a:ext>
                </a:extLst>
              </a:tr>
              <a:tr h="370840">
                <a:tc>
                  <a:txBody>
                    <a:bodyPr/>
                    <a:lstStyle/>
                    <a:p>
                      <a:pPr algn="ctr"/>
                      <a:r>
                        <a:rPr lang="en-US" dirty="0"/>
                        <a:t>5</a:t>
                      </a:r>
                      <a:endParaRPr lang="en-US" dirty="0">
                        <a:solidFill>
                          <a:schemeClr val="accent2">
                            <a:lumMod val="50000"/>
                          </a:schemeClr>
                        </a:solidFill>
                        <a:latin typeface="Calibri" pitchFamily="34" charset="0"/>
                      </a:endParaRPr>
                    </a:p>
                  </a:txBody>
                  <a:tcPr/>
                </a:tc>
                <a:tc>
                  <a:txBody>
                    <a:bodyPr/>
                    <a:lstStyle/>
                    <a:p>
                      <a:pPr algn="ctr"/>
                      <a:r>
                        <a:rPr lang="en-US" dirty="0"/>
                        <a:t>X</a:t>
                      </a:r>
                      <a:endParaRPr lang="en-US" dirty="0">
                        <a:solidFill>
                          <a:schemeClr val="accent2">
                            <a:lumMod val="50000"/>
                          </a:schemeClr>
                        </a:solidFill>
                        <a:latin typeface="Calibri" pitchFamily="34" charset="0"/>
                      </a:endParaRPr>
                    </a:p>
                  </a:txBody>
                  <a:tcPr/>
                </a:tc>
                <a:extLst>
                  <a:ext uri="{0D108BD9-81ED-4DB2-BD59-A6C34878D82A}">
                    <a16:rowId xmlns:a16="http://schemas.microsoft.com/office/drawing/2014/main" val="10005"/>
                  </a:ext>
                </a:extLst>
              </a:tr>
            </a:tbl>
          </a:graphicData>
        </a:graphic>
      </p:graphicFrame>
      <p:graphicFrame>
        <p:nvGraphicFramePr>
          <p:cNvPr id="6" name="Tabelle 5"/>
          <p:cNvGraphicFramePr>
            <a:graphicFrameLocks noGrp="1"/>
          </p:cNvGraphicFramePr>
          <p:nvPr/>
        </p:nvGraphicFramePr>
        <p:xfrm>
          <a:off x="2705097" y="3561414"/>
          <a:ext cx="1476364" cy="2225040"/>
        </p:xfrm>
        <a:graphic>
          <a:graphicData uri="http://schemas.openxmlformats.org/drawingml/2006/table">
            <a:tbl>
              <a:tblPr firstRow="1" bandRow="1">
                <a:tableStyleId>{073A0DAA-6AF3-43AB-8588-CEC1D06C72B9}</a:tableStyleId>
              </a:tblPr>
              <a:tblGrid>
                <a:gridCol w="785818">
                  <a:extLst>
                    <a:ext uri="{9D8B030D-6E8A-4147-A177-3AD203B41FA5}">
                      <a16:colId xmlns:a16="http://schemas.microsoft.com/office/drawing/2014/main" val="20000"/>
                    </a:ext>
                  </a:extLst>
                </a:gridCol>
                <a:gridCol w="690546">
                  <a:extLst>
                    <a:ext uri="{9D8B030D-6E8A-4147-A177-3AD203B41FA5}">
                      <a16:colId xmlns:a16="http://schemas.microsoft.com/office/drawing/2014/main" val="20001"/>
                    </a:ext>
                  </a:extLst>
                </a:gridCol>
              </a:tblGrid>
              <a:tr h="370840">
                <a:tc>
                  <a:txBody>
                    <a:bodyPr/>
                    <a:lstStyle/>
                    <a:p>
                      <a:pPr algn="ctr"/>
                      <a:r>
                        <a:rPr lang="en-US" sz="1600" dirty="0"/>
                        <a:t>Rank</a:t>
                      </a:r>
                      <a:endParaRPr lang="en-US" sz="1600" b="1" dirty="0">
                        <a:solidFill>
                          <a:schemeClr val="accent2">
                            <a:lumMod val="50000"/>
                          </a:schemeClr>
                        </a:solidFill>
                        <a:latin typeface="Calibri" pitchFamily="34" charset="0"/>
                      </a:endParaRPr>
                    </a:p>
                  </a:txBody>
                  <a:tcPr/>
                </a:tc>
                <a:tc>
                  <a:txBody>
                    <a:bodyPr/>
                    <a:lstStyle/>
                    <a:p>
                      <a:pPr algn="ctr"/>
                      <a:r>
                        <a:rPr lang="en-US" sz="1600" dirty="0"/>
                        <a:t>Hit?</a:t>
                      </a:r>
                      <a:endParaRPr lang="en-US" sz="1600" b="1" dirty="0">
                        <a:solidFill>
                          <a:schemeClr val="accent2">
                            <a:lumMod val="50000"/>
                          </a:schemeClr>
                        </a:solidFill>
                        <a:latin typeface="Calibri" pitchFamily="34" charset="0"/>
                      </a:endParaRPr>
                    </a:p>
                  </a:txBody>
                  <a:tcPr/>
                </a:tc>
                <a:extLst>
                  <a:ext uri="{0D108BD9-81ED-4DB2-BD59-A6C34878D82A}">
                    <a16:rowId xmlns:a16="http://schemas.microsoft.com/office/drawing/2014/main" val="10000"/>
                  </a:ext>
                </a:extLst>
              </a:tr>
              <a:tr h="370840">
                <a:tc>
                  <a:txBody>
                    <a:bodyPr/>
                    <a:lstStyle/>
                    <a:p>
                      <a:pPr algn="ctr"/>
                      <a:r>
                        <a:rPr lang="en-US" dirty="0"/>
                        <a:t>1</a:t>
                      </a:r>
                      <a:endParaRPr lang="en-US" dirty="0">
                        <a:solidFill>
                          <a:schemeClr val="accent2">
                            <a:lumMod val="50000"/>
                          </a:schemeClr>
                        </a:solidFill>
                        <a:latin typeface="Calibri" pitchFamily="34" charset="0"/>
                      </a:endParaRPr>
                    </a:p>
                  </a:txBody>
                  <a:tcPr/>
                </a:tc>
                <a:tc>
                  <a:txBody>
                    <a:bodyPr/>
                    <a:lstStyle/>
                    <a:p>
                      <a:pPr algn="ctr"/>
                      <a:endParaRPr lang="en-US" dirty="0">
                        <a:solidFill>
                          <a:schemeClr val="accent2">
                            <a:lumMod val="50000"/>
                          </a:schemeClr>
                        </a:solidFill>
                        <a:latin typeface="Calibri" pitchFamily="34" charset="0"/>
                      </a:endParaRPr>
                    </a:p>
                  </a:txBody>
                  <a:tcPr/>
                </a:tc>
                <a:extLst>
                  <a:ext uri="{0D108BD9-81ED-4DB2-BD59-A6C34878D82A}">
                    <a16:rowId xmlns:a16="http://schemas.microsoft.com/office/drawing/2014/main" val="10001"/>
                  </a:ext>
                </a:extLst>
              </a:tr>
              <a:tr h="370840">
                <a:tc>
                  <a:txBody>
                    <a:bodyPr/>
                    <a:lstStyle/>
                    <a:p>
                      <a:pPr algn="ctr"/>
                      <a:r>
                        <a:rPr lang="en-US" dirty="0"/>
                        <a:t>2</a:t>
                      </a:r>
                      <a:endParaRPr lang="en-US" dirty="0">
                        <a:solidFill>
                          <a:schemeClr val="accent2">
                            <a:lumMod val="50000"/>
                          </a:schemeClr>
                        </a:solidFill>
                        <a:latin typeface="Calibri" pitchFamily="34" charset="0"/>
                      </a:endParaRPr>
                    </a:p>
                  </a:txBody>
                  <a:tcPr/>
                </a:tc>
                <a:tc>
                  <a:txBody>
                    <a:bodyPr/>
                    <a:lstStyle/>
                    <a:p>
                      <a:pPr algn="ctr"/>
                      <a:r>
                        <a:rPr lang="en-US" dirty="0"/>
                        <a:t>X</a:t>
                      </a:r>
                      <a:endParaRPr lang="en-US" dirty="0">
                        <a:solidFill>
                          <a:schemeClr val="accent2">
                            <a:lumMod val="50000"/>
                          </a:schemeClr>
                        </a:solidFill>
                        <a:latin typeface="Calibri" pitchFamily="34" charset="0"/>
                      </a:endParaRPr>
                    </a:p>
                  </a:txBody>
                  <a:tcPr/>
                </a:tc>
                <a:extLst>
                  <a:ext uri="{0D108BD9-81ED-4DB2-BD59-A6C34878D82A}">
                    <a16:rowId xmlns:a16="http://schemas.microsoft.com/office/drawing/2014/main" val="10002"/>
                  </a:ext>
                </a:extLst>
              </a:tr>
              <a:tr h="370840">
                <a:tc>
                  <a:txBody>
                    <a:bodyPr/>
                    <a:lstStyle/>
                    <a:p>
                      <a:pPr algn="ctr"/>
                      <a:r>
                        <a:rPr lang="en-US" dirty="0"/>
                        <a:t>3</a:t>
                      </a:r>
                      <a:endParaRPr lang="en-US" dirty="0">
                        <a:solidFill>
                          <a:schemeClr val="accent2">
                            <a:lumMod val="50000"/>
                          </a:schemeClr>
                        </a:solidFill>
                        <a:latin typeface="Calibri" pitchFamily="34" charset="0"/>
                      </a:endParaRPr>
                    </a:p>
                  </a:txBody>
                  <a:tcPr/>
                </a:tc>
                <a:tc>
                  <a:txBody>
                    <a:bodyPr/>
                    <a:lstStyle/>
                    <a:p>
                      <a:pPr algn="ctr"/>
                      <a:r>
                        <a:rPr lang="en-US" dirty="0"/>
                        <a:t>X</a:t>
                      </a:r>
                      <a:endParaRPr lang="en-US" dirty="0">
                        <a:solidFill>
                          <a:schemeClr val="accent2">
                            <a:lumMod val="50000"/>
                          </a:schemeClr>
                        </a:solidFill>
                        <a:latin typeface="Calibri" pitchFamily="34" charset="0"/>
                      </a:endParaRPr>
                    </a:p>
                  </a:txBody>
                  <a:tcPr/>
                </a:tc>
                <a:extLst>
                  <a:ext uri="{0D108BD9-81ED-4DB2-BD59-A6C34878D82A}">
                    <a16:rowId xmlns:a16="http://schemas.microsoft.com/office/drawing/2014/main" val="10003"/>
                  </a:ext>
                </a:extLst>
              </a:tr>
              <a:tr h="370840">
                <a:tc>
                  <a:txBody>
                    <a:bodyPr/>
                    <a:lstStyle/>
                    <a:p>
                      <a:pPr algn="ctr"/>
                      <a:r>
                        <a:rPr lang="en-US" dirty="0"/>
                        <a:t>4</a:t>
                      </a:r>
                      <a:endParaRPr lang="en-US" dirty="0">
                        <a:solidFill>
                          <a:schemeClr val="accent2">
                            <a:lumMod val="50000"/>
                          </a:schemeClr>
                        </a:solidFill>
                        <a:latin typeface="Calibri" pitchFamily="34" charset="0"/>
                      </a:endParaRPr>
                    </a:p>
                  </a:txBody>
                  <a:tcPr/>
                </a:tc>
                <a:tc>
                  <a:txBody>
                    <a:bodyPr/>
                    <a:lstStyle/>
                    <a:p>
                      <a:pPr algn="ctr"/>
                      <a:r>
                        <a:rPr lang="en-US" dirty="0"/>
                        <a:t>X</a:t>
                      </a:r>
                      <a:endParaRPr lang="en-US" dirty="0">
                        <a:solidFill>
                          <a:schemeClr val="accent2">
                            <a:lumMod val="50000"/>
                          </a:schemeClr>
                        </a:solidFill>
                        <a:latin typeface="Calibri" pitchFamily="34" charset="0"/>
                      </a:endParaRPr>
                    </a:p>
                  </a:txBody>
                  <a:tcPr/>
                </a:tc>
                <a:extLst>
                  <a:ext uri="{0D108BD9-81ED-4DB2-BD59-A6C34878D82A}">
                    <a16:rowId xmlns:a16="http://schemas.microsoft.com/office/drawing/2014/main" val="10004"/>
                  </a:ext>
                </a:extLst>
              </a:tr>
              <a:tr h="370840">
                <a:tc>
                  <a:txBody>
                    <a:bodyPr/>
                    <a:lstStyle/>
                    <a:p>
                      <a:pPr algn="ctr"/>
                      <a:r>
                        <a:rPr lang="en-US" dirty="0"/>
                        <a:t>5</a:t>
                      </a:r>
                      <a:endParaRPr lang="en-US" dirty="0">
                        <a:solidFill>
                          <a:schemeClr val="accent2">
                            <a:lumMod val="50000"/>
                          </a:schemeClr>
                        </a:solidFill>
                        <a:latin typeface="Calibri" pitchFamily="34" charset="0"/>
                      </a:endParaRPr>
                    </a:p>
                  </a:txBody>
                  <a:tcPr/>
                </a:tc>
                <a:tc>
                  <a:txBody>
                    <a:bodyPr/>
                    <a:lstStyle/>
                    <a:p>
                      <a:pPr algn="ctr"/>
                      <a:endParaRPr lang="en-US" dirty="0">
                        <a:solidFill>
                          <a:schemeClr val="accent2">
                            <a:lumMod val="50000"/>
                          </a:schemeClr>
                        </a:solidFill>
                        <a:latin typeface="Calibri" pitchFamily="34" charset="0"/>
                      </a:endParaRPr>
                    </a:p>
                  </a:txBody>
                  <a:tcPr/>
                </a:tc>
                <a:extLst>
                  <a:ext uri="{0D108BD9-81ED-4DB2-BD59-A6C34878D82A}">
                    <a16:rowId xmlns:a16="http://schemas.microsoft.com/office/drawing/2014/main" val="10005"/>
                  </a:ext>
                </a:extLst>
              </a:tr>
            </a:tbl>
          </a:graphicData>
        </a:graphic>
      </p:graphicFrame>
      <p:pic>
        <p:nvPicPr>
          <p:cNvPr id="147458" name="Picture 2"/>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4562486" y="5204489"/>
            <a:ext cx="2247895" cy="366625"/>
          </a:xfrm>
          <a:prstGeom prst="rect">
            <a:avLst/>
          </a:prstGeom>
          <a:noFill/>
          <a:ln w="9525">
            <a:noFill/>
            <a:miter lim="800000"/>
            <a:headEnd/>
            <a:tailEnd/>
          </a:ln>
        </p:spPr>
      </p:pic>
      <p:pic>
        <p:nvPicPr>
          <p:cNvPr id="147459" name="Picture 3"/>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6024562" y="3723578"/>
            <a:ext cx="1919282" cy="337902"/>
          </a:xfrm>
          <a:prstGeom prst="rect">
            <a:avLst/>
          </a:prstGeom>
          <a:noFill/>
          <a:ln w="9525">
            <a:noFill/>
            <a:miter lim="800000"/>
            <a:headEnd/>
            <a:tailEnd/>
          </a:ln>
        </p:spPr>
      </p:pic>
      <p:sp>
        <p:nvSpPr>
          <p:cNvPr id="9" name="Gebogener Pfeil 8"/>
          <p:cNvSpPr/>
          <p:nvPr/>
        </p:nvSpPr>
        <p:spPr bwMode="auto">
          <a:xfrm>
            <a:off x="3848105" y="4347232"/>
            <a:ext cx="1285884" cy="1428760"/>
          </a:xfrm>
          <a:prstGeom prst="circularArrow">
            <a:avLst>
              <a:gd name="adj1" fmla="val 6515"/>
              <a:gd name="adj2" fmla="val 1142321"/>
              <a:gd name="adj3" fmla="val 20439654"/>
              <a:gd name="adj4" fmla="val 15880757"/>
              <a:gd name="adj5" fmla="val 12331"/>
            </a:avLst>
          </a:prstGeom>
          <a:solidFill>
            <a:srgbClr val="B2B2B2"/>
          </a:solidFill>
          <a:ln w="19050" cap="flat" cmpd="sng" algn="ctr">
            <a:solidFill>
              <a:schemeClr val="accent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p>
        </p:txBody>
      </p:sp>
      <p:sp>
        <p:nvSpPr>
          <p:cNvPr id="10" name="Gebogener Pfeil 9"/>
          <p:cNvSpPr/>
          <p:nvPr/>
        </p:nvSpPr>
        <p:spPr bwMode="auto">
          <a:xfrm rot="10800000">
            <a:off x="7310446" y="3561414"/>
            <a:ext cx="1285884" cy="1428760"/>
          </a:xfrm>
          <a:prstGeom prst="circularArrow">
            <a:avLst>
              <a:gd name="adj1" fmla="val 6515"/>
              <a:gd name="adj2" fmla="val 1142321"/>
              <a:gd name="adj3" fmla="val 20439654"/>
              <a:gd name="adj4" fmla="val 15880757"/>
              <a:gd name="adj5" fmla="val 12331"/>
            </a:avLst>
          </a:prstGeom>
          <a:solidFill>
            <a:srgbClr val="B2B2B2"/>
          </a:solidFill>
          <a:ln w="19050" cap="flat" cmpd="sng" algn="ctr">
            <a:solidFill>
              <a:schemeClr val="accent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p>
        </p:txBody>
      </p:sp>
      <p:sp>
        <p:nvSpPr>
          <p:cNvPr id="4" name="Oval Callout 3"/>
          <p:cNvSpPr/>
          <p:nvPr/>
        </p:nvSpPr>
        <p:spPr bwMode="auto">
          <a:xfrm>
            <a:off x="4943872" y="5775991"/>
            <a:ext cx="4319234" cy="1082009"/>
          </a:xfrm>
          <a:prstGeom prst="wedgeEllipseCallout">
            <a:avLst>
              <a:gd name="adj1" fmla="val -47532"/>
              <a:gd name="adj2" fmla="val -69864"/>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cs-CZ" sz="1800" b="1" i="0" u="none" strike="noStrike" cap="none" normalizeH="0" baseline="0" dirty="0">
                <a:ln>
                  <a:noFill/>
                </a:ln>
                <a:solidFill>
                  <a:schemeClr val="tx1"/>
                </a:solidFill>
                <a:effectLst/>
                <a:latin typeface="Verdana" pitchFamily="34" charset="0"/>
              </a:rPr>
              <a:t>All </a:t>
            </a:r>
            <a:r>
              <a:rPr kumimoji="0" lang="cs-CZ" sz="1800" b="1" i="0" u="none" strike="noStrike" cap="none" normalizeH="0" baseline="0" dirty="0" err="1">
                <a:ln>
                  <a:noFill/>
                </a:ln>
                <a:solidFill>
                  <a:schemeClr val="tx1"/>
                </a:solidFill>
                <a:effectLst/>
                <a:latin typeface="Verdana" pitchFamily="34" charset="0"/>
              </a:rPr>
              <a:t>relevant</a:t>
            </a:r>
            <a:r>
              <a:rPr kumimoji="0" lang="cs-CZ" sz="1800" b="1" i="0" u="none" strike="noStrike" cap="none" normalizeH="0" baseline="0" dirty="0">
                <a:ln>
                  <a:noFill/>
                </a:ln>
                <a:solidFill>
                  <a:schemeClr val="tx1"/>
                </a:solidFill>
                <a:effectLst/>
                <a:latin typeface="Verdana" pitchFamily="34" charset="0"/>
              </a:rPr>
              <a:t> </a:t>
            </a:r>
            <a:r>
              <a:rPr kumimoji="0" lang="cs-CZ" sz="1800" b="1" i="0" u="none" strike="noStrike" cap="none" normalizeH="0" baseline="0" dirty="0" err="1">
                <a:ln>
                  <a:noFill/>
                </a:ln>
                <a:solidFill>
                  <a:schemeClr val="tx1"/>
                </a:solidFill>
                <a:effectLst/>
                <a:latin typeface="Verdana" pitchFamily="34" charset="0"/>
              </a:rPr>
              <a:t>items</a:t>
            </a:r>
            <a:r>
              <a:rPr kumimoji="0" lang="cs-CZ" sz="1800" b="1" i="0" u="none" strike="noStrike" cap="none" normalizeH="0" baseline="0" dirty="0">
                <a:ln>
                  <a:noFill/>
                </a:ln>
                <a:solidFill>
                  <a:schemeClr val="tx1"/>
                </a:solidFill>
                <a:effectLst/>
                <a:latin typeface="Verdana" pitchFamily="34" charset="0"/>
              </a:rPr>
              <a:t> (not just </a:t>
            </a:r>
            <a:r>
              <a:rPr kumimoji="0" lang="cs-CZ" sz="1800" b="1" i="0" u="none" strike="noStrike" cap="none" normalizeH="0" baseline="0" dirty="0" err="1">
                <a:ln>
                  <a:noFill/>
                </a:ln>
                <a:solidFill>
                  <a:schemeClr val="tx1"/>
                </a:solidFill>
                <a:effectLst/>
                <a:latin typeface="Verdana" pitchFamily="34" charset="0"/>
              </a:rPr>
              <a:t>all</a:t>
            </a:r>
            <a:r>
              <a:rPr kumimoji="0" lang="cs-CZ" sz="1800" b="1" i="0" u="none" strike="noStrike" cap="none" normalizeH="0" baseline="0" dirty="0">
                <a:ln>
                  <a:noFill/>
                </a:ln>
                <a:solidFill>
                  <a:schemeClr val="tx1"/>
                </a:solidFill>
                <a:effectLst/>
                <a:latin typeface="Verdana" pitchFamily="34" charset="0"/>
              </a:rPr>
              <a:t> </a:t>
            </a:r>
            <a:r>
              <a:rPr kumimoji="0" lang="cs-CZ" sz="1800" b="1" i="0" u="none" strike="noStrike" cap="none" normalizeH="0" baseline="0" dirty="0" err="1">
                <a:ln>
                  <a:noFill/>
                </a:ln>
                <a:solidFill>
                  <a:schemeClr val="tx1"/>
                </a:solidFill>
                <a:effectLst/>
                <a:latin typeface="Verdana" pitchFamily="34" charset="0"/>
              </a:rPr>
              <a:t>present</a:t>
            </a:r>
            <a:r>
              <a:rPr kumimoji="0" lang="cs-CZ" sz="1800" b="1" i="0" u="none" strike="noStrike" cap="none" normalizeH="0" baseline="0" dirty="0">
                <a:ln>
                  <a:noFill/>
                </a:ln>
                <a:solidFill>
                  <a:schemeClr val="tx1"/>
                </a:solidFill>
                <a:effectLst/>
                <a:latin typeface="Verdana" pitchFamily="34" charset="0"/>
              </a:rPr>
              <a:t> in </a:t>
            </a:r>
            <a:r>
              <a:rPr kumimoji="0" lang="cs-CZ" sz="1800" b="1" i="0" u="none" strike="noStrike" cap="none" normalizeH="0" baseline="0" dirty="0" err="1">
                <a:ln>
                  <a:noFill/>
                </a:ln>
                <a:solidFill>
                  <a:schemeClr val="tx1"/>
                </a:solidFill>
                <a:effectLst/>
                <a:latin typeface="Verdana" pitchFamily="34" charset="0"/>
              </a:rPr>
              <a:t>the</a:t>
            </a:r>
            <a:r>
              <a:rPr kumimoji="0" lang="cs-CZ" sz="1800" b="1" i="0" u="none" strike="noStrike" cap="none" normalizeH="0" baseline="0" dirty="0">
                <a:ln>
                  <a:noFill/>
                </a:ln>
                <a:solidFill>
                  <a:schemeClr val="tx1"/>
                </a:solidFill>
                <a:effectLst/>
                <a:latin typeface="Verdana" pitchFamily="34" charset="0"/>
              </a:rPr>
              <a:t> list</a:t>
            </a:r>
            <a:endParaRPr kumimoji="0" lang="en-US" sz="1800" b="1" i="0" u="none" strike="noStrike" cap="none" normalizeH="0" baseline="0" dirty="0">
              <a:ln>
                <a:noFill/>
              </a:ln>
              <a:solidFill>
                <a:schemeClr val="tx1"/>
              </a:solidFill>
              <a:effectLst/>
              <a:latin typeface="Verdana" pitchFamily="34" charset="0"/>
            </a:endParaRP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133600" y="494697"/>
            <a:ext cx="10972800" cy="610807"/>
          </a:xfrm>
          <a:prstGeom prst="rect">
            <a:avLst/>
          </a:prstGeom>
        </p:spPr>
        <p:txBody>
          <a:bodyPr vert="horz" wrap="square" lIns="0" tIns="239140" rIns="0" bIns="0" numCol="1" rtlCol="0" anchor="ctr" anchorCtr="0" compatLnSpc="1">
            <a:prstTxWarp prst="textNoShape">
              <a:avLst/>
            </a:prstTxWarp>
            <a:spAutoFit/>
          </a:bodyPr>
          <a:lstStyle/>
          <a:p>
            <a:pPr marL="12700">
              <a:spcBef>
                <a:spcPts val="100"/>
              </a:spcBef>
            </a:pPr>
            <a:r>
              <a:rPr spc="-35" dirty="0"/>
              <a:t>Evaluation</a:t>
            </a:r>
            <a:r>
              <a:rPr spc="-100" dirty="0"/>
              <a:t> </a:t>
            </a:r>
            <a:r>
              <a:rPr spc="-10" dirty="0"/>
              <a:t>research</a:t>
            </a:r>
            <a:r>
              <a:rPr spc="-110" dirty="0"/>
              <a:t> </a:t>
            </a:r>
            <a:r>
              <a:rPr dirty="0"/>
              <a:t>–</a:t>
            </a:r>
            <a:r>
              <a:rPr spc="-100" dirty="0"/>
              <a:t> </a:t>
            </a:r>
            <a:r>
              <a:rPr spc="-10" dirty="0"/>
              <a:t>Criteria</a:t>
            </a:r>
            <a:r>
              <a:rPr spc="-114" dirty="0"/>
              <a:t> </a:t>
            </a:r>
            <a:r>
              <a:rPr dirty="0"/>
              <a:t>to</a:t>
            </a:r>
            <a:r>
              <a:rPr spc="-85" dirty="0"/>
              <a:t> </a:t>
            </a:r>
            <a:r>
              <a:rPr spc="-10" dirty="0"/>
              <a:t>pursue</a:t>
            </a:r>
          </a:p>
        </p:txBody>
      </p:sp>
      <p:sp>
        <p:nvSpPr>
          <p:cNvPr id="3" name="object 3"/>
          <p:cNvSpPr txBox="1"/>
          <p:nvPr/>
        </p:nvSpPr>
        <p:spPr>
          <a:xfrm>
            <a:off x="767408" y="1779345"/>
            <a:ext cx="9148904" cy="4314643"/>
          </a:xfrm>
          <a:prstGeom prst="rect">
            <a:avLst/>
          </a:prstGeom>
        </p:spPr>
        <p:txBody>
          <a:bodyPr vert="horz" wrap="square" lIns="0" tIns="41275" rIns="0" bIns="0" rtlCol="0">
            <a:spAutoFit/>
          </a:bodyPr>
          <a:lstStyle/>
          <a:p>
            <a:pPr marL="184785" indent="-172085">
              <a:spcBef>
                <a:spcPts val="325"/>
              </a:spcBef>
              <a:buFont typeface="Arial"/>
              <a:buChar char="•"/>
              <a:tabLst>
                <a:tab pos="184785" algn="l"/>
              </a:tabLst>
            </a:pPr>
            <a:r>
              <a:rPr sz="2200" dirty="0">
                <a:latin typeface="Carlito"/>
                <a:cs typeface="Carlito"/>
              </a:rPr>
              <a:t>Internal</a:t>
            </a:r>
            <a:r>
              <a:rPr sz="2200" spc="-75" dirty="0">
                <a:latin typeface="Carlito"/>
                <a:cs typeface="Carlito"/>
              </a:rPr>
              <a:t> </a:t>
            </a:r>
            <a:r>
              <a:rPr sz="2200" spc="-10" dirty="0">
                <a:latin typeface="Carlito"/>
                <a:cs typeface="Carlito"/>
              </a:rPr>
              <a:t>validity</a:t>
            </a:r>
            <a:endParaRPr sz="2200" dirty="0">
              <a:latin typeface="Carlito"/>
              <a:cs typeface="Carlito"/>
            </a:endParaRPr>
          </a:p>
          <a:p>
            <a:pPr marL="525780" marR="5080" lvl="1" indent="-170815">
              <a:lnSpc>
                <a:spcPts val="2050"/>
              </a:lnSpc>
              <a:spcBef>
                <a:spcPts val="455"/>
              </a:spcBef>
              <a:buFont typeface="Arial"/>
              <a:buChar char="•"/>
              <a:tabLst>
                <a:tab pos="527685" algn="l"/>
              </a:tabLst>
            </a:pPr>
            <a:r>
              <a:rPr sz="1900" b="0" dirty="0">
                <a:latin typeface="Carlito"/>
                <a:cs typeface="Carlito"/>
              </a:rPr>
              <a:t>The</a:t>
            </a:r>
            <a:r>
              <a:rPr sz="1900" b="0" spc="-65" dirty="0">
                <a:latin typeface="Carlito"/>
                <a:cs typeface="Carlito"/>
              </a:rPr>
              <a:t> </a:t>
            </a:r>
            <a:r>
              <a:rPr sz="1900" b="0" dirty="0">
                <a:latin typeface="Carlito"/>
                <a:cs typeface="Carlito"/>
              </a:rPr>
              <a:t>observed</a:t>
            </a:r>
            <a:r>
              <a:rPr sz="1900" b="0" spc="-35" dirty="0">
                <a:latin typeface="Carlito"/>
                <a:cs typeface="Carlito"/>
              </a:rPr>
              <a:t> </a:t>
            </a:r>
            <a:r>
              <a:rPr sz="1900" b="0" dirty="0">
                <a:solidFill>
                  <a:srgbClr val="5B9BD4"/>
                </a:solidFill>
                <a:latin typeface="Carlito"/>
                <a:cs typeface="Carlito"/>
              </a:rPr>
              <a:t>effects</a:t>
            </a:r>
            <a:r>
              <a:rPr sz="1900" b="0" spc="-40" dirty="0">
                <a:solidFill>
                  <a:srgbClr val="5B9BD4"/>
                </a:solidFill>
                <a:latin typeface="Carlito"/>
                <a:cs typeface="Carlito"/>
              </a:rPr>
              <a:t> </a:t>
            </a:r>
            <a:r>
              <a:rPr sz="1900" b="0" dirty="0">
                <a:latin typeface="Carlito"/>
                <a:cs typeface="Carlito"/>
              </a:rPr>
              <a:t>are</a:t>
            </a:r>
            <a:r>
              <a:rPr sz="1900" b="0" spc="-70" dirty="0">
                <a:latin typeface="Carlito"/>
                <a:cs typeface="Carlito"/>
              </a:rPr>
              <a:t> </a:t>
            </a:r>
            <a:r>
              <a:rPr sz="1900" b="0" dirty="0">
                <a:solidFill>
                  <a:srgbClr val="5B9BD4"/>
                </a:solidFill>
                <a:latin typeface="Carlito"/>
                <a:cs typeface="Carlito"/>
              </a:rPr>
              <a:t>due</a:t>
            </a:r>
            <a:r>
              <a:rPr sz="1900" b="0" spc="-50" dirty="0">
                <a:solidFill>
                  <a:srgbClr val="5B9BD4"/>
                </a:solidFill>
                <a:latin typeface="Carlito"/>
                <a:cs typeface="Carlito"/>
              </a:rPr>
              <a:t> </a:t>
            </a:r>
            <a:r>
              <a:rPr sz="1900" b="0" dirty="0">
                <a:solidFill>
                  <a:srgbClr val="5B9BD4"/>
                </a:solidFill>
                <a:latin typeface="Carlito"/>
                <a:cs typeface="Carlito"/>
              </a:rPr>
              <a:t>to</a:t>
            </a:r>
            <a:r>
              <a:rPr sz="1900" b="0" spc="-65" dirty="0">
                <a:solidFill>
                  <a:srgbClr val="5B9BD4"/>
                </a:solidFill>
                <a:latin typeface="Carlito"/>
                <a:cs typeface="Carlito"/>
              </a:rPr>
              <a:t> </a:t>
            </a:r>
            <a:r>
              <a:rPr sz="1900" b="0" dirty="0">
                <a:latin typeface="Carlito"/>
                <a:cs typeface="Carlito"/>
              </a:rPr>
              <a:t>the</a:t>
            </a:r>
            <a:r>
              <a:rPr sz="1900" b="0" spc="-60" dirty="0">
                <a:latin typeface="Carlito"/>
                <a:cs typeface="Carlito"/>
              </a:rPr>
              <a:t> </a:t>
            </a:r>
            <a:r>
              <a:rPr sz="1900" b="0" spc="-10" dirty="0">
                <a:solidFill>
                  <a:srgbClr val="5B9BD4"/>
                </a:solidFill>
                <a:latin typeface="Carlito"/>
                <a:cs typeface="Carlito"/>
              </a:rPr>
              <a:t>controlled</a:t>
            </a:r>
            <a:r>
              <a:rPr sz="1900" b="0" spc="-35" dirty="0">
                <a:solidFill>
                  <a:srgbClr val="5B9BD4"/>
                </a:solidFill>
                <a:latin typeface="Carlito"/>
                <a:cs typeface="Carlito"/>
              </a:rPr>
              <a:t> </a:t>
            </a:r>
            <a:r>
              <a:rPr sz="1900" b="0" dirty="0">
                <a:latin typeface="Carlito"/>
                <a:cs typeface="Carlito"/>
              </a:rPr>
              <a:t>test</a:t>
            </a:r>
            <a:r>
              <a:rPr sz="1900" b="0" spc="-65" dirty="0">
                <a:latin typeface="Carlito"/>
                <a:cs typeface="Carlito"/>
              </a:rPr>
              <a:t> </a:t>
            </a:r>
            <a:r>
              <a:rPr sz="1900" b="0" dirty="0">
                <a:solidFill>
                  <a:srgbClr val="5B9BD4"/>
                </a:solidFill>
                <a:latin typeface="Carlito"/>
                <a:cs typeface="Carlito"/>
              </a:rPr>
              <a:t>conditions</a:t>
            </a:r>
            <a:r>
              <a:rPr sz="1900" b="0" spc="-35" dirty="0">
                <a:solidFill>
                  <a:srgbClr val="5B9BD4"/>
                </a:solidFill>
                <a:latin typeface="Carlito"/>
                <a:cs typeface="Carlito"/>
              </a:rPr>
              <a:t> </a:t>
            </a:r>
            <a:r>
              <a:rPr sz="1900" b="0" dirty="0">
                <a:latin typeface="Carlito"/>
                <a:cs typeface="Carlito"/>
              </a:rPr>
              <a:t>instead</a:t>
            </a:r>
            <a:r>
              <a:rPr sz="1900" b="0" spc="-55" dirty="0">
                <a:latin typeface="Carlito"/>
                <a:cs typeface="Carlito"/>
              </a:rPr>
              <a:t> </a:t>
            </a:r>
            <a:r>
              <a:rPr sz="1900" b="0" spc="-25" dirty="0">
                <a:latin typeface="Carlito"/>
                <a:cs typeface="Carlito"/>
              </a:rPr>
              <a:t>of 	</a:t>
            </a:r>
            <a:r>
              <a:rPr sz="1900" b="0" spc="-10" dirty="0">
                <a:latin typeface="Carlito"/>
                <a:cs typeface="Carlito"/>
              </a:rPr>
              <a:t>differences</a:t>
            </a:r>
            <a:r>
              <a:rPr sz="1900" b="0" spc="-25" dirty="0">
                <a:latin typeface="Carlito"/>
                <a:cs typeface="Carlito"/>
              </a:rPr>
              <a:t> </a:t>
            </a:r>
            <a:r>
              <a:rPr sz="1900" b="0" dirty="0">
                <a:latin typeface="Carlito"/>
                <a:cs typeface="Carlito"/>
              </a:rPr>
              <a:t>in</a:t>
            </a:r>
            <a:r>
              <a:rPr sz="1900" b="0" spc="-45" dirty="0">
                <a:latin typeface="Carlito"/>
                <a:cs typeface="Carlito"/>
              </a:rPr>
              <a:t> </a:t>
            </a:r>
            <a:r>
              <a:rPr sz="1900" b="0" dirty="0">
                <a:latin typeface="Carlito"/>
                <a:cs typeface="Carlito"/>
              </a:rPr>
              <a:t>the</a:t>
            </a:r>
            <a:r>
              <a:rPr sz="1900" b="0" spc="-30" dirty="0">
                <a:latin typeface="Carlito"/>
                <a:cs typeface="Carlito"/>
              </a:rPr>
              <a:t> </a:t>
            </a:r>
            <a:r>
              <a:rPr sz="1900" b="0" dirty="0">
                <a:latin typeface="Carlito"/>
                <a:cs typeface="Carlito"/>
              </a:rPr>
              <a:t>set</a:t>
            </a:r>
            <a:r>
              <a:rPr sz="1900" b="0" spc="-50" dirty="0">
                <a:latin typeface="Carlito"/>
                <a:cs typeface="Carlito"/>
              </a:rPr>
              <a:t> </a:t>
            </a:r>
            <a:r>
              <a:rPr sz="1900" b="0" dirty="0">
                <a:latin typeface="Carlito"/>
                <a:cs typeface="Carlito"/>
              </a:rPr>
              <a:t>of</a:t>
            </a:r>
            <a:r>
              <a:rPr sz="1900" b="0" spc="-45" dirty="0">
                <a:latin typeface="Carlito"/>
                <a:cs typeface="Carlito"/>
              </a:rPr>
              <a:t> </a:t>
            </a:r>
            <a:r>
              <a:rPr sz="1900" b="0" spc="-10" dirty="0">
                <a:latin typeface="Carlito"/>
                <a:cs typeface="Carlito"/>
              </a:rPr>
              <a:t>participants</a:t>
            </a:r>
            <a:r>
              <a:rPr sz="1900" b="0" spc="-35" dirty="0">
                <a:latin typeface="Carlito"/>
                <a:cs typeface="Carlito"/>
              </a:rPr>
              <a:t> </a:t>
            </a:r>
            <a:r>
              <a:rPr sz="1900" b="0" dirty="0">
                <a:latin typeface="Carlito"/>
                <a:cs typeface="Carlito"/>
              </a:rPr>
              <a:t>(aka</a:t>
            </a:r>
            <a:r>
              <a:rPr sz="1900" b="0" spc="-35" dirty="0">
                <a:latin typeface="Carlito"/>
                <a:cs typeface="Carlito"/>
              </a:rPr>
              <a:t> </a:t>
            </a:r>
            <a:r>
              <a:rPr sz="1900" b="0" spc="-10" dirty="0">
                <a:latin typeface="Carlito"/>
                <a:cs typeface="Carlito"/>
              </a:rPr>
              <a:t>predispositions)</a:t>
            </a:r>
            <a:r>
              <a:rPr lang="cs-CZ" sz="1900" b="0" spc="-10" dirty="0">
                <a:latin typeface="Carlito"/>
                <a:cs typeface="Carlito"/>
              </a:rPr>
              <a:t>, or the environment</a:t>
            </a:r>
          </a:p>
          <a:p>
            <a:pPr marL="982980" marR="5080" lvl="2" indent="-170815">
              <a:lnSpc>
                <a:spcPts val="2050"/>
              </a:lnSpc>
              <a:spcBef>
                <a:spcPts val="455"/>
              </a:spcBef>
              <a:buFont typeface="Arial"/>
              <a:buChar char="•"/>
              <a:tabLst>
                <a:tab pos="527685" algn="l"/>
              </a:tabLst>
            </a:pPr>
            <a:r>
              <a:rPr lang="cs-CZ" sz="1900" b="0" i="1" spc="-10" dirty="0">
                <a:solidFill>
                  <a:srgbClr val="00B050"/>
                </a:solidFill>
                <a:latin typeface="Carlito"/>
                <a:cs typeface="Carlito"/>
              </a:rPr>
              <a:t>I.e., results are better because we applied a better method</a:t>
            </a:r>
            <a:endParaRPr sz="1900" b="0" i="1" dirty="0">
              <a:solidFill>
                <a:srgbClr val="00B050"/>
              </a:solidFill>
              <a:latin typeface="Carlito"/>
              <a:cs typeface="Carlito"/>
            </a:endParaRPr>
          </a:p>
          <a:p>
            <a:pPr marL="184785" indent="-172085">
              <a:spcBef>
                <a:spcPts val="490"/>
              </a:spcBef>
              <a:buFont typeface="Arial"/>
              <a:buChar char="•"/>
              <a:tabLst>
                <a:tab pos="184785" algn="l"/>
              </a:tabLst>
            </a:pPr>
            <a:r>
              <a:rPr sz="2200" dirty="0">
                <a:latin typeface="Carlito"/>
                <a:cs typeface="Carlito"/>
              </a:rPr>
              <a:t>External</a:t>
            </a:r>
            <a:r>
              <a:rPr sz="2200" spc="-50" dirty="0">
                <a:latin typeface="Carlito"/>
                <a:cs typeface="Carlito"/>
              </a:rPr>
              <a:t> </a:t>
            </a:r>
            <a:r>
              <a:rPr sz="2200" spc="-10" dirty="0">
                <a:latin typeface="Carlito"/>
                <a:cs typeface="Carlito"/>
              </a:rPr>
              <a:t>validity</a:t>
            </a:r>
            <a:endParaRPr sz="2200" dirty="0">
              <a:latin typeface="Carlito"/>
              <a:cs typeface="Carlito"/>
            </a:endParaRPr>
          </a:p>
          <a:p>
            <a:pPr marL="526415" lvl="1" indent="-170815">
              <a:spcBef>
                <a:spcPts val="190"/>
              </a:spcBef>
              <a:buFont typeface="Arial"/>
              <a:buChar char="•"/>
              <a:tabLst>
                <a:tab pos="526415" algn="l"/>
              </a:tabLst>
            </a:pPr>
            <a:r>
              <a:rPr sz="1900" b="0" spc="-10" dirty="0">
                <a:latin typeface="Carlito"/>
                <a:cs typeface="Carlito"/>
              </a:rPr>
              <a:t>Results</a:t>
            </a:r>
            <a:r>
              <a:rPr sz="1900" b="0" spc="-50" dirty="0">
                <a:latin typeface="Carlito"/>
                <a:cs typeface="Carlito"/>
              </a:rPr>
              <a:t> </a:t>
            </a:r>
            <a:r>
              <a:rPr sz="1900" b="0" dirty="0">
                <a:latin typeface="Carlito"/>
                <a:cs typeface="Carlito"/>
              </a:rPr>
              <a:t>are</a:t>
            </a:r>
            <a:r>
              <a:rPr sz="1900" b="0" spc="-30" dirty="0">
                <a:latin typeface="Carlito"/>
                <a:cs typeface="Carlito"/>
              </a:rPr>
              <a:t> </a:t>
            </a:r>
            <a:r>
              <a:rPr sz="1900" b="0" spc="-10" dirty="0">
                <a:solidFill>
                  <a:srgbClr val="5B9BD4"/>
                </a:solidFill>
                <a:latin typeface="Carlito"/>
                <a:cs typeface="Carlito"/>
              </a:rPr>
              <a:t>generalizable</a:t>
            </a:r>
            <a:r>
              <a:rPr sz="1900" b="0" spc="-40" dirty="0">
                <a:solidFill>
                  <a:srgbClr val="5B9BD4"/>
                </a:solidFill>
                <a:latin typeface="Carlito"/>
                <a:cs typeface="Carlito"/>
              </a:rPr>
              <a:t> </a:t>
            </a:r>
            <a:r>
              <a:rPr sz="1900" b="0" dirty="0">
                <a:latin typeface="Carlito"/>
                <a:cs typeface="Carlito"/>
              </a:rPr>
              <a:t>to</a:t>
            </a:r>
            <a:r>
              <a:rPr sz="1900" b="0" spc="-35" dirty="0">
                <a:latin typeface="Carlito"/>
                <a:cs typeface="Carlito"/>
              </a:rPr>
              <a:t> </a:t>
            </a:r>
            <a:r>
              <a:rPr sz="1900" b="0" dirty="0">
                <a:latin typeface="Carlito"/>
                <a:cs typeface="Carlito"/>
              </a:rPr>
              <a:t>other</a:t>
            </a:r>
            <a:r>
              <a:rPr sz="1900" b="0" spc="-40" dirty="0">
                <a:latin typeface="Carlito"/>
                <a:cs typeface="Carlito"/>
              </a:rPr>
              <a:t> </a:t>
            </a:r>
            <a:r>
              <a:rPr sz="1900" b="0" dirty="0">
                <a:latin typeface="Carlito"/>
                <a:cs typeface="Carlito"/>
              </a:rPr>
              <a:t>user</a:t>
            </a:r>
            <a:r>
              <a:rPr sz="1900" b="0" spc="-45" dirty="0">
                <a:latin typeface="Carlito"/>
                <a:cs typeface="Carlito"/>
              </a:rPr>
              <a:t> </a:t>
            </a:r>
            <a:r>
              <a:rPr sz="1900" b="0" spc="-10" dirty="0">
                <a:latin typeface="Carlito"/>
                <a:cs typeface="Carlito"/>
              </a:rPr>
              <a:t>groups</a:t>
            </a:r>
            <a:r>
              <a:rPr sz="1900" b="0" spc="-30" dirty="0">
                <a:latin typeface="Carlito"/>
                <a:cs typeface="Carlito"/>
              </a:rPr>
              <a:t> </a:t>
            </a:r>
            <a:r>
              <a:rPr sz="1900" b="0" dirty="0">
                <a:latin typeface="Carlito"/>
                <a:cs typeface="Carlito"/>
              </a:rPr>
              <a:t>or</a:t>
            </a:r>
            <a:r>
              <a:rPr sz="1900" b="0" spc="-50" dirty="0">
                <a:latin typeface="Carlito"/>
                <a:cs typeface="Carlito"/>
              </a:rPr>
              <a:t> </a:t>
            </a:r>
            <a:r>
              <a:rPr sz="1900" b="0" spc="-10" dirty="0">
                <a:latin typeface="Carlito"/>
                <a:cs typeface="Carlito"/>
              </a:rPr>
              <a:t>situations</a:t>
            </a:r>
            <a:endParaRPr sz="1900" b="0" dirty="0">
              <a:latin typeface="Carlito"/>
              <a:cs typeface="Carlito"/>
            </a:endParaRPr>
          </a:p>
          <a:p>
            <a:pPr marL="526415" lvl="1" indent="-170815">
              <a:spcBef>
                <a:spcPts val="170"/>
              </a:spcBef>
              <a:buFont typeface="Arial"/>
              <a:buChar char="•"/>
              <a:tabLst>
                <a:tab pos="526415" algn="l"/>
              </a:tabLst>
            </a:pPr>
            <a:r>
              <a:rPr sz="1900" b="0" dirty="0">
                <a:latin typeface="Carlito"/>
                <a:cs typeface="Carlito"/>
              </a:rPr>
              <a:t>The</a:t>
            </a:r>
            <a:r>
              <a:rPr sz="1900" b="0" spc="-35" dirty="0">
                <a:latin typeface="Carlito"/>
                <a:cs typeface="Carlito"/>
              </a:rPr>
              <a:t> </a:t>
            </a:r>
            <a:r>
              <a:rPr sz="1900" b="0" dirty="0">
                <a:latin typeface="Carlito"/>
                <a:cs typeface="Carlito"/>
              </a:rPr>
              <a:t>scenario</a:t>
            </a:r>
            <a:r>
              <a:rPr sz="1900" b="0" spc="-45" dirty="0">
                <a:latin typeface="Carlito"/>
                <a:cs typeface="Carlito"/>
              </a:rPr>
              <a:t> </a:t>
            </a:r>
            <a:r>
              <a:rPr sz="1900" b="0" dirty="0">
                <a:latin typeface="Carlito"/>
                <a:cs typeface="Carlito"/>
              </a:rPr>
              <a:t>is</a:t>
            </a:r>
            <a:r>
              <a:rPr sz="1900" b="0" spc="-50" dirty="0">
                <a:latin typeface="Carlito"/>
                <a:cs typeface="Carlito"/>
              </a:rPr>
              <a:t> </a:t>
            </a:r>
            <a:r>
              <a:rPr sz="1900" b="0" spc="-10" dirty="0">
                <a:solidFill>
                  <a:srgbClr val="5B9BD4"/>
                </a:solidFill>
                <a:latin typeface="Carlito"/>
                <a:cs typeface="Carlito"/>
              </a:rPr>
              <a:t>representative</a:t>
            </a:r>
            <a:r>
              <a:rPr sz="1900" b="0" dirty="0">
                <a:solidFill>
                  <a:srgbClr val="5B9BD4"/>
                </a:solidFill>
                <a:latin typeface="Carlito"/>
                <a:cs typeface="Carlito"/>
              </a:rPr>
              <a:t> </a:t>
            </a:r>
            <a:r>
              <a:rPr sz="1900" b="0" dirty="0">
                <a:latin typeface="Carlito"/>
                <a:cs typeface="Carlito"/>
              </a:rPr>
              <a:t>of</a:t>
            </a:r>
            <a:r>
              <a:rPr sz="1900" b="0" spc="-45" dirty="0">
                <a:latin typeface="Carlito"/>
                <a:cs typeface="Carlito"/>
              </a:rPr>
              <a:t> </a:t>
            </a:r>
            <a:r>
              <a:rPr sz="1900" b="0" dirty="0">
                <a:latin typeface="Carlito"/>
                <a:cs typeface="Carlito"/>
              </a:rPr>
              <a:t>a</a:t>
            </a:r>
            <a:r>
              <a:rPr sz="1900" b="0" spc="-45" dirty="0">
                <a:latin typeface="Carlito"/>
                <a:cs typeface="Carlito"/>
              </a:rPr>
              <a:t> </a:t>
            </a:r>
            <a:r>
              <a:rPr sz="1900" b="0" spc="-20" dirty="0">
                <a:latin typeface="Carlito"/>
                <a:cs typeface="Carlito"/>
              </a:rPr>
              <a:t>real-</a:t>
            </a:r>
            <a:r>
              <a:rPr sz="1900" b="0" dirty="0">
                <a:latin typeface="Carlito"/>
                <a:cs typeface="Carlito"/>
              </a:rPr>
              <a:t>world</a:t>
            </a:r>
            <a:r>
              <a:rPr sz="1900" b="0" spc="-10" dirty="0">
                <a:latin typeface="Carlito"/>
                <a:cs typeface="Carlito"/>
              </a:rPr>
              <a:t> situation</a:t>
            </a:r>
            <a:endParaRPr lang="cs-CZ" sz="1900" b="0" spc="-10" dirty="0">
              <a:latin typeface="Carlito"/>
              <a:cs typeface="Carlito"/>
            </a:endParaRPr>
          </a:p>
          <a:p>
            <a:pPr marL="983615" lvl="2" indent="-170815">
              <a:spcBef>
                <a:spcPts val="170"/>
              </a:spcBef>
              <a:buFont typeface="Arial"/>
              <a:buChar char="•"/>
              <a:tabLst>
                <a:tab pos="526415" algn="l"/>
              </a:tabLst>
            </a:pPr>
            <a:r>
              <a:rPr lang="cs-CZ" sz="1900" b="0" i="1" spc="-10" dirty="0">
                <a:solidFill>
                  <a:srgbClr val="FF0000"/>
                </a:solidFill>
                <a:latin typeface="Carlito"/>
                <a:cs typeface="Carlito"/>
              </a:rPr>
              <a:t>This works for me &amp; my buddies</a:t>
            </a:r>
            <a:r>
              <a:rPr lang="cs-CZ" sz="1900" b="0" spc="-10" dirty="0">
                <a:latin typeface="Carlito"/>
                <a:cs typeface="Carlito"/>
              </a:rPr>
              <a:t>, vs. </a:t>
            </a:r>
            <a:r>
              <a:rPr lang="cs-CZ" sz="1900" b="0" i="1" spc="-10" dirty="0">
                <a:solidFill>
                  <a:srgbClr val="00B050"/>
                </a:solidFill>
                <a:latin typeface="Carlito"/>
                <a:cs typeface="Carlito"/>
              </a:rPr>
              <a:t>this works for everyone</a:t>
            </a:r>
            <a:endParaRPr sz="1900" b="0" i="1" dirty="0">
              <a:solidFill>
                <a:srgbClr val="00B050"/>
              </a:solidFill>
              <a:latin typeface="Carlito"/>
              <a:cs typeface="Carlito"/>
            </a:endParaRPr>
          </a:p>
          <a:p>
            <a:pPr marL="184785" indent="-172085">
              <a:spcBef>
                <a:spcPts val="535"/>
              </a:spcBef>
              <a:buFont typeface="Arial"/>
              <a:buChar char="•"/>
              <a:tabLst>
                <a:tab pos="184785" algn="l"/>
              </a:tabLst>
            </a:pPr>
            <a:r>
              <a:rPr sz="2100" spc="-10" dirty="0">
                <a:latin typeface="Carlito"/>
                <a:cs typeface="Carlito"/>
              </a:rPr>
              <a:t>Reliability</a:t>
            </a:r>
            <a:endParaRPr sz="2100" dirty="0">
              <a:latin typeface="Carlito"/>
              <a:cs typeface="Carlito"/>
            </a:endParaRPr>
          </a:p>
          <a:p>
            <a:pPr marL="527685" lvl="1" indent="-172085">
              <a:spcBef>
                <a:spcPts val="200"/>
              </a:spcBef>
              <a:buFont typeface="Arial"/>
              <a:buChar char="•"/>
              <a:tabLst>
                <a:tab pos="527685" algn="l"/>
              </a:tabLst>
            </a:pPr>
            <a:r>
              <a:rPr b="0" dirty="0">
                <a:solidFill>
                  <a:srgbClr val="5B9BD4"/>
                </a:solidFill>
                <a:latin typeface="Carlito"/>
                <a:cs typeface="Carlito"/>
              </a:rPr>
              <a:t>Absence</a:t>
            </a:r>
            <a:r>
              <a:rPr b="0" spc="-50" dirty="0">
                <a:solidFill>
                  <a:srgbClr val="5B9BD4"/>
                </a:solidFill>
                <a:latin typeface="Carlito"/>
                <a:cs typeface="Carlito"/>
              </a:rPr>
              <a:t> </a:t>
            </a:r>
            <a:r>
              <a:rPr b="0" dirty="0">
                <a:latin typeface="Carlito"/>
                <a:cs typeface="Carlito"/>
              </a:rPr>
              <a:t>of</a:t>
            </a:r>
            <a:r>
              <a:rPr b="0" spc="-70" dirty="0">
                <a:latin typeface="Carlito"/>
                <a:cs typeface="Carlito"/>
              </a:rPr>
              <a:t> </a:t>
            </a:r>
            <a:r>
              <a:rPr b="0" dirty="0">
                <a:solidFill>
                  <a:srgbClr val="5B9BD4"/>
                </a:solidFill>
                <a:latin typeface="Carlito"/>
                <a:cs typeface="Carlito"/>
              </a:rPr>
              <a:t>inconsistence</a:t>
            </a:r>
            <a:r>
              <a:rPr b="0" spc="-40" dirty="0">
                <a:solidFill>
                  <a:srgbClr val="5B9BD4"/>
                </a:solidFill>
                <a:latin typeface="Carlito"/>
                <a:cs typeface="Carlito"/>
              </a:rPr>
              <a:t> </a:t>
            </a:r>
            <a:r>
              <a:rPr b="0" dirty="0">
                <a:latin typeface="Carlito"/>
                <a:cs typeface="Carlito"/>
              </a:rPr>
              <a:t>and</a:t>
            </a:r>
            <a:r>
              <a:rPr b="0" spc="-65" dirty="0">
                <a:latin typeface="Carlito"/>
                <a:cs typeface="Carlito"/>
              </a:rPr>
              <a:t> </a:t>
            </a:r>
            <a:r>
              <a:rPr b="0" dirty="0">
                <a:solidFill>
                  <a:srgbClr val="5B9BD4"/>
                </a:solidFill>
                <a:latin typeface="Carlito"/>
                <a:cs typeface="Carlito"/>
              </a:rPr>
              <a:t>errors</a:t>
            </a:r>
            <a:r>
              <a:rPr b="0" spc="-50" dirty="0">
                <a:solidFill>
                  <a:srgbClr val="5B9BD4"/>
                </a:solidFill>
                <a:latin typeface="Carlito"/>
                <a:cs typeface="Carlito"/>
              </a:rPr>
              <a:t> </a:t>
            </a:r>
            <a:r>
              <a:rPr b="0" dirty="0">
                <a:latin typeface="Carlito"/>
                <a:cs typeface="Carlito"/>
              </a:rPr>
              <a:t>in</a:t>
            </a:r>
            <a:r>
              <a:rPr b="0" spc="-40" dirty="0">
                <a:latin typeface="Carlito"/>
                <a:cs typeface="Carlito"/>
              </a:rPr>
              <a:t> </a:t>
            </a:r>
            <a:r>
              <a:rPr b="0" dirty="0">
                <a:latin typeface="Carlito"/>
                <a:cs typeface="Carlito"/>
              </a:rPr>
              <a:t>data</a:t>
            </a:r>
            <a:r>
              <a:rPr b="0" spc="-45" dirty="0">
                <a:latin typeface="Carlito"/>
                <a:cs typeface="Carlito"/>
              </a:rPr>
              <a:t> </a:t>
            </a:r>
            <a:r>
              <a:rPr b="0" dirty="0">
                <a:latin typeface="Carlito"/>
                <a:cs typeface="Carlito"/>
              </a:rPr>
              <a:t>and</a:t>
            </a:r>
            <a:r>
              <a:rPr b="0" spc="-50" dirty="0">
                <a:latin typeface="Carlito"/>
                <a:cs typeface="Carlito"/>
              </a:rPr>
              <a:t> </a:t>
            </a:r>
            <a:r>
              <a:rPr b="0" spc="-10" dirty="0">
                <a:latin typeface="Carlito"/>
                <a:cs typeface="Carlito"/>
              </a:rPr>
              <a:t>measurements</a:t>
            </a:r>
            <a:endParaRPr b="0" dirty="0">
              <a:latin typeface="Carlito"/>
              <a:cs typeface="Carlito"/>
            </a:endParaRPr>
          </a:p>
          <a:p>
            <a:pPr marL="184785" indent="-172085">
              <a:spcBef>
                <a:spcPts val="530"/>
              </a:spcBef>
              <a:buFont typeface="Arial"/>
              <a:buChar char="•"/>
              <a:tabLst>
                <a:tab pos="184785" algn="l"/>
              </a:tabLst>
            </a:pPr>
            <a:r>
              <a:rPr sz="2100" spc="-10" dirty="0">
                <a:latin typeface="Carlito"/>
                <a:cs typeface="Carlito"/>
              </a:rPr>
              <a:t>Sensibility</a:t>
            </a:r>
            <a:endParaRPr sz="2100" dirty="0">
              <a:latin typeface="Carlito"/>
              <a:cs typeface="Carlito"/>
            </a:endParaRPr>
          </a:p>
          <a:p>
            <a:pPr marL="527685" lvl="1" indent="-172085">
              <a:lnSpc>
                <a:spcPts val="2050"/>
              </a:lnSpc>
              <a:spcBef>
                <a:spcPts val="204"/>
              </a:spcBef>
              <a:buFont typeface="Arial"/>
              <a:buChar char="•"/>
              <a:tabLst>
                <a:tab pos="527685" algn="l"/>
              </a:tabLst>
            </a:pPr>
            <a:r>
              <a:rPr b="0" spc="-10" dirty="0">
                <a:solidFill>
                  <a:srgbClr val="5B9BD4"/>
                </a:solidFill>
                <a:latin typeface="Carlito"/>
                <a:cs typeface="Carlito"/>
              </a:rPr>
              <a:t>Different</a:t>
            </a:r>
            <a:r>
              <a:rPr b="0" spc="-35" dirty="0">
                <a:solidFill>
                  <a:srgbClr val="5B9BD4"/>
                </a:solidFill>
                <a:latin typeface="Carlito"/>
                <a:cs typeface="Carlito"/>
              </a:rPr>
              <a:t> </a:t>
            </a:r>
            <a:r>
              <a:rPr b="0" spc="-10" dirty="0">
                <a:solidFill>
                  <a:srgbClr val="5B9BD4"/>
                </a:solidFill>
                <a:latin typeface="Carlito"/>
                <a:cs typeface="Carlito"/>
              </a:rPr>
              <a:t>evaluations</a:t>
            </a:r>
            <a:r>
              <a:rPr b="0" spc="-60" dirty="0">
                <a:solidFill>
                  <a:srgbClr val="5B9BD4"/>
                </a:solidFill>
                <a:latin typeface="Carlito"/>
                <a:cs typeface="Carlito"/>
              </a:rPr>
              <a:t> </a:t>
            </a:r>
            <a:r>
              <a:rPr b="0" dirty="0">
                <a:latin typeface="Carlito"/>
                <a:cs typeface="Carlito"/>
              </a:rPr>
              <a:t>of</a:t>
            </a:r>
            <a:r>
              <a:rPr b="0" spc="-30" dirty="0">
                <a:latin typeface="Carlito"/>
                <a:cs typeface="Carlito"/>
              </a:rPr>
              <a:t> </a:t>
            </a:r>
            <a:r>
              <a:rPr b="0" dirty="0">
                <a:latin typeface="Carlito"/>
                <a:cs typeface="Carlito"/>
              </a:rPr>
              <a:t>the</a:t>
            </a:r>
            <a:r>
              <a:rPr b="0" spc="-15" dirty="0">
                <a:latin typeface="Carlito"/>
                <a:cs typeface="Carlito"/>
              </a:rPr>
              <a:t> </a:t>
            </a:r>
            <a:r>
              <a:rPr b="0" dirty="0">
                <a:latin typeface="Carlito"/>
                <a:cs typeface="Carlito"/>
              </a:rPr>
              <a:t>observed</a:t>
            </a:r>
            <a:r>
              <a:rPr b="0" spc="-30" dirty="0">
                <a:latin typeface="Carlito"/>
                <a:cs typeface="Carlito"/>
              </a:rPr>
              <a:t> </a:t>
            </a:r>
            <a:r>
              <a:rPr b="0" dirty="0">
                <a:latin typeface="Carlito"/>
                <a:cs typeface="Carlito"/>
              </a:rPr>
              <a:t>aspects</a:t>
            </a:r>
            <a:r>
              <a:rPr b="0" spc="-30" dirty="0">
                <a:latin typeface="Carlito"/>
                <a:cs typeface="Carlito"/>
              </a:rPr>
              <a:t> </a:t>
            </a:r>
            <a:r>
              <a:rPr b="0" dirty="0">
                <a:latin typeface="Carlito"/>
                <a:cs typeface="Carlito"/>
              </a:rPr>
              <a:t>reflect</a:t>
            </a:r>
            <a:r>
              <a:rPr b="0" spc="-25" dirty="0">
                <a:latin typeface="Carlito"/>
                <a:cs typeface="Carlito"/>
              </a:rPr>
              <a:t> </a:t>
            </a:r>
            <a:r>
              <a:rPr b="0" dirty="0">
                <a:latin typeface="Carlito"/>
                <a:cs typeface="Carlito"/>
              </a:rPr>
              <a:t>in </a:t>
            </a:r>
            <a:r>
              <a:rPr b="0" spc="-10" dirty="0">
                <a:solidFill>
                  <a:srgbClr val="5B9BD4"/>
                </a:solidFill>
                <a:latin typeface="Carlito"/>
                <a:cs typeface="Carlito"/>
              </a:rPr>
              <a:t>difference</a:t>
            </a:r>
            <a:r>
              <a:rPr b="0" spc="-45" dirty="0">
                <a:solidFill>
                  <a:srgbClr val="5B9BD4"/>
                </a:solidFill>
                <a:latin typeface="Carlito"/>
                <a:cs typeface="Carlito"/>
              </a:rPr>
              <a:t> </a:t>
            </a:r>
            <a:r>
              <a:rPr b="0" dirty="0">
                <a:latin typeface="Carlito"/>
                <a:cs typeface="Carlito"/>
              </a:rPr>
              <a:t>in</a:t>
            </a:r>
            <a:r>
              <a:rPr b="0" spc="-15" dirty="0">
                <a:latin typeface="Carlito"/>
                <a:cs typeface="Carlito"/>
              </a:rPr>
              <a:t> </a:t>
            </a:r>
            <a:r>
              <a:rPr b="0" spc="-25" dirty="0">
                <a:latin typeface="Carlito"/>
                <a:cs typeface="Carlito"/>
              </a:rPr>
              <a:t>the</a:t>
            </a:r>
            <a:endParaRPr b="0" dirty="0">
              <a:latin typeface="Carlito"/>
              <a:cs typeface="Carlito"/>
            </a:endParaRPr>
          </a:p>
          <a:p>
            <a:pPr marL="527685">
              <a:lnSpc>
                <a:spcPts val="2050"/>
              </a:lnSpc>
            </a:pPr>
            <a:r>
              <a:rPr b="0" spc="-10" dirty="0">
                <a:solidFill>
                  <a:srgbClr val="5B9BD4"/>
                </a:solidFill>
                <a:latin typeface="Carlito"/>
                <a:cs typeface="Carlito"/>
              </a:rPr>
              <a:t>measurements</a:t>
            </a:r>
            <a:endParaRPr b="0" dirty="0">
              <a:latin typeface="Carlito"/>
              <a:cs typeface="Carlito"/>
            </a:endParaRPr>
          </a:p>
        </p:txBody>
      </p:sp>
    </p:spTree>
    <p:extLst>
      <p:ext uri="{BB962C8B-B14F-4D97-AF65-F5344CB8AC3E}">
        <p14:creationId xmlns:p14="http://schemas.microsoft.com/office/powerpoint/2010/main" val="195941209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Metrics: Mean average precision</a:t>
            </a:r>
          </a:p>
        </p:txBody>
      </p:sp>
      <p:sp>
        <p:nvSpPr>
          <p:cNvPr id="9" name="AutoShape 2" descr=" \operatorname{MAP} = \frac{\sum_{q=1}^Q \operatorname{AveP(q)}}{Q} \!"/>
          <p:cNvSpPr>
            <a:spLocks noChangeAspect="1" noChangeArrowheads="1"/>
          </p:cNvSpPr>
          <p:nvPr/>
        </p:nvSpPr>
        <p:spPr bwMode="auto">
          <a:xfrm>
            <a:off x="1920429" y="351733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2" name="Obrázek 11"/>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2072829" y="1124744"/>
            <a:ext cx="7290810" cy="5613710"/>
          </a:xfrm>
          <a:prstGeom prst="rect">
            <a:avLst/>
          </a:prstGeom>
        </p:spPr>
      </p:pic>
    </p:spTree>
    <p:extLst>
      <p:ext uri="{BB962C8B-B14F-4D97-AF65-F5344CB8AC3E}">
        <p14:creationId xmlns:p14="http://schemas.microsoft.com/office/powerpoint/2010/main" val="128456022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3304" y="4"/>
            <a:ext cx="6228587" cy="6857996"/>
          </a:xfrm>
          <a:prstGeom prst="rect">
            <a:avLst/>
          </a:prstGeom>
        </p:spPr>
      </p:pic>
      <p:sp>
        <p:nvSpPr>
          <p:cNvPr id="3" name="object 3"/>
          <p:cNvSpPr txBox="1">
            <a:spLocks noGrp="1"/>
          </p:cNvSpPr>
          <p:nvPr>
            <p:ph type="title"/>
          </p:nvPr>
        </p:nvSpPr>
        <p:spPr>
          <a:xfrm>
            <a:off x="7976108" y="3145626"/>
            <a:ext cx="3160452" cy="690574"/>
          </a:xfrm>
          <a:prstGeom prst="rect">
            <a:avLst/>
          </a:prstGeom>
        </p:spPr>
        <p:txBody>
          <a:bodyPr vert="horz" wrap="square" lIns="0" tIns="13335" rIns="0" bIns="0" numCol="1" rtlCol="0" anchor="ctr" anchorCtr="0" compatLnSpc="1">
            <a:prstTxWarp prst="textNoShape">
              <a:avLst/>
            </a:prstTxWarp>
            <a:spAutoFit/>
          </a:bodyPr>
          <a:lstStyle/>
          <a:p>
            <a:pPr marL="12700">
              <a:spcBef>
                <a:spcPts val="105"/>
              </a:spcBef>
            </a:pPr>
            <a:r>
              <a:rPr sz="4400" spc="-60" dirty="0"/>
              <a:t>Questions</a:t>
            </a:r>
            <a:r>
              <a:rPr sz="4000" spc="-60" dirty="0"/>
              <a:t>?</a:t>
            </a:r>
            <a:endParaRPr sz="4000"/>
          </a:p>
        </p:txBody>
      </p:sp>
    </p:spTree>
    <p:extLst>
      <p:ext uri="{BB962C8B-B14F-4D97-AF65-F5344CB8AC3E}">
        <p14:creationId xmlns:p14="http://schemas.microsoft.com/office/powerpoint/2010/main" val="97115268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207568" y="260648"/>
            <a:ext cx="5904656" cy="1143000"/>
          </a:xfrm>
        </p:spPr>
        <p:txBody>
          <a:bodyPr/>
          <a:lstStyle/>
          <a:p>
            <a:r>
              <a:rPr lang="en-US" dirty="0"/>
              <a:t>Evaluation in RS</a:t>
            </a:r>
            <a:r>
              <a:rPr lang="cs-CZ" dirty="0"/>
              <a:t> – rating </a:t>
            </a:r>
            <a:r>
              <a:rPr lang="cs-CZ" dirty="0" err="1"/>
              <a:t>based</a:t>
            </a:r>
            <a:endParaRPr lang="en-US" dirty="0"/>
          </a:p>
        </p:txBody>
      </p:sp>
      <p:sp>
        <p:nvSpPr>
          <p:cNvPr id="3" name="Inhaltsplatzhalter 2"/>
          <p:cNvSpPr>
            <a:spLocks noGrp="1"/>
          </p:cNvSpPr>
          <p:nvPr>
            <p:ph idx="1"/>
          </p:nvPr>
        </p:nvSpPr>
        <p:spPr>
          <a:xfrm>
            <a:off x="2209800" y="1268760"/>
            <a:ext cx="6694512" cy="5256584"/>
          </a:xfrm>
        </p:spPr>
        <p:txBody>
          <a:bodyPr/>
          <a:lstStyle/>
          <a:p>
            <a:r>
              <a:rPr lang="en-US" dirty="0">
                <a:solidFill>
                  <a:srgbClr val="B2B2B2"/>
                </a:solidFill>
              </a:rPr>
              <a:t>Datasets with items rated by users</a:t>
            </a:r>
          </a:p>
          <a:p>
            <a:pPr lvl="1"/>
            <a:r>
              <a:rPr lang="en-US" dirty="0" err="1">
                <a:solidFill>
                  <a:srgbClr val="B2B2B2"/>
                </a:solidFill>
              </a:rPr>
              <a:t>MovieLens</a:t>
            </a:r>
            <a:r>
              <a:rPr lang="en-US" dirty="0">
                <a:solidFill>
                  <a:srgbClr val="B2B2B2"/>
                </a:solidFill>
              </a:rPr>
              <a:t> datasets 100K-10M ratings</a:t>
            </a:r>
          </a:p>
          <a:p>
            <a:pPr lvl="1"/>
            <a:r>
              <a:rPr lang="en-US" dirty="0">
                <a:solidFill>
                  <a:srgbClr val="B2B2B2"/>
                </a:solidFill>
              </a:rPr>
              <a:t>Netflix 100M ratings</a:t>
            </a:r>
          </a:p>
          <a:p>
            <a:r>
              <a:rPr lang="en-US" dirty="0">
                <a:solidFill>
                  <a:srgbClr val="B2B2B2"/>
                </a:solidFill>
              </a:rPr>
              <a:t>Historic user ratings constitute ground truth</a:t>
            </a:r>
          </a:p>
          <a:p>
            <a:r>
              <a:rPr lang="en-US" dirty="0">
                <a:solidFill>
                  <a:srgbClr val="B2B2B2"/>
                </a:solidFill>
              </a:rPr>
              <a:t>Metrics measure error rate</a:t>
            </a:r>
          </a:p>
          <a:p>
            <a:pPr lvl="1"/>
            <a:r>
              <a:rPr lang="en-US" dirty="0">
                <a:solidFill>
                  <a:srgbClr val="B2B2B2"/>
                </a:solidFill>
              </a:rPr>
              <a:t>Mean Absolute Error (</a:t>
            </a:r>
            <a:r>
              <a:rPr lang="en-US" i="1" dirty="0">
                <a:solidFill>
                  <a:srgbClr val="B2B2B2"/>
                </a:solidFill>
              </a:rPr>
              <a:t>MAE</a:t>
            </a:r>
            <a:r>
              <a:rPr lang="en-US" dirty="0">
                <a:solidFill>
                  <a:srgbClr val="B2B2B2"/>
                </a:solidFill>
              </a:rPr>
              <a:t>) computes the deviation between predicted ratings and actual ratings</a:t>
            </a:r>
          </a:p>
          <a:p>
            <a:pPr lvl="1"/>
            <a:endParaRPr lang="en-US" dirty="0">
              <a:solidFill>
                <a:srgbClr val="B2B2B2"/>
              </a:solidFill>
            </a:endParaRPr>
          </a:p>
          <a:p>
            <a:pPr lvl="1"/>
            <a:endParaRPr lang="en-US" dirty="0">
              <a:solidFill>
                <a:srgbClr val="B2B2B2"/>
              </a:solidFill>
            </a:endParaRPr>
          </a:p>
          <a:p>
            <a:pPr lvl="1"/>
            <a:r>
              <a:rPr lang="en-US" dirty="0">
                <a:solidFill>
                  <a:srgbClr val="B2B2B2"/>
                </a:solidFill>
              </a:rPr>
              <a:t>Root Mean Square Error (</a:t>
            </a:r>
            <a:r>
              <a:rPr lang="en-US" i="1" dirty="0">
                <a:solidFill>
                  <a:srgbClr val="B2B2B2"/>
                </a:solidFill>
              </a:rPr>
              <a:t>RMSE</a:t>
            </a:r>
            <a:r>
              <a:rPr lang="en-US" dirty="0">
                <a:solidFill>
                  <a:srgbClr val="B2B2B2"/>
                </a:solidFill>
              </a:rPr>
              <a:t>) is similar to </a:t>
            </a:r>
            <a:r>
              <a:rPr lang="en-US" i="1" dirty="0">
                <a:solidFill>
                  <a:srgbClr val="B2B2B2"/>
                </a:solidFill>
              </a:rPr>
              <a:t>MAE</a:t>
            </a:r>
            <a:r>
              <a:rPr lang="en-US" dirty="0">
                <a:solidFill>
                  <a:srgbClr val="B2B2B2"/>
                </a:solidFill>
              </a:rPr>
              <a:t>, but places more emphasis on larger deviation</a:t>
            </a:r>
          </a:p>
          <a:p>
            <a:pPr lvl="0"/>
            <a:endParaRPr lang="en-US" dirty="0"/>
          </a:p>
          <a:p>
            <a:endParaRPr lang="en-US" dirty="0"/>
          </a:p>
          <a:p>
            <a:endParaRPr lang="en-US" dirty="0"/>
          </a:p>
        </p:txBody>
      </p:sp>
      <p:pic>
        <p:nvPicPr>
          <p:cNvPr id="8" name="Grafik 7"/>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9336360" y="1340768"/>
            <a:ext cx="1000124" cy="1000124"/>
          </a:xfrm>
          <a:prstGeom prst="rect">
            <a:avLst/>
          </a:prstGeom>
        </p:spPr>
      </p:pic>
      <p:graphicFrame>
        <p:nvGraphicFramePr>
          <p:cNvPr id="63489" name="Object 1"/>
          <p:cNvGraphicFramePr>
            <a:graphicFrameLocks noChangeAspect="1"/>
          </p:cNvGraphicFramePr>
          <p:nvPr/>
        </p:nvGraphicFramePr>
        <p:xfrm>
          <a:off x="6463978" y="4941442"/>
          <a:ext cx="2805113" cy="719137"/>
        </p:xfrm>
        <a:graphic>
          <a:graphicData uri="http://schemas.openxmlformats.org/presentationml/2006/ole">
            <mc:AlternateContent xmlns:mc="http://schemas.openxmlformats.org/markup-compatibility/2006">
              <mc:Choice xmlns:v="urn:schemas-microsoft-com:vml" Requires="v">
                <p:oleObj spid="_x0000_s6148" name="Formel" r:id="rId5" imgW="2323800" imgH="596880" progId="Equation.3">
                  <p:embed/>
                </p:oleObj>
              </mc:Choice>
              <mc:Fallback>
                <p:oleObj name="Formel" r:id="rId5" imgW="2323800" imgH="596880" progId="Equation.3">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63978" y="4941442"/>
                        <a:ext cx="2805113" cy="7191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3490" name="Object 2"/>
          <p:cNvGraphicFramePr>
            <a:graphicFrameLocks noChangeAspect="1"/>
          </p:cNvGraphicFramePr>
          <p:nvPr/>
        </p:nvGraphicFramePr>
        <p:xfrm>
          <a:off x="6456040" y="3573017"/>
          <a:ext cx="2468562" cy="700087"/>
        </p:xfrm>
        <a:graphic>
          <a:graphicData uri="http://schemas.openxmlformats.org/presentationml/2006/ole">
            <mc:AlternateContent xmlns:mc="http://schemas.openxmlformats.org/markup-compatibility/2006">
              <mc:Choice xmlns:v="urn:schemas-microsoft-com:vml" Requires="v">
                <p:oleObj spid="_x0000_s6149" name="Formel" r:id="rId7" imgW="1968480" imgH="558720" progId="Equation.3">
                  <p:embed/>
                </p:oleObj>
              </mc:Choice>
              <mc:Fallback>
                <p:oleObj name="Formel" r:id="rId7" imgW="1968480" imgH="558720" progId="Equation.3">
                  <p:embed/>
                  <p:pic>
                    <p:nvPicPr>
                      <p:cNvPr id="0"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56040" y="3573017"/>
                        <a:ext cx="2468562" cy="7000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139555010"/>
      </p:ext>
    </p:extLst>
  </p:cSld>
  <p:clrMapOvr>
    <a:masterClrMapping/>
  </p:clrMapOvr>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a:t>De-biasing Off-line Evaluation</a:t>
            </a:r>
            <a:endParaRPr lang="en-US" dirty="0"/>
          </a:p>
        </p:txBody>
      </p:sp>
      <p:sp>
        <p:nvSpPr>
          <p:cNvPr id="3" name="Content Placeholder 2"/>
          <p:cNvSpPr>
            <a:spLocks noGrp="1"/>
          </p:cNvSpPr>
          <p:nvPr>
            <p:ph idx="1"/>
          </p:nvPr>
        </p:nvSpPr>
        <p:spPr/>
        <p:txBody>
          <a:bodyPr/>
          <a:lstStyle/>
          <a:p>
            <a:r>
              <a:rPr lang="cs-CZ" dirty="0"/>
              <a:t>What are the biases in our data?</a:t>
            </a:r>
          </a:p>
          <a:p>
            <a:pPr lvl="1"/>
            <a:r>
              <a:rPr lang="cs-CZ" b="1" dirty="0">
                <a:solidFill>
                  <a:schemeClr val="tx1"/>
                </a:solidFill>
              </a:rPr>
              <a:t>Presentation bias </a:t>
            </a:r>
            <a:br>
              <a:rPr lang="cs-CZ" b="1" dirty="0">
                <a:solidFill>
                  <a:schemeClr val="tx1"/>
                </a:solidFill>
              </a:rPr>
            </a:br>
            <a:r>
              <a:rPr lang="cs-CZ" sz="1100" b="1" dirty="0">
                <a:solidFill>
                  <a:schemeClr val="tx1"/>
                </a:solidFill>
              </a:rPr>
              <a:t>researchgate.net/publication/2961924_Search_Engines_that_Learn_from_Implicit_Feedback</a:t>
            </a:r>
            <a:endParaRPr lang="cs-CZ" b="1" dirty="0">
              <a:solidFill>
                <a:schemeClr val="tx1"/>
              </a:solidFill>
            </a:endParaRPr>
          </a:p>
          <a:p>
            <a:pPr lvl="1"/>
            <a:r>
              <a:rPr lang="cs-CZ" b="1" dirty="0">
                <a:solidFill>
                  <a:schemeClr val="tx1"/>
                </a:solidFill>
              </a:rPr>
              <a:t>... </a:t>
            </a:r>
            <a:r>
              <a:rPr lang="cs-CZ" sz="1200" b="1" dirty="0">
                <a:solidFill>
                  <a:schemeClr val="tx1"/>
                </a:solidFill>
                <a:hlinkClick r:id="rId2"/>
              </a:rPr>
              <a:t>https://www.youtube.com/watch?v=brr8cZHf2ec</a:t>
            </a:r>
            <a:r>
              <a:rPr lang="cs-CZ" sz="1200" b="1" dirty="0">
                <a:solidFill>
                  <a:schemeClr val="tx1"/>
                </a:solidFill>
              </a:rPr>
              <a:t> (RecSys 2020 keynote)</a:t>
            </a:r>
          </a:p>
          <a:p>
            <a:pPr marL="1371600" lvl="3" indent="0">
              <a:buNone/>
            </a:pPr>
            <a:r>
              <a:rPr lang="cs-CZ" b="1" dirty="0">
                <a:solidFill>
                  <a:schemeClr val="tx1"/>
                </a:solidFill>
              </a:rPr>
              <a:t> </a:t>
            </a:r>
            <a:endParaRPr lang="en-US" b="1" dirty="0">
              <a:solidFill>
                <a:schemeClr val="tx1"/>
              </a:solidFill>
            </a:endParaRP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7320136" y="0"/>
            <a:ext cx="3816424" cy="6768752"/>
          </a:xfrm>
          <a:prstGeom prst="rect">
            <a:avLst/>
          </a:prstGeom>
        </p:spPr>
      </p:pic>
      <p:pic>
        <p:nvPicPr>
          <p:cNvPr id="70658" name="Picture 2" descr="Image for post"/>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983432" y="2996952"/>
            <a:ext cx="5179235" cy="2884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010176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a:t>De-biasing Off-line Evaluation</a:t>
            </a:r>
            <a:endParaRPr lang="en-US" dirty="0"/>
          </a:p>
        </p:txBody>
      </p:sp>
      <p:sp>
        <p:nvSpPr>
          <p:cNvPr id="3" name="Content Placeholder 2"/>
          <p:cNvSpPr>
            <a:spLocks noGrp="1"/>
          </p:cNvSpPr>
          <p:nvPr>
            <p:ph idx="1"/>
          </p:nvPr>
        </p:nvSpPr>
        <p:spPr/>
        <p:txBody>
          <a:bodyPr/>
          <a:lstStyle/>
          <a:p>
            <a:r>
              <a:rPr lang="cs-CZ" dirty="0"/>
              <a:t>Presentation bias</a:t>
            </a:r>
          </a:p>
          <a:p>
            <a:pPr lvl="1"/>
            <a:r>
              <a:rPr lang="cs-CZ" b="1" dirty="0">
                <a:solidFill>
                  <a:schemeClr val="tx1"/>
                </a:solidFill>
              </a:rPr>
              <a:t>What (where) was shown to the user affects what feedback we received</a:t>
            </a:r>
          </a:p>
          <a:p>
            <a:pPr lvl="1"/>
            <a:r>
              <a:rPr lang="cs-CZ" b="1" dirty="0">
                <a:solidFill>
                  <a:schemeClr val="tx1"/>
                </a:solidFill>
              </a:rPr>
              <a:t>How to evaluate novel RS that would recommend something else</a:t>
            </a:r>
          </a:p>
          <a:p>
            <a:pPr lvl="2"/>
            <a:r>
              <a:rPr lang="cs-CZ" b="1" dirty="0">
                <a:solidFill>
                  <a:schemeClr val="tx1"/>
                </a:solidFill>
              </a:rPr>
              <a:t>Than what users received &amp; evaluated</a:t>
            </a:r>
          </a:p>
          <a:p>
            <a:pPr lvl="2"/>
            <a:r>
              <a:rPr lang="cs-CZ" b="1" dirty="0">
                <a:solidFill>
                  <a:schemeClr val="tx1"/>
                </a:solidFill>
              </a:rPr>
              <a:t>Hard question in general, intensive research topic</a:t>
            </a:r>
          </a:p>
          <a:p>
            <a:pPr lvl="3"/>
            <a:r>
              <a:rPr lang="cs-CZ" b="1" i="1" dirty="0">
                <a:solidFill>
                  <a:schemeClr val="tx1"/>
                </a:solidFill>
              </a:rPr>
              <a:t>Off-policy evaluation </a:t>
            </a:r>
            <a:r>
              <a:rPr lang="cs-CZ" b="1" dirty="0">
                <a:solidFill>
                  <a:schemeClr val="tx1"/>
                </a:solidFill>
              </a:rPr>
              <a:t>or </a:t>
            </a:r>
            <a:r>
              <a:rPr lang="cs-CZ" b="1" i="1" dirty="0">
                <a:solidFill>
                  <a:schemeClr val="tx1"/>
                </a:solidFill>
              </a:rPr>
              <a:t>counterfactual evaluation </a:t>
            </a:r>
            <a:r>
              <a:rPr lang="cs-CZ" b="1" dirty="0">
                <a:solidFill>
                  <a:schemeClr val="tx1"/>
                </a:solidFill>
              </a:rPr>
              <a:t>(what would be the results, if policy B was applied)</a:t>
            </a:r>
          </a:p>
          <a:p>
            <a:pPr lvl="3"/>
            <a:r>
              <a:rPr lang="cs-CZ" b="1" dirty="0">
                <a:solidFill>
                  <a:schemeClr val="tx1"/>
                </a:solidFill>
              </a:rPr>
              <a:t>Part of the feedback received on random(ized) data</a:t>
            </a:r>
          </a:p>
          <a:p>
            <a:pPr lvl="3"/>
            <a:r>
              <a:rPr lang="cs-CZ" b="1" dirty="0">
                <a:solidFill>
                  <a:schemeClr val="tx1"/>
                </a:solidFill>
                <a:hlinkClick r:id="rId2"/>
              </a:rPr>
              <a:t>https://arxiv.org/pdf/1003.0146.pdf</a:t>
            </a:r>
            <a:r>
              <a:rPr lang="cs-CZ" b="1" dirty="0">
                <a:solidFill>
                  <a:schemeClr val="tx1"/>
                </a:solidFill>
              </a:rPr>
              <a:t> (Section 4: evaluation, assuming independence of events)</a:t>
            </a:r>
            <a:br>
              <a:rPr lang="cs-CZ" b="1" dirty="0">
                <a:solidFill>
                  <a:schemeClr val="tx1"/>
                </a:solidFill>
              </a:rPr>
            </a:br>
            <a:r>
              <a:rPr lang="cs-CZ" b="1" dirty="0">
                <a:solidFill>
                  <a:schemeClr val="tx1"/>
                </a:solidFill>
              </a:rPr>
              <a:t> </a:t>
            </a:r>
            <a:endParaRPr lang="en-US" b="1" dirty="0">
              <a:solidFill>
                <a:schemeClr val="tx1"/>
              </a:solidFill>
            </a:endParaRPr>
          </a:p>
        </p:txBody>
      </p:sp>
    </p:spTree>
    <p:extLst>
      <p:ext uri="{BB962C8B-B14F-4D97-AF65-F5344CB8AC3E}">
        <p14:creationId xmlns:p14="http://schemas.microsoft.com/office/powerpoint/2010/main" val="94721026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a:t>De-biasing Off-line Evaluation</a:t>
            </a:r>
            <a:endParaRPr lang="en-US" dirty="0"/>
          </a:p>
        </p:txBody>
      </p:sp>
      <p:sp>
        <p:nvSpPr>
          <p:cNvPr id="3" name="Content Placeholder 2"/>
          <p:cNvSpPr>
            <a:spLocks noGrp="1"/>
          </p:cNvSpPr>
          <p:nvPr>
            <p:ph idx="1"/>
          </p:nvPr>
        </p:nvSpPr>
        <p:spPr/>
        <p:txBody>
          <a:bodyPr/>
          <a:lstStyle/>
          <a:p>
            <a:r>
              <a:rPr lang="cs-CZ" dirty="0"/>
              <a:t>Missing not at random for Implicit feedback</a:t>
            </a:r>
          </a:p>
          <a:p>
            <a:pPr lvl="1"/>
            <a:r>
              <a:rPr lang="cs-CZ" dirty="0"/>
              <a:t>Classical off-line evaluation expects Missing at random data</a:t>
            </a:r>
          </a:p>
          <a:p>
            <a:pPr lvl="1"/>
            <a:r>
              <a:rPr lang="cs-CZ" dirty="0"/>
              <a:t>absence of (positive) feedback is either because the item is </a:t>
            </a:r>
            <a:r>
              <a:rPr lang="cs-CZ" b="1" dirty="0"/>
              <a:t>unknown positive </a:t>
            </a:r>
            <a:r>
              <a:rPr lang="cs-CZ" dirty="0"/>
              <a:t>or </a:t>
            </a:r>
            <a:r>
              <a:rPr lang="cs-CZ" b="1" dirty="0"/>
              <a:t>irrelevant</a:t>
            </a:r>
          </a:p>
          <a:p>
            <a:pPr lvl="2"/>
            <a:r>
              <a:rPr lang="cs-CZ" b="1" dirty="0"/>
              <a:t>For aggregational statistics to be valid, it is important that the chance of being unknown positive or irrelevant is the same for all data with no feedback</a:t>
            </a:r>
          </a:p>
          <a:p>
            <a:pPr lvl="2"/>
            <a:r>
              <a:rPr lang="cs-CZ" b="1" dirty="0">
                <a:solidFill>
                  <a:srgbClr val="FF0000"/>
                </a:solidFill>
              </a:rPr>
              <a:t>Not true in real-world for some cases</a:t>
            </a:r>
          </a:p>
          <a:p>
            <a:pPr lvl="2"/>
            <a:r>
              <a:rPr lang="cs-CZ" b="1" i="1" dirty="0">
                <a:solidFill>
                  <a:schemeClr val="tx1"/>
                </a:solidFill>
              </a:rPr>
              <a:t>Probability that the item is known by the user =&gt; propensity</a:t>
            </a:r>
          </a:p>
          <a:p>
            <a:pPr lvl="2"/>
            <a:r>
              <a:rPr lang="cs-CZ" b="1" dirty="0">
                <a:solidFill>
                  <a:schemeClr val="tx1"/>
                </a:solidFill>
              </a:rPr>
              <a:t>Well-known movies may have higher propensity (users ignore them willingly)</a:t>
            </a:r>
          </a:p>
          <a:p>
            <a:pPr lvl="3"/>
            <a:r>
              <a:rPr lang="cs-CZ" b="1" dirty="0">
                <a:solidFill>
                  <a:schemeClr val="tx1"/>
                </a:solidFill>
              </a:rPr>
              <a:t>MISSING NOT AT RANDOM</a:t>
            </a:r>
          </a:p>
          <a:p>
            <a:pPr lvl="3"/>
            <a:r>
              <a:rPr lang="cs-CZ" b="1" dirty="0">
                <a:solidFill>
                  <a:schemeClr val="tx1"/>
                </a:solidFill>
              </a:rPr>
              <a:t>Evaluation should be de-biased accordingly (we need to estimate the propensity)</a:t>
            </a:r>
          </a:p>
          <a:p>
            <a:pPr marL="1371600" lvl="3" indent="0">
              <a:buNone/>
            </a:pPr>
            <a:endParaRPr lang="cs-CZ" b="1" dirty="0">
              <a:solidFill>
                <a:schemeClr val="tx1"/>
              </a:solidFill>
            </a:endParaRPr>
          </a:p>
          <a:p>
            <a:pPr marL="1371600" lvl="3" indent="0">
              <a:buNone/>
            </a:pPr>
            <a:r>
              <a:rPr lang="cs-CZ" b="1" dirty="0">
                <a:solidFill>
                  <a:schemeClr val="tx1"/>
                </a:solidFill>
              </a:rPr>
              <a:t>Thorsten Joachims et al. </a:t>
            </a:r>
            <a:r>
              <a:rPr lang="cs-CZ" b="1" dirty="0">
                <a:solidFill>
                  <a:schemeClr val="tx1"/>
                </a:solidFill>
                <a:hlinkClick r:id="rId2"/>
              </a:rPr>
              <a:t>https://arxiv.org/pdf/1608.04468.pdf</a:t>
            </a:r>
            <a:r>
              <a:rPr lang="cs-CZ" b="1" dirty="0">
                <a:solidFill>
                  <a:schemeClr val="tx1"/>
                </a:solidFill>
              </a:rPr>
              <a:t>; </a:t>
            </a:r>
            <a:r>
              <a:rPr lang="cs-CZ" b="1" dirty="0">
                <a:solidFill>
                  <a:schemeClr val="tx1"/>
                </a:solidFill>
                <a:hlinkClick r:id="rId3"/>
              </a:rPr>
              <a:t>https://ylongqi.com/paper/YangCXWBE18.pdf</a:t>
            </a:r>
            <a:endParaRPr lang="cs-CZ" b="1" dirty="0">
              <a:solidFill>
                <a:schemeClr val="tx1"/>
              </a:solidFill>
            </a:endParaRPr>
          </a:p>
          <a:p>
            <a:pPr marL="1371600" lvl="3" indent="0">
              <a:buNone/>
            </a:pPr>
            <a:r>
              <a:rPr lang="cs-CZ" b="1" dirty="0">
                <a:solidFill>
                  <a:schemeClr val="tx1"/>
                </a:solidFill>
              </a:rPr>
              <a:t> </a:t>
            </a:r>
            <a:endParaRPr lang="en-US" b="1" dirty="0">
              <a:solidFill>
                <a:schemeClr val="tx1"/>
              </a:solidFill>
            </a:endParaRPr>
          </a:p>
        </p:txBody>
      </p:sp>
    </p:spTree>
    <p:extLst>
      <p:ext uri="{BB962C8B-B14F-4D97-AF65-F5344CB8AC3E}">
        <p14:creationId xmlns:p14="http://schemas.microsoft.com/office/powerpoint/2010/main" val="146733353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a:t>De-biasing Off-line Evaluation</a:t>
            </a:r>
            <a:endParaRPr lang="en-US" dirty="0"/>
          </a:p>
        </p:txBody>
      </p:sp>
      <p:sp>
        <p:nvSpPr>
          <p:cNvPr id="3" name="Content Placeholder 2"/>
          <p:cNvSpPr>
            <a:spLocks noGrp="1"/>
          </p:cNvSpPr>
          <p:nvPr>
            <p:ph idx="1"/>
          </p:nvPr>
        </p:nvSpPr>
        <p:spPr/>
        <p:txBody>
          <a:bodyPr/>
          <a:lstStyle/>
          <a:p>
            <a:r>
              <a:rPr lang="cs-CZ" b="1" dirty="0">
                <a:solidFill>
                  <a:schemeClr val="tx1"/>
                </a:solidFill>
                <a:hlinkClick r:id="rId2"/>
              </a:rPr>
              <a:t>https://arxiv.org/pdf/1608.04468.pdf</a:t>
            </a:r>
            <a:endParaRPr lang="cs-CZ" b="1" dirty="0">
              <a:solidFill>
                <a:schemeClr val="tx1"/>
              </a:solidFill>
            </a:endParaRPr>
          </a:p>
          <a:p>
            <a:pPr marL="1371600" lvl="3" indent="0">
              <a:buNone/>
            </a:pPr>
            <a:r>
              <a:rPr lang="cs-CZ" b="1" dirty="0">
                <a:solidFill>
                  <a:schemeClr val="tx1"/>
                </a:solidFill>
              </a:rPr>
              <a:t> </a:t>
            </a:r>
            <a:endParaRPr lang="en-US" b="1" dirty="0">
              <a:solidFill>
                <a:schemeClr val="tx1"/>
              </a:solidFill>
            </a:endParaRP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407368" y="2132856"/>
            <a:ext cx="3528392" cy="2088232"/>
          </a:xfrm>
          <a:prstGeom prst="rect">
            <a:avLst/>
          </a:prstGeom>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3935760" y="2116492"/>
            <a:ext cx="3528392" cy="3278498"/>
          </a:xfrm>
          <a:prstGeom prst="rect">
            <a:avLst/>
          </a:prstGeom>
        </p:spPr>
      </p:pic>
      <p:pic>
        <p:nvPicPr>
          <p:cNvPr id="6" name="Picture 5"/>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421192" y="4622304"/>
            <a:ext cx="3528392" cy="720080"/>
          </a:xfrm>
          <a:prstGeom prst="rect">
            <a:avLst/>
          </a:prstGeom>
        </p:spPr>
      </p:pic>
      <p:pic>
        <p:nvPicPr>
          <p:cNvPr id="7" name="Picture 6"/>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7261920" y="1916831"/>
            <a:ext cx="3384376" cy="1728193"/>
          </a:xfrm>
          <a:prstGeom prst="rect">
            <a:avLst/>
          </a:prstGeom>
        </p:spPr>
      </p:pic>
    </p:spTree>
    <p:extLst>
      <p:ext uri="{BB962C8B-B14F-4D97-AF65-F5344CB8AC3E}">
        <p14:creationId xmlns:p14="http://schemas.microsoft.com/office/powerpoint/2010/main" val="375425682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a:t>De-biasing Off-line Evaluation</a:t>
            </a:r>
            <a:endParaRPr lang="en-US" dirty="0"/>
          </a:p>
        </p:txBody>
      </p:sp>
      <p:sp>
        <p:nvSpPr>
          <p:cNvPr id="3" name="Content Placeholder 2"/>
          <p:cNvSpPr>
            <a:spLocks noGrp="1"/>
          </p:cNvSpPr>
          <p:nvPr>
            <p:ph idx="1"/>
          </p:nvPr>
        </p:nvSpPr>
        <p:spPr/>
        <p:txBody>
          <a:bodyPr/>
          <a:lstStyle/>
          <a:p>
            <a:r>
              <a:rPr lang="cs-CZ" dirty="0">
                <a:solidFill>
                  <a:schemeClr val="tx1"/>
                </a:solidFill>
                <a:hlinkClick r:id="rId2"/>
              </a:rPr>
              <a:t>https://ylongqi.com/paper/YangCXWBE18.pdf</a:t>
            </a:r>
            <a:endParaRPr lang="cs-CZ" dirty="0">
              <a:solidFill>
                <a:schemeClr val="tx1"/>
              </a:solidFill>
            </a:endParaRPr>
          </a:p>
          <a:p>
            <a:r>
              <a:rPr lang="cs-CZ" dirty="0">
                <a:solidFill>
                  <a:schemeClr val="tx1"/>
                </a:solidFill>
              </a:rPr>
              <a:t> </a:t>
            </a:r>
            <a:endParaRPr lang="en-US" b="1" dirty="0">
              <a:solidFill>
                <a:schemeClr val="tx1"/>
              </a:solidFill>
            </a:endParaRPr>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1988840"/>
            <a:ext cx="4082300" cy="4752528"/>
          </a:xfrm>
          <a:prstGeom prst="rect">
            <a:avLst/>
          </a:prstGeom>
        </p:spPr>
      </p:pic>
      <p:pic>
        <p:nvPicPr>
          <p:cNvPr id="10" name="Picture 9"/>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4082300" y="2051731"/>
            <a:ext cx="4392488" cy="1800200"/>
          </a:xfrm>
          <a:prstGeom prst="rect">
            <a:avLst/>
          </a:prstGeom>
        </p:spPr>
      </p:pic>
      <p:pic>
        <p:nvPicPr>
          <p:cNvPr id="11" name="Picture 10"/>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4082300" y="3914822"/>
            <a:ext cx="4392488" cy="2959110"/>
          </a:xfrm>
          <a:prstGeom prst="rect">
            <a:avLst/>
          </a:prstGeom>
        </p:spPr>
      </p:pic>
      <p:sp>
        <p:nvSpPr>
          <p:cNvPr id="12" name="Oval Callout 11"/>
          <p:cNvSpPr/>
          <p:nvPr/>
        </p:nvSpPr>
        <p:spPr bwMode="auto">
          <a:xfrm>
            <a:off x="7392144" y="2636912"/>
            <a:ext cx="3672408" cy="432048"/>
          </a:xfrm>
          <a:prstGeom prst="wedgeEllipseCallout">
            <a:avLst>
              <a:gd name="adj1" fmla="val -59108"/>
              <a:gd name="adj2" fmla="val 33106"/>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cs-CZ" sz="1600" b="1" i="0" u="none" strike="noStrike" cap="none" normalizeH="0" baseline="0" dirty="0">
                <a:ln>
                  <a:noFill/>
                </a:ln>
                <a:solidFill>
                  <a:schemeClr val="tx1"/>
                </a:solidFill>
                <a:effectLst/>
                <a:latin typeface="Verdana" pitchFamily="34" charset="0"/>
              </a:rPr>
              <a:t>nDCG, AUC, MAP,...</a:t>
            </a:r>
            <a:endParaRPr kumimoji="0" lang="en-US" sz="1600" b="1" i="0" u="none" strike="noStrike" cap="none" normalizeH="0" baseline="0" dirty="0">
              <a:ln>
                <a:noFill/>
              </a:ln>
              <a:solidFill>
                <a:schemeClr val="tx1"/>
              </a:solidFill>
              <a:effectLst/>
              <a:latin typeface="Verdana" pitchFamily="34" charset="0"/>
            </a:endParaRPr>
          </a:p>
        </p:txBody>
      </p:sp>
      <p:pic>
        <p:nvPicPr>
          <p:cNvPr id="14" name="Picture 13"/>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8444187" y="3585695"/>
            <a:ext cx="4680520" cy="3096344"/>
          </a:xfrm>
          <a:prstGeom prst="rect">
            <a:avLst/>
          </a:prstGeom>
        </p:spPr>
      </p:pic>
      <p:sp>
        <p:nvSpPr>
          <p:cNvPr id="13" name="Oval Callout 12"/>
          <p:cNvSpPr/>
          <p:nvPr/>
        </p:nvSpPr>
        <p:spPr bwMode="auto">
          <a:xfrm>
            <a:off x="7555000" y="5694116"/>
            <a:ext cx="3672408" cy="432048"/>
          </a:xfrm>
          <a:prstGeom prst="wedgeEllipseCallout">
            <a:avLst>
              <a:gd name="adj1" fmla="val -59108"/>
              <a:gd name="adj2" fmla="val 33106"/>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cs-CZ" sz="1600" b="1" i="0" u="none" strike="noStrike" cap="none" normalizeH="0" baseline="0" dirty="0">
                <a:ln>
                  <a:noFill/>
                </a:ln>
                <a:solidFill>
                  <a:schemeClr val="tx1"/>
                </a:solidFill>
                <a:effectLst/>
                <a:latin typeface="Verdana" pitchFamily="34" charset="0"/>
              </a:rPr>
              <a:t>Propensity score</a:t>
            </a:r>
            <a:endParaRPr kumimoji="0" lang="en-US" sz="1600" b="1" i="0" u="none" strike="noStrike" cap="none" normalizeH="0" baseline="0" dirty="0">
              <a:ln>
                <a:noFill/>
              </a:ln>
              <a:solidFill>
                <a:schemeClr val="tx1"/>
              </a:solidFill>
              <a:effectLst/>
              <a:latin typeface="Verdana" pitchFamily="34" charset="0"/>
            </a:endParaRPr>
          </a:p>
        </p:txBody>
      </p:sp>
    </p:spTree>
    <p:extLst>
      <p:ext uri="{BB962C8B-B14F-4D97-AF65-F5344CB8AC3E}">
        <p14:creationId xmlns:p14="http://schemas.microsoft.com/office/powerpoint/2010/main" val="21596406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a:t>De-biasing Off-line Evaluation (more thorough implicit feedback data)</a:t>
            </a:r>
            <a:endParaRPr lang="en-US" dirty="0"/>
          </a:p>
        </p:txBody>
      </p:sp>
      <p:sp>
        <p:nvSpPr>
          <p:cNvPr id="3" name="Content Placeholder 2"/>
          <p:cNvSpPr>
            <a:spLocks noGrp="1"/>
          </p:cNvSpPr>
          <p:nvPr>
            <p:ph idx="1"/>
          </p:nvPr>
        </p:nvSpPr>
        <p:spPr/>
        <p:txBody>
          <a:bodyPr/>
          <a:lstStyle/>
          <a:p>
            <a:r>
              <a:rPr lang="cs-CZ" sz="1400" dirty="0">
                <a:solidFill>
                  <a:schemeClr val="tx1"/>
                </a:solidFill>
                <a:hlinkClick r:id="rId2"/>
              </a:rPr>
              <a:t>https://www.researchgate.net/publication/294139826_Using_Implicit_Preference_Relations_to_Improve_Recommender_Systems</a:t>
            </a:r>
            <a:endParaRPr lang="cs-CZ" sz="1400" dirty="0">
              <a:solidFill>
                <a:schemeClr val="tx1"/>
              </a:solidFill>
            </a:endParaRPr>
          </a:p>
          <a:p>
            <a:r>
              <a:rPr lang="cs-CZ" sz="1400" dirty="0">
                <a:solidFill>
                  <a:schemeClr val="tx1"/>
                </a:solidFill>
              </a:rPr>
              <a:t>Used for pairwise relevance relations, but suitable for propensity scores as well </a:t>
            </a:r>
          </a:p>
          <a:p>
            <a:endParaRPr lang="en-US" sz="1400" b="1" dirty="0">
              <a:solidFill>
                <a:schemeClr val="tx1"/>
              </a:solidFill>
            </a:endParaRPr>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09600" y="2708920"/>
            <a:ext cx="6430914" cy="3998496"/>
          </a:xfrm>
          <a:prstGeom prst="rect">
            <a:avLst/>
          </a:prstGeom>
        </p:spPr>
      </p:pic>
    </p:spTree>
    <p:extLst>
      <p:ext uri="{BB962C8B-B14F-4D97-AF65-F5344CB8AC3E}">
        <p14:creationId xmlns:p14="http://schemas.microsoft.com/office/powerpoint/2010/main" val="268571267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cs-CZ" dirty="0"/>
              <a:t>Additional Slides</a:t>
            </a:r>
            <a:endParaRPr lang="en-US" dirty="0"/>
          </a:p>
        </p:txBody>
      </p:sp>
      <p:sp>
        <p:nvSpPr>
          <p:cNvPr id="4" name="Subtitle 3"/>
          <p:cNvSpPr>
            <a:spLocks noGrp="1"/>
          </p:cNvSpPr>
          <p:nvPr>
            <p:ph type="subTitle" idx="1"/>
          </p:nvPr>
        </p:nvSpPr>
        <p:spPr/>
        <p:txBody>
          <a:bodyPr/>
          <a:lstStyle/>
          <a:p>
            <a:endParaRPr lang="en-US"/>
          </a:p>
        </p:txBody>
      </p:sp>
    </p:spTree>
    <p:extLst>
      <p:ext uri="{BB962C8B-B14F-4D97-AF65-F5344CB8AC3E}">
        <p14:creationId xmlns:p14="http://schemas.microsoft.com/office/powerpoint/2010/main" val="3416471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133600" y="494697"/>
            <a:ext cx="10972800" cy="610807"/>
          </a:xfrm>
          <a:prstGeom prst="rect">
            <a:avLst/>
          </a:prstGeom>
        </p:spPr>
        <p:txBody>
          <a:bodyPr vert="horz" wrap="square" lIns="0" tIns="239140" rIns="0" bIns="0" numCol="1" rtlCol="0" anchor="ctr" anchorCtr="0" compatLnSpc="1">
            <a:prstTxWarp prst="textNoShape">
              <a:avLst/>
            </a:prstTxWarp>
            <a:spAutoFit/>
          </a:bodyPr>
          <a:lstStyle/>
          <a:p>
            <a:pPr marL="12700">
              <a:spcBef>
                <a:spcPts val="100"/>
              </a:spcBef>
            </a:pPr>
            <a:r>
              <a:rPr spc="-35" dirty="0"/>
              <a:t>Evaluation</a:t>
            </a:r>
            <a:r>
              <a:rPr spc="-85" dirty="0"/>
              <a:t> </a:t>
            </a:r>
            <a:r>
              <a:rPr spc="-10" dirty="0"/>
              <a:t>research</a:t>
            </a:r>
            <a:r>
              <a:rPr spc="-100" dirty="0"/>
              <a:t> </a:t>
            </a:r>
            <a:r>
              <a:rPr dirty="0"/>
              <a:t>-</a:t>
            </a:r>
            <a:r>
              <a:rPr spc="-90" dirty="0"/>
              <a:t> </a:t>
            </a:r>
            <a:r>
              <a:rPr spc="-10" dirty="0"/>
              <a:t>Components</a:t>
            </a:r>
          </a:p>
        </p:txBody>
      </p:sp>
      <p:sp>
        <p:nvSpPr>
          <p:cNvPr id="3" name="object 3"/>
          <p:cNvSpPr txBox="1"/>
          <p:nvPr/>
        </p:nvSpPr>
        <p:spPr>
          <a:xfrm>
            <a:off x="2860919" y="3127685"/>
            <a:ext cx="1218857" cy="335989"/>
          </a:xfrm>
          <a:prstGeom prst="rect">
            <a:avLst/>
          </a:prstGeom>
        </p:spPr>
        <p:txBody>
          <a:bodyPr vert="horz" wrap="square" lIns="0" tIns="12700" rIns="0" bIns="0" rtlCol="0">
            <a:spAutoFit/>
          </a:bodyPr>
          <a:lstStyle/>
          <a:p>
            <a:pPr marL="12700">
              <a:spcBef>
                <a:spcPts val="100"/>
              </a:spcBef>
            </a:pPr>
            <a:r>
              <a:rPr sz="2100" spc="-10" dirty="0">
                <a:latin typeface="Carlito"/>
                <a:cs typeface="Carlito"/>
              </a:rPr>
              <a:t>Subjects</a:t>
            </a:r>
            <a:endParaRPr sz="2100">
              <a:latin typeface="Carlito"/>
              <a:cs typeface="Carlito"/>
            </a:endParaRPr>
          </a:p>
        </p:txBody>
      </p:sp>
      <p:pic>
        <p:nvPicPr>
          <p:cNvPr id="4" name="object 4"/>
          <p:cNvPicPr/>
          <p:nvPr/>
        </p:nvPicPr>
        <p:blipFill>
          <a:blip r:embed="rId2" cstate="print"/>
          <a:stretch>
            <a:fillRect/>
          </a:stretch>
        </p:blipFill>
        <p:spPr>
          <a:xfrm>
            <a:off x="6888087" y="1520118"/>
            <a:ext cx="1997299" cy="1583436"/>
          </a:xfrm>
          <a:prstGeom prst="rect">
            <a:avLst/>
          </a:prstGeom>
        </p:spPr>
      </p:pic>
      <p:sp>
        <p:nvSpPr>
          <p:cNvPr id="5" name="object 5"/>
          <p:cNvSpPr txBox="1"/>
          <p:nvPr/>
        </p:nvSpPr>
        <p:spPr>
          <a:xfrm>
            <a:off x="7210032" y="3224332"/>
            <a:ext cx="1158288" cy="335989"/>
          </a:xfrm>
          <a:prstGeom prst="rect">
            <a:avLst/>
          </a:prstGeom>
        </p:spPr>
        <p:txBody>
          <a:bodyPr vert="horz" wrap="square" lIns="0" tIns="12700" rIns="0" bIns="0" rtlCol="0">
            <a:spAutoFit/>
          </a:bodyPr>
          <a:lstStyle/>
          <a:p>
            <a:pPr marL="12700">
              <a:spcBef>
                <a:spcPts val="100"/>
              </a:spcBef>
            </a:pPr>
            <a:r>
              <a:rPr sz="2100" spc="-10" dirty="0">
                <a:latin typeface="Carlito"/>
                <a:cs typeface="Carlito"/>
              </a:rPr>
              <a:t>Settings</a:t>
            </a:r>
            <a:endParaRPr sz="2100">
              <a:latin typeface="Carlito"/>
              <a:cs typeface="Carlito"/>
            </a:endParaRPr>
          </a:p>
        </p:txBody>
      </p:sp>
      <p:pic>
        <p:nvPicPr>
          <p:cNvPr id="6" name="object 6"/>
          <p:cNvPicPr/>
          <p:nvPr/>
        </p:nvPicPr>
        <p:blipFill>
          <a:blip r:embed="rId3" cstate="print"/>
          <a:stretch>
            <a:fillRect/>
          </a:stretch>
        </p:blipFill>
        <p:spPr>
          <a:xfrm>
            <a:off x="2517254" y="1389055"/>
            <a:ext cx="2114787" cy="1618488"/>
          </a:xfrm>
          <a:prstGeom prst="rect">
            <a:avLst/>
          </a:prstGeom>
        </p:spPr>
      </p:pic>
      <p:pic>
        <p:nvPicPr>
          <p:cNvPr id="7" name="object 7"/>
          <p:cNvPicPr/>
          <p:nvPr/>
        </p:nvPicPr>
        <p:blipFill>
          <a:blip r:embed="rId4" cstate="print"/>
          <a:stretch>
            <a:fillRect/>
          </a:stretch>
        </p:blipFill>
        <p:spPr>
          <a:xfrm>
            <a:off x="2394038" y="3755772"/>
            <a:ext cx="2638692" cy="1204682"/>
          </a:xfrm>
          <a:prstGeom prst="rect">
            <a:avLst/>
          </a:prstGeom>
        </p:spPr>
      </p:pic>
      <p:pic>
        <p:nvPicPr>
          <p:cNvPr id="8" name="object 8"/>
          <p:cNvPicPr/>
          <p:nvPr/>
        </p:nvPicPr>
        <p:blipFill>
          <a:blip r:embed="rId5" cstate="print"/>
          <a:stretch>
            <a:fillRect/>
          </a:stretch>
        </p:blipFill>
        <p:spPr>
          <a:xfrm>
            <a:off x="6960096" y="3789040"/>
            <a:ext cx="2098679" cy="1171956"/>
          </a:xfrm>
          <a:prstGeom prst="rect">
            <a:avLst/>
          </a:prstGeom>
        </p:spPr>
      </p:pic>
      <p:sp>
        <p:nvSpPr>
          <p:cNvPr id="9" name="object 9"/>
          <p:cNvSpPr txBox="1"/>
          <p:nvPr/>
        </p:nvSpPr>
        <p:spPr>
          <a:xfrm>
            <a:off x="2948674" y="4757492"/>
            <a:ext cx="1347126" cy="639277"/>
          </a:xfrm>
          <a:prstGeom prst="rect">
            <a:avLst/>
          </a:prstGeom>
        </p:spPr>
        <p:txBody>
          <a:bodyPr vert="horz" wrap="square" lIns="0" tIns="48894" rIns="0" bIns="0" rtlCol="0">
            <a:spAutoFit/>
          </a:bodyPr>
          <a:lstStyle/>
          <a:p>
            <a:pPr marL="68580" marR="5080" indent="-56515">
              <a:lnSpc>
                <a:spcPts val="2270"/>
              </a:lnSpc>
              <a:spcBef>
                <a:spcPts val="384"/>
              </a:spcBef>
            </a:pPr>
            <a:r>
              <a:rPr sz="2100" spc="-10" dirty="0">
                <a:latin typeface="Carlito"/>
                <a:cs typeface="Carlito"/>
              </a:rPr>
              <a:t>Measured Variables</a:t>
            </a:r>
            <a:endParaRPr sz="2100">
              <a:latin typeface="Carlito"/>
              <a:cs typeface="Carlito"/>
            </a:endParaRPr>
          </a:p>
        </p:txBody>
      </p:sp>
      <p:sp>
        <p:nvSpPr>
          <p:cNvPr id="10" name="object 10"/>
          <p:cNvSpPr txBox="1"/>
          <p:nvPr/>
        </p:nvSpPr>
        <p:spPr>
          <a:xfrm>
            <a:off x="7459461" y="5166230"/>
            <a:ext cx="903421" cy="335989"/>
          </a:xfrm>
          <a:prstGeom prst="rect">
            <a:avLst/>
          </a:prstGeom>
        </p:spPr>
        <p:txBody>
          <a:bodyPr vert="horz" wrap="square" lIns="0" tIns="12700" rIns="0" bIns="0" rtlCol="0">
            <a:spAutoFit/>
          </a:bodyPr>
          <a:lstStyle/>
          <a:p>
            <a:pPr marL="12700">
              <a:spcBef>
                <a:spcPts val="100"/>
              </a:spcBef>
            </a:pPr>
            <a:r>
              <a:rPr sz="2100" spc="-10" dirty="0">
                <a:latin typeface="Carlito"/>
                <a:cs typeface="Carlito"/>
              </a:rPr>
              <a:t>Design</a:t>
            </a:r>
            <a:endParaRPr sz="2100">
              <a:latin typeface="Carlito"/>
              <a:cs typeface="Carlito"/>
            </a:endParaRPr>
          </a:p>
        </p:txBody>
      </p:sp>
    </p:spTree>
    <p:extLst>
      <p:ext uri="{BB962C8B-B14F-4D97-AF65-F5344CB8AC3E}">
        <p14:creationId xmlns:p14="http://schemas.microsoft.com/office/powerpoint/2010/main" val="2549209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Offline experimentation</a:t>
            </a:r>
          </a:p>
        </p:txBody>
      </p:sp>
      <p:sp>
        <p:nvSpPr>
          <p:cNvPr id="3" name="Inhaltsplatzhalter 2"/>
          <p:cNvSpPr>
            <a:spLocks noGrp="1"/>
          </p:cNvSpPr>
          <p:nvPr>
            <p:ph idx="1"/>
          </p:nvPr>
        </p:nvSpPr>
        <p:spPr/>
        <p:txBody>
          <a:bodyPr/>
          <a:lstStyle/>
          <a:p>
            <a:r>
              <a:rPr lang="en-US" dirty="0"/>
              <a:t>Netflix competition</a:t>
            </a:r>
            <a:r>
              <a:rPr lang="cs-CZ" dirty="0"/>
              <a:t> 2004 – 2007?</a:t>
            </a:r>
            <a:endParaRPr lang="en-US" dirty="0"/>
          </a:p>
          <a:p>
            <a:pPr lvl="1"/>
            <a:r>
              <a:rPr lang="en-US" sz="1600" dirty="0"/>
              <a:t>Web-based movie rental</a:t>
            </a:r>
          </a:p>
          <a:p>
            <a:pPr lvl="1"/>
            <a:r>
              <a:rPr lang="en-US" sz="1600" dirty="0"/>
              <a:t>Prize of $1,000,000 for accuracy improvement (RMSE) of 10% compared to own </a:t>
            </a:r>
            <a:r>
              <a:rPr lang="en-US" sz="1600" dirty="0" err="1"/>
              <a:t>Cinematch</a:t>
            </a:r>
            <a:r>
              <a:rPr lang="en-US" sz="1600" dirty="0"/>
              <a:t> system.</a:t>
            </a:r>
          </a:p>
          <a:p>
            <a:pPr lvl="1"/>
            <a:endParaRPr lang="en-US" sz="900" dirty="0"/>
          </a:p>
          <a:p>
            <a:r>
              <a:rPr lang="en-US" dirty="0"/>
              <a:t>Historical dataset  </a:t>
            </a:r>
          </a:p>
          <a:p>
            <a:pPr lvl="1"/>
            <a:r>
              <a:rPr lang="en-US" dirty="0"/>
              <a:t>~480K users rated ~18K movies on a scale of 1 to 5</a:t>
            </a:r>
          </a:p>
          <a:p>
            <a:pPr lvl="1"/>
            <a:r>
              <a:rPr lang="en-US" dirty="0"/>
              <a:t>~100M ratings</a:t>
            </a:r>
          </a:p>
          <a:p>
            <a:pPr lvl="1"/>
            <a:r>
              <a:rPr lang="en-US" dirty="0"/>
              <a:t>Last 9 ratings/user withheld</a:t>
            </a:r>
          </a:p>
          <a:p>
            <a:pPr lvl="2"/>
            <a:r>
              <a:rPr lang="en-US" sz="1400" dirty="0"/>
              <a:t>Probe set – for teams for evaluation</a:t>
            </a:r>
          </a:p>
          <a:p>
            <a:pPr lvl="2"/>
            <a:r>
              <a:rPr lang="en-US" sz="1400" dirty="0"/>
              <a:t>Quiz set – evaluates teams’ submissions for leaderboard</a:t>
            </a:r>
          </a:p>
          <a:p>
            <a:pPr lvl="2"/>
            <a:r>
              <a:rPr lang="en-US" sz="1400" dirty="0"/>
              <a:t>Test set – used by Netflix to determine winner</a:t>
            </a:r>
          </a:p>
          <a:p>
            <a:pPr lvl="1"/>
            <a:endParaRPr lang="en-US" sz="2000" dirty="0"/>
          </a:p>
          <a:p>
            <a:pPr marL="0" indent="0">
              <a:buNone/>
            </a:pPr>
            <a:endParaRPr lang="en-US" dirty="0"/>
          </a:p>
        </p:txBody>
      </p:sp>
    </p:spTree>
    <p:extLst>
      <p:ext uri="{BB962C8B-B14F-4D97-AF65-F5344CB8AC3E}">
        <p14:creationId xmlns:p14="http://schemas.microsoft.com/office/powerpoint/2010/main" val="414971474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9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Methodology</a:t>
            </a:r>
          </a:p>
        </p:txBody>
      </p:sp>
      <p:sp>
        <p:nvSpPr>
          <p:cNvPr id="3" name="Inhaltsplatzhalter 2"/>
          <p:cNvSpPr>
            <a:spLocks noGrp="1"/>
          </p:cNvSpPr>
          <p:nvPr>
            <p:ph idx="1"/>
          </p:nvPr>
        </p:nvSpPr>
        <p:spPr/>
        <p:txBody>
          <a:bodyPr/>
          <a:lstStyle/>
          <a:p>
            <a:r>
              <a:rPr lang="en-GB" dirty="0"/>
              <a:t>Setting to ensure internal validity:</a:t>
            </a:r>
          </a:p>
          <a:p>
            <a:pPr lvl="1"/>
            <a:r>
              <a:rPr lang="en-GB" dirty="0"/>
              <a:t>One randomly selected share of known ratings (</a:t>
            </a:r>
            <a:r>
              <a:rPr lang="en-GB" b="1" dirty="0"/>
              <a:t>training set</a:t>
            </a:r>
            <a:r>
              <a:rPr lang="en-GB" dirty="0"/>
              <a:t>) used as input to train the algorithm and build the model</a:t>
            </a:r>
          </a:p>
          <a:p>
            <a:pPr lvl="1"/>
            <a:r>
              <a:rPr lang="en-GB" dirty="0"/>
              <a:t>Model allows the system to compute recommendations at runtime</a:t>
            </a:r>
          </a:p>
          <a:p>
            <a:pPr lvl="1"/>
            <a:r>
              <a:rPr lang="en-GB" dirty="0"/>
              <a:t>Remaining share of withheld ratings (</a:t>
            </a:r>
            <a:r>
              <a:rPr lang="en-GB" b="1" dirty="0"/>
              <a:t>testing set</a:t>
            </a:r>
            <a:r>
              <a:rPr lang="en-GB" dirty="0"/>
              <a:t>) required as ground truth to evaluate the model’s quality</a:t>
            </a:r>
          </a:p>
          <a:p>
            <a:pPr lvl="1"/>
            <a:r>
              <a:rPr lang="en-GB" dirty="0"/>
              <a:t>To ensure the reliability of measurements the random split, model building and evaluation steps are repeated several times</a:t>
            </a:r>
          </a:p>
          <a:p>
            <a:r>
              <a:rPr lang="en-GB" dirty="0"/>
              <a:t>N-fold cross validation is a stratified random selection procedure</a:t>
            </a:r>
          </a:p>
          <a:p>
            <a:pPr lvl="1"/>
            <a:r>
              <a:rPr lang="en-GB" dirty="0"/>
              <a:t>N </a:t>
            </a:r>
            <a:r>
              <a:rPr lang="en-GB" dirty="0" err="1"/>
              <a:t>disjunct</a:t>
            </a:r>
            <a:r>
              <a:rPr lang="en-GB" dirty="0"/>
              <a:t> fractions of known ratings with equal size (1/N) are determined</a:t>
            </a:r>
          </a:p>
          <a:p>
            <a:pPr lvl="1"/>
            <a:r>
              <a:rPr lang="en-GB" dirty="0"/>
              <a:t>N repetitions of the model building and evaluation steps, where each fraction is used exactly once as a testing set while the other fractions are used for training</a:t>
            </a:r>
          </a:p>
          <a:p>
            <a:pPr lvl="1"/>
            <a:r>
              <a:rPr lang="en-GB" dirty="0"/>
              <a:t>Setting N to 5 or 10 is popular</a:t>
            </a:r>
          </a:p>
          <a:p>
            <a:pPr lvl="1"/>
            <a:endParaRPr lang="en-GB" dirty="0"/>
          </a:p>
          <a:p>
            <a:pPr lvl="1"/>
            <a:endParaRPr lang="en-GB"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9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Analysis of results</a:t>
            </a:r>
          </a:p>
        </p:txBody>
      </p:sp>
      <p:sp>
        <p:nvSpPr>
          <p:cNvPr id="3" name="Inhaltsplatzhalter 2"/>
          <p:cNvSpPr>
            <a:spLocks noGrp="1"/>
          </p:cNvSpPr>
          <p:nvPr>
            <p:ph idx="1"/>
          </p:nvPr>
        </p:nvSpPr>
        <p:spPr/>
        <p:txBody>
          <a:bodyPr/>
          <a:lstStyle/>
          <a:p>
            <a:r>
              <a:rPr lang="en-GB" dirty="0"/>
              <a:t>Are observed differences statistically meaningful or due to chance?</a:t>
            </a:r>
          </a:p>
          <a:p>
            <a:pPr lvl="1"/>
            <a:r>
              <a:rPr lang="en-GB" dirty="0"/>
              <a:t>Standard procedure for testing the statistical significance of  two deviating metrics is the pairwise analysis of variance (ANOVA)</a:t>
            </a:r>
          </a:p>
          <a:p>
            <a:pPr lvl="1"/>
            <a:r>
              <a:rPr lang="en-GB" dirty="0"/>
              <a:t>Null hypothesis H</a:t>
            </a:r>
            <a:r>
              <a:rPr lang="en-GB" baseline="-25000" dirty="0"/>
              <a:t>0</a:t>
            </a:r>
            <a:r>
              <a:rPr lang="en-GB" dirty="0"/>
              <a:t>: observed differences have been due to chance</a:t>
            </a:r>
          </a:p>
          <a:p>
            <a:pPr lvl="1"/>
            <a:r>
              <a:rPr lang="en-GB" dirty="0"/>
              <a:t>If outcome of test statistics rejects H</a:t>
            </a:r>
            <a:r>
              <a:rPr lang="en-GB" baseline="-25000" dirty="0"/>
              <a:t>0</a:t>
            </a:r>
            <a:r>
              <a:rPr lang="en-GB" dirty="0"/>
              <a:t>, significance of findings can be reported </a:t>
            </a:r>
          </a:p>
          <a:p>
            <a:endParaRPr lang="en-GB" dirty="0"/>
          </a:p>
          <a:p>
            <a:r>
              <a:rPr lang="en-GB" dirty="0"/>
              <a:t>Practical importance of differences?</a:t>
            </a:r>
          </a:p>
          <a:p>
            <a:pPr lvl="1"/>
            <a:r>
              <a:rPr lang="en-GB" dirty="0"/>
              <a:t>Size of the effect and its practical impact</a:t>
            </a:r>
          </a:p>
          <a:p>
            <a:pPr lvl="1"/>
            <a:r>
              <a:rPr lang="en-GB" dirty="0"/>
              <a:t>External validity or generalizability of the observed effects </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9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Online experimentation</a:t>
            </a:r>
          </a:p>
        </p:txBody>
      </p:sp>
      <p:sp>
        <p:nvSpPr>
          <p:cNvPr id="3" name="Inhaltsplatzhalter 2"/>
          <p:cNvSpPr>
            <a:spLocks noGrp="1"/>
          </p:cNvSpPr>
          <p:nvPr>
            <p:ph idx="1"/>
          </p:nvPr>
        </p:nvSpPr>
        <p:spPr>
          <a:xfrm>
            <a:off x="1981201" y="1266826"/>
            <a:ext cx="5659301" cy="4774895"/>
          </a:xfrm>
        </p:spPr>
        <p:txBody>
          <a:bodyPr/>
          <a:lstStyle/>
          <a:p>
            <a:r>
              <a:rPr lang="en-US" b="0" dirty="0"/>
              <a:t>Effectiveness of different algorithms for recommending cell phone games  </a:t>
            </a:r>
            <a:br>
              <a:rPr lang="en-US" b="0" dirty="0"/>
            </a:br>
            <a:r>
              <a:rPr lang="en-US" sz="1400" b="0" dirty="0"/>
              <a:t>[</a:t>
            </a:r>
            <a:r>
              <a:rPr lang="en-US" sz="1400" b="0" dirty="0" err="1"/>
              <a:t>Jannach</a:t>
            </a:r>
            <a:r>
              <a:rPr lang="en-US" sz="1400" b="0" dirty="0"/>
              <a:t>, </a:t>
            </a:r>
            <a:r>
              <a:rPr lang="en-US" sz="1400" b="0" dirty="0" err="1"/>
              <a:t>Hegelich</a:t>
            </a:r>
            <a:r>
              <a:rPr lang="en-US" sz="1400" b="0" dirty="0"/>
              <a:t> 09]</a:t>
            </a:r>
          </a:p>
          <a:p>
            <a:endParaRPr lang="en-US" sz="1400" b="0" dirty="0"/>
          </a:p>
          <a:p>
            <a:r>
              <a:rPr lang="en-US" b="0" dirty="0"/>
              <a:t>Involved 150,000 users on a commercial mobile internet portal</a:t>
            </a:r>
          </a:p>
          <a:p>
            <a:endParaRPr lang="en-US" sz="1400" b="0" dirty="0"/>
          </a:p>
          <a:p>
            <a:r>
              <a:rPr lang="en-US" b="0" dirty="0"/>
              <a:t>Comparison of  recommender methods</a:t>
            </a:r>
          </a:p>
          <a:p>
            <a:endParaRPr lang="en-US" b="0" dirty="0"/>
          </a:p>
          <a:p>
            <a:r>
              <a:rPr lang="en-US" b="0" dirty="0"/>
              <a:t>Random assignment of users to a specific method</a:t>
            </a:r>
          </a:p>
        </p:txBody>
      </p:sp>
      <p:pic>
        <p:nvPicPr>
          <p:cNvPr id="9" name="Picture 2" descr="C:\Dokumente und Einstellungen\jannach\Eigene Dateien\6 papers\itwp09\screenshots\Startseite Teaserbeschriftungen.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8112224" y="755346"/>
            <a:ext cx="2027100" cy="5286375"/>
          </a:xfrm>
          <a:prstGeom prst="rect">
            <a:avLst/>
          </a:prstGeom>
          <a:noFill/>
        </p:spPr>
      </p:pic>
      <p:sp>
        <p:nvSpPr>
          <p:cNvPr id="10" name="Abgerundetes Rechteck 7"/>
          <p:cNvSpPr>
            <a:spLocks noChangeArrowheads="1"/>
          </p:cNvSpPr>
          <p:nvPr/>
        </p:nvSpPr>
        <p:spPr bwMode="auto">
          <a:xfrm>
            <a:off x="7968208" y="2924944"/>
            <a:ext cx="2304256" cy="1080120"/>
          </a:xfrm>
          <a:prstGeom prst="roundRect">
            <a:avLst>
              <a:gd name="adj" fmla="val 16667"/>
            </a:avLst>
          </a:prstGeom>
          <a:noFill/>
          <a:ln w="38100" algn="ctr">
            <a:solidFill>
              <a:srgbClr val="FF0000"/>
            </a:solidFill>
            <a:round/>
            <a:headEnd/>
            <a:tailEnd/>
          </a:ln>
        </p:spPr>
        <p:txBody>
          <a:bodyPr/>
          <a:lstStyle/>
          <a:p>
            <a:endParaRPr lang="en-US"/>
          </a:p>
        </p:txBody>
      </p:sp>
    </p:spTree>
    <p:extLst>
      <p:ext uri="{BB962C8B-B14F-4D97-AF65-F5344CB8AC3E}">
        <p14:creationId xmlns:p14="http://schemas.microsoft.com/office/powerpoint/2010/main" val="290338581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strVal val="#ppt_w*0.70"/>
                                          </p:val>
                                        </p:tav>
                                        <p:tav tm="100000">
                                          <p:val>
                                            <p:strVal val="#ppt_w"/>
                                          </p:val>
                                        </p:tav>
                                      </p:tavLst>
                                    </p:anim>
                                    <p:anim calcmode="lin" valueType="num">
                                      <p:cBhvr>
                                        <p:cTn id="8" dur="1000" fill="hold"/>
                                        <p:tgtEl>
                                          <p:spTgt spid="10"/>
                                        </p:tgtEl>
                                        <p:attrNameLst>
                                          <p:attrName>ppt_h</p:attrName>
                                        </p:attrNameLst>
                                      </p:cBhvr>
                                      <p:tavLst>
                                        <p:tav tm="0">
                                          <p:val>
                                            <p:strVal val="#ppt_h"/>
                                          </p:val>
                                        </p:tav>
                                        <p:tav tm="100000">
                                          <p:val>
                                            <p:strVal val="#ppt_h"/>
                                          </p:val>
                                        </p:tav>
                                      </p:tavLst>
                                    </p:anim>
                                    <p:animEffect transition="in" filter="fade">
                                      <p:cBhvr>
                                        <p:cTn id="9"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9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1981200" y="1196752"/>
            <a:ext cx="8229600" cy="4896544"/>
          </a:xfrm>
        </p:spPr>
        <p:txBody>
          <a:bodyPr/>
          <a:lstStyle/>
          <a:p>
            <a:r>
              <a:rPr lang="en-US" dirty="0"/>
              <a:t>A representative sample 155,000 customers were extracted from visitors to site during the evaluation period</a:t>
            </a:r>
          </a:p>
          <a:p>
            <a:pPr lvl="1"/>
            <a:r>
              <a:rPr lang="en-US" dirty="0"/>
              <a:t>These were split into 6 groups of approximately 22,300 customers</a:t>
            </a:r>
          </a:p>
          <a:p>
            <a:pPr lvl="1"/>
            <a:r>
              <a:rPr lang="en-US" dirty="0"/>
              <a:t>Care was taken to ensure that customer profiles contained enough information (ratings) for all variants to make a recommendation</a:t>
            </a:r>
          </a:p>
          <a:p>
            <a:pPr lvl="1"/>
            <a:r>
              <a:rPr lang="en-US" dirty="0"/>
              <a:t>Groups were chosen to represent similar customer segments</a:t>
            </a:r>
          </a:p>
          <a:p>
            <a:r>
              <a:rPr lang="en-US" dirty="0"/>
              <a:t>A catalog of 1,000 games was offered</a:t>
            </a:r>
          </a:p>
          <a:p>
            <a:r>
              <a:rPr lang="en-US" dirty="0"/>
              <a:t>A five-point ratings scale ranging from -2 to +2 was used to rate items</a:t>
            </a:r>
          </a:p>
          <a:p>
            <a:pPr lvl="1"/>
            <a:r>
              <a:rPr lang="en-US" dirty="0"/>
              <a:t>Due to the low number of explicit ratings, a click on the “details” link for a game was interpreted as an implicit “0” rating and a purchase as a “1” rating</a:t>
            </a:r>
          </a:p>
          <a:p>
            <a:r>
              <a:rPr lang="en-US" dirty="0"/>
              <a:t>Hypotheses on personalized vs. non-personalized recommendation techniques and their potential to</a:t>
            </a:r>
          </a:p>
          <a:p>
            <a:pPr lvl="1"/>
            <a:r>
              <a:rPr lang="en-US" dirty="0"/>
              <a:t>Increase conversion rate (i.e. the share of users who become buyers)</a:t>
            </a:r>
          </a:p>
          <a:p>
            <a:pPr lvl="1"/>
            <a:r>
              <a:rPr lang="en-US" dirty="0"/>
              <a:t>Stimulate additional purchases (i.e. increase the average shopping basket size) </a:t>
            </a:r>
          </a:p>
        </p:txBody>
      </p:sp>
      <p:sp>
        <p:nvSpPr>
          <p:cNvPr id="3" name="Titel 2"/>
          <p:cNvSpPr>
            <a:spLocks noGrp="1"/>
          </p:cNvSpPr>
          <p:nvPr>
            <p:ph type="title"/>
          </p:nvPr>
        </p:nvSpPr>
        <p:spPr/>
        <p:txBody>
          <a:bodyPr/>
          <a:lstStyle/>
          <a:p>
            <a:r>
              <a:rPr lang="en-US" dirty="0"/>
              <a:t>Experimental Design</a:t>
            </a:r>
          </a:p>
        </p:txBody>
      </p:sp>
    </p:spTree>
  </p:cSld>
  <p:clrMapOvr>
    <a:masterClrMapping/>
  </p:clrMapOvr>
  <p:transition/>
</p:sld>
</file>

<file path=ppt/slides/slide9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7586" name="Titel 1"/>
          <p:cNvSpPr>
            <a:spLocks noGrp="1"/>
          </p:cNvSpPr>
          <p:nvPr>
            <p:ph type="title"/>
          </p:nvPr>
        </p:nvSpPr>
        <p:spPr/>
        <p:txBody>
          <a:bodyPr/>
          <a:lstStyle/>
          <a:p>
            <a:pPr eaLnBrk="1" hangingPunct="1"/>
            <a:r>
              <a:rPr lang="en-US"/>
              <a:t>Non-experimental research</a:t>
            </a:r>
          </a:p>
        </p:txBody>
      </p:sp>
      <p:sp>
        <p:nvSpPr>
          <p:cNvPr id="14339" name="Inhaltsplatzhalter 2"/>
          <p:cNvSpPr>
            <a:spLocks noGrp="1"/>
          </p:cNvSpPr>
          <p:nvPr>
            <p:ph idx="1"/>
          </p:nvPr>
        </p:nvSpPr>
        <p:spPr>
          <a:xfrm>
            <a:off x="1981200" y="1484785"/>
            <a:ext cx="8229600" cy="4525963"/>
          </a:xfrm>
        </p:spPr>
        <p:txBody>
          <a:bodyPr/>
          <a:lstStyle/>
          <a:p>
            <a:pPr eaLnBrk="1" hangingPunct="1"/>
            <a:r>
              <a:rPr lang="en-US" dirty="0"/>
              <a:t>Quasi-experiments</a:t>
            </a:r>
          </a:p>
          <a:p>
            <a:pPr lvl="1" eaLnBrk="1" hangingPunct="1"/>
            <a:r>
              <a:rPr lang="en-US" dirty="0"/>
              <a:t>Lack random assignments of units to different treatments</a:t>
            </a:r>
          </a:p>
          <a:p>
            <a:pPr eaLnBrk="1" hangingPunct="1"/>
            <a:r>
              <a:rPr lang="en-US" dirty="0"/>
              <a:t>Non-experimental / observational research</a:t>
            </a:r>
          </a:p>
          <a:p>
            <a:pPr lvl="1" eaLnBrk="1" hangingPunct="1"/>
            <a:r>
              <a:rPr lang="en-US" dirty="0"/>
              <a:t>Surveys / Questionnaires</a:t>
            </a:r>
          </a:p>
          <a:p>
            <a:pPr lvl="1" eaLnBrk="1" hangingPunct="1"/>
            <a:r>
              <a:rPr lang="en-US" dirty="0"/>
              <a:t>Longitudinal research</a:t>
            </a:r>
          </a:p>
          <a:p>
            <a:pPr lvl="2" eaLnBrk="1" hangingPunct="1"/>
            <a:r>
              <a:rPr lang="en-US" dirty="0"/>
              <a:t>Observations over long period of time</a:t>
            </a:r>
          </a:p>
          <a:p>
            <a:pPr lvl="2" eaLnBrk="1" hangingPunct="1"/>
            <a:r>
              <a:rPr lang="en-US" dirty="0"/>
              <a:t>E.g. customer life-time value, returning customers</a:t>
            </a:r>
          </a:p>
          <a:p>
            <a:pPr lvl="1" eaLnBrk="1" hangingPunct="1"/>
            <a:r>
              <a:rPr lang="en-US" dirty="0"/>
              <a:t>Case studies</a:t>
            </a:r>
          </a:p>
          <a:p>
            <a:pPr lvl="2" eaLnBrk="1" hangingPunct="1"/>
            <a:r>
              <a:rPr lang="en-US" dirty="0"/>
              <a:t>Focus on answering research questions about how and why </a:t>
            </a:r>
          </a:p>
          <a:p>
            <a:pPr lvl="2" eaLnBrk="1" hangingPunct="1"/>
            <a:r>
              <a:rPr lang="en-US" dirty="0"/>
              <a:t>E.g. answer questions like: </a:t>
            </a:r>
            <a:r>
              <a:rPr lang="en-US" i="1" dirty="0"/>
              <a:t>How recommendation technology contributed to </a:t>
            </a:r>
            <a:r>
              <a:rPr lang="en-US" i="1" dirty="0" err="1"/>
              <a:t>Amazon.com‘s</a:t>
            </a:r>
            <a:r>
              <a:rPr lang="en-US" i="1" dirty="0"/>
              <a:t> becomes the world‘s largest book retailer?</a:t>
            </a:r>
            <a:endParaRPr lang="en-US" dirty="0"/>
          </a:p>
          <a:p>
            <a:pPr lvl="1" eaLnBrk="1" hangingPunct="1"/>
            <a:r>
              <a:rPr lang="en-US" dirty="0"/>
              <a:t>Focus group </a:t>
            </a:r>
          </a:p>
          <a:p>
            <a:pPr lvl="2" eaLnBrk="1" hangingPunct="1"/>
            <a:r>
              <a:rPr lang="en-US" dirty="0"/>
              <a:t>Interviews</a:t>
            </a:r>
          </a:p>
          <a:p>
            <a:pPr lvl="2" eaLnBrk="1" hangingPunct="1"/>
            <a:r>
              <a:rPr lang="en-US" dirty="0"/>
              <a:t>Think aloud protocols</a:t>
            </a:r>
          </a:p>
        </p:txBody>
      </p:sp>
    </p:spTree>
    <p:extLst>
      <p:ext uri="{BB962C8B-B14F-4D97-AF65-F5344CB8AC3E}">
        <p14:creationId xmlns:p14="http://schemas.microsoft.com/office/powerpoint/2010/main" val="1444233876"/>
      </p:ext>
    </p:extLst>
  </p:cSld>
  <p:clrMapOvr>
    <a:masterClrMapping/>
  </p:clrMapOvr>
  <p:transition/>
</p:sld>
</file>

<file path=ppt/slides/slide9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Data sparsity</a:t>
            </a:r>
            <a:endParaRPr lang="en-US" dirty="0"/>
          </a:p>
        </p:txBody>
      </p:sp>
      <mc:AlternateContent xmlns:mc="http://schemas.openxmlformats.org/markup-compatibility/2006" xmlns:a14="http://schemas.microsoft.com/office/drawing/2010/main">
        <mc:Choice Requires="a14">
          <p:sp>
            <p:nvSpPr>
              <p:cNvPr id="3" name="Inhaltsplatzhalter 2"/>
              <p:cNvSpPr>
                <a:spLocks noGrp="1"/>
              </p:cNvSpPr>
              <p:nvPr>
                <p:ph idx="1"/>
              </p:nvPr>
            </p:nvSpPr>
            <p:spPr/>
            <p:txBody>
              <a:bodyPr/>
              <a:lstStyle/>
              <a:p>
                <a:r>
                  <a:rPr lang="en-US" sz="1800" dirty="0"/>
                  <a:t>Natural datasets include historical interaction records of real users</a:t>
                </a:r>
              </a:p>
              <a:p>
                <a:pPr lvl="1"/>
                <a:r>
                  <a:rPr lang="en-US" sz="1600" dirty="0"/>
                  <a:t>Explicit user ratings</a:t>
                </a:r>
              </a:p>
              <a:p>
                <a:pPr lvl="1"/>
                <a:r>
                  <a:rPr lang="en-US" sz="1600" dirty="0"/>
                  <a:t>Datasets extracted from web server logs (implicit user feedback)</a:t>
                </a:r>
              </a:p>
              <a:p>
                <a:endParaRPr lang="en-US" dirty="0"/>
              </a:p>
              <a:p>
                <a:r>
                  <a:rPr lang="en-US" sz="1800" dirty="0"/>
                  <a:t>Sparsity of a dataset is derived from ratio of empty and total entries in the user-item matrix:</a:t>
                </a:r>
              </a:p>
              <a:p>
                <a:pPr lvl="1"/>
                <a:r>
                  <a:rPr lang="en-US" sz="1600" dirty="0"/>
                  <a:t>Sparsity = </a:t>
                </a:r>
                <a14:m>
                  <m:oMath xmlns:m="http://schemas.openxmlformats.org/officeDocument/2006/math">
                    <m:r>
                      <a:rPr lang="en-US" sz="1600" i="1">
                        <a:latin typeface="Cambria Math"/>
                      </a:rPr>
                      <m:t>1−</m:t>
                    </m:r>
                    <m:d>
                      <m:dPr>
                        <m:begChr m:val="|"/>
                        <m:endChr m:val="|"/>
                        <m:ctrlPr>
                          <a:rPr lang="en-US" sz="1600" i="1">
                            <a:latin typeface="Cambria Math" panose="02040503050406030204" pitchFamily="18" charset="0"/>
                          </a:rPr>
                        </m:ctrlPr>
                      </m:dPr>
                      <m:e>
                        <m:r>
                          <a:rPr lang="en-US" sz="1600" i="1">
                            <a:latin typeface="Cambria Math"/>
                          </a:rPr>
                          <m:t>𝑅</m:t>
                        </m:r>
                      </m:e>
                    </m:d>
                    <m:r>
                      <a:rPr lang="en-US" sz="1600" i="1">
                        <a:latin typeface="Cambria Math"/>
                      </a:rPr>
                      <m:t>/</m:t>
                    </m:r>
                    <m:d>
                      <m:dPr>
                        <m:begChr m:val="|"/>
                        <m:endChr m:val="|"/>
                        <m:ctrlPr>
                          <a:rPr lang="en-US" sz="1600" i="1">
                            <a:latin typeface="Cambria Math" panose="02040503050406030204" pitchFamily="18" charset="0"/>
                          </a:rPr>
                        </m:ctrlPr>
                      </m:dPr>
                      <m:e>
                        <m:r>
                          <a:rPr lang="en-US" sz="1600" i="1">
                            <a:latin typeface="Cambria Math"/>
                          </a:rPr>
                          <m:t>𝐼</m:t>
                        </m:r>
                      </m:e>
                    </m:d>
                    <m:r>
                      <a:rPr lang="en-US" sz="1600" i="1">
                        <a:latin typeface="Cambria Math"/>
                        <a:ea typeface="Cambria Math"/>
                      </a:rPr>
                      <m:t>∙</m:t>
                    </m:r>
                    <m:d>
                      <m:dPr>
                        <m:begChr m:val="|"/>
                        <m:endChr m:val="|"/>
                        <m:ctrlPr>
                          <a:rPr lang="en-US" sz="1600" i="1">
                            <a:latin typeface="Cambria Math" panose="02040503050406030204" pitchFamily="18" charset="0"/>
                            <a:ea typeface="Cambria Math"/>
                          </a:rPr>
                        </m:ctrlPr>
                      </m:dPr>
                      <m:e>
                        <m:r>
                          <a:rPr lang="en-US" sz="1600" i="1">
                            <a:latin typeface="Cambria Math"/>
                            <a:ea typeface="Cambria Math"/>
                          </a:rPr>
                          <m:t>𝑈</m:t>
                        </m:r>
                      </m:e>
                    </m:d>
                  </m:oMath>
                </a14:m>
                <a:endParaRPr lang="en-US" sz="1600" dirty="0"/>
              </a:p>
              <a:p>
                <a:pPr lvl="1"/>
                <a14:m>
                  <m:oMath xmlns:m="http://schemas.openxmlformats.org/officeDocument/2006/math">
                    <m:r>
                      <a:rPr lang="en-US" sz="1600" i="1" dirty="0">
                        <a:latin typeface="Cambria Math"/>
                      </a:rPr>
                      <m:t>𝑅</m:t>
                    </m:r>
                  </m:oMath>
                </a14:m>
                <a:r>
                  <a:rPr lang="en-US" sz="1600" dirty="0"/>
                  <a:t> = ratings</a:t>
                </a:r>
              </a:p>
              <a:p>
                <a:pPr lvl="1"/>
                <a14:m>
                  <m:oMath xmlns:m="http://schemas.openxmlformats.org/officeDocument/2006/math">
                    <m:r>
                      <a:rPr lang="en-US" sz="1600" i="1" dirty="0">
                        <a:latin typeface="Cambria Math"/>
                      </a:rPr>
                      <m:t>𝐼</m:t>
                    </m:r>
                    <m:r>
                      <a:rPr lang="en-US" sz="1600" i="1" dirty="0">
                        <a:latin typeface="Cambria Math"/>
                      </a:rPr>
                      <m:t> </m:t>
                    </m:r>
                  </m:oMath>
                </a14:m>
                <a:r>
                  <a:rPr lang="en-US" sz="1600" dirty="0"/>
                  <a:t>= items</a:t>
                </a:r>
              </a:p>
              <a:p>
                <a:pPr lvl="1"/>
                <a14:m>
                  <m:oMath xmlns:m="http://schemas.openxmlformats.org/officeDocument/2006/math">
                    <m:r>
                      <a:rPr lang="en-US" sz="1600" i="1" dirty="0">
                        <a:latin typeface="Cambria Math"/>
                      </a:rPr>
                      <m:t>𝑈</m:t>
                    </m:r>
                  </m:oMath>
                </a14:m>
                <a:r>
                  <a:rPr lang="en-US" sz="1600" dirty="0"/>
                  <a:t> = users</a:t>
                </a:r>
              </a:p>
            </p:txBody>
          </p:sp>
        </mc:Choice>
        <mc:Fallback xmlns="">
          <p:sp>
            <p:nvSpPr>
              <p:cNvPr id="3" name="Inhaltsplatzhalter 2"/>
              <p:cNvSpPr>
                <a:spLocks noGrp="1" noRot="1" noChangeAspect="1" noMove="1" noResize="1" noEditPoints="1" noAdjustHandles="1" noChangeArrowheads="1" noChangeShapeType="1" noTextEdit="1"/>
              </p:cNvSpPr>
              <p:nvPr>
                <p:ph idx="1"/>
              </p:nvPr>
            </p:nvSpPr>
            <p:spPr>
              <a:blipFill rotWithShape="1">
                <a:blip r:embed="rId3"/>
                <a:stretch>
                  <a:fillRect l="-444" t="-674"/>
                </a:stretch>
              </a:blipFill>
            </p:spPr>
            <p:txBody>
              <a:bodyPr/>
              <a:lstStyle/>
              <a:p>
                <a:r>
                  <a:rPr lang="de-DE">
                    <a:noFill/>
                  </a:rPr>
                  <a:t> </a:t>
                </a:r>
              </a:p>
            </p:txBody>
          </p:sp>
        </mc:Fallback>
      </mc:AlternateContent>
    </p:spTree>
    <p:extLst>
      <p:ext uri="{BB962C8B-B14F-4D97-AF65-F5344CB8AC3E}">
        <p14:creationId xmlns:p14="http://schemas.microsoft.com/office/powerpoint/2010/main" val="18288946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9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8610" name="Titel 1"/>
          <p:cNvSpPr>
            <a:spLocks noGrp="1"/>
          </p:cNvSpPr>
          <p:nvPr>
            <p:ph type="title"/>
          </p:nvPr>
        </p:nvSpPr>
        <p:spPr/>
        <p:txBody>
          <a:bodyPr/>
          <a:lstStyle/>
          <a:p>
            <a:r>
              <a:rPr lang="en-US"/>
              <a:t>Quasi-experimental</a:t>
            </a:r>
          </a:p>
        </p:txBody>
      </p:sp>
      <p:sp>
        <p:nvSpPr>
          <p:cNvPr id="86019" name="Inhaltsplatzhalter 2"/>
          <p:cNvSpPr>
            <a:spLocks noGrp="1"/>
          </p:cNvSpPr>
          <p:nvPr>
            <p:ph idx="1"/>
          </p:nvPr>
        </p:nvSpPr>
        <p:spPr/>
        <p:txBody>
          <a:bodyPr/>
          <a:lstStyle/>
          <a:p>
            <a:r>
              <a:rPr lang="en-US"/>
              <a:t>SkiMatcher Resort Finder introduced by Ski-Europe.com to provide users with recommendations based on their preferences</a:t>
            </a:r>
          </a:p>
          <a:p>
            <a:pPr lvl="1"/>
            <a:endParaRPr lang="en-US"/>
          </a:p>
          <a:p>
            <a:r>
              <a:rPr lang="en-US"/>
              <a:t>Conversational RS</a:t>
            </a:r>
          </a:p>
          <a:p>
            <a:pPr lvl="1"/>
            <a:r>
              <a:rPr lang="en-US"/>
              <a:t>question and answer dialog </a:t>
            </a:r>
          </a:p>
          <a:p>
            <a:pPr lvl="1"/>
            <a:r>
              <a:rPr lang="en-US"/>
              <a:t>matching of user preferences with knowledge base</a:t>
            </a:r>
          </a:p>
          <a:p>
            <a:pPr lvl="1"/>
            <a:endParaRPr lang="en-US"/>
          </a:p>
          <a:p>
            <a:r>
              <a:rPr lang="en-US"/>
              <a:t>Delgado and Davidson evaluated the</a:t>
            </a:r>
            <a:br>
              <a:rPr lang="en-US"/>
            </a:br>
            <a:r>
              <a:rPr lang="en-US"/>
              <a:t>effectiveness of the recommender over a </a:t>
            </a:r>
            <a:br>
              <a:rPr lang="en-US"/>
            </a:br>
            <a:r>
              <a:rPr lang="en-US"/>
              <a:t>4 month period in 2001</a:t>
            </a:r>
          </a:p>
          <a:p>
            <a:pPr lvl="1"/>
            <a:r>
              <a:rPr lang="en-US"/>
              <a:t>Classified as a quasi-experiment</a:t>
            </a:r>
            <a:br>
              <a:rPr lang="en-US"/>
            </a:br>
            <a:r>
              <a:rPr lang="en-US"/>
              <a:t>as users decide for themselves if they </a:t>
            </a:r>
            <a:br>
              <a:rPr lang="en-US"/>
            </a:br>
            <a:r>
              <a:rPr lang="en-US"/>
              <a:t>want to use the recommender or not</a:t>
            </a:r>
          </a:p>
          <a:p>
            <a:pPr>
              <a:buFont typeface="Wingdings" pitchFamily="2" charset="2"/>
              <a:buNone/>
            </a:pPr>
            <a:endParaRPr lang="en-US"/>
          </a:p>
          <a:p>
            <a:endParaRPr lang="en-US"/>
          </a:p>
        </p:txBody>
      </p:sp>
      <p:pic>
        <p:nvPicPr>
          <p:cNvPr id="86020" name="Picture 2"/>
          <p:cNvPicPr>
            <a:picLocks noChangeAspect="1" noChangeArrowheads="1"/>
          </p:cNvPicPr>
          <p:nvPr/>
        </p:nvPicPr>
        <p:blipFill>
          <a:blip r:embed="rId3"/>
          <a:srcRect/>
          <a:stretch>
            <a:fillRect/>
          </a:stretch>
        </p:blipFill>
        <p:spPr bwMode="auto">
          <a:xfrm>
            <a:off x="7739063" y="4048125"/>
            <a:ext cx="2857500" cy="1809750"/>
          </a:xfrm>
          <a:prstGeom prst="rect">
            <a:avLst/>
          </a:prstGeom>
          <a:noFill/>
          <a:ln w="9525">
            <a:noFill/>
            <a:miter lim="800000"/>
            <a:headEnd/>
            <a:tailEnd/>
          </a:ln>
        </p:spPr>
      </p:pic>
    </p:spTree>
    <p:extLst>
      <p:ext uri="{BB962C8B-B14F-4D97-AF65-F5344CB8AC3E}">
        <p14:creationId xmlns:p14="http://schemas.microsoft.com/office/powerpoint/2010/main" val="4277081366"/>
      </p:ext>
    </p:extLst>
  </p:cSld>
  <p:clrMapOvr>
    <a:masterClrMapping/>
  </p:clrMapOvr>
  <p:transition/>
</p:sld>
</file>

<file path=ppt/slides/slide9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9634" name="Titel 1"/>
          <p:cNvSpPr>
            <a:spLocks noGrp="1"/>
          </p:cNvSpPr>
          <p:nvPr>
            <p:ph type="title"/>
          </p:nvPr>
        </p:nvSpPr>
        <p:spPr/>
        <p:txBody>
          <a:bodyPr/>
          <a:lstStyle/>
          <a:p>
            <a:r>
              <a:rPr lang="en-US"/>
              <a:t>SkiMatcher Results</a:t>
            </a:r>
          </a:p>
        </p:txBody>
      </p:sp>
      <p:sp>
        <p:nvSpPr>
          <p:cNvPr id="87044" name="Textfeld 5"/>
          <p:cNvSpPr txBox="1">
            <a:spLocks noChangeArrowheads="1"/>
          </p:cNvSpPr>
          <p:nvPr/>
        </p:nvSpPr>
        <p:spPr bwMode="auto">
          <a:xfrm>
            <a:off x="6453188" y="5143501"/>
            <a:ext cx="3613150" cy="307975"/>
          </a:xfrm>
          <a:prstGeom prst="rect">
            <a:avLst/>
          </a:prstGeom>
          <a:noFill/>
          <a:ln w="9525">
            <a:noFill/>
            <a:miter lim="800000"/>
            <a:headEnd/>
            <a:tailEnd/>
          </a:ln>
        </p:spPr>
        <p:txBody>
          <a:bodyPr wrap="none">
            <a:spAutoFit/>
          </a:bodyPr>
          <a:lstStyle/>
          <a:p>
            <a:pPr>
              <a:defRPr/>
            </a:pPr>
            <a:r>
              <a:rPr lang="en-US" sz="1400" b="0" dirty="0">
                <a:latin typeface="+mj-lt"/>
              </a:rPr>
              <a:t>[Delgado and Davidson, ENTER 2002]</a:t>
            </a:r>
          </a:p>
        </p:txBody>
      </p:sp>
      <p:sp>
        <p:nvSpPr>
          <p:cNvPr id="6" name="Inhaltsplatzhalter 5"/>
          <p:cNvSpPr>
            <a:spLocks noGrp="1"/>
          </p:cNvSpPr>
          <p:nvPr>
            <p:ph idx="1"/>
          </p:nvPr>
        </p:nvSpPr>
        <p:spPr/>
        <p:txBody>
          <a:bodyPr/>
          <a:lstStyle/>
          <a:p>
            <a:endParaRPr lang="en-GB" dirty="0"/>
          </a:p>
        </p:txBody>
      </p:sp>
      <p:graphicFrame>
        <p:nvGraphicFramePr>
          <p:cNvPr id="7" name="Inhaltsplatzhalter 4"/>
          <p:cNvGraphicFramePr>
            <a:graphicFrameLocks/>
          </p:cNvGraphicFramePr>
          <p:nvPr>
            <p:extLst>
              <p:ext uri="{D42A27DB-BD31-4B8C-83A1-F6EECF244321}">
                <p14:modId xmlns:p14="http://schemas.microsoft.com/office/powerpoint/2010/main" val="3135214449"/>
              </p:ext>
            </p:extLst>
          </p:nvPr>
        </p:nvGraphicFramePr>
        <p:xfrm>
          <a:off x="1981202" y="1600200"/>
          <a:ext cx="8043891" cy="335280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2543163">
                  <a:extLst>
                    <a:ext uri="{9D8B030D-6E8A-4147-A177-3AD203B41FA5}">
                      <a16:colId xmlns:a16="http://schemas.microsoft.com/office/drawing/2014/main" val="20000"/>
                    </a:ext>
                  </a:extLst>
                </a:gridCol>
                <a:gridCol w="1375182">
                  <a:extLst>
                    <a:ext uri="{9D8B030D-6E8A-4147-A177-3AD203B41FA5}">
                      <a16:colId xmlns:a16="http://schemas.microsoft.com/office/drawing/2014/main" val="20001"/>
                    </a:ext>
                  </a:extLst>
                </a:gridCol>
                <a:gridCol w="1375182">
                  <a:extLst>
                    <a:ext uri="{9D8B030D-6E8A-4147-A177-3AD203B41FA5}">
                      <a16:colId xmlns:a16="http://schemas.microsoft.com/office/drawing/2014/main" val="20002"/>
                    </a:ext>
                  </a:extLst>
                </a:gridCol>
                <a:gridCol w="1375182">
                  <a:extLst>
                    <a:ext uri="{9D8B030D-6E8A-4147-A177-3AD203B41FA5}">
                      <a16:colId xmlns:a16="http://schemas.microsoft.com/office/drawing/2014/main" val="20003"/>
                    </a:ext>
                  </a:extLst>
                </a:gridCol>
                <a:gridCol w="1375182">
                  <a:extLst>
                    <a:ext uri="{9D8B030D-6E8A-4147-A177-3AD203B41FA5}">
                      <a16:colId xmlns:a16="http://schemas.microsoft.com/office/drawing/2014/main" val="20004"/>
                    </a:ext>
                  </a:extLst>
                </a:gridCol>
              </a:tblGrid>
              <a:tr h="237530">
                <a:tc>
                  <a:txBody>
                    <a:bodyPr/>
                    <a:lstStyle/>
                    <a:p>
                      <a:endParaRPr lang="en-US" sz="1400" noProof="0" dirty="0">
                        <a:latin typeface="Calibri" pitchFamily="34" charset="0"/>
                      </a:endParaRPr>
                    </a:p>
                  </a:txBody>
                  <a:tcPr>
                    <a:solidFill>
                      <a:schemeClr val="tx1"/>
                    </a:solidFill>
                  </a:tcPr>
                </a:tc>
                <a:tc>
                  <a:txBody>
                    <a:bodyPr/>
                    <a:lstStyle/>
                    <a:p>
                      <a:pPr algn="r"/>
                      <a:r>
                        <a:rPr lang="en-US" sz="1400" noProof="0">
                          <a:latin typeface="Calibri" pitchFamily="34" charset="0"/>
                        </a:rPr>
                        <a:t>July</a:t>
                      </a:r>
                    </a:p>
                  </a:txBody>
                  <a:tcPr>
                    <a:solidFill>
                      <a:schemeClr val="tx1"/>
                    </a:solidFill>
                  </a:tcPr>
                </a:tc>
                <a:tc>
                  <a:txBody>
                    <a:bodyPr/>
                    <a:lstStyle/>
                    <a:p>
                      <a:pPr algn="r"/>
                      <a:r>
                        <a:rPr lang="en-US" sz="1400" noProof="0">
                          <a:latin typeface="Calibri" pitchFamily="34" charset="0"/>
                        </a:rPr>
                        <a:t>August</a:t>
                      </a:r>
                    </a:p>
                  </a:txBody>
                  <a:tcPr>
                    <a:solidFill>
                      <a:schemeClr val="tx1"/>
                    </a:solidFill>
                  </a:tcPr>
                </a:tc>
                <a:tc>
                  <a:txBody>
                    <a:bodyPr/>
                    <a:lstStyle/>
                    <a:p>
                      <a:pPr algn="r"/>
                      <a:r>
                        <a:rPr lang="en-US" sz="1400" noProof="0">
                          <a:latin typeface="Calibri" pitchFamily="34" charset="0"/>
                        </a:rPr>
                        <a:t>September</a:t>
                      </a:r>
                    </a:p>
                  </a:txBody>
                  <a:tcPr>
                    <a:solidFill>
                      <a:schemeClr val="tx1"/>
                    </a:solidFill>
                  </a:tcPr>
                </a:tc>
                <a:tc>
                  <a:txBody>
                    <a:bodyPr/>
                    <a:lstStyle/>
                    <a:p>
                      <a:pPr algn="r"/>
                      <a:r>
                        <a:rPr lang="en-US" sz="1400" noProof="0" dirty="0">
                          <a:latin typeface="Calibri" pitchFamily="34" charset="0"/>
                        </a:rPr>
                        <a:t>October</a:t>
                      </a:r>
                    </a:p>
                  </a:txBody>
                  <a:tcPr>
                    <a:solidFill>
                      <a:schemeClr val="tx1"/>
                    </a:solidFill>
                  </a:tcPr>
                </a:tc>
                <a:extLst>
                  <a:ext uri="{0D108BD9-81ED-4DB2-BD59-A6C34878D82A}">
                    <a16:rowId xmlns:a16="http://schemas.microsoft.com/office/drawing/2014/main" val="10000"/>
                  </a:ext>
                </a:extLst>
              </a:tr>
              <a:tr h="237530">
                <a:tc>
                  <a:txBody>
                    <a:bodyPr/>
                    <a:lstStyle/>
                    <a:p>
                      <a:r>
                        <a:rPr lang="en-US" sz="1400" noProof="0">
                          <a:latin typeface="Calibri" pitchFamily="34" charset="0"/>
                        </a:rPr>
                        <a:t>Unique Visitors</a:t>
                      </a:r>
                    </a:p>
                  </a:txBody>
                  <a:tcPr>
                    <a:solidFill>
                      <a:schemeClr val="bg1">
                        <a:lumMod val="75000"/>
                      </a:schemeClr>
                    </a:solidFill>
                  </a:tcPr>
                </a:tc>
                <a:tc>
                  <a:txBody>
                    <a:bodyPr/>
                    <a:lstStyle/>
                    <a:p>
                      <a:pPr algn="r"/>
                      <a:r>
                        <a:rPr lang="en-US" sz="1400" noProof="0">
                          <a:latin typeface="Calibri" pitchFamily="34" charset="0"/>
                        </a:rPr>
                        <a:t>10,714</a:t>
                      </a:r>
                    </a:p>
                  </a:txBody>
                  <a:tcPr>
                    <a:solidFill>
                      <a:schemeClr val="bg1">
                        <a:lumMod val="75000"/>
                      </a:schemeClr>
                    </a:solidFill>
                  </a:tcPr>
                </a:tc>
                <a:tc>
                  <a:txBody>
                    <a:bodyPr/>
                    <a:lstStyle/>
                    <a:p>
                      <a:pPr algn="r"/>
                      <a:r>
                        <a:rPr lang="en-US" sz="1400" noProof="0">
                          <a:latin typeface="Calibri" pitchFamily="34" charset="0"/>
                        </a:rPr>
                        <a:t>15,560</a:t>
                      </a:r>
                    </a:p>
                  </a:txBody>
                  <a:tcPr>
                    <a:solidFill>
                      <a:schemeClr val="bg1">
                        <a:lumMod val="75000"/>
                      </a:schemeClr>
                    </a:solidFill>
                  </a:tcPr>
                </a:tc>
                <a:tc>
                  <a:txBody>
                    <a:bodyPr/>
                    <a:lstStyle/>
                    <a:p>
                      <a:pPr algn="r"/>
                      <a:r>
                        <a:rPr lang="en-US" sz="1400" noProof="0">
                          <a:latin typeface="Calibri" pitchFamily="34" charset="0"/>
                        </a:rPr>
                        <a:t>18,317</a:t>
                      </a:r>
                    </a:p>
                  </a:txBody>
                  <a:tcPr>
                    <a:solidFill>
                      <a:schemeClr val="bg1">
                        <a:lumMod val="75000"/>
                      </a:schemeClr>
                    </a:solidFill>
                  </a:tcPr>
                </a:tc>
                <a:tc>
                  <a:txBody>
                    <a:bodyPr/>
                    <a:lstStyle/>
                    <a:p>
                      <a:pPr algn="r"/>
                      <a:r>
                        <a:rPr lang="en-US" sz="1400" noProof="0" dirty="0">
                          <a:latin typeface="Calibri" pitchFamily="34" charset="0"/>
                        </a:rPr>
                        <a:t>24,416</a:t>
                      </a:r>
                    </a:p>
                  </a:txBody>
                  <a:tcPr>
                    <a:solidFill>
                      <a:schemeClr val="bg1">
                        <a:lumMod val="75000"/>
                      </a:schemeClr>
                    </a:solidFill>
                  </a:tcPr>
                </a:tc>
                <a:extLst>
                  <a:ext uri="{0D108BD9-81ED-4DB2-BD59-A6C34878D82A}">
                    <a16:rowId xmlns:a16="http://schemas.microsoft.com/office/drawing/2014/main" val="10001"/>
                  </a:ext>
                </a:extLst>
              </a:tr>
              <a:tr h="237530">
                <a:tc>
                  <a:txBody>
                    <a:bodyPr/>
                    <a:lstStyle/>
                    <a:p>
                      <a:pPr>
                        <a:buFont typeface="Arial" pitchFamily="34" charset="0"/>
                        <a:buChar char="•"/>
                      </a:pPr>
                      <a:r>
                        <a:rPr lang="en-US" sz="1400" noProof="0">
                          <a:latin typeface="Calibri" pitchFamily="34" charset="0"/>
                        </a:rPr>
                        <a:t> SkiMatcher Users</a:t>
                      </a:r>
                    </a:p>
                  </a:txBody>
                  <a:tcPr>
                    <a:solidFill>
                      <a:schemeClr val="bg1">
                        <a:lumMod val="85000"/>
                      </a:schemeClr>
                    </a:solidFill>
                  </a:tcPr>
                </a:tc>
                <a:tc>
                  <a:txBody>
                    <a:bodyPr/>
                    <a:lstStyle/>
                    <a:p>
                      <a:pPr algn="r"/>
                      <a:r>
                        <a:rPr lang="en-US" sz="1400" noProof="0" dirty="0">
                          <a:latin typeface="Calibri" pitchFamily="34" charset="0"/>
                        </a:rPr>
                        <a:t>1,027</a:t>
                      </a:r>
                    </a:p>
                  </a:txBody>
                  <a:tcPr>
                    <a:solidFill>
                      <a:schemeClr val="bg1">
                        <a:lumMod val="85000"/>
                      </a:schemeClr>
                    </a:solidFill>
                  </a:tcPr>
                </a:tc>
                <a:tc>
                  <a:txBody>
                    <a:bodyPr/>
                    <a:lstStyle/>
                    <a:p>
                      <a:pPr algn="r"/>
                      <a:r>
                        <a:rPr lang="en-US" sz="1400" noProof="0">
                          <a:latin typeface="Calibri" pitchFamily="34" charset="0"/>
                        </a:rPr>
                        <a:t>1,673</a:t>
                      </a:r>
                    </a:p>
                  </a:txBody>
                  <a:tcPr>
                    <a:solidFill>
                      <a:schemeClr val="bg1">
                        <a:lumMod val="85000"/>
                      </a:schemeClr>
                    </a:solidFill>
                  </a:tcPr>
                </a:tc>
                <a:tc>
                  <a:txBody>
                    <a:bodyPr/>
                    <a:lstStyle/>
                    <a:p>
                      <a:pPr algn="r"/>
                      <a:r>
                        <a:rPr lang="en-US" sz="1400" noProof="0">
                          <a:latin typeface="Calibri" pitchFamily="34" charset="0"/>
                        </a:rPr>
                        <a:t>1,878</a:t>
                      </a:r>
                    </a:p>
                  </a:txBody>
                  <a:tcPr>
                    <a:solidFill>
                      <a:schemeClr val="bg1">
                        <a:lumMod val="85000"/>
                      </a:schemeClr>
                    </a:solidFill>
                  </a:tcPr>
                </a:tc>
                <a:tc>
                  <a:txBody>
                    <a:bodyPr/>
                    <a:lstStyle/>
                    <a:p>
                      <a:pPr algn="r"/>
                      <a:r>
                        <a:rPr lang="en-US" sz="1400" noProof="0" dirty="0">
                          <a:latin typeface="Calibri" pitchFamily="34" charset="0"/>
                        </a:rPr>
                        <a:t>2,558</a:t>
                      </a:r>
                    </a:p>
                  </a:txBody>
                  <a:tcPr>
                    <a:solidFill>
                      <a:schemeClr val="bg1">
                        <a:lumMod val="85000"/>
                      </a:schemeClr>
                    </a:solidFill>
                  </a:tcPr>
                </a:tc>
                <a:extLst>
                  <a:ext uri="{0D108BD9-81ED-4DB2-BD59-A6C34878D82A}">
                    <a16:rowId xmlns:a16="http://schemas.microsoft.com/office/drawing/2014/main" val="10002"/>
                  </a:ext>
                </a:extLst>
              </a:tr>
              <a:tr h="237530">
                <a:tc>
                  <a:txBody>
                    <a:bodyPr/>
                    <a:lstStyle/>
                    <a:p>
                      <a:pPr>
                        <a:buFont typeface="Arial" pitchFamily="34" charset="0"/>
                        <a:buChar char="•"/>
                      </a:pPr>
                      <a:r>
                        <a:rPr lang="en-US" sz="1400" noProof="0">
                          <a:latin typeface="Calibri" pitchFamily="34" charset="0"/>
                        </a:rPr>
                        <a:t> Non-SkiMatcher</a:t>
                      </a:r>
                      <a:r>
                        <a:rPr lang="en-US" sz="1400" baseline="0" noProof="0">
                          <a:latin typeface="Calibri" pitchFamily="34" charset="0"/>
                        </a:rPr>
                        <a:t> Users</a:t>
                      </a:r>
                      <a:endParaRPr lang="en-US" sz="1400" noProof="0">
                        <a:latin typeface="Calibri" pitchFamily="34" charset="0"/>
                      </a:endParaRPr>
                    </a:p>
                  </a:txBody>
                  <a:tcPr>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r"/>
                      <a:r>
                        <a:rPr lang="en-US" sz="1400" noProof="0">
                          <a:latin typeface="Calibri" pitchFamily="34" charset="0"/>
                        </a:rPr>
                        <a:t>9,687</a:t>
                      </a:r>
                    </a:p>
                  </a:txBody>
                  <a:tcPr>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r"/>
                      <a:r>
                        <a:rPr lang="en-US" sz="1400" noProof="0">
                          <a:latin typeface="Calibri" pitchFamily="34" charset="0"/>
                        </a:rPr>
                        <a:t>13,887</a:t>
                      </a:r>
                    </a:p>
                  </a:txBody>
                  <a:tcPr>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r"/>
                      <a:r>
                        <a:rPr lang="en-US" sz="1400" noProof="0">
                          <a:latin typeface="Calibri" pitchFamily="34" charset="0"/>
                        </a:rPr>
                        <a:t>16,439</a:t>
                      </a:r>
                    </a:p>
                  </a:txBody>
                  <a:tcPr>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r"/>
                      <a:r>
                        <a:rPr lang="en-US" sz="1400" noProof="0">
                          <a:latin typeface="Calibri" pitchFamily="34" charset="0"/>
                        </a:rPr>
                        <a:t>21,858</a:t>
                      </a:r>
                    </a:p>
                  </a:txBody>
                  <a:tcPr>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3"/>
                  </a:ext>
                </a:extLst>
              </a:tr>
              <a:tr h="237530">
                <a:tc>
                  <a:txBody>
                    <a:bodyPr/>
                    <a:lstStyle/>
                    <a:p>
                      <a:r>
                        <a:rPr lang="en-US" sz="1400" noProof="0">
                          <a:latin typeface="Calibri" pitchFamily="34" charset="0"/>
                        </a:rPr>
                        <a:t>Requests for Proposals</a:t>
                      </a:r>
                    </a:p>
                  </a:txBody>
                  <a:tcPr>
                    <a:lnT w="12700" cap="flat" cmpd="sng" algn="ctr">
                      <a:solidFill>
                        <a:schemeClr val="tx1"/>
                      </a:solidFill>
                      <a:prstDash val="solid"/>
                      <a:round/>
                      <a:headEnd type="none" w="med" len="med"/>
                      <a:tailEnd type="none" w="med" len="med"/>
                    </a:lnT>
                    <a:solidFill>
                      <a:schemeClr val="bg1">
                        <a:lumMod val="85000"/>
                      </a:schemeClr>
                    </a:solidFill>
                  </a:tcPr>
                </a:tc>
                <a:tc>
                  <a:txBody>
                    <a:bodyPr/>
                    <a:lstStyle/>
                    <a:p>
                      <a:pPr algn="r"/>
                      <a:r>
                        <a:rPr lang="en-US" sz="1400" noProof="0">
                          <a:latin typeface="Calibri" pitchFamily="34" charset="0"/>
                        </a:rPr>
                        <a:t>272</a:t>
                      </a:r>
                    </a:p>
                  </a:txBody>
                  <a:tcPr>
                    <a:lnT w="12700" cap="flat" cmpd="sng" algn="ctr">
                      <a:solidFill>
                        <a:schemeClr val="tx1"/>
                      </a:solidFill>
                      <a:prstDash val="solid"/>
                      <a:round/>
                      <a:headEnd type="none" w="med" len="med"/>
                      <a:tailEnd type="none" w="med" len="med"/>
                    </a:lnT>
                    <a:solidFill>
                      <a:schemeClr val="bg1">
                        <a:lumMod val="85000"/>
                      </a:schemeClr>
                    </a:solidFill>
                  </a:tcPr>
                </a:tc>
                <a:tc>
                  <a:txBody>
                    <a:bodyPr/>
                    <a:lstStyle/>
                    <a:p>
                      <a:pPr algn="r"/>
                      <a:r>
                        <a:rPr lang="en-US" sz="1400" noProof="0">
                          <a:latin typeface="Calibri" pitchFamily="34" charset="0"/>
                        </a:rPr>
                        <a:t>506</a:t>
                      </a:r>
                    </a:p>
                  </a:txBody>
                  <a:tcPr>
                    <a:lnT w="12700" cap="flat" cmpd="sng" algn="ctr">
                      <a:solidFill>
                        <a:schemeClr val="tx1"/>
                      </a:solidFill>
                      <a:prstDash val="solid"/>
                      <a:round/>
                      <a:headEnd type="none" w="med" len="med"/>
                      <a:tailEnd type="none" w="med" len="med"/>
                    </a:lnT>
                    <a:solidFill>
                      <a:schemeClr val="bg1">
                        <a:lumMod val="85000"/>
                      </a:schemeClr>
                    </a:solidFill>
                  </a:tcPr>
                </a:tc>
                <a:tc>
                  <a:txBody>
                    <a:bodyPr/>
                    <a:lstStyle/>
                    <a:p>
                      <a:pPr algn="r"/>
                      <a:r>
                        <a:rPr lang="en-US" sz="1400" noProof="0">
                          <a:latin typeface="Calibri" pitchFamily="34" charset="0"/>
                        </a:rPr>
                        <a:t>445</a:t>
                      </a:r>
                    </a:p>
                  </a:txBody>
                  <a:tcPr>
                    <a:lnT w="12700" cap="flat" cmpd="sng" algn="ctr">
                      <a:solidFill>
                        <a:schemeClr val="tx1"/>
                      </a:solidFill>
                      <a:prstDash val="solid"/>
                      <a:round/>
                      <a:headEnd type="none" w="med" len="med"/>
                      <a:tailEnd type="none" w="med" len="med"/>
                    </a:lnT>
                    <a:solidFill>
                      <a:schemeClr val="bg1">
                        <a:lumMod val="85000"/>
                      </a:schemeClr>
                    </a:solidFill>
                  </a:tcPr>
                </a:tc>
                <a:tc>
                  <a:txBody>
                    <a:bodyPr/>
                    <a:lstStyle/>
                    <a:p>
                      <a:pPr algn="r"/>
                      <a:r>
                        <a:rPr lang="en-US" sz="1400" noProof="0" dirty="0">
                          <a:latin typeface="Calibri" pitchFamily="34" charset="0"/>
                        </a:rPr>
                        <a:t>641</a:t>
                      </a:r>
                    </a:p>
                  </a:txBody>
                  <a:tcPr>
                    <a:lnT w="12700" cap="flat" cmpd="sng" algn="ctr">
                      <a:solidFill>
                        <a:schemeClr val="tx1"/>
                      </a:solidFill>
                      <a:prstDash val="solid"/>
                      <a:round/>
                      <a:headEnd type="none" w="med" len="med"/>
                      <a:tailEnd type="none" w="med" len="med"/>
                    </a:lnT>
                    <a:solidFill>
                      <a:schemeClr val="bg1">
                        <a:lumMod val="85000"/>
                      </a:schemeClr>
                    </a:solidFill>
                  </a:tcPr>
                </a:tc>
                <a:extLst>
                  <a:ext uri="{0D108BD9-81ED-4DB2-BD59-A6C34878D82A}">
                    <a16:rowId xmlns:a16="http://schemas.microsoft.com/office/drawing/2014/main" val="10004"/>
                  </a:ext>
                </a:extLst>
              </a:tr>
              <a:tr h="237530">
                <a:tc>
                  <a:txBody>
                    <a:bodyPr/>
                    <a:lstStyle/>
                    <a:p>
                      <a:pPr>
                        <a:buFont typeface="Arial" pitchFamily="34" charset="0"/>
                        <a:buChar char="•"/>
                      </a:pPr>
                      <a:r>
                        <a:rPr lang="en-US" sz="1400" noProof="0">
                          <a:latin typeface="Calibri" pitchFamily="34" charset="0"/>
                        </a:rPr>
                        <a:t> SkiMatcher Users</a:t>
                      </a:r>
                    </a:p>
                  </a:txBody>
                  <a:tcPr>
                    <a:solidFill>
                      <a:schemeClr val="bg1">
                        <a:lumMod val="75000"/>
                      </a:schemeClr>
                    </a:solidFill>
                  </a:tcPr>
                </a:tc>
                <a:tc>
                  <a:txBody>
                    <a:bodyPr/>
                    <a:lstStyle/>
                    <a:p>
                      <a:pPr algn="r"/>
                      <a:r>
                        <a:rPr lang="en-US" sz="1400" noProof="0">
                          <a:latin typeface="Calibri" pitchFamily="34" charset="0"/>
                        </a:rPr>
                        <a:t>75</a:t>
                      </a:r>
                    </a:p>
                  </a:txBody>
                  <a:tcPr>
                    <a:solidFill>
                      <a:schemeClr val="bg1">
                        <a:lumMod val="75000"/>
                      </a:schemeClr>
                    </a:solidFill>
                  </a:tcPr>
                </a:tc>
                <a:tc>
                  <a:txBody>
                    <a:bodyPr/>
                    <a:lstStyle/>
                    <a:p>
                      <a:pPr algn="r"/>
                      <a:r>
                        <a:rPr lang="en-US" sz="1400" noProof="0">
                          <a:latin typeface="Calibri" pitchFamily="34" charset="0"/>
                        </a:rPr>
                        <a:t>143</a:t>
                      </a:r>
                    </a:p>
                  </a:txBody>
                  <a:tcPr>
                    <a:solidFill>
                      <a:schemeClr val="bg1">
                        <a:lumMod val="75000"/>
                      </a:schemeClr>
                    </a:solidFill>
                  </a:tcPr>
                </a:tc>
                <a:tc>
                  <a:txBody>
                    <a:bodyPr/>
                    <a:lstStyle/>
                    <a:p>
                      <a:pPr algn="r"/>
                      <a:r>
                        <a:rPr lang="en-US" sz="1400" noProof="0">
                          <a:latin typeface="Calibri" pitchFamily="34" charset="0"/>
                        </a:rPr>
                        <a:t>161</a:t>
                      </a:r>
                    </a:p>
                  </a:txBody>
                  <a:tcPr>
                    <a:solidFill>
                      <a:schemeClr val="bg1">
                        <a:lumMod val="75000"/>
                      </a:schemeClr>
                    </a:solidFill>
                  </a:tcPr>
                </a:tc>
                <a:tc>
                  <a:txBody>
                    <a:bodyPr/>
                    <a:lstStyle/>
                    <a:p>
                      <a:pPr algn="r"/>
                      <a:r>
                        <a:rPr lang="en-US" sz="1400" noProof="0">
                          <a:latin typeface="Calibri" pitchFamily="34" charset="0"/>
                        </a:rPr>
                        <a:t>229</a:t>
                      </a:r>
                    </a:p>
                  </a:txBody>
                  <a:tcPr>
                    <a:solidFill>
                      <a:schemeClr val="bg1">
                        <a:lumMod val="75000"/>
                      </a:schemeClr>
                    </a:solidFill>
                  </a:tcPr>
                </a:tc>
                <a:extLst>
                  <a:ext uri="{0D108BD9-81ED-4DB2-BD59-A6C34878D82A}">
                    <a16:rowId xmlns:a16="http://schemas.microsoft.com/office/drawing/2014/main" val="10005"/>
                  </a:ext>
                </a:extLst>
              </a:tr>
              <a:tr h="237530">
                <a:tc>
                  <a:txBody>
                    <a:bodyPr/>
                    <a:lstStyle/>
                    <a:p>
                      <a:pPr>
                        <a:buFont typeface="Arial" pitchFamily="34" charset="0"/>
                        <a:buChar char="•"/>
                      </a:pPr>
                      <a:r>
                        <a:rPr lang="en-US" sz="1400" noProof="0">
                          <a:latin typeface="Calibri" pitchFamily="34" charset="0"/>
                        </a:rPr>
                        <a:t> Non-SkiMatcher</a:t>
                      </a:r>
                      <a:r>
                        <a:rPr lang="en-US" sz="1400" baseline="0" noProof="0">
                          <a:latin typeface="Calibri" pitchFamily="34" charset="0"/>
                        </a:rPr>
                        <a:t> Users</a:t>
                      </a:r>
                      <a:endParaRPr lang="en-US" sz="1400" noProof="0">
                        <a:latin typeface="Calibri" pitchFamily="34" charset="0"/>
                      </a:endParaRPr>
                    </a:p>
                  </a:txBody>
                  <a:tcPr>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a:r>
                        <a:rPr lang="en-US" sz="1400" noProof="0">
                          <a:latin typeface="Calibri" pitchFamily="34" charset="0"/>
                        </a:rPr>
                        <a:t>197</a:t>
                      </a:r>
                    </a:p>
                  </a:txBody>
                  <a:tcPr>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a:r>
                        <a:rPr lang="en-US" sz="1400" noProof="0">
                          <a:latin typeface="Calibri" pitchFamily="34" charset="0"/>
                        </a:rPr>
                        <a:t>363</a:t>
                      </a:r>
                    </a:p>
                  </a:txBody>
                  <a:tcPr>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a:r>
                        <a:rPr lang="en-US" sz="1400" noProof="0">
                          <a:latin typeface="Calibri" pitchFamily="34" charset="0"/>
                        </a:rPr>
                        <a:t>284</a:t>
                      </a:r>
                    </a:p>
                  </a:txBody>
                  <a:tcPr>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a:r>
                        <a:rPr lang="en-US" sz="1400" noProof="0" dirty="0">
                          <a:latin typeface="Calibri" pitchFamily="34" charset="0"/>
                        </a:rPr>
                        <a:t>412</a:t>
                      </a:r>
                    </a:p>
                  </a:txBody>
                  <a:tcPr>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6"/>
                  </a:ext>
                </a:extLst>
              </a:tr>
              <a:tr h="237530">
                <a:tc>
                  <a:txBody>
                    <a:bodyPr/>
                    <a:lstStyle/>
                    <a:p>
                      <a:r>
                        <a:rPr lang="en-US" sz="1400" noProof="0">
                          <a:latin typeface="Calibri" pitchFamily="34" charset="0"/>
                        </a:rPr>
                        <a:t>Conversion</a:t>
                      </a:r>
                    </a:p>
                  </a:txBody>
                  <a:tcPr>
                    <a:lnT w="12700" cap="flat" cmpd="sng" algn="ctr">
                      <a:solidFill>
                        <a:schemeClr val="tx1"/>
                      </a:solidFill>
                      <a:prstDash val="solid"/>
                      <a:round/>
                      <a:headEnd type="none" w="med" len="med"/>
                      <a:tailEnd type="none" w="med" len="med"/>
                    </a:lnT>
                    <a:solidFill>
                      <a:schemeClr val="bg1">
                        <a:lumMod val="75000"/>
                      </a:schemeClr>
                    </a:solidFill>
                  </a:tcPr>
                </a:tc>
                <a:tc>
                  <a:txBody>
                    <a:bodyPr/>
                    <a:lstStyle/>
                    <a:p>
                      <a:pPr algn="r"/>
                      <a:r>
                        <a:rPr lang="en-US" sz="1400" noProof="0">
                          <a:latin typeface="Calibri" pitchFamily="34" charset="0"/>
                        </a:rPr>
                        <a:t>2.54%</a:t>
                      </a:r>
                    </a:p>
                  </a:txBody>
                  <a:tcPr>
                    <a:lnT w="12700" cap="flat" cmpd="sng" algn="ctr">
                      <a:solidFill>
                        <a:schemeClr val="tx1"/>
                      </a:solidFill>
                      <a:prstDash val="solid"/>
                      <a:round/>
                      <a:headEnd type="none" w="med" len="med"/>
                      <a:tailEnd type="none" w="med" len="med"/>
                    </a:lnT>
                    <a:solidFill>
                      <a:schemeClr val="bg1">
                        <a:lumMod val="75000"/>
                      </a:schemeClr>
                    </a:solidFill>
                  </a:tcPr>
                </a:tc>
                <a:tc>
                  <a:txBody>
                    <a:bodyPr/>
                    <a:lstStyle/>
                    <a:p>
                      <a:pPr algn="r"/>
                      <a:r>
                        <a:rPr lang="en-US" sz="1400" noProof="0">
                          <a:latin typeface="Calibri" pitchFamily="34" charset="0"/>
                        </a:rPr>
                        <a:t>3.25%</a:t>
                      </a:r>
                    </a:p>
                  </a:txBody>
                  <a:tcPr>
                    <a:lnT w="12700" cap="flat" cmpd="sng" algn="ctr">
                      <a:solidFill>
                        <a:schemeClr val="tx1"/>
                      </a:solidFill>
                      <a:prstDash val="solid"/>
                      <a:round/>
                      <a:headEnd type="none" w="med" len="med"/>
                      <a:tailEnd type="none" w="med" len="med"/>
                    </a:lnT>
                    <a:solidFill>
                      <a:schemeClr val="bg1">
                        <a:lumMod val="75000"/>
                      </a:schemeClr>
                    </a:solidFill>
                  </a:tcPr>
                </a:tc>
                <a:tc>
                  <a:txBody>
                    <a:bodyPr/>
                    <a:lstStyle/>
                    <a:p>
                      <a:pPr algn="r"/>
                      <a:r>
                        <a:rPr lang="en-US" sz="1400" noProof="0">
                          <a:latin typeface="Calibri" pitchFamily="34" charset="0"/>
                        </a:rPr>
                        <a:t>2.43%</a:t>
                      </a:r>
                    </a:p>
                  </a:txBody>
                  <a:tcPr>
                    <a:lnT w="12700" cap="flat" cmpd="sng" algn="ctr">
                      <a:solidFill>
                        <a:schemeClr val="tx1"/>
                      </a:solidFill>
                      <a:prstDash val="solid"/>
                      <a:round/>
                      <a:headEnd type="none" w="med" len="med"/>
                      <a:tailEnd type="none" w="med" len="med"/>
                    </a:lnT>
                    <a:solidFill>
                      <a:schemeClr val="bg1">
                        <a:lumMod val="75000"/>
                      </a:schemeClr>
                    </a:solidFill>
                  </a:tcPr>
                </a:tc>
                <a:tc>
                  <a:txBody>
                    <a:bodyPr/>
                    <a:lstStyle/>
                    <a:p>
                      <a:pPr algn="r"/>
                      <a:r>
                        <a:rPr lang="en-US" sz="1400" noProof="0">
                          <a:latin typeface="Calibri" pitchFamily="34" charset="0"/>
                        </a:rPr>
                        <a:t>2.63%</a:t>
                      </a:r>
                    </a:p>
                  </a:txBody>
                  <a:tcPr>
                    <a:lnT w="12700" cap="flat" cmpd="sng" algn="ctr">
                      <a:solidFill>
                        <a:schemeClr val="tx1"/>
                      </a:solidFill>
                      <a:prstDash val="solid"/>
                      <a:round/>
                      <a:headEnd type="none" w="med" len="med"/>
                      <a:tailEnd type="none" w="med" len="med"/>
                    </a:lnT>
                    <a:solidFill>
                      <a:schemeClr val="bg1">
                        <a:lumMod val="75000"/>
                      </a:schemeClr>
                    </a:solidFill>
                  </a:tcPr>
                </a:tc>
                <a:extLst>
                  <a:ext uri="{0D108BD9-81ED-4DB2-BD59-A6C34878D82A}">
                    <a16:rowId xmlns:a16="http://schemas.microsoft.com/office/drawing/2014/main" val="10007"/>
                  </a:ext>
                </a:extLst>
              </a:tr>
              <a:tr h="237530">
                <a:tc>
                  <a:txBody>
                    <a:bodyPr/>
                    <a:lstStyle/>
                    <a:p>
                      <a:pPr>
                        <a:buFont typeface="Arial" pitchFamily="34" charset="0"/>
                        <a:buChar char="•"/>
                      </a:pPr>
                      <a:r>
                        <a:rPr lang="en-US" sz="1400" noProof="0">
                          <a:latin typeface="Calibri" pitchFamily="34" charset="0"/>
                        </a:rPr>
                        <a:t> SkiMatcher Users</a:t>
                      </a:r>
                    </a:p>
                  </a:txBody>
                  <a:tcPr>
                    <a:solidFill>
                      <a:schemeClr val="bg1">
                        <a:lumMod val="85000"/>
                      </a:schemeClr>
                    </a:solidFill>
                  </a:tcPr>
                </a:tc>
                <a:tc>
                  <a:txBody>
                    <a:bodyPr/>
                    <a:lstStyle/>
                    <a:p>
                      <a:pPr algn="r"/>
                      <a:r>
                        <a:rPr lang="en-US" sz="1400" noProof="0">
                          <a:latin typeface="Calibri" pitchFamily="34" charset="0"/>
                        </a:rPr>
                        <a:t>7.30%</a:t>
                      </a:r>
                    </a:p>
                  </a:txBody>
                  <a:tcPr>
                    <a:solidFill>
                      <a:schemeClr val="bg1">
                        <a:lumMod val="85000"/>
                      </a:schemeClr>
                    </a:solidFill>
                  </a:tcPr>
                </a:tc>
                <a:tc>
                  <a:txBody>
                    <a:bodyPr/>
                    <a:lstStyle/>
                    <a:p>
                      <a:pPr algn="r"/>
                      <a:r>
                        <a:rPr lang="en-US" sz="1400" noProof="0">
                          <a:latin typeface="Calibri" pitchFamily="34" charset="0"/>
                        </a:rPr>
                        <a:t>8.55%</a:t>
                      </a:r>
                    </a:p>
                  </a:txBody>
                  <a:tcPr>
                    <a:solidFill>
                      <a:schemeClr val="bg1">
                        <a:lumMod val="85000"/>
                      </a:schemeClr>
                    </a:solidFill>
                  </a:tcPr>
                </a:tc>
                <a:tc>
                  <a:txBody>
                    <a:bodyPr/>
                    <a:lstStyle/>
                    <a:p>
                      <a:pPr algn="r"/>
                      <a:r>
                        <a:rPr lang="en-US" sz="1400" noProof="0">
                          <a:latin typeface="Calibri" pitchFamily="34" charset="0"/>
                        </a:rPr>
                        <a:t>8.57%</a:t>
                      </a:r>
                    </a:p>
                  </a:txBody>
                  <a:tcPr>
                    <a:solidFill>
                      <a:schemeClr val="bg1">
                        <a:lumMod val="85000"/>
                      </a:schemeClr>
                    </a:solidFill>
                  </a:tcPr>
                </a:tc>
                <a:tc>
                  <a:txBody>
                    <a:bodyPr/>
                    <a:lstStyle/>
                    <a:p>
                      <a:pPr algn="r"/>
                      <a:r>
                        <a:rPr lang="en-US" sz="1400" noProof="0" dirty="0">
                          <a:latin typeface="Calibri" pitchFamily="34" charset="0"/>
                        </a:rPr>
                        <a:t>8.95%</a:t>
                      </a:r>
                    </a:p>
                  </a:txBody>
                  <a:tcPr>
                    <a:solidFill>
                      <a:schemeClr val="bg1">
                        <a:lumMod val="85000"/>
                      </a:schemeClr>
                    </a:solidFill>
                  </a:tcPr>
                </a:tc>
                <a:extLst>
                  <a:ext uri="{0D108BD9-81ED-4DB2-BD59-A6C34878D82A}">
                    <a16:rowId xmlns:a16="http://schemas.microsoft.com/office/drawing/2014/main" val="10008"/>
                  </a:ext>
                </a:extLst>
              </a:tr>
              <a:tr h="237530">
                <a:tc>
                  <a:txBody>
                    <a:bodyPr/>
                    <a:lstStyle/>
                    <a:p>
                      <a:pPr>
                        <a:buFont typeface="Arial" pitchFamily="34" charset="0"/>
                        <a:buChar char="•"/>
                      </a:pPr>
                      <a:r>
                        <a:rPr lang="en-US" sz="1400" noProof="0">
                          <a:latin typeface="Calibri" pitchFamily="34" charset="0"/>
                        </a:rPr>
                        <a:t> Non-SkiMatcher</a:t>
                      </a:r>
                      <a:r>
                        <a:rPr lang="en-US" sz="1400" baseline="0" noProof="0">
                          <a:latin typeface="Calibri" pitchFamily="34" charset="0"/>
                        </a:rPr>
                        <a:t> Users</a:t>
                      </a:r>
                      <a:endParaRPr lang="en-US" sz="1400" noProof="0">
                        <a:latin typeface="Calibri" pitchFamily="34" charset="0"/>
                      </a:endParaRPr>
                    </a:p>
                  </a:txBody>
                  <a:tcPr>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r"/>
                      <a:r>
                        <a:rPr lang="en-US" sz="1400" noProof="0">
                          <a:latin typeface="Calibri" pitchFamily="34" charset="0"/>
                        </a:rPr>
                        <a:t>2.03%</a:t>
                      </a:r>
                    </a:p>
                  </a:txBody>
                  <a:tcPr>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r"/>
                      <a:r>
                        <a:rPr lang="en-US" sz="1400" noProof="0">
                          <a:latin typeface="Calibri" pitchFamily="34" charset="0"/>
                        </a:rPr>
                        <a:t>2.61%</a:t>
                      </a:r>
                    </a:p>
                  </a:txBody>
                  <a:tcPr>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r"/>
                      <a:r>
                        <a:rPr lang="en-US" sz="1400" noProof="0">
                          <a:latin typeface="Calibri" pitchFamily="34" charset="0"/>
                        </a:rPr>
                        <a:t>1.73%</a:t>
                      </a:r>
                    </a:p>
                  </a:txBody>
                  <a:tcPr>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r"/>
                      <a:r>
                        <a:rPr lang="en-US" sz="1400" noProof="0">
                          <a:latin typeface="Calibri" pitchFamily="34" charset="0"/>
                        </a:rPr>
                        <a:t>1.88%</a:t>
                      </a:r>
                    </a:p>
                  </a:txBody>
                  <a:tcPr>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9"/>
                  </a:ext>
                </a:extLst>
              </a:tr>
              <a:tr h="237530">
                <a:tc>
                  <a:txBody>
                    <a:bodyPr/>
                    <a:lstStyle/>
                    <a:p>
                      <a:r>
                        <a:rPr lang="en-US" sz="1400" noProof="0">
                          <a:latin typeface="Calibri" pitchFamily="34" charset="0"/>
                        </a:rPr>
                        <a:t>Increase in Conversion</a:t>
                      </a:r>
                    </a:p>
                  </a:txBody>
                  <a:tcPr>
                    <a:lnT w="12700" cap="flat" cmpd="sng" algn="ctr">
                      <a:solidFill>
                        <a:schemeClr val="tx1"/>
                      </a:solidFill>
                      <a:prstDash val="solid"/>
                      <a:round/>
                      <a:headEnd type="none" w="med" len="med"/>
                      <a:tailEnd type="none" w="med" len="med"/>
                    </a:lnT>
                    <a:solidFill>
                      <a:schemeClr val="bg1">
                        <a:lumMod val="85000"/>
                      </a:schemeClr>
                    </a:solidFill>
                  </a:tcPr>
                </a:tc>
                <a:tc>
                  <a:txBody>
                    <a:bodyPr/>
                    <a:lstStyle/>
                    <a:p>
                      <a:pPr algn="r"/>
                      <a:r>
                        <a:rPr lang="en-US" sz="1400" noProof="0">
                          <a:latin typeface="Calibri" pitchFamily="34" charset="0"/>
                        </a:rPr>
                        <a:t>359%</a:t>
                      </a:r>
                    </a:p>
                  </a:txBody>
                  <a:tcPr>
                    <a:lnT w="12700" cap="flat" cmpd="sng" algn="ctr">
                      <a:solidFill>
                        <a:schemeClr val="tx1"/>
                      </a:solidFill>
                      <a:prstDash val="solid"/>
                      <a:round/>
                      <a:headEnd type="none" w="med" len="med"/>
                      <a:tailEnd type="none" w="med" len="med"/>
                    </a:lnT>
                    <a:solidFill>
                      <a:schemeClr val="bg1">
                        <a:lumMod val="85000"/>
                      </a:schemeClr>
                    </a:solidFill>
                  </a:tcPr>
                </a:tc>
                <a:tc>
                  <a:txBody>
                    <a:bodyPr/>
                    <a:lstStyle/>
                    <a:p>
                      <a:pPr algn="r"/>
                      <a:r>
                        <a:rPr lang="en-US" sz="1400" noProof="0">
                          <a:latin typeface="Calibri" pitchFamily="34" charset="0"/>
                        </a:rPr>
                        <a:t>327%</a:t>
                      </a:r>
                    </a:p>
                  </a:txBody>
                  <a:tcPr>
                    <a:lnT w="12700" cap="flat" cmpd="sng" algn="ctr">
                      <a:solidFill>
                        <a:schemeClr val="tx1"/>
                      </a:solidFill>
                      <a:prstDash val="solid"/>
                      <a:round/>
                      <a:headEnd type="none" w="med" len="med"/>
                      <a:tailEnd type="none" w="med" len="med"/>
                    </a:lnT>
                    <a:solidFill>
                      <a:schemeClr val="bg1">
                        <a:lumMod val="85000"/>
                      </a:schemeClr>
                    </a:solidFill>
                  </a:tcPr>
                </a:tc>
                <a:tc>
                  <a:txBody>
                    <a:bodyPr/>
                    <a:lstStyle/>
                    <a:p>
                      <a:pPr algn="r"/>
                      <a:r>
                        <a:rPr lang="en-US" sz="1400" noProof="0">
                          <a:latin typeface="Calibri" pitchFamily="34" charset="0"/>
                        </a:rPr>
                        <a:t>496%</a:t>
                      </a:r>
                    </a:p>
                  </a:txBody>
                  <a:tcPr>
                    <a:lnT w="12700" cap="flat" cmpd="sng" algn="ctr">
                      <a:solidFill>
                        <a:schemeClr val="tx1"/>
                      </a:solidFill>
                      <a:prstDash val="solid"/>
                      <a:round/>
                      <a:headEnd type="none" w="med" len="med"/>
                      <a:tailEnd type="none" w="med" len="med"/>
                    </a:lnT>
                    <a:solidFill>
                      <a:schemeClr val="bg1">
                        <a:lumMod val="85000"/>
                      </a:schemeClr>
                    </a:solidFill>
                  </a:tcPr>
                </a:tc>
                <a:tc>
                  <a:txBody>
                    <a:bodyPr/>
                    <a:lstStyle/>
                    <a:p>
                      <a:pPr algn="r"/>
                      <a:r>
                        <a:rPr lang="en-US" sz="1400" noProof="0" dirty="0">
                          <a:latin typeface="Calibri" pitchFamily="34" charset="0"/>
                        </a:rPr>
                        <a:t>475%</a:t>
                      </a:r>
                    </a:p>
                  </a:txBody>
                  <a:tcPr>
                    <a:lnT w="12700" cap="flat" cmpd="sng" algn="ctr">
                      <a:solidFill>
                        <a:schemeClr val="tx1"/>
                      </a:solidFill>
                      <a:prstDash val="solid"/>
                      <a:round/>
                      <a:headEnd type="none" w="med" len="med"/>
                      <a:tailEnd type="none" w="med" len="med"/>
                    </a:lnT>
                    <a:solidFill>
                      <a:schemeClr val="bg1">
                        <a:lumMod val="85000"/>
                      </a:schemeClr>
                    </a:solidFill>
                  </a:tcPr>
                </a:tc>
                <a:extLst>
                  <a:ext uri="{0D108BD9-81ED-4DB2-BD59-A6C34878D82A}">
                    <a16:rowId xmlns:a16="http://schemas.microsoft.com/office/drawing/2014/main" val="10010"/>
                  </a:ext>
                </a:extLst>
              </a:tr>
            </a:tbl>
          </a:graphicData>
        </a:graphic>
      </p:graphicFrame>
      <p:sp>
        <p:nvSpPr>
          <p:cNvPr id="2" name="Ellipse 1"/>
          <p:cNvSpPr/>
          <p:nvPr/>
        </p:nvSpPr>
        <p:spPr bwMode="auto">
          <a:xfrm>
            <a:off x="4799856" y="3784194"/>
            <a:ext cx="5472608" cy="1228982"/>
          </a:xfrm>
          <a:prstGeom prst="ellipse">
            <a:avLst/>
          </a:prstGeom>
          <a:noFill/>
          <a:ln w="254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de-AT"/>
          </a:p>
        </p:txBody>
      </p:sp>
    </p:spTree>
    <p:extLst>
      <p:ext uri="{BB962C8B-B14F-4D97-AF65-F5344CB8AC3E}">
        <p14:creationId xmlns:p14="http://schemas.microsoft.com/office/powerpoint/2010/main" val="2693936655"/>
      </p:ext>
    </p:extLst>
  </p:cSld>
  <p:clrMapOvr>
    <a:masterClrMapping/>
  </p:clrMapOvr>
  <p:transition/>
</p:sld>
</file>

<file path=ppt/slides/slide9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0658" name="Titel 1"/>
          <p:cNvSpPr>
            <a:spLocks noGrp="1"/>
          </p:cNvSpPr>
          <p:nvPr>
            <p:ph type="title"/>
          </p:nvPr>
        </p:nvSpPr>
        <p:spPr/>
        <p:txBody>
          <a:bodyPr/>
          <a:lstStyle/>
          <a:p>
            <a:r>
              <a:rPr lang="en-US" dirty="0"/>
              <a:t>Interpreting the Results</a:t>
            </a:r>
          </a:p>
        </p:txBody>
      </p:sp>
      <p:sp>
        <p:nvSpPr>
          <p:cNvPr id="88067" name="Inhaltsplatzhalter 2"/>
          <p:cNvSpPr>
            <a:spLocks noGrp="1"/>
          </p:cNvSpPr>
          <p:nvPr>
            <p:ph idx="1"/>
          </p:nvPr>
        </p:nvSpPr>
        <p:spPr>
          <a:xfrm>
            <a:off x="1981200" y="1442155"/>
            <a:ext cx="8229600" cy="4525963"/>
          </a:xfrm>
        </p:spPr>
        <p:txBody>
          <a:bodyPr/>
          <a:lstStyle/>
          <a:p>
            <a:r>
              <a:rPr lang="en-US" dirty="0"/>
              <a:t>The nature of this research design means that questions of causality </a:t>
            </a:r>
            <a:r>
              <a:rPr lang="en-US" b="1" dirty="0"/>
              <a:t>cannot</a:t>
            </a:r>
            <a:r>
              <a:rPr lang="en-US" dirty="0"/>
              <a:t> be answered (lack of random assignments), such as</a:t>
            </a:r>
          </a:p>
          <a:p>
            <a:pPr lvl="1"/>
            <a:r>
              <a:rPr lang="en-US" dirty="0"/>
              <a:t>Are users of the recommender systems more likely convert?</a:t>
            </a:r>
          </a:p>
          <a:p>
            <a:pPr lvl="1"/>
            <a:r>
              <a:rPr lang="en-US" dirty="0"/>
              <a:t>Does the recommender system itself cause users to convert?</a:t>
            </a:r>
          </a:p>
          <a:p>
            <a:pPr marL="457200" lvl="1" indent="0">
              <a:buNone/>
            </a:pPr>
            <a:r>
              <a:rPr lang="en-US" dirty="0"/>
              <a:t>Some hidden exogenous variable might influence the choice of using RS as well as conversion. </a:t>
            </a:r>
            <a:br>
              <a:rPr lang="en-US" dirty="0"/>
            </a:br>
            <a:endParaRPr lang="en-US" dirty="0"/>
          </a:p>
          <a:p>
            <a:r>
              <a:rPr lang="en-US" dirty="0"/>
              <a:t>However, significant correlation between using the recommender system and making a request for a proposal</a:t>
            </a:r>
          </a:p>
          <a:p>
            <a:endParaRPr lang="en-US" dirty="0"/>
          </a:p>
          <a:p>
            <a:r>
              <a:rPr lang="en-US" dirty="0"/>
              <a:t>Size of effect has been replicated in other domains</a:t>
            </a:r>
          </a:p>
          <a:p>
            <a:pPr lvl="1"/>
            <a:r>
              <a:rPr lang="en-US" dirty="0"/>
              <a:t>Tourism</a:t>
            </a:r>
          </a:p>
          <a:p>
            <a:pPr lvl="1"/>
            <a:r>
              <a:rPr lang="en-US" dirty="0"/>
              <a:t>Electronic consumer products </a:t>
            </a:r>
          </a:p>
          <a:p>
            <a:pPr lvl="1"/>
            <a:endParaRPr lang="en-US" dirty="0"/>
          </a:p>
        </p:txBody>
      </p:sp>
    </p:spTree>
    <p:extLst>
      <p:ext uri="{BB962C8B-B14F-4D97-AF65-F5344CB8AC3E}">
        <p14:creationId xmlns:p14="http://schemas.microsoft.com/office/powerpoint/2010/main" val="233706007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88067">
                                            <p:txEl>
                                              <p:pRg st="4" end="4"/>
                                            </p:txEl>
                                          </p:spTgt>
                                        </p:tgtEl>
                                        <p:attrNameLst>
                                          <p:attrName>style.visibility</p:attrName>
                                        </p:attrNameLst>
                                      </p:cBhvr>
                                      <p:to>
                                        <p:strVal val="visible"/>
                                      </p:to>
                                    </p:set>
                                    <p:anim calcmode="lin" valueType="num">
                                      <p:cBhvr>
                                        <p:cTn id="7" dur="1000" fill="hold"/>
                                        <p:tgtEl>
                                          <p:spTgt spid="88067">
                                            <p:txEl>
                                              <p:pRg st="4" end="4"/>
                                            </p:txEl>
                                          </p:spTgt>
                                        </p:tgtEl>
                                        <p:attrNameLst>
                                          <p:attrName>ppt_w</p:attrName>
                                        </p:attrNameLst>
                                      </p:cBhvr>
                                      <p:tavLst>
                                        <p:tav tm="0">
                                          <p:val>
                                            <p:strVal val="#ppt_w*0.70"/>
                                          </p:val>
                                        </p:tav>
                                        <p:tav tm="100000">
                                          <p:val>
                                            <p:strVal val="#ppt_w"/>
                                          </p:val>
                                        </p:tav>
                                      </p:tavLst>
                                    </p:anim>
                                    <p:anim calcmode="lin" valueType="num">
                                      <p:cBhvr>
                                        <p:cTn id="8" dur="1000" fill="hold"/>
                                        <p:tgtEl>
                                          <p:spTgt spid="88067">
                                            <p:txEl>
                                              <p:pRg st="4" end="4"/>
                                            </p:txEl>
                                          </p:spTgt>
                                        </p:tgtEl>
                                        <p:attrNameLst>
                                          <p:attrName>ppt_h</p:attrName>
                                        </p:attrNameLst>
                                      </p:cBhvr>
                                      <p:tavLst>
                                        <p:tav tm="0">
                                          <p:val>
                                            <p:strVal val="#ppt_h"/>
                                          </p:val>
                                        </p:tav>
                                        <p:tav tm="100000">
                                          <p:val>
                                            <p:strVal val="#ppt_h"/>
                                          </p:val>
                                        </p:tav>
                                      </p:tavLst>
                                    </p:anim>
                                    <p:animEffect transition="in" filter="fade">
                                      <p:cBhvr>
                                        <p:cTn id="9" dur="1000"/>
                                        <p:tgtEl>
                                          <p:spTgt spid="88067">
                                            <p:txEl>
                                              <p:pRg st="4" end="4"/>
                                            </p:txEl>
                                          </p:spTgt>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88067">
                                            <p:txEl>
                                              <p:pRg st="6" end="6"/>
                                            </p:txEl>
                                          </p:spTgt>
                                        </p:tgtEl>
                                        <p:attrNameLst>
                                          <p:attrName>style.visibility</p:attrName>
                                        </p:attrNameLst>
                                      </p:cBhvr>
                                      <p:to>
                                        <p:strVal val="visible"/>
                                      </p:to>
                                    </p:set>
                                    <p:anim calcmode="lin" valueType="num">
                                      <p:cBhvr>
                                        <p:cTn id="12" dur="1000" fill="hold"/>
                                        <p:tgtEl>
                                          <p:spTgt spid="88067">
                                            <p:txEl>
                                              <p:pRg st="6" end="6"/>
                                            </p:txEl>
                                          </p:spTgt>
                                        </p:tgtEl>
                                        <p:attrNameLst>
                                          <p:attrName>ppt_w</p:attrName>
                                        </p:attrNameLst>
                                      </p:cBhvr>
                                      <p:tavLst>
                                        <p:tav tm="0">
                                          <p:val>
                                            <p:strVal val="#ppt_w*0.70"/>
                                          </p:val>
                                        </p:tav>
                                        <p:tav tm="100000">
                                          <p:val>
                                            <p:strVal val="#ppt_w"/>
                                          </p:val>
                                        </p:tav>
                                      </p:tavLst>
                                    </p:anim>
                                    <p:anim calcmode="lin" valueType="num">
                                      <p:cBhvr>
                                        <p:cTn id="13" dur="1000" fill="hold"/>
                                        <p:tgtEl>
                                          <p:spTgt spid="88067">
                                            <p:txEl>
                                              <p:pRg st="6" end="6"/>
                                            </p:txEl>
                                          </p:spTgt>
                                        </p:tgtEl>
                                        <p:attrNameLst>
                                          <p:attrName>ppt_h</p:attrName>
                                        </p:attrNameLst>
                                      </p:cBhvr>
                                      <p:tavLst>
                                        <p:tav tm="0">
                                          <p:val>
                                            <p:strVal val="#ppt_h"/>
                                          </p:val>
                                        </p:tav>
                                        <p:tav tm="100000">
                                          <p:val>
                                            <p:strVal val="#ppt_h"/>
                                          </p:val>
                                        </p:tav>
                                      </p:tavLst>
                                    </p:anim>
                                    <p:animEffect transition="in" filter="fade">
                                      <p:cBhvr>
                                        <p:cTn id="14" dur="1000"/>
                                        <p:tgtEl>
                                          <p:spTgt spid="88067">
                                            <p:txEl>
                                              <p:pRg st="6" end="6"/>
                                            </p:txEl>
                                          </p:spTgt>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88067">
                                            <p:txEl>
                                              <p:pRg st="7" end="7"/>
                                            </p:txEl>
                                          </p:spTgt>
                                        </p:tgtEl>
                                        <p:attrNameLst>
                                          <p:attrName>style.visibility</p:attrName>
                                        </p:attrNameLst>
                                      </p:cBhvr>
                                      <p:to>
                                        <p:strVal val="visible"/>
                                      </p:to>
                                    </p:set>
                                    <p:anim calcmode="lin" valueType="num">
                                      <p:cBhvr>
                                        <p:cTn id="17" dur="1000" fill="hold"/>
                                        <p:tgtEl>
                                          <p:spTgt spid="88067">
                                            <p:txEl>
                                              <p:pRg st="7" end="7"/>
                                            </p:txEl>
                                          </p:spTgt>
                                        </p:tgtEl>
                                        <p:attrNameLst>
                                          <p:attrName>ppt_w</p:attrName>
                                        </p:attrNameLst>
                                      </p:cBhvr>
                                      <p:tavLst>
                                        <p:tav tm="0">
                                          <p:val>
                                            <p:strVal val="#ppt_w*0.70"/>
                                          </p:val>
                                        </p:tav>
                                        <p:tav tm="100000">
                                          <p:val>
                                            <p:strVal val="#ppt_w"/>
                                          </p:val>
                                        </p:tav>
                                      </p:tavLst>
                                    </p:anim>
                                    <p:anim calcmode="lin" valueType="num">
                                      <p:cBhvr>
                                        <p:cTn id="18" dur="1000" fill="hold"/>
                                        <p:tgtEl>
                                          <p:spTgt spid="88067">
                                            <p:txEl>
                                              <p:pRg st="7" end="7"/>
                                            </p:txEl>
                                          </p:spTgt>
                                        </p:tgtEl>
                                        <p:attrNameLst>
                                          <p:attrName>ppt_h</p:attrName>
                                        </p:attrNameLst>
                                      </p:cBhvr>
                                      <p:tavLst>
                                        <p:tav tm="0">
                                          <p:val>
                                            <p:strVal val="#ppt_h"/>
                                          </p:val>
                                        </p:tav>
                                        <p:tav tm="100000">
                                          <p:val>
                                            <p:strVal val="#ppt_h"/>
                                          </p:val>
                                        </p:tav>
                                      </p:tavLst>
                                    </p:anim>
                                    <p:animEffect transition="in" filter="fade">
                                      <p:cBhvr>
                                        <p:cTn id="19" dur="1000"/>
                                        <p:tgtEl>
                                          <p:spTgt spid="88067">
                                            <p:txEl>
                                              <p:pRg st="7" end="7"/>
                                            </p:txEl>
                                          </p:spTgt>
                                        </p:tgtEl>
                                      </p:cBhvr>
                                    </p:animEffect>
                                  </p:childTnLst>
                                </p:cTn>
                              </p:par>
                              <p:par>
                                <p:cTn id="20" presetID="55" presetClass="entr" presetSubtype="0" fill="hold" grpId="0" nodeType="withEffect">
                                  <p:stCondLst>
                                    <p:cond delay="0"/>
                                  </p:stCondLst>
                                  <p:childTnLst>
                                    <p:set>
                                      <p:cBhvr>
                                        <p:cTn id="21" dur="1" fill="hold">
                                          <p:stCondLst>
                                            <p:cond delay="0"/>
                                          </p:stCondLst>
                                        </p:cTn>
                                        <p:tgtEl>
                                          <p:spTgt spid="88067">
                                            <p:txEl>
                                              <p:pRg st="8" end="8"/>
                                            </p:txEl>
                                          </p:spTgt>
                                        </p:tgtEl>
                                        <p:attrNameLst>
                                          <p:attrName>style.visibility</p:attrName>
                                        </p:attrNameLst>
                                      </p:cBhvr>
                                      <p:to>
                                        <p:strVal val="visible"/>
                                      </p:to>
                                    </p:set>
                                    <p:anim calcmode="lin" valueType="num">
                                      <p:cBhvr>
                                        <p:cTn id="22" dur="1000" fill="hold"/>
                                        <p:tgtEl>
                                          <p:spTgt spid="88067">
                                            <p:txEl>
                                              <p:pRg st="8" end="8"/>
                                            </p:txEl>
                                          </p:spTgt>
                                        </p:tgtEl>
                                        <p:attrNameLst>
                                          <p:attrName>ppt_w</p:attrName>
                                        </p:attrNameLst>
                                      </p:cBhvr>
                                      <p:tavLst>
                                        <p:tav tm="0">
                                          <p:val>
                                            <p:strVal val="#ppt_w*0.70"/>
                                          </p:val>
                                        </p:tav>
                                        <p:tav tm="100000">
                                          <p:val>
                                            <p:strVal val="#ppt_w"/>
                                          </p:val>
                                        </p:tav>
                                      </p:tavLst>
                                    </p:anim>
                                    <p:anim calcmode="lin" valueType="num">
                                      <p:cBhvr>
                                        <p:cTn id="23" dur="1000" fill="hold"/>
                                        <p:tgtEl>
                                          <p:spTgt spid="88067">
                                            <p:txEl>
                                              <p:pRg st="8" end="8"/>
                                            </p:txEl>
                                          </p:spTgt>
                                        </p:tgtEl>
                                        <p:attrNameLst>
                                          <p:attrName>ppt_h</p:attrName>
                                        </p:attrNameLst>
                                      </p:cBhvr>
                                      <p:tavLst>
                                        <p:tav tm="0">
                                          <p:val>
                                            <p:strVal val="#ppt_h"/>
                                          </p:val>
                                        </p:tav>
                                        <p:tav tm="100000">
                                          <p:val>
                                            <p:strVal val="#ppt_h"/>
                                          </p:val>
                                        </p:tav>
                                      </p:tavLst>
                                    </p:anim>
                                    <p:animEffect transition="in" filter="fade">
                                      <p:cBhvr>
                                        <p:cTn id="24" dur="1000"/>
                                        <p:tgtEl>
                                          <p:spTgt spid="8806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7" grpId="0" build="p"/>
    </p:bldLst>
  </p:timing>
</p:sld>
</file>

<file path=ppt/theme/theme1.xml><?xml version="1.0" encoding="utf-8"?>
<a:theme xmlns:a="http://schemas.openxmlformats.org/drawingml/2006/main" name="17_habv">
  <a:themeElements>
    <a:clrScheme name="17_habv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7_habv">
      <a:majorFont>
        <a:latin typeface="Verdana"/>
        <a:ea typeface=""/>
        <a:cs typeface=""/>
      </a:majorFont>
      <a:minorFont>
        <a:latin typeface="Verdana"/>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17_habv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7_habv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7_habv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7_habv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7_habv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7_habv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7_habv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7_habv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7_habv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7_habv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7_habv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7_habv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enutzerdefiniertes Design">
  <a:themeElements>
    <a:clrScheme name="Benutzerdefiniertes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enutzerdefiniertes 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Benutzerdefiniertes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enutzerdefiniertes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enutzerdefiniertes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enutzerdefiniertes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enutzerdefiniertes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enutzerdefiniertes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enutzerdefiniertes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enutzerdefiniertes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enutzerdefiniertes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enutzerdefiniertes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enutzerdefiniertes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enutzerdefiniertes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17_habv</Template>
  <TotalTime>65416</TotalTime>
  <Words>6637</Words>
  <Application>Microsoft Office PowerPoint</Application>
  <PresentationFormat>Widescreen</PresentationFormat>
  <Paragraphs>1153</Paragraphs>
  <Slides>102</Slides>
  <Notes>47</Notes>
  <HiddenSlides>16</HiddenSlides>
  <MMClips>0</MMClips>
  <ScaleCrop>false</ScaleCrop>
  <HeadingPairs>
    <vt:vector size="8" baseType="variant">
      <vt:variant>
        <vt:lpstr>Fonts Used</vt:lpstr>
      </vt:variant>
      <vt:variant>
        <vt:i4>9</vt:i4>
      </vt:variant>
      <vt:variant>
        <vt:lpstr>Theme</vt:lpstr>
      </vt:variant>
      <vt:variant>
        <vt:i4>3</vt:i4>
      </vt:variant>
      <vt:variant>
        <vt:lpstr>Embedded OLE Servers</vt:lpstr>
      </vt:variant>
      <vt:variant>
        <vt:i4>1</vt:i4>
      </vt:variant>
      <vt:variant>
        <vt:lpstr>Slide Titles</vt:lpstr>
      </vt:variant>
      <vt:variant>
        <vt:i4>102</vt:i4>
      </vt:variant>
    </vt:vector>
  </HeadingPairs>
  <TitlesOfParts>
    <vt:vector size="115" baseType="lpstr">
      <vt:lpstr>Arial</vt:lpstr>
      <vt:lpstr>Berlin Sans FB</vt:lpstr>
      <vt:lpstr>Calibri</vt:lpstr>
      <vt:lpstr>Cambria Math</vt:lpstr>
      <vt:lpstr>Carlito</vt:lpstr>
      <vt:lpstr>Helvetica</vt:lpstr>
      <vt:lpstr>Times New Roman</vt:lpstr>
      <vt:lpstr>Verdana</vt:lpstr>
      <vt:lpstr>Wingdings</vt:lpstr>
      <vt:lpstr>17_habv</vt:lpstr>
      <vt:lpstr>Benutzerdefiniertes Design</vt:lpstr>
      <vt:lpstr>Office Theme</vt:lpstr>
      <vt:lpstr>Formel</vt:lpstr>
      <vt:lpstr>PowerPoint Presentation</vt:lpstr>
      <vt:lpstr>Today’s Content</vt:lpstr>
      <vt:lpstr>Recap</vt:lpstr>
      <vt:lpstr>Organization</vt:lpstr>
      <vt:lpstr>PowerPoint Presentation</vt:lpstr>
      <vt:lpstr>Evaluating Recommender Systems</vt:lpstr>
      <vt:lpstr>Background: Requirements on Evaluation in Science</vt:lpstr>
      <vt:lpstr>Evaluation research – Criteria to pursue</vt:lpstr>
      <vt:lpstr>Evaluation research - Components</vt:lpstr>
      <vt:lpstr>Evaluation research - Settings</vt:lpstr>
      <vt:lpstr>Evaluation research - Subjects</vt:lpstr>
      <vt:lpstr>Evaluation research - Measured Variables</vt:lpstr>
      <vt:lpstr>Evaluation research - Design</vt:lpstr>
      <vt:lpstr>Experimental Research Design</vt:lpstr>
      <vt:lpstr>Experimental Research Design</vt:lpstr>
      <vt:lpstr>Experimental Research Design</vt:lpstr>
      <vt:lpstr>Quasi-Experimental Design</vt:lpstr>
      <vt:lpstr>Non-Experimental Design</vt:lpstr>
      <vt:lpstr>Other Designs</vt:lpstr>
      <vt:lpstr>Questions???</vt:lpstr>
      <vt:lpstr>Experimental settings</vt:lpstr>
      <vt:lpstr>Evaluation settings</vt:lpstr>
      <vt:lpstr>Online experiments</vt:lpstr>
      <vt:lpstr>Online Experimental Settings</vt:lpstr>
      <vt:lpstr>Rules to live by </vt:lpstr>
      <vt:lpstr>Common on-line evaluation metrics – E-commerce</vt:lpstr>
      <vt:lpstr>Common on-line evaluation metrics – Broadcaster/News/Info</vt:lpstr>
      <vt:lpstr>Beyond performance indicators – Technical metrics</vt:lpstr>
      <vt:lpstr>Beyond performance indicators – Fairness</vt:lpstr>
      <vt:lpstr>Multiarmed bandits evaluation</vt:lpstr>
      <vt:lpstr>Multiarmed bandits evaluation</vt:lpstr>
      <vt:lpstr>Multiarmed bandits evaluation</vt:lpstr>
      <vt:lpstr>Multiarmed bandits evaluation</vt:lpstr>
      <vt:lpstr>Note on multi-criterial RecSys</vt:lpstr>
      <vt:lpstr>PowerPoint Presentation</vt:lpstr>
      <vt:lpstr>Recap</vt:lpstr>
      <vt:lpstr>Organization</vt:lpstr>
      <vt:lpstr>Lab Studies</vt:lpstr>
      <vt:lpstr>Lab studies settings</vt:lpstr>
      <vt:lpstr>Lab studies example: Known-Item Search in Video: An Eye Tracking-Based Study</vt:lpstr>
      <vt:lpstr>Offline evaluation</vt:lpstr>
      <vt:lpstr>Offline evaluation settings</vt:lpstr>
      <vt:lpstr>Datasets</vt:lpstr>
      <vt:lpstr>Datasets</vt:lpstr>
      <vt:lpstr>Methodology</vt:lpstr>
      <vt:lpstr>How can we split our data into training and testing sets to increase the reliability of our results?</vt:lpstr>
      <vt:lpstr>Holdout</vt:lpstr>
      <vt:lpstr>N-fold cross-validation</vt:lpstr>
      <vt:lpstr>N-fold cross-validation</vt:lpstr>
      <vt:lpstr>N-fold cross-validation</vt:lpstr>
      <vt:lpstr>N-fold cross-validation</vt:lpstr>
      <vt:lpstr>Leave-P-out validation</vt:lpstr>
      <vt:lpstr>Variance and Bias</vt:lpstr>
      <vt:lpstr>Hyperparameters fine-tuning</vt:lpstr>
      <vt:lpstr>Hyperparameters fine-tuning</vt:lpstr>
      <vt:lpstr>Offline evaluation settings</vt:lpstr>
      <vt:lpstr>Evaluation of Offline experiments</vt:lpstr>
      <vt:lpstr>Evaluation of Offline experiments</vt:lpstr>
      <vt:lpstr>How we measure the results?</vt:lpstr>
      <vt:lpstr>Offline Evaluation Metrics</vt:lpstr>
      <vt:lpstr>Metrics: Comparison</vt:lpstr>
      <vt:lpstr>Beyond-accuracy / beyond-relevance metrics</vt:lpstr>
      <vt:lpstr>Off-line Evaluation Metrics</vt:lpstr>
      <vt:lpstr>Off-line Evaluation Metrics</vt:lpstr>
      <vt:lpstr>Enhancing novelty / diversity</vt:lpstr>
      <vt:lpstr>Enhancing novelty / diversity</vt:lpstr>
      <vt:lpstr>Accuracy / relevance metrics</vt:lpstr>
      <vt:lpstr>Evaluation in information retrieval (IR)</vt:lpstr>
      <vt:lpstr>Metrics: Precision and Recall</vt:lpstr>
      <vt:lpstr>Precision vs. Recall</vt:lpstr>
      <vt:lpstr>F1 Metric</vt:lpstr>
      <vt:lpstr>Precision and Recall in Recommender Systems</vt:lpstr>
      <vt:lpstr>Metrics: Rank position matters </vt:lpstr>
      <vt:lpstr>Metrics: Rank Score (rarely used)</vt:lpstr>
      <vt:lpstr>Metrics: Liftindex (rarely used)</vt:lpstr>
      <vt:lpstr>Metrics: Normalized Discounted Cumulative Gain</vt:lpstr>
      <vt:lpstr>Example</vt:lpstr>
      <vt:lpstr>Example cont.</vt:lpstr>
      <vt:lpstr>Average Precision</vt:lpstr>
      <vt:lpstr>Metrics: Mean average precision</vt:lpstr>
      <vt:lpstr>Questions?</vt:lpstr>
      <vt:lpstr>Evaluation in RS – rating based</vt:lpstr>
      <vt:lpstr>De-biasing Off-line Evaluation</vt:lpstr>
      <vt:lpstr>De-biasing Off-line Evaluation</vt:lpstr>
      <vt:lpstr>De-biasing Off-line Evaluation</vt:lpstr>
      <vt:lpstr>De-biasing Off-line Evaluation</vt:lpstr>
      <vt:lpstr>De-biasing Off-line Evaluation</vt:lpstr>
      <vt:lpstr>De-biasing Off-line Evaluation (more thorough implicit feedback data)</vt:lpstr>
      <vt:lpstr>Additional Slides</vt:lpstr>
      <vt:lpstr>Offline experimentation</vt:lpstr>
      <vt:lpstr>Methodology</vt:lpstr>
      <vt:lpstr>Analysis of results</vt:lpstr>
      <vt:lpstr>Online experimentation</vt:lpstr>
      <vt:lpstr>Experimental Design</vt:lpstr>
      <vt:lpstr>Non-experimental research</vt:lpstr>
      <vt:lpstr>Data sparsity</vt:lpstr>
      <vt:lpstr>Quasi-experimental</vt:lpstr>
      <vt:lpstr>SkiMatcher Results</vt:lpstr>
      <vt:lpstr>Interpreting the Results</vt:lpstr>
      <vt:lpstr>What is popular?</vt:lpstr>
      <vt:lpstr>What is popular? cont.</vt:lpstr>
      <vt:lpstr>Discussion &amp; summary</vt:lpstr>
    </vt:vector>
  </TitlesOfParts>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Recommender Systems</dc:title>
  <dc:creator>markus</dc:creator>
  <cp:lastModifiedBy>lpeska</cp:lastModifiedBy>
  <cp:revision>1290</cp:revision>
  <dcterms:created xsi:type="dcterms:W3CDTF">2006-04-22T09:23:14Z</dcterms:created>
  <dcterms:modified xsi:type="dcterms:W3CDTF">2025-03-27T13:14:40Z</dcterms:modified>
</cp:coreProperties>
</file>