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3FB5-AA5E-4334-87E5-380FA68D14D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C59C0-A033-498D-A2EC-7BDC3259D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9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71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AB238-D935-9822-5AE4-328CF439C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5324FA2-AB0A-41C7-55A7-EC5DC7BBF8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F598A2E-6280-53E0-E402-4131746AA6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51851E-737B-57C5-22A8-0B670128B6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4194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C6F4D-7ED1-E76B-09CE-8F900C2E2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5BCC938-A607-5C15-8C4F-187BC2B1FA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AF2F9CF-26DE-D615-3235-881A701509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A8BE4B-5ECF-D195-D06B-E6ED880C4B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194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3DB6F-243F-6428-C030-F3258A2D2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A4AD138-DBD7-C10A-E7B7-812D580F26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588384C-EE73-6786-88AD-814B6091FB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5FF9F2-AA02-A0C0-EC9A-9059113F1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72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BF0BE-569F-8FE2-65CB-DCA8D7914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758518B-9B4D-4730-DDF9-E0B06DF910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8DEEE7C-499C-8F5B-6636-688BB223D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CEA34A-E9EB-C9EE-0D39-56928D9DC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985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A04E7-7B9E-8D1C-56E8-2175F083C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4CF1A3A-606E-D412-C393-EDD5EB9BA7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E8F3761-F776-6095-C00A-4AD8C52A28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895D64-612D-1DDE-2CEE-5D924F9AF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06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2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6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8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3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5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4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8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9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842AF-CAD5-4FED-B9E0-E5BDF2EAC12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896AA-624F-45F8-B1A5-4435C4D5F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adislav.peska@matfyz.c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roceedings.mlr.press/v48/schnabel16.pdf" TargetMode="External"/><Relationship Id="rId3" Type="http://schemas.openxmlformats.org/officeDocument/2006/relationships/hyperlink" Target="https://dl.acm.org/doi/pdf/10.1145/3460231.3474273" TargetMode="External"/><Relationship Id="rId7" Type="http://schemas.openxmlformats.org/officeDocument/2006/relationships/hyperlink" Target="https://dl.acm.org/doi/10.1145/3109859.310991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xiv.org/abs/1708.05031" TargetMode="External"/><Relationship Id="rId5" Type="http://schemas.openxmlformats.org/officeDocument/2006/relationships/hyperlink" Target="https://dl.acm.org/doi/pdf/10.1145/3604915.3608827" TargetMode="External"/><Relationship Id="rId10" Type="http://schemas.openxmlformats.org/officeDocument/2006/relationships/hyperlink" Target="https://arxiv.org/abs/1210.5631" TargetMode="External"/><Relationship Id="rId4" Type="http://schemas.openxmlformats.org/officeDocument/2006/relationships/hyperlink" Target="https://dl.acm.org/doi/abs/10.1145/3523227.3551482" TargetMode="External"/><Relationship Id="rId9" Type="http://schemas.openxmlformats.org/officeDocument/2006/relationships/hyperlink" Target="https://www.researchgate.net/publication/336718297_Fuzzy_D'Hondt's_Algorithm_for_On-line_Recommendations_Aggreg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doi/abs/10.1145/2492189.2492205" TargetMode="External"/><Relationship Id="rId7" Type="http://schemas.openxmlformats.org/officeDocument/2006/relationships/hyperlink" Target="https://dl.acm.org/doi/10.1145/3240323.324037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positorio.uam.es/bitstream/handle/10486/12773/61509_Vargas_Sandoval_Saul.pdf" TargetMode="External"/><Relationship Id="rId5" Type="http://schemas.openxmlformats.org/officeDocument/2006/relationships/hyperlink" Target="https://link.springer.com/chapter/10.1007/978-1-4899-7637-6_26" TargetMode="External"/><Relationship Id="rId4" Type="http://schemas.openxmlformats.org/officeDocument/2006/relationships/hyperlink" Target="https://papers-gamma.link/static/memory/pdfs/153-Kunaver_Diversity_in_Recommender_Systems_2017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Semestral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NSWI166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0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en-US" dirty="0"/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/>
              <a:t>Use </a:t>
            </a:r>
            <a:r>
              <a:rPr lang="cs-CZ" dirty="0" err="1"/>
              <a:t>EasyStudy</a:t>
            </a:r>
            <a:r>
              <a:rPr lang="cs-CZ" dirty="0"/>
              <a:t> to </a:t>
            </a:r>
            <a:r>
              <a:rPr lang="cs-CZ" dirty="0" err="1"/>
              <a:t>deploy</a:t>
            </a:r>
            <a:r>
              <a:rPr lang="cs-CZ" dirty="0"/>
              <a:t> a user study </a:t>
            </a:r>
            <a:r>
              <a:rPr lang="cs-CZ" dirty="0" err="1"/>
              <a:t>aiming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.</a:t>
            </a:r>
          </a:p>
          <a:p>
            <a:pPr lvl="1" eaLnBrk="1" hangingPunct="1"/>
            <a:r>
              <a:rPr lang="cs-CZ" dirty="0"/>
              <a:t>Has to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algorithm</a:t>
            </a:r>
            <a:r>
              <a:rPr lang="cs-CZ" dirty="0"/>
              <a:t> development (</a:t>
            </a:r>
            <a:r>
              <a:rPr lang="cs-CZ" dirty="0" err="1"/>
              <a:t>adding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algorithm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post-</a:t>
            </a:r>
            <a:r>
              <a:rPr lang="cs-CZ" dirty="0" err="1"/>
              <a:t>processing</a:t>
            </a:r>
            <a:r>
              <a:rPr lang="cs-CZ" dirty="0"/>
              <a:t>)</a:t>
            </a:r>
          </a:p>
          <a:p>
            <a:pPr lvl="1" eaLnBrk="1" hangingPunct="1"/>
            <a:r>
              <a:rPr lang="cs-CZ" dirty="0"/>
              <a:t>Has to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  <a:p>
            <a:pPr eaLnBrk="1" hangingPunct="1"/>
            <a:r>
              <a:rPr lang="cs-CZ" dirty="0" err="1"/>
              <a:t>Workflow</a:t>
            </a:r>
            <a:r>
              <a:rPr lang="cs-CZ" dirty="0"/>
              <a:t>:</a:t>
            </a:r>
          </a:p>
          <a:p>
            <a:pPr lvl="1" eaLnBrk="1" hangingPunct="1"/>
            <a:r>
              <a:rPr lang="cs-CZ" b="1" dirty="0"/>
              <a:t>A)</a:t>
            </a:r>
            <a:r>
              <a:rPr lang="cs-CZ" dirty="0"/>
              <a:t> </a:t>
            </a:r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en-US" dirty="0"/>
              <a:t>’re</a:t>
            </a:r>
            <a:r>
              <a:rPr lang="cs-CZ" dirty="0"/>
              <a:t> </a:t>
            </a:r>
            <a:r>
              <a:rPr lang="cs-CZ" dirty="0" err="1"/>
              <a:t>looking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and </a:t>
            </a:r>
            <a:r>
              <a:rPr lang="cs-CZ" dirty="0" err="1"/>
              <a:t>why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(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approval</a:t>
            </a:r>
            <a:r>
              <a:rPr lang="cs-CZ" dirty="0"/>
              <a:t>)</a:t>
            </a:r>
          </a:p>
          <a:p>
            <a:pPr lvl="1" eaLnBrk="1" hangingPunct="1"/>
            <a:r>
              <a:rPr lang="cs-CZ" b="1" dirty="0"/>
              <a:t>B) </a:t>
            </a:r>
            <a:r>
              <a:rPr lang="cs-CZ" dirty="0" err="1"/>
              <a:t>Implement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EasyStudy</a:t>
            </a:r>
            <a:r>
              <a:rPr lang="cs-CZ" dirty="0"/>
              <a:t> </a:t>
            </a:r>
            <a:r>
              <a:rPr lang="cs-CZ" dirty="0" err="1"/>
              <a:t>extensions</a:t>
            </a:r>
            <a:r>
              <a:rPr lang="cs-CZ" dirty="0"/>
              <a:t> (</a:t>
            </a:r>
            <a:r>
              <a:rPr lang="cs-CZ" dirty="0" err="1"/>
              <a:t>added</a:t>
            </a:r>
            <a:r>
              <a:rPr lang="cs-CZ" dirty="0"/>
              <a:t> </a:t>
            </a:r>
            <a:r>
              <a:rPr lang="cs-CZ" dirty="0" err="1"/>
              <a:t>algorithms</a:t>
            </a:r>
            <a:r>
              <a:rPr lang="cs-CZ" dirty="0"/>
              <a:t>)</a:t>
            </a:r>
          </a:p>
          <a:p>
            <a:pPr lvl="1" eaLnBrk="1" hangingPunct="1"/>
            <a:r>
              <a:rPr lang="cs-CZ" b="1" dirty="0"/>
              <a:t>C) </a:t>
            </a:r>
            <a:r>
              <a:rPr lang="cs-CZ" dirty="0" err="1"/>
              <a:t>Deploy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 and </a:t>
            </a:r>
            <a:r>
              <a:rPr lang="cs-CZ" dirty="0" err="1"/>
              <a:t>collect</a:t>
            </a:r>
            <a:r>
              <a:rPr lang="cs-CZ" dirty="0"/>
              <a:t> „</a:t>
            </a:r>
            <a:r>
              <a:rPr lang="cs-CZ" dirty="0" err="1"/>
              <a:t>dummy</a:t>
            </a:r>
            <a:r>
              <a:rPr lang="cs-CZ" dirty="0"/>
              <a:t>“ data (2-3 </a:t>
            </a:r>
            <a:r>
              <a:rPr lang="cs-CZ" dirty="0" err="1"/>
              <a:t>users</a:t>
            </a:r>
            <a:r>
              <a:rPr lang="cs-CZ" dirty="0"/>
              <a:t> </a:t>
            </a:r>
            <a:r>
              <a:rPr lang="cs-CZ" dirty="0" err="1"/>
              <a:t>filling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study)</a:t>
            </a:r>
          </a:p>
          <a:p>
            <a:pPr lvl="1" eaLnBrk="1" hangingPunct="1"/>
            <a:r>
              <a:rPr lang="cs-CZ" b="1" dirty="0"/>
              <a:t>D) </a:t>
            </a:r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  <a:p>
            <a:pPr lvl="1"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9983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F8112-386E-CB06-35BC-7FB0BFFCD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E4D36118-75DE-BD76-D569-993E55E1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- </a:t>
            </a:r>
            <a:r>
              <a:rPr lang="cs-CZ" dirty="0" err="1"/>
              <a:t>details</a:t>
            </a:r>
            <a:endParaRPr lang="en-US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3E432F5E-71BD-8408-29D0-B7C56F1A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dirty="0"/>
              <a:t>Part A:</a:t>
            </a:r>
          </a:p>
          <a:p>
            <a:pPr lvl="1" eaLnBrk="1" hangingPunct="1"/>
            <a:r>
              <a:rPr lang="cs-CZ" b="1" dirty="0" err="1"/>
              <a:t>Depending</a:t>
            </a:r>
            <a:r>
              <a:rPr lang="cs-CZ" b="1" dirty="0"/>
              <a:t> on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interests</a:t>
            </a:r>
            <a:r>
              <a:rPr lang="cs-CZ" b="1" dirty="0"/>
              <a:t>. Has to </a:t>
            </a:r>
            <a:r>
              <a:rPr lang="cs-CZ" b="1" dirty="0" err="1"/>
              <a:t>contain</a:t>
            </a:r>
            <a:r>
              <a:rPr lang="cs-CZ" b="1" dirty="0"/>
              <a:t> </a:t>
            </a:r>
            <a:r>
              <a:rPr lang="cs-CZ" b="1" dirty="0" err="1"/>
              <a:t>motivation</a:t>
            </a:r>
            <a:r>
              <a:rPr lang="cs-CZ" b="1" dirty="0"/>
              <a:t>, </a:t>
            </a:r>
            <a:r>
              <a:rPr lang="cs-CZ" b="1" dirty="0" err="1"/>
              <a:t>implementation</a:t>
            </a:r>
            <a:r>
              <a:rPr lang="cs-CZ" b="1" dirty="0"/>
              <a:t> </a:t>
            </a:r>
            <a:r>
              <a:rPr lang="cs-CZ" b="1" dirty="0" err="1"/>
              <a:t>plan</a:t>
            </a:r>
            <a:r>
              <a:rPr lang="cs-CZ" b="1" dirty="0"/>
              <a:t> and </a:t>
            </a:r>
            <a:r>
              <a:rPr lang="cs-CZ" b="1" dirty="0" err="1"/>
              <a:t>evaluation</a:t>
            </a:r>
            <a:r>
              <a:rPr lang="cs-CZ" b="1" dirty="0"/>
              <a:t> </a:t>
            </a:r>
            <a:r>
              <a:rPr lang="cs-CZ" b="1" dirty="0" err="1"/>
              <a:t>plan</a:t>
            </a:r>
            <a:endParaRPr lang="cs-CZ" b="1" dirty="0"/>
          </a:p>
          <a:p>
            <a:pPr eaLnBrk="1" hangingPunct="1"/>
            <a:r>
              <a:rPr lang="cs-CZ" dirty="0" err="1"/>
              <a:t>Example</a:t>
            </a:r>
            <a:r>
              <a:rPr lang="cs-CZ" dirty="0"/>
              <a:t>: </a:t>
            </a:r>
          </a:p>
          <a:p>
            <a:pPr lvl="1" eaLnBrk="1" hangingPunct="1"/>
            <a:r>
              <a:rPr lang="cs-CZ" dirty="0"/>
              <a:t>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to </a:t>
            </a:r>
            <a:r>
              <a:rPr lang="cs-CZ" dirty="0" err="1"/>
              <a:t>explore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popularity </a:t>
            </a:r>
            <a:r>
              <a:rPr lang="cs-CZ" dirty="0" err="1"/>
              <a:t>bias</a:t>
            </a:r>
            <a:r>
              <a:rPr lang="cs-CZ" dirty="0"/>
              <a:t> in </a:t>
            </a:r>
            <a:r>
              <a:rPr lang="cs-CZ" dirty="0" err="1"/>
              <a:t>collaborative</a:t>
            </a:r>
            <a:r>
              <a:rPr lang="cs-CZ" dirty="0"/>
              <a:t> </a:t>
            </a:r>
            <a:r>
              <a:rPr lang="cs-CZ" dirty="0" err="1"/>
              <a:t>recommenders</a:t>
            </a:r>
            <a:r>
              <a:rPr lang="cs-CZ" dirty="0"/>
              <a:t>. I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EASE </a:t>
            </a:r>
            <a:r>
              <a:rPr lang="cs-CZ" dirty="0" err="1"/>
              <a:t>recommends</a:t>
            </a:r>
            <a:r>
              <a:rPr lang="cs-CZ" dirty="0"/>
              <a:t>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popular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no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user </a:t>
            </a:r>
            <a:r>
              <a:rPr lang="cs-CZ" dirty="0" err="1"/>
              <a:t>preferences</a:t>
            </a:r>
            <a:r>
              <a:rPr lang="cs-CZ" dirty="0"/>
              <a:t>. 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to </a:t>
            </a:r>
            <a:r>
              <a:rPr lang="cs-CZ" dirty="0" err="1"/>
              <a:t>mediate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to </a:t>
            </a:r>
            <a:r>
              <a:rPr lang="cs-CZ" dirty="0" err="1"/>
              <a:t>promote</a:t>
            </a:r>
            <a:r>
              <a:rPr lang="cs-CZ" dirty="0"/>
              <a:t>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similarly</a:t>
            </a:r>
            <a:r>
              <a:rPr lang="cs-CZ" dirty="0"/>
              <a:t> </a:t>
            </a:r>
            <a:r>
              <a:rPr lang="cs-CZ" dirty="0" err="1"/>
              <a:t>popular</a:t>
            </a:r>
            <a:r>
              <a:rPr lang="cs-CZ" dirty="0"/>
              <a:t> to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user </a:t>
            </a:r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preference </a:t>
            </a:r>
            <a:r>
              <a:rPr lang="cs-CZ" dirty="0" err="1"/>
              <a:t>elicitation</a:t>
            </a:r>
            <a:r>
              <a:rPr lang="cs-CZ" dirty="0"/>
              <a:t>.</a:t>
            </a:r>
          </a:p>
          <a:p>
            <a:pPr lvl="1" eaLnBrk="1" hangingPunct="1"/>
            <a:r>
              <a:rPr lang="cs-CZ" b="1" dirty="0" err="1"/>
              <a:t>Implementation</a:t>
            </a:r>
            <a:r>
              <a:rPr lang="cs-CZ" dirty="0"/>
              <a:t>: 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implement</a:t>
            </a:r>
            <a:r>
              <a:rPr lang="cs-CZ" dirty="0"/>
              <a:t> a post-</a:t>
            </a:r>
            <a:r>
              <a:rPr lang="cs-CZ" dirty="0" err="1"/>
              <a:t>processing</a:t>
            </a:r>
            <a:r>
              <a:rPr lang="cs-CZ" dirty="0"/>
              <a:t> to EASE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calibration</a:t>
            </a:r>
            <a:r>
              <a:rPr lang="cs-CZ" dirty="0"/>
              <a:t> (Harald </a:t>
            </a:r>
            <a:r>
              <a:rPr lang="cs-CZ" dirty="0" err="1"/>
              <a:t>Steck</a:t>
            </a:r>
            <a:r>
              <a:rPr lang="en-US" dirty="0"/>
              <a:t>’s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),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generes</a:t>
            </a:r>
            <a:r>
              <a:rPr lang="cs-CZ" dirty="0"/>
              <a:t>, </a:t>
            </a:r>
            <a:r>
              <a:rPr lang="cs-CZ" dirty="0" err="1"/>
              <a:t>items</a:t>
            </a:r>
            <a:r>
              <a:rPr lang="cs-CZ" dirty="0"/>
              <a:t> are </a:t>
            </a:r>
            <a:r>
              <a:rPr lang="cs-CZ" dirty="0" err="1"/>
              <a:t>clustered</a:t>
            </a:r>
            <a:r>
              <a:rPr lang="cs-CZ" dirty="0"/>
              <a:t> w.r.t.  </a:t>
            </a:r>
            <a:r>
              <a:rPr lang="cs-CZ" dirty="0" err="1"/>
              <a:t>their</a:t>
            </a:r>
            <a:r>
              <a:rPr lang="cs-CZ" dirty="0"/>
              <a:t> popularity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buckets</a:t>
            </a:r>
            <a:r>
              <a:rPr lang="cs-CZ" dirty="0"/>
              <a:t>.</a:t>
            </a:r>
          </a:p>
          <a:p>
            <a:pPr lvl="1" eaLnBrk="1" hangingPunct="1"/>
            <a:r>
              <a:rPr lang="cs-CZ" b="1" dirty="0" err="1"/>
              <a:t>Evaluation</a:t>
            </a:r>
            <a:r>
              <a:rPr lang="cs-CZ" dirty="0"/>
              <a:t>: 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post-</a:t>
            </a:r>
            <a:r>
              <a:rPr lang="cs-CZ" dirty="0" err="1"/>
              <a:t>processed</a:t>
            </a:r>
            <a:r>
              <a:rPr lang="cs-CZ" dirty="0"/>
              <a:t> EASE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 EASE </a:t>
            </a:r>
            <a:r>
              <a:rPr lang="cs-CZ" dirty="0" err="1"/>
              <a:t>implementation</a:t>
            </a:r>
            <a:r>
              <a:rPr lang="cs-CZ" dirty="0"/>
              <a:t>, 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recommendations</a:t>
            </a:r>
            <a:r>
              <a:rPr lang="cs-CZ" dirty="0"/>
              <a:t> </a:t>
            </a:r>
            <a:r>
              <a:rPr lang="cs-CZ" dirty="0" err="1"/>
              <a:t>accuracy</a:t>
            </a:r>
            <a:r>
              <a:rPr lang="cs-CZ" dirty="0"/>
              <a:t> and popularity lift w.r.t. </a:t>
            </a:r>
            <a:r>
              <a:rPr lang="cs-CZ" dirty="0" err="1"/>
              <a:t>all</a:t>
            </a:r>
            <a:r>
              <a:rPr lang="cs-CZ" dirty="0"/>
              <a:t> feedback and </a:t>
            </a:r>
            <a:r>
              <a:rPr lang="cs-CZ" dirty="0" err="1"/>
              <a:t>also</a:t>
            </a:r>
            <a:r>
              <a:rPr lang="cs-CZ" dirty="0"/>
              <a:t> w.r.t. user-</a:t>
            </a:r>
            <a:r>
              <a:rPr lang="cs-CZ" dirty="0" err="1"/>
              <a:t>specific</a:t>
            </a:r>
            <a:r>
              <a:rPr lang="cs-CZ" dirty="0"/>
              <a:t> data (</a:t>
            </a:r>
            <a:r>
              <a:rPr lang="cs-CZ" dirty="0" err="1"/>
              <a:t>from</a:t>
            </a:r>
            <a:r>
              <a:rPr lang="cs-CZ" dirty="0"/>
              <a:t> preference </a:t>
            </a:r>
            <a:r>
              <a:rPr lang="cs-CZ" dirty="0" err="1"/>
              <a:t>elicitation</a:t>
            </a:r>
            <a:r>
              <a:rPr lang="cs-CZ" dirty="0"/>
              <a:t>).</a:t>
            </a:r>
          </a:p>
          <a:p>
            <a:pPr lvl="1" eaLnBrk="1" hangingPunct="1"/>
            <a:endParaRPr lang="cs-CZ" dirty="0"/>
          </a:p>
          <a:p>
            <a:pPr eaLnBrk="1" hangingPunct="1"/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to </a:t>
            </a:r>
            <a:r>
              <a:rPr lang="cs-CZ" dirty="0">
                <a:hlinkClick r:id="rId3"/>
              </a:rPr>
              <a:t>ladislav.peska@matfyz.cuni.cz</a:t>
            </a:r>
            <a:r>
              <a:rPr lang="cs-CZ" dirty="0"/>
              <a:t> no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30.4.2025 (</a:t>
            </a:r>
            <a:r>
              <a:rPr lang="cs-CZ" dirty="0" err="1"/>
              <a:t>approval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)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780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EAD58-1881-2ACA-B995-5D7F42C68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8C1ABEA9-B4EA-F961-AD43-5E339C35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- </a:t>
            </a:r>
            <a:r>
              <a:rPr lang="cs-CZ" dirty="0" err="1"/>
              <a:t>details</a:t>
            </a:r>
            <a:endParaRPr lang="en-US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67CBD766-4534-5636-52E6-63B8F30EE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/>
              <a:t>Part B:</a:t>
            </a:r>
          </a:p>
          <a:p>
            <a:pPr lvl="1" eaLnBrk="1" hangingPunct="1"/>
            <a:r>
              <a:rPr lang="cs-CZ" b="1" dirty="0"/>
              <a:t>Try </a:t>
            </a:r>
            <a:r>
              <a:rPr lang="cs-CZ" b="1" dirty="0" err="1"/>
              <a:t>something</a:t>
            </a:r>
            <a:r>
              <a:rPr lang="cs-CZ" b="1" dirty="0"/>
              <a:t> </a:t>
            </a:r>
            <a:r>
              <a:rPr lang="cs-CZ" b="1" dirty="0" err="1"/>
              <a:t>sufficiently</a:t>
            </a:r>
            <a:r>
              <a:rPr lang="cs-CZ" b="1" dirty="0"/>
              <a:t> non-</a:t>
            </a:r>
            <a:r>
              <a:rPr lang="cs-CZ" b="1" dirty="0" err="1"/>
              <a:t>trivial</a:t>
            </a:r>
            <a:r>
              <a:rPr lang="cs-CZ" b="1" dirty="0"/>
              <a:t> </a:t>
            </a:r>
            <a:r>
              <a:rPr lang="cs-CZ" b="1" dirty="0" err="1"/>
              <a:t>that</a:t>
            </a:r>
            <a:r>
              <a:rPr lang="cs-CZ" b="1" dirty="0"/>
              <a:t> </a:t>
            </a:r>
            <a:r>
              <a:rPr lang="cs-CZ" b="1" dirty="0" err="1"/>
              <a:t>goes</a:t>
            </a:r>
            <a:r>
              <a:rPr lang="cs-CZ" b="1" dirty="0"/>
              <a:t> </a:t>
            </a:r>
            <a:r>
              <a:rPr lang="cs-CZ" b="1" dirty="0" err="1"/>
              <a:t>beyond</a:t>
            </a:r>
            <a:r>
              <a:rPr lang="cs-CZ" b="1" dirty="0"/>
              <a:t>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we</a:t>
            </a:r>
            <a:r>
              <a:rPr lang="cs-CZ" b="1" dirty="0"/>
              <a:t> </a:t>
            </a:r>
            <a:r>
              <a:rPr lang="cs-CZ" b="1" dirty="0" err="1"/>
              <a:t>tackled</a:t>
            </a:r>
            <a:r>
              <a:rPr lang="cs-CZ" b="1" dirty="0"/>
              <a:t> </a:t>
            </a:r>
            <a:r>
              <a:rPr lang="cs-CZ" b="1" dirty="0" err="1"/>
              <a:t>during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labs</a:t>
            </a:r>
            <a:endParaRPr lang="cs-CZ" b="1" dirty="0"/>
          </a:p>
          <a:p>
            <a:pPr eaLnBrk="1" hangingPunct="1"/>
            <a:r>
              <a:rPr lang="cs-CZ" dirty="0" err="1"/>
              <a:t>Suggestions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algorithms</a:t>
            </a:r>
            <a:r>
              <a:rPr lang="cs-CZ" dirty="0"/>
              <a:t>: </a:t>
            </a:r>
          </a:p>
          <a:p>
            <a:pPr lvl="1" eaLnBrk="1" hangingPunct="1"/>
            <a:r>
              <a:rPr lang="en-US" dirty="0"/>
              <a:t>Higher-order EASE, ELSA, SANSA</a:t>
            </a:r>
            <a:r>
              <a:rPr lang="cs-CZ" dirty="0"/>
              <a:t>, </a:t>
            </a:r>
            <a:r>
              <a:rPr lang="cs-CZ" dirty="0" err="1"/>
              <a:t>MultVAE</a:t>
            </a:r>
            <a:r>
              <a:rPr lang="en-US" dirty="0"/>
              <a:t> or similar</a:t>
            </a:r>
            <a:endParaRPr lang="cs-CZ" dirty="0"/>
          </a:p>
          <a:p>
            <a:pPr lvl="2" eaLnBrk="1" hangingPunct="1"/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3"/>
              </a:rPr>
              <a:t>https://dl.acm.org/</a:t>
            </a:r>
            <a:r>
              <a:rPr lang="cs-CZ" sz="1000" b="0" i="0" u="sng" strike="noStrike" dirty="0" err="1">
                <a:solidFill>
                  <a:srgbClr val="0000FF"/>
                </a:solidFill>
                <a:effectLst/>
                <a:latin typeface="Helvetica Neue"/>
                <a:hlinkClick r:id="rId3"/>
              </a:rPr>
              <a:t>doi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3"/>
              </a:rPr>
              <a:t>/</a:t>
            </a:r>
            <a:r>
              <a:rPr lang="cs-CZ" sz="1000" b="0" i="0" u="sng" strike="noStrike" dirty="0" err="1">
                <a:solidFill>
                  <a:srgbClr val="0000FF"/>
                </a:solidFill>
                <a:effectLst/>
                <a:latin typeface="Helvetica Neue"/>
                <a:hlinkClick r:id="rId3"/>
              </a:rPr>
              <a:t>pdf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3"/>
              </a:rPr>
              <a:t>/10.1145/3460231.3474273,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</a:rPr>
              <a:t> 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4"/>
              </a:rPr>
              <a:t>https://dl.acm.org/</a:t>
            </a:r>
            <a:r>
              <a:rPr lang="cs-CZ" sz="1000" b="0" i="0" u="sng" strike="noStrike" dirty="0" err="1">
                <a:solidFill>
                  <a:srgbClr val="0000FF"/>
                </a:solidFill>
                <a:effectLst/>
                <a:latin typeface="Helvetica Neue"/>
                <a:hlinkClick r:id="rId4"/>
              </a:rPr>
              <a:t>doi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4"/>
              </a:rPr>
              <a:t>/</a:t>
            </a:r>
            <a:r>
              <a:rPr lang="cs-CZ" sz="1000" b="0" i="0" u="sng" strike="noStrike" dirty="0" err="1">
                <a:solidFill>
                  <a:srgbClr val="0000FF"/>
                </a:solidFill>
                <a:effectLst/>
                <a:latin typeface="Helvetica Neue"/>
                <a:hlinkClick r:id="rId4"/>
              </a:rPr>
              <a:t>abs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4"/>
              </a:rPr>
              <a:t>/10.1145/3523227.3551482,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</a:rPr>
              <a:t> </a:t>
            </a:r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5"/>
              </a:rPr>
              <a:t>https://dl.acm.org/doi/pdf/10.1145/3604915.3608827</a:t>
            </a:r>
            <a:r>
              <a:rPr lang="cs-CZ" sz="1000" b="0" i="0" u="none" strike="noStrike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cs-CZ" dirty="0"/>
          </a:p>
          <a:p>
            <a:pPr lvl="1" eaLnBrk="1" hangingPunct="1"/>
            <a:r>
              <a:rPr lang="en-US" dirty="0"/>
              <a:t>Any reasonable deep-learning based algorithm</a:t>
            </a:r>
            <a:endParaRPr lang="cs-CZ" dirty="0"/>
          </a:p>
          <a:p>
            <a:pPr lvl="2" eaLnBrk="1" hangingPunct="1"/>
            <a:r>
              <a:rPr lang="cs-CZ" sz="1000" b="0" i="0" u="sng" strike="noStrike" dirty="0">
                <a:solidFill>
                  <a:srgbClr val="0000FF"/>
                </a:solidFill>
                <a:effectLst/>
                <a:latin typeface="Helvetica Neue"/>
                <a:hlinkClick r:id="rId6"/>
              </a:rPr>
              <a:t>https://arxiv.org/abs/1708.05031</a:t>
            </a:r>
            <a:r>
              <a:rPr lang="cs-CZ" sz="1000" b="0" i="0" u="none" strike="noStrike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lvl="1" eaLnBrk="1" hangingPunct="1"/>
            <a:r>
              <a:rPr lang="cs-CZ" dirty="0"/>
              <a:t>Any </a:t>
            </a:r>
            <a:r>
              <a:rPr lang="cs-CZ" dirty="0" err="1"/>
              <a:t>actively</a:t>
            </a:r>
            <a:r>
              <a:rPr lang="cs-CZ" dirty="0"/>
              <a:t> de-</a:t>
            </a:r>
            <a:r>
              <a:rPr lang="cs-CZ" dirty="0" err="1"/>
              <a:t>biasing</a:t>
            </a:r>
            <a:r>
              <a:rPr lang="cs-CZ" dirty="0"/>
              <a:t> </a:t>
            </a:r>
            <a:r>
              <a:rPr lang="cs-CZ" dirty="0" err="1"/>
              <a:t>algorithms</a:t>
            </a:r>
            <a:endParaRPr lang="cs-CZ" dirty="0"/>
          </a:p>
          <a:p>
            <a:pPr lvl="2" eaLnBrk="1" hangingPunct="1"/>
            <a:r>
              <a:rPr lang="cs-CZ" sz="1000" dirty="0">
                <a:hlinkClick r:id="rId7"/>
              </a:rPr>
              <a:t>https://dl.acm.org/doi/10.1145/3109859.3109912</a:t>
            </a:r>
            <a:r>
              <a:rPr lang="cs-CZ" sz="1000" dirty="0"/>
              <a:t>, </a:t>
            </a:r>
            <a:r>
              <a:rPr lang="cs-CZ" sz="1000" dirty="0">
                <a:hlinkClick r:id="rId8"/>
              </a:rPr>
              <a:t>https://proceedings.mlr.press/v48/schnabel16.pdf</a:t>
            </a:r>
            <a:r>
              <a:rPr lang="cs-CZ" sz="1000" dirty="0"/>
              <a:t> </a:t>
            </a:r>
          </a:p>
          <a:p>
            <a:pPr lvl="1" eaLnBrk="1" hangingPunct="1"/>
            <a:r>
              <a:rPr lang="en-US" dirty="0"/>
              <a:t>Hybrid recommendations combining CF and CB</a:t>
            </a:r>
            <a:endParaRPr lang="cs-CZ" dirty="0"/>
          </a:p>
          <a:p>
            <a:pPr lvl="2" eaLnBrk="1" hangingPunct="1"/>
            <a:r>
              <a:rPr lang="en-US" sz="1000" dirty="0"/>
              <a:t>See active reading #2</a:t>
            </a:r>
            <a:r>
              <a:rPr lang="cs-CZ" sz="1000" dirty="0"/>
              <a:t>, </a:t>
            </a:r>
            <a:r>
              <a:rPr lang="en-US" sz="1000" dirty="0">
                <a:hlinkClick r:id="rId9"/>
              </a:rPr>
              <a:t>https://www.researchgate.net/publication/336718297_Fuzzy_D'Hondt's_Algorithm_for_On-line_Recommendations_Aggregation</a:t>
            </a:r>
            <a:r>
              <a:rPr lang="cs-CZ" sz="1000" dirty="0"/>
              <a:t>, </a:t>
            </a:r>
            <a:r>
              <a:rPr lang="en-US" sz="1000" dirty="0">
                <a:hlinkClick r:id="rId10"/>
              </a:rPr>
              <a:t>https://arxiv.org/abs/1210.5631</a:t>
            </a:r>
            <a:r>
              <a:rPr lang="cs-CZ" sz="1000" dirty="0"/>
              <a:t> </a:t>
            </a:r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 err="1"/>
              <a:t>Bridge</a:t>
            </a:r>
            <a:r>
              <a:rPr lang="cs-CZ" dirty="0"/>
              <a:t> to any </a:t>
            </a:r>
            <a:r>
              <a:rPr lang="cs-CZ" dirty="0" err="1"/>
              <a:t>reasonable</a:t>
            </a:r>
            <a:r>
              <a:rPr lang="cs-CZ" dirty="0"/>
              <a:t> </a:t>
            </a:r>
            <a:r>
              <a:rPr lang="cs-CZ" dirty="0" err="1"/>
              <a:t>RecSys</a:t>
            </a:r>
            <a:r>
              <a:rPr lang="cs-CZ" dirty="0"/>
              <a:t> </a:t>
            </a:r>
            <a:r>
              <a:rPr lang="cs-CZ" dirty="0" err="1"/>
              <a:t>frameworks</a:t>
            </a:r>
            <a:r>
              <a:rPr lang="cs-CZ" dirty="0"/>
              <a:t> (</a:t>
            </a:r>
            <a:r>
              <a:rPr lang="cs-CZ" dirty="0" err="1"/>
              <a:t>Cormac</a:t>
            </a:r>
            <a:r>
              <a:rPr lang="cs-CZ" dirty="0"/>
              <a:t>, </a:t>
            </a:r>
            <a:r>
              <a:rPr lang="cs-CZ" dirty="0" err="1"/>
              <a:t>RecPack</a:t>
            </a:r>
            <a:r>
              <a:rPr lang="cs-CZ" dirty="0"/>
              <a:t>,…)</a:t>
            </a:r>
            <a:r>
              <a:rPr lang="en-US" sz="1100" dirty="0"/>
              <a:t> </a:t>
            </a:r>
            <a:r>
              <a:rPr lang="cs-CZ" sz="1100" dirty="0"/>
              <a:t> </a:t>
            </a:r>
          </a:p>
          <a:p>
            <a:pPr marL="914400" lvl="2" indent="0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60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4B0B2-587C-5800-229F-EE8D7AA8A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6FB067B1-2966-D6F9-7D6B-2636F7F87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- </a:t>
            </a:r>
            <a:r>
              <a:rPr lang="cs-CZ" dirty="0" err="1"/>
              <a:t>details</a:t>
            </a:r>
            <a:endParaRPr lang="en-US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2D144C38-5954-8A0C-9920-93B95DB63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/>
              <a:t>Part B:</a:t>
            </a:r>
          </a:p>
          <a:p>
            <a:pPr lvl="1" eaLnBrk="1" hangingPunct="1"/>
            <a:r>
              <a:rPr lang="cs-CZ" b="1" dirty="0"/>
              <a:t>Try </a:t>
            </a:r>
            <a:r>
              <a:rPr lang="cs-CZ" b="1" dirty="0" err="1"/>
              <a:t>something</a:t>
            </a:r>
            <a:r>
              <a:rPr lang="cs-CZ" b="1" dirty="0"/>
              <a:t> </a:t>
            </a:r>
            <a:r>
              <a:rPr lang="cs-CZ" b="1" dirty="0" err="1"/>
              <a:t>sufficiently</a:t>
            </a:r>
            <a:r>
              <a:rPr lang="cs-CZ" b="1" dirty="0"/>
              <a:t> non-</a:t>
            </a:r>
            <a:r>
              <a:rPr lang="cs-CZ" b="1" dirty="0" err="1"/>
              <a:t>trivial</a:t>
            </a:r>
            <a:r>
              <a:rPr lang="cs-CZ" b="1" dirty="0"/>
              <a:t> </a:t>
            </a:r>
            <a:r>
              <a:rPr lang="cs-CZ" b="1" dirty="0" err="1"/>
              <a:t>that</a:t>
            </a:r>
            <a:r>
              <a:rPr lang="cs-CZ" b="1" dirty="0"/>
              <a:t> </a:t>
            </a:r>
            <a:r>
              <a:rPr lang="cs-CZ" b="1" dirty="0" err="1"/>
              <a:t>goes</a:t>
            </a:r>
            <a:r>
              <a:rPr lang="cs-CZ" b="1" dirty="0"/>
              <a:t> </a:t>
            </a:r>
            <a:r>
              <a:rPr lang="cs-CZ" b="1" dirty="0" err="1"/>
              <a:t>beyond</a:t>
            </a:r>
            <a:r>
              <a:rPr lang="cs-CZ" b="1" dirty="0"/>
              <a:t>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we</a:t>
            </a:r>
            <a:r>
              <a:rPr lang="cs-CZ" b="1" dirty="0"/>
              <a:t> </a:t>
            </a:r>
            <a:r>
              <a:rPr lang="cs-CZ" b="1" dirty="0" err="1"/>
              <a:t>tackled</a:t>
            </a:r>
            <a:r>
              <a:rPr lang="cs-CZ" b="1" dirty="0"/>
              <a:t> </a:t>
            </a:r>
            <a:r>
              <a:rPr lang="cs-CZ" b="1" dirty="0" err="1"/>
              <a:t>during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labs</a:t>
            </a:r>
            <a:endParaRPr lang="cs-CZ" b="1" dirty="0"/>
          </a:p>
          <a:p>
            <a:pPr eaLnBrk="1" hangingPunct="1"/>
            <a:r>
              <a:rPr lang="cs-CZ" dirty="0" err="1"/>
              <a:t>Suggestions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post-</a:t>
            </a:r>
            <a:r>
              <a:rPr lang="cs-CZ" dirty="0" err="1"/>
              <a:t>processing</a:t>
            </a:r>
            <a:r>
              <a:rPr lang="cs-CZ" dirty="0"/>
              <a:t>: </a:t>
            </a:r>
          </a:p>
          <a:p>
            <a:pPr lvl="1" eaLnBrk="1" hangingPunct="1"/>
            <a:r>
              <a:rPr lang="en-US" dirty="0"/>
              <a:t>Novelty and Diversity</a:t>
            </a:r>
          </a:p>
          <a:p>
            <a:pPr lvl="2" eaLnBrk="1" hangingPunct="1"/>
            <a:r>
              <a:rPr lang="en-US" sz="1100" dirty="0">
                <a:hlinkClick r:id="rId3"/>
              </a:rPr>
              <a:t>https://dl.acm.org/doi/abs/10.1145/2492189.2492205</a:t>
            </a:r>
            <a:r>
              <a:rPr lang="cs-CZ" sz="1100" dirty="0"/>
              <a:t> </a:t>
            </a:r>
            <a:endParaRPr lang="en-US" sz="1100" dirty="0"/>
          </a:p>
          <a:p>
            <a:pPr lvl="2" eaLnBrk="1" hangingPunct="1"/>
            <a:r>
              <a:rPr lang="en-US" sz="1100" dirty="0">
                <a:hlinkClick r:id="rId4"/>
              </a:rPr>
              <a:t>https://papers-gamma.link/static/memory/pdfs/153-Kunaver_Diversity_in_Recommender_Systems_2017.pdf</a:t>
            </a:r>
            <a:r>
              <a:rPr lang="cs-CZ" sz="1100" dirty="0"/>
              <a:t> </a:t>
            </a:r>
            <a:r>
              <a:rPr lang="en-US" sz="1100" dirty="0"/>
              <a:t> </a:t>
            </a:r>
          </a:p>
          <a:p>
            <a:pPr lvl="2" eaLnBrk="1" hangingPunct="1"/>
            <a:r>
              <a:rPr lang="en-US" sz="1100" dirty="0">
                <a:hlinkClick r:id="rId5"/>
              </a:rPr>
              <a:t>https://link.springer.com/chapter/10.1007/978-1-4899-7637-6_26</a:t>
            </a:r>
            <a:r>
              <a:rPr lang="cs-CZ" sz="1100" dirty="0"/>
              <a:t> </a:t>
            </a:r>
            <a:r>
              <a:rPr lang="en-US" sz="1100" dirty="0"/>
              <a:t> </a:t>
            </a:r>
          </a:p>
          <a:p>
            <a:pPr lvl="1" eaLnBrk="1" hangingPunct="1"/>
            <a:r>
              <a:rPr lang="en-US" dirty="0"/>
              <a:t>Business Value</a:t>
            </a:r>
          </a:p>
          <a:p>
            <a:pPr lvl="2" eaLnBrk="1" hangingPunct="1"/>
            <a:r>
              <a:rPr lang="en-US" dirty="0"/>
              <a:t>Adjustment towards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reasonable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provider (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utilize</a:t>
            </a:r>
            <a:r>
              <a:rPr lang="cs-CZ" dirty="0"/>
              <a:t> </a:t>
            </a:r>
            <a:r>
              <a:rPr lang="en-US" dirty="0"/>
              <a:t>artificially created </a:t>
            </a:r>
            <a:r>
              <a:rPr lang="cs-CZ" dirty="0"/>
              <a:t>data)</a:t>
            </a:r>
            <a:endParaRPr lang="en-US" dirty="0"/>
          </a:p>
          <a:p>
            <a:pPr marL="800100" lvl="1" eaLnBrk="1" hangingPunct="1"/>
            <a:r>
              <a:rPr lang="en-US" dirty="0"/>
              <a:t>Exploration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</a:t>
            </a:r>
            <a:r>
              <a:rPr lang="en-US" dirty="0"/>
              <a:t>diversity w.r.t. existing user profile</a:t>
            </a:r>
            <a:r>
              <a:rPr lang="cs-CZ" dirty="0"/>
              <a:t>)</a:t>
            </a:r>
          </a:p>
          <a:p>
            <a:pPr marL="800100" lvl="1" eaLnBrk="1" hangingPunct="1"/>
            <a:r>
              <a:rPr lang="cs-CZ" dirty="0"/>
              <a:t>Popularity/</a:t>
            </a:r>
            <a:r>
              <a:rPr lang="cs-CZ" dirty="0" err="1"/>
              <a:t>novelty</a:t>
            </a:r>
            <a:r>
              <a:rPr lang="cs-CZ" dirty="0"/>
              <a:t> </a:t>
            </a:r>
            <a:r>
              <a:rPr lang="cs-CZ" sz="1200" dirty="0"/>
              <a:t>(</a:t>
            </a:r>
            <a:r>
              <a:rPr lang="cs-CZ" sz="1200" dirty="0" err="1"/>
              <a:t>e.g</a:t>
            </a:r>
            <a:r>
              <a:rPr lang="cs-CZ" sz="1200" dirty="0"/>
              <a:t>., </a:t>
            </a:r>
            <a:r>
              <a:rPr lang="cs-CZ" sz="1200" dirty="0">
                <a:hlinkClick r:id="rId6"/>
              </a:rPr>
              <a:t>https://repositorio.uam.es/</a:t>
            </a:r>
            <a:r>
              <a:rPr lang="cs-CZ" sz="1200" dirty="0" err="1">
                <a:hlinkClick r:id="rId6"/>
              </a:rPr>
              <a:t>bitstream</a:t>
            </a:r>
            <a:r>
              <a:rPr lang="cs-CZ" sz="1200" dirty="0">
                <a:hlinkClick r:id="rId6"/>
              </a:rPr>
              <a:t>/handle/10486/12773/61509_Vargas_Sandoval_Saul.pdf</a:t>
            </a:r>
            <a:r>
              <a:rPr lang="cs-CZ" sz="1200" dirty="0"/>
              <a:t>)</a:t>
            </a:r>
            <a:endParaRPr lang="en-US" sz="1200" dirty="0"/>
          </a:p>
          <a:p>
            <a:pPr marL="800100" lvl="1" eaLnBrk="1" hangingPunct="1"/>
            <a:r>
              <a:rPr lang="en-US" dirty="0"/>
              <a:t>Calibration</a:t>
            </a:r>
          </a:p>
          <a:p>
            <a:pPr lvl="2" eaLnBrk="1" hangingPunct="1"/>
            <a:r>
              <a:rPr lang="en-US" sz="1100" dirty="0">
                <a:hlinkClick r:id="rId7"/>
              </a:rPr>
              <a:t>https://dl.acm.org/doi/10.1145/3240323.3240372</a:t>
            </a:r>
            <a:r>
              <a:rPr lang="cs-CZ" sz="1100" dirty="0"/>
              <a:t> </a:t>
            </a:r>
            <a:r>
              <a:rPr lang="en-US" sz="1100" dirty="0"/>
              <a:t> </a:t>
            </a:r>
            <a:endParaRPr lang="cs-CZ" sz="1100" dirty="0"/>
          </a:p>
          <a:p>
            <a:pPr marL="514350" lvl="1" indent="0" eaLnBrk="1" hangingPunct="1">
              <a:buNone/>
            </a:pP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effectivity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post-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aiming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objective</a:t>
            </a:r>
            <a:endParaRPr lang="cs-CZ" sz="2000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540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0D2BB-724C-FD4A-105F-146F78D56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91D38198-76C2-C43A-B9F7-CC81EA04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- </a:t>
            </a:r>
            <a:r>
              <a:rPr lang="cs-CZ" dirty="0" err="1"/>
              <a:t>details</a:t>
            </a:r>
            <a:endParaRPr lang="en-US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8FA794BB-A6B2-3706-CE9B-29E1A03C0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Part D:</a:t>
            </a:r>
          </a:p>
          <a:p>
            <a:pPr lvl="1" eaLnBrk="1" hangingPunct="1"/>
            <a:r>
              <a:rPr lang="cs-CZ" b="1" dirty="0" err="1"/>
              <a:t>Implement</a:t>
            </a:r>
            <a:r>
              <a:rPr lang="cs-CZ" b="1" dirty="0"/>
              <a:t> and </a:t>
            </a:r>
            <a:r>
              <a:rPr lang="cs-CZ" b="1" dirty="0" err="1"/>
              <a:t>evaluate</a:t>
            </a:r>
            <a:r>
              <a:rPr lang="cs-CZ" b="1" dirty="0"/>
              <a:t> such </a:t>
            </a:r>
            <a:r>
              <a:rPr lang="cs-CZ" b="1" dirty="0" err="1"/>
              <a:t>metrics</a:t>
            </a:r>
            <a:r>
              <a:rPr lang="cs-CZ" b="1" dirty="0"/>
              <a:t> </a:t>
            </a:r>
            <a:r>
              <a:rPr lang="cs-CZ" b="1" dirty="0" err="1"/>
              <a:t>that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can</a:t>
            </a:r>
            <a:r>
              <a:rPr lang="cs-CZ" b="1" dirty="0"/>
              <a:t> </a:t>
            </a:r>
            <a:r>
              <a:rPr lang="cs-CZ" b="1" dirty="0" err="1"/>
              <a:t>answer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b="1" dirty="0"/>
              <a:t> </a:t>
            </a:r>
            <a:r>
              <a:rPr lang="cs-CZ" b="1" dirty="0" err="1"/>
              <a:t>questions</a:t>
            </a:r>
            <a:endParaRPr lang="cs-CZ" b="1" dirty="0"/>
          </a:p>
          <a:p>
            <a:pPr lvl="2" eaLnBrk="1" hangingPunct="1"/>
            <a:r>
              <a:rPr lang="cs-CZ" b="1" dirty="0"/>
              <a:t>Default </a:t>
            </a:r>
            <a:r>
              <a:rPr lang="cs-CZ" b="1" dirty="0" err="1"/>
              <a:t>solution</a:t>
            </a:r>
            <a:r>
              <a:rPr lang="cs-CZ" b="1" dirty="0"/>
              <a:t>: </a:t>
            </a:r>
            <a:r>
              <a:rPr lang="cs-CZ" dirty="0" err="1"/>
              <a:t>Jupyter</a:t>
            </a:r>
            <a:r>
              <a:rPr lang="cs-CZ" dirty="0"/>
              <a:t> notebook </a:t>
            </a:r>
            <a:r>
              <a:rPr lang="cs-CZ" dirty="0" err="1"/>
              <a:t>with</a:t>
            </a:r>
            <a:r>
              <a:rPr lang="cs-CZ" dirty="0"/>
              <a:t> overal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gonna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labs</a:t>
            </a:r>
            <a:r>
              <a:rPr lang="cs-CZ" dirty="0"/>
              <a:t> 4</a:t>
            </a:r>
          </a:p>
          <a:p>
            <a:pPr lvl="3" eaLnBrk="1" hangingPunct="1"/>
            <a:r>
              <a:rPr lang="cs-CZ" dirty="0"/>
              <a:t>Make </a:t>
            </a:r>
            <a:r>
              <a:rPr lang="cs-CZ" dirty="0" err="1"/>
              <a:t>the</a:t>
            </a:r>
            <a:r>
              <a:rPr lang="cs-CZ" dirty="0"/>
              <a:t> notebook such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data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collected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/>
              <a:t> to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  <a:p>
            <a:pPr lvl="3" eaLnBrk="1" hangingPunct="1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impression</a:t>
            </a:r>
            <a:r>
              <a:rPr lang="cs-CZ" dirty="0"/>
              <a:t> on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unfolded</a:t>
            </a:r>
            <a:endParaRPr lang="cs-CZ" dirty="0"/>
          </a:p>
          <a:p>
            <a:pPr lvl="2" eaLnBrk="1" hangingPunct="1"/>
            <a:r>
              <a:rPr lang="cs-CZ" b="1" dirty="0" err="1"/>
              <a:t>Possible</a:t>
            </a:r>
            <a:r>
              <a:rPr lang="cs-CZ" b="1" dirty="0"/>
              <a:t> </a:t>
            </a:r>
            <a:r>
              <a:rPr lang="cs-CZ" b="1" dirty="0" err="1"/>
              <a:t>alternative</a:t>
            </a:r>
            <a:r>
              <a:rPr lang="cs-CZ" b="1" dirty="0"/>
              <a:t>: </a:t>
            </a:r>
            <a:r>
              <a:rPr lang="en-US" dirty="0"/>
              <a:t>Display individual results to the user once the study is completed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051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D7295-41BB-0B59-4E24-10FB14AC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82798BE0-1C9F-1A4F-1D6D-0E6E2CD9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- </a:t>
            </a:r>
            <a:r>
              <a:rPr lang="cs-CZ" dirty="0" err="1"/>
              <a:t>details</a:t>
            </a:r>
            <a:endParaRPr lang="en-US" dirty="0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BB08996E-88A0-C4E2-EE27-6CF79BE87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err="1"/>
              <a:t>Timeline</a:t>
            </a:r>
            <a:r>
              <a:rPr lang="cs-CZ" dirty="0"/>
              <a:t> and </a:t>
            </a:r>
            <a:r>
              <a:rPr lang="cs-CZ" dirty="0" err="1"/>
              <a:t>evaluation</a:t>
            </a:r>
            <a:r>
              <a:rPr lang="cs-CZ" dirty="0"/>
              <a:t>:</a:t>
            </a:r>
          </a:p>
          <a:p>
            <a:pPr lvl="1" eaLnBrk="1" hangingPunct="1"/>
            <a:r>
              <a:rPr lang="cs-CZ" b="1" dirty="0"/>
              <a:t>30.4. 2025: </a:t>
            </a:r>
            <a:r>
              <a:rPr lang="cs-CZ" b="1" dirty="0" err="1"/>
              <a:t>deadline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initial</a:t>
            </a:r>
            <a:r>
              <a:rPr lang="cs-CZ" b="1" dirty="0"/>
              <a:t> </a:t>
            </a:r>
            <a:r>
              <a:rPr lang="cs-CZ" b="1" dirty="0" err="1"/>
              <a:t>proposal</a:t>
            </a:r>
            <a:r>
              <a:rPr lang="cs-CZ" b="1" dirty="0"/>
              <a:t> </a:t>
            </a:r>
            <a:r>
              <a:rPr lang="cs-CZ" b="1" dirty="0" err="1"/>
              <a:t>submission</a:t>
            </a:r>
            <a:endParaRPr lang="cs-CZ" b="1" dirty="0"/>
          </a:p>
          <a:p>
            <a:pPr lvl="2" eaLnBrk="1" hangingPunct="1"/>
            <a:r>
              <a:rPr lang="cs-CZ" dirty="0" err="1"/>
              <a:t>Possible</a:t>
            </a:r>
            <a:r>
              <a:rPr lang="cs-CZ" dirty="0"/>
              <a:t> feedback 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i="1" dirty="0"/>
              <a:t>„</a:t>
            </a:r>
            <a:r>
              <a:rPr lang="cs-CZ" i="1" dirty="0" err="1"/>
              <a:t>challenging</a:t>
            </a:r>
            <a:r>
              <a:rPr lang="cs-CZ" i="1" dirty="0"/>
              <a:t>“,</a:t>
            </a:r>
            <a:r>
              <a:rPr lang="cs-CZ" dirty="0"/>
              <a:t> </a:t>
            </a:r>
            <a:r>
              <a:rPr lang="cs-CZ" i="1" dirty="0"/>
              <a:t>„just </a:t>
            </a:r>
            <a:r>
              <a:rPr lang="cs-CZ" i="1" dirty="0" err="1"/>
              <a:t>right</a:t>
            </a:r>
            <a:r>
              <a:rPr lang="cs-CZ" i="1" dirty="0"/>
              <a:t>“, „</a:t>
            </a:r>
            <a:r>
              <a:rPr lang="cs-CZ" i="1" dirty="0" err="1"/>
              <a:t>minimal-passable-solution</a:t>
            </a:r>
            <a:r>
              <a:rPr lang="cs-CZ" i="1" dirty="0"/>
              <a:t>“, </a:t>
            </a:r>
            <a:r>
              <a:rPr lang="cs-CZ" dirty="0"/>
              <a:t>… „</a:t>
            </a:r>
            <a:r>
              <a:rPr lang="cs-CZ" dirty="0" err="1"/>
              <a:t>serendipitous</a:t>
            </a:r>
            <a:r>
              <a:rPr lang="cs-CZ" dirty="0"/>
              <a:t>“ (</a:t>
            </a:r>
            <a:r>
              <a:rPr lang="cs-CZ" dirty="0" err="1"/>
              <a:t>i.e</a:t>
            </a:r>
            <a:r>
              <a:rPr lang="cs-CZ" dirty="0"/>
              <a:t>., </a:t>
            </a:r>
            <a:r>
              <a:rPr lang="cs-CZ" dirty="0" err="1"/>
              <a:t>interesting</a:t>
            </a:r>
            <a:r>
              <a:rPr lang="cs-CZ" dirty="0"/>
              <a:t> &amp; I </a:t>
            </a:r>
            <a:r>
              <a:rPr lang="cs-CZ" dirty="0" err="1"/>
              <a:t>did</a:t>
            </a:r>
            <a:r>
              <a:rPr lang="cs-CZ" dirty="0"/>
              <a:t> not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).</a:t>
            </a:r>
          </a:p>
          <a:p>
            <a:pPr lvl="3" eaLnBrk="1" hangingPunct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completed</a:t>
            </a:r>
            <a:r>
              <a:rPr lang="cs-CZ" dirty="0"/>
              <a:t> </a:t>
            </a:r>
            <a:r>
              <a:rPr lang="cs-CZ" dirty="0" err="1"/>
              <a:t>successfully</a:t>
            </a:r>
            <a:r>
              <a:rPr lang="cs-CZ" dirty="0"/>
              <a:t>, </a:t>
            </a:r>
            <a:r>
              <a:rPr lang="cs-CZ" i="1" dirty="0" err="1"/>
              <a:t>challenging</a:t>
            </a:r>
            <a:r>
              <a:rPr lang="cs-CZ" dirty="0"/>
              <a:t> and </a:t>
            </a:r>
            <a:r>
              <a:rPr lang="cs-CZ" i="1" dirty="0" err="1"/>
              <a:t>serendipitous</a:t>
            </a:r>
            <a:r>
              <a:rPr lang="cs-CZ" dirty="0"/>
              <a:t> </a:t>
            </a:r>
            <a:r>
              <a:rPr lang="cs-CZ" dirty="0" err="1"/>
              <a:t>solutions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receive</a:t>
            </a:r>
            <a:r>
              <a:rPr lang="cs-CZ" dirty="0"/>
              <a:t> bonus to </a:t>
            </a:r>
            <a:r>
              <a:rPr lang="cs-CZ" dirty="0" err="1"/>
              <a:t>exams</a:t>
            </a:r>
            <a:endParaRPr lang="cs-CZ" dirty="0"/>
          </a:p>
          <a:p>
            <a:pPr lvl="3" eaLnBrk="1" hangingPunct="1"/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completed</a:t>
            </a:r>
            <a:r>
              <a:rPr lang="cs-CZ" dirty="0"/>
              <a:t>, </a:t>
            </a:r>
            <a:r>
              <a:rPr lang="cs-CZ" i="1" dirty="0" err="1"/>
              <a:t>minimal-passable-solution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in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penalization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exams</a:t>
            </a:r>
            <a:endParaRPr lang="cs-CZ" dirty="0"/>
          </a:p>
          <a:p>
            <a:pPr lvl="1" eaLnBrk="1" hangingPunct="1"/>
            <a:endParaRPr lang="cs-CZ" b="1" dirty="0"/>
          </a:p>
          <a:p>
            <a:pPr lvl="1" eaLnBrk="1" hangingPunct="1"/>
            <a:r>
              <a:rPr lang="cs-CZ" b="1" dirty="0"/>
              <a:t>30.6. 2025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exam</a:t>
            </a:r>
            <a:r>
              <a:rPr lang="cs-CZ" b="1" dirty="0"/>
              <a:t> </a:t>
            </a:r>
            <a:r>
              <a:rPr lang="cs-CZ" b="1" dirty="0" err="1"/>
              <a:t>date</a:t>
            </a:r>
            <a:r>
              <a:rPr lang="cs-CZ" dirty="0"/>
              <a:t> (</a:t>
            </a:r>
            <a:r>
              <a:rPr lang="cs-CZ" dirty="0" err="1"/>
              <a:t>whichever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): </a:t>
            </a:r>
            <a:r>
              <a:rPr lang="cs-CZ" dirty="0" err="1"/>
              <a:t>deadline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study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bonification</a:t>
            </a:r>
            <a:endParaRPr lang="cs-CZ" dirty="0"/>
          </a:p>
          <a:p>
            <a:pPr lvl="2" eaLnBrk="1" hangingPunct="1"/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running</a:t>
            </a:r>
            <a:r>
              <a:rPr lang="cs-CZ" dirty="0"/>
              <a:t> instance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</a:t>
            </a:r>
            <a:r>
              <a:rPr lang="cs-CZ" dirty="0"/>
              <a:t> –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afterwards</a:t>
            </a:r>
            <a:endParaRPr lang="cs-CZ" dirty="0"/>
          </a:p>
          <a:p>
            <a:pPr lvl="2" eaLnBrk="1" hangingPunct="1"/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variants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needed</a:t>
            </a:r>
            <a:endParaRPr lang="cs-CZ" dirty="0"/>
          </a:p>
          <a:p>
            <a:pPr lvl="2" eaLnBrk="1" hangingPunct="1"/>
            <a:endParaRPr lang="cs-CZ" dirty="0"/>
          </a:p>
          <a:p>
            <a:pPr lvl="1" eaLnBrk="1" hangingPunct="1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(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September</a:t>
            </a:r>
            <a:r>
              <a:rPr lang="cs-CZ" dirty="0"/>
              <a:t>), but </a:t>
            </a:r>
            <a:r>
              <a:rPr lang="cs-CZ" dirty="0" err="1"/>
              <a:t>with</a:t>
            </a:r>
            <a:r>
              <a:rPr lang="cs-CZ" dirty="0"/>
              <a:t> no </a:t>
            </a:r>
            <a:r>
              <a:rPr lang="cs-CZ" dirty="0" err="1"/>
              <a:t>bonuses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exams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153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Microsoft Office PowerPoint</Application>
  <PresentationFormat>Widescreen</PresentationFormat>
  <Paragraphs>106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Office Theme</vt:lpstr>
      <vt:lpstr>Semestral work</vt:lpstr>
      <vt:lpstr>Semestral Work</vt:lpstr>
      <vt:lpstr>Semestral Work - details</vt:lpstr>
      <vt:lpstr>Semestral Work - details</vt:lpstr>
      <vt:lpstr>Semestral Work - details</vt:lpstr>
      <vt:lpstr>Semestral Work - details</vt:lpstr>
      <vt:lpstr>Semestral Work -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lpeska</dc:creator>
  <cp:lastModifiedBy>lpeska</cp:lastModifiedBy>
  <cp:revision>2</cp:revision>
  <dcterms:created xsi:type="dcterms:W3CDTF">2025-04-03T13:29:46Z</dcterms:created>
  <dcterms:modified xsi:type="dcterms:W3CDTF">2025-04-03T13:30:10Z</dcterms:modified>
</cp:coreProperties>
</file>