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407" r:id="rId2"/>
    <p:sldId id="404" r:id="rId3"/>
    <p:sldId id="405" r:id="rId4"/>
    <p:sldId id="406" r:id="rId5"/>
    <p:sldId id="385" r:id="rId6"/>
    <p:sldId id="399" r:id="rId7"/>
    <p:sldId id="401" r:id="rId8"/>
    <p:sldId id="400" r:id="rId9"/>
  </p:sldIdLst>
  <p:sldSz cx="12192000" cy="6858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ska" initials="p" lastIdx="8" clrIdx="0">
    <p:extLst>
      <p:ext uri="{19B8F6BF-5375-455C-9EA6-DF929625EA0E}">
        <p15:presenceInfo xmlns:p15="http://schemas.microsoft.com/office/powerpoint/2012/main" userId="pe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97115"/>
    <a:srgbClr val="FFFFCC"/>
    <a:srgbClr val="FFCC00"/>
    <a:srgbClr val="EAEFEF"/>
    <a:srgbClr val="D3DEDE"/>
    <a:srgbClr val="FF9900"/>
    <a:srgbClr val="99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32" autoAdjust="0"/>
  </p:normalViewPr>
  <p:slideViewPr>
    <p:cSldViewPr>
      <p:cViewPr varScale="1">
        <p:scale>
          <a:sx n="117" d="100"/>
          <a:sy n="117" d="100"/>
        </p:scale>
        <p:origin x="298" y="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579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9B948D3F-366D-4779-9E9B-5FD129571018}" type="datetimeFigureOut">
              <a:rPr lang="en-US" smtClean="0"/>
              <a:pPr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43E0932F-A163-41A4-A680-CD645F138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12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1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F0045C3C-55A3-42CF-AA5A-860C63459C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9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7536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217" y="466725"/>
            <a:ext cx="90424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3049588"/>
            <a:ext cx="83312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099829-2EE0-4C85-871D-3113D3EF93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B997-3F96-4A55-94F4-0E22D9B25A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C373F-9CEE-4263-A144-B2872E4BE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05F51-99CB-4B12-8A2D-F73AFEDD58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8D729-4E8C-463E-980F-3F838ACB8E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7ED5B-E987-4949-AEA9-420F796582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EE6B-DCD4-499D-934F-1B5D94532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B0957-0EE7-4B4B-9E52-1A0ECA4F61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8F361-4338-4BB7-91FB-5827E43ECD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B47C-9FF4-44D1-A90C-C0676A452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0992E-8E37-492B-8ED7-5FCB37120F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BFB3B-B654-4837-90C1-BAAD88DEA5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altLang="en-US" smtClean="0"/>
              <a:t>HT 2017, Prague</a:t>
            </a:r>
            <a:endParaRPr lang="en-GB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Ladislav Peska: Linking Content Information with BPR via Multiple Content Alignments</a:t>
            </a:r>
            <a:endParaRPr lang="en-GB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fld id="{7BC7641D-59E7-45D2-AE1A-5EA9212BF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4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NSWI166: Labs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Pick your favorite domain from the list below</a:t>
            </a:r>
          </a:p>
          <a:p>
            <a:pPr lvl="1"/>
            <a:r>
              <a:rPr lang="cs-CZ" sz="2400" dirty="0" smtClean="0"/>
              <a:t>Analyze the website </a:t>
            </a:r>
          </a:p>
          <a:p>
            <a:pPr lvl="2"/>
            <a:r>
              <a:rPr lang="cs-CZ" sz="2100" dirty="0" smtClean="0"/>
              <a:t>(you pick a different one from the same category if you want, just note which one)</a:t>
            </a:r>
          </a:p>
          <a:p>
            <a:pPr lvl="1"/>
            <a:r>
              <a:rPr lang="cs-CZ" sz="2400" dirty="0" smtClean="0"/>
              <a:t>Reply to the questions listed at each example.</a:t>
            </a:r>
          </a:p>
          <a:p>
            <a:pPr lvl="1"/>
            <a:r>
              <a:rPr lang="cs-CZ" sz="2400" dirty="0" smtClean="0"/>
              <a:t>Ultimate goal: how to make recommendations better at this particular service?</a:t>
            </a:r>
          </a:p>
          <a:p>
            <a:r>
              <a:rPr lang="cs-CZ" sz="2800" dirty="0" smtClean="0"/>
              <a:t>It is suggested to work in pairs and discuss your observations</a:t>
            </a:r>
          </a:p>
          <a:p>
            <a:pPr lvl="1"/>
            <a:r>
              <a:rPr lang="cs-CZ" sz="2400" smtClean="0"/>
              <a:t>If you do so at home, just note who you collaborated with in your reply.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8D729-4E8C-463E-980F-3F838ACB8E24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290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2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911425" y="122238"/>
            <a:ext cx="8613575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Fashion</a:t>
            </a:r>
            <a:r>
              <a:rPr lang="cs-CZ" sz="3900" b="1" dirty="0">
                <a:solidFill>
                  <a:schemeClr val="tx2"/>
                </a:solidFill>
              </a:rPr>
              <a:t> </a:t>
            </a:r>
            <a:r>
              <a:rPr lang="cs-CZ" sz="3900" b="1" dirty="0" err="1">
                <a:solidFill>
                  <a:schemeClr val="tx2"/>
                </a:solidFill>
              </a:rPr>
              <a:t>Aggregator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5" y="1196753"/>
            <a:ext cx="9505752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Glami.cz, </a:t>
            </a:r>
          </a:p>
          <a:p>
            <a:pPr marL="920750" lvl="1" indent="-571500" eaLnBrk="1" hangingPunct="1"/>
            <a:r>
              <a:rPr lang="cs-CZ" sz="1600" dirty="0"/>
              <a:t>Millions of products, Millions of </a:t>
            </a:r>
            <a:r>
              <a:rPr lang="cs-CZ" sz="1600" dirty="0"/>
              <a:t>customers each month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 err="1"/>
              <a:t>Normally</a:t>
            </a:r>
            <a:r>
              <a:rPr lang="cs-CZ" sz="1400" dirty="0"/>
              <a:t>, </a:t>
            </a:r>
            <a:r>
              <a:rPr lang="cs-CZ" sz="1400" dirty="0" err="1"/>
              <a:t>you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expect</a:t>
            </a:r>
            <a:r>
              <a:rPr lang="cs-CZ" sz="1400" dirty="0"/>
              <a:t> a </a:t>
            </a:r>
            <a:r>
              <a:rPr lang="cs-CZ" sz="1400" dirty="0" err="1"/>
              <a:t>few</a:t>
            </a:r>
            <a:r>
              <a:rPr lang="cs-CZ" sz="1400" dirty="0"/>
              <a:t> </a:t>
            </a:r>
            <a:r>
              <a:rPr lang="cs-CZ" sz="1400" dirty="0" err="1"/>
              <a:t>visited</a:t>
            </a:r>
            <a:r>
              <a:rPr lang="cs-CZ" sz="1400" dirty="0"/>
              <a:t> </a:t>
            </a:r>
            <a:r>
              <a:rPr lang="cs-CZ" sz="1400" dirty="0" err="1"/>
              <a:t>items</a:t>
            </a:r>
            <a:r>
              <a:rPr lang="cs-CZ" sz="1400" dirty="0"/>
              <a:t> in </a:t>
            </a:r>
            <a:r>
              <a:rPr lang="cs-CZ" sz="1400" dirty="0" err="1"/>
              <a:t>each</a:t>
            </a:r>
            <a:r>
              <a:rPr lang="cs-CZ" sz="1400" dirty="0"/>
              <a:t> session</a:t>
            </a:r>
          </a:p>
          <a:p>
            <a:pPr marL="1216025" lvl="2" indent="-571500" eaLnBrk="1" hangingPunct="1"/>
            <a:r>
              <a:rPr lang="cs-CZ" sz="1400" dirty="0"/>
              <a:t>Most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category</a:t>
            </a:r>
            <a:r>
              <a:rPr lang="cs-CZ" sz="1400" dirty="0"/>
              <a:t> </a:t>
            </a:r>
            <a:r>
              <a:rPr lang="cs-CZ" sz="1400" dirty="0" err="1"/>
              <a:t>browsing</a:t>
            </a:r>
            <a:r>
              <a:rPr lang="cs-CZ" sz="1400" dirty="0"/>
              <a:t>, </a:t>
            </a:r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further</a:t>
            </a:r>
            <a:r>
              <a:rPr lang="cs-CZ" sz="1400" dirty="0"/>
              <a:t> dril </a:t>
            </a:r>
            <a:r>
              <a:rPr lang="cs-CZ" sz="1400" dirty="0" err="1"/>
              <a:t>down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offer</a:t>
            </a:r>
            <a:r>
              <a:rPr lang="cs-CZ" sz="1400" dirty="0"/>
              <a:t> </a:t>
            </a:r>
            <a:r>
              <a:rPr lang="cs-CZ" sz="1400" dirty="0" err="1"/>
              <a:t>through</a:t>
            </a:r>
            <a:r>
              <a:rPr lang="cs-CZ" sz="1400" dirty="0"/>
              <a:t> </a:t>
            </a:r>
            <a:r>
              <a:rPr lang="cs-CZ" sz="1400" dirty="0" err="1"/>
              <a:t>filters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</a:t>
            </a:r>
            <a:r>
              <a:rPr lang="cs-CZ" sz="1400" dirty="0" err="1"/>
              <a:t>returns</a:t>
            </a:r>
            <a:r>
              <a:rPr lang="cs-CZ" sz="1400" dirty="0"/>
              <a:t>, but not very </a:t>
            </a:r>
            <a:r>
              <a:rPr lang="cs-CZ" sz="1400" dirty="0" err="1"/>
              <a:t>often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Half-time decay of </a:t>
            </a:r>
            <a:r>
              <a:rPr lang="cs-CZ" sz="1400" dirty="0"/>
              <a:t>a product </a:t>
            </a:r>
            <a:r>
              <a:rPr lang="cs-CZ" sz="1400" dirty="0"/>
              <a:t>is </a:t>
            </a:r>
            <a:r>
              <a:rPr lang="en-US" sz="1400" dirty="0"/>
              <a:t>~</a:t>
            </a:r>
            <a:r>
              <a:rPr lang="cs-CZ" sz="1400" dirty="0"/>
              <a:t>3-</a:t>
            </a:r>
            <a:r>
              <a:rPr lang="en-US" sz="1400" dirty="0"/>
              <a:t>6</a:t>
            </a:r>
            <a:r>
              <a:rPr lang="cs-CZ" sz="1400" dirty="0"/>
              <a:t> </a:t>
            </a:r>
            <a:r>
              <a:rPr lang="en-US" sz="1400" dirty="0"/>
              <a:t>months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 err="1"/>
              <a:t>Sources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income</a:t>
            </a:r>
            <a:r>
              <a:rPr lang="cs-CZ" sz="1600" dirty="0"/>
              <a:t>: </a:t>
            </a:r>
            <a:r>
              <a:rPr lang="cs-CZ" sz="1600" dirty="0" err="1"/>
              <a:t>fees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items</a:t>
            </a:r>
            <a:r>
              <a:rPr lang="cs-CZ" sz="1600" dirty="0"/>
              <a:t> sold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collaborating</a:t>
            </a:r>
            <a:r>
              <a:rPr lang="cs-CZ" sz="1600" dirty="0"/>
              <a:t> e-</a:t>
            </a:r>
            <a:r>
              <a:rPr lang="cs-CZ" sz="1600" dirty="0" err="1"/>
              <a:t>shops</a:t>
            </a:r>
            <a:endParaRPr lang="cs-CZ" sz="1600" dirty="0"/>
          </a:p>
          <a:p>
            <a:pPr marL="349250" lvl="1" indent="0" eaLnBrk="1" hangingPunct="1">
              <a:buNone/>
            </a:pPr>
            <a:endParaRPr lang="cs-CZ" sz="1600" dirty="0"/>
          </a:p>
          <a:p>
            <a:pPr marL="571500" indent="-571500" eaLnBrk="1" hangingPunct="1"/>
            <a:r>
              <a:rPr lang="cs-CZ" sz="2000" dirty="0"/>
              <a:t>Where do they use personalization / recommendation?</a:t>
            </a:r>
          </a:p>
          <a:p>
            <a:pPr marL="920750" lvl="1" indent="-571500" eaLnBrk="1" hangingPunct="1"/>
            <a:r>
              <a:rPr lang="cs-CZ" sz="1600" dirty="0"/>
              <a:t>Want to guess what algorithm types are used &amp; where?</a:t>
            </a:r>
          </a:p>
          <a:p>
            <a:pPr marL="920750" lvl="1" indent="-571500" eaLnBrk="1" hangingPunct="1"/>
            <a:r>
              <a:rPr lang="cs-CZ" sz="1600" dirty="0"/>
              <a:t>What does (not) work well there?</a:t>
            </a:r>
          </a:p>
          <a:p>
            <a:pPr marL="920750" lvl="1" indent="-571500" eaLnBrk="1" hangingPunct="1"/>
            <a:r>
              <a:rPr lang="cs-CZ" sz="1600" dirty="0"/>
              <a:t>What is unique (i.e., you do not see such </a:t>
            </a:r>
            <a:r>
              <a:rPr lang="cs-CZ" sz="1600" dirty="0" smtClean="0"/>
              <a:t>a feature </a:t>
            </a:r>
            <a:r>
              <a:rPr lang="cs-CZ" sz="1600" dirty="0"/>
              <a:t>often)?</a:t>
            </a:r>
          </a:p>
          <a:p>
            <a:pPr marL="571500" indent="-571500" eaLnBrk="1" hangingPunct="1"/>
            <a:r>
              <a:rPr lang="cs-CZ" sz="2000" dirty="0"/>
              <a:t>What makes this domain unique/challenging?</a:t>
            </a:r>
          </a:p>
          <a:p>
            <a:pPr marL="920750" lvl="1" indent="-571500" eaLnBrk="1" hangingPunct="1"/>
            <a:r>
              <a:rPr lang="cs-CZ" sz="1600" dirty="0"/>
              <a:t>What does it takes to deliver good recommendations on such a domain?</a:t>
            </a:r>
          </a:p>
          <a:p>
            <a:pPr marL="571500" indent="-571500" eaLnBrk="1" hangingPunct="1"/>
            <a:r>
              <a:rPr lang="cs-CZ" sz="2000" dirty="0"/>
              <a:t>What are the so far unexploited opportunities?</a:t>
            </a:r>
          </a:p>
          <a:p>
            <a:pPr marL="920750" lvl="1" indent="-571500" eaLnBrk="1" hangingPunct="1"/>
            <a:r>
              <a:rPr lang="cs-CZ" sz="1600" dirty="0"/>
              <a:t>Some feature is missing? Better algorithm would be possible?</a:t>
            </a:r>
          </a:p>
          <a:p>
            <a:pPr marL="1216025" lvl="2" indent="-571500" eaLnBrk="1" hangingPunct="1"/>
            <a:r>
              <a:rPr lang="cs-CZ" sz="1300" dirty="0"/>
              <a:t>If so, how would you implement it?</a:t>
            </a:r>
          </a:p>
        </p:txBody>
      </p:sp>
    </p:spTree>
    <p:extLst>
      <p:ext uri="{BB962C8B-B14F-4D97-AF65-F5344CB8AC3E}">
        <p14:creationId xmlns:p14="http://schemas.microsoft.com/office/powerpoint/2010/main" val="50541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72AF9-04C9-B1AF-F175-5421F532A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310E4EFF-3BC5-E136-EE7E-5B191613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3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F8109DF-F84E-E540-2FA5-10F0FF71A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5" y="122238"/>
            <a:ext cx="8613575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Recipes</a:t>
            </a:r>
            <a:r>
              <a:rPr lang="cs-CZ" sz="3900" b="1" dirty="0">
                <a:solidFill>
                  <a:schemeClr val="tx2"/>
                </a:solidFill>
              </a:rPr>
              <a:t> </a:t>
            </a:r>
            <a:r>
              <a:rPr lang="cs-CZ" sz="3900" b="1" dirty="0" err="1">
                <a:solidFill>
                  <a:schemeClr val="tx2"/>
                </a:solidFill>
              </a:rPr>
              <a:t>catalogue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6EBD9A2-AF61-D15D-597E-66C4C359E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1425" y="1196753"/>
            <a:ext cx="9505752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Recepty.cz, TopRecepty.cz</a:t>
            </a:r>
          </a:p>
          <a:p>
            <a:pPr marL="920750" lvl="1" indent="-571500" eaLnBrk="1" hangingPunct="1"/>
            <a:r>
              <a:rPr lang="cs-CZ" sz="1600" dirty="0" err="1"/>
              <a:t>Tens</a:t>
            </a:r>
            <a:r>
              <a:rPr lang="cs-CZ" sz="1600" dirty="0"/>
              <a:t> </a:t>
            </a:r>
            <a:r>
              <a:rPr lang="cs-CZ" sz="1600" dirty="0" err="1"/>
              <a:t>thousands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products</a:t>
            </a:r>
            <a:r>
              <a:rPr lang="cs-CZ" sz="1600" dirty="0"/>
              <a:t> and </a:t>
            </a:r>
            <a:r>
              <a:rPr lang="cs-CZ" sz="1600" dirty="0" err="1"/>
              <a:t>daily</a:t>
            </a:r>
            <a:r>
              <a:rPr lang="cs-CZ" sz="1600" dirty="0"/>
              <a:t> </a:t>
            </a:r>
            <a:r>
              <a:rPr lang="cs-CZ" sz="1600" dirty="0" err="1"/>
              <a:t>users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 err="1"/>
              <a:t>Normally</a:t>
            </a:r>
            <a:r>
              <a:rPr lang="cs-CZ" sz="1400" dirty="0"/>
              <a:t>, </a:t>
            </a:r>
            <a:r>
              <a:rPr lang="cs-CZ" sz="1400" dirty="0" err="1"/>
              <a:t>you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expect</a:t>
            </a:r>
            <a:r>
              <a:rPr lang="cs-CZ" sz="1400" dirty="0"/>
              <a:t> a </a:t>
            </a:r>
            <a:r>
              <a:rPr lang="cs-CZ" sz="1400" dirty="0" err="1"/>
              <a:t>few</a:t>
            </a:r>
            <a:r>
              <a:rPr lang="cs-CZ" sz="1400" dirty="0"/>
              <a:t> </a:t>
            </a:r>
            <a:r>
              <a:rPr lang="cs-CZ" sz="1400" dirty="0" err="1"/>
              <a:t>visited</a:t>
            </a:r>
            <a:r>
              <a:rPr lang="cs-CZ" sz="1400" dirty="0"/>
              <a:t> </a:t>
            </a:r>
            <a:r>
              <a:rPr lang="cs-CZ" sz="1400" dirty="0" err="1"/>
              <a:t>items</a:t>
            </a:r>
            <a:r>
              <a:rPr lang="cs-CZ" sz="1400" dirty="0"/>
              <a:t> in </a:t>
            </a:r>
            <a:r>
              <a:rPr lang="cs-CZ" sz="1400" dirty="0" err="1"/>
              <a:t>each</a:t>
            </a:r>
            <a:r>
              <a:rPr lang="cs-CZ" sz="1400" dirty="0"/>
              <a:t> session</a:t>
            </a:r>
          </a:p>
          <a:p>
            <a:pPr marL="1216025" lvl="2" indent="-571500" eaLnBrk="1" hangingPunct="1"/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searching</a:t>
            </a:r>
            <a:r>
              <a:rPr lang="cs-CZ" sz="1400" dirty="0"/>
              <a:t>/</a:t>
            </a:r>
            <a:r>
              <a:rPr lang="cs-CZ" sz="1400" dirty="0" err="1"/>
              <a:t>browsing</a:t>
            </a:r>
            <a:r>
              <a:rPr lang="cs-CZ" sz="1400" dirty="0"/>
              <a:t>, but a lot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just </a:t>
            </a:r>
            <a:r>
              <a:rPr lang="cs-CZ" sz="1400" dirty="0" err="1"/>
              <a:t>land</a:t>
            </a:r>
            <a:r>
              <a:rPr lang="cs-CZ" sz="1400" dirty="0"/>
              <a:t> on a </a:t>
            </a:r>
            <a:r>
              <a:rPr lang="cs-CZ" sz="1400" dirty="0" err="1"/>
              <a:t>recipe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external</a:t>
            </a:r>
            <a:r>
              <a:rPr lang="cs-CZ" sz="1400" dirty="0"/>
              <a:t>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engine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users</a:t>
            </a:r>
            <a:r>
              <a:rPr lang="cs-CZ" sz="1400" dirty="0"/>
              <a:t> </a:t>
            </a:r>
            <a:r>
              <a:rPr lang="cs-CZ" sz="1400" dirty="0" err="1"/>
              <a:t>returns</a:t>
            </a:r>
            <a:r>
              <a:rPr lang="cs-CZ" sz="1400" dirty="0"/>
              <a:t>, but not very </a:t>
            </a:r>
            <a:r>
              <a:rPr lang="cs-CZ" sz="1400" dirty="0" err="1"/>
              <a:t>often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</a:t>
            </a:r>
            <a:r>
              <a:rPr lang="cs-CZ" sz="1400" dirty="0" err="1"/>
              <a:t>portion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users</a:t>
            </a:r>
            <a:r>
              <a:rPr lang="cs-CZ" sz="1400" dirty="0"/>
              <a:t> </a:t>
            </a:r>
            <a:r>
              <a:rPr lang="cs-CZ" sz="1400" dirty="0" err="1"/>
              <a:t>register</a:t>
            </a:r>
            <a:r>
              <a:rPr lang="cs-CZ" sz="1400" dirty="0"/>
              <a:t> and </a:t>
            </a:r>
            <a:r>
              <a:rPr lang="cs-CZ" sz="1400" dirty="0" err="1"/>
              <a:t>occasionally</a:t>
            </a:r>
            <a:r>
              <a:rPr lang="cs-CZ" sz="1400" dirty="0"/>
              <a:t> comment, </a:t>
            </a:r>
            <a:r>
              <a:rPr lang="cs-CZ" sz="1400" dirty="0" err="1"/>
              <a:t>rate</a:t>
            </a:r>
            <a:r>
              <a:rPr lang="cs-CZ" sz="1400" dirty="0"/>
              <a:t>,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create</a:t>
            </a:r>
            <a:r>
              <a:rPr lang="cs-CZ" sz="1400" dirty="0"/>
              <a:t> </a:t>
            </a:r>
            <a:r>
              <a:rPr lang="cs-CZ" sz="1400" dirty="0" err="1"/>
              <a:t>own</a:t>
            </a:r>
            <a:r>
              <a:rPr lang="cs-CZ" sz="1400" dirty="0"/>
              <a:t> </a:t>
            </a:r>
            <a:r>
              <a:rPr lang="cs-CZ" sz="1400" dirty="0" err="1"/>
              <a:t>recipes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 err="1"/>
              <a:t>Recipes</a:t>
            </a:r>
            <a:r>
              <a:rPr lang="cs-CZ" sz="1400" dirty="0"/>
              <a:t> </a:t>
            </a:r>
            <a:r>
              <a:rPr lang="cs-CZ" sz="1400" dirty="0" err="1"/>
              <a:t>can</a:t>
            </a:r>
            <a:r>
              <a:rPr lang="cs-CZ" sz="1400" dirty="0"/>
              <a:t> </a:t>
            </a:r>
            <a:r>
              <a:rPr lang="cs-CZ" sz="1400" dirty="0" err="1"/>
              <a:t>survive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long</a:t>
            </a:r>
          </a:p>
          <a:p>
            <a:pPr marL="920750" lvl="1" indent="-571500" eaLnBrk="1" hangingPunct="1"/>
            <a:r>
              <a:rPr lang="cs-CZ" sz="1600" dirty="0" err="1"/>
              <a:t>Sources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income</a:t>
            </a:r>
            <a:r>
              <a:rPr lang="cs-CZ" sz="1600" dirty="0"/>
              <a:t>: </a:t>
            </a:r>
            <a:r>
              <a:rPr lang="cs-CZ" sz="1600" dirty="0" err="1"/>
              <a:t>adds</a:t>
            </a:r>
            <a:r>
              <a:rPr lang="cs-CZ" sz="1600" dirty="0"/>
              <a:t>,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links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to partner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webs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same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400" i="1" dirty="0" err="1">
                <a:solidFill>
                  <a:schemeClr val="bg1">
                    <a:lumMod val="50000"/>
                  </a:schemeClr>
                </a:solidFill>
              </a:rPr>
              <a:t>publishing</a:t>
            </a:r>
            <a:r>
              <a:rPr lang="cs-CZ" sz="1400" i="1" dirty="0">
                <a:solidFill>
                  <a:schemeClr val="bg1">
                    <a:lumMod val="50000"/>
                  </a:schemeClr>
                </a:solidFill>
              </a:rPr>
              <a:t> house)</a:t>
            </a:r>
            <a:endParaRPr lang="cs-CZ" sz="1600" i="1" dirty="0">
              <a:solidFill>
                <a:schemeClr val="bg1">
                  <a:lumMod val="50000"/>
                </a:schemeClr>
              </a:solidFill>
            </a:endParaRPr>
          </a:p>
          <a:p>
            <a:pPr marL="349250" lvl="1" indent="0" eaLnBrk="1" hangingPunct="1">
              <a:buNone/>
            </a:pPr>
            <a:endParaRPr lang="cs-CZ" sz="1600" dirty="0"/>
          </a:p>
          <a:p>
            <a:pPr marL="571500" indent="-571500" eaLnBrk="1" hangingPunct="1"/>
            <a:r>
              <a:rPr lang="cs-CZ" sz="2000" dirty="0"/>
              <a:t>Where do they use personalization / recommendation?</a:t>
            </a:r>
          </a:p>
          <a:p>
            <a:pPr marL="920750" lvl="1" indent="-571500" eaLnBrk="1" hangingPunct="1"/>
            <a:r>
              <a:rPr lang="cs-CZ" sz="1600" dirty="0"/>
              <a:t>Want to guess what algorithm types are used &amp; where?</a:t>
            </a:r>
          </a:p>
          <a:p>
            <a:pPr marL="920750" lvl="1" indent="-571500" eaLnBrk="1" hangingPunct="1"/>
            <a:r>
              <a:rPr lang="cs-CZ" sz="1600" dirty="0"/>
              <a:t>What does (not) work well there?</a:t>
            </a:r>
          </a:p>
          <a:p>
            <a:pPr marL="920750" lvl="1" indent="-571500" eaLnBrk="1" hangingPunct="1"/>
            <a:r>
              <a:rPr lang="cs-CZ" sz="1600" dirty="0"/>
              <a:t>What is unique (i.e., you do not see such </a:t>
            </a:r>
            <a:r>
              <a:rPr lang="cs-CZ" sz="1600" dirty="0" smtClean="0"/>
              <a:t>a feature </a:t>
            </a:r>
            <a:r>
              <a:rPr lang="cs-CZ" sz="1600" dirty="0"/>
              <a:t>often)?</a:t>
            </a:r>
          </a:p>
          <a:p>
            <a:pPr marL="571500" indent="-571500" eaLnBrk="1" hangingPunct="1"/>
            <a:r>
              <a:rPr lang="cs-CZ" sz="2000" dirty="0"/>
              <a:t>What makes this domain unique/challenging?</a:t>
            </a:r>
          </a:p>
          <a:p>
            <a:pPr marL="920750" lvl="1" indent="-571500" eaLnBrk="1" hangingPunct="1"/>
            <a:r>
              <a:rPr lang="cs-CZ" sz="1600" dirty="0"/>
              <a:t>What does it takes to deliver good recommendations on such a domain?</a:t>
            </a:r>
          </a:p>
          <a:p>
            <a:pPr marL="571500" indent="-571500" eaLnBrk="1" hangingPunct="1"/>
            <a:r>
              <a:rPr lang="cs-CZ" sz="2000" dirty="0"/>
              <a:t>What are the so far unexploited opportunities?</a:t>
            </a:r>
          </a:p>
          <a:p>
            <a:pPr marL="920750" lvl="1" indent="-571500" eaLnBrk="1" hangingPunct="1"/>
            <a:r>
              <a:rPr lang="cs-CZ" sz="1600" dirty="0"/>
              <a:t>Some feature is missing? Better algorithm would be possible?</a:t>
            </a:r>
          </a:p>
          <a:p>
            <a:pPr marL="1216025" lvl="2" indent="-571500" eaLnBrk="1" hangingPunct="1"/>
            <a:r>
              <a:rPr lang="cs-CZ" sz="1300" dirty="0"/>
              <a:t>If so, how would you implement it?</a:t>
            </a:r>
          </a:p>
        </p:txBody>
      </p:sp>
    </p:spTree>
    <p:extLst>
      <p:ext uri="{BB962C8B-B14F-4D97-AF65-F5344CB8AC3E}">
        <p14:creationId xmlns:p14="http://schemas.microsoft.com/office/powerpoint/2010/main" val="229625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72AF9-04C9-B1AF-F175-5421F532A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310E4EFF-3BC5-E136-EE7E-5B191613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4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F8109DF-F84E-E540-2FA5-10F0FF71A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5" y="122238"/>
            <a:ext cx="8613575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>
                <a:solidFill>
                  <a:schemeClr val="tx2"/>
                </a:solidFill>
              </a:rPr>
              <a:t>Booksellers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6EBD9A2-AF61-D15D-597E-66C4C359E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1425" y="1196753"/>
            <a:ext cx="9505752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Knihydobrovsky.cz</a:t>
            </a:r>
            <a:endParaRPr lang="cs-CZ" sz="1800" b="1" i="1" dirty="0">
              <a:solidFill>
                <a:srgbClr val="FF0000"/>
              </a:solidFill>
            </a:endParaRPr>
          </a:p>
          <a:p>
            <a:pPr marL="920750" lvl="1" indent="-571500" eaLnBrk="1" hangingPunct="1"/>
            <a:r>
              <a:rPr lang="cs-CZ" sz="1600" dirty="0" err="1"/>
              <a:t>Tens</a:t>
            </a:r>
            <a:r>
              <a:rPr lang="cs-CZ" sz="1600" dirty="0"/>
              <a:t> </a:t>
            </a:r>
            <a:r>
              <a:rPr lang="cs-CZ" sz="1600" dirty="0" err="1"/>
              <a:t>thousands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products</a:t>
            </a:r>
            <a:r>
              <a:rPr lang="cs-CZ" sz="1600" dirty="0"/>
              <a:t> and </a:t>
            </a:r>
            <a:r>
              <a:rPr lang="cs-CZ" sz="1600" dirty="0" err="1"/>
              <a:t>daily</a:t>
            </a:r>
            <a:r>
              <a:rPr lang="cs-CZ" sz="1600" dirty="0"/>
              <a:t> </a:t>
            </a:r>
            <a:r>
              <a:rPr lang="cs-CZ" sz="1600" dirty="0" err="1"/>
              <a:t>users</a:t>
            </a:r>
            <a:endParaRPr lang="cs-CZ" sz="1600" dirty="0"/>
          </a:p>
          <a:p>
            <a:pPr marL="1216025" lvl="2" indent="-571500" eaLnBrk="1" hangingPunct="1"/>
            <a:r>
              <a:rPr lang="cs-CZ" sz="1400" dirty="0"/>
              <a:t>Normally, you can expect a </a:t>
            </a:r>
            <a:r>
              <a:rPr lang="cs-CZ" sz="1400" dirty="0"/>
              <a:t>multiple </a:t>
            </a:r>
            <a:r>
              <a:rPr lang="cs-CZ" sz="1400" dirty="0"/>
              <a:t>visited items in each session</a:t>
            </a:r>
          </a:p>
          <a:p>
            <a:pPr marL="1216025" lvl="2" indent="-571500" eaLnBrk="1" hangingPunct="1"/>
            <a:r>
              <a:rPr lang="cs-CZ" sz="1400" dirty="0" err="1"/>
              <a:t>Some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use </a:t>
            </a:r>
            <a:r>
              <a:rPr lang="cs-CZ" sz="1400" dirty="0" err="1"/>
              <a:t>searching</a:t>
            </a:r>
            <a:r>
              <a:rPr lang="cs-CZ" sz="1400" dirty="0"/>
              <a:t>/</a:t>
            </a:r>
            <a:r>
              <a:rPr lang="cs-CZ" sz="1400" dirty="0" err="1"/>
              <a:t>browsing</a:t>
            </a:r>
            <a:r>
              <a:rPr lang="cs-CZ" sz="1400" dirty="0"/>
              <a:t>, but a lot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customers</a:t>
            </a:r>
            <a:r>
              <a:rPr lang="cs-CZ" sz="1400" dirty="0"/>
              <a:t> just </a:t>
            </a:r>
            <a:r>
              <a:rPr lang="cs-CZ" sz="1400" dirty="0" err="1"/>
              <a:t>land</a:t>
            </a:r>
            <a:r>
              <a:rPr lang="cs-CZ" sz="1400" dirty="0"/>
              <a:t> on a </a:t>
            </a:r>
            <a:r>
              <a:rPr lang="cs-CZ" sz="1400" dirty="0" err="1"/>
              <a:t>recipe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external</a:t>
            </a:r>
            <a:r>
              <a:rPr lang="cs-CZ" sz="1400" dirty="0"/>
              <a:t>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engine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A portion of users returns, </a:t>
            </a:r>
            <a:r>
              <a:rPr lang="cs-CZ" sz="1400" dirty="0"/>
              <a:t>when purchasing, some users fill-in the optional registration</a:t>
            </a:r>
          </a:p>
          <a:p>
            <a:pPr marL="1216025" lvl="2" indent="-571500" eaLnBrk="1" hangingPunct="1"/>
            <a:r>
              <a:rPr lang="cs-CZ" sz="1400" dirty="0"/>
              <a:t>Typically multiple items in a shopping cart.</a:t>
            </a:r>
            <a:endParaRPr lang="cs-CZ" sz="1400" dirty="0"/>
          </a:p>
          <a:p>
            <a:pPr marL="1216025" lvl="2" indent="-571500" eaLnBrk="1" hangingPunct="1"/>
            <a:r>
              <a:rPr lang="cs-CZ" sz="1400" dirty="0"/>
              <a:t>Books can become sold out, e-books usually survive longer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/>
              <a:t>Sources of income: </a:t>
            </a:r>
            <a:r>
              <a:rPr lang="cs-CZ" sz="1600" dirty="0" smtClean="0"/>
              <a:t>product sales</a:t>
            </a:r>
            <a:endParaRPr lang="cs-CZ" sz="1600" dirty="0"/>
          </a:p>
          <a:p>
            <a:pPr marL="571500" indent="-571500" eaLnBrk="1" hangingPunct="1"/>
            <a:r>
              <a:rPr lang="cs-CZ" sz="2000" dirty="0" err="1"/>
              <a:t>Where</a:t>
            </a:r>
            <a:r>
              <a:rPr lang="cs-CZ" sz="2000" dirty="0"/>
              <a:t> do </a:t>
            </a:r>
            <a:r>
              <a:rPr lang="cs-CZ" sz="2000" dirty="0" err="1"/>
              <a:t>they</a:t>
            </a:r>
            <a:r>
              <a:rPr lang="cs-CZ" sz="2000" dirty="0"/>
              <a:t> use </a:t>
            </a:r>
            <a:r>
              <a:rPr lang="cs-CZ" sz="2000" dirty="0" err="1"/>
              <a:t>personalization</a:t>
            </a:r>
            <a:r>
              <a:rPr lang="cs-CZ" sz="2000" dirty="0"/>
              <a:t> / </a:t>
            </a:r>
            <a:r>
              <a:rPr lang="cs-CZ" sz="2000" dirty="0" err="1"/>
              <a:t>recommendation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Want</a:t>
            </a:r>
            <a:r>
              <a:rPr lang="cs-CZ" sz="1600" dirty="0"/>
              <a:t> to </a:t>
            </a:r>
            <a:r>
              <a:rPr lang="cs-CZ" sz="1600" dirty="0" err="1"/>
              <a:t>guess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algorithm</a:t>
            </a:r>
            <a:r>
              <a:rPr lang="cs-CZ" sz="1600" dirty="0"/>
              <a:t> </a:t>
            </a:r>
            <a:r>
              <a:rPr lang="cs-CZ" sz="1600" dirty="0" err="1"/>
              <a:t>types</a:t>
            </a:r>
            <a:r>
              <a:rPr lang="cs-CZ" sz="1600" dirty="0"/>
              <a:t> are </a:t>
            </a:r>
            <a:r>
              <a:rPr lang="cs-CZ" sz="1600" dirty="0" err="1"/>
              <a:t>used</a:t>
            </a:r>
            <a:r>
              <a:rPr lang="cs-CZ" sz="1600" dirty="0"/>
              <a:t> &amp; </a:t>
            </a:r>
            <a:r>
              <a:rPr lang="cs-CZ" sz="1600" dirty="0" err="1"/>
              <a:t>where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does</a:t>
            </a:r>
            <a:r>
              <a:rPr lang="cs-CZ" sz="1600" dirty="0"/>
              <a:t> (not)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well</a:t>
            </a:r>
            <a:r>
              <a:rPr lang="cs-CZ" sz="1600" dirty="0"/>
              <a:t> </a:t>
            </a:r>
            <a:r>
              <a:rPr lang="cs-CZ" sz="1600" dirty="0" err="1"/>
              <a:t>there</a:t>
            </a:r>
            <a:r>
              <a:rPr lang="cs-CZ" sz="1600" dirty="0"/>
              <a:t>?</a:t>
            </a:r>
          </a:p>
          <a:p>
            <a:pPr marL="920750" lvl="1" indent="-571500" eaLnBrk="1" hangingPunct="1"/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unique</a:t>
            </a:r>
            <a:r>
              <a:rPr lang="cs-CZ" sz="1600" dirty="0"/>
              <a:t> (</a:t>
            </a:r>
            <a:r>
              <a:rPr lang="cs-CZ" sz="1600" dirty="0" err="1"/>
              <a:t>i.e</a:t>
            </a:r>
            <a:r>
              <a:rPr lang="cs-CZ" sz="1600" dirty="0"/>
              <a:t>., </a:t>
            </a:r>
            <a:r>
              <a:rPr lang="cs-CZ" sz="1600" dirty="0" err="1"/>
              <a:t>you</a:t>
            </a:r>
            <a:r>
              <a:rPr lang="cs-CZ" sz="1600" dirty="0"/>
              <a:t> do not </a:t>
            </a:r>
            <a:r>
              <a:rPr lang="cs-CZ" sz="1600" dirty="0" err="1"/>
              <a:t>see</a:t>
            </a:r>
            <a:r>
              <a:rPr lang="cs-CZ" sz="1600" dirty="0"/>
              <a:t> such </a:t>
            </a:r>
            <a:r>
              <a:rPr lang="cs-CZ" sz="1600" dirty="0" err="1"/>
              <a:t>feature</a:t>
            </a:r>
            <a:r>
              <a:rPr lang="cs-CZ" sz="1600" dirty="0"/>
              <a:t> </a:t>
            </a:r>
            <a:r>
              <a:rPr lang="cs-CZ" sz="1600" dirty="0" err="1"/>
              <a:t>often</a:t>
            </a:r>
            <a:r>
              <a:rPr lang="cs-CZ" sz="1600" dirty="0"/>
              <a:t>)?</a:t>
            </a:r>
          </a:p>
          <a:p>
            <a:pPr marL="571500" indent="-571500" eaLnBrk="1" hangingPunct="1"/>
            <a:r>
              <a:rPr lang="cs-CZ" sz="2000" dirty="0"/>
              <a:t>What </a:t>
            </a:r>
            <a:r>
              <a:rPr lang="cs-CZ" sz="2000" dirty="0" smtClean="0"/>
              <a:t>makes </a:t>
            </a:r>
            <a:r>
              <a:rPr lang="cs-CZ" sz="2000" dirty="0"/>
              <a:t>this domain </a:t>
            </a:r>
            <a:r>
              <a:rPr lang="cs-CZ" sz="2000" dirty="0" smtClean="0"/>
              <a:t>unique/challenging?</a:t>
            </a:r>
          </a:p>
          <a:p>
            <a:pPr marL="920750" lvl="1" indent="-571500" eaLnBrk="1" hangingPunct="1"/>
            <a:r>
              <a:rPr lang="cs-CZ" sz="1600" dirty="0" smtClean="0"/>
              <a:t>What does it takes to deliver good recommendations on such a domain?</a:t>
            </a:r>
            <a:endParaRPr lang="cs-CZ" sz="1600" dirty="0"/>
          </a:p>
          <a:p>
            <a:pPr marL="571500" indent="-571500" eaLnBrk="1" hangingPunct="1"/>
            <a:r>
              <a:rPr lang="cs-CZ" sz="2000" dirty="0" err="1"/>
              <a:t>What</a:t>
            </a:r>
            <a:r>
              <a:rPr lang="cs-CZ" sz="2000" dirty="0"/>
              <a:t> are </a:t>
            </a:r>
            <a:r>
              <a:rPr lang="cs-CZ" sz="2000" dirty="0" err="1"/>
              <a:t>the</a:t>
            </a:r>
            <a:r>
              <a:rPr lang="cs-CZ" sz="2000" dirty="0"/>
              <a:t> so far </a:t>
            </a:r>
            <a:r>
              <a:rPr lang="cs-CZ" sz="2000" dirty="0" err="1"/>
              <a:t>unexploited</a:t>
            </a:r>
            <a:r>
              <a:rPr lang="cs-CZ" sz="2000" dirty="0"/>
              <a:t> </a:t>
            </a:r>
            <a:r>
              <a:rPr lang="cs-CZ" sz="2000" dirty="0" err="1"/>
              <a:t>opportunities</a:t>
            </a:r>
            <a:r>
              <a:rPr lang="cs-CZ" sz="2000" dirty="0"/>
              <a:t>?</a:t>
            </a:r>
          </a:p>
          <a:p>
            <a:pPr marL="920750" lvl="1" indent="-571500" eaLnBrk="1" hangingPunct="1"/>
            <a:r>
              <a:rPr lang="cs-CZ" sz="1600" dirty="0"/>
              <a:t>Some feature is missing</a:t>
            </a:r>
            <a:r>
              <a:rPr lang="cs-CZ" sz="1600" dirty="0"/>
              <a:t>? Better algorithm would be possible?</a:t>
            </a:r>
            <a:endParaRPr lang="cs-CZ" sz="1600" dirty="0"/>
          </a:p>
          <a:p>
            <a:pPr marL="1216025" lvl="2" indent="-571500" eaLnBrk="1" hangingPunct="1"/>
            <a:r>
              <a:rPr lang="cs-CZ" sz="1300" dirty="0"/>
              <a:t>If so, how would you implement it</a:t>
            </a:r>
            <a:r>
              <a:rPr lang="cs-CZ" sz="1300" dirty="0" smtClean="0"/>
              <a:t>?</a:t>
            </a:r>
          </a:p>
          <a:p>
            <a:pPr marL="1216025" lvl="2" indent="-571500" eaLnBrk="1" hangingPunct="1"/>
            <a:endParaRPr lang="cs-CZ" sz="1300" dirty="0"/>
          </a:p>
          <a:p>
            <a:pPr marL="1216025" lvl="2" indent="-571500" eaLnBrk="1" hangingPunct="1"/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426306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5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23393" y="122238"/>
            <a:ext cx="8901607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News</a:t>
            </a:r>
            <a:r>
              <a:rPr lang="cs-CZ" sz="3900" b="1" dirty="0">
                <a:solidFill>
                  <a:schemeClr val="tx2"/>
                </a:solidFill>
              </a:rPr>
              <a:t> Server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393" y="1196753"/>
            <a:ext cx="9793784" cy="5328591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Online </a:t>
            </a:r>
            <a:r>
              <a:rPr lang="cs-CZ" sz="1800" b="1" i="1" dirty="0" err="1">
                <a:solidFill>
                  <a:srgbClr val="FF0000"/>
                </a:solidFill>
              </a:rPr>
              <a:t>News</a:t>
            </a:r>
            <a:r>
              <a:rPr lang="cs-CZ" sz="1800" b="1" i="1" dirty="0">
                <a:solidFill>
                  <a:srgbClr val="FF0000"/>
                </a:solidFill>
              </a:rPr>
              <a:t> Server - například novinky.cz, </a:t>
            </a:r>
          </a:p>
          <a:p>
            <a:pPr marL="920750" lvl="1" indent="-571500" eaLnBrk="1" hangingPunct="1"/>
            <a:r>
              <a:rPr lang="cs-CZ" sz="1600" dirty="0"/>
              <a:t>Denně vznikají řádově stovky článků</a:t>
            </a:r>
          </a:p>
          <a:p>
            <a:pPr marL="1216025" lvl="2" indent="-571500" eaLnBrk="1" hangingPunct="1"/>
            <a:r>
              <a:rPr lang="cs-CZ" sz="1400" dirty="0"/>
              <a:t>Autor, rubriky, tagy, text článku</a:t>
            </a:r>
            <a:r>
              <a:rPr lang="cs-CZ" sz="1400" dirty="0" smtClean="0"/>
              <a:t>, fotky, </a:t>
            </a:r>
            <a:r>
              <a:rPr lang="cs-CZ" sz="1400" dirty="0"/>
              <a:t>datum vytvoření (případně aktualizace)…</a:t>
            </a:r>
          </a:p>
          <a:p>
            <a:pPr marL="920750" lvl="1" indent="-571500" eaLnBrk="1" hangingPunct="1"/>
            <a:r>
              <a:rPr lang="cs-CZ" sz="1600" dirty="0"/>
              <a:t>Přichází cca 100 000 uživatelů/den - cca 50% na hlavní stránku, ostatní na konkrétní články. </a:t>
            </a:r>
          </a:p>
          <a:p>
            <a:pPr marL="1216025" lvl="2" indent="-571500" eaLnBrk="1" hangingPunct="1"/>
            <a:r>
              <a:rPr lang="cs-CZ" sz="1400" dirty="0"/>
              <a:t>O řadě uživatelů máme i jejich historii, navštívené stránky se aktuálně archivují první rok, známe jejich přibližnou polohu</a:t>
            </a:r>
          </a:p>
          <a:p>
            <a:pPr marL="920750" lvl="1" indent="-571500" eaLnBrk="1" hangingPunct="1"/>
            <a:r>
              <a:rPr lang="cs-CZ" sz="1600" dirty="0"/>
              <a:t>Většinou si lidé přečtou cca 3-4 články v rámci jedné session, která trvá v průměru 5-10 minut</a:t>
            </a:r>
          </a:p>
          <a:p>
            <a:pPr marL="1216025" lvl="2" indent="-571500" eaLnBrk="1" hangingPunct="1"/>
            <a:r>
              <a:rPr lang="cs-CZ" sz="1400" dirty="0"/>
              <a:t>Řada lidí ale odchází po shlédnutí prvního článku (primárně ti co přišli přímo na něj)</a:t>
            </a:r>
          </a:p>
          <a:p>
            <a:pPr marL="571500" indent="-571500" eaLnBrk="1" hangingPunct="1"/>
            <a:r>
              <a:rPr lang="cs-CZ" sz="1600" b="1" i="1" dirty="0">
                <a:solidFill>
                  <a:srgbClr val="92D050"/>
                </a:solidFill>
              </a:rPr>
              <a:t>Cílem provozovatele je zvýšit zisk z </a:t>
            </a:r>
            <a:r>
              <a:rPr lang="cs-CZ" sz="1600" b="1" i="1" dirty="0" smtClean="0">
                <a:solidFill>
                  <a:srgbClr val="92D050"/>
                </a:solidFill>
              </a:rPr>
              <a:t>reklamy/předplatného a zároveň dělat kvalitní novinařinu</a:t>
            </a:r>
            <a:endParaRPr lang="cs-CZ" sz="1600" b="1" i="1" dirty="0">
              <a:solidFill>
                <a:srgbClr val="92D050"/>
              </a:solidFill>
            </a:endParaRPr>
          </a:p>
          <a:p>
            <a:pPr marL="920750" lvl="1" indent="-571500" eaLnBrk="1" hangingPunct="1"/>
            <a:r>
              <a:rPr lang="cs-CZ" sz="1400" dirty="0"/>
              <a:t>Pro zjednodušení můžeme uvažovat, že každá stránka zobrazená uživateli má fixní </a:t>
            </a:r>
            <a:r>
              <a:rPr lang="cs-CZ" sz="1400" dirty="0" smtClean="0"/>
              <a:t>hodnotu (pokud nemá zaplaceno premium členství). Pokud má, tak každý uživatel má fixní hodnotu.</a:t>
            </a:r>
            <a:endParaRPr lang="cs-CZ" sz="1400" dirty="0"/>
          </a:p>
          <a:p>
            <a:pPr marL="1216025" lvl="2" indent="-571500" eaLnBrk="1" hangingPunct="1"/>
            <a:r>
              <a:rPr lang="cs-CZ" sz="1300" dirty="0" smtClean="0"/>
              <a:t>Zvýšit </a:t>
            </a:r>
            <a:r>
              <a:rPr lang="cs-CZ" sz="1300" dirty="0"/>
              <a:t>loayalitu uživatelů (#session/čas), </a:t>
            </a:r>
            <a:r>
              <a:rPr lang="cs-CZ" sz="1300" dirty="0" smtClean="0"/>
              <a:t>zvýšit </a:t>
            </a:r>
            <a:r>
              <a:rPr lang="cs-CZ" sz="1300" dirty="0"/>
              <a:t>počet zobrazených stránek na </a:t>
            </a:r>
            <a:r>
              <a:rPr lang="cs-CZ" sz="1300" dirty="0" smtClean="0"/>
              <a:t>session, zvýšit </a:t>
            </a:r>
            <a:r>
              <a:rPr lang="cs-CZ" sz="1300" dirty="0"/>
              <a:t>počet </a:t>
            </a:r>
            <a:r>
              <a:rPr lang="cs-CZ" sz="1300" dirty="0" smtClean="0"/>
              <a:t>uživatelů</a:t>
            </a:r>
          </a:p>
          <a:p>
            <a:pPr marL="1216025" lvl="2" indent="-571500" eaLnBrk="1" hangingPunct="1"/>
            <a:r>
              <a:rPr lang="cs-CZ" sz="1300" dirty="0" smtClean="0"/>
              <a:t>Zvýšit počet / poměr platících uživatelů, snížit podíl zrušeného předplatného</a:t>
            </a:r>
            <a:endParaRPr lang="cs-CZ" sz="1300" dirty="0"/>
          </a:p>
          <a:p>
            <a:pPr marL="571500" indent="-571500" eaLnBrk="1" hangingPunct="1"/>
            <a:r>
              <a:rPr lang="cs-CZ" sz="1800" dirty="0" smtClean="0"/>
              <a:t>Kde už probíhá personalizace / doporučování?</a:t>
            </a:r>
          </a:p>
          <a:p>
            <a:pPr marL="920750" lvl="1" indent="-571500" eaLnBrk="1" hangingPunct="1"/>
            <a:r>
              <a:rPr lang="cs-CZ" sz="1400" dirty="0" smtClean="0"/>
              <a:t>Nakolik je web v doporučování úspěšný? Co (ne)funguje dobře? V čem je web jedinečný?</a:t>
            </a:r>
            <a:endParaRPr lang="cs-CZ" sz="1400" dirty="0"/>
          </a:p>
          <a:p>
            <a:pPr marL="571500" indent="-571500" eaLnBrk="1" hangingPunct="1"/>
            <a:r>
              <a:rPr lang="cs-CZ" sz="1800" dirty="0" smtClean="0"/>
              <a:t>Čím je tato doména náročná? </a:t>
            </a:r>
          </a:p>
          <a:p>
            <a:pPr marL="920750" lvl="1" indent="-571500" eaLnBrk="1" hangingPunct="1"/>
            <a:r>
              <a:rPr lang="cs-CZ" sz="1400" dirty="0" smtClean="0"/>
              <a:t>Co je potřeba k tomu, aby doporučování na dané doméně dobře fungovalo? Jak to měřit?</a:t>
            </a:r>
            <a:endParaRPr lang="cs-CZ" sz="1400" dirty="0"/>
          </a:p>
          <a:p>
            <a:pPr marL="571500" indent="-571500" eaLnBrk="1" hangingPunct="1"/>
            <a:r>
              <a:rPr lang="cs-CZ" sz="1800" dirty="0" smtClean="0"/>
              <a:t>Najdete nějaké „missed opportunities“?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7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6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95401" y="122238"/>
            <a:ext cx="8829599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Mid-Sized</a:t>
            </a:r>
            <a:r>
              <a:rPr lang="cs-CZ" sz="3900" b="1" dirty="0">
                <a:solidFill>
                  <a:schemeClr val="tx2"/>
                </a:solidFill>
              </a:rPr>
              <a:t> E-</a:t>
            </a:r>
            <a:r>
              <a:rPr lang="cs-CZ" sz="3900" b="1" dirty="0" err="1">
                <a:solidFill>
                  <a:schemeClr val="tx2"/>
                </a:solidFill>
              </a:rPr>
              <a:t>Commerce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1" y="1196752"/>
            <a:ext cx="9721776" cy="5508848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600" b="1" i="1" dirty="0">
                <a:solidFill>
                  <a:srgbClr val="FF0000"/>
                </a:solidFill>
              </a:rPr>
              <a:t>E-</a:t>
            </a:r>
            <a:r>
              <a:rPr lang="cs-CZ" sz="1600" b="1" i="1" dirty="0" err="1">
                <a:solidFill>
                  <a:srgbClr val="FF0000"/>
                </a:solidFill>
              </a:rPr>
              <a:t>shop</a:t>
            </a:r>
            <a:r>
              <a:rPr lang="cs-CZ" sz="1600" b="1" i="1" dirty="0">
                <a:solidFill>
                  <a:srgbClr val="FF0000"/>
                </a:solidFill>
              </a:rPr>
              <a:t> s </a:t>
            </a:r>
            <a:r>
              <a:rPr lang="cs-CZ" sz="1600" b="1" i="1" dirty="0" err="1">
                <a:solidFill>
                  <a:srgbClr val="FF0000"/>
                </a:solidFill>
              </a:rPr>
              <a:t>outdoorovým</a:t>
            </a:r>
            <a:r>
              <a:rPr lang="cs-CZ" sz="1600" b="1" i="1" dirty="0">
                <a:solidFill>
                  <a:srgbClr val="FF0000"/>
                </a:solidFill>
              </a:rPr>
              <a:t> vybavením - například hudy.cz, hanibal.cz</a:t>
            </a:r>
          </a:p>
          <a:p>
            <a:pPr marL="920750" lvl="1" indent="-571500" eaLnBrk="1" hangingPunct="1"/>
            <a:r>
              <a:rPr lang="cs-CZ" sz="1400" dirty="0"/>
              <a:t>Řádově (malé) tisíce produktů, některé s variantami (barvy, velikosti)</a:t>
            </a:r>
          </a:p>
          <a:p>
            <a:pPr marL="1216025" lvl="2" indent="-571500" eaLnBrk="1" hangingPunct="1"/>
            <a:r>
              <a:rPr lang="cs-CZ" sz="1200" dirty="0"/>
              <a:t>Heterogenní seznam atributů, vždy cena a značka; obdobné atributy v rámci kategorie</a:t>
            </a:r>
          </a:p>
          <a:p>
            <a:pPr marL="1216025" lvl="2" indent="-571500" eaLnBrk="1" hangingPunct="1"/>
            <a:r>
              <a:rPr lang="cs-CZ" sz="1200" dirty="0"/>
              <a:t>Možnost komplexního atributového vyhledávání</a:t>
            </a:r>
          </a:p>
          <a:p>
            <a:pPr marL="1216025" lvl="2" indent="-571500" eaLnBrk="1" hangingPunct="1"/>
            <a:r>
              <a:rPr lang="cs-CZ" sz="1200" dirty="0"/>
              <a:t>Produkty jsou obvykle relevantní cca půl roku – rok; stejné řady produktů se obvykle pro novou sezónu mírně obmění; různé „výkonnostní třídy“ v rámci značky</a:t>
            </a:r>
          </a:p>
          <a:p>
            <a:pPr marL="920750" lvl="1" indent="-571500" eaLnBrk="1" hangingPunct="1"/>
            <a:r>
              <a:rPr lang="cs-CZ" sz="1400" dirty="0"/>
              <a:t>Přichází několik set až tisíců uživatelů/den - cca 10% na hlavní stránku, 60% na konkrétní produkty a zbytek na kategorie. </a:t>
            </a:r>
          </a:p>
          <a:p>
            <a:pPr marL="1216025" lvl="2" indent="-571500" eaLnBrk="1" hangingPunct="1"/>
            <a:r>
              <a:rPr lang="cs-CZ" sz="1200" dirty="0"/>
              <a:t>U některých uživatelů jsme schopni dohledat minulé návštěvy, případně i objednávky</a:t>
            </a:r>
          </a:p>
          <a:p>
            <a:pPr marL="920750" lvl="1" indent="-571500" eaLnBrk="1" hangingPunct="1"/>
            <a:r>
              <a:rPr lang="cs-CZ" sz="1400" dirty="0"/>
              <a:t>Cca </a:t>
            </a:r>
            <a:r>
              <a:rPr lang="cs-CZ" sz="1400" dirty="0" smtClean="0"/>
              <a:t>2-5% </a:t>
            </a:r>
            <a:r>
              <a:rPr lang="cs-CZ" sz="1400" dirty="0"/>
              <a:t>uživatelů vloží něco do košíku</a:t>
            </a:r>
          </a:p>
          <a:p>
            <a:pPr marL="1216025" lvl="2" indent="-571500" eaLnBrk="1" hangingPunct="1"/>
            <a:r>
              <a:rPr lang="cs-CZ" sz="1200" dirty="0"/>
              <a:t>Řada lidí objednávku nedokončí</a:t>
            </a:r>
          </a:p>
          <a:p>
            <a:pPr marL="1216025" lvl="2" indent="-571500" eaLnBrk="1" hangingPunct="1"/>
            <a:r>
              <a:rPr lang="cs-CZ" sz="1200" dirty="0"/>
              <a:t>Řada lidí odchází po shlédnutí prvního objektu (primárně ti co přišli přímo na něj)</a:t>
            </a:r>
          </a:p>
          <a:p>
            <a:pPr marL="571500" indent="-571500" eaLnBrk="1" hangingPunct="1"/>
            <a:r>
              <a:rPr lang="cs-CZ" sz="1600" b="1" i="1" dirty="0">
                <a:solidFill>
                  <a:srgbClr val="92D050"/>
                </a:solidFill>
              </a:rPr>
              <a:t>Cílem provozovatele je zvýšit zisk z prodeje</a:t>
            </a:r>
          </a:p>
          <a:p>
            <a:pPr marL="1216025" lvl="2" indent="-571500" eaLnBrk="1" hangingPunct="1"/>
            <a:r>
              <a:rPr lang="cs-CZ" sz="1200" dirty="0"/>
              <a:t>zvýšit podíl osob, které si něco koupí (nebo alespoň vloží do košíku)</a:t>
            </a:r>
          </a:p>
          <a:p>
            <a:pPr marL="1216025" lvl="2" indent="-571500" eaLnBrk="1" hangingPunct="1"/>
            <a:r>
              <a:rPr lang="cs-CZ" sz="1200" dirty="0"/>
              <a:t>zvýšit celkový objem objednávek (více produktů v košíku)</a:t>
            </a:r>
          </a:p>
          <a:p>
            <a:pPr marL="1216025" lvl="2" indent="-571500" eaLnBrk="1" hangingPunct="1"/>
            <a:r>
              <a:rPr lang="cs-CZ" sz="1200" dirty="0"/>
              <a:t>zvýšit podíl zboží s vyšší marží/ziskem</a:t>
            </a:r>
          </a:p>
          <a:p>
            <a:pPr marL="571500" indent="-571500" eaLnBrk="1" hangingPunct="1"/>
            <a:r>
              <a:rPr lang="cs-CZ" sz="1800" dirty="0"/>
              <a:t>Kde už probíhá personalizace / doporučování?</a:t>
            </a:r>
          </a:p>
          <a:p>
            <a:pPr marL="920750" lvl="1" indent="-571500" eaLnBrk="1" hangingPunct="1"/>
            <a:r>
              <a:rPr lang="cs-CZ" sz="1400" dirty="0"/>
              <a:t>Nakolik je web v doporučování úspěšný? Co (ne)funguje dobře? V čem je web jedinečný?</a:t>
            </a:r>
          </a:p>
          <a:p>
            <a:pPr marL="571500" indent="-571500" eaLnBrk="1" hangingPunct="1"/>
            <a:r>
              <a:rPr lang="cs-CZ" sz="1800" dirty="0"/>
              <a:t>Čím je tato doména náročná? </a:t>
            </a:r>
          </a:p>
          <a:p>
            <a:pPr marL="920750" lvl="1" indent="-571500" eaLnBrk="1" hangingPunct="1"/>
            <a:r>
              <a:rPr lang="cs-CZ" sz="1400" dirty="0"/>
              <a:t>Co je potřeba k tomu, aby doporučování na dané doméně dobře fungovalo? Jak to měřit?</a:t>
            </a:r>
          </a:p>
          <a:p>
            <a:pPr marL="571500" indent="-571500" eaLnBrk="1" hangingPunct="1"/>
            <a:r>
              <a:rPr lang="cs-CZ" sz="1800" dirty="0"/>
              <a:t>Najdete nějaké „missed opportunities“?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211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7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767409" y="122238"/>
            <a:ext cx="8757591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 err="1">
                <a:solidFill>
                  <a:schemeClr val="tx2"/>
                </a:solidFill>
              </a:rPr>
              <a:t>Events</a:t>
            </a:r>
            <a:r>
              <a:rPr lang="cs-CZ" sz="3900" b="1" dirty="0">
                <a:solidFill>
                  <a:schemeClr val="tx2"/>
                </a:solidFill>
              </a:rPr>
              <a:t> </a:t>
            </a:r>
            <a:r>
              <a:rPr lang="cs-CZ" sz="3900" b="1" dirty="0" err="1">
                <a:solidFill>
                  <a:schemeClr val="tx2"/>
                </a:solidFill>
              </a:rPr>
              <a:t>Recommender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9" y="1196752"/>
            <a:ext cx="9649768" cy="5508848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Portál s</a:t>
            </a:r>
            <a:r>
              <a:rPr lang="cs-CZ" sz="1800" i="1" dirty="0">
                <a:solidFill>
                  <a:srgbClr val="FF0000"/>
                </a:solidFill>
              </a:rPr>
              <a:t> (kulturními)</a:t>
            </a:r>
            <a:r>
              <a:rPr lang="cs-CZ" sz="1800" b="1" i="1" dirty="0">
                <a:solidFill>
                  <a:srgbClr val="FF0000"/>
                </a:solidFill>
              </a:rPr>
              <a:t> událostmi - například goout.cz, ticketportal.cz</a:t>
            </a:r>
          </a:p>
          <a:p>
            <a:pPr marL="920750" lvl="1" indent="-571500" eaLnBrk="1" hangingPunct="1"/>
            <a:r>
              <a:rPr lang="cs-CZ" sz="1600" dirty="0"/>
              <a:t>Řádově stovky až tisíce produktů, rychle zastarávají</a:t>
            </a:r>
          </a:p>
          <a:p>
            <a:pPr marL="1216025" lvl="2" indent="-571500" eaLnBrk="1" hangingPunct="1"/>
            <a:r>
              <a:rPr lang="cs-CZ" sz="1400" dirty="0"/>
              <a:t>Kategorie, místo, čas, </a:t>
            </a:r>
            <a:r>
              <a:rPr lang="cs-CZ" sz="1400" dirty="0" err="1"/>
              <a:t>tagy</a:t>
            </a:r>
            <a:r>
              <a:rPr lang="cs-CZ" sz="1400" dirty="0"/>
              <a:t>, provázání na osoby (herci, hudebníci,…)</a:t>
            </a:r>
          </a:p>
          <a:p>
            <a:pPr marL="1216025" lvl="2" indent="-571500" eaLnBrk="1" hangingPunct="1"/>
            <a:r>
              <a:rPr lang="cs-CZ" sz="1400" dirty="0"/>
              <a:t>Po odehrání už akce není </a:t>
            </a:r>
            <a:r>
              <a:rPr lang="cs-CZ" sz="1400" dirty="0" smtClean="0"/>
              <a:t>relevantní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/>
              <a:t>Přichází několik tisíců uživatelů/den – většinou na hlavní stránku. </a:t>
            </a:r>
          </a:p>
          <a:p>
            <a:pPr marL="1216025" lvl="2" indent="-571500" eaLnBrk="1" hangingPunct="1"/>
            <a:r>
              <a:rPr lang="cs-CZ" sz="1400" dirty="0"/>
              <a:t>U řady uživatelů jsme schopni dohledat minulé návštěvy, případně objednávky</a:t>
            </a:r>
          </a:p>
          <a:p>
            <a:pPr marL="1216025" lvl="2" indent="-571500" eaLnBrk="1" hangingPunct="1"/>
            <a:r>
              <a:rPr lang="cs-CZ" sz="1400" dirty="0"/>
              <a:t>Jsme schopni přibližně zjistit polohu </a:t>
            </a:r>
            <a:r>
              <a:rPr lang="cs-CZ" sz="1400" dirty="0" smtClean="0"/>
              <a:t>uživatele</a:t>
            </a:r>
            <a:endParaRPr lang="cs-CZ" sz="1800" b="1" i="1" dirty="0">
              <a:solidFill>
                <a:srgbClr val="92D050"/>
              </a:solidFill>
            </a:endParaRPr>
          </a:p>
          <a:p>
            <a:pPr marL="571500" indent="-571500" eaLnBrk="1" hangingPunct="1"/>
            <a:r>
              <a:rPr lang="cs-CZ" sz="1800" b="1" i="1" dirty="0">
                <a:solidFill>
                  <a:srgbClr val="92D050"/>
                </a:solidFill>
              </a:rPr>
              <a:t>Cílem provozovatele je zvýšit zisk z prodeje</a:t>
            </a:r>
          </a:p>
          <a:p>
            <a:pPr marL="1216025" lvl="2" indent="-571500" eaLnBrk="1" hangingPunct="1"/>
            <a:r>
              <a:rPr lang="cs-CZ" sz="1300" dirty="0"/>
              <a:t>zvýšit podíl osob, které si něco koupí (nebo alespoň vloží do košíku)</a:t>
            </a:r>
          </a:p>
          <a:p>
            <a:pPr marL="1216025" lvl="2" indent="-571500" eaLnBrk="1" hangingPunct="1"/>
            <a:r>
              <a:rPr lang="cs-CZ" sz="1300" dirty="0"/>
              <a:t>zvýšit celkový počet uživatelů a jejich </a:t>
            </a:r>
            <a:r>
              <a:rPr lang="cs-CZ" sz="1300" dirty="0" err="1"/>
              <a:t>loayalitu</a:t>
            </a:r>
            <a:endParaRPr lang="cs-CZ" sz="1300" dirty="0"/>
          </a:p>
          <a:p>
            <a:pPr marL="1216025" lvl="2" indent="-571500" eaLnBrk="1" hangingPunct="1"/>
            <a:endParaRPr lang="cs-CZ" sz="1300" dirty="0"/>
          </a:p>
          <a:p>
            <a:pPr marL="1216025" lvl="2" indent="-571500" eaLnBrk="1" hangingPunct="1"/>
            <a:endParaRPr lang="cs-CZ" sz="1300" dirty="0"/>
          </a:p>
          <a:p>
            <a:pPr marL="571500" indent="-571500" eaLnBrk="1" hangingPunct="1"/>
            <a:r>
              <a:rPr lang="cs-CZ" sz="2000" dirty="0"/>
              <a:t>Kde už probíhá personalizace / doporučování?</a:t>
            </a:r>
          </a:p>
          <a:p>
            <a:pPr marL="920750" lvl="1" indent="-571500" eaLnBrk="1" hangingPunct="1"/>
            <a:r>
              <a:rPr lang="cs-CZ" sz="1600" dirty="0"/>
              <a:t>Nakolik je web v doporučování úspěšný? Co (ne)funguje dobře? V čem je web jedinečný?</a:t>
            </a:r>
          </a:p>
          <a:p>
            <a:pPr marL="571500" indent="-571500" eaLnBrk="1" hangingPunct="1"/>
            <a:r>
              <a:rPr lang="cs-CZ" sz="2000" dirty="0"/>
              <a:t>Čím je tato doména náročná? </a:t>
            </a:r>
          </a:p>
          <a:p>
            <a:pPr marL="920750" lvl="1" indent="-571500" eaLnBrk="1" hangingPunct="1"/>
            <a:r>
              <a:rPr lang="cs-CZ" sz="1600" dirty="0"/>
              <a:t>Co je potřeba k tomu, aby doporučování na dané doméně dobře fungovalo? Jak to měřit?</a:t>
            </a:r>
          </a:p>
          <a:p>
            <a:pPr marL="571500" indent="-571500" eaLnBrk="1" hangingPunct="1"/>
            <a:r>
              <a:rPr lang="cs-CZ" sz="2000" dirty="0"/>
              <a:t>Najdete nějaké „missed opportunities“?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14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D1724-17A9-4E6F-9C05-1F66B3D896E2}" type="slidenum">
              <a:rPr lang="en-GB" altLang="en-US">
                <a:latin typeface="Arial" charset="0"/>
              </a:rPr>
              <a:pPr/>
              <a:t>8</a:t>
            </a:fld>
            <a:endParaRPr lang="en-GB" altLang="en-US">
              <a:latin typeface="Arial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23393" y="122238"/>
            <a:ext cx="8901607" cy="85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s-CZ" sz="3900" b="1" dirty="0">
                <a:solidFill>
                  <a:schemeClr val="tx2"/>
                </a:solidFill>
              </a:rPr>
              <a:t>POI </a:t>
            </a:r>
            <a:r>
              <a:rPr lang="cs-CZ" sz="3900" b="1" dirty="0" err="1">
                <a:solidFill>
                  <a:schemeClr val="tx2"/>
                </a:solidFill>
              </a:rPr>
              <a:t>Recommendation</a:t>
            </a:r>
            <a:endParaRPr lang="en-US" sz="3900" b="1" dirty="0">
              <a:solidFill>
                <a:schemeClr val="tx2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393" y="1196752"/>
            <a:ext cx="9793784" cy="5508848"/>
          </a:xfrm>
          <a:noFill/>
        </p:spPr>
        <p:txBody>
          <a:bodyPr/>
          <a:lstStyle/>
          <a:p>
            <a:pPr marL="571500" indent="-571500" eaLnBrk="1" hangingPunct="1"/>
            <a:r>
              <a:rPr lang="cs-CZ" sz="1800" b="1" i="1" dirty="0">
                <a:solidFill>
                  <a:srgbClr val="FF0000"/>
                </a:solidFill>
              </a:rPr>
              <a:t>Rozsáhlejší databáze POI – například kudyznudy.cz, turistickyatlas.cz</a:t>
            </a:r>
          </a:p>
          <a:p>
            <a:pPr marL="920750" lvl="1" indent="-571500" eaLnBrk="1" hangingPunct="1"/>
            <a:r>
              <a:rPr lang="cs-CZ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Případně mobilní aplikace se stejným cílem</a:t>
            </a:r>
          </a:p>
          <a:p>
            <a:pPr marL="920750" lvl="1" indent="-571500" eaLnBrk="1" hangingPunct="1"/>
            <a:r>
              <a:rPr lang="cs-CZ" sz="1600" dirty="0"/>
              <a:t>Řádově desetitisíce míst, může být provázáno s událostmi</a:t>
            </a:r>
          </a:p>
          <a:p>
            <a:pPr marL="1216025" lvl="2" indent="-571500" eaLnBrk="1" hangingPunct="1"/>
            <a:r>
              <a:rPr lang="cs-CZ" sz="1400" dirty="0"/>
              <a:t>Kategorie + </a:t>
            </a:r>
            <a:r>
              <a:rPr lang="cs-CZ" sz="1400" dirty="0" err="1"/>
              <a:t>tagy</a:t>
            </a:r>
            <a:r>
              <a:rPr lang="cs-CZ" sz="1400" dirty="0"/>
              <a:t> míst (+ fotografie), přesná GPS lokace</a:t>
            </a:r>
            <a:endParaRPr lang="cs-CZ" sz="1300" dirty="0"/>
          </a:p>
          <a:p>
            <a:pPr marL="1216025" lvl="2" indent="-571500" eaLnBrk="1" hangingPunct="1"/>
            <a:r>
              <a:rPr lang="cs-CZ" sz="1400" dirty="0"/>
              <a:t>Místa jsou poměrně statická, události se mění rychle, částečná </a:t>
            </a:r>
            <a:r>
              <a:rPr lang="cs-CZ" sz="1400" dirty="0" smtClean="0"/>
              <a:t>periodicita</a:t>
            </a:r>
            <a:endParaRPr lang="cs-CZ" sz="1400" dirty="0"/>
          </a:p>
          <a:p>
            <a:pPr marL="920750" lvl="1" indent="-571500" eaLnBrk="1" hangingPunct="1"/>
            <a:r>
              <a:rPr lang="cs-CZ" sz="1600" dirty="0"/>
              <a:t>Přichází desetitisíce uživatelů/den – většinou na stránku s konkrétním místem. </a:t>
            </a:r>
          </a:p>
          <a:p>
            <a:pPr marL="1216025" lvl="2" indent="-571500" eaLnBrk="1" hangingPunct="1"/>
            <a:r>
              <a:rPr lang="cs-CZ" sz="1400" dirty="0"/>
              <a:t>U některých uživatelů jsme schopni dohledat minulé návštěvy</a:t>
            </a:r>
          </a:p>
          <a:p>
            <a:pPr marL="1216025" lvl="2" indent="-571500" eaLnBrk="1" hangingPunct="1"/>
            <a:r>
              <a:rPr lang="cs-CZ" sz="1400" dirty="0"/>
              <a:t>U mobilní aplikace lze získat aktuální </a:t>
            </a:r>
            <a:r>
              <a:rPr lang="cs-CZ" sz="1400" dirty="0" smtClean="0"/>
              <a:t>polohu</a:t>
            </a:r>
            <a:endParaRPr lang="cs-CZ" sz="1400" dirty="0"/>
          </a:p>
          <a:p>
            <a:pPr marL="571500" indent="-571500" eaLnBrk="1" hangingPunct="1"/>
            <a:r>
              <a:rPr lang="cs-CZ" sz="1800" b="1" i="1" dirty="0">
                <a:solidFill>
                  <a:srgbClr val="92D050"/>
                </a:solidFill>
              </a:rPr>
              <a:t>Cílem provozovatele je získat konkurenční výhodu a zvýšit zisk z reklamy</a:t>
            </a:r>
          </a:p>
          <a:p>
            <a:pPr marL="1216025" lvl="2" indent="-571500" eaLnBrk="1" hangingPunct="1"/>
            <a:r>
              <a:rPr lang="cs-CZ" sz="1300" dirty="0"/>
              <a:t>zvýšit podíl osob, které se vracejí; zvýšit počet uživatelů</a:t>
            </a:r>
          </a:p>
          <a:p>
            <a:pPr marL="1216025" lvl="2" indent="-571500" eaLnBrk="1" hangingPunct="1"/>
            <a:r>
              <a:rPr lang="cs-CZ" sz="1300" dirty="0"/>
              <a:t>zvýšit počet navštívených stránek / session</a:t>
            </a:r>
          </a:p>
          <a:p>
            <a:pPr marL="1216025" lvl="2" indent="-571500" eaLnBrk="1" hangingPunct="1"/>
            <a:r>
              <a:rPr lang="cs-CZ" sz="1300" dirty="0"/>
              <a:t>Kontextová reklama dle lokace</a:t>
            </a:r>
          </a:p>
          <a:p>
            <a:pPr marL="1216025" lvl="2" indent="-571500" eaLnBrk="1" hangingPunct="1"/>
            <a:endParaRPr lang="cs-CZ" sz="1300" dirty="0"/>
          </a:p>
          <a:p>
            <a:pPr marL="571500" indent="-571500" eaLnBrk="1" hangingPunct="1"/>
            <a:r>
              <a:rPr lang="cs-CZ" sz="2000" dirty="0"/>
              <a:t>Kde už probíhá personalizace / doporučování?</a:t>
            </a:r>
          </a:p>
          <a:p>
            <a:pPr marL="920750" lvl="1" indent="-571500" eaLnBrk="1" hangingPunct="1"/>
            <a:r>
              <a:rPr lang="cs-CZ" sz="1600" dirty="0"/>
              <a:t>Nakolik je web v doporučování úspěšný? Co (ne)funguje dobře? V čem je web jedinečný?</a:t>
            </a:r>
          </a:p>
          <a:p>
            <a:pPr marL="571500" indent="-571500" eaLnBrk="1" hangingPunct="1"/>
            <a:r>
              <a:rPr lang="cs-CZ" sz="2000" dirty="0"/>
              <a:t>Čím je tato doména náročná? </a:t>
            </a:r>
          </a:p>
          <a:p>
            <a:pPr marL="920750" lvl="1" indent="-571500" eaLnBrk="1" hangingPunct="1"/>
            <a:r>
              <a:rPr lang="cs-CZ" sz="1600" dirty="0"/>
              <a:t>Co je potřeba k tomu, aby doporučování na dané doméně dobře fungovalo? Jak to měřit?</a:t>
            </a:r>
          </a:p>
          <a:p>
            <a:pPr marL="571500" indent="-571500" eaLnBrk="1" hangingPunct="1"/>
            <a:r>
              <a:rPr lang="cs-CZ" sz="2000" dirty="0"/>
              <a:t>Najdete nějaké „missed opportunities“?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56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44152</TotalTime>
  <Words>1371</Words>
  <Application>Microsoft Office PowerPoint</Application>
  <PresentationFormat>Widescreen</PresentationFormat>
  <Paragraphs>145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Network</vt:lpstr>
      <vt:lpstr>NSWI166: Labs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MFF-UK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preference learning in real systems - from events to processes</dc:title>
  <dc:creator>Alan Eckhardt</dc:creator>
  <cp:lastModifiedBy>lpeska</cp:lastModifiedBy>
  <cp:revision>426</cp:revision>
  <cp:lastPrinted>2017-12-04T14:37:52Z</cp:lastPrinted>
  <dcterms:created xsi:type="dcterms:W3CDTF">2011-06-02T09:06:03Z</dcterms:created>
  <dcterms:modified xsi:type="dcterms:W3CDTF">2025-05-05T20:30:10Z</dcterms:modified>
</cp:coreProperties>
</file>