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419" r:id="rId4"/>
    <p:sldId id="421" r:id="rId5"/>
    <p:sldId id="424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C3EA76-E299-2887-EA2C-F3172DA6FE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9F5825-875A-D8FB-F601-6911AD83B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85491A-2332-DEA8-89B7-B58838835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5F04-2B7B-418F-BE6D-CB99A2A387D2}" type="datetimeFigureOut">
              <a:rPr lang="cs-CZ" smtClean="0"/>
              <a:t>21.04.2025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B14D70-EC34-54F8-DA12-A43A4C018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C37A39-E1FD-527D-632B-F0A9749B4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593-EAC7-40F1-B387-C32B743B3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0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EB9557-056C-9BD7-A104-79127314F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2A12232-430A-F702-7C9B-32028C703D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72E36E-4E3E-B81A-E334-FF1D43A9F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5F04-2B7B-418F-BE6D-CB99A2A387D2}" type="datetimeFigureOut">
              <a:rPr lang="cs-CZ" smtClean="0"/>
              <a:t>21.04.2025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05C29E-BEBC-A642-1EE7-C7CF12905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D49FE2-B7E2-6941-6BB4-41FF4908D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593-EAC7-40F1-B387-C32B743B3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115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0C6D38F-66EA-38B8-B722-C35EF41CD4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46D6CAD-C28C-31AF-180B-6FEE7E1370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08466B-06C1-172E-D902-FF3B705D4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5F04-2B7B-418F-BE6D-CB99A2A387D2}" type="datetimeFigureOut">
              <a:rPr lang="cs-CZ" smtClean="0"/>
              <a:t>21.04.2025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01854B-6B35-9C70-1484-B7B6B65F6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05B96D-286F-386F-5E20-E4D832C01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593-EAC7-40F1-B387-C32B743B3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9265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AY2023/24 NSWI166 Lecture 6 of 12, Vojtáš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Linear Monotone Preference Model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CACD4-D05D-443A-96A5-56D488532F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77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AY2023/24 NSWI166 Lecture 6 of 12, Vojtáš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Linear Monotone Preference Model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CACD4-D05D-443A-96A5-56D488532F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612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AY2023/24 NSWI166 Lecture 6 of 12, Vojtáš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Linear Monotone Preference Model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CACD4-D05D-443A-96A5-56D488532F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470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AY2023/24 NSWI166 Lecture 6 of 12, Vojtáš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Linear Monotone Preference Model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CACD4-D05D-443A-96A5-56D488532F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0421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AY2023/24 NSWI166 Lecture 6 of 12, Vojtáš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Linear Monotone Preference Model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CACD4-D05D-443A-96A5-56D488532F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244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AY2023/24 NSWI166 Lecture 6 of 12, Vojtáš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Linear Monotone Preference Model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CACD4-D05D-443A-96A5-56D488532F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0963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AY2023/24 NSWI166 Lecture 6 of 12, Vojtáš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Linear Monotone Preference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CACD4-D05D-443A-96A5-56D488532F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7017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AY2023/24 NSWI166 Lecture 6 of 12, Vojtáš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Linear Monotone Preference Model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CACD4-D05D-443A-96A5-56D488532F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938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FEB911-47E0-65DA-1E4B-F42222E9C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17C885-83F8-554E-8B25-90684E31E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556017-4B37-4E2B-DA03-ECE9891D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5F04-2B7B-418F-BE6D-CB99A2A387D2}" type="datetimeFigureOut">
              <a:rPr lang="cs-CZ" smtClean="0"/>
              <a:t>21.04.2025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3C4221-C56C-6181-722F-6441332E2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21F192-5972-E1FA-BADB-574737A7D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593-EAC7-40F1-B387-C32B743B3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943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AY2023/24 NSWI166 Lecture 6 of 12, Vojtáš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Linear Monotone Preference Model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CACD4-D05D-443A-96A5-56D488532F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3161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AY2023/24 NSWI166 Lecture 6 of 12, Vojtáš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Linear Monotone Preference Model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CACD4-D05D-443A-96A5-56D488532F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3404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AY2023/24 NSWI166 Lecture 6 of 12, Vojtáš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Linear Monotone Preference Model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CACD4-D05D-443A-96A5-56D488532F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225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506686-8C21-37F1-AC75-95446FBDD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ADEA4CB-C931-003A-184D-172D90C13F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359BD5-DC3B-4FEF-A9CB-64F82E23A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5F04-2B7B-418F-BE6D-CB99A2A387D2}" type="datetimeFigureOut">
              <a:rPr lang="cs-CZ" smtClean="0"/>
              <a:t>21.04.2025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20B7FD-444D-E2D9-07A8-3BD118464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051EE2-5882-44A0-189C-DF06151FA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593-EAC7-40F1-B387-C32B743B3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611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73FC8B-8342-3893-3114-A6178818C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25AC7C-7317-F184-5B48-8963193A28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6B77696-57A7-6645-C07B-A510D90EA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4F0DC67-18B5-1121-55C3-2006E56A5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5F04-2B7B-418F-BE6D-CB99A2A387D2}" type="datetimeFigureOut">
              <a:rPr lang="cs-CZ" smtClean="0"/>
              <a:t>21.04.2025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891C333-1F87-B2E6-CA08-815F2DE72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DD63E9-336E-B9C1-E958-1432098F4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593-EAC7-40F1-B387-C32B743B3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478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EC0C37-AE88-8B31-74CE-FA91BB237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8A46AB6-26D2-665A-B774-7296F322F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76B8CE8-A6C9-8122-8F88-2DC2EB352E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6ADC3E1-048B-3252-558C-8D66195F5F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D093C33-8179-13D2-82D8-5D06069DC8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251DCAD-94D0-027D-E9F2-9F4C495CF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5F04-2B7B-418F-BE6D-CB99A2A387D2}" type="datetimeFigureOut">
              <a:rPr lang="cs-CZ" smtClean="0"/>
              <a:t>21.04.2025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EBAB8B8-C028-ABB2-C29D-9E5EA65F8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320A8BD-EDB2-4E2C-DEDE-6B98C28E4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593-EAC7-40F1-B387-C32B743B3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844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63743-0FB6-9B46-9205-C2C352BFB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83850A8-D073-4B74-66C2-D6625A7B6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5F04-2B7B-418F-BE6D-CB99A2A387D2}" type="datetimeFigureOut">
              <a:rPr lang="cs-CZ" smtClean="0"/>
              <a:t>21.04.2025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721702E-718C-DFF7-3045-1C5A96942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D02B5E1-2D73-9C04-26E5-869A94ABD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593-EAC7-40F1-B387-C32B743B3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1220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EDBCB18-F6FC-B0F9-8D87-6931229DE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5F04-2B7B-418F-BE6D-CB99A2A387D2}" type="datetimeFigureOut">
              <a:rPr lang="cs-CZ" smtClean="0"/>
              <a:t>21.04.2025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3F5D855-FE58-3184-EF5A-7C502D025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331401B-C6C8-6D1E-A62C-CCE465070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593-EAC7-40F1-B387-C32B743B3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437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0C07E2-FFE9-71C1-1D67-598096583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1877F1-062E-F985-239E-9E33BAA40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B83F7DE-B2E2-7C9A-2FB8-9DF7CB10F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CD45AB0-F5FD-E0FE-675E-305615E8F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5F04-2B7B-418F-BE6D-CB99A2A387D2}" type="datetimeFigureOut">
              <a:rPr lang="cs-CZ" smtClean="0"/>
              <a:t>21.04.2025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93F0072-0903-6C06-A4BB-BB6AB03D8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17CD16-B35E-9C33-59AE-9A733961C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593-EAC7-40F1-B387-C32B743B3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812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ADF2DB-2F56-4E57-5B3A-A0DF36940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CFC9686-052A-729D-302B-F2D9782579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32238C4-1360-968E-DB85-29DA2799E6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920FC0C-2A80-A53E-50A0-16DF2B455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5F04-2B7B-418F-BE6D-CB99A2A387D2}" type="datetimeFigureOut">
              <a:rPr lang="cs-CZ" smtClean="0"/>
              <a:t>21.04.2025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4365F56-E3BC-B4EC-27FA-CB934227A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53A2890-3A84-0F5C-AC53-15FE5F73F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593-EAC7-40F1-B387-C32B743B3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140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CA12DD8-55AC-756D-9064-31A02CF15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0833ABC-1209-2692-4654-9C8845BA0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520D5A-71FD-60B1-BCE2-C35008CB29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3B5F04-2B7B-418F-BE6D-CB99A2A387D2}" type="datetimeFigureOut">
              <a:rPr lang="cs-CZ" smtClean="0"/>
              <a:t>21.04.2025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C09E8E-E929-592C-F884-BFC76ADF1C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2F1C87-41DB-1CE2-BA17-9BFCE65BE0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D05593-EAC7-40F1-B387-C32B743B3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955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AY2023/24 NSWI166 Lecture 6 of 12, Vojtáš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Linear Monotone Preference Model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CACD4-D05D-443A-96A5-56D488532F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736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C88BDC-DF00-2368-9444-EECE9854B2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NSWI166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5B3C663-5A0C-AF26-111A-4E5F05A571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Labs</a:t>
            </a:r>
            <a:r>
              <a:rPr lang="cs-CZ" dirty="0"/>
              <a:t> #5: </a:t>
            </a:r>
            <a:r>
              <a:rPr lang="cs-CZ" dirty="0" err="1"/>
              <a:t>linear</a:t>
            </a:r>
            <a:r>
              <a:rPr lang="cs-CZ" dirty="0"/>
              <a:t> </a:t>
            </a:r>
            <a:r>
              <a:rPr lang="cs-CZ" dirty="0" err="1"/>
              <a:t>monotone</a:t>
            </a:r>
            <a:r>
              <a:rPr lang="cs-CZ" dirty="0"/>
              <a:t> preference model</a:t>
            </a:r>
          </a:p>
          <a:p>
            <a:pPr marL="342900" indent="-342900" algn="l">
              <a:buFontTx/>
              <a:buChar char="-"/>
            </a:pPr>
            <a:r>
              <a:rPr lang="cs-CZ" sz="2000" dirty="0" err="1"/>
              <a:t>If</a:t>
            </a:r>
            <a:r>
              <a:rPr lang="cs-CZ" sz="2000" dirty="0"/>
              <a:t> to </a:t>
            </a:r>
            <a:r>
              <a:rPr lang="cs-CZ" sz="2000" dirty="0" err="1"/>
              <a:t>be</a:t>
            </a:r>
            <a:r>
              <a:rPr lang="cs-CZ" sz="2000" dirty="0"/>
              <a:t> </a:t>
            </a:r>
            <a:r>
              <a:rPr lang="cs-CZ" sz="2000" dirty="0" err="1"/>
              <a:t>completed</a:t>
            </a:r>
            <a:r>
              <a:rPr lang="cs-CZ" sz="2000" dirty="0"/>
              <a:t> </a:t>
            </a:r>
            <a:r>
              <a:rPr lang="cs-CZ" sz="2000" dirty="0" err="1"/>
              <a:t>at</a:t>
            </a:r>
            <a:r>
              <a:rPr lang="cs-CZ" sz="2000" dirty="0"/>
              <a:t> </a:t>
            </a:r>
            <a:r>
              <a:rPr lang="cs-CZ" sz="2000" dirty="0" err="1"/>
              <a:t>home</a:t>
            </a:r>
            <a:r>
              <a:rPr lang="cs-CZ" sz="2000" dirty="0"/>
              <a:t>, </a:t>
            </a:r>
            <a:r>
              <a:rPr lang="cs-CZ" sz="2000" dirty="0" err="1"/>
              <a:t>print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assignment</a:t>
            </a:r>
            <a:r>
              <a:rPr lang="cs-CZ" sz="2000" dirty="0"/>
              <a:t>, </a:t>
            </a:r>
            <a:r>
              <a:rPr lang="cs-CZ" sz="2000" dirty="0" err="1"/>
              <a:t>fill</a:t>
            </a:r>
            <a:r>
              <a:rPr lang="cs-CZ" sz="2000" dirty="0"/>
              <a:t> in, and upload </a:t>
            </a:r>
            <a:r>
              <a:rPr lang="cs-CZ" sz="2000" dirty="0" err="1"/>
              <a:t>photos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drawn</a:t>
            </a:r>
            <a:r>
              <a:rPr lang="cs-CZ" sz="2000" dirty="0"/>
              <a:t> </a:t>
            </a:r>
            <a:r>
              <a:rPr lang="cs-CZ" sz="2000" dirty="0" err="1"/>
              <a:t>solutions</a:t>
            </a:r>
            <a:endParaRPr lang="cs-CZ" sz="2000" dirty="0"/>
          </a:p>
          <a:p>
            <a:pPr marL="342900" indent="-342900" algn="l"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20689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43470" y="4483865"/>
            <a:ext cx="1861850" cy="19059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69066" y="473726"/>
            <a:ext cx="3602516" cy="37898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54488" y="473725"/>
            <a:ext cx="1872867" cy="37567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58708" y="4483865"/>
            <a:ext cx="3602516" cy="19059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86151" y="506774"/>
            <a:ext cx="256252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prstClr val="black"/>
                </a:solidFill>
                <a:latin typeface="Calibri"/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25392" y="420686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  <a:latin typeface="Calibri"/>
              </a:rPr>
              <a:t>0</a:t>
            </a:r>
            <a:endParaRPr lang="cs-CZ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44741" y="445842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  <a:latin typeface="Calibri"/>
              </a:rPr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53920" y="619537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>
                <a:solidFill>
                  <a:prstClr val="black"/>
                </a:solidFill>
                <a:latin typeface="Calibri"/>
              </a:rPr>
              <a:t>1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48671" y="421867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>
                <a:solidFill>
                  <a:prstClr val="black"/>
                </a:solidFill>
                <a:latin typeface="Calibri"/>
              </a:rPr>
              <a:t>1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0161225" y="4229689"/>
            <a:ext cx="28643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6558708" y="231354"/>
            <a:ext cx="0" cy="2754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4256184" y="4230477"/>
            <a:ext cx="19830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568780" y="6379816"/>
            <a:ext cx="0" cy="3404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536674" y="6455882"/>
            <a:ext cx="429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alibri"/>
              </a:rPr>
              <a:t>x</a:t>
            </a:r>
            <a:r>
              <a:rPr lang="en-US" baseline="-25000" dirty="0">
                <a:solidFill>
                  <a:prstClr val="black"/>
                </a:solidFill>
                <a:latin typeface="Calibri"/>
              </a:rPr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64609" y="3886591"/>
            <a:ext cx="429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alibri"/>
              </a:rPr>
              <a:t>x</a:t>
            </a:r>
            <a:r>
              <a:rPr lang="en-US" baseline="-25000" dirty="0">
                <a:solidFill>
                  <a:prstClr val="black"/>
                </a:solidFill>
                <a:latin typeface="Calibri"/>
              </a:rPr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232835" y="3873206"/>
            <a:ext cx="429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prstClr val="black"/>
                </a:solidFill>
                <a:latin typeface="Brush Script MT" pitchFamily="66" charset="0"/>
              </a:rPr>
              <a:t>D</a:t>
            </a:r>
            <a:r>
              <a:rPr lang="cs-CZ" baseline="-25000" dirty="0">
                <a:solidFill>
                  <a:prstClr val="black"/>
                </a:solidFill>
                <a:latin typeface="Calibri"/>
              </a:rPr>
              <a:t>1</a:t>
            </a:r>
            <a:endParaRPr lang="en-US" baseline="-25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36674" y="46688"/>
            <a:ext cx="429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prstClr val="black"/>
                </a:solidFill>
                <a:latin typeface="Brush Script MT" pitchFamily="66" charset="0"/>
              </a:rPr>
              <a:t>D</a:t>
            </a:r>
            <a:r>
              <a:rPr lang="en-US" baseline="-25000" dirty="0">
                <a:solidFill>
                  <a:prstClr val="black"/>
                </a:solidFill>
                <a:latin typeface="Calibri"/>
              </a:rPr>
              <a:t>2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8232969" y="2189029"/>
            <a:ext cx="0" cy="184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8161360" y="2283018"/>
            <a:ext cx="16680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8202669" y="2219808"/>
            <a:ext cx="293670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prstClr val="black"/>
                </a:solidFill>
                <a:latin typeface="Calibri"/>
              </a:rPr>
              <a:t>A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9608464" y="854598"/>
            <a:ext cx="0" cy="1846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9536855" y="948587"/>
            <a:ext cx="1668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9621600" y="807912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Calibri"/>
              </a:rPr>
              <a:t>C</a:t>
            </a:r>
          </a:p>
        </p:txBody>
      </p:sp>
      <p:cxnSp>
        <p:nvCxnSpPr>
          <p:cNvPr id="57" name="Straight Connector 56"/>
          <p:cNvCxnSpPr/>
          <p:nvPr/>
        </p:nvCxnSpPr>
        <p:spPr>
          <a:xfrm>
            <a:off x="7659292" y="3190416"/>
            <a:ext cx="0" cy="1846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7587683" y="3284405"/>
            <a:ext cx="1668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7672428" y="3143730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Calibri"/>
              </a:rPr>
              <a:t>B</a:t>
            </a:r>
          </a:p>
        </p:txBody>
      </p:sp>
      <p:cxnSp>
        <p:nvCxnSpPr>
          <p:cNvPr id="64" name="Straight Connector 63"/>
          <p:cNvCxnSpPr/>
          <p:nvPr/>
        </p:nvCxnSpPr>
        <p:spPr>
          <a:xfrm flipV="1">
            <a:off x="7440488" y="4495672"/>
            <a:ext cx="2731094" cy="188125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endCxn id="10" idx="0"/>
          </p:cNvCxnSpPr>
          <p:nvPr/>
        </p:nvCxnSpPr>
        <p:spPr>
          <a:xfrm>
            <a:off x="4454487" y="1509312"/>
            <a:ext cx="1802512" cy="269755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cxnSpLocks/>
          </p:cNvCxnSpPr>
          <p:nvPr/>
        </p:nvCxnSpPr>
        <p:spPr>
          <a:xfrm flipH="1">
            <a:off x="4439795" y="485449"/>
            <a:ext cx="1887560" cy="3146751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cxnSpLocks/>
            <a:endCxn id="10" idx="0"/>
          </p:cNvCxnSpPr>
          <p:nvPr/>
        </p:nvCxnSpPr>
        <p:spPr>
          <a:xfrm>
            <a:off x="4439795" y="3632200"/>
            <a:ext cx="1817204" cy="574667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6558709" y="4495672"/>
            <a:ext cx="2350825" cy="188414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8917218" y="4495671"/>
            <a:ext cx="1244006" cy="18941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8665642" y="2547547"/>
            <a:ext cx="0" cy="1846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8594033" y="2641536"/>
            <a:ext cx="1668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8693662" y="2470095"/>
            <a:ext cx="295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prstClr val="black"/>
                </a:solidFill>
                <a:latin typeface="Calibri"/>
              </a:rPr>
              <a:t>D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 flipV="1">
            <a:off x="6568780" y="4483866"/>
            <a:ext cx="871708" cy="1893063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4463667" y="472595"/>
            <a:ext cx="1852671" cy="103671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6867507" y="1837869"/>
            <a:ext cx="0" cy="1846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6795898" y="1931858"/>
            <a:ext cx="1668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895527" y="1760417"/>
            <a:ext cx="2728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Calibri"/>
              </a:rPr>
              <a:t>E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229494" y="6372520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Calibri"/>
              </a:rPr>
              <a:t>ideal</a:t>
            </a:r>
          </a:p>
        </p:txBody>
      </p:sp>
      <p:sp>
        <p:nvSpPr>
          <p:cNvPr id="75" name="Oval 74"/>
          <p:cNvSpPr/>
          <p:nvPr/>
        </p:nvSpPr>
        <p:spPr>
          <a:xfrm>
            <a:off x="4352042" y="6297105"/>
            <a:ext cx="150829" cy="160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" name="TextBox 80"/>
              <p:cNvSpPr txBox="1"/>
              <p:nvPr/>
            </p:nvSpPr>
            <p:spPr>
              <a:xfrm>
                <a:off x="443414" y="506774"/>
                <a:ext cx="3784071" cy="484414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Have t</a:t>
                </a:r>
                <a:r>
                  <a:rPr lang="en-US" dirty="0">
                    <a:solidFill>
                      <a:prstClr val="black"/>
                    </a:solidFill>
                    <a:latin typeface="Calibri"/>
                  </a:rPr>
                  <a:t>wo users </a:t>
                </a:r>
                <a:r>
                  <a:rPr lang="en-US" b="1" dirty="0">
                    <a:solidFill>
                      <a:srgbClr val="00B050"/>
                    </a:solidFill>
                    <a:latin typeface="Calibri"/>
                  </a:rPr>
                  <a:t>u</a:t>
                </a:r>
                <a:r>
                  <a:rPr lang="en-US" dirty="0">
                    <a:solidFill>
                      <a:prstClr val="black"/>
                    </a:solidFill>
                    <a:latin typeface="Calibri"/>
                  </a:rPr>
                  <a:t> and </a:t>
                </a:r>
                <a:r>
                  <a:rPr lang="en-US" b="1" dirty="0">
                    <a:solidFill>
                      <a:srgbClr val="FF0000"/>
                    </a:solidFill>
                    <a:latin typeface="Calibri"/>
                  </a:rPr>
                  <a:t>u</a:t>
                </a:r>
                <a:r>
                  <a:rPr lang="cs-CZ" b="1" dirty="0">
                    <a:solidFill>
                      <a:srgbClr val="FF0000"/>
                    </a:solidFill>
                    <a:latin typeface="Calibri"/>
                  </a:rPr>
                  <a:t> </a:t>
                </a:r>
                <a:r>
                  <a:rPr lang="cs-CZ" dirty="0" err="1">
                    <a:latin typeface="Calibri"/>
                  </a:rPr>
                  <a:t>with</a:t>
                </a:r>
                <a:r>
                  <a:rPr lang="cs-CZ" dirty="0">
                    <a:latin typeface="Calibri"/>
                  </a:rPr>
                  <a:t> </a:t>
                </a:r>
                <a:r>
                  <a:rPr lang="cs-CZ" dirty="0" err="1">
                    <a:latin typeface="Calibri"/>
                  </a:rPr>
                  <a:t>their</a:t>
                </a:r>
                <a:r>
                  <a:rPr lang="cs-CZ" dirty="0">
                    <a:latin typeface="Calibri"/>
                  </a:rPr>
                  <a:t> </a:t>
                </a:r>
                <a:r>
                  <a:rPr lang="cs-CZ" dirty="0" err="1">
                    <a:latin typeface="Calibri"/>
                  </a:rPr>
                  <a:t>attribute-wise</a:t>
                </a:r>
                <a:r>
                  <a:rPr lang="cs-CZ" dirty="0">
                    <a:latin typeface="Calibri"/>
                  </a:rPr>
                  <a:t> </a:t>
                </a:r>
                <a:r>
                  <a:rPr lang="cs-CZ" dirty="0" err="1">
                    <a:latin typeface="Calibri"/>
                  </a:rPr>
                  <a:t>preferences</a:t>
                </a:r>
                <a:r>
                  <a:rPr lang="cs-CZ" dirty="0">
                    <a:latin typeface="Calibri"/>
                  </a:rPr>
                  <a:t> as </a:t>
                </a:r>
                <a:r>
                  <a:rPr lang="cs-CZ" dirty="0" err="1">
                    <a:latin typeface="Calibri"/>
                  </a:rPr>
                  <a:t>displayed</a:t>
                </a:r>
                <a:r>
                  <a:rPr lang="cs-CZ" dirty="0">
                    <a:latin typeface="Calibri"/>
                  </a:rPr>
                  <a:t>:</a:t>
                </a:r>
                <a:endParaRPr lang="en-US" b="1" dirty="0">
                  <a:solidFill>
                    <a:srgbClr val="FF0000"/>
                  </a:solidFill>
                  <a:latin typeface="Calibri"/>
                </a:endParaRPr>
              </a:p>
              <a:p>
                <a:pPr marL="285750" indent="-285750">
                  <a:buFontTx/>
                  <a:buChar char="-"/>
                </a:pP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Draw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images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of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points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A-E on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preferencial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cube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cs-CZ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…</a:t>
                </a:r>
                <a:r>
                  <a:rPr lang="cs-CZ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)</a:t>
                </a:r>
              </a:p>
              <a:p>
                <a:pPr marL="285750" indent="-285750">
                  <a:buFontTx/>
                  <a:buChar char="-"/>
                </a:pP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Considering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equal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importance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of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both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attributes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,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what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is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the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ordering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of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points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for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both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users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?</a:t>
                </a:r>
              </a:p>
              <a:p>
                <a:pPr marL="285750" indent="-285750">
                  <a:buFontTx/>
                  <a:buChar char="-"/>
                </a:pP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What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are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the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ideal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points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for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both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users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on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the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data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cube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?</a:t>
                </a:r>
              </a:p>
              <a:p>
                <a:pPr marL="285750" indent="-285750">
                  <a:buFontTx/>
                  <a:buChar char="-"/>
                </a:pP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For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point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cs-CZ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,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draw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all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possible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data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sources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that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would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lead to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this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particular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point in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the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preference </a:t>
                </a:r>
                <a:r>
                  <a:rPr lang="cs-CZ" dirty="0" err="1">
                    <a:solidFill>
                      <a:prstClr val="black"/>
                    </a:solidFill>
                    <a:latin typeface="Calibri"/>
                  </a:rPr>
                  <a:t>cube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.</a:t>
                </a:r>
              </a:p>
              <a:p>
                <a:pPr marL="285750" indent="-285750">
                  <a:buFontTx/>
                  <a:buChar char="-"/>
                </a:pPr>
                <a:endParaRPr lang="cs-CZ" dirty="0">
                  <a:solidFill>
                    <a:prstClr val="black"/>
                  </a:solidFill>
                  <a:latin typeface="Calibri"/>
                </a:endParaRPr>
              </a:p>
              <a:p>
                <a:pPr marL="285750" indent="-285750">
                  <a:buFontTx/>
                  <a:buChar char="-"/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r>
                  <a:rPr lang="en-US" dirty="0">
                    <a:solidFill>
                      <a:prstClr val="black"/>
                    </a:solidFill>
                    <a:latin typeface="Calibri"/>
                  </a:rPr>
                  <a:t> </a:t>
                </a:r>
              </a:p>
            </p:txBody>
          </p:sp>
        </mc:Choice>
        <mc:Fallback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414" y="506774"/>
                <a:ext cx="3784071" cy="4844147"/>
              </a:xfrm>
              <a:prstGeom prst="rect">
                <a:avLst/>
              </a:prstGeom>
              <a:blipFill>
                <a:blip r:embed="rId2"/>
                <a:stretch>
                  <a:fillRect l="-1286" t="-502" r="-128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/>
          <p:cNvSpPr txBox="1"/>
          <p:nvPr/>
        </p:nvSpPr>
        <p:spPr>
          <a:xfrm>
            <a:off x="6444785" y="4138361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alibri"/>
              </a:rPr>
              <a:t>a</a:t>
            </a:r>
            <a:r>
              <a:rPr lang="en-US" baseline="-25000" dirty="0">
                <a:solidFill>
                  <a:prstClr val="black"/>
                </a:solidFill>
                <a:latin typeface="Calibri"/>
              </a:rPr>
              <a:t>1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9858859" y="4187066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alibri"/>
              </a:rPr>
              <a:t>d</a:t>
            </a:r>
            <a:r>
              <a:rPr lang="en-US" baseline="-25000" dirty="0">
                <a:solidFill>
                  <a:prstClr val="black"/>
                </a:solidFill>
                <a:latin typeface="Calibri"/>
              </a:rPr>
              <a:t>1</a:t>
            </a:r>
          </a:p>
        </p:txBody>
      </p:sp>
      <p:cxnSp>
        <p:nvCxnSpPr>
          <p:cNvPr id="82" name="Straight Connector 81"/>
          <p:cNvCxnSpPr/>
          <p:nvPr/>
        </p:nvCxnSpPr>
        <p:spPr>
          <a:xfrm>
            <a:off x="10424926" y="137365"/>
            <a:ext cx="0" cy="184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10353317" y="231354"/>
            <a:ext cx="16680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CB4FF9-CF93-9019-FD68-5030F13A1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t>Linear Monotone Preference Model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19C9A9-9DA3-59D7-5541-174063F2F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CACD4-D05D-443A-96A5-56D488532F2E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cxnSp>
        <p:nvCxnSpPr>
          <p:cNvPr id="25" name="Straight Connector 71">
            <a:extLst>
              <a:ext uri="{FF2B5EF4-FFF2-40B4-BE49-F238E27FC236}">
                <a16:creationId xmlns:a16="http://schemas.microsoft.com/office/drawing/2014/main" id="{0310BD3D-2278-8D50-4A7D-CCD5E4F80A51}"/>
              </a:ext>
            </a:extLst>
          </p:cNvPr>
          <p:cNvCxnSpPr>
            <a:cxnSpLocks/>
            <a:endCxn id="12" idx="1"/>
          </p:cNvCxnSpPr>
          <p:nvPr/>
        </p:nvCxnSpPr>
        <p:spPr>
          <a:xfrm>
            <a:off x="4465793" y="4481875"/>
            <a:ext cx="1788127" cy="185199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383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43470" y="4483865"/>
            <a:ext cx="1861850" cy="19059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69066" y="473726"/>
            <a:ext cx="3602516" cy="37898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54488" y="473725"/>
            <a:ext cx="1872867" cy="37567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58708" y="4483865"/>
            <a:ext cx="3602516" cy="19059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86151" y="506774"/>
            <a:ext cx="256252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prstClr val="black"/>
                </a:solidFill>
                <a:latin typeface="Calibri"/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25392" y="420686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  <a:latin typeface="Calibri"/>
              </a:rPr>
              <a:t>0</a:t>
            </a:r>
            <a:endParaRPr lang="cs-CZ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44741" y="445842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  <a:latin typeface="Calibri"/>
              </a:rPr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53920" y="619537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>
                <a:solidFill>
                  <a:prstClr val="black"/>
                </a:solidFill>
                <a:latin typeface="Calibri"/>
              </a:rPr>
              <a:t>1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48671" y="421867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>
                <a:solidFill>
                  <a:prstClr val="black"/>
                </a:solidFill>
                <a:latin typeface="Calibri"/>
              </a:rPr>
              <a:t>1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0161225" y="4229689"/>
            <a:ext cx="28643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6558708" y="231354"/>
            <a:ext cx="0" cy="2754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4256184" y="4230477"/>
            <a:ext cx="19830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568780" y="6379816"/>
            <a:ext cx="0" cy="3404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536674" y="6455882"/>
            <a:ext cx="429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alibri"/>
              </a:rPr>
              <a:t>x</a:t>
            </a:r>
            <a:r>
              <a:rPr lang="en-US" baseline="-25000" dirty="0">
                <a:solidFill>
                  <a:prstClr val="black"/>
                </a:solidFill>
                <a:latin typeface="Calibri"/>
              </a:rPr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64609" y="3886591"/>
            <a:ext cx="429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alibri"/>
              </a:rPr>
              <a:t>x</a:t>
            </a:r>
            <a:r>
              <a:rPr lang="en-US" baseline="-25000" dirty="0">
                <a:solidFill>
                  <a:prstClr val="black"/>
                </a:solidFill>
                <a:latin typeface="Calibri"/>
              </a:rPr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232835" y="3873206"/>
            <a:ext cx="429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prstClr val="black"/>
                </a:solidFill>
                <a:latin typeface="Brush Script MT" pitchFamily="66" charset="0"/>
              </a:rPr>
              <a:t>D</a:t>
            </a:r>
            <a:r>
              <a:rPr lang="cs-CZ" baseline="-25000" dirty="0">
                <a:solidFill>
                  <a:prstClr val="black"/>
                </a:solidFill>
                <a:latin typeface="Calibri"/>
              </a:rPr>
              <a:t>1</a:t>
            </a:r>
            <a:endParaRPr lang="en-US" baseline="-25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36674" y="46688"/>
            <a:ext cx="429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prstClr val="black"/>
                </a:solidFill>
                <a:latin typeface="Brush Script MT" pitchFamily="66" charset="0"/>
              </a:rPr>
              <a:t>D</a:t>
            </a:r>
            <a:r>
              <a:rPr lang="en-US" baseline="-25000" dirty="0">
                <a:solidFill>
                  <a:prstClr val="black"/>
                </a:solidFill>
                <a:latin typeface="Calibri"/>
              </a:rPr>
              <a:t>2</a:t>
            </a:r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8906846" y="485450"/>
            <a:ext cx="7685" cy="5904334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454488" y="1521297"/>
            <a:ext cx="5717095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466212" y="2925304"/>
            <a:ext cx="5717095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9608464" y="854598"/>
            <a:ext cx="0" cy="1846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9536855" y="948587"/>
            <a:ext cx="1668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9621600" y="807912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Calibri"/>
              </a:rPr>
              <a:t>C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16308" y="327475"/>
            <a:ext cx="3911177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prstClr val="black"/>
                </a:solidFill>
                <a:latin typeface="Calibri"/>
              </a:rPr>
              <a:t>Have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t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wo users </a:t>
            </a:r>
            <a:r>
              <a:rPr lang="en-US" b="1" dirty="0">
                <a:solidFill>
                  <a:srgbClr val="00B050"/>
                </a:solidFill>
                <a:latin typeface="Calibri"/>
              </a:rPr>
              <a:t>u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and </a:t>
            </a:r>
            <a:r>
              <a:rPr lang="en-US" b="1" dirty="0">
                <a:solidFill>
                  <a:srgbClr val="FF0000"/>
                </a:solidFill>
                <a:latin typeface="Calibri"/>
              </a:rPr>
              <a:t>u</a:t>
            </a:r>
            <a:r>
              <a:rPr lang="cs-CZ" b="1" dirty="0">
                <a:solidFill>
                  <a:srgbClr val="FF0000"/>
                </a:solidFill>
                <a:latin typeface="Calibri"/>
              </a:rPr>
              <a:t> </a:t>
            </a:r>
            <a:r>
              <a:rPr lang="cs-CZ" dirty="0" err="1">
                <a:latin typeface="Calibri"/>
              </a:rPr>
              <a:t>with</a:t>
            </a:r>
            <a:r>
              <a:rPr lang="cs-CZ" dirty="0">
                <a:latin typeface="Calibri"/>
              </a:rPr>
              <a:t> </a:t>
            </a:r>
            <a:r>
              <a:rPr lang="cs-CZ" dirty="0" err="1">
                <a:latin typeface="Calibri"/>
              </a:rPr>
              <a:t>their</a:t>
            </a:r>
            <a:r>
              <a:rPr lang="cs-CZ" dirty="0">
                <a:latin typeface="Calibri"/>
              </a:rPr>
              <a:t> </a:t>
            </a:r>
            <a:r>
              <a:rPr lang="cs-CZ" dirty="0" err="1">
                <a:latin typeface="Calibri"/>
              </a:rPr>
              <a:t>attribute-wise</a:t>
            </a:r>
            <a:r>
              <a:rPr lang="cs-CZ" dirty="0">
                <a:latin typeface="Calibri"/>
              </a:rPr>
              <a:t> </a:t>
            </a:r>
            <a:r>
              <a:rPr lang="cs-CZ" dirty="0" err="1">
                <a:latin typeface="Calibri"/>
              </a:rPr>
              <a:t>preferences</a:t>
            </a:r>
            <a:r>
              <a:rPr lang="cs-CZ" dirty="0">
                <a:latin typeface="Calibri"/>
              </a:rPr>
              <a:t> as </a:t>
            </a:r>
            <a:r>
              <a:rPr lang="cs-CZ" dirty="0" err="1">
                <a:latin typeface="Calibri"/>
              </a:rPr>
              <a:t>displayed</a:t>
            </a:r>
            <a:r>
              <a:rPr lang="cs-CZ" dirty="0">
                <a:latin typeface="Calibri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cs-CZ" dirty="0" err="1">
                <a:latin typeface="Calibri"/>
              </a:rPr>
              <a:t>Considering</a:t>
            </a:r>
            <a:r>
              <a:rPr lang="cs-CZ" dirty="0">
                <a:latin typeface="Calibri"/>
              </a:rPr>
              <a:t> </a:t>
            </a:r>
            <a:r>
              <a:rPr lang="cs-CZ" dirty="0" err="1">
                <a:latin typeface="Calibri"/>
              </a:rPr>
              <a:t>the</a:t>
            </a:r>
            <a:r>
              <a:rPr lang="cs-CZ" dirty="0">
                <a:latin typeface="Calibri"/>
              </a:rPr>
              <a:t> </a:t>
            </a:r>
            <a:r>
              <a:rPr lang="cs-CZ" dirty="0" err="1">
                <a:latin typeface="Calibri"/>
              </a:rPr>
              <a:t>equal</a:t>
            </a:r>
            <a:r>
              <a:rPr lang="cs-CZ" dirty="0">
                <a:latin typeface="Calibri"/>
              </a:rPr>
              <a:t> </a:t>
            </a:r>
            <a:r>
              <a:rPr lang="cs-CZ" dirty="0" err="1">
                <a:latin typeface="Calibri"/>
              </a:rPr>
              <a:t>importance</a:t>
            </a:r>
            <a:r>
              <a:rPr lang="cs-CZ" dirty="0">
                <a:latin typeface="Calibri"/>
              </a:rPr>
              <a:t> </a:t>
            </a:r>
            <a:r>
              <a:rPr lang="cs-CZ" dirty="0" err="1">
                <a:latin typeface="Calibri"/>
              </a:rPr>
              <a:t>of</a:t>
            </a:r>
            <a:r>
              <a:rPr lang="cs-CZ" dirty="0">
                <a:latin typeface="Calibri"/>
              </a:rPr>
              <a:t> </a:t>
            </a:r>
            <a:r>
              <a:rPr lang="cs-CZ" dirty="0" err="1">
                <a:latin typeface="Calibri"/>
              </a:rPr>
              <a:t>both</a:t>
            </a:r>
            <a:r>
              <a:rPr lang="cs-CZ" dirty="0">
                <a:latin typeface="Calibri"/>
              </a:rPr>
              <a:t> </a:t>
            </a:r>
            <a:r>
              <a:rPr lang="cs-CZ" dirty="0" err="1">
                <a:latin typeface="Calibri"/>
              </a:rPr>
              <a:t>attributes</a:t>
            </a:r>
            <a:r>
              <a:rPr lang="cs-CZ" dirty="0">
                <a:latin typeface="Calibri"/>
              </a:rPr>
              <a:t>, </a:t>
            </a:r>
            <a:r>
              <a:rPr lang="cs-CZ" dirty="0" err="1">
                <a:latin typeface="Calibri"/>
              </a:rPr>
              <a:t>draw</a:t>
            </a:r>
            <a:r>
              <a:rPr lang="cs-CZ" dirty="0">
                <a:latin typeface="Calibri"/>
              </a:rPr>
              <a:t> </a:t>
            </a:r>
            <a:r>
              <a:rPr lang="cs-CZ" dirty="0" err="1">
                <a:latin typeface="Calibri"/>
              </a:rPr>
              <a:t>the</a:t>
            </a:r>
            <a:r>
              <a:rPr lang="cs-CZ" dirty="0">
                <a:latin typeface="Calibri"/>
              </a:rPr>
              <a:t> </a:t>
            </a:r>
            <a:r>
              <a:rPr lang="cs-CZ" dirty="0" err="1">
                <a:latin typeface="Calibri"/>
              </a:rPr>
              <a:t>subspace</a:t>
            </a:r>
            <a:r>
              <a:rPr lang="cs-CZ" dirty="0">
                <a:latin typeface="Calibri"/>
              </a:rPr>
              <a:t> on </a:t>
            </a:r>
            <a:r>
              <a:rPr lang="cs-CZ" dirty="0" err="1">
                <a:latin typeface="Calibri"/>
              </a:rPr>
              <a:t>the</a:t>
            </a:r>
            <a:r>
              <a:rPr lang="cs-CZ" dirty="0">
                <a:latin typeface="Calibri"/>
              </a:rPr>
              <a:t> data </a:t>
            </a:r>
            <a:r>
              <a:rPr lang="cs-CZ" dirty="0" err="1">
                <a:latin typeface="Calibri"/>
              </a:rPr>
              <a:t>cube</a:t>
            </a:r>
            <a:r>
              <a:rPr lang="cs-CZ" dirty="0">
                <a:latin typeface="Calibri"/>
              </a:rPr>
              <a:t> </a:t>
            </a:r>
            <a:r>
              <a:rPr lang="cs-CZ" dirty="0" err="1">
                <a:latin typeface="Calibri"/>
              </a:rPr>
              <a:t>corresponding</a:t>
            </a:r>
            <a:r>
              <a:rPr lang="cs-CZ" dirty="0">
                <a:latin typeface="Calibri"/>
              </a:rPr>
              <a:t> to 0.5 and 0.75 preference </a:t>
            </a:r>
            <a:r>
              <a:rPr lang="cs-CZ" dirty="0" err="1">
                <a:latin typeface="Calibri"/>
              </a:rPr>
              <a:t>levels</a:t>
            </a:r>
            <a:r>
              <a:rPr lang="cs-CZ" dirty="0">
                <a:latin typeface="Calibri"/>
              </a:rPr>
              <a:t> </a:t>
            </a:r>
            <a:r>
              <a:rPr lang="cs-CZ" dirty="0" err="1">
                <a:latin typeface="Calibri"/>
              </a:rPr>
              <a:t>of</a:t>
            </a:r>
            <a:r>
              <a:rPr lang="cs-CZ" dirty="0">
                <a:latin typeface="Calibri"/>
              </a:rPr>
              <a:t> </a:t>
            </a:r>
            <a:r>
              <a:rPr lang="cs-CZ" dirty="0" err="1">
                <a:latin typeface="Calibri"/>
              </a:rPr>
              <a:t>both</a:t>
            </a:r>
            <a:r>
              <a:rPr lang="cs-CZ" dirty="0">
                <a:latin typeface="Calibri"/>
              </a:rPr>
              <a:t> </a:t>
            </a:r>
            <a:r>
              <a:rPr lang="cs-CZ" dirty="0" err="1">
                <a:latin typeface="Calibri"/>
              </a:rPr>
              <a:t>users</a:t>
            </a:r>
            <a:endParaRPr lang="cs-CZ" dirty="0">
              <a:latin typeface="Calibri"/>
            </a:endParaRPr>
          </a:p>
          <a:p>
            <a:pPr marL="285750" indent="-285750">
              <a:buFontTx/>
              <a:buChar char="-"/>
            </a:pPr>
            <a:r>
              <a:rPr lang="cs-CZ" dirty="0" err="1">
                <a:latin typeface="Calibri"/>
              </a:rPr>
              <a:t>What</a:t>
            </a:r>
            <a:r>
              <a:rPr lang="cs-CZ" dirty="0">
                <a:latin typeface="Calibri"/>
              </a:rPr>
              <a:t> data </a:t>
            </a:r>
            <a:r>
              <a:rPr lang="cs-CZ" dirty="0" err="1">
                <a:latin typeface="Calibri"/>
              </a:rPr>
              <a:t>points</a:t>
            </a:r>
            <a:r>
              <a:rPr lang="cs-CZ" dirty="0">
                <a:latin typeface="Calibri"/>
              </a:rPr>
              <a:t> are </a:t>
            </a:r>
            <a:r>
              <a:rPr lang="cs-CZ" dirty="0" err="1">
                <a:latin typeface="Calibri"/>
              </a:rPr>
              <a:t>within</a:t>
            </a:r>
            <a:r>
              <a:rPr lang="cs-CZ" dirty="0">
                <a:latin typeface="Calibri"/>
              </a:rPr>
              <a:t> </a:t>
            </a:r>
            <a:r>
              <a:rPr lang="cs-CZ" dirty="0" err="1">
                <a:latin typeface="Calibri"/>
              </a:rPr>
              <a:t>those</a:t>
            </a:r>
            <a:r>
              <a:rPr lang="cs-CZ" dirty="0">
                <a:latin typeface="Calibri"/>
              </a:rPr>
              <a:t> </a:t>
            </a:r>
            <a:r>
              <a:rPr lang="cs-CZ" dirty="0" err="1">
                <a:latin typeface="Calibri"/>
              </a:rPr>
              <a:t>preferential</a:t>
            </a:r>
            <a:r>
              <a:rPr lang="cs-CZ" dirty="0">
                <a:latin typeface="Calibri"/>
              </a:rPr>
              <a:t> </a:t>
            </a:r>
            <a:r>
              <a:rPr lang="cs-CZ" dirty="0" err="1">
                <a:latin typeface="Calibri"/>
              </a:rPr>
              <a:t>sets</a:t>
            </a:r>
            <a:r>
              <a:rPr lang="cs-CZ" dirty="0">
                <a:latin typeface="Calibri"/>
              </a:rPr>
              <a:t>? Are </a:t>
            </a:r>
            <a:r>
              <a:rPr lang="cs-CZ" dirty="0" err="1">
                <a:latin typeface="Calibri"/>
              </a:rPr>
              <a:t>there</a:t>
            </a:r>
            <a:r>
              <a:rPr lang="cs-CZ" dirty="0">
                <a:latin typeface="Calibri"/>
              </a:rPr>
              <a:t> any </a:t>
            </a:r>
            <a:r>
              <a:rPr lang="cs-CZ" dirty="0" err="1">
                <a:latin typeface="Calibri"/>
              </a:rPr>
              <a:t>intersections</a:t>
            </a:r>
            <a:r>
              <a:rPr lang="cs-CZ" dirty="0">
                <a:latin typeface="Calibri"/>
              </a:rPr>
              <a:t>?</a:t>
            </a:r>
            <a:endParaRPr lang="en-US" dirty="0">
              <a:latin typeface="Calibri"/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 flipV="1">
            <a:off x="7440488" y="4495672"/>
            <a:ext cx="2731094" cy="188125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endCxn id="10" idx="0"/>
          </p:cNvCxnSpPr>
          <p:nvPr/>
        </p:nvCxnSpPr>
        <p:spPr>
          <a:xfrm>
            <a:off x="4454487" y="1509312"/>
            <a:ext cx="1802512" cy="269755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6558709" y="4495672"/>
            <a:ext cx="2350825" cy="188414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8917218" y="4495671"/>
            <a:ext cx="1244006" cy="18941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7422309" y="472594"/>
            <a:ext cx="7685" cy="5904334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6568780" y="4483866"/>
            <a:ext cx="871708" cy="1893063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4463667" y="472595"/>
            <a:ext cx="1852671" cy="103671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6867507" y="1837869"/>
            <a:ext cx="0" cy="1846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6795898" y="1931858"/>
            <a:ext cx="1668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895527" y="1760417"/>
            <a:ext cx="2728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Calibri"/>
              </a:rPr>
              <a:t>E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9546209" y="5213021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/>
              </a:rPr>
              <a:t>f</a:t>
            </a:r>
            <a:r>
              <a:rPr lang="en-US" b="1" baseline="-25000" dirty="0">
                <a:solidFill>
                  <a:srgbClr val="FF0000"/>
                </a:solidFill>
                <a:latin typeface="Calibri"/>
              </a:rPr>
              <a:t>1</a:t>
            </a:r>
            <a:r>
              <a:rPr lang="en-US" b="1" baseline="30000" dirty="0">
                <a:solidFill>
                  <a:srgbClr val="FF0000"/>
                </a:solidFill>
                <a:latin typeface="Calibri"/>
              </a:rPr>
              <a:t>u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691461" y="5374847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Calibri"/>
              </a:rPr>
              <a:t>f</a:t>
            </a:r>
            <a:r>
              <a:rPr lang="en-US" b="1" baseline="-25000" dirty="0">
                <a:solidFill>
                  <a:srgbClr val="00B050"/>
                </a:solidFill>
                <a:latin typeface="Calibri"/>
              </a:rPr>
              <a:t>1</a:t>
            </a:r>
            <a:r>
              <a:rPr lang="en-US" b="1" baseline="30000" dirty="0">
                <a:solidFill>
                  <a:srgbClr val="00B050"/>
                </a:solidFill>
                <a:latin typeface="Calibri"/>
              </a:rPr>
              <a:t>u</a:t>
            </a:r>
            <a:endParaRPr lang="en-US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081046" y="3509908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Calibri"/>
              </a:rPr>
              <a:t>f</a:t>
            </a:r>
            <a:r>
              <a:rPr lang="en-US" b="1" baseline="-25000" dirty="0">
                <a:solidFill>
                  <a:srgbClr val="00B050"/>
                </a:solidFill>
                <a:latin typeface="Calibri"/>
              </a:rPr>
              <a:t>2</a:t>
            </a:r>
            <a:r>
              <a:rPr lang="en-US" b="1" baseline="30000" dirty="0">
                <a:solidFill>
                  <a:srgbClr val="00B050"/>
                </a:solidFill>
                <a:latin typeface="Calibri"/>
              </a:rPr>
              <a:t>u</a:t>
            </a:r>
            <a:endParaRPr lang="en-US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129751" y="655163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/>
              </a:rPr>
              <a:t>f</a:t>
            </a:r>
            <a:r>
              <a:rPr lang="en-US" b="1" baseline="-25000" dirty="0">
                <a:solidFill>
                  <a:srgbClr val="FF0000"/>
                </a:solidFill>
                <a:latin typeface="Calibri"/>
              </a:rPr>
              <a:t>2</a:t>
            </a:r>
            <a:r>
              <a:rPr lang="en-US" b="1" baseline="30000" dirty="0">
                <a:solidFill>
                  <a:srgbClr val="FF0000"/>
                </a:solidFill>
                <a:latin typeface="Calibri"/>
              </a:rPr>
              <a:t>u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>
            <a:off x="8665642" y="2547547"/>
            <a:ext cx="0" cy="1846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8594033" y="2641536"/>
            <a:ext cx="1668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8693662" y="2470095"/>
            <a:ext cx="295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prstClr val="black"/>
                </a:solidFill>
                <a:latin typeface="Calibri"/>
              </a:rPr>
              <a:t>D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>
            <a:off x="7659292" y="3190416"/>
            <a:ext cx="0" cy="184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7587683" y="3284405"/>
            <a:ext cx="16680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7672428" y="3143730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Calibri"/>
              </a:rPr>
              <a:t>B</a:t>
            </a:r>
          </a:p>
        </p:txBody>
      </p:sp>
      <p:cxnSp>
        <p:nvCxnSpPr>
          <p:cNvPr id="6" name="Straight Connector 5"/>
          <p:cNvCxnSpPr>
            <a:endCxn id="12" idx="1"/>
          </p:cNvCxnSpPr>
          <p:nvPr/>
        </p:nvCxnSpPr>
        <p:spPr>
          <a:xfrm>
            <a:off x="4454488" y="4495672"/>
            <a:ext cx="1799433" cy="183819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4436883" y="4483866"/>
            <a:ext cx="1820117" cy="18980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8232969" y="2189029"/>
            <a:ext cx="0" cy="184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8161360" y="2283018"/>
            <a:ext cx="16680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8202669" y="2219808"/>
            <a:ext cx="293670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prstClr val="black"/>
                </a:solidFill>
                <a:latin typeface="Calibri"/>
              </a:rPr>
              <a:t>A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0" name="Date Placeholder 4">
            <a:extLst>
              <a:ext uri="{FF2B5EF4-FFF2-40B4-BE49-F238E27FC236}">
                <a16:creationId xmlns:a16="http://schemas.microsoft.com/office/drawing/2014/main" id="{4E635A5E-E051-4F32-BDEA-801F400FDA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52650" y="6672302"/>
            <a:ext cx="2057400" cy="183399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t>AY2023/24 NSWI166 Lecture 6 of 12, Vojtáš</a:t>
            </a: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E35CA8-9303-E73E-5DC5-408AF1B68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t>Linear Monotone Preference Model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DE5F825B-B6A6-3587-C799-12A12688A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CACD4-D05D-443A-96A5-56D488532F2E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cxnSp>
        <p:nvCxnSpPr>
          <p:cNvPr id="16" name="Straight Connector 69">
            <a:extLst>
              <a:ext uri="{FF2B5EF4-FFF2-40B4-BE49-F238E27FC236}">
                <a16:creationId xmlns:a16="http://schemas.microsoft.com/office/drawing/2014/main" id="{F36B345D-3AC8-2E42-0AA8-08FC123F3BBC}"/>
              </a:ext>
            </a:extLst>
          </p:cNvPr>
          <p:cNvCxnSpPr>
            <a:cxnSpLocks/>
          </p:cNvCxnSpPr>
          <p:nvPr/>
        </p:nvCxnSpPr>
        <p:spPr>
          <a:xfrm flipH="1">
            <a:off x="4439795" y="485449"/>
            <a:ext cx="1887560" cy="3146751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71">
            <a:extLst>
              <a:ext uri="{FF2B5EF4-FFF2-40B4-BE49-F238E27FC236}">
                <a16:creationId xmlns:a16="http://schemas.microsoft.com/office/drawing/2014/main" id="{FBD93D6F-D0B4-0F05-ED6D-CFE5D7A842CB}"/>
              </a:ext>
            </a:extLst>
          </p:cNvPr>
          <p:cNvCxnSpPr>
            <a:cxnSpLocks/>
          </p:cNvCxnSpPr>
          <p:nvPr/>
        </p:nvCxnSpPr>
        <p:spPr>
          <a:xfrm>
            <a:off x="4439795" y="3632200"/>
            <a:ext cx="1817204" cy="574667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5">
            <a:extLst>
              <a:ext uri="{FF2B5EF4-FFF2-40B4-BE49-F238E27FC236}">
                <a16:creationId xmlns:a16="http://schemas.microsoft.com/office/drawing/2014/main" id="{D990B93E-39EB-85BE-69B0-E2E5A6BC2B86}"/>
              </a:ext>
            </a:extLst>
          </p:cNvPr>
          <p:cNvCxnSpPr>
            <a:cxnSpLocks/>
          </p:cNvCxnSpPr>
          <p:nvPr/>
        </p:nvCxnSpPr>
        <p:spPr>
          <a:xfrm>
            <a:off x="4434473" y="5442727"/>
            <a:ext cx="979499" cy="94705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4356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43470" y="4483865"/>
            <a:ext cx="1861850" cy="19059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69066" y="473726"/>
            <a:ext cx="3602516" cy="37898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54488" y="473725"/>
            <a:ext cx="1872867" cy="37567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58708" y="4483865"/>
            <a:ext cx="3602516" cy="19059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86151" y="506774"/>
            <a:ext cx="256252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prstClr val="black"/>
                </a:solidFill>
                <a:latin typeface="Calibri"/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95295" y="422054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  <a:latin typeface="Calibri"/>
              </a:rPr>
              <a:t>0</a:t>
            </a:r>
            <a:endParaRPr lang="cs-CZ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44741" y="445842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  <a:latin typeface="Calibri"/>
              </a:rPr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53920" y="619537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>
                <a:solidFill>
                  <a:prstClr val="black"/>
                </a:solidFill>
                <a:latin typeface="Calibri"/>
              </a:rPr>
              <a:t>1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48671" y="421867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>
                <a:solidFill>
                  <a:prstClr val="black"/>
                </a:solidFill>
                <a:latin typeface="Calibri"/>
              </a:rPr>
              <a:t>1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0161225" y="4229689"/>
            <a:ext cx="28643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6558708" y="231354"/>
            <a:ext cx="0" cy="2754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4256184" y="4230477"/>
            <a:ext cx="19830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568780" y="6379816"/>
            <a:ext cx="0" cy="3404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536674" y="6455882"/>
            <a:ext cx="429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alibri"/>
              </a:rPr>
              <a:t>x</a:t>
            </a:r>
            <a:r>
              <a:rPr lang="en-US" baseline="-25000" dirty="0">
                <a:solidFill>
                  <a:prstClr val="black"/>
                </a:solidFill>
                <a:latin typeface="Calibri"/>
              </a:rPr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64609" y="3886591"/>
            <a:ext cx="429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alibri"/>
              </a:rPr>
              <a:t>x</a:t>
            </a:r>
            <a:r>
              <a:rPr lang="en-US" baseline="-25000" dirty="0">
                <a:solidFill>
                  <a:prstClr val="black"/>
                </a:solidFill>
                <a:latin typeface="Calibri"/>
              </a:rPr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232835" y="3873206"/>
            <a:ext cx="429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prstClr val="black"/>
                </a:solidFill>
                <a:latin typeface="Brush Script MT" pitchFamily="66" charset="0"/>
              </a:rPr>
              <a:t>D</a:t>
            </a:r>
            <a:r>
              <a:rPr lang="cs-CZ" baseline="-25000" dirty="0">
                <a:solidFill>
                  <a:prstClr val="black"/>
                </a:solidFill>
                <a:latin typeface="Calibri"/>
              </a:rPr>
              <a:t>1</a:t>
            </a:r>
            <a:endParaRPr lang="en-US" baseline="-25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36674" y="46688"/>
            <a:ext cx="429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prstClr val="black"/>
                </a:solidFill>
                <a:latin typeface="Brush Script MT" pitchFamily="66" charset="0"/>
              </a:rPr>
              <a:t>D</a:t>
            </a:r>
            <a:r>
              <a:rPr lang="en-US" baseline="-25000" dirty="0">
                <a:solidFill>
                  <a:prstClr val="black"/>
                </a:solidFill>
                <a:latin typeface="Calibri"/>
              </a:rPr>
              <a:t>2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9608464" y="854598"/>
            <a:ext cx="0" cy="1846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9536855" y="948587"/>
            <a:ext cx="1668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9621600" y="807912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Calibri"/>
              </a:rPr>
              <a:t>C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35392" y="226217"/>
            <a:ext cx="3992094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prstClr val="black"/>
                </a:solidFill>
                <a:latin typeface="Calibri"/>
              </a:rPr>
              <a:t>Having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slightly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more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comples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preference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functions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and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different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aggregations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for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both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users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cs-CZ" dirty="0" err="1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Draw</a:t>
            </a:r>
            <a:r>
              <a:rPr lang="cs-CZ" dirty="0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the</a:t>
            </a:r>
            <a:r>
              <a:rPr lang="cs-CZ" dirty="0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subspaces</a:t>
            </a:r>
            <a:r>
              <a:rPr lang="cs-CZ" dirty="0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for</a:t>
            </a:r>
            <a:r>
              <a:rPr lang="cs-CZ" dirty="0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the</a:t>
            </a:r>
            <a:r>
              <a:rPr lang="cs-CZ" dirty="0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corresponding</a:t>
            </a:r>
            <a:r>
              <a:rPr lang="cs-CZ" dirty="0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contur</a:t>
            </a:r>
            <a:r>
              <a:rPr lang="cs-CZ" dirty="0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 lines on </a:t>
            </a:r>
            <a:r>
              <a:rPr lang="cs-CZ" dirty="0" err="1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the</a:t>
            </a:r>
            <a:r>
              <a:rPr lang="cs-CZ" dirty="0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 data </a:t>
            </a:r>
            <a:r>
              <a:rPr lang="cs-CZ" dirty="0" err="1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cube</a:t>
            </a:r>
            <a:r>
              <a:rPr lang="cs-CZ" dirty="0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for</a:t>
            </a:r>
            <a:r>
              <a:rPr lang="cs-CZ" dirty="0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both</a:t>
            </a:r>
            <a:r>
              <a:rPr lang="cs-CZ" dirty="0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users</a:t>
            </a:r>
            <a:endParaRPr lang="cs-CZ" dirty="0">
              <a:solidFill>
                <a:prstClr val="black"/>
              </a:solidFill>
              <a:latin typeface="Calibri"/>
              <a:sym typeface="Symbol" panose="05050102010706020507" pitchFamily="18" charset="2"/>
            </a:endParaRPr>
          </a:p>
          <a:p>
            <a:pPr marL="285750" indent="-285750">
              <a:buFontTx/>
              <a:buChar char="-"/>
            </a:pPr>
            <a:r>
              <a:rPr lang="cs-CZ" dirty="0" err="1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Draw</a:t>
            </a:r>
            <a:r>
              <a:rPr lang="cs-CZ" dirty="0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the</a:t>
            </a:r>
            <a:r>
              <a:rPr lang="cs-CZ" dirty="0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ideal</a:t>
            </a:r>
            <a:r>
              <a:rPr lang="cs-CZ" dirty="0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 point(s) </a:t>
            </a:r>
            <a:r>
              <a:rPr lang="cs-CZ" dirty="0" err="1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for</a:t>
            </a:r>
            <a:r>
              <a:rPr lang="cs-CZ" dirty="0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both</a:t>
            </a:r>
            <a:r>
              <a:rPr lang="cs-CZ" dirty="0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users</a:t>
            </a:r>
            <a:endParaRPr lang="cs-CZ" dirty="0">
              <a:solidFill>
                <a:prstClr val="black"/>
              </a:solidFill>
              <a:latin typeface="Calibri"/>
              <a:sym typeface="Symbol" panose="05050102010706020507" pitchFamily="18" charset="2"/>
            </a:endParaRPr>
          </a:p>
          <a:p>
            <a:endParaRPr lang="en-US" dirty="0">
              <a:solidFill>
                <a:prstClr val="black"/>
              </a:solidFill>
              <a:latin typeface="Calibri"/>
              <a:sym typeface="Symbol" panose="05050102010706020507" pitchFamily="18" charset="2"/>
            </a:endParaRPr>
          </a:p>
        </p:txBody>
      </p:sp>
      <p:cxnSp>
        <p:nvCxnSpPr>
          <p:cNvPr id="64" name="Straight Connector 63"/>
          <p:cNvCxnSpPr>
            <a:cxnSpLocks/>
          </p:cNvCxnSpPr>
          <p:nvPr/>
        </p:nvCxnSpPr>
        <p:spPr>
          <a:xfrm flipV="1">
            <a:off x="6578852" y="4492422"/>
            <a:ext cx="3580643" cy="1915285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cxnSpLocks/>
            <a:endCxn id="10" idx="0"/>
          </p:cNvCxnSpPr>
          <p:nvPr/>
        </p:nvCxnSpPr>
        <p:spPr>
          <a:xfrm>
            <a:off x="4455335" y="499658"/>
            <a:ext cx="1871567" cy="372088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cxnSpLocks/>
          </p:cNvCxnSpPr>
          <p:nvPr/>
        </p:nvCxnSpPr>
        <p:spPr>
          <a:xfrm>
            <a:off x="4454487" y="485449"/>
            <a:ext cx="8505" cy="170358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cxnSpLocks/>
          </p:cNvCxnSpPr>
          <p:nvPr/>
        </p:nvCxnSpPr>
        <p:spPr>
          <a:xfrm>
            <a:off x="4436883" y="2189029"/>
            <a:ext cx="1890472" cy="954701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6558709" y="4495672"/>
            <a:ext cx="2350825" cy="188414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cxnSpLocks/>
          </p:cNvCxnSpPr>
          <p:nvPr/>
        </p:nvCxnSpPr>
        <p:spPr>
          <a:xfrm>
            <a:off x="8917218" y="6389783"/>
            <a:ext cx="1242277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6867507" y="1837869"/>
            <a:ext cx="0" cy="1846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6795898" y="1931858"/>
            <a:ext cx="1668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895527" y="1760417"/>
            <a:ext cx="2728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Calibri"/>
              </a:rPr>
              <a:t>E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9546209" y="5213021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/>
              </a:rPr>
              <a:t>f</a:t>
            </a:r>
            <a:r>
              <a:rPr lang="en-US" b="1" baseline="-25000" dirty="0">
                <a:solidFill>
                  <a:srgbClr val="FF0000"/>
                </a:solidFill>
                <a:latin typeface="Calibri"/>
              </a:rPr>
              <a:t>1</a:t>
            </a:r>
            <a:r>
              <a:rPr lang="en-US" b="1" baseline="30000" dirty="0">
                <a:solidFill>
                  <a:srgbClr val="FF0000"/>
                </a:solidFill>
                <a:latin typeface="Calibri"/>
              </a:rPr>
              <a:t>u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691461" y="5374847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Calibri"/>
              </a:rPr>
              <a:t>f</a:t>
            </a:r>
            <a:r>
              <a:rPr lang="en-US" b="1" baseline="-25000" dirty="0">
                <a:solidFill>
                  <a:srgbClr val="00B050"/>
                </a:solidFill>
                <a:latin typeface="Calibri"/>
              </a:rPr>
              <a:t>1</a:t>
            </a:r>
            <a:r>
              <a:rPr lang="en-US" b="1" baseline="30000" dirty="0">
                <a:solidFill>
                  <a:srgbClr val="00B050"/>
                </a:solidFill>
                <a:latin typeface="Calibri"/>
              </a:rPr>
              <a:t>u</a:t>
            </a:r>
            <a:endParaRPr lang="en-US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482335" y="2368626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Calibri"/>
              </a:rPr>
              <a:t>f</a:t>
            </a:r>
            <a:r>
              <a:rPr lang="en-US" b="1" baseline="-25000" dirty="0">
                <a:solidFill>
                  <a:srgbClr val="00B050"/>
                </a:solidFill>
                <a:latin typeface="Calibri"/>
              </a:rPr>
              <a:t>2</a:t>
            </a:r>
            <a:r>
              <a:rPr lang="en-US" b="1" baseline="30000" dirty="0">
                <a:solidFill>
                  <a:srgbClr val="00B050"/>
                </a:solidFill>
                <a:latin typeface="Calibri"/>
              </a:rPr>
              <a:t>u</a:t>
            </a:r>
            <a:endParaRPr lang="en-US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028050" y="1362515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/>
              </a:rPr>
              <a:t>f</a:t>
            </a:r>
            <a:r>
              <a:rPr lang="en-US" b="1" baseline="-25000" dirty="0">
                <a:solidFill>
                  <a:srgbClr val="FF0000"/>
                </a:solidFill>
                <a:latin typeface="Calibri"/>
              </a:rPr>
              <a:t>2</a:t>
            </a:r>
            <a:r>
              <a:rPr lang="en-US" b="1" baseline="30000" dirty="0">
                <a:solidFill>
                  <a:srgbClr val="FF0000"/>
                </a:solidFill>
                <a:latin typeface="Calibri"/>
              </a:rPr>
              <a:t>u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>
            <a:off x="8665642" y="2547547"/>
            <a:ext cx="0" cy="1846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8594033" y="2641536"/>
            <a:ext cx="1668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8693662" y="2470095"/>
            <a:ext cx="295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prstClr val="black"/>
                </a:solidFill>
                <a:latin typeface="Calibri"/>
              </a:rPr>
              <a:t>D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>
            <a:off x="7659292" y="3190416"/>
            <a:ext cx="0" cy="184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7587683" y="3284405"/>
            <a:ext cx="16680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7672428" y="3143730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Calibri"/>
              </a:rPr>
              <a:t>B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585426" y="4166643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alibri"/>
              </a:rPr>
              <a:t>b</a:t>
            </a:r>
            <a:r>
              <a:rPr lang="en-US" baseline="-25000" dirty="0">
                <a:solidFill>
                  <a:prstClr val="black"/>
                </a:solidFill>
                <a:latin typeface="Calibri"/>
              </a:rPr>
              <a:t>1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257818" y="3187824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alibri"/>
              </a:rPr>
              <a:t>b</a:t>
            </a:r>
            <a:r>
              <a:rPr lang="en-US" baseline="-25000" dirty="0">
                <a:solidFill>
                  <a:prstClr val="black"/>
                </a:solidFill>
                <a:latin typeface="Calibri"/>
              </a:rPr>
              <a:t>2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>
            <a:off x="4462992" y="5421086"/>
            <a:ext cx="1825042" cy="941153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H="1">
            <a:off x="4436883" y="4483866"/>
            <a:ext cx="1820117" cy="18980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endCxn id="3" idx="2"/>
          </p:cNvCxnSpPr>
          <p:nvPr/>
        </p:nvCxnSpPr>
        <p:spPr>
          <a:xfrm>
            <a:off x="4462993" y="4495671"/>
            <a:ext cx="911403" cy="18941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8232969" y="2189029"/>
            <a:ext cx="0" cy="184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8161360" y="2283018"/>
            <a:ext cx="16680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8202669" y="2219808"/>
            <a:ext cx="293670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prstClr val="black"/>
                </a:solidFill>
                <a:latin typeface="Calibri"/>
              </a:rPr>
              <a:t>A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6" name="Date Placeholder 4">
            <a:extLst>
              <a:ext uri="{FF2B5EF4-FFF2-40B4-BE49-F238E27FC236}">
                <a16:creationId xmlns:a16="http://schemas.microsoft.com/office/drawing/2014/main" id="{51DFACAB-23D9-4DF2-B9D6-4BE76F69AE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52650" y="6672302"/>
            <a:ext cx="2057400" cy="183399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t>AY2023/24 NSWI166 Lecture 6 of 12, Vojtáš</a:t>
            </a: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644FEF-5F3C-ADF1-977A-C86FB5969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t>Linear Monotone Preference Model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4FD5F9-5114-B1E7-0B8E-4199DC0E7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CACD4-D05D-443A-96A5-56D488532F2E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cxnSp>
        <p:nvCxnSpPr>
          <p:cNvPr id="27" name="Straight Connector 69">
            <a:extLst>
              <a:ext uri="{FF2B5EF4-FFF2-40B4-BE49-F238E27FC236}">
                <a16:creationId xmlns:a16="http://schemas.microsoft.com/office/drawing/2014/main" id="{F9D63526-AED0-C2CE-EF58-F4DEABBB16C1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6320411" y="3143730"/>
            <a:ext cx="6491" cy="1076814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45477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289</Words>
  <Application>Microsoft Office PowerPoint</Application>
  <PresentationFormat>Širokoúhlá obrazovka</PresentationFormat>
  <Paragraphs>80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</vt:i4>
      </vt:variant>
    </vt:vector>
  </HeadingPairs>
  <TitlesOfParts>
    <vt:vector size="13" baseType="lpstr">
      <vt:lpstr>Aptos</vt:lpstr>
      <vt:lpstr>Aptos Display</vt:lpstr>
      <vt:lpstr>Arial</vt:lpstr>
      <vt:lpstr>Brush Script MT</vt:lpstr>
      <vt:lpstr>Calibri</vt:lpstr>
      <vt:lpstr>Calibri Light</vt:lpstr>
      <vt:lpstr>Cambria Math</vt:lpstr>
      <vt:lpstr>Motiv Office</vt:lpstr>
      <vt:lpstr>Office Theme</vt:lpstr>
      <vt:lpstr>NSWI166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Ladislav Peška</dc:creator>
  <cp:lastModifiedBy>Ladislav Peška</cp:lastModifiedBy>
  <cp:revision>1</cp:revision>
  <dcterms:created xsi:type="dcterms:W3CDTF">2025-04-21T20:14:49Z</dcterms:created>
  <dcterms:modified xsi:type="dcterms:W3CDTF">2025-04-21T20:42:23Z</dcterms:modified>
</cp:coreProperties>
</file>