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84" r:id="rId5"/>
    <p:sldId id="272" r:id="rId6"/>
    <p:sldId id="281" r:id="rId7"/>
    <p:sldId id="273" r:id="rId8"/>
    <p:sldId id="274" r:id="rId9"/>
    <p:sldId id="282" r:id="rId10"/>
    <p:sldId id="283" r:id="rId11"/>
    <p:sldId id="269" r:id="rId12"/>
    <p:sldId id="270" r:id="rId13"/>
    <p:sldId id="271" r:id="rId14"/>
  </p:sldIdLst>
  <p:sldSz cx="9144000" cy="5143500" type="screen16x9"/>
  <p:notesSz cx="9144000" cy="51435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258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0425" y="515305"/>
            <a:ext cx="836314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6895" y="1989719"/>
            <a:ext cx="6190208" cy="10756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9989" y="1203345"/>
            <a:ext cx="8364020" cy="3217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ora.com/profile/Andrei-Lyskov-1" TargetMode="External"/><Relationship Id="rId2" Type="http://schemas.openxmlformats.org/officeDocument/2006/relationships/hyperlink" Target="http://www.linkedin.com/in/andreilyskov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stable/datasets/index.html#newsgroups-dataset" TargetMode="External"/><Relationship Id="rId2" Type="http://schemas.openxmlformats.org/officeDocument/2006/relationships/hyperlink" Target="https://scikit-learn.org/stable/datasets/index.html#boston-datase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stle.com/" TargetMode="External"/><Relationship Id="rId2" Type="http://schemas.openxmlformats.org/officeDocument/2006/relationships/hyperlink" Target="http://jupyte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stable/modules/generated/sklearn.preprocessing.Normalizer.html" TargetMode="External"/><Relationship Id="rId7" Type="http://schemas.openxmlformats.org/officeDocument/2006/relationships/hyperlink" Target="https://scikit-learn.org/stable/modules/generated/sklearn.preprocessing.quantile_transform.html" TargetMode="External"/><Relationship Id="rId2" Type="http://schemas.openxmlformats.org/officeDocument/2006/relationships/hyperlink" Target="https://scikit-learn.org/stable/modules/imput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ikit-learn.org/stable/modules/generated/sklearn.preprocessing.PolynomialFeatures.html" TargetMode="External"/><Relationship Id="rId5" Type="http://schemas.openxmlformats.org/officeDocument/2006/relationships/hyperlink" Target="https://scikit-learn.org/stable/modules/feature_extraction.html" TargetMode="External"/><Relationship Id="rId4" Type="http://schemas.openxmlformats.org/officeDocument/2006/relationships/hyperlink" Target="https://scikit-learn.org/stable/modules/generated/sklearn.decomposition.PCA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cikit-learn.org/stable/modules/generated/sklearn.linear_model.LinearRegression.html" TargetMode="External"/><Relationship Id="rId3" Type="http://schemas.openxmlformats.org/officeDocument/2006/relationships/hyperlink" Target="https://seaborn.pydata.org/generated/seaborn.heatmap.html" TargetMode="External"/><Relationship Id="rId7" Type="http://schemas.openxmlformats.org/officeDocument/2006/relationships/hyperlink" Target="https://scikit-learn.org/stable/modules/neighbors.html" TargetMode="External"/><Relationship Id="rId2" Type="http://schemas.openxmlformats.org/officeDocument/2006/relationships/hyperlink" Target="https://scikit-learn.org/stable/modules/clusterin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ikit-learn.org/stable/modules/generated/sklearn.ensemble.RandomForestClassifier.html" TargetMode="External"/><Relationship Id="rId5" Type="http://schemas.openxmlformats.org/officeDocument/2006/relationships/hyperlink" Target="https://docs.scipy.org/doc/scipy-0.15.1/reference/generated/scipy.spatial.distance.cdist.html" TargetMode="External"/><Relationship Id="rId4" Type="http://schemas.openxmlformats.org/officeDocument/2006/relationships/hyperlink" Target="https://seaborn.pydata.org/generated/seaborn.pairplot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ustGlowing/minisom" TargetMode="External"/><Relationship Id="rId2" Type="http://schemas.openxmlformats.org/officeDocument/2006/relationships/hyperlink" Target="https://scikit-learn.org/stable/modules/model_evaluation.html#model-evaluatio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8650" marR="5080" indent="-1820545">
              <a:lnSpc>
                <a:spcPct val="114799"/>
              </a:lnSpc>
              <a:spcBef>
                <a:spcPts val="100"/>
              </a:spcBef>
            </a:pPr>
            <a:r>
              <a:rPr spc="-5" dirty="0"/>
              <a:t>Getting Started </a:t>
            </a:r>
            <a:r>
              <a:rPr dirty="0"/>
              <a:t>with </a:t>
            </a:r>
            <a:r>
              <a:rPr spc="-5" dirty="0"/>
              <a:t>Data Science  Using</a:t>
            </a:r>
            <a:r>
              <a:rPr dirty="0"/>
              <a:t> </a:t>
            </a:r>
            <a:r>
              <a:rPr spc="-5" dirty="0"/>
              <a:t>Python</a:t>
            </a: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62607A67-722C-4A9E-812E-646785CD88FE}"/>
              </a:ext>
            </a:extLst>
          </p:cNvPr>
          <p:cNvSpPr txBox="1"/>
          <p:nvPr/>
        </p:nvSpPr>
        <p:spPr>
          <a:xfrm>
            <a:off x="2726054" y="3943350"/>
            <a:ext cx="3691890" cy="8822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cs-CZ" sz="1400" spc="-5" dirty="0" err="1">
                <a:uFill>
                  <a:solidFill>
                    <a:srgbClr val="0097A7"/>
                  </a:solidFill>
                </a:uFill>
                <a:latin typeface="Arial"/>
                <a:cs typeface="Arial"/>
              </a:rPr>
              <a:t>Thanks</a:t>
            </a:r>
            <a:r>
              <a:rPr lang="cs-CZ" sz="1400" spc="-5" dirty="0">
                <a:uFill>
                  <a:solidFill>
                    <a:srgbClr val="0097A7"/>
                  </a:solidFill>
                </a:uFill>
                <a:latin typeface="Arial"/>
                <a:cs typeface="Arial"/>
              </a:rPr>
              <a:t> to:</a:t>
            </a:r>
            <a:r>
              <a:rPr lang="cs-CZ" sz="1400" u="sng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</a:rPr>
              <a:t>https://</a:t>
            </a:r>
            <a:r>
              <a:rPr sz="1400" u="sng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www.linkedin.com/in/andreilyskov/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u="sng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</a:rPr>
              <a:t>https://</a:t>
            </a:r>
            <a:r>
              <a:rPr sz="1400" u="sng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3"/>
              </a:rPr>
              <a:t>www.quora.com/profile/Andrei-Lyskov-1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501977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2800" b="0" dirty="0" err="1">
                <a:latin typeface="Arial"/>
                <a:cs typeface="Arial"/>
              </a:rPr>
              <a:t>Task</a:t>
            </a:r>
            <a:r>
              <a:rPr lang="cs-CZ" sz="2800" b="0" dirty="0">
                <a:latin typeface="Arial"/>
                <a:cs typeface="Arial"/>
              </a:rPr>
              <a:t>:</a:t>
            </a:r>
            <a:br>
              <a:rPr lang="cs-CZ" sz="2800" b="0" dirty="0">
                <a:latin typeface="Arial"/>
                <a:cs typeface="Arial"/>
              </a:rPr>
            </a:br>
            <a:endParaRPr sz="2800" dirty="0">
              <a:latin typeface="Arial"/>
              <a:cs typeface="Arial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248363A-3FE3-458F-A157-AD90A30B5FB3}"/>
              </a:ext>
            </a:extLst>
          </p:cNvPr>
          <p:cNvSpPr txBox="1"/>
          <p:nvPr/>
        </p:nvSpPr>
        <p:spPr>
          <a:xfrm>
            <a:off x="533400" y="971550"/>
            <a:ext cx="80772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dataset</a:t>
            </a:r>
            <a:r>
              <a:rPr lang="cs-CZ" dirty="0"/>
              <a:t> (</a:t>
            </a:r>
            <a:r>
              <a:rPr lang="cs-CZ" dirty="0" err="1"/>
              <a:t>sklearn.datasets.fetch</a:t>
            </a:r>
            <a:r>
              <a:rPr lang="cs-CZ" dirty="0"/>
              <a:t>_[</a:t>
            </a:r>
            <a:r>
              <a:rPr lang="cs-CZ" dirty="0" err="1"/>
              <a:t>dataset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]):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Boston house </a:t>
            </a:r>
            <a:r>
              <a:rPr lang="cs-CZ" dirty="0" err="1"/>
              <a:t>prices</a:t>
            </a:r>
            <a:r>
              <a:rPr lang="cs-CZ" dirty="0"/>
              <a:t> </a:t>
            </a:r>
            <a:r>
              <a:rPr lang="cs-CZ" dirty="0" err="1"/>
              <a:t>dataset</a:t>
            </a:r>
            <a:r>
              <a:rPr lang="cs-CZ" dirty="0"/>
              <a:t> (</a:t>
            </a:r>
            <a:r>
              <a:rPr lang="cs-CZ" dirty="0" err="1"/>
              <a:t>price</a:t>
            </a:r>
            <a:r>
              <a:rPr lang="cs-CZ" dirty="0"/>
              <a:t> </a:t>
            </a:r>
            <a:r>
              <a:rPr lang="cs-CZ" dirty="0" err="1"/>
              <a:t>prediction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numerical</a:t>
            </a:r>
            <a:r>
              <a:rPr lang="cs-CZ" dirty="0"/>
              <a:t> data)</a:t>
            </a:r>
            <a:br>
              <a:rPr lang="cs-CZ" dirty="0"/>
            </a:br>
            <a:r>
              <a:rPr lang="cs-CZ" sz="1100" dirty="0">
                <a:hlinkClick r:id="rId2"/>
              </a:rPr>
              <a:t>https://scikit-learn.org/stable/datasets/index.html#boston-dataset</a:t>
            </a:r>
            <a:endParaRPr lang="cs-CZ" sz="1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20 </a:t>
            </a:r>
            <a:r>
              <a:rPr lang="cs-CZ" dirty="0" err="1"/>
              <a:t>newsgroups</a:t>
            </a:r>
            <a:r>
              <a:rPr lang="cs-CZ" dirty="0"/>
              <a:t> </a:t>
            </a:r>
            <a:r>
              <a:rPr lang="cs-CZ" dirty="0" err="1"/>
              <a:t>dataset</a:t>
            </a:r>
            <a:r>
              <a:rPr lang="cs-CZ" dirty="0"/>
              <a:t> (</a:t>
            </a:r>
            <a:r>
              <a:rPr lang="cs-CZ" dirty="0" err="1"/>
              <a:t>classification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news</a:t>
            </a:r>
            <a:r>
              <a:rPr lang="cs-CZ" dirty="0"/>
              <a:t> text)</a:t>
            </a:r>
            <a:br>
              <a:rPr lang="cs-CZ" sz="1200" dirty="0"/>
            </a:br>
            <a:r>
              <a:rPr lang="cs-CZ" sz="1200" dirty="0">
                <a:hlinkClick r:id="rId3"/>
              </a:rPr>
              <a:t>https://scikit-learn.org/stable/datasets/index.html#newsgroups-dataset</a:t>
            </a:r>
            <a:endParaRPr lang="cs-CZ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Wine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dataset</a:t>
            </a:r>
            <a:r>
              <a:rPr lang="cs-CZ" dirty="0"/>
              <a:t> (last </a:t>
            </a:r>
            <a:r>
              <a:rPr lang="cs-CZ" dirty="0" err="1"/>
              <a:t>seminar</a:t>
            </a:r>
            <a:r>
              <a:rPr lang="cs-CZ" dirty="0"/>
              <a:t>, </a:t>
            </a:r>
            <a:r>
              <a:rPr lang="cs-CZ" dirty="0" err="1"/>
              <a:t>regression</a:t>
            </a:r>
            <a:r>
              <a:rPr lang="cs-CZ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Learn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(</a:t>
            </a:r>
            <a:r>
              <a:rPr lang="cs-CZ" dirty="0" err="1"/>
              <a:t>surprising</a:t>
            </a:r>
            <a:r>
              <a:rPr lang="cs-CZ" dirty="0"/>
              <a:t>) </a:t>
            </a:r>
            <a:r>
              <a:rPr lang="cs-CZ" dirty="0" err="1"/>
              <a:t>facts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dataset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Try to </a:t>
            </a:r>
            <a:r>
              <a:rPr lang="cs-CZ" dirty="0" err="1"/>
              <a:t>predict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output </a:t>
            </a:r>
            <a:r>
              <a:rPr lang="cs-CZ" dirty="0" err="1"/>
              <a:t>variable</a:t>
            </a:r>
            <a:r>
              <a:rPr lang="cs-CZ" dirty="0"/>
              <a:t> (</a:t>
            </a:r>
            <a:r>
              <a:rPr lang="cs-CZ" dirty="0" err="1"/>
              <a:t>keep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simple</a:t>
            </a:r>
            <a:r>
              <a:rPr lang="cs-CZ" dirty="0"/>
              <a:t> – KNN, </a:t>
            </a:r>
            <a:r>
              <a:rPr lang="cs-CZ" dirty="0" err="1"/>
              <a:t>linear</a:t>
            </a:r>
            <a:r>
              <a:rPr lang="cs-CZ" dirty="0"/>
              <a:t> </a:t>
            </a:r>
            <a:r>
              <a:rPr lang="cs-CZ" dirty="0" err="1"/>
              <a:t>regression</a:t>
            </a:r>
            <a:r>
              <a:rPr lang="cs-CZ" dirty="0"/>
              <a:t>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Experiment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feature</a:t>
            </a:r>
            <a:r>
              <a:rPr lang="cs-CZ" dirty="0"/>
              <a:t> </a:t>
            </a:r>
            <a:r>
              <a:rPr lang="cs-CZ" dirty="0" err="1"/>
              <a:t>extraction</a:t>
            </a:r>
            <a:r>
              <a:rPr lang="cs-CZ" dirty="0"/>
              <a:t> / </a:t>
            </a:r>
            <a:r>
              <a:rPr lang="cs-CZ" dirty="0" err="1"/>
              <a:t>hyperparameter</a:t>
            </a:r>
            <a:r>
              <a:rPr lang="cs-CZ" dirty="0"/>
              <a:t> </a:t>
            </a:r>
            <a:r>
              <a:rPr lang="cs-CZ" dirty="0" err="1"/>
              <a:t>tuning</a:t>
            </a:r>
            <a:r>
              <a:rPr lang="cs-CZ" dirty="0"/>
              <a:t> / model </a:t>
            </a:r>
            <a:r>
              <a:rPr lang="cs-CZ" dirty="0" err="1"/>
              <a:t>selection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Report </a:t>
            </a:r>
            <a:r>
              <a:rPr lang="cs-CZ" dirty="0" err="1"/>
              <a:t>results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Are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tasks</a:t>
            </a:r>
            <a:r>
              <a:rPr lang="cs-CZ" dirty="0"/>
              <a:t> </a:t>
            </a:r>
            <a:r>
              <a:rPr lang="cs-CZ" dirty="0" err="1"/>
              <a:t>relevant</a:t>
            </a:r>
            <a:r>
              <a:rPr lang="cs-CZ" dirty="0"/>
              <a:t>?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real-world</a:t>
            </a:r>
            <a:r>
              <a:rPr lang="cs-CZ" dirty="0"/>
              <a:t> </a:t>
            </a:r>
            <a:r>
              <a:rPr lang="cs-CZ" dirty="0" err="1"/>
              <a:t>tasks</a:t>
            </a:r>
            <a:r>
              <a:rPr lang="cs-CZ" dirty="0"/>
              <a:t> </a:t>
            </a:r>
            <a:r>
              <a:rPr lang="cs-CZ" dirty="0" err="1"/>
              <a:t>looks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7932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425" y="515305"/>
            <a:ext cx="733170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latin typeface="Arial"/>
                <a:cs typeface="Arial"/>
              </a:rPr>
              <a:t>Learning Data Science </a:t>
            </a:r>
            <a:r>
              <a:rPr sz="2800" b="0" spc="-5" dirty="0">
                <a:latin typeface="Arial"/>
                <a:cs typeface="Arial"/>
              </a:rPr>
              <a:t>With </a:t>
            </a:r>
            <a:r>
              <a:rPr sz="2800" b="0" dirty="0">
                <a:latin typeface="Arial"/>
                <a:cs typeface="Arial"/>
              </a:rPr>
              <a:t>Python -</a:t>
            </a:r>
            <a:r>
              <a:rPr sz="2800" b="0" spc="-2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Libraries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8786" y="1837217"/>
            <a:ext cx="1777231" cy="790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5690" y="3072747"/>
            <a:ext cx="2004695" cy="11449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 marR="5080" indent="-635" algn="ctr">
              <a:lnSpc>
                <a:spcPct val="99600"/>
              </a:lnSpc>
              <a:spcBef>
                <a:spcPts val="120"/>
              </a:spcBef>
            </a:pPr>
            <a:r>
              <a:rPr sz="1050" dirty="0">
                <a:latin typeface="Arial"/>
                <a:cs typeface="Arial"/>
              </a:rPr>
              <a:t>NumPy </a:t>
            </a:r>
            <a:r>
              <a:rPr sz="1050" spc="5" dirty="0">
                <a:latin typeface="Arial"/>
                <a:cs typeface="Arial"/>
              </a:rPr>
              <a:t>is a </a:t>
            </a:r>
            <a:r>
              <a:rPr sz="1050" dirty="0">
                <a:latin typeface="Arial"/>
                <a:cs typeface="Arial"/>
              </a:rPr>
              <a:t>library </a:t>
            </a:r>
            <a:r>
              <a:rPr sz="1050" spc="-5" dirty="0">
                <a:latin typeface="Arial"/>
                <a:cs typeface="Arial"/>
              </a:rPr>
              <a:t>for </a:t>
            </a:r>
            <a:r>
              <a:rPr sz="1050" dirty="0">
                <a:latin typeface="Arial"/>
                <a:cs typeface="Arial"/>
              </a:rPr>
              <a:t>the </a:t>
            </a:r>
            <a:r>
              <a:rPr sz="1050" spc="-5" dirty="0">
                <a:latin typeface="Arial"/>
                <a:cs typeface="Arial"/>
              </a:rPr>
              <a:t>Python  programming </a:t>
            </a:r>
            <a:r>
              <a:rPr sz="1050" dirty="0">
                <a:latin typeface="Arial"/>
                <a:cs typeface="Arial"/>
              </a:rPr>
              <a:t>language, adding  </a:t>
            </a:r>
            <a:r>
              <a:rPr sz="1050" spc="-5" dirty="0">
                <a:latin typeface="Arial"/>
                <a:cs typeface="Arial"/>
              </a:rPr>
              <a:t>support for </a:t>
            </a:r>
            <a:r>
              <a:rPr sz="1050" dirty="0">
                <a:latin typeface="Arial"/>
                <a:cs typeface="Arial"/>
              </a:rPr>
              <a:t>large, multi-  dimensional </a:t>
            </a:r>
            <a:r>
              <a:rPr sz="1050" spc="-5" dirty="0">
                <a:latin typeface="Arial"/>
                <a:cs typeface="Arial"/>
              </a:rPr>
              <a:t>arrays </a:t>
            </a:r>
            <a:r>
              <a:rPr sz="1050" dirty="0">
                <a:latin typeface="Arial"/>
                <a:cs typeface="Arial"/>
              </a:rPr>
              <a:t>and </a:t>
            </a:r>
            <a:r>
              <a:rPr sz="1050" spc="-5" dirty="0">
                <a:latin typeface="Arial"/>
                <a:cs typeface="Arial"/>
              </a:rPr>
              <a:t>matrices,  </a:t>
            </a:r>
            <a:r>
              <a:rPr sz="1050" dirty="0">
                <a:latin typeface="Arial"/>
                <a:cs typeface="Arial"/>
              </a:rPr>
              <a:t>along with </a:t>
            </a:r>
            <a:r>
              <a:rPr sz="1050" spc="5" dirty="0">
                <a:latin typeface="Arial"/>
                <a:cs typeface="Arial"/>
              </a:rPr>
              <a:t>a </a:t>
            </a:r>
            <a:r>
              <a:rPr sz="1050" dirty="0">
                <a:latin typeface="Arial"/>
                <a:cs typeface="Arial"/>
              </a:rPr>
              <a:t>large collection </a:t>
            </a:r>
            <a:r>
              <a:rPr sz="1050" spc="-5" dirty="0">
                <a:latin typeface="Arial"/>
                <a:cs typeface="Arial"/>
              </a:rPr>
              <a:t>of  </a:t>
            </a:r>
            <a:r>
              <a:rPr sz="1050" dirty="0">
                <a:latin typeface="Arial"/>
                <a:cs typeface="Arial"/>
              </a:rPr>
              <a:t>high-level </a:t>
            </a:r>
            <a:r>
              <a:rPr sz="1050" spc="-5" dirty="0">
                <a:latin typeface="Arial"/>
                <a:cs typeface="Arial"/>
              </a:rPr>
              <a:t>mathematical functions  </a:t>
            </a:r>
            <a:r>
              <a:rPr sz="1050" dirty="0">
                <a:latin typeface="Arial"/>
                <a:cs typeface="Arial"/>
              </a:rPr>
              <a:t>to operate on these</a:t>
            </a:r>
            <a:r>
              <a:rPr sz="1050" spc="-7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arrays.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25108" y="2991956"/>
            <a:ext cx="1830705" cy="13055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9800"/>
              </a:lnSpc>
              <a:spcBef>
                <a:spcPts val="120"/>
              </a:spcBef>
            </a:pPr>
            <a:r>
              <a:rPr sz="1050" dirty="0">
                <a:latin typeface="Arial"/>
                <a:cs typeface="Arial"/>
              </a:rPr>
              <a:t>Pandas </a:t>
            </a:r>
            <a:r>
              <a:rPr sz="1050" spc="5" dirty="0">
                <a:latin typeface="Arial"/>
                <a:cs typeface="Arial"/>
              </a:rPr>
              <a:t>is a </a:t>
            </a:r>
            <a:r>
              <a:rPr sz="1050" spc="-5" dirty="0">
                <a:latin typeface="Arial"/>
                <a:cs typeface="Arial"/>
              </a:rPr>
              <a:t>software </a:t>
            </a:r>
            <a:r>
              <a:rPr sz="1050" dirty="0">
                <a:latin typeface="Arial"/>
                <a:cs typeface="Arial"/>
              </a:rPr>
              <a:t>library  </a:t>
            </a:r>
            <a:r>
              <a:rPr sz="1050" spc="-5" dirty="0">
                <a:latin typeface="Arial"/>
                <a:cs typeface="Arial"/>
              </a:rPr>
              <a:t>written for </a:t>
            </a:r>
            <a:r>
              <a:rPr sz="1050" dirty="0">
                <a:latin typeface="Arial"/>
                <a:cs typeface="Arial"/>
              </a:rPr>
              <a:t>the </a:t>
            </a:r>
            <a:r>
              <a:rPr sz="1050" spc="-5" dirty="0">
                <a:latin typeface="Arial"/>
                <a:cs typeface="Arial"/>
              </a:rPr>
              <a:t>Python  programming </a:t>
            </a:r>
            <a:r>
              <a:rPr sz="1050" dirty="0">
                <a:latin typeface="Arial"/>
                <a:cs typeface="Arial"/>
              </a:rPr>
              <a:t>language </a:t>
            </a:r>
            <a:r>
              <a:rPr sz="1050" spc="-5" dirty="0">
                <a:latin typeface="Arial"/>
                <a:cs typeface="Arial"/>
              </a:rPr>
              <a:t>for  </a:t>
            </a:r>
            <a:r>
              <a:rPr sz="1050" dirty="0">
                <a:latin typeface="Arial"/>
                <a:cs typeface="Arial"/>
              </a:rPr>
              <a:t>data manipulation </a:t>
            </a:r>
            <a:r>
              <a:rPr sz="1050" spc="-5" dirty="0">
                <a:latin typeface="Arial"/>
                <a:cs typeface="Arial"/>
              </a:rPr>
              <a:t>and  </a:t>
            </a:r>
            <a:r>
              <a:rPr sz="1050" dirty="0">
                <a:latin typeface="Arial"/>
                <a:cs typeface="Arial"/>
              </a:rPr>
              <a:t>analysis. In particular, it </a:t>
            </a:r>
            <a:r>
              <a:rPr sz="1050" spc="-5" dirty="0">
                <a:latin typeface="Arial"/>
                <a:cs typeface="Arial"/>
              </a:rPr>
              <a:t>offers  </a:t>
            </a:r>
            <a:r>
              <a:rPr sz="1050" dirty="0">
                <a:latin typeface="Arial"/>
                <a:cs typeface="Arial"/>
              </a:rPr>
              <a:t>data </a:t>
            </a:r>
            <a:r>
              <a:rPr sz="1050" spc="-5" dirty="0">
                <a:latin typeface="Arial"/>
                <a:cs typeface="Arial"/>
              </a:rPr>
              <a:t>structures </a:t>
            </a:r>
            <a:r>
              <a:rPr sz="1050" dirty="0">
                <a:latin typeface="Arial"/>
                <a:cs typeface="Arial"/>
              </a:rPr>
              <a:t>and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operations  for </a:t>
            </a:r>
            <a:r>
              <a:rPr sz="1050" dirty="0">
                <a:latin typeface="Arial"/>
                <a:cs typeface="Arial"/>
              </a:rPr>
              <a:t>manipulating numerical  tables and time</a:t>
            </a:r>
            <a:r>
              <a:rPr sz="1050" spc="-7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series.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48840" y="1342767"/>
            <a:ext cx="1570827" cy="1570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89428" y="1640583"/>
            <a:ext cx="1871148" cy="1072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64358" y="2942402"/>
            <a:ext cx="1981200" cy="16275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065" marR="5080" algn="ctr">
              <a:lnSpc>
                <a:spcPct val="999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 </a:t>
            </a:r>
            <a:r>
              <a:rPr sz="1050" spc="-5" dirty="0">
                <a:latin typeface="Arial"/>
                <a:cs typeface="Arial"/>
              </a:rPr>
              <a:t>free software </a:t>
            </a:r>
            <a:r>
              <a:rPr sz="1050" dirty="0">
                <a:latin typeface="Arial"/>
                <a:cs typeface="Arial"/>
              </a:rPr>
              <a:t>machine</a:t>
            </a:r>
            <a:r>
              <a:rPr sz="1050" spc="-8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learning  library </a:t>
            </a:r>
            <a:r>
              <a:rPr sz="1050" spc="-5" dirty="0">
                <a:latin typeface="Arial"/>
                <a:cs typeface="Arial"/>
              </a:rPr>
              <a:t>that features </a:t>
            </a:r>
            <a:r>
              <a:rPr sz="1050" dirty="0">
                <a:latin typeface="Arial"/>
                <a:cs typeface="Arial"/>
              </a:rPr>
              <a:t>various  </a:t>
            </a:r>
            <a:r>
              <a:rPr sz="1050" spc="-5" dirty="0">
                <a:latin typeface="Arial"/>
                <a:cs typeface="Arial"/>
              </a:rPr>
              <a:t>classification, regression </a:t>
            </a:r>
            <a:r>
              <a:rPr sz="1050" dirty="0">
                <a:latin typeface="Arial"/>
                <a:cs typeface="Arial"/>
              </a:rPr>
              <a:t>and  clustering algorithms including  </a:t>
            </a:r>
            <a:r>
              <a:rPr sz="1050" spc="-5" dirty="0">
                <a:latin typeface="Arial"/>
                <a:cs typeface="Arial"/>
              </a:rPr>
              <a:t>support vector machines,  </a:t>
            </a:r>
            <a:r>
              <a:rPr sz="1050" dirty="0">
                <a:latin typeface="Arial"/>
                <a:cs typeface="Arial"/>
              </a:rPr>
              <a:t>random </a:t>
            </a:r>
            <a:r>
              <a:rPr sz="1050" spc="-5" dirty="0">
                <a:latin typeface="Arial"/>
                <a:cs typeface="Arial"/>
              </a:rPr>
              <a:t>forests, gradient  boosting, </a:t>
            </a:r>
            <a:r>
              <a:rPr sz="1050" dirty="0">
                <a:latin typeface="Arial"/>
                <a:cs typeface="Arial"/>
              </a:rPr>
              <a:t>and </a:t>
            </a:r>
            <a:r>
              <a:rPr sz="1050" spc="-5" dirty="0">
                <a:latin typeface="Arial"/>
                <a:cs typeface="Arial"/>
              </a:rPr>
              <a:t>k-means </a:t>
            </a:r>
            <a:r>
              <a:rPr sz="1050" dirty="0">
                <a:latin typeface="Arial"/>
                <a:cs typeface="Arial"/>
              </a:rPr>
              <a:t>and </a:t>
            </a:r>
            <a:r>
              <a:rPr sz="1050" spc="5" dirty="0">
                <a:latin typeface="Arial"/>
                <a:cs typeface="Arial"/>
              </a:rPr>
              <a:t>is  </a:t>
            </a:r>
            <a:r>
              <a:rPr sz="1050" dirty="0">
                <a:latin typeface="Arial"/>
                <a:cs typeface="Arial"/>
              </a:rPr>
              <a:t>designed to </a:t>
            </a:r>
            <a:r>
              <a:rPr sz="1050" spc="-5" dirty="0">
                <a:latin typeface="Arial"/>
                <a:cs typeface="Arial"/>
              </a:rPr>
              <a:t>interoperate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5" dirty="0">
                <a:latin typeface="Arial"/>
                <a:cs typeface="Arial"/>
              </a:rPr>
              <a:t>the  Python numerical </a:t>
            </a:r>
            <a:r>
              <a:rPr sz="1050" dirty="0">
                <a:latin typeface="Arial"/>
                <a:cs typeface="Arial"/>
              </a:rPr>
              <a:t>and scientific  libraries NumPy and</a:t>
            </a:r>
            <a:r>
              <a:rPr sz="1050" spc="-6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SciPy.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425" y="530075"/>
            <a:ext cx="733170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latin typeface="Arial"/>
                <a:cs typeface="Arial"/>
              </a:rPr>
              <a:t>Learning Data Science </a:t>
            </a:r>
            <a:r>
              <a:rPr sz="2800" b="0" spc="-5" dirty="0">
                <a:latin typeface="Arial"/>
                <a:cs typeface="Arial"/>
              </a:rPr>
              <a:t>With </a:t>
            </a:r>
            <a:r>
              <a:rPr sz="2800" b="0" dirty="0">
                <a:latin typeface="Arial"/>
                <a:cs typeface="Arial"/>
              </a:rPr>
              <a:t>Python -</a:t>
            </a:r>
            <a:r>
              <a:rPr sz="2800" b="0" spc="-2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Libraries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515" y="3072747"/>
            <a:ext cx="2009775" cy="666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 marR="5080" indent="-635" algn="ctr">
              <a:lnSpc>
                <a:spcPct val="99600"/>
              </a:lnSpc>
              <a:spcBef>
                <a:spcPts val="120"/>
              </a:spcBef>
            </a:pPr>
            <a:r>
              <a:rPr sz="1050" spc="10" dirty="0">
                <a:latin typeface="Arial"/>
                <a:cs typeface="Arial"/>
              </a:rPr>
              <a:t>A </a:t>
            </a:r>
            <a:r>
              <a:rPr sz="1050" dirty="0">
                <a:latin typeface="Arial"/>
                <a:cs typeface="Arial"/>
              </a:rPr>
              <a:t>plotting library </a:t>
            </a:r>
            <a:r>
              <a:rPr sz="1050" spc="-5" dirty="0">
                <a:latin typeface="Arial"/>
                <a:cs typeface="Arial"/>
              </a:rPr>
              <a:t>for </a:t>
            </a:r>
            <a:r>
              <a:rPr sz="1050" dirty="0">
                <a:latin typeface="Arial"/>
                <a:cs typeface="Arial"/>
              </a:rPr>
              <a:t>the </a:t>
            </a:r>
            <a:r>
              <a:rPr sz="1050" spc="-5" dirty="0">
                <a:latin typeface="Arial"/>
                <a:cs typeface="Arial"/>
              </a:rPr>
              <a:t>Python  programming </a:t>
            </a:r>
            <a:r>
              <a:rPr sz="1050" dirty="0">
                <a:latin typeface="Arial"/>
                <a:cs typeface="Arial"/>
              </a:rPr>
              <a:t>language and its  </a:t>
            </a:r>
            <a:r>
              <a:rPr sz="1050" spc="-5" dirty="0">
                <a:latin typeface="Arial"/>
                <a:cs typeface="Arial"/>
              </a:rPr>
              <a:t>numerical mathematics extension  </a:t>
            </a:r>
            <a:r>
              <a:rPr sz="1050" dirty="0">
                <a:latin typeface="Arial"/>
                <a:cs typeface="Arial"/>
              </a:rPr>
              <a:t>NumPy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40189" y="3044203"/>
            <a:ext cx="1801495" cy="13055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-1270" algn="ctr">
              <a:lnSpc>
                <a:spcPct val="99800"/>
              </a:lnSpc>
              <a:spcBef>
                <a:spcPts val="120"/>
              </a:spcBef>
            </a:pPr>
            <a:r>
              <a:rPr sz="1050" spc="-5" dirty="0">
                <a:latin typeface="Arial"/>
                <a:cs typeface="Arial"/>
              </a:rPr>
              <a:t>Keras </a:t>
            </a:r>
            <a:r>
              <a:rPr sz="1050" spc="5" dirty="0">
                <a:latin typeface="Arial"/>
                <a:cs typeface="Arial"/>
              </a:rPr>
              <a:t>is </a:t>
            </a:r>
            <a:r>
              <a:rPr sz="1050" dirty="0">
                <a:latin typeface="Arial"/>
                <a:cs typeface="Arial"/>
              </a:rPr>
              <a:t>an open source  </a:t>
            </a:r>
            <a:r>
              <a:rPr sz="1050" spc="-5" dirty="0">
                <a:latin typeface="Arial"/>
                <a:cs typeface="Arial"/>
              </a:rPr>
              <a:t>neural network </a:t>
            </a:r>
            <a:r>
              <a:rPr sz="1050" dirty="0">
                <a:latin typeface="Arial"/>
                <a:cs typeface="Arial"/>
              </a:rPr>
              <a:t>library </a:t>
            </a:r>
            <a:r>
              <a:rPr sz="1050" spc="-5" dirty="0">
                <a:latin typeface="Arial"/>
                <a:cs typeface="Arial"/>
              </a:rPr>
              <a:t>written  </a:t>
            </a:r>
            <a:r>
              <a:rPr sz="1050" spc="5" dirty="0">
                <a:latin typeface="Arial"/>
                <a:cs typeface="Arial"/>
              </a:rPr>
              <a:t>in </a:t>
            </a:r>
            <a:r>
              <a:rPr sz="1050" spc="-5" dirty="0">
                <a:latin typeface="Arial"/>
                <a:cs typeface="Arial"/>
              </a:rPr>
              <a:t>Python. It </a:t>
            </a:r>
            <a:r>
              <a:rPr sz="1050" spc="5" dirty="0">
                <a:latin typeface="Arial"/>
                <a:cs typeface="Arial"/>
              </a:rPr>
              <a:t>is </a:t>
            </a:r>
            <a:r>
              <a:rPr sz="1050" dirty="0">
                <a:latin typeface="Arial"/>
                <a:cs typeface="Arial"/>
              </a:rPr>
              <a:t>capable of  running on top of</a:t>
            </a:r>
            <a:r>
              <a:rPr sz="1050" spc="-9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TensorFlow,  Microsoft </a:t>
            </a:r>
            <a:r>
              <a:rPr sz="1050" dirty="0">
                <a:latin typeface="Arial"/>
                <a:cs typeface="Arial"/>
              </a:rPr>
              <a:t>Cognitive </a:t>
            </a:r>
            <a:r>
              <a:rPr sz="1050" spc="-5" dirty="0">
                <a:latin typeface="Arial"/>
                <a:cs typeface="Arial"/>
              </a:rPr>
              <a:t>Toolkit,  Theano, </a:t>
            </a:r>
            <a:r>
              <a:rPr sz="1050" dirty="0">
                <a:latin typeface="Arial"/>
                <a:cs typeface="Arial"/>
              </a:rPr>
              <a:t>or </a:t>
            </a:r>
            <a:r>
              <a:rPr sz="1050" spc="-5" dirty="0">
                <a:latin typeface="Arial"/>
                <a:cs typeface="Arial"/>
              </a:rPr>
              <a:t>MXNet. It </a:t>
            </a:r>
            <a:r>
              <a:rPr sz="1050" dirty="0">
                <a:latin typeface="Arial"/>
                <a:cs typeface="Arial"/>
              </a:rPr>
              <a:t>was  developed with </a:t>
            </a:r>
            <a:r>
              <a:rPr sz="1050" spc="5" dirty="0">
                <a:latin typeface="Arial"/>
                <a:cs typeface="Arial"/>
              </a:rPr>
              <a:t>a </a:t>
            </a:r>
            <a:r>
              <a:rPr sz="1050" dirty="0">
                <a:latin typeface="Arial"/>
                <a:cs typeface="Arial"/>
              </a:rPr>
              <a:t>focus </a:t>
            </a:r>
            <a:r>
              <a:rPr sz="1050" spc="-5" dirty="0">
                <a:latin typeface="Arial"/>
                <a:cs typeface="Arial"/>
              </a:rPr>
              <a:t>on  </a:t>
            </a:r>
            <a:r>
              <a:rPr sz="1050" dirty="0">
                <a:latin typeface="Arial"/>
                <a:cs typeface="Arial"/>
              </a:rPr>
              <a:t>enabling </a:t>
            </a:r>
            <a:r>
              <a:rPr sz="1050" spc="-5" dirty="0">
                <a:latin typeface="Arial"/>
                <a:cs typeface="Arial"/>
              </a:rPr>
              <a:t>fast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experimentation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4990" y="1830679"/>
            <a:ext cx="2738927" cy="656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78379" y="1498968"/>
            <a:ext cx="1584117" cy="1320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66869" y="1694398"/>
            <a:ext cx="2735240" cy="793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29049" y="3072747"/>
            <a:ext cx="1883410" cy="11449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-635" algn="ctr">
              <a:lnSpc>
                <a:spcPct val="99600"/>
              </a:lnSpc>
              <a:spcBef>
                <a:spcPts val="120"/>
              </a:spcBef>
            </a:pPr>
            <a:r>
              <a:rPr sz="1050" spc="-5" dirty="0">
                <a:latin typeface="Arial"/>
                <a:cs typeface="Arial"/>
              </a:rPr>
              <a:t>TensorFlow </a:t>
            </a:r>
            <a:r>
              <a:rPr sz="1050" spc="5" dirty="0">
                <a:latin typeface="Arial"/>
                <a:cs typeface="Arial"/>
              </a:rPr>
              <a:t>is </a:t>
            </a:r>
            <a:r>
              <a:rPr sz="1050" dirty="0">
                <a:latin typeface="Arial"/>
                <a:cs typeface="Arial"/>
              </a:rPr>
              <a:t>an </a:t>
            </a:r>
            <a:r>
              <a:rPr sz="1050" spc="-5" dirty="0">
                <a:latin typeface="Arial"/>
                <a:cs typeface="Arial"/>
              </a:rPr>
              <a:t>open-source  software </a:t>
            </a:r>
            <a:r>
              <a:rPr sz="1050" dirty="0">
                <a:latin typeface="Arial"/>
                <a:cs typeface="Arial"/>
              </a:rPr>
              <a:t>library </a:t>
            </a:r>
            <a:r>
              <a:rPr sz="1050" spc="-5" dirty="0">
                <a:latin typeface="Arial"/>
                <a:cs typeface="Arial"/>
              </a:rPr>
              <a:t>for </a:t>
            </a:r>
            <a:r>
              <a:rPr sz="1050" dirty="0">
                <a:latin typeface="Arial"/>
                <a:cs typeface="Arial"/>
              </a:rPr>
              <a:t>dataflow  </a:t>
            </a:r>
            <a:r>
              <a:rPr sz="1050" spc="-5" dirty="0">
                <a:latin typeface="Arial"/>
                <a:cs typeface="Arial"/>
              </a:rPr>
              <a:t>programming across </a:t>
            </a:r>
            <a:r>
              <a:rPr sz="1050" spc="5" dirty="0">
                <a:latin typeface="Arial"/>
                <a:cs typeface="Arial"/>
              </a:rPr>
              <a:t>a </a:t>
            </a:r>
            <a:r>
              <a:rPr sz="1050" dirty="0">
                <a:latin typeface="Arial"/>
                <a:cs typeface="Arial"/>
              </a:rPr>
              <a:t>range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of  tasks. It </a:t>
            </a:r>
            <a:r>
              <a:rPr sz="1050" spc="5" dirty="0">
                <a:latin typeface="Arial"/>
                <a:cs typeface="Arial"/>
              </a:rPr>
              <a:t>is a </a:t>
            </a:r>
            <a:r>
              <a:rPr sz="1050" dirty="0">
                <a:latin typeface="Arial"/>
                <a:cs typeface="Arial"/>
              </a:rPr>
              <a:t>symbolic </a:t>
            </a:r>
            <a:r>
              <a:rPr sz="1050" spc="-5" dirty="0">
                <a:latin typeface="Arial"/>
                <a:cs typeface="Arial"/>
              </a:rPr>
              <a:t>math  </a:t>
            </a:r>
            <a:r>
              <a:rPr sz="1050" dirty="0">
                <a:latin typeface="Arial"/>
                <a:cs typeface="Arial"/>
              </a:rPr>
              <a:t>library, and </a:t>
            </a:r>
            <a:r>
              <a:rPr sz="1050" spc="5" dirty="0">
                <a:latin typeface="Arial"/>
                <a:cs typeface="Arial"/>
              </a:rPr>
              <a:t>is </a:t>
            </a:r>
            <a:r>
              <a:rPr sz="1050" dirty="0">
                <a:latin typeface="Arial"/>
                <a:cs typeface="Arial"/>
              </a:rPr>
              <a:t>also used </a:t>
            </a:r>
            <a:r>
              <a:rPr sz="1050" spc="-5" dirty="0">
                <a:latin typeface="Arial"/>
                <a:cs typeface="Arial"/>
              </a:rPr>
              <a:t>for  </a:t>
            </a:r>
            <a:r>
              <a:rPr sz="1050" dirty="0">
                <a:latin typeface="Arial"/>
                <a:cs typeface="Arial"/>
              </a:rPr>
              <a:t>machine learning applications  such as </a:t>
            </a:r>
            <a:r>
              <a:rPr sz="1050" spc="-5" dirty="0">
                <a:latin typeface="Arial"/>
                <a:cs typeface="Arial"/>
              </a:rPr>
              <a:t>neural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networks.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425" y="530075"/>
            <a:ext cx="68345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latin typeface="Arial"/>
                <a:cs typeface="Arial"/>
              </a:rPr>
              <a:t>Learning Data Science </a:t>
            </a:r>
            <a:r>
              <a:rPr sz="2800" b="0" spc="-5" dirty="0">
                <a:latin typeface="Arial"/>
                <a:cs typeface="Arial"/>
              </a:rPr>
              <a:t>With </a:t>
            </a:r>
            <a:r>
              <a:rPr sz="2800" b="0" dirty="0">
                <a:latin typeface="Arial"/>
                <a:cs typeface="Arial"/>
              </a:rPr>
              <a:t>Python -</a:t>
            </a:r>
            <a:r>
              <a:rPr sz="2800" b="0" spc="-55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Tools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546" y="3072747"/>
            <a:ext cx="2019935" cy="988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065" marR="5080" algn="ctr">
              <a:lnSpc>
                <a:spcPct val="99900"/>
              </a:lnSpc>
              <a:spcBef>
                <a:spcPts val="114"/>
              </a:spcBef>
            </a:pPr>
            <a:r>
              <a:rPr sz="1050" spc="-5" dirty="0">
                <a:latin typeface="Arial"/>
                <a:cs typeface="Arial"/>
              </a:rPr>
              <a:t>Open-source </a:t>
            </a:r>
            <a:r>
              <a:rPr sz="1050" dirty="0">
                <a:latin typeface="Arial"/>
                <a:cs typeface="Arial"/>
              </a:rPr>
              <a:t>web application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that  </a:t>
            </a:r>
            <a:r>
              <a:rPr sz="1050" dirty="0">
                <a:latin typeface="Arial"/>
                <a:cs typeface="Arial"/>
              </a:rPr>
              <a:t>allows you to </a:t>
            </a:r>
            <a:r>
              <a:rPr sz="1050" spc="-5" dirty="0">
                <a:latin typeface="Arial"/>
                <a:cs typeface="Arial"/>
              </a:rPr>
              <a:t>create </a:t>
            </a:r>
            <a:r>
              <a:rPr sz="1050" dirty="0">
                <a:latin typeface="Arial"/>
                <a:cs typeface="Arial"/>
              </a:rPr>
              <a:t>and </a:t>
            </a:r>
            <a:r>
              <a:rPr sz="1050" spc="-5" dirty="0">
                <a:latin typeface="Arial"/>
                <a:cs typeface="Arial"/>
              </a:rPr>
              <a:t>share  documents that </a:t>
            </a:r>
            <a:r>
              <a:rPr sz="1050" dirty="0">
                <a:latin typeface="Arial"/>
                <a:cs typeface="Arial"/>
              </a:rPr>
              <a:t>contain live </a:t>
            </a:r>
            <a:r>
              <a:rPr sz="1050" spc="-5" dirty="0">
                <a:latin typeface="Arial"/>
                <a:cs typeface="Arial"/>
              </a:rPr>
              <a:t>code,  equations, </a:t>
            </a:r>
            <a:r>
              <a:rPr sz="1050" dirty="0">
                <a:latin typeface="Arial"/>
                <a:cs typeface="Arial"/>
              </a:rPr>
              <a:t>visualizations </a:t>
            </a:r>
            <a:r>
              <a:rPr sz="1050" spc="-5" dirty="0">
                <a:latin typeface="Arial"/>
                <a:cs typeface="Arial"/>
              </a:rPr>
              <a:t>and  narrative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text</a:t>
            </a:r>
            <a:endParaRPr sz="1050">
              <a:latin typeface="Arial"/>
              <a:cs typeface="Arial"/>
            </a:endParaRPr>
          </a:p>
          <a:p>
            <a:pPr marL="34925" algn="ctr">
              <a:lnSpc>
                <a:spcPct val="100000"/>
              </a:lnSpc>
              <a:spcBef>
                <a:spcPts val="10"/>
              </a:spcBef>
            </a:pPr>
            <a:r>
              <a:rPr sz="1050" u="sng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http://jupyter.org/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1773" y="3072747"/>
            <a:ext cx="1727200" cy="666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9600"/>
              </a:lnSpc>
              <a:spcBef>
                <a:spcPts val="120"/>
              </a:spcBef>
            </a:pPr>
            <a:r>
              <a:rPr sz="1050" dirty="0">
                <a:latin typeface="Arial"/>
                <a:cs typeface="Arial"/>
              </a:rPr>
              <a:t>Crestle </a:t>
            </a:r>
            <a:r>
              <a:rPr sz="1050" spc="5" dirty="0">
                <a:latin typeface="Arial"/>
                <a:cs typeface="Arial"/>
              </a:rPr>
              <a:t>is </a:t>
            </a:r>
            <a:r>
              <a:rPr sz="1050" dirty="0">
                <a:latin typeface="Arial"/>
                <a:cs typeface="Arial"/>
              </a:rPr>
              <a:t>your</a:t>
            </a:r>
            <a:r>
              <a:rPr sz="1050" spc="-9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GPU-enabled  Jupyter environment </a:t>
            </a:r>
            <a:r>
              <a:rPr sz="1050" spc="5" dirty="0">
                <a:latin typeface="Arial"/>
                <a:cs typeface="Arial"/>
              </a:rPr>
              <a:t>in </a:t>
            </a:r>
            <a:r>
              <a:rPr sz="1050" spc="-5" dirty="0">
                <a:latin typeface="Arial"/>
                <a:cs typeface="Arial"/>
              </a:rPr>
              <a:t>the  </a:t>
            </a:r>
            <a:r>
              <a:rPr sz="1050" dirty="0">
                <a:latin typeface="Arial"/>
                <a:cs typeface="Arial"/>
              </a:rPr>
              <a:t>cloud.          </a:t>
            </a:r>
            <a:r>
              <a:rPr sz="1050" u="sng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</a:rPr>
              <a:t>https://</a:t>
            </a:r>
            <a:r>
              <a:rPr sz="1050" u="sng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3"/>
              </a:rPr>
              <a:t>www.crestle.com/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55231" y="3072747"/>
            <a:ext cx="2033270" cy="8274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065" marR="5080" indent="-1905" algn="ctr">
              <a:lnSpc>
                <a:spcPct val="99900"/>
              </a:lnSpc>
              <a:spcBef>
                <a:spcPts val="114"/>
              </a:spcBef>
            </a:pPr>
            <a:r>
              <a:rPr sz="1050" dirty="0">
                <a:latin typeface="Arial"/>
                <a:cs typeface="Arial"/>
              </a:rPr>
              <a:t>Similar to </a:t>
            </a:r>
            <a:r>
              <a:rPr sz="1050" spc="-5" dirty="0">
                <a:latin typeface="Arial"/>
                <a:cs typeface="Arial"/>
              </a:rPr>
              <a:t>Jupyter Notebook, </a:t>
            </a:r>
            <a:r>
              <a:rPr sz="1050" dirty="0">
                <a:latin typeface="Arial"/>
                <a:cs typeface="Arial"/>
              </a:rPr>
              <a:t>but  with the added benefit of “google  doc” type sharing </a:t>
            </a:r>
            <a:r>
              <a:rPr sz="1050" spc="-5" dirty="0">
                <a:latin typeface="Arial"/>
                <a:cs typeface="Arial"/>
              </a:rPr>
              <a:t>and  </a:t>
            </a:r>
            <a:r>
              <a:rPr sz="1050" dirty="0">
                <a:latin typeface="Arial"/>
                <a:cs typeface="Arial"/>
              </a:rPr>
              <a:t>collaboration  </a:t>
            </a:r>
            <a:r>
              <a:rPr sz="1050" u="sng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</a:rPr>
              <a:t>https://colab.research.google.com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0415" y="1741071"/>
            <a:ext cx="2073895" cy="870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47742" y="1589043"/>
            <a:ext cx="1370134" cy="13701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85640" y="1918833"/>
            <a:ext cx="2999465" cy="7105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425" y="515305"/>
            <a:ext cx="36258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latin typeface="Arial"/>
                <a:cs typeface="Arial"/>
              </a:rPr>
              <a:t>What is Data</a:t>
            </a:r>
            <a:r>
              <a:rPr sz="2800" b="0" spc="-105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Science?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9300" y="1253126"/>
            <a:ext cx="7645400" cy="370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425" y="515305"/>
            <a:ext cx="36258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latin typeface="Arial"/>
                <a:cs typeface="Arial"/>
              </a:rPr>
              <a:t>What is Data</a:t>
            </a:r>
            <a:r>
              <a:rPr sz="2800" b="0" spc="-105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Science?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151" y="1528400"/>
            <a:ext cx="7893500" cy="2326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424" y="515305"/>
            <a:ext cx="47149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2800" b="0" dirty="0" err="1">
                <a:latin typeface="Arial"/>
                <a:cs typeface="Arial"/>
              </a:rPr>
              <a:t>Related</a:t>
            </a:r>
            <a:r>
              <a:rPr lang="cs-CZ" sz="2800" b="0" dirty="0">
                <a:latin typeface="Arial"/>
                <a:cs typeface="Arial"/>
              </a:rPr>
              <a:t> to Data Science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F92D8ED-E76E-493B-9C67-46B3508DEAC4}"/>
              </a:ext>
            </a:extLst>
          </p:cNvPr>
          <p:cNvSpPr txBox="1"/>
          <p:nvPr/>
        </p:nvSpPr>
        <p:spPr>
          <a:xfrm>
            <a:off x="457200" y="1657350"/>
            <a:ext cx="830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Retrieval</a:t>
            </a:r>
            <a:r>
              <a:rPr lang="cs-CZ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The key goal of an IR system is to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retrieve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all the items that are relevant to a user query, while retrieving as few nonrelevant items as possible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Query-document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similarity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features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relevant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?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How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query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cs-CZ" dirty="0" err="1"/>
              <a:t>Machine</a:t>
            </a:r>
            <a:r>
              <a:rPr lang="cs-CZ" dirty="0"/>
              <a:t>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i="1" dirty="0" err="1">
                <a:solidFill>
                  <a:schemeClr val="bg1">
                    <a:lumMod val="50000"/>
                  </a:schemeClr>
                </a:solidFill>
              </a:rPr>
              <a:t>Algorithms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learn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patterns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Under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hood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most data science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approaches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dirty="0"/>
              <a:t>Data </a:t>
            </a:r>
            <a:r>
              <a:rPr lang="cs-CZ" dirty="0" err="1"/>
              <a:t>mining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Data Mining is about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finding the trends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in a data set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mostly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human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post-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processing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Data Science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encapsulate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data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mining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distinction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between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DM and ML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a bit fuzzy (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mostly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how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found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patterns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utilized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3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425" y="515305"/>
            <a:ext cx="31515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latin typeface="Arial"/>
                <a:cs typeface="Arial"/>
              </a:rPr>
              <a:t>Data Science</a:t>
            </a:r>
            <a:r>
              <a:rPr sz="2800" b="0" spc="-9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Steps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89989" y="1203345"/>
            <a:ext cx="8364020" cy="257474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469900" indent="-342900">
              <a:spcBef>
                <a:spcPts val="350"/>
              </a:spcBef>
              <a:buSzPct val="128571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lang="cs-CZ" b="0" spc="-5" dirty="0" err="1"/>
              <a:t>Gather</a:t>
            </a:r>
            <a:r>
              <a:rPr lang="cs-CZ" b="0" spc="-5" dirty="0"/>
              <a:t> data</a:t>
            </a:r>
          </a:p>
          <a:p>
            <a:pPr marL="469900" indent="-342900">
              <a:spcBef>
                <a:spcPts val="350"/>
              </a:spcBef>
              <a:buSzPct val="128571"/>
              <a:buFont typeface="Arial"/>
              <a:buChar char="●"/>
              <a:tabLst>
                <a:tab pos="469900" algn="l"/>
                <a:tab pos="470534" algn="l"/>
              </a:tabLst>
            </a:pPr>
            <a:endParaRPr lang="cs-CZ" b="0" spc="-5" dirty="0"/>
          </a:p>
          <a:p>
            <a:pPr marL="469900" indent="-342900">
              <a:spcBef>
                <a:spcPts val="350"/>
              </a:spcBef>
              <a:buSzPct val="128571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lang="cs-CZ" b="0" spc="-5" dirty="0" err="1"/>
              <a:t>Pre-processing</a:t>
            </a:r>
            <a:endParaRPr lang="cs-CZ" b="0" spc="-5" dirty="0"/>
          </a:p>
          <a:p>
            <a:pPr marL="469900" indent="-342900">
              <a:spcBef>
                <a:spcPts val="350"/>
              </a:spcBef>
              <a:buSzPct val="128571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lang="cs-CZ" b="0" spc="-5" dirty="0" err="1"/>
              <a:t>Exploration</a:t>
            </a:r>
            <a:r>
              <a:rPr lang="cs-CZ" b="0" spc="-5" dirty="0"/>
              <a:t> </a:t>
            </a:r>
            <a:r>
              <a:rPr lang="cs-CZ" b="0" spc="-5" dirty="0" err="1"/>
              <a:t>phase</a:t>
            </a:r>
            <a:endParaRPr lang="cs-CZ" b="0" spc="-5" dirty="0"/>
          </a:p>
          <a:p>
            <a:pPr marL="469900" indent="-342900">
              <a:spcBef>
                <a:spcPts val="350"/>
              </a:spcBef>
              <a:buSzPct val="128571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lang="cs-CZ" b="0" spc="-5" dirty="0"/>
              <a:t>Model </a:t>
            </a:r>
            <a:r>
              <a:rPr lang="cs-CZ" b="0" spc="-5" dirty="0" err="1"/>
              <a:t>building</a:t>
            </a:r>
            <a:endParaRPr lang="cs-CZ" b="0" spc="-5" dirty="0"/>
          </a:p>
          <a:p>
            <a:pPr marL="469900" indent="-342900">
              <a:spcBef>
                <a:spcPts val="350"/>
              </a:spcBef>
              <a:buSzPct val="128571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lang="cs-CZ" b="0" spc="-5" dirty="0"/>
              <a:t>Model </a:t>
            </a:r>
            <a:r>
              <a:rPr lang="cs-CZ" b="0" spc="-5" dirty="0" err="1"/>
              <a:t>validation</a:t>
            </a:r>
            <a:endParaRPr lang="cs-CZ" b="0" spc="-5" dirty="0"/>
          </a:p>
          <a:p>
            <a:pPr marL="469900" indent="-342900">
              <a:spcBef>
                <a:spcPts val="350"/>
              </a:spcBef>
              <a:buSzPct val="128571"/>
              <a:buFont typeface="Arial"/>
              <a:buChar char="●"/>
              <a:tabLst>
                <a:tab pos="469900" algn="l"/>
                <a:tab pos="470534" algn="l"/>
              </a:tabLst>
            </a:pPr>
            <a:endParaRPr lang="cs-CZ" b="0" spc="-5" dirty="0"/>
          </a:p>
          <a:p>
            <a:pPr marL="469900" indent="-342900">
              <a:spcBef>
                <a:spcPts val="350"/>
              </a:spcBef>
              <a:buSzPct val="128571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lang="cs-CZ" b="0" spc="-5" dirty="0"/>
              <a:t>Model </a:t>
            </a:r>
            <a:r>
              <a:rPr lang="cs-CZ" b="0" spc="-5" dirty="0" err="1"/>
              <a:t>deployment</a:t>
            </a:r>
            <a:endParaRPr lang="cs-CZ" b="0" spc="-5" dirty="0"/>
          </a:p>
          <a:p>
            <a:pPr marL="469900" indent="-342900">
              <a:spcBef>
                <a:spcPts val="350"/>
              </a:spcBef>
              <a:buSzPct val="128571"/>
              <a:buFont typeface="Arial"/>
              <a:buChar char="●"/>
              <a:tabLst>
                <a:tab pos="469900" algn="l"/>
                <a:tab pos="470534" algn="l"/>
              </a:tabLst>
            </a:pPr>
            <a:endParaRPr lang="cs-CZ" sz="1100" b="0" dirty="0"/>
          </a:p>
          <a:p>
            <a:pPr marL="755650" marR="131445" indent="-285750">
              <a:lnSpc>
                <a:spcPct val="115100"/>
              </a:lnSpc>
              <a:buFontTx/>
              <a:buChar char="-"/>
            </a:pPr>
            <a:endParaRPr lang="cs-CZ" b="0" spc="-5" dirty="0">
              <a:latin typeface="Arial"/>
              <a:cs typeface="Arial"/>
            </a:endParaRPr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E4838279-A6B1-4363-9CD7-680271B8D338}"/>
              </a:ext>
            </a:extLst>
          </p:cNvPr>
          <p:cNvSpPr/>
          <p:nvPr/>
        </p:nvSpPr>
        <p:spPr>
          <a:xfrm>
            <a:off x="2286000" y="1809750"/>
            <a:ext cx="381000" cy="9906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4BA1587-6C50-41F1-A97E-A7CC8BF265B4}"/>
              </a:ext>
            </a:extLst>
          </p:cNvPr>
          <p:cNvSpPr txBox="1"/>
          <p:nvPr/>
        </p:nvSpPr>
        <p:spPr>
          <a:xfrm>
            <a:off x="2819400" y="2119204"/>
            <a:ext cx="203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Scope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course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19A016E-9FB8-4D17-96DF-151F56BCF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22" t="34074" r="23148" b="33334"/>
          <a:stretch/>
        </p:blipFill>
        <p:spPr>
          <a:xfrm>
            <a:off x="3962400" y="3101955"/>
            <a:ext cx="4495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425" y="515305"/>
            <a:ext cx="31515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latin typeface="Arial"/>
                <a:cs typeface="Arial"/>
              </a:rPr>
              <a:t>Data Science</a:t>
            </a:r>
            <a:r>
              <a:rPr sz="2800" b="0" spc="-9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Steps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2400" y="1203345"/>
            <a:ext cx="8915399" cy="384996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469900" indent="-342900">
              <a:spcBef>
                <a:spcPts val="350"/>
              </a:spcBef>
              <a:buSzPct val="128571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-5" dirty="0"/>
              <a:t>Data</a:t>
            </a:r>
            <a:r>
              <a:rPr spc="-10" dirty="0"/>
              <a:t> </a:t>
            </a:r>
            <a:r>
              <a:rPr spc="-5" dirty="0"/>
              <a:t>Gathering</a:t>
            </a:r>
            <a:r>
              <a:rPr lang="cs-CZ" spc="-5" dirty="0"/>
              <a:t>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(beyond scope of this course)</a:t>
            </a:r>
            <a:r>
              <a:rPr lang="cs-CZ" spc="-5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pc="-5" dirty="0" err="1">
                <a:latin typeface="Arial" panose="020B0604020202020204" pitchFamily="34" charset="0"/>
                <a:cs typeface="Arial" panose="020B0604020202020204" pitchFamily="34" charset="0"/>
              </a:rPr>
              <a:t>numpy</a:t>
            </a:r>
            <a:r>
              <a:rPr lang="cs-CZ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pc="-5" dirty="0" err="1">
                <a:latin typeface="Arial" panose="020B0604020202020204" pitchFamily="34" charset="0"/>
                <a:cs typeface="Arial" panose="020B0604020202020204" pitchFamily="34" charset="0"/>
              </a:rPr>
              <a:t>Pandas</a:t>
            </a:r>
            <a:r>
              <a:rPr lang="cs-CZ" spc="-5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pc="-5" dirty="0"/>
          </a:p>
          <a:p>
            <a:pPr marL="584200" lvl="1">
              <a:spcBef>
                <a:spcPts val="350"/>
              </a:spcBef>
              <a:buSzPct val="128571"/>
              <a:tabLst>
                <a:tab pos="469900" algn="l"/>
                <a:tab pos="470534" algn="l"/>
              </a:tabLst>
            </a:pPr>
            <a:r>
              <a:rPr lang="cs-CZ" sz="14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cs-CZ" sz="1400" i="1" spc="-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cs-CZ" sz="14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much </a:t>
            </a:r>
            <a:r>
              <a:rPr lang="cs-CZ" sz="1400" i="1" spc="-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cs-CZ" sz="14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i="1" spc="-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14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i="1" spc="-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4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i="1" spc="-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classes</a:t>
            </a:r>
            <a:r>
              <a:rPr lang="cs-CZ" sz="14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1400" i="1" spc="-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  <a:r>
              <a:rPr lang="cs-CZ" sz="14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i="1" spc="-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14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reality </a:t>
            </a:r>
            <a:br>
              <a:rPr lang="cs-CZ" sz="14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400" i="1" spc="-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14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do I </a:t>
            </a:r>
            <a:r>
              <a:rPr lang="cs-CZ" sz="1400" i="1" spc="-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cs-CZ" sz="14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i="1" spc="-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cs-CZ" sz="14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cs-CZ" sz="1400" i="1" spc="-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14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cs-CZ" sz="1400" i="1" spc="-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14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i="1" spc="-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14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cs-CZ" sz="1400" i="1" spc="-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14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400" i="1" spc="-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</a:t>
            </a:r>
            <a:r>
              <a:rPr lang="cs-CZ" sz="14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i="1" spc="-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1400" i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marL="584200" lvl="1">
              <a:spcBef>
                <a:spcPts val="350"/>
              </a:spcBef>
              <a:buSzPct val="128571"/>
              <a:tabLst>
                <a:tab pos="469900" algn="l"/>
                <a:tab pos="470534" algn="l"/>
              </a:tabLst>
            </a:pPr>
            <a:r>
              <a:rPr lang="cs-CZ" sz="1400" spc="-5" dirty="0">
                <a:latin typeface="Arial" panose="020B0604020202020204" pitchFamily="34" charset="0"/>
                <a:cs typeface="Arial" panose="020B0604020202020204" pitchFamily="34" charset="0"/>
              </a:rPr>
              <a:t>3rd party data, no </a:t>
            </a:r>
            <a:r>
              <a:rPr lang="cs-CZ" sz="1400" spc="-5" dirty="0" err="1"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  <a:r>
              <a:rPr lang="cs-CZ"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spc="-5" dirty="0" err="1">
                <a:latin typeface="Arial" panose="020B0604020202020204" pitchFamily="34" charset="0"/>
                <a:cs typeface="Arial" panose="020B0604020202020204" pitchFamily="34" charset="0"/>
              </a:rPr>
              <a:t>identifier</a:t>
            </a:r>
            <a:r>
              <a:rPr lang="cs-CZ" sz="1400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spc="-5" dirty="0" err="1"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cs-CZ" sz="1400" spc="-5" dirty="0">
                <a:latin typeface="Arial" panose="020B0604020202020204" pitchFamily="34" charset="0"/>
                <a:cs typeface="Arial" panose="020B0604020202020204" pitchFamily="34" charset="0"/>
              </a:rPr>
              <a:t> data, </a:t>
            </a:r>
            <a:r>
              <a:rPr lang="cs-CZ" sz="1400" spc="-5" dirty="0" err="1">
                <a:latin typeface="Arial" panose="020B0604020202020204" pitchFamily="34" charset="0"/>
                <a:cs typeface="Arial" panose="020B0604020202020204" pitchFamily="34" charset="0"/>
              </a:rPr>
              <a:t>approximate</a:t>
            </a:r>
            <a:r>
              <a:rPr lang="cs-CZ"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spc="-5" dirty="0" err="1">
                <a:latin typeface="Arial" panose="020B0604020202020204" pitchFamily="34" charset="0"/>
                <a:cs typeface="Arial" panose="020B0604020202020204" pitchFamily="34" charset="0"/>
              </a:rPr>
              <a:t>joins</a:t>
            </a:r>
            <a:r>
              <a:rPr lang="cs-CZ" sz="1400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spc="-5" dirty="0" err="1"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  <a:r>
              <a:rPr lang="cs-CZ" sz="1400" spc="-5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584200" lvl="1">
              <a:spcBef>
                <a:spcPts val="350"/>
              </a:spcBef>
              <a:buSzPct val="128571"/>
              <a:tabLst>
                <a:tab pos="469900" algn="l"/>
                <a:tab pos="470534" algn="l"/>
              </a:tabLst>
            </a:pPr>
            <a:r>
              <a:rPr lang="cs-CZ" sz="1400" spc="-5" dirty="0" err="1">
                <a:latin typeface="Arial" panose="020B0604020202020204" pitchFamily="34" charset="0"/>
                <a:cs typeface="Arial" panose="020B0604020202020204" pitchFamily="34" charset="0"/>
              </a:rPr>
              <a:t>Wikidata</a:t>
            </a:r>
            <a:r>
              <a:rPr lang="cs-CZ" sz="1400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spc="-5" dirty="0" err="1">
                <a:latin typeface="Arial" panose="020B0604020202020204" pitchFamily="34" charset="0"/>
                <a:cs typeface="Arial" panose="020B0604020202020204" pitchFamily="34" charset="0"/>
              </a:rPr>
              <a:t>DBPedia</a:t>
            </a:r>
            <a:r>
              <a:rPr lang="cs-CZ" sz="1400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spc="-5" dirty="0" err="1">
                <a:latin typeface="Arial" panose="020B0604020202020204" pitchFamily="34" charset="0"/>
                <a:cs typeface="Arial" panose="020B0604020202020204" pitchFamily="34" charset="0"/>
              </a:rPr>
              <a:t>Linked</a:t>
            </a:r>
            <a:r>
              <a:rPr lang="cs-CZ" sz="1400" spc="-5" dirty="0">
                <a:latin typeface="Arial" panose="020B0604020202020204" pitchFamily="34" charset="0"/>
                <a:cs typeface="Arial" panose="020B0604020202020204" pitchFamily="34" charset="0"/>
              </a:rPr>
              <a:t> Open Data</a:t>
            </a:r>
          </a:p>
          <a:p>
            <a:pPr marL="584200" lvl="1">
              <a:spcBef>
                <a:spcPts val="350"/>
              </a:spcBef>
              <a:buSzPct val="128571"/>
              <a:tabLst>
                <a:tab pos="469900" algn="l"/>
                <a:tab pos="470534" algn="l"/>
              </a:tabLst>
            </a:pPr>
            <a:endParaRPr sz="1100" dirty="0">
              <a:latin typeface="Times New Roman"/>
              <a:cs typeface="Times New Roman"/>
            </a:endParaRPr>
          </a:p>
          <a:p>
            <a:pPr marL="469900" indent="-342900">
              <a:lnSpc>
                <a:spcPct val="100000"/>
              </a:lnSpc>
              <a:buSzPct val="128571"/>
              <a:buFont typeface="Arial"/>
              <a:buChar char="●"/>
              <a:tabLst>
                <a:tab pos="469900" algn="l"/>
                <a:tab pos="470534" algn="l"/>
              </a:tabLst>
            </a:pPr>
            <a:r>
              <a:rPr spc="-5" dirty="0"/>
              <a:t>Data</a:t>
            </a:r>
            <a:r>
              <a:rPr spc="-10" dirty="0"/>
              <a:t> </a:t>
            </a:r>
            <a:r>
              <a:rPr spc="-5" dirty="0"/>
              <a:t>Preparation</a:t>
            </a:r>
            <a:r>
              <a:rPr lang="cs-CZ" spc="-5" dirty="0"/>
              <a:t> / </a:t>
            </a:r>
            <a:r>
              <a:rPr lang="cs-CZ" spc="-5" dirty="0" err="1"/>
              <a:t>pre-processing</a:t>
            </a:r>
            <a:r>
              <a:rPr lang="cs-CZ" spc="-5" dirty="0"/>
              <a:t> (</a:t>
            </a:r>
            <a:r>
              <a:rPr lang="cs-CZ" spc="-5" dirty="0" err="1"/>
              <a:t>this</a:t>
            </a:r>
            <a:r>
              <a:rPr lang="cs-CZ" spc="-5" dirty="0"/>
              <a:t> </a:t>
            </a:r>
            <a:r>
              <a:rPr lang="cs-CZ" spc="-5" dirty="0" err="1"/>
              <a:t>is</a:t>
            </a:r>
            <a:r>
              <a:rPr lang="cs-CZ" spc="-5" dirty="0"/>
              <a:t> </a:t>
            </a:r>
            <a:r>
              <a:rPr lang="cs-CZ" spc="-5" dirty="0" err="1"/>
              <a:t>where</a:t>
            </a:r>
            <a:r>
              <a:rPr lang="cs-CZ" spc="-5" dirty="0"/>
              <a:t> </a:t>
            </a:r>
            <a:r>
              <a:rPr lang="cs-CZ" spc="-5" dirty="0" err="1"/>
              <a:t>the</a:t>
            </a:r>
            <a:r>
              <a:rPr lang="cs-CZ" spc="-5" dirty="0"/>
              <a:t> </a:t>
            </a:r>
            <a:r>
              <a:rPr lang="cs-CZ" spc="-5" dirty="0" err="1"/>
              <a:t>magic</a:t>
            </a:r>
            <a:r>
              <a:rPr lang="cs-CZ" spc="-5" dirty="0"/>
              <a:t> </a:t>
            </a:r>
            <a:r>
              <a:rPr lang="cs-CZ" spc="-5" dirty="0" err="1"/>
              <a:t>comes</a:t>
            </a:r>
            <a:r>
              <a:rPr lang="cs-CZ" spc="-5" dirty="0">
                <a:sym typeface="Wingdings" panose="05000000000000000000" pitchFamily="2" charset="2"/>
              </a:rPr>
              <a:t> ) [</a:t>
            </a:r>
            <a:r>
              <a:rPr lang="cs-CZ" spc="-5" dirty="0" err="1">
                <a:sym typeface="Wingdings" panose="05000000000000000000" pitchFamily="2" charset="2"/>
              </a:rPr>
              <a:t>scikit-learn</a:t>
            </a:r>
            <a:r>
              <a:rPr lang="cs-CZ" spc="-5" dirty="0">
                <a:sym typeface="Wingdings" panose="05000000000000000000" pitchFamily="2" charset="2"/>
              </a:rPr>
              <a:t> (</a:t>
            </a:r>
            <a:r>
              <a:rPr lang="cs-CZ" spc="-5" dirty="0" err="1">
                <a:sym typeface="Wingdings" panose="05000000000000000000" pitchFamily="2" charset="2"/>
              </a:rPr>
              <a:t>numpy</a:t>
            </a:r>
            <a:r>
              <a:rPr lang="cs-CZ" spc="-5" dirty="0">
                <a:sym typeface="Wingdings" panose="05000000000000000000" pitchFamily="2" charset="2"/>
              </a:rPr>
              <a:t>, </a:t>
            </a:r>
            <a:r>
              <a:rPr lang="cs-CZ" spc="-5" dirty="0" err="1">
                <a:sym typeface="Wingdings" panose="05000000000000000000" pitchFamily="2" charset="2"/>
              </a:rPr>
              <a:t>Pandas</a:t>
            </a:r>
            <a:r>
              <a:rPr lang="cs-CZ" spc="-5" dirty="0">
                <a:sym typeface="Wingdings" panose="05000000000000000000" pitchFamily="2" charset="2"/>
              </a:rPr>
              <a:t>)]</a:t>
            </a:r>
            <a:endParaRPr spc="-5" dirty="0"/>
          </a:p>
          <a:p>
            <a:pPr marL="469900" marR="131445">
              <a:lnSpc>
                <a:spcPct val="115100"/>
              </a:lnSpc>
            </a:pPr>
            <a:r>
              <a:rPr lang="cs-CZ" b="0" spc="-5" dirty="0">
                <a:latin typeface="Arial"/>
                <a:cs typeface="Arial"/>
              </a:rPr>
              <a:t>Data </a:t>
            </a:r>
            <a:r>
              <a:rPr lang="cs-CZ" b="0" spc="-5" dirty="0" err="1">
                <a:latin typeface="Arial"/>
                <a:cs typeface="Arial"/>
              </a:rPr>
              <a:t>cleaning</a:t>
            </a:r>
            <a:r>
              <a:rPr lang="cs-CZ" b="0" spc="-5" dirty="0">
                <a:latin typeface="Arial"/>
                <a:cs typeface="Arial"/>
              </a:rPr>
              <a:t>, </a:t>
            </a:r>
            <a:r>
              <a:rPr lang="cs-CZ" b="0" spc="-5" dirty="0" err="1">
                <a:latin typeface="Arial"/>
                <a:cs typeface="Arial"/>
              </a:rPr>
              <a:t>inputs</a:t>
            </a:r>
            <a:r>
              <a:rPr lang="cs-CZ" b="0" spc="-5" dirty="0">
                <a:latin typeface="Arial"/>
                <a:cs typeface="Arial"/>
              </a:rPr>
              <a:t> </a:t>
            </a:r>
            <a:r>
              <a:rPr lang="cs-CZ" b="0" spc="-5" dirty="0" err="1">
                <a:latin typeface="Arial"/>
                <a:cs typeface="Arial"/>
              </a:rPr>
              <a:t>for</a:t>
            </a:r>
            <a:r>
              <a:rPr lang="cs-CZ" b="0" spc="-5" dirty="0">
                <a:latin typeface="Arial"/>
                <a:cs typeface="Arial"/>
              </a:rPr>
              <a:t> </a:t>
            </a:r>
            <a:r>
              <a:rPr lang="cs-CZ" b="0" spc="-5" dirty="0" err="1">
                <a:latin typeface="Arial"/>
                <a:cs typeface="Arial"/>
              </a:rPr>
              <a:t>missing</a:t>
            </a:r>
            <a:r>
              <a:rPr lang="cs-CZ" b="0" spc="-5" dirty="0">
                <a:latin typeface="Arial"/>
                <a:cs typeface="Arial"/>
              </a:rPr>
              <a:t> </a:t>
            </a:r>
            <a:r>
              <a:rPr lang="cs-CZ" b="0" spc="-5" dirty="0" err="1">
                <a:latin typeface="Arial"/>
                <a:cs typeface="Arial"/>
              </a:rPr>
              <a:t>values</a:t>
            </a:r>
            <a:r>
              <a:rPr lang="cs-CZ" b="0" spc="-5" dirty="0">
                <a:latin typeface="Arial"/>
                <a:cs typeface="Arial"/>
              </a:rPr>
              <a:t>, </a:t>
            </a:r>
            <a:r>
              <a:rPr lang="cs-CZ" b="0" spc="-5" dirty="0" err="1">
                <a:latin typeface="Arial"/>
                <a:cs typeface="Arial"/>
              </a:rPr>
              <a:t>feature</a:t>
            </a:r>
            <a:r>
              <a:rPr lang="cs-CZ" b="0" spc="-5" dirty="0" err="1"/>
              <a:t>s</a:t>
            </a:r>
            <a:r>
              <a:rPr lang="cs-CZ" b="0" spc="-5" dirty="0"/>
              <a:t> </a:t>
            </a:r>
            <a:r>
              <a:rPr lang="cs-CZ" b="0" spc="-5" dirty="0" err="1"/>
              <a:t>normalization</a:t>
            </a:r>
            <a:r>
              <a:rPr lang="cs-CZ" b="0" spc="-5" dirty="0"/>
              <a:t>, </a:t>
            </a:r>
            <a:r>
              <a:rPr lang="cs-CZ" b="0" spc="-5" dirty="0" err="1"/>
              <a:t>outliers</a:t>
            </a:r>
            <a:r>
              <a:rPr lang="cs-CZ" b="0" spc="-5" dirty="0"/>
              <a:t> </a:t>
            </a:r>
            <a:r>
              <a:rPr lang="cs-CZ" b="0" spc="-5" dirty="0" err="1"/>
              <a:t>detection</a:t>
            </a:r>
            <a:endParaRPr lang="cs-CZ" b="0" spc="-5" dirty="0"/>
          </a:p>
          <a:p>
            <a:pPr marL="469900" marR="131445">
              <a:lnSpc>
                <a:spcPct val="115100"/>
              </a:lnSpc>
            </a:pPr>
            <a:r>
              <a:rPr lang="cs-CZ" b="0" spc="-5" dirty="0" err="1">
                <a:latin typeface="Arial"/>
                <a:cs typeface="Arial"/>
              </a:rPr>
              <a:t>Feature</a:t>
            </a:r>
            <a:r>
              <a:rPr lang="cs-CZ" b="0" spc="-5" dirty="0" err="1"/>
              <a:t>s</a:t>
            </a:r>
            <a:r>
              <a:rPr lang="cs-CZ" b="0" spc="-5" dirty="0"/>
              <a:t> </a:t>
            </a:r>
            <a:r>
              <a:rPr lang="cs-CZ" b="0" spc="-5" dirty="0" err="1"/>
              <a:t>augumentation</a:t>
            </a:r>
            <a:r>
              <a:rPr lang="cs-CZ" b="0" spc="-5" dirty="0"/>
              <a:t> / </a:t>
            </a:r>
            <a:r>
              <a:rPr lang="cs-CZ" b="0" spc="-5" dirty="0" err="1"/>
              <a:t>selection</a:t>
            </a:r>
            <a:r>
              <a:rPr lang="cs-CZ" b="0" spc="-5" dirty="0"/>
              <a:t> / </a:t>
            </a:r>
            <a:r>
              <a:rPr lang="cs-CZ" b="0" spc="-5" dirty="0" err="1"/>
              <a:t>construction</a:t>
            </a:r>
            <a:r>
              <a:rPr lang="cs-CZ" b="0" spc="-5" dirty="0"/>
              <a:t> / </a:t>
            </a:r>
            <a:r>
              <a:rPr lang="cs-CZ" b="0" spc="-5" dirty="0" err="1"/>
              <a:t>reduction</a:t>
            </a:r>
            <a:endParaRPr lang="cs-CZ" b="0" spc="-5" dirty="0"/>
          </a:p>
          <a:p>
            <a:pPr marL="755650" marR="131445" indent="-285750">
              <a:lnSpc>
                <a:spcPct val="115100"/>
              </a:lnSpc>
              <a:buFontTx/>
              <a:buChar char="-"/>
            </a:pPr>
            <a:r>
              <a:rPr lang="cs-CZ" b="0" spc="-5" dirty="0" err="1">
                <a:latin typeface="Arial"/>
                <a:cs typeface="Arial"/>
              </a:rPr>
              <a:t>Transformers</a:t>
            </a:r>
            <a:r>
              <a:rPr lang="cs-CZ" b="0" spc="-5" dirty="0">
                <a:latin typeface="Arial"/>
                <a:cs typeface="Arial"/>
              </a:rPr>
              <a:t> (fit -&gt; </a:t>
            </a:r>
            <a:r>
              <a:rPr lang="cs-CZ" b="0" spc="-5" dirty="0" err="1">
                <a:latin typeface="Arial"/>
                <a:cs typeface="Arial"/>
              </a:rPr>
              <a:t>transform</a:t>
            </a:r>
            <a:r>
              <a:rPr lang="cs-CZ" b="0" spc="-5" dirty="0">
                <a:latin typeface="Arial"/>
                <a:cs typeface="Arial"/>
              </a:rPr>
              <a:t>)</a:t>
            </a:r>
          </a:p>
          <a:p>
            <a:pPr marL="755650" marR="131445" indent="-285750">
              <a:lnSpc>
                <a:spcPct val="115100"/>
              </a:lnSpc>
              <a:buFontTx/>
              <a:buChar char="-"/>
            </a:pPr>
            <a:r>
              <a:rPr lang="cs-CZ" sz="1100" b="0" dirty="0">
                <a:hlinkClick r:id="rId2"/>
              </a:rPr>
              <a:t>https://scikit-learn.org/stable/modules/impute.html</a:t>
            </a:r>
            <a:r>
              <a:rPr lang="cs-CZ" sz="1100" b="0" dirty="0"/>
              <a:t> (</a:t>
            </a:r>
            <a:r>
              <a:rPr lang="cs-CZ" sz="1100" b="0" dirty="0" err="1"/>
              <a:t>deal</a:t>
            </a:r>
            <a:r>
              <a:rPr lang="cs-CZ" sz="1100" b="0" dirty="0"/>
              <a:t> </a:t>
            </a:r>
            <a:r>
              <a:rPr lang="cs-CZ" sz="1100" b="0" dirty="0" err="1"/>
              <a:t>with</a:t>
            </a:r>
            <a:r>
              <a:rPr lang="cs-CZ" sz="1100" b="0" dirty="0"/>
              <a:t> </a:t>
            </a:r>
            <a:r>
              <a:rPr lang="cs-CZ" sz="1100" b="0" dirty="0" err="1"/>
              <a:t>missing</a:t>
            </a:r>
            <a:r>
              <a:rPr lang="cs-CZ" sz="1100" b="0" dirty="0"/>
              <a:t> </a:t>
            </a:r>
            <a:r>
              <a:rPr lang="cs-CZ" sz="1100" b="0" dirty="0" err="1"/>
              <a:t>values</a:t>
            </a:r>
            <a:r>
              <a:rPr lang="cs-CZ" sz="1100" b="0" dirty="0"/>
              <a:t>)</a:t>
            </a:r>
          </a:p>
          <a:p>
            <a:pPr marL="755650" marR="131445" indent="-285750">
              <a:lnSpc>
                <a:spcPct val="115100"/>
              </a:lnSpc>
              <a:buFontTx/>
              <a:buChar char="-"/>
            </a:pPr>
            <a:r>
              <a:rPr lang="cs-CZ" sz="1100" b="0" dirty="0">
                <a:hlinkClick r:id="rId3"/>
              </a:rPr>
              <a:t>https://scikit-learn.org/stable/modules/generated/sklearn.preprocessing.Normalizer.html</a:t>
            </a:r>
            <a:r>
              <a:rPr lang="cs-CZ" sz="1100" b="0" dirty="0"/>
              <a:t> (</a:t>
            </a:r>
            <a:r>
              <a:rPr lang="cs-CZ" sz="1100" b="0" dirty="0" err="1"/>
              <a:t>features</a:t>
            </a:r>
            <a:r>
              <a:rPr lang="cs-CZ" sz="1100" b="0" dirty="0"/>
              <a:t>/</a:t>
            </a:r>
            <a:r>
              <a:rPr lang="cs-CZ" sz="1100" b="0" dirty="0" err="1"/>
              <a:t>objects</a:t>
            </a:r>
            <a:r>
              <a:rPr lang="cs-CZ" sz="1100" b="0" dirty="0"/>
              <a:t> =&gt; axis=1/0)</a:t>
            </a:r>
          </a:p>
          <a:p>
            <a:pPr marL="755650" marR="131445" indent="-285750">
              <a:lnSpc>
                <a:spcPct val="115100"/>
              </a:lnSpc>
              <a:buFontTx/>
              <a:buChar char="-"/>
            </a:pPr>
            <a:r>
              <a:rPr lang="cs-CZ" sz="1100" b="0" dirty="0">
                <a:hlinkClick r:id="rId4"/>
              </a:rPr>
              <a:t>https://scikit-learn.org/stable/modules/generated/sklearn.decomposition.PCA.html</a:t>
            </a:r>
            <a:r>
              <a:rPr lang="cs-CZ" sz="1100" b="0" dirty="0"/>
              <a:t> (</a:t>
            </a:r>
            <a:r>
              <a:rPr lang="cs-CZ" sz="1100" b="0" dirty="0" err="1"/>
              <a:t>too</a:t>
            </a:r>
            <a:r>
              <a:rPr lang="cs-CZ" sz="1100" b="0" dirty="0"/>
              <a:t> many </a:t>
            </a:r>
            <a:r>
              <a:rPr lang="cs-CZ" sz="1100" b="0" dirty="0" err="1"/>
              <a:t>correlated</a:t>
            </a:r>
            <a:r>
              <a:rPr lang="cs-CZ" sz="1100" b="0" dirty="0"/>
              <a:t> </a:t>
            </a:r>
            <a:r>
              <a:rPr lang="cs-CZ" sz="1100" b="0" dirty="0" err="1"/>
              <a:t>features</a:t>
            </a:r>
            <a:r>
              <a:rPr lang="cs-CZ" sz="1100" b="0" dirty="0"/>
              <a:t>)</a:t>
            </a:r>
          </a:p>
          <a:p>
            <a:pPr marL="755650" marR="131445" indent="-285750">
              <a:lnSpc>
                <a:spcPct val="115100"/>
              </a:lnSpc>
              <a:buFontTx/>
              <a:buChar char="-"/>
            </a:pPr>
            <a:r>
              <a:rPr lang="cs-CZ" sz="1100" b="0" dirty="0">
                <a:hlinkClick r:id="rId5"/>
              </a:rPr>
              <a:t>https://scikit-learn.org/stable/modules/feature_extraction.html</a:t>
            </a:r>
            <a:r>
              <a:rPr lang="cs-CZ" sz="1100" b="0" dirty="0"/>
              <a:t> (</a:t>
            </a:r>
            <a:r>
              <a:rPr lang="cs-CZ" sz="1100" b="0" dirty="0" err="1"/>
              <a:t>transform</a:t>
            </a:r>
            <a:r>
              <a:rPr lang="cs-CZ" sz="1100" b="0" dirty="0"/>
              <a:t> </a:t>
            </a:r>
            <a:r>
              <a:rPr lang="cs-CZ" sz="1100" b="0" dirty="0" err="1"/>
              <a:t>feature</a:t>
            </a:r>
            <a:r>
              <a:rPr lang="cs-CZ" sz="1100" b="0" dirty="0"/>
              <a:t> </a:t>
            </a:r>
            <a:r>
              <a:rPr lang="cs-CZ" sz="1100" b="0" dirty="0" err="1"/>
              <a:t>space</a:t>
            </a:r>
            <a:r>
              <a:rPr lang="cs-CZ" sz="1100" b="0" dirty="0"/>
              <a:t>, </a:t>
            </a:r>
            <a:r>
              <a:rPr lang="cs-CZ" sz="1100" b="0" dirty="0" err="1"/>
              <a:t>e.g</a:t>
            </a:r>
            <a:r>
              <a:rPr lang="cs-CZ" sz="1100" b="0" dirty="0"/>
              <a:t>., </a:t>
            </a:r>
            <a:r>
              <a:rPr lang="cs-CZ" sz="1100" b="0" dirty="0" err="1"/>
              <a:t>numeric</a:t>
            </a:r>
            <a:r>
              <a:rPr lang="cs-CZ" sz="1100" b="0" dirty="0"/>
              <a:t> -&gt; Binary)</a:t>
            </a:r>
          </a:p>
          <a:p>
            <a:pPr marL="755650" marR="131445" indent="-285750">
              <a:lnSpc>
                <a:spcPct val="115100"/>
              </a:lnSpc>
              <a:buFontTx/>
              <a:buChar char="-"/>
            </a:pPr>
            <a:r>
              <a:rPr lang="cs-CZ" sz="1100" b="0" dirty="0">
                <a:hlinkClick r:id="rId6"/>
              </a:rPr>
              <a:t>https://scikit-learn.org/stable/modules/generated/sklearn.preprocessing.PolynomialFeatures.html</a:t>
            </a:r>
            <a:r>
              <a:rPr lang="cs-CZ" sz="1100" b="0" dirty="0"/>
              <a:t> (</a:t>
            </a:r>
            <a:r>
              <a:rPr lang="cs-CZ" sz="1100" b="0" dirty="0" err="1"/>
              <a:t>feature</a:t>
            </a:r>
            <a:r>
              <a:rPr lang="cs-CZ" sz="1100" b="0" dirty="0"/>
              <a:t> </a:t>
            </a:r>
            <a:r>
              <a:rPr lang="cs-CZ" sz="1100" b="0" dirty="0" err="1"/>
              <a:t>combinations</a:t>
            </a:r>
            <a:r>
              <a:rPr lang="cs-CZ" sz="1100" b="0" dirty="0"/>
              <a:t>)</a:t>
            </a:r>
          </a:p>
          <a:p>
            <a:pPr marL="755650" marR="131445" indent="-285750">
              <a:lnSpc>
                <a:spcPct val="115100"/>
              </a:lnSpc>
              <a:buFontTx/>
              <a:buChar char="-"/>
            </a:pPr>
            <a:r>
              <a:rPr lang="cs-CZ" sz="1100" b="0" dirty="0">
                <a:hlinkClick r:id="rId7"/>
              </a:rPr>
              <a:t>https://scikit-learn.org/stable/modules/generated/sklearn.preprocessing.quantile_transform.html</a:t>
            </a:r>
            <a:r>
              <a:rPr lang="cs-CZ" sz="1100" b="0" dirty="0"/>
              <a:t> (</a:t>
            </a:r>
            <a:r>
              <a:rPr lang="cs-CZ" sz="1100" b="0" dirty="0" err="1"/>
              <a:t>transform</a:t>
            </a:r>
            <a:r>
              <a:rPr lang="cs-CZ" sz="1100" b="0" dirty="0"/>
              <a:t> to </a:t>
            </a:r>
            <a:r>
              <a:rPr lang="cs-CZ" sz="1100" b="0" dirty="0" err="1"/>
              <a:t>cum</a:t>
            </a:r>
            <a:r>
              <a:rPr lang="cs-CZ" sz="1100" b="0" dirty="0"/>
              <a:t>. </a:t>
            </a:r>
            <a:r>
              <a:rPr lang="cs-CZ" sz="1100" b="0" dirty="0" err="1"/>
              <a:t>distribution</a:t>
            </a:r>
            <a:r>
              <a:rPr lang="cs-CZ" sz="1100" b="0" dirty="0"/>
              <a:t>)</a:t>
            </a:r>
          </a:p>
          <a:p>
            <a:pPr marL="755650" marR="131445" indent="-285750">
              <a:lnSpc>
                <a:spcPct val="115100"/>
              </a:lnSpc>
              <a:buFontTx/>
              <a:buChar char="-"/>
            </a:pPr>
            <a:endParaRPr lang="cs-CZ" b="0" spc="-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706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425" y="515305"/>
            <a:ext cx="31515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latin typeface="Arial"/>
                <a:cs typeface="Arial"/>
              </a:rPr>
              <a:t>Data Science</a:t>
            </a:r>
            <a:r>
              <a:rPr sz="2800" b="0" spc="-9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Steps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4725" y="1204085"/>
            <a:ext cx="8177530" cy="384746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380"/>
              </a:spcBef>
              <a:buSzPct val="112500"/>
              <a:buFont typeface="Arial"/>
              <a:buChar char="●"/>
              <a:tabLst>
                <a:tab pos="355600" algn="l"/>
              </a:tabLst>
            </a:pPr>
            <a:r>
              <a:rPr sz="1600" b="1" spc="-5" dirty="0">
                <a:solidFill>
                  <a:srgbClr val="595959"/>
                </a:solidFill>
                <a:latin typeface="Arial"/>
                <a:cs typeface="Arial"/>
              </a:rPr>
              <a:t>Exploration</a:t>
            </a:r>
            <a:r>
              <a:rPr lang="cs-CZ" sz="1600" b="1" spc="-5" dirty="0">
                <a:solidFill>
                  <a:srgbClr val="595959"/>
                </a:solidFill>
                <a:latin typeface="Arial"/>
                <a:cs typeface="Arial"/>
              </a:rPr>
              <a:t> (</a:t>
            </a:r>
            <a:r>
              <a:rPr lang="cs-CZ" sz="1600" b="1" spc="-5" dirty="0" err="1">
                <a:solidFill>
                  <a:srgbClr val="595959"/>
                </a:solidFill>
                <a:latin typeface="Arial"/>
                <a:cs typeface="Arial"/>
              </a:rPr>
              <a:t>iterates</a:t>
            </a:r>
            <a:r>
              <a:rPr lang="cs-CZ" sz="1600" b="1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cs-CZ" sz="1600" b="1" spc="-5" dirty="0" err="1">
                <a:solidFill>
                  <a:srgbClr val="595959"/>
                </a:solidFill>
                <a:latin typeface="Arial"/>
                <a:cs typeface="Arial"/>
              </a:rPr>
              <a:t>with</a:t>
            </a:r>
            <a:r>
              <a:rPr lang="cs-CZ" sz="1600" b="1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cs-CZ" sz="1600" b="1" spc="-5" dirty="0" err="1">
                <a:solidFill>
                  <a:srgbClr val="595959"/>
                </a:solidFill>
                <a:latin typeface="Arial"/>
                <a:cs typeface="Arial"/>
              </a:rPr>
              <a:t>pre-processing</a:t>
            </a:r>
            <a:r>
              <a:rPr lang="cs-CZ" sz="1600" b="1" spc="-5" dirty="0">
                <a:solidFill>
                  <a:srgbClr val="595959"/>
                </a:solidFill>
                <a:latin typeface="Arial"/>
                <a:cs typeface="Arial"/>
              </a:rPr>
              <a:t>) [</a:t>
            </a:r>
            <a:r>
              <a:rPr lang="cs-CZ" sz="1600" b="1" spc="-5" dirty="0" err="1">
                <a:solidFill>
                  <a:srgbClr val="595959"/>
                </a:solidFill>
                <a:latin typeface="Arial"/>
                <a:cs typeface="Arial"/>
              </a:rPr>
              <a:t>scikit-learn</a:t>
            </a:r>
            <a:r>
              <a:rPr lang="cs-CZ" sz="1600" b="1" spc="-5" dirty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cs-CZ" sz="1600" b="1" spc="-5" dirty="0" err="1">
                <a:solidFill>
                  <a:srgbClr val="595959"/>
                </a:solidFill>
                <a:latin typeface="Arial"/>
                <a:cs typeface="Arial"/>
              </a:rPr>
              <a:t>matplotlib</a:t>
            </a:r>
            <a:r>
              <a:rPr lang="cs-CZ" sz="1600" b="1" spc="-5" dirty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cs-CZ" sz="1600" b="1" spc="-5" dirty="0" err="1">
                <a:solidFill>
                  <a:srgbClr val="595959"/>
                </a:solidFill>
                <a:latin typeface="Arial"/>
                <a:cs typeface="Arial"/>
              </a:rPr>
              <a:t>Seaborn</a:t>
            </a:r>
            <a:r>
              <a:rPr lang="cs-CZ" sz="1600" b="1" spc="-5" dirty="0">
                <a:solidFill>
                  <a:srgbClr val="595959"/>
                </a:solidFill>
                <a:latin typeface="Arial"/>
                <a:cs typeface="Arial"/>
              </a:rPr>
              <a:t>…]</a:t>
            </a:r>
            <a:endParaRPr sz="1600" dirty="0">
              <a:latin typeface="Arial"/>
              <a:cs typeface="Arial"/>
            </a:endParaRPr>
          </a:p>
          <a:p>
            <a:pPr marL="355600" marR="264160" algn="just">
              <a:lnSpc>
                <a:spcPct val="114599"/>
              </a:lnSpc>
            </a:pPr>
            <a:r>
              <a:rPr lang="cs-CZ" sz="1600" spc="-5" dirty="0" err="1">
                <a:solidFill>
                  <a:srgbClr val="595959"/>
                </a:solidFill>
                <a:latin typeface="Arial"/>
                <a:cs typeface="Arial"/>
              </a:rPr>
              <a:t>Get</a:t>
            </a:r>
            <a:r>
              <a:rPr lang="cs-CZ" sz="16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cs-CZ" sz="1600" spc="-5" dirty="0" err="1">
                <a:solidFill>
                  <a:srgbClr val="595959"/>
                </a:solidFill>
                <a:latin typeface="Arial"/>
                <a:cs typeface="Arial"/>
              </a:rPr>
              <a:t>some</a:t>
            </a:r>
            <a:r>
              <a:rPr lang="cs-CZ" sz="16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cs-CZ" sz="1600" spc="-5" dirty="0" err="1">
                <a:solidFill>
                  <a:srgbClr val="595959"/>
                </a:solidFill>
                <a:latin typeface="Arial"/>
                <a:cs typeface="Arial"/>
              </a:rPr>
              <a:t>insights</a:t>
            </a:r>
            <a:r>
              <a:rPr lang="cs-CZ" sz="1600" spc="-5" dirty="0">
                <a:solidFill>
                  <a:srgbClr val="595959"/>
                </a:solidFill>
                <a:latin typeface="Arial"/>
                <a:cs typeface="Arial"/>
              </a:rPr>
              <a:t> on </a:t>
            </a:r>
            <a:r>
              <a:rPr lang="cs-CZ" sz="1600" spc="-5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cs-CZ" sz="1600" spc="-5" dirty="0">
                <a:solidFill>
                  <a:srgbClr val="595959"/>
                </a:solidFill>
                <a:latin typeface="Arial"/>
                <a:cs typeface="Arial"/>
              </a:rPr>
              <a:t> data, </a:t>
            </a:r>
            <a:r>
              <a:rPr lang="cs-CZ" sz="1600" spc="-5" dirty="0" err="1">
                <a:solidFill>
                  <a:srgbClr val="595959"/>
                </a:solidFill>
                <a:latin typeface="Arial"/>
                <a:cs typeface="Arial"/>
              </a:rPr>
              <a:t>understand</a:t>
            </a:r>
            <a:r>
              <a:rPr lang="cs-CZ" sz="16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cs-CZ" sz="1600" spc="-5" dirty="0" err="1">
                <a:solidFill>
                  <a:srgbClr val="595959"/>
                </a:solidFill>
                <a:latin typeface="Arial"/>
                <a:cs typeface="Arial"/>
              </a:rPr>
              <a:t>its</a:t>
            </a:r>
            <a:r>
              <a:rPr lang="cs-CZ" sz="16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cs-CZ" sz="1600" spc="-5" dirty="0" err="1">
                <a:solidFill>
                  <a:srgbClr val="595959"/>
                </a:solidFill>
                <a:latin typeface="Arial"/>
                <a:cs typeface="Arial"/>
              </a:rPr>
              <a:t>structure</a:t>
            </a:r>
            <a:r>
              <a:rPr lang="cs-CZ" sz="1600" spc="-5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cs-CZ" sz="1600" spc="-5" dirty="0" err="1">
                <a:solidFill>
                  <a:srgbClr val="595959"/>
                </a:solidFill>
                <a:latin typeface="Arial"/>
                <a:cs typeface="Arial"/>
              </a:rPr>
              <a:t>create</a:t>
            </a:r>
            <a:r>
              <a:rPr lang="cs-CZ" sz="16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cs-CZ" sz="1600" spc="-5" dirty="0" err="1">
                <a:solidFill>
                  <a:srgbClr val="595959"/>
                </a:solidFill>
                <a:latin typeface="Arial"/>
                <a:cs typeface="Arial"/>
              </a:rPr>
              <a:t>initial</a:t>
            </a:r>
            <a:r>
              <a:rPr lang="cs-CZ" sz="16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cs-CZ" sz="1600" spc="-5" dirty="0" err="1">
                <a:solidFill>
                  <a:srgbClr val="595959"/>
                </a:solidFill>
                <a:latin typeface="Arial"/>
                <a:cs typeface="Arial"/>
              </a:rPr>
              <a:t>hypothesis</a:t>
            </a:r>
            <a:endParaRPr lang="cs-CZ" sz="1600" spc="-5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55600" marR="264160" algn="just">
              <a:lnSpc>
                <a:spcPct val="114599"/>
              </a:lnSpc>
            </a:pP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Clustering algorithms, </a:t>
            </a:r>
            <a:r>
              <a:rPr lang="cs-CZ" sz="1600" spc="-5" dirty="0" err="1">
                <a:solidFill>
                  <a:srgbClr val="595959"/>
                </a:solidFill>
                <a:latin typeface="Arial"/>
                <a:cs typeface="Arial"/>
              </a:rPr>
              <a:t>histograms</a:t>
            </a:r>
            <a:r>
              <a:rPr lang="cs-CZ" sz="1600" spc="-5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cs-CZ" sz="1600" spc="-5" dirty="0" err="1">
                <a:solidFill>
                  <a:srgbClr val="595959"/>
                </a:solidFill>
                <a:latin typeface="Arial"/>
                <a:cs typeface="Arial"/>
              </a:rPr>
              <a:t>plots</a:t>
            </a:r>
            <a:r>
              <a:rPr lang="cs-CZ" sz="1600" spc="-5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cs-CZ" sz="1600" spc="-5" dirty="0" err="1">
                <a:solidFill>
                  <a:srgbClr val="595959"/>
                </a:solidFill>
                <a:latin typeface="Arial"/>
                <a:cs typeface="Arial"/>
              </a:rPr>
              <a:t>correlation</a:t>
            </a:r>
            <a:r>
              <a:rPr lang="cs-CZ" sz="1600" spc="-5" dirty="0">
                <a:solidFill>
                  <a:srgbClr val="595959"/>
                </a:solidFill>
                <a:latin typeface="Arial"/>
                <a:cs typeface="Arial"/>
              </a:rPr>
              <a:t>…</a:t>
            </a:r>
          </a:p>
          <a:p>
            <a:pPr marL="355600" marR="264160" algn="just">
              <a:lnSpc>
                <a:spcPct val="114599"/>
              </a:lnSpc>
            </a:pPr>
            <a:r>
              <a:rPr lang="cs-CZ" sz="1200" dirty="0">
                <a:hlinkClick r:id="rId2"/>
              </a:rPr>
              <a:t>https://scikit-learn.org/stable/modules/clustering.html</a:t>
            </a:r>
            <a:r>
              <a:rPr lang="cs-CZ" sz="1200" dirty="0"/>
              <a:t> -&gt; </a:t>
            </a:r>
            <a:r>
              <a:rPr lang="cs-CZ" sz="1200" dirty="0" err="1"/>
              <a:t>Agglomerative</a:t>
            </a:r>
            <a:r>
              <a:rPr lang="cs-CZ" sz="1200" dirty="0"/>
              <a:t> </a:t>
            </a:r>
            <a:r>
              <a:rPr lang="cs-CZ" sz="1200" dirty="0" err="1"/>
              <a:t>clustering</a:t>
            </a:r>
            <a:endParaRPr lang="cs-CZ" sz="1200" dirty="0"/>
          </a:p>
          <a:p>
            <a:pPr marL="355600" marR="264160" algn="just">
              <a:lnSpc>
                <a:spcPct val="114599"/>
              </a:lnSpc>
            </a:pPr>
            <a:r>
              <a:rPr lang="cs-CZ" sz="1200" dirty="0">
                <a:hlinkClick r:id="rId3"/>
              </a:rPr>
              <a:t>https://seaborn.pydata.org/generated/seaborn.heatmap.html</a:t>
            </a:r>
            <a:endParaRPr lang="cs-CZ" sz="1200" dirty="0"/>
          </a:p>
          <a:p>
            <a:pPr marL="355600" marR="264160" algn="just">
              <a:lnSpc>
                <a:spcPct val="114599"/>
              </a:lnSpc>
            </a:pPr>
            <a:r>
              <a:rPr lang="cs-CZ" sz="1200" dirty="0">
                <a:hlinkClick r:id="rId4"/>
              </a:rPr>
              <a:t>https://seaborn.pydata.org/generated/seaborn.pairplot.html</a:t>
            </a:r>
            <a:endParaRPr lang="cs-CZ" sz="1200" dirty="0"/>
          </a:p>
          <a:p>
            <a:pPr marL="355600" marR="264160" algn="just">
              <a:lnSpc>
                <a:spcPct val="114599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12500"/>
              <a:buFont typeface="Arial"/>
              <a:buChar char="●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595959"/>
                </a:solidFill>
                <a:latin typeface="Arial"/>
                <a:cs typeface="Arial"/>
              </a:rPr>
              <a:t>Model</a:t>
            </a:r>
            <a:r>
              <a:rPr sz="1600" b="1" spc="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95959"/>
                </a:solidFill>
                <a:latin typeface="Arial"/>
                <a:cs typeface="Arial"/>
              </a:rPr>
              <a:t>Building</a:t>
            </a:r>
            <a:r>
              <a:rPr lang="cs-CZ" sz="1600" b="1" spc="-5" dirty="0">
                <a:solidFill>
                  <a:srgbClr val="595959"/>
                </a:solidFill>
                <a:latin typeface="Arial"/>
                <a:cs typeface="Arial"/>
              </a:rPr>
              <a:t> [</a:t>
            </a:r>
            <a:r>
              <a:rPr lang="cs-CZ" sz="1600" b="1" spc="-5" dirty="0" err="1">
                <a:solidFill>
                  <a:srgbClr val="595959"/>
                </a:solidFill>
                <a:latin typeface="Arial"/>
                <a:cs typeface="Arial"/>
              </a:rPr>
              <a:t>scikit-learn</a:t>
            </a:r>
            <a:r>
              <a:rPr lang="cs-CZ" sz="1600" b="1" spc="-5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cs-CZ" sz="1600" b="1" spc="-5" dirty="0" err="1">
                <a:solidFill>
                  <a:srgbClr val="595959"/>
                </a:solidFill>
                <a:latin typeface="Arial"/>
                <a:cs typeface="Arial"/>
              </a:rPr>
              <a:t>TensorFlow</a:t>
            </a:r>
            <a:r>
              <a:rPr lang="cs-CZ" sz="1600" b="1" spc="-5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cs-CZ" sz="1600" b="1" spc="-5" dirty="0" err="1">
                <a:solidFill>
                  <a:srgbClr val="595959"/>
                </a:solidFill>
                <a:latin typeface="Arial"/>
                <a:cs typeface="Arial"/>
              </a:rPr>
              <a:t>Keras</a:t>
            </a:r>
            <a:r>
              <a:rPr lang="cs-CZ" sz="1600" b="1" spc="-5" dirty="0">
                <a:solidFill>
                  <a:srgbClr val="595959"/>
                </a:solidFill>
                <a:latin typeface="Arial"/>
                <a:cs typeface="Arial"/>
              </a:rPr>
              <a:t>,…]</a:t>
            </a:r>
            <a:endParaRPr sz="16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80"/>
              </a:spcBef>
            </a:pP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Random Forests, SVM’s, </a:t>
            </a:r>
            <a:r>
              <a:rPr lang="cs-CZ" sz="1600" spc="-5" dirty="0">
                <a:solidFill>
                  <a:srgbClr val="595959"/>
                </a:solidFill>
                <a:latin typeface="Arial"/>
                <a:cs typeface="Arial"/>
              </a:rPr>
              <a:t>Rule-</a:t>
            </a:r>
            <a:r>
              <a:rPr lang="cs-CZ" sz="1600" spc="-5" dirty="0" err="1">
                <a:solidFill>
                  <a:srgbClr val="595959"/>
                </a:solidFill>
                <a:latin typeface="Arial"/>
                <a:cs typeface="Arial"/>
              </a:rPr>
              <a:t>based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, Deep Learning, K-Nearest </a:t>
            </a:r>
            <a:r>
              <a:rPr sz="1600" spc="-5" dirty="0" err="1">
                <a:solidFill>
                  <a:srgbClr val="595959"/>
                </a:solidFill>
                <a:latin typeface="Arial"/>
                <a:cs typeface="Arial"/>
              </a:rPr>
              <a:t>Neighbours</a:t>
            </a:r>
            <a:r>
              <a:rPr lang="cs-CZ" sz="1600" spc="-5" dirty="0">
                <a:solidFill>
                  <a:srgbClr val="595959"/>
                </a:solidFill>
                <a:latin typeface="Arial"/>
                <a:cs typeface="Arial"/>
              </a:rPr>
              <a:t>…</a:t>
            </a:r>
          </a:p>
          <a:p>
            <a:pPr marL="355600">
              <a:lnSpc>
                <a:spcPct val="100000"/>
              </a:lnSpc>
              <a:spcBef>
                <a:spcPts val="280"/>
              </a:spcBef>
            </a:pPr>
            <a:r>
              <a:rPr lang="cs-CZ" sz="1600" spc="-5" dirty="0">
                <a:solidFill>
                  <a:srgbClr val="595959"/>
                </a:solidFill>
                <a:latin typeface="Arial"/>
                <a:cs typeface="Arial"/>
              </a:rPr>
              <a:t>(</a:t>
            </a:r>
            <a:r>
              <a:rPr lang="cs-CZ" sz="1600" spc="-5" dirty="0" err="1">
                <a:solidFill>
                  <a:srgbClr val="595959"/>
                </a:solidFill>
                <a:latin typeface="Arial"/>
                <a:cs typeface="Arial"/>
              </a:rPr>
              <a:t>semi</a:t>
            </a:r>
            <a:r>
              <a:rPr lang="cs-CZ" sz="1600" spc="-5" dirty="0">
                <a:solidFill>
                  <a:srgbClr val="595959"/>
                </a:solidFill>
                <a:latin typeface="Arial"/>
                <a:cs typeface="Arial"/>
              </a:rPr>
              <a:t>)-</a:t>
            </a:r>
            <a:r>
              <a:rPr lang="cs-CZ" sz="1600" spc="-5" dirty="0" err="1">
                <a:solidFill>
                  <a:srgbClr val="595959"/>
                </a:solidFill>
                <a:latin typeface="Arial"/>
                <a:cs typeface="Arial"/>
              </a:rPr>
              <a:t>supervised</a:t>
            </a:r>
            <a:r>
              <a:rPr lang="cs-CZ" sz="1600" spc="-5" dirty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cs-CZ" sz="1600" spc="-5" dirty="0" err="1">
                <a:solidFill>
                  <a:srgbClr val="595959"/>
                </a:solidFill>
                <a:latin typeface="Arial"/>
                <a:cs typeface="Arial"/>
              </a:rPr>
              <a:t>reinforced</a:t>
            </a:r>
            <a:r>
              <a:rPr lang="cs-CZ" sz="1600" spc="-5" dirty="0">
                <a:solidFill>
                  <a:srgbClr val="595959"/>
                </a:solidFill>
                <a:latin typeface="Arial"/>
                <a:cs typeface="Arial"/>
              </a:rPr>
              <a:t> (</a:t>
            </a:r>
            <a:r>
              <a:rPr lang="cs-CZ" sz="1600" spc="-5" dirty="0" err="1">
                <a:solidFill>
                  <a:srgbClr val="595959"/>
                </a:solidFill>
                <a:latin typeface="Arial"/>
                <a:cs typeface="Arial"/>
              </a:rPr>
              <a:t>dynamic</a:t>
            </a:r>
            <a:r>
              <a:rPr lang="cs-CZ" sz="1600" spc="-5" dirty="0">
                <a:solidFill>
                  <a:srgbClr val="595959"/>
                </a:solidFill>
                <a:latin typeface="Arial"/>
                <a:cs typeface="Arial"/>
              </a:rPr>
              <a:t> model </a:t>
            </a:r>
            <a:r>
              <a:rPr lang="cs-CZ" sz="1600" spc="-5" dirty="0" err="1">
                <a:solidFill>
                  <a:srgbClr val="595959"/>
                </a:solidFill>
                <a:latin typeface="Arial"/>
                <a:cs typeface="Arial"/>
              </a:rPr>
              <a:t>selection</a:t>
            </a:r>
            <a:r>
              <a:rPr lang="cs-CZ" sz="1600" spc="-5" dirty="0">
                <a:solidFill>
                  <a:srgbClr val="595959"/>
                </a:solidFill>
                <a:latin typeface="Arial"/>
                <a:cs typeface="Arial"/>
              </a:rPr>
              <a:t>) / </a:t>
            </a:r>
            <a:r>
              <a:rPr lang="cs-CZ" sz="1600" spc="-5" dirty="0" err="1">
                <a:solidFill>
                  <a:srgbClr val="595959"/>
                </a:solidFill>
                <a:latin typeface="Arial"/>
                <a:cs typeface="Arial"/>
              </a:rPr>
              <a:t>representation</a:t>
            </a:r>
            <a:r>
              <a:rPr lang="cs-CZ" sz="1600" spc="-5" dirty="0">
                <a:solidFill>
                  <a:srgbClr val="595959"/>
                </a:solidFill>
                <a:latin typeface="Arial"/>
                <a:cs typeface="Arial"/>
              </a:rPr>
              <a:t> learning…</a:t>
            </a:r>
          </a:p>
          <a:p>
            <a:pPr marL="355600">
              <a:lnSpc>
                <a:spcPct val="100000"/>
              </a:lnSpc>
              <a:spcBef>
                <a:spcPts val="280"/>
              </a:spcBef>
            </a:pPr>
            <a:r>
              <a:rPr lang="cs-CZ" sz="1600" spc="-5" dirty="0" err="1">
                <a:solidFill>
                  <a:srgbClr val="595959"/>
                </a:solidFill>
                <a:latin typeface="Arial"/>
                <a:cs typeface="Arial"/>
              </a:rPr>
              <a:t>Estimators</a:t>
            </a:r>
            <a:r>
              <a:rPr lang="cs-CZ" sz="1600" spc="-5" dirty="0">
                <a:solidFill>
                  <a:srgbClr val="595959"/>
                </a:solidFill>
                <a:latin typeface="Arial"/>
                <a:cs typeface="Arial"/>
              </a:rPr>
              <a:t> (fit -&gt; </a:t>
            </a:r>
            <a:r>
              <a:rPr lang="cs-CZ" sz="1600" spc="-5" dirty="0" err="1">
                <a:solidFill>
                  <a:srgbClr val="595959"/>
                </a:solidFill>
                <a:latin typeface="Arial"/>
                <a:cs typeface="Arial"/>
              </a:rPr>
              <a:t>predict</a:t>
            </a:r>
            <a:r>
              <a:rPr lang="cs-CZ" sz="1600" spc="-5" dirty="0">
                <a:solidFill>
                  <a:srgbClr val="595959"/>
                </a:solidFill>
                <a:latin typeface="Arial"/>
                <a:cs typeface="Arial"/>
              </a:rPr>
              <a:t>)</a:t>
            </a:r>
          </a:p>
          <a:p>
            <a:pPr marL="355600">
              <a:lnSpc>
                <a:spcPct val="100000"/>
              </a:lnSpc>
              <a:spcBef>
                <a:spcPts val="280"/>
              </a:spcBef>
            </a:pPr>
            <a:r>
              <a:rPr lang="cs-CZ" sz="1100" dirty="0">
                <a:hlinkClick r:id="rId5"/>
              </a:rPr>
              <a:t>https://docs.scipy.org/doc/scipy-0.15.1/reference/generated/scipy.spatial.distance.cdist.html</a:t>
            </a:r>
            <a:r>
              <a:rPr lang="cs-CZ" sz="1200" dirty="0"/>
              <a:t> </a:t>
            </a:r>
            <a:r>
              <a:rPr lang="cs-CZ" sz="1100" dirty="0"/>
              <a:t>(distance </a:t>
            </a:r>
            <a:r>
              <a:rPr lang="cs-CZ" sz="1100" dirty="0" err="1"/>
              <a:t>calculations</a:t>
            </a:r>
            <a:r>
              <a:rPr lang="cs-CZ" sz="1100" dirty="0"/>
              <a:t> &lt;- </a:t>
            </a:r>
            <a:r>
              <a:rPr lang="cs-CZ" sz="1100" dirty="0" err="1"/>
              <a:t>embeddings</a:t>
            </a:r>
            <a:r>
              <a:rPr lang="cs-CZ" sz="1100" dirty="0"/>
              <a:t>)</a:t>
            </a:r>
          </a:p>
          <a:p>
            <a:pPr marL="355600">
              <a:lnSpc>
                <a:spcPct val="100000"/>
              </a:lnSpc>
              <a:spcBef>
                <a:spcPts val="280"/>
              </a:spcBef>
            </a:pPr>
            <a:r>
              <a:rPr lang="cs-CZ" sz="1100" dirty="0">
                <a:hlinkClick r:id="rId6"/>
              </a:rPr>
              <a:t>https://scikit-learn.org/stable/modules/generated/sklearn.ensemble.RandomForestClassifier.html</a:t>
            </a:r>
            <a:r>
              <a:rPr lang="cs-CZ" sz="1100" dirty="0"/>
              <a:t> (</a:t>
            </a:r>
            <a:r>
              <a:rPr lang="cs-CZ" sz="1100" dirty="0" err="1"/>
              <a:t>tree-based</a:t>
            </a:r>
            <a:r>
              <a:rPr lang="cs-CZ" sz="1100" dirty="0"/>
              <a:t> model)</a:t>
            </a:r>
          </a:p>
          <a:p>
            <a:pPr marL="355600">
              <a:lnSpc>
                <a:spcPct val="100000"/>
              </a:lnSpc>
              <a:spcBef>
                <a:spcPts val="280"/>
              </a:spcBef>
            </a:pPr>
            <a:r>
              <a:rPr lang="cs-CZ" sz="1100" dirty="0">
                <a:hlinkClick r:id="rId7"/>
              </a:rPr>
              <a:t>https://scikit-learn.org/stable/modules/neighbors.html</a:t>
            </a:r>
            <a:r>
              <a:rPr lang="cs-CZ" sz="1100" dirty="0"/>
              <a:t> (K-</a:t>
            </a:r>
            <a:r>
              <a:rPr lang="cs-CZ" sz="1100" dirty="0" err="1"/>
              <a:t>nearest</a:t>
            </a:r>
            <a:r>
              <a:rPr lang="cs-CZ" sz="1100" dirty="0"/>
              <a:t> </a:t>
            </a:r>
            <a:r>
              <a:rPr lang="cs-CZ" sz="1100" dirty="0" err="1"/>
              <a:t>neighbors</a:t>
            </a:r>
            <a:r>
              <a:rPr lang="cs-CZ" sz="1100" dirty="0"/>
              <a:t>, ML </a:t>
            </a:r>
            <a:r>
              <a:rPr lang="cs-CZ" sz="1100" dirty="0" err="1"/>
              <a:t>basics</a:t>
            </a:r>
            <a:r>
              <a:rPr lang="cs-CZ" sz="1100" dirty="0"/>
              <a:t>, </a:t>
            </a:r>
            <a:r>
              <a:rPr lang="cs-CZ" sz="1100" dirty="0" err="1"/>
              <a:t>curse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dimensionality</a:t>
            </a:r>
            <a:r>
              <a:rPr lang="cs-CZ" sz="1100" dirty="0"/>
              <a:t>)</a:t>
            </a:r>
          </a:p>
          <a:p>
            <a:pPr marL="355600">
              <a:spcBef>
                <a:spcPts val="280"/>
              </a:spcBef>
            </a:pPr>
            <a:r>
              <a:rPr lang="cs-CZ" sz="1100" dirty="0">
                <a:hlinkClick r:id="rId8"/>
              </a:rPr>
              <a:t>https://scikit-learn.org/stable/modules/generated/sklearn.linear_model.LinearRegression.html</a:t>
            </a:r>
            <a:r>
              <a:rPr lang="cs-CZ" sz="1100" dirty="0"/>
              <a:t> </a:t>
            </a:r>
            <a:r>
              <a:rPr lang="en-US" sz="1100" dirty="0"/>
              <a:t>(</a:t>
            </a:r>
            <a:r>
              <a:rPr lang="cs-CZ" sz="1100" dirty="0" err="1"/>
              <a:t>Linear</a:t>
            </a:r>
            <a:r>
              <a:rPr lang="cs-CZ" sz="1100" dirty="0"/>
              <a:t> </a:t>
            </a:r>
            <a:r>
              <a:rPr lang="cs-CZ" sz="1100" dirty="0" err="1"/>
              <a:t>regression</a:t>
            </a:r>
            <a:r>
              <a:rPr lang="cs-CZ" sz="1100" dirty="0"/>
              <a:t> </a:t>
            </a:r>
            <a:r>
              <a:rPr lang="en-US" sz="1100" dirty="0"/>
              <a:t>, ML basics, </a:t>
            </a:r>
            <a:r>
              <a:rPr lang="cs-CZ" sz="1100" dirty="0" err="1"/>
              <a:t>high</a:t>
            </a:r>
            <a:r>
              <a:rPr lang="cs-CZ" sz="1100" dirty="0"/>
              <a:t> </a:t>
            </a:r>
            <a:r>
              <a:rPr lang="cs-CZ" sz="1100" dirty="0" err="1"/>
              <a:t>bias</a:t>
            </a:r>
            <a:r>
              <a:rPr lang="en-US" sz="1100" dirty="0"/>
              <a:t>)</a:t>
            </a:r>
            <a:endParaRPr lang="cs-CZ" sz="1100" dirty="0"/>
          </a:p>
          <a:p>
            <a:pPr marL="355600">
              <a:lnSpc>
                <a:spcPct val="100000"/>
              </a:lnSpc>
              <a:spcBef>
                <a:spcPts val="280"/>
              </a:spcBef>
            </a:pP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459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425" y="515305"/>
            <a:ext cx="31515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latin typeface="Arial"/>
                <a:cs typeface="Arial"/>
              </a:rPr>
              <a:t>Data Science</a:t>
            </a:r>
            <a:r>
              <a:rPr sz="2800" b="0" spc="-9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Steps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4725" y="1203345"/>
            <a:ext cx="8082915" cy="279993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50"/>
              </a:spcBef>
              <a:buSzPct val="128571"/>
              <a:buFont typeface="Arial"/>
              <a:buChar char="●"/>
              <a:tabLst>
                <a:tab pos="354965" algn="l"/>
                <a:tab pos="355600" algn="l"/>
              </a:tabLst>
            </a:pPr>
            <a:r>
              <a:rPr sz="1400" b="1" spc="-5" dirty="0">
                <a:solidFill>
                  <a:srgbClr val="595959"/>
                </a:solidFill>
                <a:latin typeface="Arial"/>
                <a:cs typeface="Arial"/>
              </a:rPr>
              <a:t>Model</a:t>
            </a:r>
            <a:r>
              <a:rPr sz="1400" b="1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595959"/>
                </a:solidFill>
                <a:latin typeface="Arial"/>
                <a:cs typeface="Arial"/>
              </a:rPr>
              <a:t>Validation</a:t>
            </a:r>
            <a:r>
              <a:rPr lang="cs-CZ" sz="1400" b="1" spc="-5" dirty="0">
                <a:solidFill>
                  <a:srgbClr val="595959"/>
                </a:solidFill>
                <a:latin typeface="Arial"/>
                <a:cs typeface="Arial"/>
              </a:rPr>
              <a:t> [</a:t>
            </a:r>
            <a:r>
              <a:rPr lang="cs-CZ" sz="1400" b="1" spc="-5" dirty="0" err="1">
                <a:solidFill>
                  <a:srgbClr val="595959"/>
                </a:solidFill>
                <a:latin typeface="Arial"/>
                <a:cs typeface="Arial"/>
              </a:rPr>
              <a:t>scikit-learn</a:t>
            </a:r>
            <a:r>
              <a:rPr lang="cs-CZ" sz="1400" b="1" spc="-5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cs-CZ" sz="1400" b="1" spc="-5" dirty="0" err="1">
                <a:solidFill>
                  <a:srgbClr val="595959"/>
                </a:solidFill>
                <a:latin typeface="Arial"/>
                <a:cs typeface="Arial"/>
              </a:rPr>
              <a:t>matplotlib</a:t>
            </a:r>
            <a:r>
              <a:rPr lang="cs-CZ" sz="1400" b="1" spc="-5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cs-CZ" sz="1400" b="1" spc="-5" dirty="0" err="1">
                <a:solidFill>
                  <a:srgbClr val="595959"/>
                </a:solidFill>
                <a:latin typeface="Arial"/>
                <a:cs typeface="Arial"/>
              </a:rPr>
              <a:t>Seaborne</a:t>
            </a:r>
            <a:r>
              <a:rPr lang="cs-CZ" sz="1400" b="1" spc="-5" dirty="0">
                <a:solidFill>
                  <a:srgbClr val="595959"/>
                </a:solidFill>
                <a:latin typeface="Arial"/>
                <a:cs typeface="Arial"/>
              </a:rPr>
              <a:t>…]</a:t>
            </a:r>
            <a:endParaRPr sz="1400" dirty="0">
              <a:latin typeface="Arial"/>
              <a:cs typeface="Arial"/>
            </a:endParaRPr>
          </a:p>
          <a:p>
            <a:pPr marL="355600" marR="47625">
              <a:lnSpc>
                <a:spcPct val="115100"/>
              </a:lnSpc>
            </a:pPr>
            <a:r>
              <a:rPr lang="cs-CZ" sz="1400" spc="-5" dirty="0" err="1">
                <a:solidFill>
                  <a:srgbClr val="595959"/>
                </a:solidFill>
                <a:latin typeface="Arial"/>
                <a:cs typeface="Arial"/>
              </a:rPr>
              <a:t>Prediction</a:t>
            </a:r>
            <a:r>
              <a:rPr lang="cs-CZ" sz="14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cs-CZ" sz="1400" spc="-5" dirty="0" err="1">
                <a:solidFill>
                  <a:srgbClr val="595959"/>
                </a:solidFill>
                <a:latin typeface="Arial"/>
                <a:cs typeface="Arial"/>
              </a:rPr>
              <a:t>accuracy</a:t>
            </a:r>
            <a:r>
              <a:rPr lang="cs-CZ" sz="1400" spc="-5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cs-CZ" sz="1400" spc="-5" dirty="0" err="1">
                <a:solidFill>
                  <a:srgbClr val="595959"/>
                </a:solidFill>
                <a:latin typeface="Arial"/>
                <a:cs typeface="Arial"/>
              </a:rPr>
              <a:t>ranking</a:t>
            </a:r>
            <a:r>
              <a:rPr lang="cs-CZ" sz="14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cs-CZ" sz="1400" spc="-5" dirty="0" err="1">
                <a:solidFill>
                  <a:srgbClr val="595959"/>
                </a:solidFill>
                <a:latin typeface="Arial"/>
                <a:cs typeface="Arial"/>
              </a:rPr>
              <a:t>correctness</a:t>
            </a:r>
            <a:r>
              <a:rPr lang="cs-CZ" sz="1400" spc="-5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cs-CZ" sz="1400" spc="-5" dirty="0" err="1">
                <a:solidFill>
                  <a:srgbClr val="595959"/>
                </a:solidFill>
                <a:latin typeface="Arial"/>
                <a:cs typeface="Arial"/>
              </a:rPr>
              <a:t>Precision</a:t>
            </a:r>
            <a:r>
              <a:rPr lang="cs-CZ" sz="1400" spc="-5" dirty="0">
                <a:solidFill>
                  <a:srgbClr val="595959"/>
                </a:solidFill>
                <a:latin typeface="Arial"/>
                <a:cs typeface="Arial"/>
              </a:rPr>
              <a:t> vs. </a:t>
            </a:r>
            <a:r>
              <a:rPr lang="cs-CZ" sz="1400" spc="-5" dirty="0" err="1">
                <a:solidFill>
                  <a:srgbClr val="595959"/>
                </a:solidFill>
                <a:latin typeface="Arial"/>
                <a:cs typeface="Arial"/>
              </a:rPr>
              <a:t>Recall</a:t>
            </a:r>
            <a:r>
              <a:rPr lang="cs-CZ" sz="1400" spc="-5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cs-CZ" sz="1400" spc="-5" dirty="0" err="1">
                <a:solidFill>
                  <a:srgbClr val="595959"/>
                </a:solidFill>
                <a:latin typeface="Arial"/>
                <a:cs typeface="Arial"/>
              </a:rPr>
              <a:t>Temporal</a:t>
            </a:r>
            <a:r>
              <a:rPr lang="cs-CZ" sz="14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cs-CZ" sz="1400" spc="-5" dirty="0" err="1">
                <a:solidFill>
                  <a:srgbClr val="595959"/>
                </a:solidFill>
                <a:latin typeface="Arial"/>
                <a:cs typeface="Arial"/>
              </a:rPr>
              <a:t>complexity</a:t>
            </a:r>
            <a:r>
              <a:rPr lang="cs-CZ" sz="1400" spc="-5" dirty="0">
                <a:solidFill>
                  <a:srgbClr val="595959"/>
                </a:solidFill>
                <a:latin typeface="Arial"/>
                <a:cs typeface="Arial"/>
              </a:rPr>
              <a:t>!!</a:t>
            </a:r>
          </a:p>
          <a:p>
            <a:pPr marL="355600" marR="47625">
              <a:lnSpc>
                <a:spcPct val="115100"/>
              </a:lnSpc>
            </a:pPr>
            <a:r>
              <a:rPr lang="cs-CZ" sz="1200" dirty="0">
                <a:hlinkClick r:id="rId2"/>
              </a:rPr>
              <a:t>https://scikit-learn.org/stable/modules/model_evaluation.html</a:t>
            </a:r>
            <a:endParaRPr lang="cs-CZ" sz="1400" spc="-5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55600" marR="47625">
              <a:lnSpc>
                <a:spcPct val="115100"/>
              </a:lnSpc>
            </a:pPr>
            <a:r>
              <a:rPr lang="cs-CZ" sz="1400" spc="-5" dirty="0" err="1">
                <a:solidFill>
                  <a:srgbClr val="595959"/>
                </a:solidFill>
                <a:latin typeface="Arial"/>
                <a:cs typeface="Arial"/>
              </a:rPr>
              <a:t>Types</a:t>
            </a:r>
            <a:r>
              <a:rPr lang="cs-CZ" sz="14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cs-CZ" sz="1400" spc="-5" dirty="0" err="1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lang="cs-CZ" sz="14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cs-CZ" sz="1400" spc="-5" dirty="0" err="1">
                <a:solidFill>
                  <a:srgbClr val="595959"/>
                </a:solidFill>
                <a:latin typeface="Arial"/>
                <a:cs typeface="Arial"/>
              </a:rPr>
              <a:t>error</a:t>
            </a:r>
            <a:r>
              <a:rPr lang="cs-CZ" sz="1400" spc="-5" dirty="0">
                <a:solidFill>
                  <a:srgbClr val="595959"/>
                </a:solidFill>
                <a:latin typeface="Arial"/>
                <a:cs typeface="Arial"/>
              </a:rPr>
              <a:t> (</a:t>
            </a:r>
            <a:r>
              <a:rPr lang="cs-CZ" sz="1400" spc="-5" dirty="0" err="1">
                <a:solidFill>
                  <a:srgbClr val="595959"/>
                </a:solidFill>
                <a:latin typeface="Arial"/>
                <a:cs typeface="Arial"/>
              </a:rPr>
              <a:t>false</a:t>
            </a:r>
            <a:r>
              <a:rPr lang="cs-CZ" sz="1400" spc="-5" dirty="0">
                <a:solidFill>
                  <a:srgbClr val="595959"/>
                </a:solidFill>
                <a:latin typeface="Arial"/>
                <a:cs typeface="Arial"/>
              </a:rPr>
              <a:t> positive vs. </a:t>
            </a:r>
            <a:r>
              <a:rPr lang="cs-CZ" sz="1400" spc="-5" dirty="0" err="1">
                <a:solidFill>
                  <a:srgbClr val="595959"/>
                </a:solidFill>
                <a:latin typeface="Arial"/>
                <a:cs typeface="Arial"/>
              </a:rPr>
              <a:t>false</a:t>
            </a:r>
            <a:r>
              <a:rPr lang="cs-CZ" sz="1400" spc="-5" dirty="0">
                <a:solidFill>
                  <a:srgbClr val="595959"/>
                </a:solidFill>
                <a:latin typeface="Arial"/>
                <a:cs typeface="Arial"/>
              </a:rPr>
              <a:t> negative – </a:t>
            </a:r>
            <a:r>
              <a:rPr lang="cs-CZ" sz="1400" spc="-5" dirty="0" err="1">
                <a:solidFill>
                  <a:srgbClr val="595959"/>
                </a:solidFill>
                <a:latin typeface="Arial"/>
                <a:cs typeface="Arial"/>
              </a:rPr>
              <a:t>what</a:t>
            </a:r>
            <a:r>
              <a:rPr lang="cs-CZ" sz="14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cs-CZ" sz="1400" spc="-5" dirty="0" err="1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lang="cs-CZ" sz="1400" spc="-5" dirty="0">
                <a:solidFill>
                  <a:srgbClr val="595959"/>
                </a:solidFill>
                <a:latin typeface="Arial"/>
                <a:cs typeface="Arial"/>
              </a:rPr>
              <a:t> more </a:t>
            </a:r>
            <a:r>
              <a:rPr lang="cs-CZ" sz="1400" spc="-5" dirty="0" err="1">
                <a:solidFill>
                  <a:srgbClr val="595959"/>
                </a:solidFill>
                <a:latin typeface="Arial"/>
                <a:cs typeface="Arial"/>
              </a:rPr>
              <a:t>important</a:t>
            </a:r>
            <a:r>
              <a:rPr lang="cs-CZ" sz="1400" spc="-5" dirty="0">
                <a:solidFill>
                  <a:srgbClr val="595959"/>
                </a:solidFill>
                <a:latin typeface="Arial"/>
                <a:cs typeface="Arial"/>
              </a:rPr>
              <a:t>?)</a:t>
            </a:r>
          </a:p>
          <a:p>
            <a:pPr marL="355600" marR="47625">
              <a:lnSpc>
                <a:spcPct val="115100"/>
              </a:lnSpc>
            </a:pPr>
            <a:r>
              <a:rPr lang="cs-CZ" sz="1400" spc="-5" dirty="0" err="1">
                <a:solidFill>
                  <a:srgbClr val="595959"/>
                </a:solidFill>
                <a:latin typeface="Arial"/>
                <a:cs typeface="Arial"/>
              </a:rPr>
              <a:t>Results</a:t>
            </a:r>
            <a:r>
              <a:rPr lang="cs-CZ" sz="14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cs-CZ" sz="1400" spc="-5" dirty="0" err="1">
                <a:solidFill>
                  <a:srgbClr val="595959"/>
                </a:solidFill>
                <a:latin typeface="Arial"/>
                <a:cs typeface="Arial"/>
              </a:rPr>
              <a:t>visualization</a:t>
            </a:r>
            <a:r>
              <a:rPr lang="cs-CZ" sz="1400" spc="-5" dirty="0">
                <a:solidFill>
                  <a:srgbClr val="595959"/>
                </a:solidFill>
                <a:latin typeface="Arial"/>
                <a:cs typeface="Arial"/>
              </a:rPr>
              <a:t> (PCA, </a:t>
            </a:r>
            <a:r>
              <a:rPr lang="cs-CZ" sz="1400" spc="-5" dirty="0" err="1">
                <a:solidFill>
                  <a:srgbClr val="595959"/>
                </a:solidFill>
                <a:latin typeface="Arial"/>
                <a:cs typeface="Arial"/>
              </a:rPr>
              <a:t>Self-organizing</a:t>
            </a:r>
            <a:r>
              <a:rPr lang="cs-CZ" sz="14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cs-CZ" sz="1400" spc="-5" dirty="0" err="1">
                <a:solidFill>
                  <a:srgbClr val="595959"/>
                </a:solidFill>
                <a:latin typeface="Arial"/>
                <a:cs typeface="Arial"/>
              </a:rPr>
              <a:t>maps</a:t>
            </a:r>
            <a:r>
              <a:rPr lang="cs-CZ" sz="14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cs-CZ" sz="1400" dirty="0">
                <a:hlinkClick r:id="rId3"/>
              </a:rPr>
              <a:t>https://github.com/</a:t>
            </a:r>
            <a:r>
              <a:rPr lang="cs-CZ" sz="1400" dirty="0" err="1">
                <a:hlinkClick r:id="rId3"/>
              </a:rPr>
              <a:t>JustGlowing</a:t>
            </a:r>
            <a:r>
              <a:rPr lang="cs-CZ" sz="1400" dirty="0">
                <a:hlinkClick r:id="rId3"/>
              </a:rPr>
              <a:t>/</a:t>
            </a:r>
            <a:r>
              <a:rPr lang="cs-CZ" sz="1400" dirty="0" err="1">
                <a:hlinkClick r:id="rId3"/>
              </a:rPr>
              <a:t>minisom</a:t>
            </a:r>
            <a:r>
              <a:rPr lang="cs-CZ" sz="1400" dirty="0"/>
              <a:t>)</a:t>
            </a:r>
          </a:p>
          <a:p>
            <a:pPr marL="355600" marR="47625">
              <a:lnSpc>
                <a:spcPct val="115100"/>
              </a:lnSpc>
            </a:pPr>
            <a:r>
              <a:rPr lang="cs-CZ" sz="1400" dirty="0" err="1">
                <a:latin typeface="Arial"/>
                <a:cs typeface="Arial"/>
              </a:rPr>
              <a:t>Results</a:t>
            </a:r>
            <a:r>
              <a:rPr lang="cs-CZ" sz="1400" dirty="0">
                <a:latin typeface="Arial"/>
                <a:cs typeface="Arial"/>
              </a:rPr>
              <a:t> vs. Model </a:t>
            </a:r>
            <a:r>
              <a:rPr lang="cs-CZ" sz="1400" dirty="0" err="1">
                <a:latin typeface="Arial"/>
                <a:cs typeface="Arial"/>
              </a:rPr>
              <a:t>hyperparameters</a:t>
            </a:r>
            <a:r>
              <a:rPr lang="cs-CZ" sz="1400" dirty="0">
                <a:latin typeface="Arial"/>
                <a:cs typeface="Arial"/>
              </a:rPr>
              <a:t> -&gt; </a:t>
            </a:r>
            <a:r>
              <a:rPr lang="cs-CZ" sz="1400" dirty="0" err="1">
                <a:latin typeface="Arial"/>
                <a:cs typeface="Arial"/>
              </a:rPr>
              <a:t>Seaborn</a:t>
            </a:r>
            <a:r>
              <a:rPr lang="cs-CZ" sz="1400" dirty="0">
                <a:latin typeface="Arial"/>
                <a:cs typeface="Arial"/>
              </a:rPr>
              <a:t> </a:t>
            </a:r>
            <a:r>
              <a:rPr lang="cs-CZ" sz="1400" dirty="0" err="1">
                <a:latin typeface="Arial"/>
                <a:cs typeface="Arial"/>
              </a:rPr>
              <a:t>heatmaps</a:t>
            </a:r>
            <a:endParaRPr lang="cs-CZ" sz="1400" dirty="0">
              <a:latin typeface="Arial"/>
              <a:cs typeface="Arial"/>
            </a:endParaRPr>
          </a:p>
          <a:p>
            <a:pPr marL="355600" marR="47625">
              <a:lnSpc>
                <a:spcPct val="115100"/>
              </a:lnSpc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28571"/>
              <a:buFont typeface="Arial"/>
              <a:buChar char="●"/>
              <a:tabLst>
                <a:tab pos="354965" algn="l"/>
                <a:tab pos="355600" algn="l"/>
              </a:tabLst>
            </a:pPr>
            <a:r>
              <a:rPr sz="1400" b="1" spc="-5" dirty="0">
                <a:solidFill>
                  <a:srgbClr val="595959"/>
                </a:solidFill>
                <a:latin typeface="Arial"/>
                <a:cs typeface="Arial"/>
              </a:rPr>
              <a:t>Model</a:t>
            </a:r>
            <a:r>
              <a:rPr sz="1400" b="1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595959"/>
                </a:solidFill>
                <a:latin typeface="Arial"/>
                <a:cs typeface="Arial"/>
              </a:rPr>
              <a:t>Deployment</a:t>
            </a:r>
            <a:endParaRPr sz="1400" dirty="0">
              <a:latin typeface="Arial"/>
              <a:cs typeface="Arial"/>
            </a:endParaRPr>
          </a:p>
          <a:p>
            <a:pPr marL="355600" marR="290830">
              <a:lnSpc>
                <a:spcPct val="115100"/>
              </a:lnSpc>
            </a:pP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Finally you’ll deploy your model into the wild, as you gather more data and feedback on how its  doing you’ll be able to tweak and improve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it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as time goes on.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07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1885950"/>
            <a:ext cx="50197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2800" b="0" dirty="0" err="1">
                <a:latin typeface="Arial"/>
                <a:cs typeface="Arial"/>
              </a:rPr>
              <a:t>Details</a:t>
            </a:r>
            <a:r>
              <a:rPr lang="cs-CZ" sz="2800" b="0" dirty="0">
                <a:latin typeface="Arial"/>
                <a:cs typeface="Arial"/>
              </a:rPr>
              <a:t> on </a:t>
            </a:r>
            <a:r>
              <a:rPr lang="cs-CZ" sz="2800" b="0" dirty="0" err="1">
                <a:latin typeface="Arial"/>
                <a:cs typeface="Arial"/>
              </a:rPr>
              <a:t>separate</a:t>
            </a:r>
            <a:r>
              <a:rPr lang="cs-CZ" sz="2800" b="0" dirty="0">
                <a:latin typeface="Arial"/>
                <a:cs typeface="Arial"/>
              </a:rPr>
              <a:t> </a:t>
            </a:r>
            <a:r>
              <a:rPr lang="cs-CZ" sz="2800" b="0" dirty="0" err="1">
                <a:latin typeface="Arial"/>
                <a:cs typeface="Arial"/>
              </a:rPr>
              <a:t>slides</a:t>
            </a:r>
            <a:r>
              <a:rPr lang="cs-CZ" sz="2800" b="0" dirty="0">
                <a:latin typeface="Arial"/>
                <a:cs typeface="Arial"/>
              </a:rPr>
              <a:t>… </a:t>
            </a:r>
            <a:r>
              <a:rPr lang="cs-CZ" sz="2800" b="0" dirty="0">
                <a:latin typeface="Arial"/>
                <a:cs typeface="Arial"/>
                <a:sym typeface="Wingdings" panose="05000000000000000000" pitchFamily="2" charset="2"/>
              </a:rPr>
              <a:t>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680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7A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886</Words>
  <Application>Microsoft Office PowerPoint</Application>
  <PresentationFormat>Předvádění na obrazovce (16:9)</PresentationFormat>
  <Paragraphs>95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Getting Started with Data Science  Using Python</vt:lpstr>
      <vt:lpstr>What is Data Science?</vt:lpstr>
      <vt:lpstr>What is Data Science?</vt:lpstr>
      <vt:lpstr>Related to Data Science</vt:lpstr>
      <vt:lpstr>Data Science Steps</vt:lpstr>
      <vt:lpstr>Data Science Steps</vt:lpstr>
      <vt:lpstr>Data Science Steps</vt:lpstr>
      <vt:lpstr>Data Science Steps</vt:lpstr>
      <vt:lpstr>Details on separate slides… </vt:lpstr>
      <vt:lpstr>Task: </vt:lpstr>
      <vt:lpstr>Learning Data Science With Python - Libraries</vt:lpstr>
      <vt:lpstr>Learning Data Science With Python - Libraries</vt:lpstr>
      <vt:lpstr>Learning Data Science With Python -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Data Science  Using Python</dc:title>
  <cp:lastModifiedBy>Ladislav Peska</cp:lastModifiedBy>
  <cp:revision>14</cp:revision>
  <dcterms:created xsi:type="dcterms:W3CDTF">2019-11-16T19:43:15Z</dcterms:created>
  <dcterms:modified xsi:type="dcterms:W3CDTF">2019-11-16T22:12:17Z</dcterms:modified>
</cp:coreProperties>
</file>