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09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685"/>
            <a:ext cx="82296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4562" y="1793781"/>
            <a:ext cx="7874874" cy="3795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hyperlink" Target="http://www.saedsayad.com/decision_tree.ht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ad.co.nz/stat645/model-vi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ats.stackexchange.com/questions/46425/what-is-feature-spac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ats.stackexchange.com/questions/46425/what-is-feature-spac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5583" y="2518001"/>
            <a:ext cx="5648325" cy="1036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1620">
              <a:lnSpc>
                <a:spcPct val="100800"/>
              </a:lnSpc>
            </a:pPr>
            <a:r>
              <a:rPr sz="3600" b="1" spc="-5" dirty="0">
                <a:latin typeface="Trebuchet MS"/>
                <a:cs typeface="Trebuchet MS"/>
              </a:rPr>
              <a:t>Introdu</a:t>
            </a:r>
            <a:r>
              <a:rPr sz="3600" b="1" spc="-10" dirty="0">
                <a:latin typeface="Trebuchet MS"/>
                <a:cs typeface="Trebuchet MS"/>
              </a:rPr>
              <a:t>c</a:t>
            </a:r>
            <a:r>
              <a:rPr sz="3600" b="1" spc="-5" dirty="0">
                <a:latin typeface="Trebuchet MS"/>
                <a:cs typeface="Trebuchet MS"/>
              </a:rPr>
              <a:t>t</a:t>
            </a:r>
            <a:r>
              <a:rPr sz="3600" b="1" spc="-20" dirty="0">
                <a:latin typeface="Trebuchet MS"/>
                <a:cs typeface="Trebuchet MS"/>
              </a:rPr>
              <a:t>i</a:t>
            </a:r>
            <a:r>
              <a:rPr sz="3600" b="1" dirty="0">
                <a:latin typeface="Trebuchet MS"/>
                <a:cs typeface="Trebuchet MS"/>
              </a:rPr>
              <a:t>on</a:t>
            </a:r>
            <a:r>
              <a:rPr sz="3600" b="1" spc="16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rebuchet MS"/>
                <a:cs typeface="Trebuchet MS"/>
              </a:rPr>
              <a:t>t</a:t>
            </a:r>
            <a:r>
              <a:rPr sz="3600" b="1" dirty="0">
                <a:latin typeface="Trebuchet MS"/>
                <a:cs typeface="Trebuchet MS"/>
              </a:rPr>
              <a:t>o</a:t>
            </a:r>
            <a:r>
              <a:rPr sz="3600" b="1" spc="170" dirty="0">
                <a:latin typeface="Times New Roman"/>
                <a:cs typeface="Times New Roman"/>
              </a:rPr>
              <a:t> </a:t>
            </a:r>
            <a:r>
              <a:rPr sz="3600" b="1" spc="-30" dirty="0">
                <a:latin typeface="Trebuchet MS"/>
                <a:cs typeface="Trebuchet MS"/>
              </a:rPr>
              <a:t>Mac</a:t>
            </a:r>
            <a:r>
              <a:rPr sz="3600" b="1" dirty="0">
                <a:latin typeface="Trebuchet MS"/>
                <a:cs typeface="Trebuchet MS"/>
              </a:rPr>
              <a:t>hi</a:t>
            </a:r>
            <a:r>
              <a:rPr sz="3600" b="1" spc="-20" dirty="0">
                <a:latin typeface="Trebuchet MS"/>
                <a:cs typeface="Trebuchet MS"/>
              </a:rPr>
              <a:t>n</a:t>
            </a:r>
            <a:r>
              <a:rPr sz="3600" b="1" spc="-25" dirty="0">
                <a:latin typeface="Trebuchet MS"/>
                <a:cs typeface="Trebuchet MS"/>
              </a:rPr>
              <a:t>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-30" dirty="0">
                <a:latin typeface="Trebuchet MS"/>
                <a:cs typeface="Trebuchet MS"/>
              </a:rPr>
              <a:t>L</a:t>
            </a:r>
            <a:r>
              <a:rPr sz="3600" b="1" spc="-45" dirty="0">
                <a:latin typeface="Trebuchet MS"/>
                <a:cs typeface="Trebuchet MS"/>
              </a:rPr>
              <a:t>e</a:t>
            </a:r>
            <a:r>
              <a:rPr sz="3600" b="1" spc="-30" dirty="0">
                <a:latin typeface="Trebuchet MS"/>
                <a:cs typeface="Trebuchet MS"/>
              </a:rPr>
              <a:t>a</a:t>
            </a:r>
            <a:r>
              <a:rPr sz="3600" b="1" spc="-20" dirty="0">
                <a:latin typeface="Trebuchet MS"/>
                <a:cs typeface="Trebuchet MS"/>
              </a:rPr>
              <a:t>r</a:t>
            </a:r>
            <a:r>
              <a:rPr sz="3600" b="1" spc="-15" dirty="0">
                <a:latin typeface="Trebuchet MS"/>
                <a:cs typeface="Trebuchet MS"/>
              </a:rPr>
              <a:t>n</a:t>
            </a:r>
            <a:r>
              <a:rPr sz="3600" b="1" spc="-5" dirty="0">
                <a:latin typeface="Trebuchet MS"/>
                <a:cs typeface="Trebuchet MS"/>
              </a:rPr>
              <a:t>i</a:t>
            </a:r>
            <a:r>
              <a:rPr sz="3600" b="1" spc="-20" dirty="0">
                <a:latin typeface="Trebuchet MS"/>
                <a:cs typeface="Trebuchet MS"/>
              </a:rPr>
              <a:t>ng</a:t>
            </a:r>
            <a:r>
              <a:rPr sz="3600" b="1" spc="17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with</a:t>
            </a:r>
            <a:r>
              <a:rPr sz="3600" b="1" spc="7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rebuchet MS"/>
                <a:cs typeface="Trebuchet MS"/>
              </a:rPr>
              <a:t>Sciki</a:t>
            </a:r>
            <a:r>
              <a:rPr sz="3600" b="1" spc="10" dirty="0">
                <a:latin typeface="Trebuchet MS"/>
                <a:cs typeface="Trebuchet MS"/>
              </a:rPr>
              <a:t>t</a:t>
            </a:r>
            <a:r>
              <a:rPr sz="3600" b="1" spc="-5" dirty="0">
                <a:latin typeface="Trebuchet MS"/>
                <a:cs typeface="Trebuchet MS"/>
              </a:rPr>
              <a:t>-</a:t>
            </a:r>
            <a:r>
              <a:rPr sz="3600" b="1" spc="-30" dirty="0">
                <a:latin typeface="Trebuchet MS"/>
                <a:cs typeface="Trebuchet MS"/>
              </a:rPr>
              <a:t>L</a:t>
            </a:r>
            <a:r>
              <a:rPr sz="3600" b="1" dirty="0">
                <a:latin typeface="Trebuchet MS"/>
                <a:cs typeface="Trebuchet MS"/>
              </a:rPr>
              <a:t>earn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1200" y="3762527"/>
            <a:ext cx="5181600" cy="714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3246" y="4476954"/>
            <a:ext cx="1637538" cy="1637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Task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535" y="1796291"/>
            <a:ext cx="7915909" cy="431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 marR="5461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Given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dat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set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instanc</a:t>
            </a:r>
            <a:r>
              <a:rPr sz="3000" spc="-15" dirty="0">
                <a:latin typeface="Arial"/>
                <a:cs typeface="Arial"/>
              </a:rPr>
              <a:t>e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size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i="1" spc="5" dirty="0">
                <a:latin typeface="Arial"/>
                <a:cs typeface="Arial"/>
              </a:rPr>
              <a:t>N</a:t>
            </a:r>
            <a:r>
              <a:rPr sz="3000" spc="-10" dirty="0">
                <a:latin typeface="Arial"/>
                <a:cs typeface="Arial"/>
              </a:rPr>
              <a:t>,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create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model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that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Arial"/>
                <a:cs typeface="Arial"/>
              </a:rPr>
              <a:t>fit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-20" dirty="0">
                <a:latin typeface="Arial"/>
                <a:cs typeface="Arial"/>
              </a:rPr>
              <a:t>r</a:t>
            </a:r>
            <a:r>
              <a:rPr sz="3000" spc="-5" dirty="0">
                <a:latin typeface="Arial"/>
                <a:cs typeface="Arial"/>
              </a:rPr>
              <a:t>o</a:t>
            </a:r>
            <a:r>
              <a:rPr sz="3000" dirty="0">
                <a:latin typeface="Arial"/>
                <a:cs typeface="Arial"/>
              </a:rPr>
              <a:t>m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h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dat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(buil</a:t>
            </a:r>
            <a:r>
              <a:rPr sz="3000" spc="-10" dirty="0">
                <a:latin typeface="Arial"/>
                <a:cs typeface="Arial"/>
              </a:rPr>
              <a:t>t)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by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ex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rac</a:t>
            </a:r>
            <a:r>
              <a:rPr sz="3000" spc="-15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in</a:t>
            </a:r>
            <a:r>
              <a:rPr sz="3000" dirty="0">
                <a:latin typeface="Arial"/>
                <a:cs typeface="Arial"/>
              </a:rPr>
              <a:t>g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f</a:t>
            </a:r>
            <a:r>
              <a:rPr sz="3000" spc="-5" dirty="0">
                <a:latin typeface="Arial"/>
                <a:cs typeface="Arial"/>
              </a:rPr>
              <a:t>e</a:t>
            </a:r>
            <a:r>
              <a:rPr sz="3000" spc="-20" dirty="0">
                <a:latin typeface="Arial"/>
                <a:cs typeface="Arial"/>
              </a:rPr>
              <a:t>a</a:t>
            </a:r>
            <a:r>
              <a:rPr sz="3000" dirty="0">
                <a:latin typeface="Arial"/>
                <a:cs typeface="Arial"/>
              </a:rPr>
              <a:t>tu</a:t>
            </a:r>
            <a:r>
              <a:rPr sz="3000" spc="-15" dirty="0">
                <a:latin typeface="Arial"/>
                <a:cs typeface="Arial"/>
              </a:rPr>
              <a:t>re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</a:t>
            </a:r>
            <a:r>
              <a:rPr sz="3000" spc="-25" dirty="0">
                <a:latin typeface="Arial"/>
                <a:cs typeface="Arial"/>
              </a:rPr>
              <a:t>n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dimens</a:t>
            </a:r>
            <a:r>
              <a:rPr sz="3000" spc="-15" dirty="0">
                <a:latin typeface="Arial"/>
                <a:cs typeface="Arial"/>
              </a:rPr>
              <a:t>ion</a:t>
            </a:r>
            <a:r>
              <a:rPr sz="3000" dirty="0">
                <a:latin typeface="Arial"/>
                <a:cs typeface="Arial"/>
              </a:rPr>
              <a:t>s.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Then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use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that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model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to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predic</a:t>
            </a:r>
            <a:r>
              <a:rPr sz="3000" dirty="0">
                <a:latin typeface="Arial"/>
                <a:cs typeface="Arial"/>
              </a:rPr>
              <a:t>t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outco</a:t>
            </a:r>
            <a:r>
              <a:rPr sz="3000" spc="-10" dirty="0">
                <a:latin typeface="Arial"/>
                <a:cs typeface="Arial"/>
              </a:rPr>
              <a:t>m</a:t>
            </a:r>
            <a:r>
              <a:rPr sz="3000" spc="-5" dirty="0">
                <a:latin typeface="Arial"/>
                <a:cs typeface="Arial"/>
              </a:rPr>
              <a:t>e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…</a:t>
            </a:r>
            <a:endParaRPr sz="3000">
              <a:latin typeface="Arial"/>
              <a:cs typeface="Arial"/>
            </a:endParaRPr>
          </a:p>
          <a:p>
            <a:pPr marL="560070" indent="-547370">
              <a:lnSpc>
                <a:spcPct val="100000"/>
              </a:lnSpc>
              <a:spcBef>
                <a:spcPts val="2005"/>
              </a:spcBef>
              <a:buFont typeface="Arial"/>
              <a:buAutoNum type="arabicPeriod"/>
              <a:tabLst>
                <a:tab pos="560705" algn="l"/>
              </a:tabLst>
            </a:pPr>
            <a:r>
              <a:rPr sz="3000" spc="-5" dirty="0">
                <a:latin typeface="Arial"/>
                <a:cs typeface="Arial"/>
              </a:rPr>
              <a:t>Dat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90" dirty="0">
                <a:latin typeface="Arial"/>
                <a:cs typeface="Arial"/>
              </a:rPr>
              <a:t>W</a:t>
            </a:r>
            <a:r>
              <a:rPr sz="3000" spc="-15" dirty="0">
                <a:latin typeface="Arial"/>
                <a:cs typeface="Arial"/>
              </a:rPr>
              <a:t>rang</a:t>
            </a:r>
            <a:r>
              <a:rPr sz="3000" spc="-5" dirty="0">
                <a:latin typeface="Arial"/>
                <a:cs typeface="Arial"/>
              </a:rPr>
              <a:t>l</a:t>
            </a:r>
            <a:r>
              <a:rPr sz="3000" spc="-15" dirty="0">
                <a:latin typeface="Arial"/>
                <a:cs typeface="Arial"/>
              </a:rPr>
              <a:t>in</a:t>
            </a:r>
            <a:r>
              <a:rPr sz="3000" dirty="0">
                <a:latin typeface="Arial"/>
                <a:cs typeface="Arial"/>
              </a:rPr>
              <a:t>g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(n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rmalization,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stand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di</a:t>
            </a:r>
            <a:r>
              <a:rPr sz="2000" dirty="0">
                <a:latin typeface="Arial"/>
                <a:cs typeface="Arial"/>
              </a:rPr>
              <a:t>z</a:t>
            </a:r>
            <a:r>
              <a:rPr sz="2000" spc="-5" dirty="0">
                <a:latin typeface="Arial"/>
                <a:cs typeface="Arial"/>
              </a:rPr>
              <a:t>ation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imputing)</a:t>
            </a:r>
            <a:endParaRPr sz="2000">
              <a:latin typeface="Arial"/>
              <a:cs typeface="Arial"/>
            </a:endParaRPr>
          </a:p>
          <a:p>
            <a:pPr marL="560070" indent="-547370">
              <a:lnSpc>
                <a:spcPct val="100000"/>
              </a:lnSpc>
              <a:buFont typeface="Arial"/>
              <a:buAutoNum type="arabicPeriod"/>
              <a:tabLst>
                <a:tab pos="560705" algn="l"/>
              </a:tabLst>
            </a:pPr>
            <a:r>
              <a:rPr sz="3000" dirty="0">
                <a:latin typeface="Arial"/>
                <a:cs typeface="Arial"/>
              </a:rPr>
              <a:t>Feature</a:t>
            </a:r>
            <a:r>
              <a:rPr sz="3000" spc="-1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An</a:t>
            </a:r>
            <a:r>
              <a:rPr sz="3000" spc="-10" dirty="0">
                <a:latin typeface="Arial"/>
                <a:cs typeface="Arial"/>
              </a:rPr>
              <a:t>a</a:t>
            </a:r>
            <a:r>
              <a:rPr sz="3000" spc="-5" dirty="0">
                <a:latin typeface="Arial"/>
                <a:cs typeface="Arial"/>
              </a:rPr>
              <a:t>l</a:t>
            </a:r>
            <a:r>
              <a:rPr sz="3000" spc="-20" dirty="0">
                <a:latin typeface="Arial"/>
                <a:cs typeface="Arial"/>
              </a:rPr>
              <a:t>y</a:t>
            </a:r>
            <a:r>
              <a:rPr sz="3000" dirty="0">
                <a:latin typeface="Arial"/>
                <a:cs typeface="Arial"/>
              </a:rPr>
              <a:t>si</a:t>
            </a:r>
            <a:r>
              <a:rPr sz="3000" spc="-20" dirty="0">
                <a:latin typeface="Arial"/>
                <a:cs typeface="Arial"/>
              </a:rPr>
              <a:t>s</a:t>
            </a:r>
            <a:r>
              <a:rPr sz="3000" spc="-15" dirty="0">
                <a:latin typeface="Arial"/>
                <a:cs typeface="Arial"/>
              </a:rPr>
              <a:t>/E</a:t>
            </a:r>
            <a:r>
              <a:rPr sz="3000" spc="-35" dirty="0">
                <a:latin typeface="Arial"/>
                <a:cs typeface="Arial"/>
              </a:rPr>
              <a:t>x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-20" dirty="0">
                <a:latin typeface="Arial"/>
                <a:cs typeface="Arial"/>
              </a:rPr>
              <a:t>r</a:t>
            </a:r>
            <a:r>
              <a:rPr sz="3000" spc="-5" dirty="0">
                <a:latin typeface="Arial"/>
                <a:cs typeface="Arial"/>
              </a:rPr>
              <a:t>a</a:t>
            </a:r>
            <a:r>
              <a:rPr sz="3000" spc="-15" dirty="0">
                <a:latin typeface="Arial"/>
                <a:cs typeface="Arial"/>
              </a:rPr>
              <a:t>c</a:t>
            </a:r>
            <a:r>
              <a:rPr sz="3000" dirty="0">
                <a:latin typeface="Arial"/>
                <a:cs typeface="Arial"/>
              </a:rPr>
              <a:t>t</a:t>
            </a:r>
            <a:r>
              <a:rPr sz="3000" spc="-15" dirty="0">
                <a:latin typeface="Arial"/>
                <a:cs typeface="Arial"/>
              </a:rPr>
              <a:t>i</a:t>
            </a:r>
            <a:r>
              <a:rPr sz="3000" spc="-5" dirty="0">
                <a:latin typeface="Arial"/>
                <a:cs typeface="Arial"/>
              </a:rPr>
              <a:t>on</a:t>
            </a:r>
            <a:endParaRPr sz="3000">
              <a:latin typeface="Arial"/>
              <a:cs typeface="Arial"/>
            </a:endParaRPr>
          </a:p>
          <a:p>
            <a:pPr marL="560070" indent="-547370">
              <a:lnSpc>
                <a:spcPct val="100000"/>
              </a:lnSpc>
              <a:buFont typeface="Arial"/>
              <a:buAutoNum type="arabicPeriod"/>
              <a:tabLst>
                <a:tab pos="560705" algn="l"/>
              </a:tabLst>
            </a:pPr>
            <a:r>
              <a:rPr sz="3000" dirty="0">
                <a:latin typeface="Arial"/>
                <a:cs typeface="Arial"/>
              </a:rPr>
              <a:t>Model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Se</a:t>
            </a:r>
            <a:r>
              <a:rPr sz="3000" spc="5" dirty="0">
                <a:latin typeface="Arial"/>
                <a:cs typeface="Arial"/>
              </a:rPr>
              <a:t>l</a:t>
            </a:r>
            <a:r>
              <a:rPr sz="3000" spc="-5" dirty="0">
                <a:latin typeface="Arial"/>
                <a:cs typeface="Arial"/>
              </a:rPr>
              <a:t>ect</a:t>
            </a:r>
            <a:r>
              <a:rPr sz="3000" spc="-15" dirty="0">
                <a:latin typeface="Arial"/>
                <a:cs typeface="Arial"/>
              </a:rPr>
              <a:t>ion/B</a:t>
            </a:r>
            <a:r>
              <a:rPr sz="3000" spc="-40" dirty="0">
                <a:latin typeface="Arial"/>
                <a:cs typeface="Arial"/>
              </a:rPr>
              <a:t>u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15" dirty="0">
                <a:latin typeface="Arial"/>
                <a:cs typeface="Arial"/>
              </a:rPr>
              <a:t>ld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0" dirty="0">
                <a:latin typeface="Arial"/>
                <a:cs typeface="Arial"/>
              </a:rPr>
              <a:t>n</a:t>
            </a:r>
            <a:r>
              <a:rPr sz="3000" dirty="0">
                <a:latin typeface="Arial"/>
                <a:cs typeface="Arial"/>
              </a:rPr>
              <a:t>g</a:t>
            </a:r>
            <a:endParaRPr sz="3000">
              <a:latin typeface="Arial"/>
              <a:cs typeface="Arial"/>
            </a:endParaRPr>
          </a:p>
          <a:p>
            <a:pPr marL="560070" indent="-547370">
              <a:lnSpc>
                <a:spcPct val="100000"/>
              </a:lnSpc>
              <a:buFont typeface="Arial"/>
              <a:buAutoNum type="arabicPeriod"/>
              <a:tabLst>
                <a:tab pos="560705" algn="l"/>
              </a:tabLst>
            </a:pPr>
            <a:r>
              <a:rPr sz="3000" dirty="0">
                <a:latin typeface="Arial"/>
                <a:cs typeface="Arial"/>
              </a:rPr>
              <a:t>Model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Evalu</a:t>
            </a:r>
            <a:r>
              <a:rPr sz="3000" spc="-15" dirty="0">
                <a:latin typeface="Arial"/>
                <a:cs typeface="Arial"/>
              </a:rPr>
              <a:t>a</a:t>
            </a:r>
            <a:r>
              <a:rPr sz="3000" dirty="0">
                <a:latin typeface="Arial"/>
                <a:cs typeface="Arial"/>
              </a:rPr>
              <a:t>t</a:t>
            </a:r>
            <a:r>
              <a:rPr sz="3000" spc="-15" dirty="0">
                <a:latin typeface="Arial"/>
                <a:cs typeface="Arial"/>
              </a:rPr>
              <a:t>io</a:t>
            </a:r>
            <a:r>
              <a:rPr sz="3000" dirty="0">
                <a:latin typeface="Arial"/>
                <a:cs typeface="Arial"/>
              </a:rPr>
              <a:t>n</a:t>
            </a:r>
            <a:endParaRPr sz="3000">
              <a:latin typeface="Arial"/>
              <a:cs typeface="Arial"/>
            </a:endParaRPr>
          </a:p>
          <a:p>
            <a:pPr marL="560070" indent="-547370">
              <a:lnSpc>
                <a:spcPct val="100000"/>
              </a:lnSpc>
              <a:buFont typeface="Arial"/>
              <a:buAutoNum type="arabicPeriod"/>
              <a:tabLst>
                <a:tab pos="560705" algn="l"/>
              </a:tabLst>
            </a:pPr>
            <a:r>
              <a:rPr sz="3000" dirty="0">
                <a:latin typeface="Arial"/>
                <a:cs typeface="Arial"/>
              </a:rPr>
              <a:t>Ope</a:t>
            </a:r>
            <a:r>
              <a:rPr sz="3000" spc="-15" dirty="0">
                <a:latin typeface="Arial"/>
                <a:cs typeface="Arial"/>
              </a:rPr>
              <a:t>r</a:t>
            </a:r>
            <a:r>
              <a:rPr sz="3000" spc="-5" dirty="0">
                <a:latin typeface="Arial"/>
                <a:cs typeface="Arial"/>
              </a:rPr>
              <a:t>ati</a:t>
            </a:r>
            <a:r>
              <a:rPr sz="3000" spc="-15" dirty="0">
                <a:latin typeface="Arial"/>
                <a:cs typeface="Arial"/>
              </a:rPr>
              <a:t>ona</a:t>
            </a:r>
            <a:r>
              <a:rPr sz="3000" spc="-5" dirty="0">
                <a:latin typeface="Arial"/>
                <a:cs typeface="Arial"/>
              </a:rPr>
              <a:t>l</a:t>
            </a:r>
            <a:r>
              <a:rPr sz="3000" spc="-15" dirty="0">
                <a:latin typeface="Arial"/>
                <a:cs typeface="Arial"/>
              </a:rPr>
              <a:t>iz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Model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5939" y="2887966"/>
            <a:ext cx="6033135" cy="1036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A</a:t>
            </a:r>
            <a:r>
              <a:rPr sz="3600" b="1" spc="85" dirty="0">
                <a:latin typeface="Times New Roman"/>
                <a:cs typeface="Times New Roman"/>
              </a:rPr>
              <a:t> </a:t>
            </a:r>
            <a:r>
              <a:rPr sz="3600" b="1" spc="-20" dirty="0">
                <a:latin typeface="Arial"/>
                <a:cs typeface="Arial"/>
              </a:rPr>
              <a:t>Tou</a:t>
            </a:r>
            <a:r>
              <a:rPr sz="3600" b="1" dirty="0">
                <a:latin typeface="Arial"/>
                <a:cs typeface="Arial"/>
              </a:rPr>
              <a:t>r</a:t>
            </a:r>
            <a:r>
              <a:rPr sz="3600" b="1" spc="10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Arial"/>
                <a:cs typeface="Arial"/>
              </a:rPr>
              <a:t>of</a:t>
            </a:r>
            <a:r>
              <a:rPr sz="3600" b="1" spc="7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Arial"/>
                <a:cs typeface="Arial"/>
              </a:rPr>
              <a:t>Machi</a:t>
            </a:r>
            <a:r>
              <a:rPr sz="3600" b="1" spc="-15" dirty="0">
                <a:latin typeface="Arial"/>
                <a:cs typeface="Arial"/>
              </a:rPr>
              <a:t>n</a:t>
            </a:r>
            <a:r>
              <a:rPr sz="3600" b="1" dirty="0">
                <a:latin typeface="Arial"/>
                <a:cs typeface="Arial"/>
              </a:rPr>
              <a:t>e</a:t>
            </a:r>
            <a:r>
              <a:rPr sz="3600" b="1" spc="-35" dirty="0">
                <a:latin typeface="Times New Roman"/>
                <a:cs typeface="Times New Roman"/>
              </a:rPr>
              <a:t> </a:t>
            </a:r>
            <a:r>
              <a:rPr sz="3600" b="1" spc="-20" dirty="0">
                <a:latin typeface="Arial"/>
                <a:cs typeface="Arial"/>
              </a:rPr>
              <a:t>L</a:t>
            </a:r>
            <a:r>
              <a:rPr sz="3600" b="1" spc="-15" dirty="0">
                <a:latin typeface="Arial"/>
                <a:cs typeface="Arial"/>
              </a:rPr>
              <a:t>ea</a:t>
            </a:r>
            <a:r>
              <a:rPr sz="3600" b="1" spc="-5" dirty="0">
                <a:latin typeface="Arial"/>
                <a:cs typeface="Arial"/>
              </a:rPr>
              <a:t>r</a:t>
            </a:r>
            <a:r>
              <a:rPr sz="3600" b="1" spc="-25" dirty="0">
                <a:latin typeface="Arial"/>
                <a:cs typeface="Arial"/>
              </a:rPr>
              <a:t>n</a:t>
            </a:r>
            <a:r>
              <a:rPr sz="3600" b="1" spc="-20" dirty="0">
                <a:latin typeface="Arial"/>
                <a:cs typeface="Arial"/>
              </a:rPr>
              <a:t>in</a:t>
            </a:r>
            <a:r>
              <a:rPr sz="3600" b="1" dirty="0">
                <a:latin typeface="Arial"/>
                <a:cs typeface="Arial"/>
              </a:rPr>
              <a:t>g</a:t>
            </a:r>
            <a:endParaRPr sz="3600">
              <a:latin typeface="Arial"/>
              <a:cs typeface="Arial"/>
            </a:endParaRPr>
          </a:p>
          <a:p>
            <a:pPr marL="38100" algn="ctr">
              <a:lnSpc>
                <a:spcPct val="100000"/>
              </a:lnSpc>
              <a:spcBef>
                <a:spcPts val="35"/>
              </a:spcBef>
            </a:pPr>
            <a:r>
              <a:rPr sz="3600" b="1" spc="-25" dirty="0">
                <a:latin typeface="Arial"/>
                <a:cs typeface="Arial"/>
              </a:rPr>
              <a:t>Algorith</a:t>
            </a:r>
            <a:r>
              <a:rPr sz="3600" b="1" spc="-5" dirty="0">
                <a:latin typeface="Arial"/>
                <a:cs typeface="Arial"/>
              </a:rPr>
              <a:t>ms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Models:</a:t>
            </a:r>
            <a:r>
              <a:rPr sz="36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ta</a:t>
            </a:r>
            <a:r>
              <a:rPr sz="3600" spc="-5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Methods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4" y="1796291"/>
            <a:ext cx="7833995" cy="413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spc="-5" dirty="0">
                <a:latin typeface="Arial"/>
                <a:cs typeface="Arial"/>
              </a:rPr>
              <a:t>Comp</a:t>
            </a:r>
            <a:r>
              <a:rPr sz="3000" spc="-10" dirty="0">
                <a:latin typeface="Arial"/>
                <a:cs typeface="Arial"/>
              </a:rPr>
              <a:t>a</a:t>
            </a:r>
            <a:r>
              <a:rPr sz="3000" dirty="0">
                <a:latin typeface="Arial"/>
                <a:cs typeface="Arial"/>
              </a:rPr>
              <a:t>re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in</a:t>
            </a:r>
            <a:r>
              <a:rPr sz="3000" dirty="0">
                <a:latin typeface="Arial"/>
                <a:cs typeface="Arial"/>
              </a:rPr>
              <a:t>sta</a:t>
            </a:r>
            <a:r>
              <a:rPr sz="3000" spc="-20" dirty="0">
                <a:latin typeface="Arial"/>
                <a:cs typeface="Arial"/>
              </a:rPr>
              <a:t>n</a:t>
            </a:r>
            <a:r>
              <a:rPr sz="3000" spc="-15" dirty="0">
                <a:latin typeface="Arial"/>
                <a:cs typeface="Arial"/>
              </a:rPr>
              <a:t>ce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dat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set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w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spc="-15" dirty="0">
                <a:latin typeface="Arial"/>
                <a:cs typeface="Arial"/>
              </a:rPr>
              <a:t>th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milar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spc="-15" dirty="0">
                <a:latin typeface="Arial"/>
                <a:cs typeface="Arial"/>
              </a:rPr>
              <a:t>ty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measure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to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find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bes</a:t>
            </a:r>
            <a:r>
              <a:rPr sz="3000" dirty="0">
                <a:latin typeface="Arial"/>
                <a:cs typeface="Arial"/>
              </a:rPr>
              <a:t>t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matches.</a:t>
            </a:r>
            <a:endParaRPr sz="3000">
              <a:latin typeface="Arial"/>
              <a:cs typeface="Arial"/>
            </a:endParaRPr>
          </a:p>
          <a:p>
            <a:pPr marL="469900" indent="-355600">
              <a:lnSpc>
                <a:spcPct val="100000"/>
              </a:lnSpc>
              <a:spcBef>
                <a:spcPts val="600"/>
              </a:spcBef>
              <a:buFont typeface="Arial"/>
              <a:buChar char="-"/>
              <a:tabLst>
                <a:tab pos="469900" algn="l"/>
              </a:tabLst>
            </a:pPr>
            <a:r>
              <a:rPr sz="3000" spc="-15" dirty="0">
                <a:latin typeface="Arial"/>
                <a:cs typeface="Arial"/>
              </a:rPr>
              <a:t>Su</a:t>
            </a:r>
            <a:r>
              <a:rPr sz="3000" spc="-70" dirty="0">
                <a:latin typeface="Arial"/>
                <a:cs typeface="Arial"/>
              </a:rPr>
              <a:t>f</a:t>
            </a:r>
            <a:r>
              <a:rPr sz="3000" spc="-20" dirty="0">
                <a:latin typeface="Arial"/>
                <a:cs typeface="Arial"/>
              </a:rPr>
              <a:t>f</a:t>
            </a:r>
            <a:r>
              <a:rPr sz="3000" spc="-15" dirty="0">
                <a:latin typeface="Arial"/>
                <a:cs typeface="Arial"/>
              </a:rPr>
              <a:t>er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f</a:t>
            </a:r>
            <a:r>
              <a:rPr sz="3000" spc="-10" dirty="0">
                <a:latin typeface="Arial"/>
                <a:cs typeface="Arial"/>
              </a:rPr>
              <a:t>r</a:t>
            </a:r>
            <a:r>
              <a:rPr sz="3000" spc="-5" dirty="0">
                <a:latin typeface="Arial"/>
                <a:cs typeface="Arial"/>
              </a:rPr>
              <a:t>o</a:t>
            </a:r>
            <a:r>
              <a:rPr sz="3000" dirty="0">
                <a:latin typeface="Arial"/>
                <a:cs typeface="Arial"/>
              </a:rPr>
              <a:t>m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curse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o</a:t>
            </a:r>
            <a:r>
              <a:rPr sz="3000" dirty="0">
                <a:latin typeface="Arial"/>
                <a:cs typeface="Arial"/>
              </a:rPr>
              <a:t>f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dimens</a:t>
            </a:r>
            <a:r>
              <a:rPr sz="3000" spc="-15" dirty="0">
                <a:latin typeface="Arial"/>
                <a:cs typeface="Arial"/>
              </a:rPr>
              <a:t>iona</a:t>
            </a:r>
            <a:r>
              <a:rPr sz="3000" spc="-5" dirty="0">
                <a:latin typeface="Arial"/>
                <a:cs typeface="Arial"/>
              </a:rPr>
              <a:t>l</a:t>
            </a:r>
            <a:r>
              <a:rPr sz="3000" spc="-1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t</a:t>
            </a:r>
            <a:r>
              <a:rPr sz="3000" spc="-240" dirty="0">
                <a:latin typeface="Arial"/>
                <a:cs typeface="Arial"/>
              </a:rPr>
              <a:t>y</a:t>
            </a:r>
            <a:r>
              <a:rPr sz="3000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469900" marR="1245870" indent="-355600">
              <a:lnSpc>
                <a:spcPct val="100000"/>
              </a:lnSpc>
              <a:buFont typeface="Arial"/>
              <a:buChar char="-"/>
              <a:tabLst>
                <a:tab pos="469900" algn="l"/>
              </a:tabLst>
            </a:pPr>
            <a:r>
              <a:rPr sz="3000" dirty="0">
                <a:latin typeface="Arial"/>
                <a:cs typeface="Arial"/>
              </a:rPr>
              <a:t>Focus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o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fea</a:t>
            </a:r>
            <a:r>
              <a:rPr sz="3000" spc="-25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ur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represen</a:t>
            </a:r>
            <a:r>
              <a:rPr sz="3000" spc="-15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atio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and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simi</a:t>
            </a:r>
            <a:r>
              <a:rPr sz="3000" spc="10" dirty="0">
                <a:latin typeface="Arial"/>
                <a:cs typeface="Arial"/>
              </a:rPr>
              <a:t>l</a:t>
            </a:r>
            <a:r>
              <a:rPr sz="3000" spc="-5" dirty="0">
                <a:latin typeface="Arial"/>
                <a:cs typeface="Arial"/>
              </a:rPr>
              <a:t>arit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met</a:t>
            </a:r>
            <a:r>
              <a:rPr sz="3000" spc="-15" dirty="0">
                <a:latin typeface="Arial"/>
                <a:cs typeface="Arial"/>
              </a:rPr>
              <a:t>r</a:t>
            </a:r>
            <a:r>
              <a:rPr sz="3000" spc="-5" dirty="0">
                <a:latin typeface="Arial"/>
                <a:cs typeface="Arial"/>
              </a:rPr>
              <a:t>ic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10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betwe</a:t>
            </a:r>
            <a:r>
              <a:rPr sz="3000" spc="-15" dirty="0">
                <a:latin typeface="Arial"/>
                <a:cs typeface="Arial"/>
              </a:rPr>
              <a:t>e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ins</a:t>
            </a:r>
            <a:r>
              <a:rPr sz="3000" spc="-15" dirty="0">
                <a:latin typeface="Arial"/>
                <a:cs typeface="Arial"/>
              </a:rPr>
              <a:t>tan</a:t>
            </a:r>
            <a:r>
              <a:rPr sz="3000" dirty="0">
                <a:latin typeface="Arial"/>
                <a:cs typeface="Arial"/>
              </a:rPr>
              <a:t>c</a:t>
            </a:r>
            <a:r>
              <a:rPr sz="3000" spc="-15" dirty="0">
                <a:latin typeface="Arial"/>
                <a:cs typeface="Arial"/>
              </a:rPr>
              <a:t>e</a:t>
            </a:r>
            <a:r>
              <a:rPr sz="3000" dirty="0"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4300">
              <a:latin typeface="Times New Roman"/>
              <a:cs typeface="Times New Roman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600" b="1" dirty="0">
                <a:latin typeface="Arial"/>
                <a:cs typeface="Arial"/>
              </a:rPr>
              <a:t>k</a:t>
            </a:r>
            <a:r>
              <a:rPr sz="2600" b="1" spc="-5" dirty="0">
                <a:latin typeface="Arial"/>
                <a:cs typeface="Arial"/>
              </a:rPr>
              <a:t>-N</a:t>
            </a:r>
            <a:r>
              <a:rPr sz="2600" b="1" dirty="0">
                <a:latin typeface="Arial"/>
                <a:cs typeface="Arial"/>
              </a:rPr>
              <a:t>e</a:t>
            </a:r>
            <a:r>
              <a:rPr sz="2600" b="1" spc="-5" dirty="0">
                <a:latin typeface="Arial"/>
                <a:cs typeface="Arial"/>
              </a:rPr>
              <a:t>a</a:t>
            </a:r>
            <a:r>
              <a:rPr sz="2600" b="1" spc="-15" dirty="0">
                <a:latin typeface="Arial"/>
                <a:cs typeface="Arial"/>
              </a:rPr>
              <a:t>r</a:t>
            </a:r>
            <a:r>
              <a:rPr sz="2600" b="1" spc="-5" dirty="0">
                <a:latin typeface="Arial"/>
                <a:cs typeface="Arial"/>
              </a:rPr>
              <a:t>es</a:t>
            </a:r>
            <a:r>
              <a:rPr sz="2600" b="1" dirty="0">
                <a:latin typeface="Arial"/>
                <a:cs typeface="Arial"/>
              </a:rPr>
              <a:t>t</a:t>
            </a:r>
            <a:r>
              <a:rPr sz="2600" b="1" spc="1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N</a:t>
            </a:r>
            <a:r>
              <a:rPr sz="2600" b="1" dirty="0">
                <a:latin typeface="Arial"/>
                <a:cs typeface="Arial"/>
              </a:rPr>
              <a:t>eighb</a:t>
            </a:r>
            <a:r>
              <a:rPr sz="2600" b="1" spc="-10" dirty="0">
                <a:latin typeface="Arial"/>
                <a:cs typeface="Arial"/>
              </a:rPr>
              <a:t>o</a:t>
            </a: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(kNN)</a:t>
            </a:r>
            <a:endParaRPr sz="2600">
              <a:latin typeface="Arial"/>
              <a:cs typeface="Arial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600" b="1" spc="-15" dirty="0">
                <a:latin typeface="Arial"/>
                <a:cs typeface="Arial"/>
              </a:rPr>
              <a:t>Se</a:t>
            </a:r>
            <a:r>
              <a:rPr sz="2600" b="1" spc="-20" dirty="0">
                <a:latin typeface="Arial"/>
                <a:cs typeface="Arial"/>
              </a:rPr>
              <a:t>lf</a:t>
            </a:r>
            <a:r>
              <a:rPr sz="2600" b="1" spc="-15" dirty="0">
                <a:latin typeface="Arial"/>
                <a:cs typeface="Arial"/>
              </a:rPr>
              <a:t>-O</a:t>
            </a:r>
            <a:r>
              <a:rPr sz="2600" b="1" spc="-20" dirty="0">
                <a:latin typeface="Arial"/>
                <a:cs typeface="Arial"/>
              </a:rPr>
              <a:t>r</a:t>
            </a:r>
            <a:r>
              <a:rPr sz="2600" b="1" spc="-10" dirty="0">
                <a:latin typeface="Arial"/>
                <a:cs typeface="Arial"/>
              </a:rPr>
              <a:t>g</a:t>
            </a:r>
            <a:r>
              <a:rPr sz="2600" b="1" spc="-15" dirty="0">
                <a:latin typeface="Arial"/>
                <a:cs typeface="Arial"/>
              </a:rPr>
              <a:t>a</a:t>
            </a:r>
            <a:r>
              <a:rPr sz="2600" b="1" spc="-10" dirty="0">
                <a:latin typeface="Arial"/>
                <a:cs typeface="Arial"/>
              </a:rPr>
              <a:t>n</a:t>
            </a:r>
            <a:r>
              <a:rPr sz="2600" b="1" spc="-20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z</a:t>
            </a:r>
            <a:r>
              <a:rPr sz="2600" b="1" spc="-25" dirty="0">
                <a:latin typeface="Arial"/>
                <a:cs typeface="Arial"/>
              </a:rPr>
              <a:t>i</a:t>
            </a:r>
            <a:r>
              <a:rPr sz="2600" b="1" spc="-10" dirty="0">
                <a:latin typeface="Arial"/>
                <a:cs typeface="Arial"/>
              </a:rPr>
              <a:t>n</a:t>
            </a:r>
            <a:r>
              <a:rPr sz="2600" b="1" dirty="0">
                <a:latin typeface="Arial"/>
                <a:cs typeface="Arial"/>
              </a:rPr>
              <a:t>g</a:t>
            </a:r>
            <a:r>
              <a:rPr sz="2600" b="1" spc="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Maps</a:t>
            </a:r>
            <a:r>
              <a:rPr sz="2600" b="1" spc="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(SOM)</a:t>
            </a:r>
            <a:endParaRPr sz="2600">
              <a:latin typeface="Arial"/>
              <a:cs typeface="Arial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600" b="1" dirty="0">
                <a:latin typeface="Arial"/>
                <a:cs typeface="Arial"/>
              </a:rPr>
              <a:t>L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spc="-5" dirty="0">
                <a:latin typeface="Arial"/>
                <a:cs typeface="Arial"/>
              </a:rPr>
              <a:t>arn</a:t>
            </a:r>
            <a:r>
              <a:rPr sz="2600" b="1" spc="-15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ng</a:t>
            </a:r>
            <a:r>
              <a:rPr sz="2600" b="1" spc="10" dirty="0">
                <a:latin typeface="Times New Roman"/>
                <a:cs typeface="Times New Roman"/>
              </a:rPr>
              <a:t> </a:t>
            </a:r>
            <a:r>
              <a:rPr sz="2600" b="1" spc="-155" dirty="0">
                <a:latin typeface="Arial"/>
                <a:cs typeface="Arial"/>
              </a:rPr>
              <a:t>V</a:t>
            </a:r>
            <a:r>
              <a:rPr sz="2600" b="1" spc="-10" dirty="0">
                <a:latin typeface="Arial"/>
                <a:cs typeface="Arial"/>
              </a:rPr>
              <a:t>ec</a:t>
            </a:r>
            <a:r>
              <a:rPr sz="2600" b="1" spc="-20" dirty="0">
                <a:latin typeface="Arial"/>
                <a:cs typeface="Arial"/>
              </a:rPr>
              <a:t>t</a:t>
            </a:r>
            <a:r>
              <a:rPr sz="2600" b="1" dirty="0">
                <a:latin typeface="Arial"/>
                <a:cs typeface="Arial"/>
              </a:rPr>
              <a:t>or</a:t>
            </a:r>
            <a:r>
              <a:rPr sz="2600" b="1" spc="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Qu</a:t>
            </a:r>
            <a:r>
              <a:rPr sz="2600" b="1" spc="5" dirty="0">
                <a:latin typeface="Arial"/>
                <a:cs typeface="Arial"/>
              </a:rPr>
              <a:t>a</a:t>
            </a:r>
            <a:r>
              <a:rPr sz="2600" b="1" dirty="0">
                <a:latin typeface="Arial"/>
                <a:cs typeface="Arial"/>
              </a:rPr>
              <a:t>nti</a:t>
            </a:r>
            <a:r>
              <a:rPr sz="2600" b="1" spc="-10" dirty="0">
                <a:latin typeface="Arial"/>
                <a:cs typeface="Arial"/>
              </a:rPr>
              <a:t>za</a:t>
            </a:r>
            <a:r>
              <a:rPr sz="2600" b="1" dirty="0">
                <a:latin typeface="Arial"/>
                <a:cs typeface="Arial"/>
              </a:rPr>
              <a:t>ti</a:t>
            </a:r>
            <a:r>
              <a:rPr sz="2600" b="1" spc="-15" dirty="0">
                <a:latin typeface="Arial"/>
                <a:cs typeface="Arial"/>
              </a:rPr>
              <a:t>o</a:t>
            </a:r>
            <a:r>
              <a:rPr sz="2600" b="1" dirty="0">
                <a:latin typeface="Arial"/>
                <a:cs typeface="Arial"/>
              </a:rPr>
              <a:t>n</a:t>
            </a:r>
            <a:r>
              <a:rPr sz="2600" b="1" spc="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(</a:t>
            </a:r>
            <a:r>
              <a:rPr sz="2600" b="1" spc="-190" dirty="0">
                <a:latin typeface="Arial"/>
                <a:cs typeface="Arial"/>
              </a:rPr>
              <a:t>L</a:t>
            </a:r>
            <a:r>
              <a:rPr sz="2600" b="1" dirty="0">
                <a:latin typeface="Arial"/>
                <a:cs typeface="Arial"/>
              </a:rPr>
              <a:t>VQ)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spc="-3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f-</a:t>
            </a:r>
            <a:r>
              <a:rPr sz="3600" spc="-5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ga</a:t>
            </a:r>
            <a:r>
              <a:rPr sz="3600" spc="-5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spc="-3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z</a:t>
            </a:r>
            <a:r>
              <a:rPr sz="3600" spc="-3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6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Maps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1676384"/>
            <a:ext cx="6076950" cy="4562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Models:</a:t>
            </a:r>
            <a:r>
              <a:rPr sz="3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Regre</a:t>
            </a:r>
            <a:r>
              <a:rPr sz="3600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sion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4" y="1796291"/>
            <a:ext cx="7802245" cy="3788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Model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relationship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indep</a:t>
            </a:r>
            <a:r>
              <a:rPr sz="3000" spc="-20" dirty="0">
                <a:latin typeface="Arial"/>
                <a:cs typeface="Arial"/>
              </a:rPr>
              <a:t>e</a:t>
            </a:r>
            <a:r>
              <a:rPr sz="3000" spc="-15" dirty="0">
                <a:latin typeface="Arial"/>
                <a:cs typeface="Arial"/>
              </a:rPr>
              <a:t>nde</a:t>
            </a:r>
            <a:r>
              <a:rPr sz="3000" spc="-25" dirty="0">
                <a:latin typeface="Arial"/>
                <a:cs typeface="Arial"/>
              </a:rPr>
              <a:t>n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variabl</a:t>
            </a:r>
            <a:r>
              <a:rPr sz="3000" spc="-25" dirty="0">
                <a:latin typeface="Arial"/>
                <a:cs typeface="Arial"/>
              </a:rPr>
              <a:t>es</a:t>
            </a:r>
            <a:r>
              <a:rPr sz="3000" spc="-10" dirty="0">
                <a:latin typeface="Arial"/>
                <a:cs typeface="Arial"/>
              </a:rPr>
              <a:t>,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Arial"/>
                <a:cs typeface="Arial"/>
              </a:rPr>
              <a:t>X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to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depe</a:t>
            </a:r>
            <a:r>
              <a:rPr sz="3000" spc="-15" dirty="0">
                <a:latin typeface="Arial"/>
                <a:cs typeface="Arial"/>
              </a:rPr>
              <a:t>n</a:t>
            </a:r>
            <a:r>
              <a:rPr sz="3000" spc="-5" dirty="0">
                <a:latin typeface="Arial"/>
                <a:cs typeface="Arial"/>
              </a:rPr>
              <a:t>d</a:t>
            </a:r>
            <a:r>
              <a:rPr sz="3000" spc="-15" dirty="0">
                <a:latin typeface="Arial"/>
                <a:cs typeface="Arial"/>
              </a:rPr>
              <a:t>en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variable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Arial"/>
                <a:cs typeface="Arial"/>
              </a:rPr>
              <a:t>Y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b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itera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ive</a:t>
            </a:r>
            <a:r>
              <a:rPr sz="3000" spc="-15" dirty="0">
                <a:latin typeface="Arial"/>
                <a:cs typeface="Arial"/>
              </a:rPr>
              <a:t>l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op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imi</a:t>
            </a:r>
            <a:r>
              <a:rPr sz="3000" spc="-20" dirty="0">
                <a:latin typeface="Arial"/>
                <a:cs typeface="Arial"/>
              </a:rPr>
              <a:t>z</a:t>
            </a:r>
            <a:r>
              <a:rPr sz="3000" spc="-5" dirty="0">
                <a:latin typeface="Arial"/>
                <a:cs typeface="Arial"/>
              </a:rPr>
              <a:t>in</a:t>
            </a:r>
            <a:r>
              <a:rPr sz="3000" dirty="0">
                <a:latin typeface="Arial"/>
                <a:cs typeface="Arial"/>
              </a:rPr>
              <a:t>g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err</a:t>
            </a:r>
            <a:r>
              <a:rPr sz="3000" spc="-10" dirty="0">
                <a:latin typeface="Arial"/>
                <a:cs typeface="Arial"/>
              </a:rPr>
              <a:t>o</a:t>
            </a:r>
            <a:r>
              <a:rPr sz="3000" dirty="0">
                <a:latin typeface="Arial"/>
                <a:cs typeface="Arial"/>
              </a:rPr>
              <a:t>r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made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predic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5" dirty="0">
                <a:latin typeface="Arial"/>
                <a:cs typeface="Arial"/>
              </a:rPr>
              <a:t>n</a:t>
            </a:r>
            <a:r>
              <a:rPr sz="3000" spc="-15" dirty="0">
                <a:latin typeface="Arial"/>
                <a:cs typeface="Arial"/>
              </a:rPr>
              <a:t>s</a:t>
            </a:r>
            <a:r>
              <a:rPr sz="3000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4250">
              <a:latin typeface="Times New Roman"/>
              <a:cs typeface="Times New Roman"/>
            </a:endParaRPr>
          </a:p>
          <a:p>
            <a:pPr marL="469900" indent="-41148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400" b="1" spc="-15" dirty="0">
                <a:latin typeface="Arial"/>
                <a:cs typeface="Arial"/>
              </a:rPr>
              <a:t>Ord</a:t>
            </a:r>
            <a:r>
              <a:rPr sz="2400" b="1" spc="-5" dirty="0">
                <a:latin typeface="Arial"/>
                <a:cs typeface="Arial"/>
              </a:rPr>
              <a:t>i</a:t>
            </a:r>
            <a:r>
              <a:rPr sz="2400" b="1" spc="-3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ar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Le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Sq</a:t>
            </a:r>
            <a:r>
              <a:rPr sz="2400" b="1" spc="-25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ares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10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spc="-15" dirty="0">
                <a:latin typeface="Arial"/>
                <a:cs typeface="Arial"/>
              </a:rPr>
              <a:t>Logis</a:t>
            </a:r>
            <a:r>
              <a:rPr sz="2400" b="1" spc="-25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ic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gres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spc="-15" dirty="0"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25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spc="-15" dirty="0">
                <a:latin typeface="Arial"/>
                <a:cs typeface="Arial"/>
              </a:rPr>
              <a:t>Ste</a:t>
            </a:r>
            <a:r>
              <a:rPr sz="2400" b="1" spc="-35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wi</a:t>
            </a: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gres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spc="-15" dirty="0"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25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spc="-20" dirty="0">
                <a:latin typeface="Arial"/>
                <a:cs typeface="Arial"/>
              </a:rPr>
              <a:t>Mu</a:t>
            </a:r>
            <a:r>
              <a:rPr sz="2400" b="1" spc="-5" dirty="0">
                <a:latin typeface="Arial"/>
                <a:cs typeface="Arial"/>
              </a:rPr>
              <a:t>l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ivariat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Ad</a:t>
            </a:r>
            <a:r>
              <a:rPr sz="2400" b="1" spc="-10" dirty="0">
                <a:latin typeface="Arial"/>
                <a:cs typeface="Arial"/>
              </a:rPr>
              <a:t>apti</a:t>
            </a: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gres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spc="-15" dirty="0">
                <a:latin typeface="Arial"/>
                <a:cs typeface="Arial"/>
              </a:rPr>
              <a:t>ion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Splines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5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S)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10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mate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atterplo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Sm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othi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(LOE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342" rIns="0" bIns="0" rtlCol="0">
            <a:spAutoFit/>
          </a:bodyPr>
          <a:lstStyle/>
          <a:p>
            <a:pPr marL="130810">
              <a:lnSpc>
                <a:spcPct val="100000"/>
              </a:lnSpc>
            </a:pP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Lo</a:t>
            </a: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istic</a:t>
            </a:r>
            <a:r>
              <a:rPr sz="36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Regre</a:t>
            </a:r>
            <a:r>
              <a:rPr sz="3600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sion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6850" y="1600184"/>
            <a:ext cx="6076950" cy="4562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564" y="748959"/>
            <a:ext cx="83648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Arial"/>
                <a:cs typeface="Arial"/>
              </a:rPr>
              <a:t>Multiv</a:t>
            </a:r>
            <a:r>
              <a:rPr sz="2800" b="1" spc="-25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15" dirty="0">
                <a:latin typeface="Arial"/>
                <a:cs typeface="Arial"/>
              </a:rPr>
              <a:t>ia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9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Adaptive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Arial"/>
                <a:cs typeface="Arial"/>
              </a:rPr>
              <a:t>Regre</a:t>
            </a:r>
            <a:r>
              <a:rPr sz="2800" b="1" spc="-10" dirty="0">
                <a:latin typeface="Arial"/>
                <a:cs typeface="Arial"/>
              </a:rPr>
              <a:t>s</a:t>
            </a:r>
            <a:r>
              <a:rPr sz="2800" b="1" spc="-20" dirty="0">
                <a:latin typeface="Arial"/>
                <a:cs typeface="Arial"/>
              </a:rPr>
              <a:t>sion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30" dirty="0">
                <a:latin typeface="Arial"/>
                <a:cs typeface="Arial"/>
              </a:rPr>
              <a:t>p</a:t>
            </a:r>
            <a:r>
              <a:rPr sz="2800" b="1" spc="-15" dirty="0">
                <a:latin typeface="Arial"/>
                <a:cs typeface="Arial"/>
              </a:rPr>
              <a:t>lines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(MARS)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5055" y="1359667"/>
            <a:ext cx="5366125" cy="4028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2493" y="5410200"/>
            <a:ext cx="3728984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600" y="2743200"/>
            <a:ext cx="2667000" cy="266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212" y="748959"/>
            <a:ext cx="84683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L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800" b="1" spc="-25" dirty="0">
                <a:latin typeface="Arial"/>
                <a:cs typeface="Arial"/>
              </a:rPr>
              <a:t>c</a:t>
            </a:r>
            <a:r>
              <a:rPr sz="2800" b="1" spc="-15" dirty="0">
                <a:latin typeface="Arial"/>
                <a:cs typeface="Arial"/>
              </a:rPr>
              <a:t>ally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Estim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d</a:t>
            </a:r>
            <a:r>
              <a:rPr sz="2800" b="1" spc="5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Sca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rplo</a:t>
            </a:r>
            <a:r>
              <a:rPr sz="2800" b="1" spc="-10" dirty="0">
                <a:latin typeface="Arial"/>
                <a:cs typeface="Arial"/>
              </a:rPr>
              <a:t>t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Arial"/>
                <a:cs typeface="Arial"/>
              </a:rPr>
              <a:t>Sm</a:t>
            </a:r>
            <a:r>
              <a:rPr sz="2800" b="1" spc="-35" dirty="0">
                <a:latin typeface="Arial"/>
                <a:cs typeface="Arial"/>
              </a:rPr>
              <a:t>o</a:t>
            </a:r>
            <a:r>
              <a:rPr sz="2800" b="1" spc="-15" dirty="0">
                <a:latin typeface="Arial"/>
                <a:cs typeface="Arial"/>
              </a:rPr>
              <a:t>othing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(LOE</a:t>
            </a:r>
            <a:r>
              <a:rPr sz="2800" b="1" spc="-35" dirty="0">
                <a:latin typeface="Arial"/>
                <a:cs typeface="Arial"/>
              </a:rPr>
              <a:t>S</a:t>
            </a:r>
            <a:r>
              <a:rPr sz="2800" b="1" spc="-15" dirty="0">
                <a:latin typeface="Arial"/>
                <a:cs typeface="Arial"/>
              </a:rPr>
              <a:t>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845" y="1462771"/>
            <a:ext cx="3914790" cy="3914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65932" y="1524177"/>
            <a:ext cx="3857625" cy="246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50495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omb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mult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ss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models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ei</a:t>
            </a:r>
            <a:r>
              <a:rPr sz="1800" dirty="0">
                <a:latin typeface="Calibri"/>
                <a:cs typeface="Calibri"/>
              </a:rPr>
              <a:t>gh</a:t>
            </a:r>
            <a:r>
              <a:rPr sz="1800" spc="-5" dirty="0">
                <a:latin typeface="Calibri"/>
                <a:cs typeface="Calibri"/>
              </a:rPr>
              <a:t>bo</a:t>
            </a:r>
            <a:r>
              <a:rPr sz="1800" dirty="0">
                <a:latin typeface="Calibri"/>
                <a:cs typeface="Calibri"/>
              </a:rPr>
              <a:t>r-</a:t>
            </a:r>
            <a:r>
              <a:rPr sz="1800" spc="-5" dirty="0">
                <a:latin typeface="Calibri"/>
                <a:cs typeface="Calibri"/>
              </a:rPr>
              <a:t>ba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po</a:t>
            </a:r>
            <a:r>
              <a:rPr sz="1800" dirty="0">
                <a:latin typeface="Calibri"/>
                <a:cs typeface="Calibri"/>
              </a:rPr>
              <a:t>lynom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15" dirty="0">
                <a:latin typeface="Calibri"/>
                <a:cs typeface="Calibri"/>
              </a:rPr>
              <a:t>se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ur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po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299085" marR="5397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eq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ai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en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ampl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se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oduc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ood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mode</a:t>
            </a:r>
            <a:r>
              <a:rPr sz="1800" spc="-5" dirty="0">
                <a:latin typeface="Calibri"/>
                <a:cs typeface="Calibri"/>
              </a:rPr>
              <a:t>ls.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Models:</a:t>
            </a:r>
            <a:r>
              <a:rPr sz="36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Regulariza</a:t>
            </a:r>
            <a:r>
              <a:rPr sz="360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ion</a:t>
            </a:r>
            <a:r>
              <a:rPr sz="36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Methods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4" y="1796291"/>
            <a:ext cx="7552690" cy="367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0">
              <a:lnSpc>
                <a:spcPct val="100000"/>
              </a:lnSpc>
            </a:pPr>
            <a:r>
              <a:rPr sz="3000" spc="-30" dirty="0">
                <a:latin typeface="Arial"/>
                <a:cs typeface="Arial"/>
              </a:rPr>
              <a:t>E</a:t>
            </a:r>
            <a:r>
              <a:rPr sz="3000" spc="-15" dirty="0">
                <a:latin typeface="Arial"/>
                <a:cs typeface="Arial"/>
              </a:rPr>
              <a:t>x</a:t>
            </a:r>
            <a:r>
              <a:rPr sz="3000" spc="-30" dirty="0">
                <a:latin typeface="Arial"/>
                <a:cs typeface="Arial"/>
              </a:rPr>
              <a:t>t</a:t>
            </a:r>
            <a:r>
              <a:rPr sz="3000" spc="-15" dirty="0">
                <a:latin typeface="Arial"/>
                <a:cs typeface="Arial"/>
              </a:rPr>
              <a:t>en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anothe</a:t>
            </a:r>
            <a:r>
              <a:rPr sz="3000" dirty="0">
                <a:latin typeface="Arial"/>
                <a:cs typeface="Arial"/>
              </a:rPr>
              <a:t>r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met</a:t>
            </a:r>
            <a:r>
              <a:rPr sz="3000" spc="-10" dirty="0">
                <a:latin typeface="Arial"/>
                <a:cs typeface="Arial"/>
              </a:rPr>
              <a:t>h</a:t>
            </a:r>
            <a:r>
              <a:rPr sz="3000" spc="-5" dirty="0">
                <a:latin typeface="Arial"/>
                <a:cs typeface="Arial"/>
              </a:rPr>
              <a:t>o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Arial"/>
                <a:cs typeface="Arial"/>
              </a:rPr>
              <a:t>(</a:t>
            </a:r>
            <a:r>
              <a:rPr sz="3000" spc="-5" dirty="0">
                <a:latin typeface="Arial"/>
                <a:cs typeface="Arial"/>
              </a:rPr>
              <a:t>usual</a:t>
            </a:r>
            <a:r>
              <a:rPr sz="3000" spc="5" dirty="0">
                <a:latin typeface="Arial"/>
                <a:cs typeface="Arial"/>
              </a:rPr>
              <a:t>l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regression),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pen</a:t>
            </a:r>
            <a:r>
              <a:rPr sz="3000" spc="-15" dirty="0">
                <a:latin typeface="Arial"/>
                <a:cs typeface="Arial"/>
              </a:rPr>
              <a:t>a</a:t>
            </a:r>
            <a:r>
              <a:rPr sz="3000" spc="-5" dirty="0">
                <a:latin typeface="Arial"/>
                <a:cs typeface="Arial"/>
              </a:rPr>
              <a:t>l</a:t>
            </a:r>
            <a:r>
              <a:rPr sz="3000" spc="-15" dirty="0">
                <a:latin typeface="Arial"/>
                <a:cs typeface="Arial"/>
              </a:rPr>
              <a:t>iz</a:t>
            </a:r>
            <a:r>
              <a:rPr sz="3000" spc="-5" dirty="0">
                <a:latin typeface="Arial"/>
                <a:cs typeface="Arial"/>
              </a:rPr>
              <a:t>in</a:t>
            </a:r>
            <a:r>
              <a:rPr sz="3000" dirty="0">
                <a:latin typeface="Arial"/>
                <a:cs typeface="Arial"/>
              </a:rPr>
              <a:t>g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complexi</a:t>
            </a:r>
            <a:r>
              <a:rPr sz="3000" spc="-15" dirty="0">
                <a:latin typeface="Arial"/>
                <a:cs typeface="Arial"/>
              </a:rPr>
              <a:t>ty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(minimize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over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-5" dirty="0">
                <a:latin typeface="Arial"/>
                <a:cs typeface="Arial"/>
              </a:rPr>
              <a:t>it)</a:t>
            </a:r>
            <a:endParaRPr sz="3000">
              <a:latin typeface="Arial"/>
              <a:cs typeface="Arial"/>
            </a:endParaRPr>
          </a:p>
          <a:p>
            <a:pPr marL="469900" indent="-355600">
              <a:lnSpc>
                <a:spcPct val="100000"/>
              </a:lnSpc>
              <a:spcBef>
                <a:spcPts val="600"/>
              </a:spcBef>
              <a:buFont typeface="Arial"/>
              <a:buChar char="-"/>
              <a:tabLst>
                <a:tab pos="469900" algn="l"/>
              </a:tabLst>
            </a:pPr>
            <a:r>
              <a:rPr sz="3000" dirty="0">
                <a:latin typeface="Arial"/>
                <a:cs typeface="Arial"/>
              </a:rPr>
              <a:t>simple,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popul</a:t>
            </a:r>
            <a:r>
              <a:rPr sz="3000" spc="-15" dirty="0">
                <a:latin typeface="Arial"/>
                <a:cs typeface="Arial"/>
              </a:rPr>
              <a:t>a</a:t>
            </a:r>
            <a:r>
              <a:rPr sz="3000" spc="-175" dirty="0">
                <a:latin typeface="Arial"/>
                <a:cs typeface="Arial"/>
              </a:rPr>
              <a:t>r</a:t>
            </a:r>
            <a:r>
              <a:rPr sz="3000" dirty="0">
                <a:latin typeface="Arial"/>
                <a:cs typeface="Arial"/>
              </a:rPr>
              <a:t>,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power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-5" dirty="0">
                <a:latin typeface="Arial"/>
                <a:cs typeface="Arial"/>
              </a:rPr>
              <a:t>ul</a:t>
            </a:r>
            <a:endParaRPr sz="3000">
              <a:latin typeface="Arial"/>
              <a:cs typeface="Arial"/>
            </a:endParaRPr>
          </a:p>
          <a:p>
            <a:pPr marL="469900" indent="-355600">
              <a:lnSpc>
                <a:spcPct val="100000"/>
              </a:lnSpc>
              <a:buFont typeface="Arial"/>
              <a:buChar char="-"/>
              <a:tabLst>
                <a:tab pos="469900" algn="l"/>
              </a:tabLst>
            </a:pPr>
            <a:r>
              <a:rPr sz="3000" spc="-20" dirty="0">
                <a:latin typeface="Arial"/>
                <a:cs typeface="Arial"/>
              </a:rPr>
              <a:t>bet</a:t>
            </a:r>
            <a:r>
              <a:rPr sz="3000" spc="-25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e</a:t>
            </a:r>
            <a:r>
              <a:rPr sz="3000" dirty="0">
                <a:latin typeface="Arial"/>
                <a:cs typeface="Arial"/>
              </a:rPr>
              <a:t>r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a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genera</a:t>
            </a:r>
            <a:r>
              <a:rPr sz="3000" spc="-10" dirty="0">
                <a:latin typeface="Arial"/>
                <a:cs typeface="Arial"/>
              </a:rPr>
              <a:t>l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0" dirty="0">
                <a:latin typeface="Arial"/>
                <a:cs typeface="Arial"/>
              </a:rPr>
              <a:t>z</a:t>
            </a:r>
            <a:r>
              <a:rPr sz="3000" spc="-15" dirty="0">
                <a:latin typeface="Arial"/>
                <a:cs typeface="Arial"/>
              </a:rPr>
              <a:t>a</a:t>
            </a:r>
            <a:r>
              <a:rPr sz="3000" dirty="0">
                <a:latin typeface="Arial"/>
                <a:cs typeface="Arial"/>
              </a:rPr>
              <a:t>t</a:t>
            </a:r>
            <a:r>
              <a:rPr sz="3000" spc="-15" dirty="0">
                <a:latin typeface="Arial"/>
                <a:cs typeface="Arial"/>
              </a:rPr>
              <a:t>i</a:t>
            </a:r>
            <a:r>
              <a:rPr sz="3000" spc="-5" dirty="0">
                <a:latin typeface="Arial"/>
                <a:cs typeface="Arial"/>
              </a:rPr>
              <a:t>on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4300">
              <a:latin typeface="Times New Roman"/>
              <a:cs typeface="Times New Roman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600" b="1" spc="-5" dirty="0">
                <a:latin typeface="Arial"/>
                <a:cs typeface="Arial"/>
              </a:rPr>
              <a:t>Rid</a:t>
            </a:r>
            <a:r>
              <a:rPr sz="2600" b="1" spc="10" dirty="0">
                <a:latin typeface="Arial"/>
                <a:cs typeface="Arial"/>
              </a:rPr>
              <a:t>g</a:t>
            </a:r>
            <a:r>
              <a:rPr sz="2600" b="1" dirty="0">
                <a:latin typeface="Arial"/>
                <a:cs typeface="Arial"/>
              </a:rPr>
              <a:t>e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Arial"/>
                <a:cs typeface="Arial"/>
              </a:rPr>
              <a:t>R</a:t>
            </a:r>
            <a:r>
              <a:rPr sz="2600" b="1" spc="-5" dirty="0">
                <a:latin typeface="Arial"/>
                <a:cs typeface="Arial"/>
              </a:rPr>
              <a:t>eg</a:t>
            </a:r>
            <a:r>
              <a:rPr sz="2600" b="1" spc="-10" dirty="0">
                <a:latin typeface="Arial"/>
                <a:cs typeface="Arial"/>
              </a:rPr>
              <a:t>re</a:t>
            </a:r>
            <a:r>
              <a:rPr sz="2600" b="1" spc="-5" dirty="0">
                <a:latin typeface="Arial"/>
                <a:cs typeface="Arial"/>
              </a:rPr>
              <a:t>ssi</a:t>
            </a:r>
            <a:r>
              <a:rPr sz="2600" b="1" spc="-15" dirty="0">
                <a:latin typeface="Arial"/>
                <a:cs typeface="Arial"/>
              </a:rPr>
              <a:t>o</a:t>
            </a:r>
            <a:r>
              <a:rPr sz="2600" b="1" dirty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600" b="1" dirty="0">
                <a:latin typeface="Arial"/>
                <a:cs typeface="Arial"/>
              </a:rPr>
              <a:t>LASSO</a:t>
            </a:r>
            <a:r>
              <a:rPr sz="2600" b="1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(Le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Ab</a:t>
            </a:r>
            <a:r>
              <a:rPr sz="2000" b="1" dirty="0">
                <a:latin typeface="Arial"/>
                <a:cs typeface="Arial"/>
              </a:rPr>
              <a:t>solute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Shr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nkage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&amp;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Se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ec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ion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-15" dirty="0">
                <a:latin typeface="Arial"/>
                <a:cs typeface="Arial"/>
              </a:rPr>
              <a:t>era</a:t>
            </a:r>
            <a:r>
              <a:rPr sz="2000" b="1" spc="-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1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600" b="1" spc="-15" dirty="0">
                <a:latin typeface="Arial"/>
                <a:cs typeface="Arial"/>
              </a:rPr>
              <a:t>E</a:t>
            </a:r>
            <a:r>
              <a:rPr sz="2600" b="1" spc="-20" dirty="0">
                <a:latin typeface="Arial"/>
                <a:cs typeface="Arial"/>
              </a:rPr>
              <a:t>l</a:t>
            </a:r>
            <a:r>
              <a:rPr sz="2600" b="1" spc="-15" dirty="0">
                <a:latin typeface="Arial"/>
                <a:cs typeface="Arial"/>
              </a:rPr>
              <a:t>as</a:t>
            </a:r>
            <a:r>
              <a:rPr sz="2600" b="1" spc="-20" dirty="0">
                <a:latin typeface="Arial"/>
                <a:cs typeface="Arial"/>
              </a:rPr>
              <a:t>ti</a:t>
            </a:r>
            <a:r>
              <a:rPr sz="2600" b="1" dirty="0">
                <a:latin typeface="Arial"/>
                <a:cs typeface="Arial"/>
              </a:rPr>
              <a:t>c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Net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Models:</a:t>
            </a:r>
            <a:r>
              <a:rPr sz="36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Regulariza</a:t>
            </a:r>
            <a:r>
              <a:rPr sz="360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ion</a:t>
            </a:r>
            <a:r>
              <a:rPr sz="36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Methods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5420" y="1752600"/>
            <a:ext cx="6400799" cy="4384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844" y="1796291"/>
            <a:ext cx="763968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Input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i="1" spc="-10" dirty="0">
                <a:latin typeface="Arial"/>
                <a:cs typeface="Arial"/>
              </a:rPr>
              <a:t>t</a:t>
            </a:r>
            <a:r>
              <a:rPr sz="3000" i="1" spc="-20" dirty="0">
                <a:latin typeface="Arial"/>
                <a:cs typeface="Arial"/>
              </a:rPr>
              <a:t>r</a:t>
            </a:r>
            <a:r>
              <a:rPr sz="3000" i="1" spc="-5" dirty="0">
                <a:latin typeface="Arial"/>
                <a:cs typeface="Arial"/>
              </a:rPr>
              <a:t>ain</a:t>
            </a:r>
            <a:r>
              <a:rPr sz="3000" i="1" spc="5" dirty="0">
                <a:latin typeface="Arial"/>
                <a:cs typeface="Arial"/>
              </a:rPr>
              <a:t>i</a:t>
            </a:r>
            <a:r>
              <a:rPr sz="3000" i="1" spc="-5" dirty="0">
                <a:latin typeface="Arial"/>
                <a:cs typeface="Arial"/>
              </a:rPr>
              <a:t>n</a:t>
            </a:r>
            <a:r>
              <a:rPr sz="3000" i="1" dirty="0">
                <a:latin typeface="Arial"/>
                <a:cs typeface="Arial"/>
              </a:rPr>
              <a:t>g</a:t>
            </a:r>
            <a:r>
              <a:rPr sz="3000" i="1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dat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to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i="1" spc="-10" dirty="0">
                <a:latin typeface="Arial"/>
                <a:cs typeface="Arial"/>
              </a:rPr>
              <a:t>fit</a:t>
            </a:r>
            <a:r>
              <a:rPr sz="3000" i="1" spc="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model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wh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ch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then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use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to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i="1" spc="-5" dirty="0">
                <a:latin typeface="Arial"/>
                <a:cs typeface="Arial"/>
              </a:rPr>
              <a:t>predic</a:t>
            </a:r>
            <a:r>
              <a:rPr sz="3000" i="1" dirty="0">
                <a:latin typeface="Arial"/>
                <a:cs typeface="Arial"/>
              </a:rPr>
              <a:t>t</a:t>
            </a:r>
            <a:r>
              <a:rPr sz="3000" i="1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incomi</a:t>
            </a:r>
            <a:r>
              <a:rPr sz="3000" spc="-15" dirty="0">
                <a:latin typeface="Arial"/>
                <a:cs typeface="Arial"/>
              </a:rPr>
              <a:t>n</a:t>
            </a:r>
            <a:r>
              <a:rPr sz="3000" dirty="0">
                <a:latin typeface="Arial"/>
                <a:cs typeface="Arial"/>
              </a:rPr>
              <a:t>g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i</a:t>
            </a:r>
            <a:r>
              <a:rPr sz="3000" spc="-5" dirty="0">
                <a:latin typeface="Arial"/>
                <a:cs typeface="Arial"/>
              </a:rPr>
              <a:t>n</a:t>
            </a:r>
            <a:r>
              <a:rPr sz="3000" spc="-15" dirty="0">
                <a:latin typeface="Arial"/>
                <a:cs typeface="Arial"/>
              </a:rPr>
              <a:t>puts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int</a:t>
            </a:r>
            <a:r>
              <a:rPr sz="3000" dirty="0">
                <a:latin typeface="Arial"/>
                <a:cs typeface="Arial"/>
              </a:rPr>
              <a:t>o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Arial"/>
                <a:cs typeface="Arial"/>
              </a:rPr>
              <a:t>...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3600" spc="-5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36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Algorith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by</a:t>
            </a:r>
            <a:r>
              <a:rPr sz="3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Out</a:t>
            </a: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ut</a:t>
            </a:r>
            <a:endParaRPr sz="36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2900" y="3090603"/>
          <a:ext cx="8239776" cy="3467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5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4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26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7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7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700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Output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1C448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gor</a:t>
                      </a:r>
                      <a:r>
                        <a:rPr sz="1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7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7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tego</a:t>
                      </a:r>
                      <a:r>
                        <a:rPr sz="17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1C4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9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utput</a:t>
                      </a:r>
                      <a:r>
                        <a:rPr sz="17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7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7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7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mor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7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discre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7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classes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lassi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icat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7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(super</a:t>
                      </a:r>
                      <a:r>
                        <a:rPr sz="1700" b="1" spc="-3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ised)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14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utput</a:t>
                      </a:r>
                      <a:r>
                        <a:rPr sz="17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7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700" b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uo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us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egres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7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(super</a:t>
                      </a:r>
                      <a:r>
                        <a:rPr sz="1700" b="1" spc="-3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ised)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13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utput</a:t>
                      </a:r>
                      <a:r>
                        <a:rPr sz="17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7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bership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7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7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sim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7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group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uster</a:t>
                      </a:r>
                      <a:r>
                        <a:rPr sz="1700" b="1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7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(unsuper</a:t>
                      </a:r>
                      <a:r>
                        <a:rPr sz="1700" b="1" spc="-4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ised)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14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Outpu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7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7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7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dist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7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nputs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ens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7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Estima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14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Outpu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7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7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simpl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7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rom</a:t>
                      </a:r>
                      <a:r>
                        <a:rPr sz="17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ghe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imensio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Dime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eduction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LASSO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0" y="4008251"/>
            <a:ext cx="3559810" cy="2670175"/>
          </a:xfrm>
          <a:custGeom>
            <a:avLst/>
            <a:gdLst/>
            <a:ahLst/>
            <a:cxnLst/>
            <a:rect l="l" t="t" r="r" b="b"/>
            <a:pathLst>
              <a:path w="3559809" h="2670175">
                <a:moveTo>
                  <a:pt x="0" y="2669785"/>
                </a:moveTo>
                <a:lnTo>
                  <a:pt x="3559698" y="2669785"/>
                </a:lnTo>
                <a:lnTo>
                  <a:pt x="3559698" y="0"/>
                </a:lnTo>
                <a:lnTo>
                  <a:pt x="0" y="0"/>
                </a:lnTo>
                <a:lnTo>
                  <a:pt x="0" y="26697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0" y="4008246"/>
            <a:ext cx="3559698" cy="2669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49725" y="3749037"/>
            <a:ext cx="24472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Lap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ace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pri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ib</a:t>
            </a:r>
            <a:r>
              <a:rPr sz="1800" dirty="0">
                <a:latin typeface="Calibri"/>
                <a:cs typeface="Calibri"/>
              </a:rPr>
              <a:t>ut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2558795"/>
            <a:ext cx="38100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33" y="1574953"/>
            <a:ext cx="7298055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2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ame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Can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be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tri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uti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ame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25" y="3404005"/>
            <a:ext cx="472313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Ri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ess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n: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ty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3935" y="3788149"/>
            <a:ext cx="32327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Ela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Net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omb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both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Models:</a:t>
            </a:r>
            <a:r>
              <a:rPr sz="36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Decision</a:t>
            </a:r>
            <a:r>
              <a:rPr sz="36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Trees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4" y="1796291"/>
            <a:ext cx="7950200" cy="4245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Model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decisi</a:t>
            </a:r>
            <a:r>
              <a:rPr sz="3000" spc="-15" dirty="0">
                <a:latin typeface="Arial"/>
                <a:cs typeface="Arial"/>
              </a:rPr>
              <a:t>on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base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o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dat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Arial"/>
                <a:cs typeface="Arial"/>
              </a:rPr>
              <a:t>at</a:t>
            </a:r>
            <a:r>
              <a:rPr sz="3000" spc="-25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ributes.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Arial"/>
                <a:cs typeface="Arial"/>
              </a:rPr>
              <a:t>P</a:t>
            </a:r>
            <a:r>
              <a:rPr sz="3000" spc="-15" dirty="0">
                <a:latin typeface="Arial"/>
                <a:cs typeface="Arial"/>
              </a:rPr>
              <a:t>red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0" dirty="0">
                <a:latin typeface="Arial"/>
                <a:cs typeface="Arial"/>
              </a:rPr>
              <a:t>c</a:t>
            </a:r>
            <a:r>
              <a:rPr sz="3000" spc="-3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0" dirty="0">
                <a:latin typeface="Arial"/>
                <a:cs typeface="Arial"/>
              </a:rPr>
              <a:t>o</a:t>
            </a:r>
            <a:r>
              <a:rPr sz="3000" spc="-15" dirty="0">
                <a:latin typeface="Arial"/>
                <a:cs typeface="Arial"/>
              </a:rPr>
              <a:t>n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ar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made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b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f</a:t>
            </a:r>
            <a:r>
              <a:rPr sz="3000" spc="-5" dirty="0">
                <a:latin typeface="Arial"/>
                <a:cs typeface="Arial"/>
              </a:rPr>
              <a:t>ol</a:t>
            </a:r>
            <a:r>
              <a:rPr sz="3000" spc="5" dirty="0">
                <a:latin typeface="Arial"/>
                <a:cs typeface="Arial"/>
              </a:rPr>
              <a:t>l</a:t>
            </a:r>
            <a:r>
              <a:rPr sz="3000" spc="-5" dirty="0">
                <a:latin typeface="Arial"/>
                <a:cs typeface="Arial"/>
              </a:rPr>
              <a:t>ow</a:t>
            </a:r>
            <a:r>
              <a:rPr sz="3000" spc="-25" dirty="0">
                <a:latin typeface="Arial"/>
                <a:cs typeface="Arial"/>
              </a:rPr>
              <a:t>i</a:t>
            </a:r>
            <a:r>
              <a:rPr sz="3000" spc="-15" dirty="0">
                <a:latin typeface="Arial"/>
                <a:cs typeface="Arial"/>
              </a:rPr>
              <a:t>n</a:t>
            </a:r>
            <a:r>
              <a:rPr sz="3000" dirty="0">
                <a:latin typeface="Arial"/>
                <a:cs typeface="Arial"/>
              </a:rPr>
              <a:t>g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fo</a:t>
            </a:r>
            <a:r>
              <a:rPr sz="3000" spc="-20" dirty="0">
                <a:latin typeface="Arial"/>
                <a:cs typeface="Arial"/>
              </a:rPr>
              <a:t>r</a:t>
            </a:r>
            <a:r>
              <a:rPr sz="3000" dirty="0">
                <a:latin typeface="Arial"/>
                <a:cs typeface="Arial"/>
              </a:rPr>
              <a:t>ks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t</a:t>
            </a:r>
            <a:r>
              <a:rPr sz="3000" spc="-10" dirty="0">
                <a:latin typeface="Arial"/>
                <a:cs typeface="Arial"/>
              </a:rPr>
              <a:t>r</a:t>
            </a:r>
            <a:r>
              <a:rPr sz="3000" spc="-5" dirty="0">
                <a:latin typeface="Arial"/>
                <a:cs typeface="Arial"/>
              </a:rPr>
              <a:t>e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st</a:t>
            </a:r>
            <a:r>
              <a:rPr sz="3000" spc="-15" dirty="0">
                <a:latin typeface="Arial"/>
                <a:cs typeface="Arial"/>
              </a:rPr>
              <a:t>r</a:t>
            </a:r>
            <a:r>
              <a:rPr sz="3000" spc="-5" dirty="0">
                <a:latin typeface="Arial"/>
                <a:cs typeface="Arial"/>
              </a:rPr>
              <a:t>uc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ur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9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un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l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decisi</a:t>
            </a:r>
            <a:r>
              <a:rPr sz="3000" spc="-20" dirty="0">
                <a:latin typeface="Arial"/>
                <a:cs typeface="Arial"/>
              </a:rPr>
              <a:t>o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made.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Use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for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class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fication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Arial"/>
                <a:cs typeface="Arial"/>
              </a:rPr>
              <a:t>&amp;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regression.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4300">
              <a:latin typeface="Times New Roman"/>
              <a:cs typeface="Times New Roman"/>
            </a:endParaRPr>
          </a:p>
          <a:p>
            <a:pPr marL="469900" indent="-41148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Clas</a:t>
            </a:r>
            <a:r>
              <a:rPr sz="2400" b="1" spc="-10" dirty="0">
                <a:latin typeface="Arial"/>
                <a:cs typeface="Arial"/>
              </a:rPr>
              <a:t>si</a:t>
            </a:r>
            <a:r>
              <a:rPr sz="2400" b="1" spc="-5" dirty="0">
                <a:latin typeface="Arial"/>
                <a:cs typeface="Arial"/>
              </a:rPr>
              <a:t>f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5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ti</a:t>
            </a:r>
            <a:r>
              <a:rPr sz="2400" b="1" spc="-25" dirty="0">
                <a:latin typeface="Arial"/>
                <a:cs typeface="Arial"/>
              </a:rPr>
              <a:t>o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an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gres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spc="-15" dirty="0">
                <a:latin typeface="Arial"/>
                <a:cs typeface="Arial"/>
              </a:rPr>
              <a:t>ion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50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re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(CA</a:t>
            </a:r>
            <a:r>
              <a:rPr sz="2400" b="1" spc="-15" dirty="0">
                <a:latin typeface="Arial"/>
                <a:cs typeface="Arial"/>
              </a:rPr>
              <a:t>RT)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10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cisio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Stump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25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ndom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Fore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25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spc="-20" dirty="0">
                <a:latin typeface="Arial"/>
                <a:cs typeface="Arial"/>
              </a:rPr>
              <a:t>Mu</a:t>
            </a:r>
            <a:r>
              <a:rPr sz="2400" b="1" spc="-5" dirty="0">
                <a:latin typeface="Arial"/>
                <a:cs typeface="Arial"/>
              </a:rPr>
              <a:t>l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ivariat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Ad</a:t>
            </a:r>
            <a:r>
              <a:rPr sz="2400" b="1" spc="-10" dirty="0">
                <a:latin typeface="Arial"/>
                <a:cs typeface="Arial"/>
              </a:rPr>
              <a:t>apti</a:t>
            </a: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gres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spc="-15" dirty="0">
                <a:latin typeface="Arial"/>
                <a:cs typeface="Arial"/>
              </a:rPr>
              <a:t>ion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Splines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5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S)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10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spc="-15" dirty="0">
                <a:latin typeface="Arial"/>
                <a:cs typeface="Arial"/>
              </a:rPr>
              <a:t>Gradi</a:t>
            </a:r>
            <a:r>
              <a:rPr sz="2400" b="1" spc="-20" dirty="0">
                <a:latin typeface="Arial"/>
                <a:cs typeface="Arial"/>
              </a:rPr>
              <a:t>e</a:t>
            </a:r>
            <a:r>
              <a:rPr sz="2400" b="1" spc="-3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Boo</a:t>
            </a:r>
            <a:r>
              <a:rPr sz="2400" b="1" spc="-20" dirty="0">
                <a:latin typeface="Arial"/>
                <a:cs typeface="Arial"/>
              </a:rPr>
              <a:t>stin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Machines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(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BM)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Models:</a:t>
            </a:r>
            <a:r>
              <a:rPr sz="36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Decision</a:t>
            </a:r>
            <a:r>
              <a:rPr sz="36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Trees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1442587"/>
            <a:ext cx="3794516" cy="4043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0" y="5559195"/>
            <a:ext cx="3891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" dirty="0">
                <a:latin typeface="Calibri"/>
                <a:cs typeface="Calibri"/>
                <a:hlinkClick r:id="rId4"/>
              </a:rPr>
              <a:t>h</a:t>
            </a:r>
            <a:r>
              <a:rPr sz="1600" spc="-30" dirty="0">
                <a:latin typeface="Calibri"/>
                <a:cs typeface="Calibri"/>
                <a:hlinkClick r:id="rId4"/>
              </a:rPr>
              <a:t>t</a:t>
            </a:r>
            <a:r>
              <a:rPr sz="1600" spc="-10" dirty="0">
                <a:latin typeface="Calibri"/>
                <a:cs typeface="Calibri"/>
                <a:hlinkClick r:id="rId4"/>
              </a:rPr>
              <a:t>tp:/</a:t>
            </a:r>
            <a:r>
              <a:rPr sz="1600" spc="-20" dirty="0">
                <a:latin typeface="Calibri"/>
                <a:cs typeface="Calibri"/>
                <a:hlinkClick r:id="rId4"/>
              </a:rPr>
              <a:t>/</a:t>
            </a:r>
            <a:r>
              <a:rPr sz="1600" spc="-10" dirty="0">
                <a:latin typeface="Calibri"/>
                <a:cs typeface="Calibri"/>
                <a:hlinkClick r:id="rId4"/>
              </a:rPr>
              <a:t>ww</a:t>
            </a:r>
            <a:r>
              <a:rPr sz="1600" spc="-125" dirty="0">
                <a:latin typeface="Calibri"/>
                <a:cs typeface="Calibri"/>
                <a:hlinkClick r:id="rId4"/>
              </a:rPr>
              <a:t>w</a:t>
            </a:r>
            <a:r>
              <a:rPr sz="1600" dirty="0">
                <a:latin typeface="Calibri"/>
                <a:cs typeface="Calibri"/>
                <a:hlinkClick r:id="rId4"/>
              </a:rPr>
              <a:t>.</a:t>
            </a:r>
            <a:r>
              <a:rPr sz="1600" spc="-15" dirty="0">
                <a:latin typeface="Calibri"/>
                <a:cs typeface="Calibri"/>
                <a:hlinkClick r:id="rId4"/>
              </a:rPr>
              <a:t>saeds</a:t>
            </a:r>
            <a:r>
              <a:rPr sz="1600" spc="-35" dirty="0">
                <a:latin typeface="Calibri"/>
                <a:cs typeface="Calibri"/>
                <a:hlinkClick r:id="rId4"/>
              </a:rPr>
              <a:t>a</a:t>
            </a:r>
            <a:r>
              <a:rPr sz="1600" spc="-40" dirty="0">
                <a:latin typeface="Calibri"/>
                <a:cs typeface="Calibri"/>
                <a:hlinkClick r:id="rId4"/>
              </a:rPr>
              <a:t>y</a:t>
            </a:r>
            <a:r>
              <a:rPr sz="1600" spc="-10" dirty="0">
                <a:latin typeface="Calibri"/>
                <a:cs typeface="Calibri"/>
                <a:hlinkClick r:id="rId4"/>
              </a:rPr>
              <a:t>ad</a:t>
            </a:r>
            <a:r>
              <a:rPr sz="1600" dirty="0">
                <a:latin typeface="Calibri"/>
                <a:cs typeface="Calibri"/>
                <a:hlinkClick r:id="rId4"/>
              </a:rPr>
              <a:t>.</a:t>
            </a:r>
            <a:r>
              <a:rPr sz="1600" spc="-30" dirty="0">
                <a:latin typeface="Calibri"/>
                <a:cs typeface="Calibri"/>
                <a:hlinkClick r:id="rId4"/>
              </a:rPr>
              <a:t>c</a:t>
            </a:r>
            <a:r>
              <a:rPr sz="1600" spc="-15" dirty="0">
                <a:latin typeface="Calibri"/>
                <a:cs typeface="Calibri"/>
                <a:hlinkClick r:id="rId4"/>
              </a:rPr>
              <a:t>o</a:t>
            </a:r>
            <a:r>
              <a:rPr sz="1600" spc="-20" dirty="0">
                <a:latin typeface="Calibri"/>
                <a:cs typeface="Calibri"/>
                <a:hlinkClick r:id="rId4"/>
              </a:rPr>
              <a:t>m/</a:t>
            </a:r>
            <a:r>
              <a:rPr sz="1600" spc="-15" dirty="0">
                <a:latin typeface="Calibri"/>
                <a:cs typeface="Calibri"/>
                <a:hlinkClick r:id="rId4"/>
              </a:rPr>
              <a:t>de</a:t>
            </a:r>
            <a:r>
              <a:rPr sz="1600" spc="-20" dirty="0">
                <a:latin typeface="Calibri"/>
                <a:cs typeface="Calibri"/>
                <a:hlinkClick r:id="rId4"/>
              </a:rPr>
              <a:t>c</a:t>
            </a:r>
            <a:r>
              <a:rPr sz="1600" dirty="0">
                <a:latin typeface="Calibri"/>
                <a:cs typeface="Calibri"/>
                <a:hlinkClick r:id="rId4"/>
              </a:rPr>
              <a:t>i</a:t>
            </a:r>
            <a:r>
              <a:rPr sz="1600" spc="-15" dirty="0">
                <a:latin typeface="Calibri"/>
                <a:cs typeface="Calibri"/>
                <a:hlinkClick r:id="rId4"/>
              </a:rPr>
              <a:t>s</a:t>
            </a:r>
            <a:r>
              <a:rPr sz="1600" dirty="0">
                <a:latin typeface="Calibri"/>
                <a:cs typeface="Calibri"/>
                <a:hlinkClick r:id="rId4"/>
              </a:rPr>
              <a:t>i</a:t>
            </a:r>
            <a:r>
              <a:rPr sz="1600" spc="-15" dirty="0">
                <a:latin typeface="Calibri"/>
                <a:cs typeface="Calibri"/>
                <a:hlinkClick r:id="rId4"/>
              </a:rPr>
              <a:t>on_</a:t>
            </a:r>
            <a:r>
              <a:rPr sz="1600" spc="-10" dirty="0">
                <a:latin typeface="Calibri"/>
                <a:cs typeface="Calibri"/>
                <a:hlinkClick r:id="rId4"/>
              </a:rPr>
              <a:t>t</a:t>
            </a:r>
            <a:r>
              <a:rPr sz="1600" spc="-35" dirty="0">
                <a:latin typeface="Calibri"/>
                <a:cs typeface="Calibri"/>
                <a:hlinkClick r:id="rId4"/>
              </a:rPr>
              <a:t>r</a:t>
            </a:r>
            <a:r>
              <a:rPr sz="1600" spc="-10" dirty="0">
                <a:latin typeface="Calibri"/>
                <a:cs typeface="Calibri"/>
                <a:hlinkClick r:id="rId4"/>
              </a:rPr>
              <a:t>e</a:t>
            </a:r>
            <a:r>
              <a:rPr sz="1600" spc="-20" dirty="0">
                <a:latin typeface="Calibri"/>
                <a:cs typeface="Calibri"/>
                <a:hlinkClick r:id="rId4"/>
              </a:rPr>
              <a:t>e</a:t>
            </a:r>
            <a:r>
              <a:rPr sz="1600" dirty="0">
                <a:latin typeface="Calibri"/>
                <a:cs typeface="Calibri"/>
                <a:hlinkClick r:id="rId4"/>
              </a:rPr>
              <a:t>.</a:t>
            </a:r>
            <a:r>
              <a:rPr sz="1600" spc="-25" dirty="0">
                <a:latin typeface="Calibri"/>
                <a:cs typeface="Calibri"/>
                <a:hlinkClick r:id="rId4"/>
              </a:rPr>
              <a:t>h</a:t>
            </a:r>
            <a:r>
              <a:rPr sz="1600" spc="-10" dirty="0">
                <a:latin typeface="Calibri"/>
                <a:cs typeface="Calibri"/>
                <a:hlinkClick r:id="rId4"/>
              </a:rPr>
              <a:t>tm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4959" y="1752600"/>
            <a:ext cx="5059039" cy="2529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Models:</a:t>
            </a:r>
            <a:r>
              <a:rPr sz="3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Bay</a:t>
            </a:r>
            <a:r>
              <a:rPr sz="3600" spc="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sian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0" y="1796291"/>
            <a:ext cx="7816215" cy="360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590">
              <a:lnSpc>
                <a:spcPct val="100000"/>
              </a:lnSpc>
            </a:pPr>
            <a:r>
              <a:rPr sz="3000" spc="-30" dirty="0">
                <a:latin typeface="Arial"/>
                <a:cs typeface="Arial"/>
              </a:rPr>
              <a:t>E</a:t>
            </a:r>
            <a:r>
              <a:rPr sz="3000" spc="-15" dirty="0">
                <a:latin typeface="Arial"/>
                <a:cs typeface="Arial"/>
              </a:rPr>
              <a:t>xp</a:t>
            </a:r>
            <a:r>
              <a:rPr sz="3000" spc="-5" dirty="0">
                <a:latin typeface="Arial"/>
                <a:cs typeface="Arial"/>
              </a:rPr>
              <a:t>l</a:t>
            </a:r>
            <a:r>
              <a:rPr sz="3000" spc="-15" dirty="0">
                <a:latin typeface="Arial"/>
                <a:cs typeface="Arial"/>
              </a:rPr>
              <a:t>ic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5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l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appl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Arial"/>
                <a:cs typeface="Arial"/>
              </a:rPr>
              <a:t>B</a:t>
            </a:r>
            <a:r>
              <a:rPr sz="3000" spc="-15" dirty="0">
                <a:latin typeface="Arial"/>
                <a:cs typeface="Arial"/>
              </a:rPr>
              <a:t>ayes</a:t>
            </a:r>
            <a:r>
              <a:rPr sz="3000" dirty="0">
                <a:latin typeface="Arial"/>
                <a:cs typeface="Arial"/>
              </a:rPr>
              <a:t>’</a:t>
            </a:r>
            <a:r>
              <a:rPr sz="3000" spc="-19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Theorem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for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class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fication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an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regression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tasks.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Usuall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by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fit</a:t>
            </a:r>
            <a:r>
              <a:rPr sz="3000" spc="-2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in</a:t>
            </a:r>
            <a:r>
              <a:rPr sz="3000" dirty="0">
                <a:latin typeface="Arial"/>
                <a:cs typeface="Arial"/>
              </a:rPr>
              <a:t>g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prob</a:t>
            </a:r>
            <a:r>
              <a:rPr sz="3000" spc="-10" dirty="0">
                <a:latin typeface="Arial"/>
                <a:cs typeface="Arial"/>
              </a:rPr>
              <a:t>a</a:t>
            </a:r>
            <a:r>
              <a:rPr sz="3000" spc="-15" dirty="0">
                <a:latin typeface="Arial"/>
                <a:cs typeface="Arial"/>
              </a:rPr>
              <a:t>b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15" dirty="0">
                <a:latin typeface="Arial"/>
                <a:cs typeface="Arial"/>
              </a:rPr>
              <a:t>l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15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fu</a:t>
            </a:r>
            <a:r>
              <a:rPr sz="3000" spc="-15" dirty="0">
                <a:latin typeface="Arial"/>
                <a:cs typeface="Arial"/>
              </a:rPr>
              <a:t>n</a:t>
            </a:r>
            <a:r>
              <a:rPr sz="3000" dirty="0">
                <a:latin typeface="Arial"/>
                <a:cs typeface="Arial"/>
              </a:rPr>
              <a:t>ction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cons</a:t>
            </a:r>
            <a:r>
              <a:rPr sz="3000" spc="-15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ruc</a:t>
            </a:r>
            <a:r>
              <a:rPr sz="3000" spc="-15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e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via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chain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rule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an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naiv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simpl</a:t>
            </a:r>
            <a:r>
              <a:rPr sz="3000" spc="10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fication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Bayes.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4300">
              <a:latin typeface="Times New Roman"/>
              <a:cs typeface="Times New Roman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600" b="1" spc="-5" dirty="0">
                <a:latin typeface="Arial"/>
                <a:cs typeface="Arial"/>
              </a:rPr>
              <a:t>N</a:t>
            </a:r>
            <a:r>
              <a:rPr sz="2600" b="1" dirty="0">
                <a:latin typeface="Arial"/>
                <a:cs typeface="Arial"/>
              </a:rPr>
              <a:t>aive</a:t>
            </a:r>
            <a:r>
              <a:rPr sz="2600" b="1" spc="3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B</a:t>
            </a:r>
            <a:r>
              <a:rPr sz="2600" b="1" dirty="0">
                <a:latin typeface="Arial"/>
                <a:cs typeface="Arial"/>
              </a:rPr>
              <a:t>a</a:t>
            </a:r>
            <a:r>
              <a:rPr sz="2600" b="1" spc="-25" dirty="0">
                <a:latin typeface="Arial"/>
                <a:cs typeface="Arial"/>
              </a:rPr>
              <a:t>y</a:t>
            </a:r>
            <a:r>
              <a:rPr sz="2600" b="1" spc="-5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600" b="1" spc="-95" dirty="0">
                <a:latin typeface="Arial"/>
                <a:cs typeface="Arial"/>
              </a:rPr>
              <a:t>A</a:t>
            </a:r>
            <a:r>
              <a:rPr sz="2600" b="1" spc="-5" dirty="0">
                <a:latin typeface="Arial"/>
                <a:cs typeface="Arial"/>
              </a:rPr>
              <a:t>v</a:t>
            </a:r>
            <a:r>
              <a:rPr sz="2600" b="1" dirty="0">
                <a:latin typeface="Arial"/>
                <a:cs typeface="Arial"/>
              </a:rPr>
              <a:t>e</a:t>
            </a:r>
            <a:r>
              <a:rPr sz="2600" b="1" spc="-5" dirty="0">
                <a:latin typeface="Arial"/>
                <a:cs typeface="Arial"/>
              </a:rPr>
              <a:t>ra</a:t>
            </a:r>
            <a:r>
              <a:rPr sz="2600" b="1" spc="-10" dirty="0">
                <a:latin typeface="Arial"/>
                <a:cs typeface="Arial"/>
              </a:rPr>
              <a:t>ge</a:t>
            </a:r>
            <a:r>
              <a:rPr sz="2600" b="1" dirty="0">
                <a:latin typeface="Arial"/>
                <a:cs typeface="Arial"/>
              </a:rPr>
              <a:t>d</a:t>
            </a:r>
            <a:r>
              <a:rPr sz="2600" b="1" spc="1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On</a:t>
            </a:r>
            <a:r>
              <a:rPr sz="2600" b="1" spc="15" dirty="0">
                <a:latin typeface="Arial"/>
                <a:cs typeface="Arial"/>
              </a:rPr>
              <a:t>e</a:t>
            </a:r>
            <a:r>
              <a:rPr sz="2600" b="1" spc="-5" dirty="0">
                <a:latin typeface="Arial"/>
                <a:cs typeface="Arial"/>
              </a:rPr>
              <a:t>-De</a:t>
            </a:r>
            <a:r>
              <a:rPr sz="2600" b="1" spc="-10" dirty="0">
                <a:latin typeface="Arial"/>
                <a:cs typeface="Arial"/>
              </a:rPr>
              <a:t>p</a:t>
            </a:r>
            <a:r>
              <a:rPr sz="2600" b="1" spc="-5" dirty="0">
                <a:latin typeface="Arial"/>
                <a:cs typeface="Arial"/>
              </a:rPr>
              <a:t>en</a:t>
            </a:r>
            <a:r>
              <a:rPr sz="2600" b="1" spc="-10" dirty="0">
                <a:latin typeface="Arial"/>
                <a:cs typeface="Arial"/>
              </a:rPr>
              <a:t>de</a:t>
            </a:r>
            <a:r>
              <a:rPr sz="2600" b="1" dirty="0">
                <a:latin typeface="Arial"/>
                <a:cs typeface="Arial"/>
              </a:rPr>
              <a:t>n</a:t>
            </a:r>
            <a:r>
              <a:rPr sz="2600" b="1" spc="-20" dirty="0">
                <a:latin typeface="Arial"/>
                <a:cs typeface="Arial"/>
              </a:rPr>
              <a:t>c</a:t>
            </a:r>
            <a:r>
              <a:rPr sz="2600" b="1" dirty="0">
                <a:latin typeface="Arial"/>
                <a:cs typeface="Arial"/>
              </a:rPr>
              <a:t>e</a:t>
            </a:r>
            <a:r>
              <a:rPr sz="2600" b="1" spc="2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Arial"/>
                <a:cs typeface="Arial"/>
              </a:rPr>
              <a:t>Es</a:t>
            </a:r>
            <a:r>
              <a:rPr sz="2600" b="1" spc="-20" dirty="0">
                <a:latin typeface="Arial"/>
                <a:cs typeface="Arial"/>
              </a:rPr>
              <a:t>ti</a:t>
            </a:r>
            <a:r>
              <a:rPr sz="2600" b="1" spc="-15" dirty="0">
                <a:latin typeface="Arial"/>
                <a:cs typeface="Arial"/>
              </a:rPr>
              <a:t>m</a:t>
            </a:r>
            <a:r>
              <a:rPr sz="2600" b="1" spc="-10" dirty="0">
                <a:latin typeface="Arial"/>
                <a:cs typeface="Arial"/>
              </a:rPr>
              <a:t>a</a:t>
            </a:r>
            <a:r>
              <a:rPr sz="2600" b="1" spc="-20" dirty="0">
                <a:latin typeface="Arial"/>
                <a:cs typeface="Arial"/>
              </a:rPr>
              <a:t>t</a:t>
            </a:r>
            <a:r>
              <a:rPr sz="2600" b="1" dirty="0">
                <a:latin typeface="Arial"/>
                <a:cs typeface="Arial"/>
              </a:rPr>
              <a:t>o</a:t>
            </a:r>
            <a:r>
              <a:rPr sz="2600" b="1" spc="-25" dirty="0">
                <a:latin typeface="Arial"/>
                <a:cs typeface="Arial"/>
              </a:rPr>
              <a:t>r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(AOD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600" b="1" spc="-5" dirty="0">
                <a:latin typeface="Arial"/>
                <a:cs typeface="Arial"/>
              </a:rPr>
              <a:t>Ba</a:t>
            </a:r>
            <a:r>
              <a:rPr sz="2600" b="1" spc="-20" dirty="0">
                <a:latin typeface="Arial"/>
                <a:cs typeface="Arial"/>
              </a:rPr>
              <a:t>y</a:t>
            </a:r>
            <a:r>
              <a:rPr sz="2600" b="1" spc="-5" dirty="0">
                <a:latin typeface="Arial"/>
                <a:cs typeface="Arial"/>
              </a:rPr>
              <a:t>esia</a:t>
            </a:r>
            <a:r>
              <a:rPr sz="2600" b="1" dirty="0">
                <a:latin typeface="Arial"/>
                <a:cs typeface="Arial"/>
              </a:rPr>
              <a:t>n</a:t>
            </a:r>
            <a:r>
              <a:rPr sz="2600" b="1" spc="3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Belie</a:t>
            </a:r>
            <a:r>
              <a:rPr sz="2600" b="1" dirty="0">
                <a:latin typeface="Arial"/>
                <a:cs typeface="Arial"/>
              </a:rPr>
              <a:t>f</a:t>
            </a:r>
            <a:r>
              <a:rPr sz="2600" b="1" spc="3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Net</a:t>
            </a:r>
            <a:r>
              <a:rPr sz="2600" b="1" spc="10" dirty="0">
                <a:latin typeface="Arial"/>
                <a:cs typeface="Arial"/>
              </a:rPr>
              <a:t>w</a:t>
            </a:r>
            <a:r>
              <a:rPr sz="2600" b="1" spc="-10" dirty="0">
                <a:latin typeface="Arial"/>
                <a:cs typeface="Arial"/>
              </a:rPr>
              <a:t>o</a:t>
            </a: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dirty="0">
                <a:latin typeface="Arial"/>
                <a:cs typeface="Arial"/>
              </a:rPr>
              <a:t>k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(BBN)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Naiv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Bay</a:t>
            </a:r>
            <a:r>
              <a:rPr sz="3600" spc="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4" y="1810507"/>
            <a:ext cx="7793355" cy="2434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Calibri"/>
              <a:buChar char="-"/>
              <a:tabLst>
                <a:tab pos="469900" algn="l"/>
              </a:tabLst>
            </a:pPr>
            <a:r>
              <a:rPr sz="3200" spc="-290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tr</a:t>
            </a:r>
            <a:r>
              <a:rPr sz="3200" spc="-15" dirty="0">
                <a:latin typeface="Calibri"/>
                <a:cs typeface="Calibri"/>
              </a:rPr>
              <a:t>ie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1960</a:t>
            </a:r>
            <a:r>
              <a:rPr sz="320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Indepe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denc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tu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5" dirty="0">
                <a:latin typeface="Calibri"/>
                <a:cs typeface="Calibri"/>
              </a:rPr>
              <a:t>ue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10" dirty="0">
                <a:latin typeface="Calibri"/>
                <a:cs typeface="Calibri"/>
              </a:rPr>
              <a:t>(</a:t>
            </a:r>
            <a:r>
              <a:rPr sz="3200" dirty="0">
                <a:latin typeface="Calibri"/>
                <a:cs typeface="Calibri"/>
              </a:rPr>
              <a:t>gi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clas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Calibri"/>
              <a:buChar char="-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B</a:t>
            </a:r>
            <a:r>
              <a:rPr sz="3200" spc="-65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em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P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obab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tr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bu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844" y="5813476"/>
            <a:ext cx="736727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4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ot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po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obab</a:t>
            </a:r>
            <a:r>
              <a:rPr sz="3200" dirty="0">
                <a:latin typeface="Calibri"/>
                <a:cs typeface="Calibri"/>
              </a:rPr>
              <a:t>il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ty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(MA</a:t>
            </a:r>
            <a:r>
              <a:rPr sz="3200" spc="-1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000" y="2887736"/>
            <a:ext cx="21336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7000" y="2887736"/>
            <a:ext cx="22098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4472940"/>
            <a:ext cx="4648200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Models:</a:t>
            </a:r>
            <a:r>
              <a:rPr sz="36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Ke</a:t>
            </a:r>
            <a:r>
              <a:rPr sz="3600" spc="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nel</a:t>
            </a:r>
            <a:r>
              <a:rPr sz="36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Methods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4" y="1796291"/>
            <a:ext cx="7765415" cy="360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763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Map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inpu</a:t>
            </a:r>
            <a:r>
              <a:rPr sz="3000" dirty="0">
                <a:latin typeface="Arial"/>
                <a:cs typeface="Arial"/>
              </a:rPr>
              <a:t>t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dat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int</a:t>
            </a:r>
            <a:r>
              <a:rPr sz="3000" dirty="0">
                <a:latin typeface="Arial"/>
                <a:cs typeface="Arial"/>
              </a:rPr>
              <a:t>o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highe</a:t>
            </a:r>
            <a:r>
              <a:rPr sz="3000" dirty="0">
                <a:latin typeface="Arial"/>
                <a:cs typeface="Arial"/>
              </a:rPr>
              <a:t>r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dimen</a:t>
            </a:r>
            <a:r>
              <a:rPr sz="3000" spc="-10" dirty="0">
                <a:latin typeface="Arial"/>
                <a:cs typeface="Arial"/>
              </a:rPr>
              <a:t>s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0" dirty="0">
                <a:latin typeface="Arial"/>
                <a:cs typeface="Arial"/>
              </a:rPr>
              <a:t>o</a:t>
            </a:r>
            <a:r>
              <a:rPr sz="3000" spc="-15" dirty="0">
                <a:latin typeface="Arial"/>
                <a:cs typeface="Arial"/>
              </a:rPr>
              <a:t>na</a:t>
            </a:r>
            <a:r>
              <a:rPr sz="3000" dirty="0">
                <a:latin typeface="Arial"/>
                <a:cs typeface="Arial"/>
              </a:rPr>
              <a:t>l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vector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space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wher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the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probl</a:t>
            </a:r>
            <a:r>
              <a:rPr sz="3000" spc="-10" dirty="0">
                <a:latin typeface="Arial"/>
                <a:cs typeface="Arial"/>
              </a:rPr>
              <a:t>e</a:t>
            </a:r>
            <a:r>
              <a:rPr sz="3000" dirty="0">
                <a:latin typeface="Arial"/>
                <a:cs typeface="Arial"/>
              </a:rPr>
              <a:t>m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easie</a:t>
            </a:r>
            <a:r>
              <a:rPr sz="3000" dirty="0">
                <a:latin typeface="Arial"/>
                <a:cs typeface="Arial"/>
              </a:rPr>
              <a:t>r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to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model.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spc="-5" dirty="0">
                <a:latin typeface="Arial"/>
                <a:cs typeface="Arial"/>
              </a:rPr>
              <a:t>Name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af</a:t>
            </a:r>
            <a:r>
              <a:rPr sz="3000" spc="-15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e</a:t>
            </a:r>
            <a:r>
              <a:rPr sz="3000" dirty="0">
                <a:latin typeface="Arial"/>
                <a:cs typeface="Arial"/>
              </a:rPr>
              <a:t>r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the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“ke</a:t>
            </a:r>
            <a:r>
              <a:rPr sz="3000" spc="-10" dirty="0">
                <a:latin typeface="Arial"/>
                <a:cs typeface="Arial"/>
              </a:rPr>
              <a:t>r</a:t>
            </a:r>
            <a:r>
              <a:rPr sz="3000" dirty="0">
                <a:latin typeface="Arial"/>
                <a:cs typeface="Arial"/>
              </a:rPr>
              <a:t>nel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</a:t>
            </a:r>
            <a:r>
              <a:rPr sz="3000" spc="-10" dirty="0">
                <a:latin typeface="Arial"/>
                <a:cs typeface="Arial"/>
              </a:rPr>
              <a:t>r</a:t>
            </a:r>
            <a:r>
              <a:rPr sz="3000" dirty="0">
                <a:latin typeface="Arial"/>
                <a:cs typeface="Arial"/>
              </a:rPr>
              <a:t>ick”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which</a:t>
            </a:r>
            <a:r>
              <a:rPr sz="3000" spc="-1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comp</a:t>
            </a:r>
            <a:r>
              <a:rPr sz="3000" spc="-15" dirty="0">
                <a:latin typeface="Arial"/>
                <a:cs typeface="Arial"/>
              </a:rPr>
              <a:t>u</a:t>
            </a:r>
            <a:r>
              <a:rPr sz="3000" dirty="0">
                <a:latin typeface="Arial"/>
                <a:cs typeface="Arial"/>
              </a:rPr>
              <a:t>tes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the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inne</a:t>
            </a:r>
            <a:r>
              <a:rPr sz="3000" dirty="0">
                <a:latin typeface="Arial"/>
                <a:cs typeface="Arial"/>
              </a:rPr>
              <a:t>r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produc</a:t>
            </a:r>
            <a:r>
              <a:rPr sz="3000" dirty="0">
                <a:latin typeface="Arial"/>
                <a:cs typeface="Arial"/>
              </a:rPr>
              <a:t>t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image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pair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data.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4300">
              <a:latin typeface="Times New Roman"/>
              <a:cs typeface="Times New Roman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70534" algn="l"/>
              </a:tabLst>
            </a:pPr>
            <a:r>
              <a:rPr sz="2600" b="1" spc="-10" dirty="0">
                <a:latin typeface="Arial"/>
                <a:cs typeface="Arial"/>
              </a:rPr>
              <a:t>S</a:t>
            </a:r>
            <a:r>
              <a:rPr sz="2600" b="1" dirty="0">
                <a:latin typeface="Arial"/>
                <a:cs typeface="Arial"/>
              </a:rPr>
              <a:t>u</a:t>
            </a:r>
            <a:r>
              <a:rPr sz="2600" b="1" spc="-15" dirty="0">
                <a:latin typeface="Arial"/>
                <a:cs typeface="Arial"/>
              </a:rPr>
              <a:t>p</a:t>
            </a:r>
            <a:r>
              <a:rPr sz="2600" b="1" dirty="0">
                <a:latin typeface="Arial"/>
                <a:cs typeface="Arial"/>
              </a:rPr>
              <a:t>p</a:t>
            </a:r>
            <a:r>
              <a:rPr sz="2600" b="1" spc="-15" dirty="0">
                <a:latin typeface="Arial"/>
                <a:cs typeface="Arial"/>
              </a:rPr>
              <a:t>o</a:t>
            </a:r>
            <a:r>
              <a:rPr sz="2600" b="1" spc="-20" dirty="0">
                <a:latin typeface="Arial"/>
                <a:cs typeface="Arial"/>
              </a:rPr>
              <a:t>r</a:t>
            </a:r>
            <a:r>
              <a:rPr sz="2600" b="1" dirty="0">
                <a:latin typeface="Arial"/>
                <a:cs typeface="Arial"/>
              </a:rPr>
              <a:t>t</a:t>
            </a:r>
            <a:r>
              <a:rPr sz="2600" b="1" spc="15" dirty="0">
                <a:latin typeface="Times New Roman"/>
                <a:cs typeface="Times New Roman"/>
              </a:rPr>
              <a:t> </a:t>
            </a:r>
            <a:r>
              <a:rPr sz="2600" b="1" spc="-155" dirty="0">
                <a:latin typeface="Arial"/>
                <a:cs typeface="Arial"/>
              </a:rPr>
              <a:t>V</a:t>
            </a:r>
            <a:r>
              <a:rPr sz="2600" b="1" spc="-10" dirty="0">
                <a:latin typeface="Arial"/>
                <a:cs typeface="Arial"/>
              </a:rPr>
              <a:t>ec</a:t>
            </a:r>
            <a:r>
              <a:rPr sz="2600" b="1" spc="-20" dirty="0">
                <a:latin typeface="Arial"/>
                <a:cs typeface="Arial"/>
              </a:rPr>
              <a:t>t</a:t>
            </a:r>
            <a:r>
              <a:rPr sz="2600" b="1" dirty="0">
                <a:latin typeface="Arial"/>
                <a:cs typeface="Arial"/>
              </a:rPr>
              <a:t>or</a:t>
            </a:r>
            <a:r>
              <a:rPr sz="2600" b="1" spc="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Ma</a:t>
            </a:r>
            <a:r>
              <a:rPr sz="2600" b="1" spc="5" dirty="0">
                <a:latin typeface="Arial"/>
                <a:cs typeface="Arial"/>
              </a:rPr>
              <a:t>c</a:t>
            </a:r>
            <a:r>
              <a:rPr sz="2600" b="1" dirty="0">
                <a:latin typeface="Arial"/>
                <a:cs typeface="Arial"/>
              </a:rPr>
              <a:t>hin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(SVM)</a:t>
            </a:r>
            <a:endParaRPr sz="2600">
              <a:latin typeface="Arial"/>
              <a:cs typeface="Arial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70534" algn="l"/>
              </a:tabLst>
            </a:pP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dirty="0">
                <a:latin typeface="Arial"/>
                <a:cs typeface="Arial"/>
              </a:rPr>
              <a:t>adial</a:t>
            </a:r>
            <a:r>
              <a:rPr sz="2600" b="1" spc="2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B</a:t>
            </a:r>
            <a:r>
              <a:rPr sz="2600" b="1" dirty="0">
                <a:latin typeface="Arial"/>
                <a:cs typeface="Arial"/>
              </a:rPr>
              <a:t>a</a:t>
            </a:r>
            <a:r>
              <a:rPr sz="2600" b="1" spc="-5" dirty="0">
                <a:latin typeface="Arial"/>
                <a:cs typeface="Arial"/>
              </a:rPr>
              <a:t>si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F</a:t>
            </a:r>
            <a:r>
              <a:rPr sz="2600" b="1" spc="5" dirty="0">
                <a:latin typeface="Arial"/>
                <a:cs typeface="Arial"/>
              </a:rPr>
              <a:t>u</a:t>
            </a:r>
            <a:r>
              <a:rPr sz="2600" b="1" dirty="0">
                <a:latin typeface="Arial"/>
                <a:cs typeface="Arial"/>
              </a:rPr>
              <a:t>n</a:t>
            </a:r>
            <a:r>
              <a:rPr sz="2600" b="1" spc="5" dirty="0">
                <a:latin typeface="Arial"/>
                <a:cs typeface="Arial"/>
              </a:rPr>
              <a:t>c</a:t>
            </a:r>
            <a:r>
              <a:rPr sz="2600" b="1" spc="-20" dirty="0">
                <a:latin typeface="Arial"/>
                <a:cs typeface="Arial"/>
              </a:rPr>
              <a:t>t</a:t>
            </a:r>
            <a:r>
              <a:rPr sz="2600" b="1" dirty="0">
                <a:latin typeface="Arial"/>
                <a:cs typeface="Arial"/>
              </a:rPr>
              <a:t>i</a:t>
            </a:r>
            <a:r>
              <a:rPr sz="2600" b="1" spc="-10" dirty="0">
                <a:latin typeface="Arial"/>
                <a:cs typeface="Arial"/>
              </a:rPr>
              <a:t>o</a:t>
            </a:r>
            <a:r>
              <a:rPr sz="2600" b="1" dirty="0">
                <a:latin typeface="Arial"/>
                <a:cs typeface="Arial"/>
              </a:rPr>
              <a:t>n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(RB</a:t>
            </a:r>
            <a:r>
              <a:rPr sz="2600" b="1" spc="-20" dirty="0">
                <a:latin typeface="Arial"/>
                <a:cs typeface="Arial"/>
              </a:rPr>
              <a:t>F</a:t>
            </a:r>
            <a:r>
              <a:rPr sz="2600" b="1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600" b="1" dirty="0">
                <a:latin typeface="Arial"/>
                <a:cs typeface="Arial"/>
              </a:rPr>
              <a:t>Linear</a:t>
            </a:r>
            <a:r>
              <a:rPr sz="2600" b="1" spc="1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Discri</a:t>
            </a:r>
            <a:r>
              <a:rPr sz="2600" b="1" spc="-10" dirty="0">
                <a:latin typeface="Arial"/>
                <a:cs typeface="Arial"/>
              </a:rPr>
              <a:t>m</a:t>
            </a:r>
            <a:r>
              <a:rPr sz="2600" b="1" dirty="0">
                <a:latin typeface="Arial"/>
                <a:cs typeface="Arial"/>
              </a:rPr>
              <a:t>i</a:t>
            </a:r>
            <a:r>
              <a:rPr sz="2600" b="1" spc="-15" dirty="0">
                <a:latin typeface="Arial"/>
                <a:cs typeface="Arial"/>
              </a:rPr>
              <a:t>n</a:t>
            </a:r>
            <a:r>
              <a:rPr sz="2600" b="1" spc="-5" dirty="0">
                <a:latin typeface="Arial"/>
                <a:cs typeface="Arial"/>
              </a:rPr>
              <a:t>an</a:t>
            </a:r>
            <a:r>
              <a:rPr sz="2600" b="1" dirty="0">
                <a:latin typeface="Arial"/>
                <a:cs typeface="Arial"/>
              </a:rPr>
              <a:t>t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An</a:t>
            </a:r>
            <a:r>
              <a:rPr sz="2600" b="1" spc="5" dirty="0">
                <a:latin typeface="Arial"/>
                <a:cs typeface="Arial"/>
              </a:rPr>
              <a:t>a</a:t>
            </a:r>
            <a:r>
              <a:rPr sz="2600" b="1" dirty="0">
                <a:latin typeface="Arial"/>
                <a:cs typeface="Arial"/>
              </a:rPr>
              <a:t>l</a:t>
            </a:r>
            <a:r>
              <a:rPr sz="2600" b="1" spc="-30" dirty="0">
                <a:latin typeface="Arial"/>
                <a:cs typeface="Arial"/>
              </a:rPr>
              <a:t>y</a:t>
            </a:r>
            <a:r>
              <a:rPr sz="2600" b="1" spc="-5" dirty="0">
                <a:latin typeface="Arial"/>
                <a:cs typeface="Arial"/>
              </a:rPr>
              <a:t>si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(LDA)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844" y="823192"/>
            <a:ext cx="10160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5" dirty="0">
                <a:latin typeface="Arial"/>
                <a:cs typeface="Arial"/>
              </a:rPr>
              <a:t>SVM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7526" y="1676400"/>
            <a:ext cx="28575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2400" y="1947800"/>
            <a:ext cx="4838700" cy="2276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844" y="823192"/>
            <a:ext cx="10160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5" dirty="0">
                <a:latin typeface="Arial"/>
                <a:cs typeface="Arial"/>
              </a:rPr>
              <a:t>SVM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9914" y="2133600"/>
            <a:ext cx="7908279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Models:</a:t>
            </a:r>
            <a:r>
              <a:rPr sz="36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Clustering</a:t>
            </a:r>
            <a:r>
              <a:rPr sz="36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Methods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4" y="1796291"/>
            <a:ext cx="8001634" cy="3999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20" dirty="0">
                <a:latin typeface="Arial"/>
                <a:cs typeface="Arial"/>
              </a:rPr>
              <a:t>r</a:t>
            </a:r>
            <a:r>
              <a:rPr sz="3000" spc="-5" dirty="0">
                <a:latin typeface="Arial"/>
                <a:cs typeface="Arial"/>
              </a:rPr>
              <a:t>ganiz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d</a:t>
            </a:r>
            <a:r>
              <a:rPr sz="3000" spc="-20" dirty="0">
                <a:latin typeface="Arial"/>
                <a:cs typeface="Arial"/>
              </a:rPr>
              <a:t>a</a:t>
            </a:r>
            <a:r>
              <a:rPr sz="3000" spc="-15" dirty="0">
                <a:latin typeface="Arial"/>
                <a:cs typeface="Arial"/>
              </a:rPr>
              <a:t>ta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i</a:t>
            </a:r>
            <a:r>
              <a:rPr sz="3000" spc="-5" dirty="0">
                <a:latin typeface="Arial"/>
                <a:cs typeface="Arial"/>
              </a:rPr>
              <a:t>nt</a:t>
            </a:r>
            <a:r>
              <a:rPr sz="3000" dirty="0">
                <a:latin typeface="Arial"/>
                <a:cs typeface="Arial"/>
              </a:rPr>
              <a:t>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int</a:t>
            </a:r>
            <a:r>
              <a:rPr sz="3000" dirty="0">
                <a:latin typeface="Arial"/>
                <a:cs typeface="Arial"/>
              </a:rPr>
              <a:t>o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group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whos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members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share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maximum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simi</a:t>
            </a:r>
            <a:r>
              <a:rPr sz="3000" spc="10" dirty="0">
                <a:latin typeface="Arial"/>
                <a:cs typeface="Arial"/>
              </a:rPr>
              <a:t>l</a:t>
            </a:r>
            <a:r>
              <a:rPr sz="3000" spc="-5" dirty="0">
                <a:latin typeface="Arial"/>
                <a:cs typeface="Arial"/>
              </a:rPr>
              <a:t>arit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(defined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usuall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b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dista</a:t>
            </a:r>
            <a:r>
              <a:rPr sz="3000" spc="-20" dirty="0">
                <a:latin typeface="Arial"/>
                <a:cs typeface="Arial"/>
              </a:rPr>
              <a:t>n</a:t>
            </a:r>
            <a:r>
              <a:rPr sz="3000" dirty="0">
                <a:latin typeface="Arial"/>
                <a:cs typeface="Arial"/>
              </a:rPr>
              <a:t>ce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me</a:t>
            </a:r>
            <a:r>
              <a:rPr sz="3000" spc="-15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ric).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165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w</a:t>
            </a:r>
            <a:r>
              <a:rPr sz="3000" dirty="0">
                <a:latin typeface="Arial"/>
                <a:cs typeface="Arial"/>
              </a:rPr>
              <a:t>o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main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appr</a:t>
            </a:r>
            <a:r>
              <a:rPr sz="3000" spc="-10" dirty="0">
                <a:latin typeface="Arial"/>
                <a:cs typeface="Arial"/>
              </a:rPr>
              <a:t>o</a:t>
            </a:r>
            <a:r>
              <a:rPr sz="3000" spc="-5" dirty="0">
                <a:latin typeface="Arial"/>
                <a:cs typeface="Arial"/>
              </a:rPr>
              <a:t>ac</a:t>
            </a:r>
            <a:r>
              <a:rPr sz="3000" spc="-15" dirty="0">
                <a:latin typeface="Arial"/>
                <a:cs typeface="Arial"/>
              </a:rPr>
              <a:t>hes</a:t>
            </a:r>
            <a:r>
              <a:rPr sz="3000" dirty="0">
                <a:latin typeface="Arial"/>
                <a:cs typeface="Arial"/>
              </a:rPr>
              <a:t>: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cent</a:t>
            </a:r>
            <a:r>
              <a:rPr sz="3000" spc="-10" dirty="0">
                <a:latin typeface="Arial"/>
                <a:cs typeface="Arial"/>
              </a:rPr>
              <a:t>r</a:t>
            </a:r>
            <a:r>
              <a:rPr sz="3000" spc="-5" dirty="0">
                <a:latin typeface="Arial"/>
                <a:cs typeface="Arial"/>
              </a:rPr>
              <a:t>oid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an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hierarc</a:t>
            </a:r>
            <a:r>
              <a:rPr sz="3000" spc="-15" dirty="0">
                <a:latin typeface="Arial"/>
                <a:cs typeface="Arial"/>
              </a:rPr>
              <a:t>h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0" dirty="0">
                <a:latin typeface="Arial"/>
                <a:cs typeface="Arial"/>
              </a:rPr>
              <a:t>c</a:t>
            </a:r>
            <a:r>
              <a:rPr sz="3000" spc="-15" dirty="0">
                <a:latin typeface="Arial"/>
                <a:cs typeface="Arial"/>
              </a:rPr>
              <a:t>a</a:t>
            </a:r>
            <a:r>
              <a:rPr sz="3000" dirty="0">
                <a:latin typeface="Arial"/>
                <a:cs typeface="Arial"/>
              </a:rPr>
              <a:t>l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clusterin</a:t>
            </a:r>
            <a:r>
              <a:rPr sz="3000" spc="-25" dirty="0">
                <a:latin typeface="Arial"/>
                <a:cs typeface="Arial"/>
              </a:rPr>
              <a:t>g</a:t>
            </a:r>
            <a:r>
              <a:rPr sz="3000" spc="-10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4300">
              <a:latin typeface="Times New Roman"/>
              <a:cs typeface="Times New Roman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600" b="1" dirty="0">
                <a:latin typeface="Arial"/>
                <a:cs typeface="Arial"/>
              </a:rPr>
              <a:t>k</a:t>
            </a:r>
            <a:r>
              <a:rPr sz="2600" b="1" spc="-5" dirty="0">
                <a:latin typeface="Arial"/>
                <a:cs typeface="Arial"/>
              </a:rPr>
              <a:t>-</a:t>
            </a:r>
            <a:r>
              <a:rPr sz="2600" b="1" dirty="0">
                <a:latin typeface="Arial"/>
                <a:cs typeface="Arial"/>
              </a:rPr>
              <a:t>Mea</a:t>
            </a:r>
            <a:r>
              <a:rPr sz="2600" b="1" spc="-10" dirty="0">
                <a:latin typeface="Arial"/>
                <a:cs typeface="Arial"/>
              </a:rPr>
              <a:t>n</a:t>
            </a:r>
            <a:r>
              <a:rPr sz="2600" b="1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600" b="1" spc="-5" dirty="0">
                <a:latin typeface="Arial"/>
                <a:cs typeface="Arial"/>
              </a:rPr>
              <a:t>Affini</a:t>
            </a:r>
            <a:r>
              <a:rPr sz="2600" b="1" spc="-20" dirty="0">
                <a:latin typeface="Arial"/>
                <a:cs typeface="Arial"/>
              </a:rPr>
              <a:t>t</a:t>
            </a:r>
            <a:r>
              <a:rPr sz="2600" b="1" dirty="0">
                <a:latin typeface="Arial"/>
                <a:cs typeface="Arial"/>
              </a:rPr>
              <a:t>y</a:t>
            </a:r>
            <a:r>
              <a:rPr sz="2600" b="1" spc="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Pro</a:t>
            </a:r>
            <a:r>
              <a:rPr sz="2600" b="1" spc="5" dirty="0">
                <a:latin typeface="Arial"/>
                <a:cs typeface="Arial"/>
              </a:rPr>
              <a:t>p</a:t>
            </a:r>
            <a:r>
              <a:rPr sz="2600" b="1" spc="-5" dirty="0">
                <a:latin typeface="Arial"/>
                <a:cs typeface="Arial"/>
              </a:rPr>
              <a:t>ega</a:t>
            </a:r>
            <a:r>
              <a:rPr sz="2600" b="1" spc="-15" dirty="0">
                <a:latin typeface="Arial"/>
                <a:cs typeface="Arial"/>
              </a:rPr>
              <a:t>t</a:t>
            </a:r>
            <a:r>
              <a:rPr sz="2600" b="1" dirty="0">
                <a:latin typeface="Arial"/>
                <a:cs typeface="Arial"/>
              </a:rPr>
              <a:t>i</a:t>
            </a:r>
            <a:r>
              <a:rPr sz="2600" b="1" spc="-10" dirty="0">
                <a:latin typeface="Arial"/>
                <a:cs typeface="Arial"/>
              </a:rPr>
              <a:t>o</a:t>
            </a:r>
            <a:r>
              <a:rPr sz="2600" b="1" dirty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600" b="1" dirty="0">
                <a:latin typeface="Arial"/>
                <a:cs typeface="Arial"/>
              </a:rPr>
              <a:t>OPTI</a:t>
            </a:r>
            <a:r>
              <a:rPr sz="2600" b="1" spc="-15" dirty="0">
                <a:latin typeface="Arial"/>
                <a:cs typeface="Arial"/>
              </a:rPr>
              <a:t>C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(Ord</a:t>
            </a:r>
            <a:r>
              <a:rPr sz="2000" b="1" spc="5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rin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Po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nts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Identi</a:t>
            </a:r>
            <a:r>
              <a:rPr sz="2000" b="1" spc="-15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Clust</a:t>
            </a:r>
            <a:r>
              <a:rPr sz="2000" b="1" spc="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Structu</a:t>
            </a:r>
            <a:r>
              <a:rPr sz="2000" b="1" spc="-15" dirty="0">
                <a:latin typeface="Arial"/>
                <a:cs typeface="Arial"/>
              </a:rPr>
              <a:t>re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469900" indent="-426720">
              <a:lnSpc>
                <a:spcPct val="100000"/>
              </a:lnSpc>
              <a:buFont typeface="Arial"/>
              <a:buChar char="●"/>
              <a:tabLst>
                <a:tab pos="470534" algn="l"/>
              </a:tabLst>
            </a:pPr>
            <a:r>
              <a:rPr sz="2600" b="1" spc="-5" dirty="0">
                <a:latin typeface="Arial"/>
                <a:cs typeface="Arial"/>
              </a:rPr>
              <a:t>A</a:t>
            </a:r>
            <a:r>
              <a:rPr sz="2600" b="1" spc="5" dirty="0">
                <a:latin typeface="Arial"/>
                <a:cs typeface="Arial"/>
              </a:rPr>
              <a:t>g</a:t>
            </a:r>
            <a:r>
              <a:rPr sz="2600" b="1" dirty="0">
                <a:latin typeface="Arial"/>
                <a:cs typeface="Arial"/>
              </a:rPr>
              <a:t>g</a:t>
            </a:r>
            <a:r>
              <a:rPr sz="2600" b="1" spc="-10" dirty="0">
                <a:latin typeface="Arial"/>
                <a:cs typeface="Arial"/>
              </a:rPr>
              <a:t>l</a:t>
            </a:r>
            <a:r>
              <a:rPr sz="2600" b="1" dirty="0">
                <a:latin typeface="Arial"/>
                <a:cs typeface="Arial"/>
              </a:rPr>
              <a:t>om</a:t>
            </a:r>
            <a:r>
              <a:rPr sz="2600" b="1" spc="-15" dirty="0">
                <a:latin typeface="Arial"/>
                <a:cs typeface="Arial"/>
              </a:rPr>
              <a:t>e</a:t>
            </a:r>
            <a:r>
              <a:rPr sz="2600" b="1" spc="-5" dirty="0">
                <a:latin typeface="Arial"/>
                <a:cs typeface="Arial"/>
              </a:rPr>
              <a:t>ra</a:t>
            </a:r>
            <a:r>
              <a:rPr sz="2600" b="1" spc="-20" dirty="0">
                <a:latin typeface="Arial"/>
                <a:cs typeface="Arial"/>
              </a:rPr>
              <a:t>t</a:t>
            </a:r>
            <a:r>
              <a:rPr sz="2600" b="1" dirty="0">
                <a:latin typeface="Arial"/>
                <a:cs typeface="Arial"/>
              </a:rPr>
              <a:t>i</a:t>
            </a:r>
            <a:r>
              <a:rPr sz="2600" b="1" spc="-15" dirty="0">
                <a:latin typeface="Arial"/>
                <a:cs typeface="Arial"/>
              </a:rPr>
              <a:t>v</a:t>
            </a:r>
            <a:r>
              <a:rPr sz="2600" b="1" dirty="0">
                <a:latin typeface="Arial"/>
                <a:cs typeface="Arial"/>
              </a:rPr>
              <a:t>e</a:t>
            </a:r>
            <a:r>
              <a:rPr sz="2600" b="1" spc="1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Clu</a:t>
            </a:r>
            <a:r>
              <a:rPr sz="2600" b="1" spc="5" dirty="0">
                <a:latin typeface="Arial"/>
                <a:cs typeface="Arial"/>
              </a:rPr>
              <a:t>s</a:t>
            </a:r>
            <a:r>
              <a:rPr sz="2600" b="1" dirty="0">
                <a:latin typeface="Arial"/>
                <a:cs typeface="Arial"/>
              </a:rPr>
              <a:t>ter</a:t>
            </a:r>
            <a:r>
              <a:rPr sz="2600" b="1" spc="-10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ng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K-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mean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clustering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2057351"/>
            <a:ext cx="5791200" cy="4130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Classif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4" y="5779012"/>
            <a:ext cx="7861300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00"/>
              </a:lnSpc>
            </a:pPr>
            <a:r>
              <a:rPr sz="2400" dirty="0">
                <a:latin typeface="Arial"/>
                <a:cs typeface="Arial"/>
              </a:rPr>
              <a:t>Given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pu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dat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(with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ls),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fit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function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deter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put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5356" y="1600209"/>
            <a:ext cx="5193151" cy="3894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65828" y="1590681"/>
            <a:ext cx="5212715" cy="3914140"/>
          </a:xfrm>
          <a:custGeom>
            <a:avLst/>
            <a:gdLst/>
            <a:ahLst/>
            <a:cxnLst/>
            <a:rect l="l" t="t" r="r" b="b"/>
            <a:pathLst>
              <a:path w="5212715" h="3914140">
                <a:moveTo>
                  <a:pt x="0" y="3913875"/>
                </a:moveTo>
                <a:lnTo>
                  <a:pt x="5212201" y="3913875"/>
                </a:lnTo>
                <a:lnTo>
                  <a:pt x="5212201" y="0"/>
                </a:lnTo>
                <a:lnTo>
                  <a:pt x="0" y="0"/>
                </a:lnTo>
                <a:lnTo>
                  <a:pt x="0" y="3913875"/>
                </a:lnTo>
                <a:close/>
              </a:path>
            </a:pathLst>
          </a:custGeom>
          <a:ln w="19048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Models:</a:t>
            </a:r>
            <a:r>
              <a:rPr sz="36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Artificia</a:t>
            </a:r>
            <a:r>
              <a:rPr sz="360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36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Neura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3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Networks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4" y="1787882"/>
            <a:ext cx="7915909" cy="419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00"/>
              </a:lnSpc>
            </a:pPr>
            <a:r>
              <a:rPr sz="2900" dirty="0">
                <a:latin typeface="Arial"/>
                <a:cs typeface="Arial"/>
              </a:rPr>
              <a:t>Inspir</a:t>
            </a:r>
            <a:r>
              <a:rPr sz="2900" spc="-20" dirty="0">
                <a:latin typeface="Arial"/>
                <a:cs typeface="Arial"/>
              </a:rPr>
              <a:t>e</a:t>
            </a:r>
            <a:r>
              <a:rPr sz="2900" dirty="0">
                <a:latin typeface="Arial"/>
                <a:cs typeface="Arial"/>
              </a:rPr>
              <a:t>d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Arial"/>
                <a:cs typeface="Arial"/>
              </a:rPr>
              <a:t>b</a:t>
            </a:r>
            <a:r>
              <a:rPr sz="2900" dirty="0">
                <a:latin typeface="Arial"/>
                <a:cs typeface="Arial"/>
              </a:rPr>
              <a:t>y</a:t>
            </a:r>
            <a:r>
              <a:rPr sz="2900" spc="5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Arial"/>
                <a:cs typeface="Arial"/>
              </a:rPr>
              <a:t>bi</a:t>
            </a:r>
            <a:r>
              <a:rPr sz="2900" spc="10" dirty="0">
                <a:latin typeface="Arial"/>
                <a:cs typeface="Arial"/>
              </a:rPr>
              <a:t>o</a:t>
            </a:r>
            <a:r>
              <a:rPr sz="2900" spc="-5" dirty="0">
                <a:latin typeface="Arial"/>
                <a:cs typeface="Arial"/>
              </a:rPr>
              <a:t>logic</a:t>
            </a:r>
            <a:r>
              <a:rPr sz="2900" spc="-15" dirty="0">
                <a:latin typeface="Arial"/>
                <a:cs typeface="Arial"/>
              </a:rPr>
              <a:t>a</a:t>
            </a:r>
            <a:r>
              <a:rPr sz="2900" dirty="0">
                <a:latin typeface="Arial"/>
                <a:cs typeface="Arial"/>
              </a:rPr>
              <a:t>l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Arial"/>
                <a:cs typeface="Arial"/>
              </a:rPr>
              <a:t>n</a:t>
            </a:r>
            <a:r>
              <a:rPr sz="2900" spc="5" dirty="0">
                <a:latin typeface="Arial"/>
                <a:cs typeface="Arial"/>
              </a:rPr>
              <a:t>e</a:t>
            </a:r>
            <a:r>
              <a:rPr sz="2900" spc="-5" dirty="0">
                <a:latin typeface="Arial"/>
                <a:cs typeface="Arial"/>
              </a:rPr>
              <a:t>u</a:t>
            </a:r>
            <a:r>
              <a:rPr sz="2900" spc="5" dirty="0">
                <a:latin typeface="Arial"/>
                <a:cs typeface="Arial"/>
              </a:rPr>
              <a:t>r</a:t>
            </a:r>
            <a:r>
              <a:rPr sz="2900" spc="-5" dirty="0">
                <a:latin typeface="Arial"/>
                <a:cs typeface="Arial"/>
              </a:rPr>
              <a:t>a</a:t>
            </a:r>
            <a:r>
              <a:rPr sz="2900" dirty="0">
                <a:latin typeface="Arial"/>
                <a:cs typeface="Arial"/>
              </a:rPr>
              <a:t>l</a:t>
            </a:r>
            <a:r>
              <a:rPr sz="2900" spc="1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Arial"/>
                <a:cs typeface="Arial"/>
              </a:rPr>
              <a:t>n</a:t>
            </a:r>
            <a:r>
              <a:rPr sz="2900" spc="5" dirty="0">
                <a:latin typeface="Arial"/>
                <a:cs typeface="Arial"/>
              </a:rPr>
              <a:t>e</a:t>
            </a:r>
            <a:r>
              <a:rPr sz="2900" dirty="0">
                <a:latin typeface="Arial"/>
                <a:cs typeface="Arial"/>
              </a:rPr>
              <a:t>twor</a:t>
            </a:r>
            <a:r>
              <a:rPr sz="2900" spc="-20" dirty="0">
                <a:latin typeface="Arial"/>
                <a:cs typeface="Arial"/>
              </a:rPr>
              <a:t>k</a:t>
            </a:r>
            <a:r>
              <a:rPr sz="2900" spc="-15" dirty="0">
                <a:latin typeface="Arial"/>
                <a:cs typeface="Arial"/>
              </a:rPr>
              <a:t>s</a:t>
            </a:r>
            <a:r>
              <a:rPr sz="2900" dirty="0">
                <a:latin typeface="Arial"/>
                <a:cs typeface="Arial"/>
              </a:rPr>
              <a:t>,</a:t>
            </a:r>
            <a:r>
              <a:rPr sz="2900" spc="-125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Arial"/>
                <a:cs typeface="Arial"/>
              </a:rPr>
              <a:t>A</a:t>
            </a:r>
            <a:r>
              <a:rPr sz="2900" spc="-5" dirty="0">
                <a:latin typeface="Arial"/>
                <a:cs typeface="Arial"/>
              </a:rPr>
              <a:t>N</a:t>
            </a:r>
            <a:r>
              <a:rPr sz="2900" spc="-20" dirty="0">
                <a:latin typeface="Arial"/>
                <a:cs typeface="Arial"/>
              </a:rPr>
              <a:t>N</a:t>
            </a:r>
            <a:r>
              <a:rPr sz="2900" dirty="0">
                <a:latin typeface="Arial"/>
                <a:cs typeface="Arial"/>
              </a:rPr>
              <a:t>s</a:t>
            </a:r>
            <a:r>
              <a:rPr sz="2900" spc="5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Arial"/>
                <a:cs typeface="Arial"/>
              </a:rPr>
              <a:t>a</a:t>
            </a:r>
            <a:r>
              <a:rPr sz="2900" spc="5" dirty="0">
                <a:latin typeface="Arial"/>
                <a:cs typeface="Arial"/>
              </a:rPr>
              <a:t>r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Arial"/>
                <a:cs typeface="Arial"/>
              </a:rPr>
              <a:t>n</a:t>
            </a:r>
            <a:r>
              <a:rPr sz="2900" spc="5" dirty="0">
                <a:latin typeface="Arial"/>
                <a:cs typeface="Arial"/>
              </a:rPr>
              <a:t>o</a:t>
            </a:r>
            <a:r>
              <a:rPr sz="2900" spc="-5" dirty="0">
                <a:latin typeface="Arial"/>
                <a:cs typeface="Arial"/>
              </a:rPr>
              <a:t>nlin</a:t>
            </a:r>
            <a:r>
              <a:rPr sz="2900" spc="-15" dirty="0">
                <a:latin typeface="Arial"/>
                <a:cs typeface="Arial"/>
              </a:rPr>
              <a:t>e</a:t>
            </a:r>
            <a:r>
              <a:rPr sz="2900" spc="-5" dirty="0">
                <a:latin typeface="Arial"/>
                <a:cs typeface="Arial"/>
              </a:rPr>
              <a:t>a</a:t>
            </a:r>
            <a:r>
              <a:rPr sz="2900" dirty="0">
                <a:latin typeface="Arial"/>
                <a:cs typeface="Arial"/>
              </a:rPr>
              <a:t>r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Arial"/>
                <a:cs typeface="Arial"/>
              </a:rPr>
              <a:t>function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Arial"/>
                <a:cs typeface="Arial"/>
              </a:rPr>
              <a:t>a</a:t>
            </a:r>
            <a:r>
              <a:rPr sz="2900" spc="5" dirty="0">
                <a:latin typeface="Arial"/>
                <a:cs typeface="Arial"/>
              </a:rPr>
              <a:t>p</a:t>
            </a:r>
            <a:r>
              <a:rPr sz="2900" spc="-5" dirty="0">
                <a:latin typeface="Arial"/>
                <a:cs typeface="Arial"/>
              </a:rPr>
              <a:t>p</a:t>
            </a:r>
            <a:r>
              <a:rPr sz="2900" spc="5" dirty="0">
                <a:latin typeface="Arial"/>
                <a:cs typeface="Arial"/>
              </a:rPr>
              <a:t>r</a:t>
            </a:r>
            <a:r>
              <a:rPr sz="2900" spc="-5" dirty="0">
                <a:latin typeface="Arial"/>
                <a:cs typeface="Arial"/>
              </a:rPr>
              <a:t>o</a:t>
            </a:r>
            <a:r>
              <a:rPr sz="2900" spc="-20" dirty="0">
                <a:latin typeface="Arial"/>
                <a:cs typeface="Arial"/>
              </a:rPr>
              <a:t>x</a:t>
            </a:r>
            <a:r>
              <a:rPr sz="2900" spc="-5" dirty="0">
                <a:latin typeface="Arial"/>
                <a:cs typeface="Arial"/>
              </a:rPr>
              <a:t>i</a:t>
            </a:r>
            <a:r>
              <a:rPr sz="2900" spc="-15" dirty="0">
                <a:latin typeface="Arial"/>
                <a:cs typeface="Arial"/>
              </a:rPr>
              <a:t>m</a:t>
            </a:r>
            <a:r>
              <a:rPr sz="2900" spc="-5" dirty="0">
                <a:latin typeface="Arial"/>
                <a:cs typeface="Arial"/>
              </a:rPr>
              <a:t>a</a:t>
            </a:r>
            <a:r>
              <a:rPr sz="2900" spc="-10" dirty="0">
                <a:latin typeface="Arial"/>
                <a:cs typeface="Arial"/>
              </a:rPr>
              <a:t>t</a:t>
            </a:r>
            <a:r>
              <a:rPr sz="2900" spc="-5" dirty="0">
                <a:latin typeface="Arial"/>
                <a:cs typeface="Arial"/>
              </a:rPr>
              <a:t>o</a:t>
            </a:r>
            <a:r>
              <a:rPr sz="2900" spc="-30" dirty="0">
                <a:latin typeface="Arial"/>
                <a:cs typeface="Arial"/>
              </a:rPr>
              <a:t>r</a:t>
            </a:r>
            <a:r>
              <a:rPr sz="2900" dirty="0">
                <a:latin typeface="Arial"/>
                <a:cs typeface="Arial"/>
              </a:rPr>
              <a:t>s</a:t>
            </a:r>
            <a:r>
              <a:rPr sz="2900" spc="1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Arial"/>
                <a:cs typeface="Arial"/>
              </a:rPr>
              <a:t>that</a:t>
            </a:r>
            <a:r>
              <a:rPr sz="2900" spc="3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Arial"/>
                <a:cs typeface="Arial"/>
              </a:rPr>
              <a:t>esti</a:t>
            </a:r>
            <a:r>
              <a:rPr sz="2900" spc="10" dirty="0">
                <a:latin typeface="Arial"/>
                <a:cs typeface="Arial"/>
              </a:rPr>
              <a:t>m</a:t>
            </a:r>
            <a:r>
              <a:rPr sz="2900" spc="-5" dirty="0">
                <a:latin typeface="Arial"/>
                <a:cs typeface="Arial"/>
              </a:rPr>
              <a:t>a</a:t>
            </a:r>
            <a:r>
              <a:rPr sz="2900" spc="-2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Arial"/>
                <a:cs typeface="Arial"/>
              </a:rPr>
              <a:t>func</a:t>
            </a:r>
            <a:r>
              <a:rPr sz="2900" spc="-15" dirty="0">
                <a:latin typeface="Arial"/>
                <a:cs typeface="Arial"/>
              </a:rPr>
              <a:t>t</a:t>
            </a:r>
            <a:r>
              <a:rPr sz="2900" spc="-5" dirty="0">
                <a:latin typeface="Arial"/>
                <a:cs typeface="Arial"/>
              </a:rPr>
              <a:t>io</a:t>
            </a:r>
            <a:r>
              <a:rPr sz="2900" spc="-30" dirty="0">
                <a:latin typeface="Arial"/>
                <a:cs typeface="Arial"/>
              </a:rPr>
              <a:t>n</a:t>
            </a:r>
            <a:r>
              <a:rPr sz="2900" dirty="0">
                <a:latin typeface="Arial"/>
                <a:cs typeface="Arial"/>
              </a:rPr>
              <a:t>s</a:t>
            </a:r>
            <a:r>
              <a:rPr sz="2900" spc="1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Arial"/>
                <a:cs typeface="Arial"/>
              </a:rPr>
              <a:t>wit</a:t>
            </a:r>
            <a:r>
              <a:rPr sz="2900" dirty="0">
                <a:latin typeface="Arial"/>
                <a:cs typeface="Arial"/>
              </a:rPr>
              <a:t>h</a:t>
            </a:r>
            <a:r>
              <a:rPr sz="2900" spc="4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Arial"/>
                <a:cs typeface="Arial"/>
              </a:rPr>
              <a:t>a</a:t>
            </a:r>
            <a:r>
              <a:rPr sz="2900" spc="7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Arial"/>
                <a:cs typeface="Arial"/>
              </a:rPr>
              <a:t>la</a:t>
            </a:r>
            <a:r>
              <a:rPr sz="2900" spc="5" dirty="0">
                <a:latin typeface="Arial"/>
                <a:cs typeface="Arial"/>
              </a:rPr>
              <a:t>r</a:t>
            </a:r>
            <a:r>
              <a:rPr sz="2900" spc="-5" dirty="0">
                <a:latin typeface="Arial"/>
                <a:cs typeface="Arial"/>
              </a:rPr>
              <a:t>g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spc="2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Arial"/>
                <a:cs typeface="Arial"/>
              </a:rPr>
              <a:t>nu</a:t>
            </a:r>
            <a:r>
              <a:rPr sz="2900" spc="5" dirty="0">
                <a:latin typeface="Arial"/>
                <a:cs typeface="Arial"/>
              </a:rPr>
              <a:t>m</a:t>
            </a:r>
            <a:r>
              <a:rPr sz="2900" spc="-5" dirty="0">
                <a:latin typeface="Arial"/>
                <a:cs typeface="Arial"/>
              </a:rPr>
              <a:t>b</a:t>
            </a:r>
            <a:r>
              <a:rPr sz="2900" spc="-15" dirty="0">
                <a:latin typeface="Arial"/>
                <a:cs typeface="Arial"/>
              </a:rPr>
              <a:t>e</a:t>
            </a:r>
            <a:r>
              <a:rPr sz="2900" dirty="0">
                <a:latin typeface="Arial"/>
                <a:cs typeface="Arial"/>
              </a:rPr>
              <a:t>r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Arial"/>
                <a:cs typeface="Arial"/>
              </a:rPr>
              <a:t>o</a:t>
            </a:r>
            <a:r>
              <a:rPr sz="2900" dirty="0">
                <a:latin typeface="Arial"/>
                <a:cs typeface="Arial"/>
              </a:rPr>
              <a:t>f</a:t>
            </a:r>
            <a:r>
              <a:rPr sz="2900" spc="2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Arial"/>
                <a:cs typeface="Arial"/>
              </a:rPr>
              <a:t>in</a:t>
            </a:r>
            <a:r>
              <a:rPr sz="2900" spc="5" dirty="0">
                <a:latin typeface="Arial"/>
                <a:cs typeface="Arial"/>
              </a:rPr>
              <a:t>p</a:t>
            </a:r>
            <a:r>
              <a:rPr sz="2900" spc="-5" dirty="0">
                <a:latin typeface="Arial"/>
                <a:cs typeface="Arial"/>
              </a:rPr>
              <a:t>ut</a:t>
            </a:r>
            <a:r>
              <a:rPr sz="2900" spc="-15" dirty="0">
                <a:latin typeface="Arial"/>
                <a:cs typeface="Arial"/>
              </a:rPr>
              <a:t>s</a:t>
            </a:r>
            <a:r>
              <a:rPr sz="2900" dirty="0">
                <a:latin typeface="Arial"/>
                <a:cs typeface="Arial"/>
              </a:rPr>
              <a:t>.</a:t>
            </a:r>
            <a:endParaRPr sz="2900">
              <a:latin typeface="Arial"/>
              <a:cs typeface="Arial"/>
            </a:endParaRPr>
          </a:p>
          <a:p>
            <a:pPr marL="469900" indent="-338455">
              <a:lnSpc>
                <a:spcPct val="100000"/>
              </a:lnSpc>
              <a:spcBef>
                <a:spcPts val="720"/>
              </a:spcBef>
              <a:buFont typeface="Arial"/>
              <a:buChar char="-"/>
              <a:tabLst>
                <a:tab pos="469900" algn="l"/>
              </a:tabLst>
            </a:pPr>
            <a:r>
              <a:rPr sz="2600" spc="-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-15" dirty="0">
                <a:latin typeface="Arial"/>
                <a:cs typeface="Arial"/>
              </a:rPr>
              <a:t>s</a:t>
            </a:r>
            <a:r>
              <a:rPr sz="2600" spc="-2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interconne</a:t>
            </a:r>
            <a:r>
              <a:rPr sz="2600" spc="-1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ted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uro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tivate</a:t>
            </a:r>
            <a:endParaRPr sz="2600">
              <a:latin typeface="Arial"/>
              <a:cs typeface="Arial"/>
            </a:endParaRPr>
          </a:p>
          <a:p>
            <a:pPr marL="469900" indent="-338455">
              <a:lnSpc>
                <a:spcPct val="100000"/>
              </a:lnSpc>
              <a:buFont typeface="Arial"/>
              <a:buChar char="-"/>
              <a:tabLst>
                <a:tab pos="469900" algn="l"/>
              </a:tabLst>
            </a:pP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dirty="0">
                <a:latin typeface="Arial"/>
                <a:cs typeface="Arial"/>
              </a:rPr>
              <a:t>tends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sim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etworks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rec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2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sively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3800">
              <a:latin typeface="Times New Roman"/>
              <a:cs typeface="Times New Roman"/>
            </a:endParaRPr>
          </a:p>
          <a:p>
            <a:pPr marL="469900" indent="-41148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str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cte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Boltzman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Machine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(RBM)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25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spc="-25" dirty="0">
                <a:latin typeface="Arial"/>
                <a:cs typeface="Arial"/>
              </a:rPr>
              <a:t>Con</a:t>
            </a:r>
            <a:r>
              <a:rPr sz="2400" b="1" spc="-20" dirty="0">
                <a:latin typeface="Arial"/>
                <a:cs typeface="Arial"/>
              </a:rPr>
              <a:t>volut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5" dirty="0">
                <a:latin typeface="Arial"/>
                <a:cs typeface="Arial"/>
              </a:rPr>
              <a:t>o</a:t>
            </a:r>
            <a:r>
              <a:rPr sz="2400" b="1" spc="-30" dirty="0">
                <a:latin typeface="Arial"/>
                <a:cs typeface="Arial"/>
              </a:rPr>
              <a:t>n</a:t>
            </a:r>
            <a:r>
              <a:rPr sz="2400" b="1" spc="-20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ural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et</a:t>
            </a:r>
            <a:r>
              <a:rPr sz="2400" b="1" spc="10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(CN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10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curren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ural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et</a:t>
            </a:r>
            <a:r>
              <a:rPr sz="2400" b="1" spc="10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orks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(RN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25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spc="-75" dirty="0">
                <a:latin typeface="Arial"/>
                <a:cs typeface="Arial"/>
              </a:rPr>
              <a:t>W</a:t>
            </a:r>
            <a:r>
              <a:rPr sz="2400" b="1" spc="-15" dirty="0">
                <a:latin typeface="Arial"/>
                <a:cs typeface="Arial"/>
              </a:rPr>
              <a:t>ord2</a:t>
            </a:r>
            <a:r>
              <a:rPr sz="2400" b="1" spc="-165" dirty="0">
                <a:latin typeface="Arial"/>
                <a:cs typeface="Arial"/>
              </a:rPr>
              <a:t>V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models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Models:</a:t>
            </a:r>
            <a:r>
              <a:rPr sz="36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Artificia</a:t>
            </a:r>
            <a:r>
              <a:rPr sz="360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36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Neura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3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Networks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396" y="1473196"/>
            <a:ext cx="4419600" cy="2399030"/>
          </a:xfrm>
          <a:custGeom>
            <a:avLst/>
            <a:gdLst/>
            <a:ahLst/>
            <a:cxnLst/>
            <a:rect l="l" t="t" r="r" b="b"/>
            <a:pathLst>
              <a:path w="4419600" h="2399029">
                <a:moveTo>
                  <a:pt x="0" y="2398526"/>
                </a:moveTo>
                <a:lnTo>
                  <a:pt x="4419599" y="2398526"/>
                </a:lnTo>
                <a:lnTo>
                  <a:pt x="4419599" y="0"/>
                </a:lnTo>
                <a:lnTo>
                  <a:pt x="0" y="0"/>
                </a:lnTo>
                <a:lnTo>
                  <a:pt x="0" y="2398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399" y="1473199"/>
            <a:ext cx="4419600" cy="2398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6610" y="1473189"/>
            <a:ext cx="4572000" cy="2171700"/>
          </a:xfrm>
          <a:custGeom>
            <a:avLst/>
            <a:gdLst/>
            <a:ahLst/>
            <a:cxnLst/>
            <a:rect l="l" t="t" r="r" b="b"/>
            <a:pathLst>
              <a:path w="4572000" h="2171700">
                <a:moveTo>
                  <a:pt x="0" y="2171699"/>
                </a:moveTo>
                <a:lnTo>
                  <a:pt x="4571999" y="2171699"/>
                </a:lnTo>
                <a:lnTo>
                  <a:pt x="4571999" y="0"/>
                </a:lnTo>
                <a:lnTo>
                  <a:pt x="0" y="0"/>
                </a:lnTo>
                <a:lnTo>
                  <a:pt x="0" y="2171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6610" y="1473189"/>
            <a:ext cx="4572000" cy="217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800" y="3884482"/>
            <a:ext cx="5693420" cy="28609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Models:</a:t>
            </a:r>
            <a:r>
              <a:rPr sz="3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Ensembles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4" y="1796291"/>
            <a:ext cx="8001000" cy="40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Models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composed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multiple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wea</a:t>
            </a:r>
            <a:r>
              <a:rPr sz="3000" dirty="0">
                <a:latin typeface="Arial"/>
                <a:cs typeface="Arial"/>
              </a:rPr>
              <a:t>k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models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that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ar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-20" dirty="0">
                <a:latin typeface="Arial"/>
                <a:cs typeface="Arial"/>
              </a:rPr>
              <a:t>r</a:t>
            </a:r>
            <a:r>
              <a:rPr sz="3000" spc="-5" dirty="0">
                <a:latin typeface="Arial"/>
                <a:cs typeface="Arial"/>
              </a:rPr>
              <a:t>aine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0" dirty="0">
                <a:latin typeface="Arial"/>
                <a:cs typeface="Arial"/>
              </a:rPr>
              <a:t>n</a:t>
            </a:r>
            <a:r>
              <a:rPr sz="3000" spc="-5" dirty="0">
                <a:latin typeface="Arial"/>
                <a:cs typeface="Arial"/>
              </a:rPr>
              <a:t>d</a:t>
            </a:r>
            <a:r>
              <a:rPr sz="3000" spc="-15" dirty="0">
                <a:latin typeface="Arial"/>
                <a:cs typeface="Arial"/>
              </a:rPr>
              <a:t>ependen</a:t>
            </a:r>
            <a:r>
              <a:rPr sz="3000" dirty="0">
                <a:latin typeface="Arial"/>
                <a:cs typeface="Arial"/>
              </a:rPr>
              <a:t>tly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</a:t>
            </a:r>
            <a:r>
              <a:rPr sz="3000" spc="-20" dirty="0">
                <a:latin typeface="Arial"/>
                <a:cs typeface="Arial"/>
              </a:rPr>
              <a:t>n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whos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outpu</a:t>
            </a:r>
            <a:r>
              <a:rPr sz="3000" spc="-15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ar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combined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to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make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overal</a:t>
            </a:r>
            <a:r>
              <a:rPr sz="3000" dirty="0">
                <a:latin typeface="Arial"/>
                <a:cs typeface="Arial"/>
              </a:rPr>
              <a:t>l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predic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15" dirty="0">
                <a:latin typeface="Arial"/>
                <a:cs typeface="Arial"/>
              </a:rPr>
              <a:t>n</a:t>
            </a:r>
            <a:r>
              <a:rPr sz="3000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3500">
              <a:latin typeface="Times New Roman"/>
              <a:cs typeface="Times New Roman"/>
            </a:endParaRPr>
          </a:p>
          <a:p>
            <a:pPr marL="469900" indent="-41148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400" b="1" spc="-25" dirty="0">
                <a:latin typeface="Arial"/>
                <a:cs typeface="Arial"/>
              </a:rPr>
              <a:t>Boo</a:t>
            </a:r>
            <a:r>
              <a:rPr sz="2400" b="1" spc="-20" dirty="0">
                <a:latin typeface="Arial"/>
                <a:cs typeface="Arial"/>
              </a:rPr>
              <a:t>sting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25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spc="-25" dirty="0">
                <a:latin typeface="Arial"/>
                <a:cs typeface="Arial"/>
              </a:rPr>
              <a:t>Boo</a:t>
            </a:r>
            <a:r>
              <a:rPr sz="2400" b="1" dirty="0">
                <a:latin typeface="Arial"/>
                <a:cs typeface="Arial"/>
              </a:rPr>
              <a:t>tst</a:t>
            </a:r>
            <a:r>
              <a:rPr sz="2400" b="1" spc="-5" dirty="0">
                <a:latin typeface="Arial"/>
                <a:cs typeface="Arial"/>
              </a:rPr>
              <a:t>rapp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Agg</a:t>
            </a:r>
            <a:r>
              <a:rPr sz="2400" b="1" spc="-20" dirty="0">
                <a:latin typeface="Arial"/>
                <a:cs typeface="Arial"/>
              </a:rPr>
              <a:t>regatio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(Bag</a:t>
            </a: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spc="-15" dirty="0">
                <a:latin typeface="Arial"/>
                <a:cs typeface="Arial"/>
              </a:rPr>
              <a:t>ing)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25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Ad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25" dirty="0">
                <a:latin typeface="Arial"/>
                <a:cs typeface="Arial"/>
              </a:rPr>
              <a:t>Boo</a:t>
            </a:r>
            <a:r>
              <a:rPr sz="2400" b="1" spc="-5" dirty="0">
                <a:latin typeface="Arial"/>
                <a:cs typeface="Arial"/>
              </a:rPr>
              <a:t>st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10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Stac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spc="-2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Generaliza</a:t>
            </a:r>
            <a:r>
              <a:rPr sz="2400" b="1" spc="-20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40" dirty="0">
                <a:latin typeface="Arial"/>
                <a:cs typeface="Arial"/>
              </a:rPr>
              <a:t>o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(b</a:t>
            </a:r>
            <a:r>
              <a:rPr sz="2400" b="1" spc="-5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en</a:t>
            </a:r>
            <a:r>
              <a:rPr sz="2400" b="1" spc="-25" dirty="0">
                <a:latin typeface="Arial"/>
                <a:cs typeface="Arial"/>
              </a:rPr>
              <a:t>d</a:t>
            </a:r>
            <a:r>
              <a:rPr sz="2400" b="1" spc="-15" dirty="0">
                <a:latin typeface="Arial"/>
                <a:cs typeface="Arial"/>
              </a:rPr>
              <a:t>ing)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25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Gradie</a:t>
            </a:r>
            <a:r>
              <a:rPr sz="2400" b="1" spc="-2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ng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Mac</a:t>
            </a:r>
            <a:r>
              <a:rPr sz="2400" b="1" spc="-10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ines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(GBM)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25"/>
              </a:spcBef>
              <a:buFont typeface="Arial"/>
              <a:buChar char="●"/>
              <a:tabLst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ndom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Fore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AdaBoost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1322473"/>
            <a:ext cx="6680210" cy="5350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83682"/>
            <a:ext cx="5524500" cy="308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69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AdaBoost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383682"/>
            <a:ext cx="5524500" cy="3083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90850" y="3467098"/>
            <a:ext cx="5983345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Models:</a:t>
            </a:r>
            <a:r>
              <a:rPr sz="3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Other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320" y="1796291"/>
            <a:ext cx="7606665" cy="3404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The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l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spc="-15" dirty="0">
                <a:latin typeface="Arial"/>
                <a:cs typeface="Arial"/>
              </a:rPr>
              <a:t>st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befo</a:t>
            </a:r>
            <a:r>
              <a:rPr sz="3000" spc="-10" dirty="0">
                <a:latin typeface="Arial"/>
                <a:cs typeface="Arial"/>
              </a:rPr>
              <a:t>r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wa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no</a:t>
            </a:r>
            <a:r>
              <a:rPr sz="3000" dirty="0">
                <a:latin typeface="Arial"/>
                <a:cs typeface="Arial"/>
              </a:rPr>
              <a:t>t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comprehensive,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other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algo</a:t>
            </a:r>
            <a:r>
              <a:rPr sz="3000" spc="-10" dirty="0">
                <a:latin typeface="Arial"/>
                <a:cs typeface="Arial"/>
              </a:rPr>
              <a:t>r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15" dirty="0">
                <a:latin typeface="Arial"/>
                <a:cs typeface="Arial"/>
              </a:rPr>
              <a:t>th</a:t>
            </a:r>
            <a:r>
              <a:rPr sz="3000" dirty="0">
                <a:latin typeface="Arial"/>
                <a:cs typeface="Arial"/>
              </a:rPr>
              <a:t>m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an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model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classes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inc</a:t>
            </a:r>
            <a:r>
              <a:rPr sz="3000" spc="5" dirty="0">
                <a:latin typeface="Arial"/>
                <a:cs typeface="Arial"/>
              </a:rPr>
              <a:t>l</a:t>
            </a:r>
            <a:r>
              <a:rPr sz="3000" spc="-15" dirty="0">
                <a:latin typeface="Arial"/>
                <a:cs typeface="Arial"/>
              </a:rPr>
              <a:t>ude</a:t>
            </a:r>
            <a:r>
              <a:rPr sz="3000" spc="-10" dirty="0"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  <a:p>
            <a:pPr marL="471170" indent="-458470">
              <a:lnSpc>
                <a:spcPct val="100000"/>
              </a:lnSpc>
              <a:spcBef>
                <a:spcPts val="2005"/>
              </a:spcBef>
              <a:buFont typeface="Arial"/>
              <a:buChar char="●"/>
              <a:tabLst>
                <a:tab pos="471805" algn="l"/>
              </a:tabLst>
            </a:pPr>
            <a:r>
              <a:rPr sz="3000" b="1" spc="-5" dirty="0">
                <a:latin typeface="Arial"/>
                <a:cs typeface="Arial"/>
              </a:rPr>
              <a:t>Conditiona</a:t>
            </a:r>
            <a:r>
              <a:rPr sz="3000" b="1" dirty="0">
                <a:latin typeface="Arial"/>
                <a:cs typeface="Arial"/>
              </a:rPr>
              <a:t>l</a:t>
            </a:r>
            <a:r>
              <a:rPr sz="3000" b="1" spc="3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Arial"/>
                <a:cs typeface="Arial"/>
              </a:rPr>
              <a:t>Rando</a:t>
            </a:r>
            <a:r>
              <a:rPr sz="3000" b="1" dirty="0">
                <a:latin typeface="Arial"/>
                <a:cs typeface="Arial"/>
              </a:rPr>
              <a:t>m</a:t>
            </a:r>
            <a:r>
              <a:rPr sz="3000" b="1" spc="5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Arial"/>
                <a:cs typeface="Arial"/>
              </a:rPr>
              <a:t>Fie</a:t>
            </a:r>
            <a:r>
              <a:rPr sz="3000" b="1" spc="-15" dirty="0">
                <a:latin typeface="Arial"/>
                <a:cs typeface="Arial"/>
              </a:rPr>
              <a:t>l</a:t>
            </a:r>
            <a:r>
              <a:rPr sz="3000" b="1" dirty="0">
                <a:latin typeface="Arial"/>
                <a:cs typeface="Arial"/>
              </a:rPr>
              <a:t>ds</a:t>
            </a:r>
            <a:r>
              <a:rPr sz="3000" b="1" spc="3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Arial"/>
                <a:cs typeface="Arial"/>
              </a:rPr>
              <a:t>(CRF)</a:t>
            </a:r>
            <a:endParaRPr sz="3000">
              <a:latin typeface="Arial"/>
              <a:cs typeface="Arial"/>
            </a:endParaRPr>
          </a:p>
          <a:p>
            <a:pPr marL="471170" indent="-458470">
              <a:lnSpc>
                <a:spcPct val="100000"/>
              </a:lnSpc>
              <a:buFont typeface="Arial"/>
              <a:buChar char="●"/>
              <a:tabLst>
                <a:tab pos="471805" algn="l"/>
              </a:tabLst>
            </a:pPr>
            <a:r>
              <a:rPr sz="3000" b="1" dirty="0">
                <a:latin typeface="Arial"/>
                <a:cs typeface="Arial"/>
              </a:rPr>
              <a:t>Markovian</a:t>
            </a:r>
            <a:r>
              <a:rPr sz="3000" b="1" spc="55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Arial"/>
                <a:cs typeface="Arial"/>
              </a:rPr>
              <a:t>Models</a:t>
            </a:r>
            <a:r>
              <a:rPr sz="3000" b="1" spc="8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Arial"/>
                <a:cs typeface="Arial"/>
              </a:rPr>
              <a:t>(HMMs)</a:t>
            </a:r>
            <a:endParaRPr sz="3000">
              <a:latin typeface="Arial"/>
              <a:cs typeface="Arial"/>
            </a:endParaRPr>
          </a:p>
          <a:p>
            <a:pPr marL="471170" indent="-458470">
              <a:lnSpc>
                <a:spcPct val="100000"/>
              </a:lnSpc>
              <a:buFont typeface="Arial"/>
              <a:buChar char="●"/>
              <a:tabLst>
                <a:tab pos="471805" algn="l"/>
              </a:tabLst>
            </a:pPr>
            <a:r>
              <a:rPr sz="3000" b="1" spc="-5" dirty="0">
                <a:latin typeface="Arial"/>
                <a:cs typeface="Arial"/>
              </a:rPr>
              <a:t>Dimens</a:t>
            </a:r>
            <a:r>
              <a:rPr sz="3000" b="1" spc="-15" dirty="0">
                <a:latin typeface="Arial"/>
                <a:cs typeface="Arial"/>
              </a:rPr>
              <a:t>i</a:t>
            </a:r>
            <a:r>
              <a:rPr sz="3000" b="1" dirty="0">
                <a:latin typeface="Arial"/>
                <a:cs typeface="Arial"/>
              </a:rPr>
              <a:t>on</a:t>
            </a:r>
            <a:r>
              <a:rPr sz="3000" b="1" spc="-10" dirty="0">
                <a:latin typeface="Arial"/>
                <a:cs typeface="Arial"/>
              </a:rPr>
              <a:t>a</a:t>
            </a:r>
            <a:r>
              <a:rPr sz="3000" b="1" dirty="0">
                <a:latin typeface="Arial"/>
                <a:cs typeface="Arial"/>
              </a:rPr>
              <a:t>l</a:t>
            </a:r>
            <a:r>
              <a:rPr sz="3000" b="1" spc="-15" dirty="0">
                <a:latin typeface="Arial"/>
                <a:cs typeface="Arial"/>
              </a:rPr>
              <a:t>i</a:t>
            </a:r>
            <a:r>
              <a:rPr sz="3000" b="1" dirty="0">
                <a:latin typeface="Arial"/>
                <a:cs typeface="Arial"/>
              </a:rPr>
              <a:t>ty</a:t>
            </a:r>
            <a:r>
              <a:rPr sz="3000" b="1" spc="65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Arial"/>
                <a:cs typeface="Arial"/>
              </a:rPr>
              <a:t>R</a:t>
            </a:r>
            <a:r>
              <a:rPr sz="3000" b="1" spc="-5" dirty="0">
                <a:latin typeface="Arial"/>
                <a:cs typeface="Arial"/>
              </a:rPr>
              <a:t>e</a:t>
            </a:r>
            <a:r>
              <a:rPr sz="3000" b="1" spc="-15" dirty="0">
                <a:latin typeface="Arial"/>
                <a:cs typeface="Arial"/>
              </a:rPr>
              <a:t>d</a:t>
            </a:r>
            <a:r>
              <a:rPr sz="3000" b="1" dirty="0">
                <a:latin typeface="Arial"/>
                <a:cs typeface="Arial"/>
              </a:rPr>
              <a:t>u</a:t>
            </a:r>
            <a:r>
              <a:rPr sz="3000" b="1" spc="-15" dirty="0">
                <a:latin typeface="Arial"/>
                <a:cs typeface="Arial"/>
              </a:rPr>
              <a:t>c</a:t>
            </a:r>
            <a:r>
              <a:rPr sz="3000" b="1" dirty="0">
                <a:latin typeface="Arial"/>
                <a:cs typeface="Arial"/>
              </a:rPr>
              <a:t>t</a:t>
            </a:r>
            <a:r>
              <a:rPr sz="3000" b="1" spc="-10" dirty="0">
                <a:latin typeface="Arial"/>
                <a:cs typeface="Arial"/>
              </a:rPr>
              <a:t>i</a:t>
            </a:r>
            <a:r>
              <a:rPr sz="3000" b="1" dirty="0">
                <a:latin typeface="Arial"/>
                <a:cs typeface="Arial"/>
              </a:rPr>
              <a:t>on</a:t>
            </a:r>
            <a:r>
              <a:rPr sz="3000" b="1" spc="3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Arial"/>
                <a:cs typeface="Arial"/>
              </a:rPr>
              <a:t>(PCA,</a:t>
            </a:r>
            <a:r>
              <a:rPr sz="3000" b="1" spc="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Arial"/>
                <a:cs typeface="Arial"/>
              </a:rPr>
              <a:t>PLS)</a:t>
            </a:r>
            <a:endParaRPr sz="3000">
              <a:latin typeface="Arial"/>
              <a:cs typeface="Arial"/>
            </a:endParaRPr>
          </a:p>
          <a:p>
            <a:pPr marL="471170" indent="-458470">
              <a:lnSpc>
                <a:spcPct val="100000"/>
              </a:lnSpc>
              <a:buFont typeface="Arial"/>
              <a:buChar char="●"/>
              <a:tabLst>
                <a:tab pos="471805" algn="l"/>
              </a:tabLst>
            </a:pPr>
            <a:r>
              <a:rPr sz="3000" b="1" spc="-5" dirty="0">
                <a:latin typeface="Arial"/>
                <a:cs typeface="Arial"/>
              </a:rPr>
              <a:t>R</a:t>
            </a:r>
            <a:r>
              <a:rPr sz="3000" b="1" spc="5" dirty="0">
                <a:latin typeface="Arial"/>
                <a:cs typeface="Arial"/>
              </a:rPr>
              <a:t>u</a:t>
            </a:r>
            <a:r>
              <a:rPr sz="3000" b="1" spc="-15" dirty="0">
                <a:latin typeface="Arial"/>
                <a:cs typeface="Arial"/>
              </a:rPr>
              <a:t>le</a:t>
            </a:r>
            <a:r>
              <a:rPr sz="3000" b="1" spc="35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Arial"/>
                <a:cs typeface="Arial"/>
              </a:rPr>
              <a:t>Learning</a:t>
            </a:r>
            <a:r>
              <a:rPr sz="3000" b="1" spc="55" dirty="0">
                <a:latin typeface="Times New Roman"/>
                <a:cs typeface="Times New Roman"/>
              </a:rPr>
              <a:t> </a:t>
            </a:r>
            <a:r>
              <a:rPr sz="3000" b="1" spc="-15" dirty="0">
                <a:latin typeface="Arial"/>
                <a:cs typeface="Arial"/>
              </a:rPr>
              <a:t>(Aprior</a:t>
            </a:r>
            <a:r>
              <a:rPr sz="3000" b="1" spc="-20" dirty="0">
                <a:latin typeface="Arial"/>
                <a:cs typeface="Arial"/>
              </a:rPr>
              <a:t>i</a:t>
            </a:r>
            <a:r>
              <a:rPr sz="3000" b="1" spc="-10" dirty="0">
                <a:latin typeface="Arial"/>
                <a:cs typeface="Arial"/>
              </a:rPr>
              <a:t>,</a:t>
            </a:r>
            <a:r>
              <a:rPr sz="3000" b="1" spc="70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Arial"/>
                <a:cs typeface="Arial"/>
              </a:rPr>
              <a:t>Bril</a:t>
            </a:r>
            <a:r>
              <a:rPr sz="3000" b="1" spc="-10" dirty="0">
                <a:latin typeface="Arial"/>
                <a:cs typeface="Arial"/>
              </a:rPr>
              <a:t>l)</a:t>
            </a:r>
            <a:endParaRPr sz="3000">
              <a:latin typeface="Arial"/>
              <a:cs typeface="Arial"/>
            </a:endParaRPr>
          </a:p>
          <a:p>
            <a:pPr marL="471170" indent="-458470">
              <a:lnSpc>
                <a:spcPct val="100000"/>
              </a:lnSpc>
              <a:buFont typeface="Arial"/>
              <a:buChar char="●"/>
              <a:tabLst>
                <a:tab pos="471805" algn="l"/>
              </a:tabLst>
            </a:pPr>
            <a:r>
              <a:rPr sz="3000" b="1" dirty="0">
                <a:latin typeface="Arial"/>
                <a:cs typeface="Arial"/>
              </a:rPr>
              <a:t>More</a:t>
            </a:r>
            <a:r>
              <a:rPr sz="3000" b="1" spc="60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Arial"/>
                <a:cs typeface="Arial"/>
              </a:rPr>
              <a:t>...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45" dirty="0">
                <a:solidFill>
                  <a:srgbClr val="000000"/>
                </a:solidFill>
                <a:latin typeface="Arial"/>
                <a:cs typeface="Arial"/>
              </a:rPr>
              <a:t>Wh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Scikit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-Lear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0" y="1796291"/>
            <a:ext cx="7924800" cy="402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7180">
              <a:lnSpc>
                <a:spcPct val="100000"/>
              </a:lnSpc>
            </a:pPr>
            <a:r>
              <a:rPr sz="3000" spc="-30" dirty="0">
                <a:latin typeface="Arial"/>
                <a:cs typeface="Arial"/>
              </a:rPr>
              <a:t>E</a:t>
            </a:r>
            <a:r>
              <a:rPr sz="3000" spc="-15" dirty="0">
                <a:latin typeface="Arial"/>
                <a:cs typeface="Arial"/>
              </a:rPr>
              <a:t>x</a:t>
            </a:r>
            <a:r>
              <a:rPr sz="3000" spc="-30" dirty="0">
                <a:latin typeface="Arial"/>
                <a:cs typeface="Arial"/>
              </a:rPr>
              <a:t>t</a:t>
            </a:r>
            <a:r>
              <a:rPr sz="3000" spc="-15" dirty="0">
                <a:latin typeface="Arial"/>
                <a:cs typeface="Arial"/>
              </a:rPr>
              <a:t>ens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0" dirty="0">
                <a:latin typeface="Arial"/>
                <a:cs typeface="Arial"/>
              </a:rPr>
              <a:t>o</a:t>
            </a:r>
            <a:r>
              <a:rPr sz="3000" spc="-15" dirty="0">
                <a:latin typeface="Arial"/>
                <a:cs typeface="Arial"/>
              </a:rPr>
              <a:t>n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to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Arial"/>
                <a:cs typeface="Arial"/>
              </a:rPr>
              <a:t>S</a:t>
            </a:r>
            <a:r>
              <a:rPr sz="3000" spc="-15" dirty="0">
                <a:latin typeface="Arial"/>
                <a:cs typeface="Arial"/>
              </a:rPr>
              <a:t>c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15" dirty="0">
                <a:latin typeface="Arial"/>
                <a:cs typeface="Arial"/>
              </a:rPr>
              <a:t>P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(Scientific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Arial"/>
                <a:cs typeface="Arial"/>
              </a:rPr>
              <a:t>P</a:t>
            </a:r>
            <a:r>
              <a:rPr sz="3000" spc="-15" dirty="0">
                <a:latin typeface="Arial"/>
                <a:cs typeface="Arial"/>
              </a:rPr>
              <a:t>y</a:t>
            </a:r>
            <a:r>
              <a:rPr sz="3000" spc="-30" dirty="0">
                <a:latin typeface="Arial"/>
                <a:cs typeface="Arial"/>
              </a:rPr>
              <a:t>t</a:t>
            </a:r>
            <a:r>
              <a:rPr sz="3000" spc="-15" dirty="0">
                <a:latin typeface="Arial"/>
                <a:cs typeface="Arial"/>
              </a:rPr>
              <a:t>hon</a:t>
            </a:r>
            <a:r>
              <a:rPr sz="3000" dirty="0">
                <a:latin typeface="Arial"/>
                <a:cs typeface="Arial"/>
              </a:rPr>
              <a:t>)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are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cal</a:t>
            </a:r>
            <a:r>
              <a:rPr sz="3000" spc="5" dirty="0">
                <a:latin typeface="Arial"/>
                <a:cs typeface="Arial"/>
              </a:rPr>
              <a:t>l</a:t>
            </a:r>
            <a:r>
              <a:rPr sz="3000" spc="-5" dirty="0">
                <a:latin typeface="Arial"/>
                <a:cs typeface="Arial"/>
              </a:rPr>
              <a:t>e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Arial"/>
                <a:cs typeface="Arial"/>
              </a:rPr>
              <a:t>S</a:t>
            </a:r>
            <a:r>
              <a:rPr sz="3000" spc="-15" dirty="0">
                <a:latin typeface="Arial"/>
                <a:cs typeface="Arial"/>
              </a:rPr>
              <a:t>c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15" dirty="0">
                <a:latin typeface="Arial"/>
                <a:cs typeface="Arial"/>
              </a:rPr>
              <a:t>K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5" dirty="0">
                <a:latin typeface="Arial"/>
                <a:cs typeface="Arial"/>
              </a:rPr>
              <a:t>t</a:t>
            </a:r>
            <a:r>
              <a:rPr sz="3000" spc="-15" dirty="0">
                <a:latin typeface="Arial"/>
                <a:cs typeface="Arial"/>
              </a:rPr>
              <a:t>s</a:t>
            </a:r>
            <a:r>
              <a:rPr sz="3000" spc="-10" dirty="0">
                <a:latin typeface="Arial"/>
                <a:cs typeface="Arial"/>
              </a:rPr>
              <a:t>.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Arial"/>
                <a:cs typeface="Arial"/>
              </a:rPr>
              <a:t>S</a:t>
            </a:r>
            <a:r>
              <a:rPr sz="3000" spc="-15" dirty="0">
                <a:latin typeface="Arial"/>
                <a:cs typeface="Arial"/>
              </a:rPr>
              <a:t>c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15" dirty="0">
                <a:latin typeface="Arial"/>
                <a:cs typeface="Arial"/>
              </a:rPr>
              <a:t>K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0" dirty="0">
                <a:latin typeface="Arial"/>
                <a:cs typeface="Arial"/>
              </a:rPr>
              <a:t>t</a:t>
            </a:r>
            <a:r>
              <a:rPr sz="3000" spc="-15" dirty="0">
                <a:latin typeface="Arial"/>
                <a:cs typeface="Arial"/>
              </a:rPr>
              <a:t>-Lear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provide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machine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lear</a:t>
            </a:r>
            <a:r>
              <a:rPr sz="3000" spc="-15" dirty="0">
                <a:latin typeface="Arial"/>
                <a:cs typeface="Arial"/>
              </a:rPr>
              <a:t>n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5" dirty="0">
                <a:latin typeface="Arial"/>
                <a:cs typeface="Arial"/>
              </a:rPr>
              <a:t>n</a:t>
            </a:r>
            <a:r>
              <a:rPr sz="3000" dirty="0">
                <a:latin typeface="Arial"/>
                <a:cs typeface="Arial"/>
              </a:rPr>
              <a:t>g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al</a:t>
            </a:r>
            <a:r>
              <a:rPr sz="3000" spc="-25" dirty="0">
                <a:latin typeface="Arial"/>
                <a:cs typeface="Arial"/>
              </a:rPr>
              <a:t>g</a:t>
            </a:r>
            <a:r>
              <a:rPr sz="3000" spc="-15" dirty="0">
                <a:latin typeface="Arial"/>
                <a:cs typeface="Arial"/>
              </a:rPr>
              <a:t>o</a:t>
            </a:r>
            <a:r>
              <a:rPr sz="3000" dirty="0">
                <a:latin typeface="Arial"/>
                <a:cs typeface="Arial"/>
              </a:rPr>
              <a:t>r</a:t>
            </a:r>
            <a:r>
              <a:rPr sz="3000" spc="-10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t</a:t>
            </a:r>
            <a:r>
              <a:rPr sz="3000" spc="-25" dirty="0">
                <a:latin typeface="Arial"/>
                <a:cs typeface="Arial"/>
              </a:rPr>
              <a:t>h</a:t>
            </a:r>
            <a:r>
              <a:rPr sz="3000" dirty="0">
                <a:latin typeface="Arial"/>
                <a:cs typeface="Arial"/>
              </a:rPr>
              <a:t>ms.</a:t>
            </a:r>
            <a:endParaRPr sz="30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1860"/>
              </a:spcBef>
              <a:buFont typeface="Arial"/>
              <a:buChar char="●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gorithm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rvised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&amp;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uns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pervise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25"/>
              </a:spcBef>
              <a:buFont typeface="Arial"/>
              <a:buChar char="●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Py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mpy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10"/>
              </a:spcBef>
              <a:buFont typeface="Arial"/>
              <a:buChar char="●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Stand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Python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nter</a:t>
            </a:r>
            <a:r>
              <a:rPr sz="2400" spc="-5" dirty="0">
                <a:latin typeface="Arial"/>
                <a:cs typeface="Arial"/>
              </a:rPr>
              <a:t>face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25"/>
              </a:spcBef>
              <a:buFont typeface="Arial"/>
              <a:buChar char="●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its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top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braries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204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K,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20" dirty="0">
                <a:latin typeface="Arial"/>
                <a:cs typeface="Arial"/>
              </a:rPr>
              <a:t>S</a:t>
            </a:r>
            <a:r>
              <a:rPr sz="2400" spc="-30" dirty="0">
                <a:latin typeface="Arial"/>
                <a:cs typeface="Arial"/>
              </a:rPr>
              <a:t>V</a:t>
            </a:r>
            <a:r>
              <a:rPr sz="2400" spc="-15" dirty="0">
                <a:latin typeface="Arial"/>
                <a:cs typeface="Arial"/>
              </a:rPr>
              <a:t>M,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Cython</a:t>
            </a:r>
            <a:endParaRPr sz="2400">
              <a:latin typeface="Arial"/>
              <a:cs typeface="Arial"/>
            </a:endParaRPr>
          </a:p>
          <a:p>
            <a:pPr marL="469900" indent="-411480">
              <a:lnSpc>
                <a:spcPct val="100000"/>
              </a:lnSpc>
              <a:spcBef>
                <a:spcPts val="25"/>
              </a:spcBef>
              <a:buFont typeface="Arial"/>
              <a:buChar char="●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Open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urce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B</a:t>
            </a:r>
            <a:r>
              <a:rPr sz="2400" spc="-3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Lic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(part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2400" dirty="0">
                <a:latin typeface="Arial"/>
                <a:cs typeface="Arial"/>
              </a:rPr>
              <a:t>Pro</a:t>
            </a:r>
            <a:r>
              <a:rPr sz="2400" spc="-15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ral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fr</a:t>
            </a:r>
            <a:r>
              <a:rPr sz="2400" spc="-5" dirty="0">
                <a:latin typeface="Arial"/>
                <a:cs typeface="Arial"/>
              </a:rPr>
              <a:t>ame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there.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spc="-3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36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Features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 indent="-347345">
              <a:lnSpc>
                <a:spcPct val="100000"/>
              </a:lnSpc>
              <a:buFont typeface="Arial"/>
              <a:buChar char="-"/>
              <a:tabLst>
                <a:tab pos="360680" algn="l"/>
              </a:tabLst>
            </a:pPr>
            <a:r>
              <a:rPr spc="-20" dirty="0"/>
              <a:t>Ge</a:t>
            </a:r>
            <a:r>
              <a:rPr spc="-15" dirty="0"/>
              <a:t>n</a:t>
            </a:r>
            <a:r>
              <a:rPr spc="-25" dirty="0"/>
              <a:t>e</a:t>
            </a:r>
            <a:r>
              <a:rPr dirty="0"/>
              <a:t>r</a:t>
            </a:r>
            <a:r>
              <a:rPr spc="-25" dirty="0"/>
              <a:t>a</a:t>
            </a:r>
            <a:r>
              <a:rPr spc="-5" dirty="0"/>
              <a:t>l</a:t>
            </a:r>
            <a:r>
              <a:rPr spc="-15" dirty="0"/>
              <a:t>i</a:t>
            </a:r>
            <a:r>
              <a:rPr spc="-10" dirty="0"/>
              <a:t>z</a:t>
            </a:r>
            <a:r>
              <a:rPr spc="-25" dirty="0"/>
              <a:t>e</a:t>
            </a:r>
            <a:r>
              <a:rPr spc="-20" dirty="0"/>
              <a:t>d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25" dirty="0"/>
              <a:t>L</a:t>
            </a:r>
            <a:r>
              <a:rPr spc="-5" dirty="0"/>
              <a:t>i</a:t>
            </a:r>
            <a:r>
              <a:rPr spc="-25" dirty="0"/>
              <a:t>n</a:t>
            </a:r>
            <a:r>
              <a:rPr spc="-10" dirty="0"/>
              <a:t>e</a:t>
            </a:r>
            <a:r>
              <a:rPr spc="-25" dirty="0"/>
              <a:t>a</a:t>
            </a:r>
            <a:r>
              <a:rPr spc="-10" dirty="0"/>
              <a:t>r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25" dirty="0"/>
              <a:t>M</a:t>
            </a:r>
            <a:r>
              <a:rPr spc="-15" dirty="0"/>
              <a:t>o</a:t>
            </a:r>
            <a:r>
              <a:rPr spc="-25" dirty="0"/>
              <a:t>d</a:t>
            </a:r>
            <a:r>
              <a:rPr spc="-10" dirty="0"/>
              <a:t>e</a:t>
            </a:r>
            <a:r>
              <a:rPr spc="-20" dirty="0"/>
              <a:t>ls</a:t>
            </a:r>
          </a:p>
          <a:p>
            <a:pPr marL="360045" indent="-347345">
              <a:lnSpc>
                <a:spcPct val="100000"/>
              </a:lnSpc>
              <a:buFont typeface="Arial"/>
              <a:buChar char="-"/>
              <a:tabLst>
                <a:tab pos="360680" algn="l"/>
              </a:tabLst>
            </a:pPr>
            <a:r>
              <a:rPr spc="-40" dirty="0"/>
              <a:t>SVM</a:t>
            </a:r>
            <a:r>
              <a:rPr spc="-15" dirty="0"/>
              <a:t>s,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20" dirty="0"/>
              <a:t>kNN,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40" dirty="0"/>
              <a:t>B</a:t>
            </a:r>
            <a:r>
              <a:rPr spc="-25" dirty="0"/>
              <a:t>a</a:t>
            </a:r>
            <a:r>
              <a:rPr spc="-30" dirty="0"/>
              <a:t>y</a:t>
            </a:r>
            <a:r>
              <a:rPr spc="-25" dirty="0"/>
              <a:t>e</a:t>
            </a:r>
            <a:r>
              <a:rPr spc="-30" dirty="0"/>
              <a:t>s</a:t>
            </a:r>
            <a:r>
              <a:rPr spc="-10" dirty="0"/>
              <a:t>,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25" dirty="0"/>
              <a:t>De</a:t>
            </a:r>
            <a:r>
              <a:rPr spc="-10" dirty="0"/>
              <a:t>c</a:t>
            </a:r>
            <a:r>
              <a:rPr spc="-15" dirty="0"/>
              <a:t>i</a:t>
            </a:r>
            <a:r>
              <a:rPr spc="-10" dirty="0"/>
              <a:t>s</a:t>
            </a:r>
            <a:r>
              <a:rPr spc="-15" dirty="0"/>
              <a:t>io</a:t>
            </a:r>
            <a:r>
              <a:rPr spc="-20" dirty="0"/>
              <a:t>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35" dirty="0"/>
              <a:t>T</a:t>
            </a:r>
            <a:r>
              <a:rPr spc="-10" dirty="0"/>
              <a:t>re</a:t>
            </a:r>
            <a:r>
              <a:rPr spc="-25" dirty="0"/>
              <a:t>e</a:t>
            </a:r>
            <a:r>
              <a:rPr spc="-5" dirty="0"/>
              <a:t>s</a:t>
            </a:r>
            <a:r>
              <a:rPr spc="-10" dirty="0"/>
              <a:t>,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En</a:t>
            </a:r>
            <a:r>
              <a:rPr spc="-10" dirty="0"/>
              <a:t>s</a:t>
            </a:r>
            <a:r>
              <a:rPr spc="-25" dirty="0"/>
              <a:t>em</a:t>
            </a:r>
            <a:r>
              <a:rPr spc="-15" dirty="0"/>
              <a:t>bles</a:t>
            </a:r>
          </a:p>
          <a:p>
            <a:pPr marL="360045" indent="-347345">
              <a:lnSpc>
                <a:spcPct val="100000"/>
              </a:lnSpc>
              <a:buFont typeface="Arial"/>
              <a:buChar char="-"/>
              <a:tabLst>
                <a:tab pos="360680" algn="l"/>
              </a:tabLst>
            </a:pPr>
            <a:r>
              <a:rPr spc="-20" dirty="0"/>
              <a:t>Cl</a:t>
            </a:r>
            <a:r>
              <a:rPr spc="-15" dirty="0"/>
              <a:t>u</a:t>
            </a:r>
            <a:r>
              <a:rPr spc="-10" dirty="0"/>
              <a:t>st</a:t>
            </a:r>
            <a:r>
              <a:rPr spc="-15" dirty="0"/>
              <a:t>e</a:t>
            </a:r>
            <a:r>
              <a:rPr spc="-10" dirty="0"/>
              <a:t>r</a:t>
            </a:r>
            <a:r>
              <a:rPr spc="-5" dirty="0"/>
              <a:t>i</a:t>
            </a:r>
            <a:r>
              <a:rPr spc="-25" dirty="0"/>
              <a:t>n</a:t>
            </a:r>
            <a:r>
              <a:rPr spc="-20" dirty="0"/>
              <a:t>g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25" dirty="0"/>
              <a:t>a</a:t>
            </a:r>
            <a:r>
              <a:rPr spc="-10" dirty="0"/>
              <a:t>n</a:t>
            </a:r>
            <a:r>
              <a:rPr spc="-20" dirty="0"/>
              <a:t>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De</a:t>
            </a:r>
            <a:r>
              <a:rPr spc="-10" dirty="0"/>
              <a:t>ns</a:t>
            </a:r>
            <a:r>
              <a:rPr spc="-15" dirty="0"/>
              <a:t>ity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25" dirty="0"/>
              <a:t>a</a:t>
            </a:r>
            <a:r>
              <a:rPr spc="-5" dirty="0"/>
              <a:t>l</a:t>
            </a:r>
            <a:r>
              <a:rPr spc="-25" dirty="0"/>
              <a:t>g</a:t>
            </a:r>
            <a:r>
              <a:rPr spc="-10" dirty="0"/>
              <a:t>or</a:t>
            </a:r>
            <a:r>
              <a:rPr spc="-5" dirty="0"/>
              <a:t>i</a:t>
            </a:r>
            <a:r>
              <a:rPr spc="-10" dirty="0"/>
              <a:t>t</a:t>
            </a:r>
            <a:r>
              <a:rPr spc="-15" dirty="0"/>
              <a:t>h</a:t>
            </a:r>
            <a:r>
              <a:rPr spc="-20" dirty="0"/>
              <a:t>ms</a:t>
            </a:r>
          </a:p>
          <a:p>
            <a:pPr marL="360045" indent="-347345">
              <a:lnSpc>
                <a:spcPct val="100000"/>
              </a:lnSpc>
              <a:buFont typeface="Arial"/>
              <a:buChar char="-"/>
              <a:tabLst>
                <a:tab pos="360680" algn="l"/>
              </a:tabLst>
            </a:pPr>
            <a:r>
              <a:rPr spc="-20" dirty="0"/>
              <a:t>Cr</a:t>
            </a:r>
            <a:r>
              <a:rPr spc="-10" dirty="0"/>
              <a:t>os</a:t>
            </a:r>
            <a:r>
              <a:rPr spc="-15" dirty="0"/>
              <a:t>s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229" dirty="0"/>
              <a:t>V</a:t>
            </a:r>
            <a:r>
              <a:rPr spc="-25" dirty="0"/>
              <a:t>a</a:t>
            </a:r>
            <a:r>
              <a:rPr spc="-5" dirty="0"/>
              <a:t>l</a:t>
            </a:r>
            <a:r>
              <a:rPr spc="-15" dirty="0"/>
              <a:t>id</a:t>
            </a:r>
            <a:r>
              <a:rPr spc="-25" dirty="0"/>
              <a:t>a</a:t>
            </a:r>
            <a:r>
              <a:rPr spc="-5" dirty="0"/>
              <a:t>t</a:t>
            </a:r>
            <a:r>
              <a:rPr spc="-15" dirty="0"/>
              <a:t>io</a:t>
            </a:r>
            <a:r>
              <a:rPr spc="-20" dirty="0"/>
              <a:t>n</a:t>
            </a:r>
          </a:p>
          <a:p>
            <a:pPr marL="360045" indent="-347345">
              <a:lnSpc>
                <a:spcPct val="100000"/>
              </a:lnSpc>
              <a:buFont typeface="Arial"/>
              <a:buChar char="-"/>
              <a:tabLst>
                <a:tab pos="360680" algn="l"/>
              </a:tabLst>
            </a:pPr>
            <a:r>
              <a:rPr spc="-15" dirty="0"/>
              <a:t>Grid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5" dirty="0"/>
              <a:t>Sear</a:t>
            </a:r>
            <a:r>
              <a:rPr spc="-5" dirty="0"/>
              <a:t>c</a:t>
            </a:r>
            <a:r>
              <a:rPr spc="-20" dirty="0"/>
              <a:t>h</a:t>
            </a:r>
          </a:p>
          <a:p>
            <a:pPr marL="360045" indent="-347345">
              <a:lnSpc>
                <a:spcPct val="100000"/>
              </a:lnSpc>
              <a:buFont typeface="Arial"/>
              <a:buChar char="-"/>
              <a:tabLst>
                <a:tab pos="360680" algn="l"/>
              </a:tabLst>
            </a:pPr>
            <a:r>
              <a:rPr spc="-15" dirty="0"/>
              <a:t>Pip</a:t>
            </a:r>
            <a:r>
              <a:rPr spc="-25" dirty="0"/>
              <a:t>e</a:t>
            </a:r>
            <a:r>
              <a:rPr spc="-5" dirty="0"/>
              <a:t>l</a:t>
            </a:r>
            <a:r>
              <a:rPr spc="-15" dirty="0"/>
              <a:t>inin</a:t>
            </a:r>
            <a:r>
              <a:rPr spc="-20" dirty="0"/>
              <a:t>g</a:t>
            </a:r>
          </a:p>
          <a:p>
            <a:pPr marL="360045" indent="-347345">
              <a:lnSpc>
                <a:spcPct val="100000"/>
              </a:lnSpc>
              <a:buFont typeface="Arial"/>
              <a:buChar char="-"/>
              <a:tabLst>
                <a:tab pos="360680" algn="l"/>
              </a:tabLst>
            </a:pPr>
            <a:r>
              <a:rPr spc="-25" dirty="0"/>
              <a:t>M</a:t>
            </a:r>
            <a:r>
              <a:rPr spc="-15" dirty="0"/>
              <a:t>o</a:t>
            </a:r>
            <a:r>
              <a:rPr spc="-25" dirty="0"/>
              <a:t>d</a:t>
            </a:r>
            <a:r>
              <a:rPr spc="-10" dirty="0"/>
              <a:t>el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20" dirty="0"/>
              <a:t>Ev</a:t>
            </a:r>
            <a:r>
              <a:rPr spc="-10" dirty="0"/>
              <a:t>a</a:t>
            </a:r>
            <a:r>
              <a:rPr spc="-15" dirty="0"/>
              <a:t>lu</a:t>
            </a:r>
            <a:r>
              <a:rPr spc="-25" dirty="0"/>
              <a:t>a</a:t>
            </a:r>
            <a:r>
              <a:rPr spc="-5" dirty="0"/>
              <a:t>t</a:t>
            </a:r>
            <a:r>
              <a:rPr spc="-15" dirty="0"/>
              <a:t>io</a:t>
            </a:r>
            <a:r>
              <a:rPr spc="-20" dirty="0"/>
              <a:t>ns</a:t>
            </a:r>
          </a:p>
          <a:p>
            <a:pPr marL="360045" indent="-347345">
              <a:lnSpc>
                <a:spcPct val="100000"/>
              </a:lnSpc>
              <a:buFont typeface="Arial"/>
              <a:buChar char="-"/>
              <a:tabLst>
                <a:tab pos="360680" algn="l"/>
              </a:tabLst>
            </a:pPr>
            <a:r>
              <a:rPr spc="-20" dirty="0"/>
              <a:t>Dat</a:t>
            </a:r>
            <a:r>
              <a:rPr spc="-10" dirty="0"/>
              <a:t>a</a:t>
            </a:r>
            <a:r>
              <a:rPr spc="-15" dirty="0"/>
              <a:t>s</a:t>
            </a:r>
            <a:r>
              <a:rPr spc="-10" dirty="0"/>
              <a:t>et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35" dirty="0"/>
              <a:t>T</a:t>
            </a:r>
            <a:r>
              <a:rPr spc="-10" dirty="0"/>
              <a:t>ra</a:t>
            </a:r>
            <a:r>
              <a:rPr spc="-25" dirty="0"/>
              <a:t>n</a:t>
            </a:r>
            <a:r>
              <a:rPr spc="-5" dirty="0"/>
              <a:t>s</a:t>
            </a:r>
            <a:r>
              <a:rPr spc="-10" dirty="0"/>
              <a:t>f</a:t>
            </a:r>
            <a:r>
              <a:rPr spc="-15" dirty="0"/>
              <a:t>o</a:t>
            </a:r>
            <a:r>
              <a:rPr spc="-20" dirty="0"/>
              <a:t>rm</a:t>
            </a:r>
            <a:r>
              <a:rPr spc="-15" dirty="0"/>
              <a:t>a</a:t>
            </a:r>
            <a:r>
              <a:rPr spc="-10" dirty="0"/>
              <a:t>ti</a:t>
            </a:r>
            <a:r>
              <a:rPr spc="-15" dirty="0"/>
              <a:t>o</a:t>
            </a:r>
            <a:r>
              <a:rPr spc="-20" dirty="0"/>
              <a:t>ns</a:t>
            </a:r>
          </a:p>
          <a:p>
            <a:pPr marL="360045" indent="-347345">
              <a:lnSpc>
                <a:spcPct val="100000"/>
              </a:lnSpc>
              <a:buFont typeface="Arial"/>
              <a:buChar char="-"/>
              <a:tabLst>
                <a:tab pos="360680" algn="l"/>
              </a:tabLst>
            </a:pPr>
            <a:r>
              <a:rPr spc="-25" dirty="0"/>
              <a:t>Da</a:t>
            </a:r>
            <a:r>
              <a:rPr spc="-5" dirty="0"/>
              <a:t>t</a:t>
            </a:r>
            <a:r>
              <a:rPr spc="-25" dirty="0"/>
              <a:t>a</a:t>
            </a:r>
            <a:r>
              <a:rPr spc="-5" dirty="0"/>
              <a:t>s</a:t>
            </a:r>
            <a:r>
              <a:rPr spc="-25" dirty="0"/>
              <a:t>e</a:t>
            </a:r>
            <a:r>
              <a:rPr spc="-10" dirty="0"/>
              <a:t>t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25" dirty="0"/>
              <a:t>L</a:t>
            </a:r>
            <a:r>
              <a:rPr spc="-10" dirty="0"/>
              <a:t>o</a:t>
            </a:r>
            <a:r>
              <a:rPr spc="-25" dirty="0"/>
              <a:t>a</a:t>
            </a:r>
            <a:r>
              <a:rPr spc="-10" dirty="0"/>
              <a:t>d</a:t>
            </a:r>
            <a:r>
              <a:rPr spc="-15" dirty="0"/>
              <a:t>in</a:t>
            </a:r>
            <a:r>
              <a:rPr spc="-20" dirty="0"/>
              <a:t>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4044" y="6023339"/>
            <a:ext cx="23418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Gui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Scik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arn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231" y="776462"/>
            <a:ext cx="8595481" cy="4770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4711" y="766937"/>
            <a:ext cx="8615045" cy="4789805"/>
          </a:xfrm>
          <a:custGeom>
            <a:avLst/>
            <a:gdLst/>
            <a:ahLst/>
            <a:cxnLst/>
            <a:rect l="l" t="t" r="r" b="b"/>
            <a:pathLst>
              <a:path w="8615045" h="4789805">
                <a:moveTo>
                  <a:pt x="0" y="4789566"/>
                </a:moveTo>
                <a:lnTo>
                  <a:pt x="8614531" y="4789566"/>
                </a:lnTo>
                <a:lnTo>
                  <a:pt x="8614531" y="0"/>
                </a:lnTo>
                <a:lnTo>
                  <a:pt x="0" y="0"/>
                </a:lnTo>
                <a:lnTo>
                  <a:pt x="0" y="4789566"/>
                </a:lnTo>
                <a:close/>
              </a:path>
            </a:pathLst>
          </a:custGeom>
          <a:ln w="19048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844" y="1796291"/>
            <a:ext cx="7915909" cy="349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6220">
              <a:lnSpc>
                <a:spcPct val="100000"/>
              </a:lnSpc>
            </a:pPr>
            <a:r>
              <a:rPr sz="3000" spc="-35" dirty="0">
                <a:latin typeface="Arial"/>
                <a:cs typeface="Arial"/>
              </a:rPr>
              <a:t>O</a:t>
            </a:r>
            <a:r>
              <a:rPr sz="3000" i="1" spc="-5" dirty="0">
                <a:latin typeface="Arial"/>
                <a:cs typeface="Arial"/>
              </a:rPr>
              <a:t>bject</a:t>
            </a:r>
            <a:r>
              <a:rPr sz="3000" i="1" dirty="0">
                <a:latin typeface="Arial"/>
                <a:cs typeface="Arial"/>
              </a:rPr>
              <a:t>-</a:t>
            </a:r>
            <a:r>
              <a:rPr sz="3000" i="1" spc="-15" dirty="0">
                <a:latin typeface="Arial"/>
                <a:cs typeface="Arial"/>
              </a:rPr>
              <a:t>o</a:t>
            </a:r>
            <a:r>
              <a:rPr sz="3000" i="1" dirty="0">
                <a:latin typeface="Arial"/>
                <a:cs typeface="Arial"/>
              </a:rPr>
              <a:t>r</a:t>
            </a:r>
            <a:r>
              <a:rPr sz="3000" i="1" spc="-10" dirty="0">
                <a:latin typeface="Arial"/>
                <a:cs typeface="Arial"/>
              </a:rPr>
              <a:t>i</a:t>
            </a:r>
            <a:r>
              <a:rPr sz="3000" i="1" spc="-15" dirty="0">
                <a:latin typeface="Arial"/>
                <a:cs typeface="Arial"/>
              </a:rPr>
              <a:t>en</a:t>
            </a:r>
            <a:r>
              <a:rPr sz="3000" i="1" dirty="0">
                <a:latin typeface="Arial"/>
                <a:cs typeface="Arial"/>
              </a:rPr>
              <a:t>ted</a:t>
            </a:r>
            <a:r>
              <a:rPr sz="3000" i="1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inter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-5" dirty="0">
                <a:latin typeface="Arial"/>
                <a:cs typeface="Arial"/>
              </a:rPr>
              <a:t>ac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cente</a:t>
            </a:r>
            <a:r>
              <a:rPr sz="3000" spc="-10" dirty="0">
                <a:latin typeface="Arial"/>
                <a:cs typeface="Arial"/>
              </a:rPr>
              <a:t>r</a:t>
            </a:r>
            <a:r>
              <a:rPr sz="3000" spc="-5" dirty="0">
                <a:latin typeface="Arial"/>
                <a:cs typeface="Arial"/>
              </a:rPr>
              <a:t>e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aroun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he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concept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Arial"/>
                <a:cs typeface="Arial"/>
              </a:rPr>
              <a:t>Estimato</a:t>
            </a:r>
            <a:r>
              <a:rPr sz="3000" i="1" spc="-10" dirty="0">
                <a:latin typeface="Arial"/>
                <a:cs typeface="Arial"/>
              </a:rPr>
              <a:t>r</a:t>
            </a:r>
            <a:r>
              <a:rPr sz="3000" spc="-10" dirty="0"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  <a:p>
            <a:pPr marL="469900" marR="5080">
              <a:lnSpc>
                <a:spcPct val="100699"/>
              </a:lnSpc>
              <a:spcBef>
                <a:spcPts val="1935"/>
              </a:spcBef>
            </a:pPr>
            <a:r>
              <a:rPr sz="2400" dirty="0">
                <a:latin typeface="Arial"/>
                <a:cs typeface="Arial"/>
              </a:rPr>
              <a:t>“An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estimato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jec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ta;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class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ficatio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regression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stering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orith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ransfo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mer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acts</a:t>
            </a:r>
            <a:r>
              <a:rPr sz="2400" spc="-5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usefu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featur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rom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raw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data.”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40335">
              <a:lnSpc>
                <a:spcPct val="100000"/>
              </a:lnSpc>
              <a:spcBef>
                <a:spcPts val="1500"/>
              </a:spcBef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kit-</a:t>
            </a:r>
            <a:r>
              <a:rPr sz="2400" spc="-5" dirty="0">
                <a:latin typeface="Arial"/>
                <a:cs typeface="Arial"/>
              </a:rPr>
              <a:t>Le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utorial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spc="-3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spc="-3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API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Regress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4" y="5779012"/>
            <a:ext cx="7404100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00"/>
              </a:lnSpc>
            </a:pPr>
            <a:r>
              <a:rPr sz="2400" dirty="0">
                <a:latin typeface="Arial"/>
                <a:cs typeface="Arial"/>
              </a:rPr>
              <a:t>Given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uo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pu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dat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fit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function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pred</a:t>
            </a:r>
            <a:r>
              <a:rPr sz="2400" spc="-10" dirty="0">
                <a:latin typeface="Arial"/>
                <a:cs typeface="Arial"/>
              </a:rPr>
              <a:t>ict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uo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pu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othe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data.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5356" y="1600209"/>
            <a:ext cx="5193151" cy="3894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65828" y="1590681"/>
            <a:ext cx="5212715" cy="3914140"/>
          </a:xfrm>
          <a:custGeom>
            <a:avLst/>
            <a:gdLst/>
            <a:ahLst/>
            <a:cxnLst/>
            <a:rect l="l" t="t" r="r" b="b"/>
            <a:pathLst>
              <a:path w="5212715" h="3914140">
                <a:moveTo>
                  <a:pt x="0" y="3913875"/>
                </a:moveTo>
                <a:lnTo>
                  <a:pt x="5212201" y="3913875"/>
                </a:lnTo>
                <a:lnTo>
                  <a:pt x="5212201" y="0"/>
                </a:lnTo>
                <a:lnTo>
                  <a:pt x="0" y="0"/>
                </a:lnTo>
                <a:lnTo>
                  <a:pt x="0" y="3913875"/>
                </a:lnTo>
                <a:close/>
              </a:path>
            </a:pathLst>
          </a:custGeom>
          <a:ln w="19048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6567" y="6023339"/>
            <a:ext cx="31070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Scik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t-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ar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Estimat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API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3184" rIns="0" bIns="0" rtlCol="0">
            <a:spAutoFit/>
          </a:bodyPr>
          <a:lstStyle/>
          <a:p>
            <a:pPr marL="920750">
              <a:lnSpc>
                <a:spcPct val="100000"/>
              </a:lnSpc>
            </a:pPr>
            <a:r>
              <a:rPr sz="2000" spc="95" dirty="0">
                <a:solidFill>
                  <a:srgbClr val="006F1F"/>
                </a:solidFill>
                <a:latin typeface="Arial"/>
                <a:cs typeface="Arial"/>
              </a:rPr>
              <a:t>c</a:t>
            </a:r>
            <a:r>
              <a:rPr sz="2000" spc="85" dirty="0">
                <a:solidFill>
                  <a:srgbClr val="006F1F"/>
                </a:solidFill>
                <a:latin typeface="Arial"/>
                <a:cs typeface="Arial"/>
              </a:rPr>
              <a:t>l</a:t>
            </a:r>
            <a:r>
              <a:rPr sz="2000" spc="95" dirty="0">
                <a:solidFill>
                  <a:srgbClr val="006F1F"/>
                </a:solidFill>
                <a:latin typeface="Arial"/>
                <a:cs typeface="Arial"/>
              </a:rPr>
              <a:t>as</a:t>
            </a:r>
            <a:r>
              <a:rPr sz="2000" dirty="0">
                <a:solidFill>
                  <a:srgbClr val="006F1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3451" y="1157870"/>
            <a:ext cx="25285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70" dirty="0">
                <a:solidFill>
                  <a:srgbClr val="0D82B5"/>
                </a:solidFill>
                <a:latin typeface="Arial"/>
                <a:cs typeface="Arial"/>
              </a:rPr>
              <a:t>E</a:t>
            </a:r>
            <a:r>
              <a:rPr sz="2000" b="1" spc="180" dirty="0">
                <a:solidFill>
                  <a:srgbClr val="0D82B5"/>
                </a:solidFill>
                <a:latin typeface="Arial"/>
                <a:cs typeface="Arial"/>
              </a:rPr>
              <a:t>st</a:t>
            </a:r>
            <a:r>
              <a:rPr sz="2000" b="1" spc="170" dirty="0">
                <a:solidFill>
                  <a:srgbClr val="0D82B5"/>
                </a:solidFill>
                <a:latin typeface="Arial"/>
                <a:cs typeface="Arial"/>
              </a:rPr>
              <a:t>im</a:t>
            </a:r>
            <a:r>
              <a:rPr sz="2000" b="1" spc="180" dirty="0">
                <a:solidFill>
                  <a:srgbClr val="0D82B5"/>
                </a:solidFill>
                <a:latin typeface="Arial"/>
                <a:cs typeface="Arial"/>
              </a:rPr>
              <a:t>at</a:t>
            </a:r>
            <a:r>
              <a:rPr sz="2000" b="1" spc="175" dirty="0">
                <a:solidFill>
                  <a:srgbClr val="0D82B5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D82B5"/>
                </a:solidFill>
                <a:latin typeface="Arial"/>
                <a:cs typeface="Arial"/>
              </a:rPr>
              <a:t>r</a:t>
            </a:r>
            <a:r>
              <a:rPr sz="2000" b="1" spc="-305" dirty="0">
                <a:solidFill>
                  <a:srgbClr val="0D82B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320" dirty="0">
                <a:latin typeface="Times New Roman"/>
                <a:cs typeface="Times New Roman"/>
              </a:rPr>
              <a:t> </a:t>
            </a:r>
            <a:r>
              <a:rPr sz="2000" spc="180" dirty="0">
                <a:solidFill>
                  <a:srgbClr val="006F1F"/>
                </a:solidFill>
                <a:latin typeface="Arial"/>
                <a:cs typeface="Arial"/>
              </a:rPr>
              <a:t>o</a:t>
            </a:r>
            <a:r>
              <a:rPr sz="2000" spc="165" dirty="0">
                <a:solidFill>
                  <a:srgbClr val="006F1F"/>
                </a:solidFill>
                <a:latin typeface="Arial"/>
                <a:cs typeface="Arial"/>
              </a:rPr>
              <a:t>b</a:t>
            </a:r>
            <a:r>
              <a:rPr sz="2000" spc="175" dirty="0">
                <a:solidFill>
                  <a:srgbClr val="006F1F"/>
                </a:solidFill>
                <a:latin typeface="Arial"/>
                <a:cs typeface="Arial"/>
              </a:rPr>
              <a:t>j</a:t>
            </a:r>
            <a:r>
              <a:rPr sz="2000" spc="180" dirty="0">
                <a:solidFill>
                  <a:srgbClr val="006F1F"/>
                </a:solidFill>
                <a:latin typeface="Arial"/>
                <a:cs typeface="Arial"/>
              </a:rPr>
              <a:t>ec</a:t>
            </a:r>
            <a:r>
              <a:rPr sz="2000" spc="185" dirty="0">
                <a:solidFill>
                  <a:srgbClr val="006F1F"/>
                </a:solidFill>
                <a:latin typeface="Arial"/>
                <a:cs typeface="Arial"/>
              </a:rPr>
              <a:t>t</a:t>
            </a:r>
            <a:r>
              <a:rPr sz="2000" spc="170" dirty="0">
                <a:latin typeface="Arial"/>
                <a:cs typeface="Arial"/>
              </a:rPr>
              <a:t>):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3670" y="1862848"/>
            <a:ext cx="4752975" cy="205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2135" algn="l"/>
                <a:tab pos="1966595" algn="l"/>
                <a:tab pos="2384425" algn="l"/>
              </a:tabLst>
            </a:pPr>
            <a:r>
              <a:rPr sz="2000" b="1" spc="90" dirty="0">
                <a:solidFill>
                  <a:srgbClr val="006F1F"/>
                </a:solidFill>
                <a:latin typeface="Arial"/>
                <a:cs typeface="Arial"/>
              </a:rPr>
              <a:t>d</a:t>
            </a:r>
            <a:r>
              <a:rPr sz="2000" b="1" spc="95" dirty="0">
                <a:solidFill>
                  <a:srgbClr val="006F1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6F1F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006F1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4287D"/>
                </a:solidFill>
                <a:latin typeface="Arial"/>
                <a:cs typeface="Arial"/>
              </a:rPr>
              <a:t>f</a:t>
            </a:r>
            <a:r>
              <a:rPr sz="2000" spc="-65" dirty="0">
                <a:solidFill>
                  <a:srgbClr val="04287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287D"/>
                </a:solidFill>
                <a:latin typeface="Arial"/>
                <a:cs typeface="Arial"/>
              </a:rPr>
              <a:t>i</a:t>
            </a:r>
            <a:r>
              <a:rPr sz="2000" spc="-60" dirty="0">
                <a:solidFill>
                  <a:srgbClr val="04287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287D"/>
                </a:solidFill>
                <a:latin typeface="Arial"/>
                <a:cs typeface="Arial"/>
              </a:rPr>
              <a:t>t</a:t>
            </a:r>
            <a:r>
              <a:rPr sz="2000" spc="-60" dirty="0">
                <a:solidFill>
                  <a:srgbClr val="04287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1F"/>
                </a:solidFill>
                <a:latin typeface="Arial"/>
                <a:cs typeface="Arial"/>
              </a:rPr>
              <a:t>s</a:t>
            </a:r>
            <a:r>
              <a:rPr sz="2000" spc="-55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1F"/>
                </a:solidFill>
                <a:latin typeface="Arial"/>
                <a:cs typeface="Arial"/>
              </a:rPr>
              <a:t>e</a:t>
            </a:r>
            <a:r>
              <a:rPr sz="2000" spc="-70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1F"/>
                </a:solidFill>
                <a:latin typeface="Arial"/>
                <a:cs typeface="Arial"/>
              </a:rPr>
              <a:t>l</a:t>
            </a:r>
            <a:r>
              <a:rPr sz="2000" spc="-60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1F"/>
                </a:solidFill>
                <a:latin typeface="Arial"/>
                <a:cs typeface="Arial"/>
              </a:rPr>
              <a:t>f</a:t>
            </a:r>
            <a:r>
              <a:rPr sz="2000" spc="-55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15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65" dirty="0">
                <a:latin typeface="Arial"/>
                <a:cs typeface="Arial"/>
              </a:rPr>
              <a:t>y</a:t>
            </a:r>
            <a:r>
              <a:rPr sz="2000" spc="75" dirty="0">
                <a:solidFill>
                  <a:srgbClr val="656565"/>
                </a:solidFill>
                <a:latin typeface="Arial"/>
                <a:cs typeface="Arial"/>
              </a:rPr>
              <a:t>=</a:t>
            </a:r>
            <a:r>
              <a:rPr sz="2000" spc="70" dirty="0">
                <a:solidFill>
                  <a:srgbClr val="006F1F"/>
                </a:solidFill>
                <a:latin typeface="Arial"/>
                <a:cs typeface="Arial"/>
              </a:rPr>
              <a:t>Non</a:t>
            </a:r>
            <a:r>
              <a:rPr sz="2000" spc="75" dirty="0">
                <a:solidFill>
                  <a:srgbClr val="006F1F"/>
                </a:solidFill>
                <a:latin typeface="Arial"/>
                <a:cs typeface="Arial"/>
              </a:rPr>
              <a:t>e</a:t>
            </a:r>
            <a:r>
              <a:rPr sz="2000" spc="75" dirty="0">
                <a:latin typeface="Arial"/>
                <a:cs typeface="Arial"/>
              </a:rPr>
              <a:t>):</a:t>
            </a:r>
            <a:endParaRPr sz="2000">
              <a:latin typeface="Arial"/>
              <a:cs typeface="Arial"/>
            </a:endParaRPr>
          </a:p>
          <a:p>
            <a:pPr marL="572135">
              <a:lnSpc>
                <a:spcPct val="100000"/>
              </a:lnSpc>
              <a:spcBef>
                <a:spcPts val="145"/>
              </a:spcBef>
              <a:tabLst>
                <a:tab pos="1684655" algn="l"/>
                <a:tab pos="3077845" algn="l"/>
                <a:tab pos="3496945" algn="l"/>
                <a:tab pos="4331970" algn="l"/>
              </a:tabLst>
            </a:pP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"</a:t>
            </a:r>
            <a:r>
              <a:rPr sz="2000" i="1" spc="-195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"</a:t>
            </a:r>
            <a:r>
              <a:rPr sz="2000" i="1" spc="-195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"</a:t>
            </a:r>
            <a:r>
              <a:rPr sz="2000" i="1" spc="-195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F</a:t>
            </a:r>
            <a:r>
              <a:rPr sz="2000" i="1" spc="-195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i</a:t>
            </a:r>
            <a:r>
              <a:rPr sz="2000" i="1" spc="-195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t</a:t>
            </a:r>
            <a:r>
              <a:rPr sz="2000" i="1" spc="-185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3F6F9F"/>
                </a:solidFill>
                <a:latin typeface="Times New Roman"/>
                <a:cs typeface="Times New Roman"/>
              </a:rPr>
              <a:t>	</a:t>
            </a:r>
            <a:r>
              <a:rPr sz="2000" i="1" spc="180" dirty="0">
                <a:solidFill>
                  <a:srgbClr val="3F6F9F"/>
                </a:solidFill>
                <a:latin typeface="Arial"/>
                <a:cs typeface="Arial"/>
              </a:rPr>
              <a:t>es</a:t>
            </a:r>
            <a:r>
              <a:rPr sz="2000" i="1" spc="170" dirty="0">
                <a:solidFill>
                  <a:srgbClr val="3F6F9F"/>
                </a:solidFill>
                <a:latin typeface="Arial"/>
                <a:cs typeface="Arial"/>
              </a:rPr>
              <a:t>t</a:t>
            </a:r>
            <a:r>
              <a:rPr sz="2000" i="1" spc="175" dirty="0">
                <a:solidFill>
                  <a:srgbClr val="3F6F9F"/>
                </a:solidFill>
                <a:latin typeface="Arial"/>
                <a:cs typeface="Arial"/>
              </a:rPr>
              <a:t>i</a:t>
            </a:r>
            <a:r>
              <a:rPr sz="2000" i="1" spc="160" dirty="0">
                <a:solidFill>
                  <a:srgbClr val="3F6F9F"/>
                </a:solidFill>
                <a:latin typeface="Arial"/>
                <a:cs typeface="Arial"/>
              </a:rPr>
              <a:t>m</a:t>
            </a:r>
            <a:r>
              <a:rPr sz="2000" i="1" spc="180" dirty="0">
                <a:solidFill>
                  <a:srgbClr val="3F6F9F"/>
                </a:solidFill>
                <a:latin typeface="Arial"/>
                <a:cs typeface="Arial"/>
              </a:rPr>
              <a:t>a</a:t>
            </a:r>
            <a:r>
              <a:rPr sz="2000" i="1" spc="170" dirty="0">
                <a:solidFill>
                  <a:srgbClr val="3F6F9F"/>
                </a:solidFill>
                <a:latin typeface="Arial"/>
                <a:cs typeface="Arial"/>
              </a:rPr>
              <a:t>t</a:t>
            </a:r>
            <a:r>
              <a:rPr sz="2000" i="1" spc="195" dirty="0">
                <a:solidFill>
                  <a:srgbClr val="3F6F9F"/>
                </a:solidFill>
                <a:latin typeface="Arial"/>
                <a:cs typeface="Arial"/>
              </a:rPr>
              <a:t>o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3F6F9F"/>
                </a:solidFill>
                <a:latin typeface="Times New Roman"/>
                <a:cs typeface="Times New Roman"/>
              </a:rPr>
              <a:t>	</a:t>
            </a:r>
            <a:r>
              <a:rPr sz="2000" i="1" spc="160" dirty="0">
                <a:solidFill>
                  <a:srgbClr val="3F6F9F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o</a:t>
            </a:r>
            <a:r>
              <a:rPr sz="2000" i="1" dirty="0">
                <a:solidFill>
                  <a:srgbClr val="3F6F9F"/>
                </a:solidFill>
                <a:latin typeface="Times New Roman"/>
                <a:cs typeface="Times New Roman"/>
              </a:rPr>
              <a:t>	</a:t>
            </a:r>
            <a:r>
              <a:rPr sz="2000" i="1" spc="215" dirty="0">
                <a:solidFill>
                  <a:srgbClr val="3F6F9F"/>
                </a:solidFill>
                <a:latin typeface="Arial"/>
                <a:cs typeface="Arial"/>
              </a:rPr>
              <a:t>da</a:t>
            </a:r>
            <a:r>
              <a:rPr sz="2000" i="1" spc="204" dirty="0">
                <a:solidFill>
                  <a:srgbClr val="3F6F9F"/>
                </a:solidFill>
                <a:latin typeface="Arial"/>
                <a:cs typeface="Arial"/>
              </a:rPr>
              <a:t>t</a:t>
            </a:r>
            <a:r>
              <a:rPr sz="2000" i="1" spc="220" dirty="0">
                <a:solidFill>
                  <a:srgbClr val="3F6F9F"/>
                </a:solidFill>
                <a:latin typeface="Arial"/>
                <a:cs typeface="Arial"/>
              </a:rPr>
              <a:t>a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.</a:t>
            </a:r>
            <a:r>
              <a:rPr sz="2000" i="1" dirty="0">
                <a:solidFill>
                  <a:srgbClr val="3F6F9F"/>
                </a:solidFill>
                <a:latin typeface="Times New Roman"/>
                <a:cs typeface="Times New Roman"/>
              </a:rPr>
              <a:t>	</a:t>
            </a:r>
            <a:r>
              <a:rPr sz="2000" i="1" spc="355" dirty="0">
                <a:solidFill>
                  <a:srgbClr val="3F6F9F"/>
                </a:solidFill>
                <a:latin typeface="Arial"/>
                <a:cs typeface="Arial"/>
              </a:rPr>
              <a:t>""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"</a:t>
            </a:r>
            <a:r>
              <a:rPr sz="2000" i="1" spc="-145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572135">
              <a:lnSpc>
                <a:spcPct val="100000"/>
              </a:lnSpc>
              <a:spcBef>
                <a:spcPts val="385"/>
              </a:spcBef>
              <a:tabLst>
                <a:tab pos="850900" algn="l"/>
                <a:tab pos="1407160" algn="l"/>
                <a:tab pos="2242185" algn="l"/>
                <a:tab pos="2660015" algn="l"/>
              </a:tabLst>
            </a:pP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#</a:t>
            </a:r>
            <a:r>
              <a:rPr sz="2000" i="1" dirty="0">
                <a:solidFill>
                  <a:srgbClr val="5F9FAE"/>
                </a:solidFill>
                <a:latin typeface="Times New Roman"/>
                <a:cs typeface="Times New Roman"/>
              </a:rPr>
              <a:t>	</a:t>
            </a:r>
            <a:r>
              <a:rPr sz="2000" i="1" spc="204" dirty="0">
                <a:solidFill>
                  <a:srgbClr val="5F9FAE"/>
                </a:solidFill>
                <a:latin typeface="Arial"/>
                <a:cs typeface="Arial"/>
              </a:rPr>
              <a:t>s</a:t>
            </a:r>
            <a:r>
              <a:rPr sz="2000" i="1" spc="200" dirty="0">
                <a:solidFill>
                  <a:srgbClr val="5F9FAE"/>
                </a:solidFill>
                <a:latin typeface="Arial"/>
                <a:cs typeface="Arial"/>
              </a:rPr>
              <a:t>e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5F9FAE"/>
                </a:solidFill>
                <a:latin typeface="Times New Roman"/>
                <a:cs typeface="Times New Roman"/>
              </a:rPr>
              <a:t>	</a:t>
            </a:r>
            <a:r>
              <a:rPr sz="2000" i="1" spc="229" dirty="0">
                <a:solidFill>
                  <a:srgbClr val="5F9FAE"/>
                </a:solidFill>
                <a:latin typeface="Arial"/>
                <a:cs typeface="Arial"/>
              </a:rPr>
              <a:t>s</a:t>
            </a:r>
            <a:r>
              <a:rPr sz="2000" i="1" spc="220" dirty="0">
                <a:solidFill>
                  <a:srgbClr val="5F9FAE"/>
                </a:solidFill>
                <a:latin typeface="Arial"/>
                <a:cs typeface="Arial"/>
              </a:rPr>
              <a:t>t</a:t>
            </a:r>
            <a:r>
              <a:rPr sz="2000" i="1" spc="225" dirty="0">
                <a:solidFill>
                  <a:srgbClr val="5F9FAE"/>
                </a:solidFill>
                <a:latin typeface="Arial"/>
                <a:cs typeface="Arial"/>
              </a:rPr>
              <a:t>a</a:t>
            </a:r>
            <a:r>
              <a:rPr sz="2000" i="1" spc="220" dirty="0">
                <a:solidFill>
                  <a:srgbClr val="5F9FAE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e</a:t>
            </a:r>
            <a:r>
              <a:rPr sz="2000" i="1" dirty="0">
                <a:solidFill>
                  <a:srgbClr val="5F9FAE"/>
                </a:solidFill>
                <a:latin typeface="Times New Roman"/>
                <a:cs typeface="Times New Roman"/>
              </a:rPr>
              <a:t>	</a:t>
            </a:r>
            <a:r>
              <a:rPr sz="2000" i="1" spc="260" dirty="0">
                <a:solidFill>
                  <a:srgbClr val="5F9FAE"/>
                </a:solidFill>
                <a:latin typeface="Arial"/>
                <a:cs typeface="Arial"/>
              </a:rPr>
              <a:t>o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f</a:t>
            </a:r>
            <a:r>
              <a:rPr sz="2000" i="1" dirty="0">
                <a:solidFill>
                  <a:srgbClr val="5F9FAE"/>
                </a:solidFill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`</a:t>
            </a:r>
            <a:r>
              <a:rPr sz="2000" i="1" spc="-130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`</a:t>
            </a:r>
            <a:r>
              <a:rPr sz="2000" i="1" spc="-130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s</a:t>
            </a:r>
            <a:r>
              <a:rPr sz="2000" i="1" spc="-125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e</a:t>
            </a:r>
            <a:r>
              <a:rPr sz="2000" i="1" spc="-130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l</a:t>
            </a:r>
            <a:r>
              <a:rPr sz="2000" i="1" spc="-135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f</a:t>
            </a:r>
            <a:r>
              <a:rPr sz="2000" i="1" spc="-135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`</a:t>
            </a:r>
            <a:r>
              <a:rPr sz="2000" i="1" spc="-140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`</a:t>
            </a:r>
            <a:endParaRPr sz="2000">
              <a:latin typeface="Arial"/>
              <a:cs typeface="Arial"/>
            </a:endParaRPr>
          </a:p>
          <a:p>
            <a:pPr marL="572135">
              <a:lnSpc>
                <a:spcPct val="100000"/>
              </a:lnSpc>
              <a:spcBef>
                <a:spcPts val="384"/>
              </a:spcBef>
            </a:pPr>
            <a:r>
              <a:rPr sz="2000" b="1" spc="130" dirty="0">
                <a:solidFill>
                  <a:srgbClr val="006F1F"/>
                </a:solidFill>
                <a:latin typeface="Arial"/>
                <a:cs typeface="Arial"/>
              </a:rPr>
              <a:t>retur</a:t>
            </a:r>
            <a:r>
              <a:rPr sz="2000" b="1" spc="125" dirty="0">
                <a:solidFill>
                  <a:srgbClr val="006F1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6F1F"/>
                </a:solidFill>
                <a:latin typeface="Arial"/>
                <a:cs typeface="Arial"/>
              </a:rPr>
              <a:t>s</a:t>
            </a:r>
            <a:r>
              <a:rPr sz="2000" spc="-185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1F"/>
                </a:solidFill>
                <a:latin typeface="Arial"/>
                <a:cs typeface="Arial"/>
              </a:rPr>
              <a:t>e</a:t>
            </a:r>
            <a:r>
              <a:rPr sz="2000" spc="-190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1F"/>
                </a:solidFill>
                <a:latin typeface="Arial"/>
                <a:cs typeface="Arial"/>
              </a:rPr>
              <a:t>l</a:t>
            </a:r>
            <a:r>
              <a:rPr sz="2000" spc="-195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1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572135" algn="l"/>
                <a:tab pos="2526030" algn="l"/>
              </a:tabLst>
            </a:pPr>
            <a:r>
              <a:rPr sz="2000" b="1" spc="90" dirty="0">
                <a:solidFill>
                  <a:srgbClr val="006F1F"/>
                </a:solidFill>
                <a:latin typeface="Arial"/>
                <a:cs typeface="Arial"/>
              </a:rPr>
              <a:t>de</a:t>
            </a:r>
            <a:r>
              <a:rPr sz="2000" b="1" dirty="0">
                <a:solidFill>
                  <a:srgbClr val="006F1F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006F1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4287D"/>
                </a:solidFill>
                <a:latin typeface="Arial"/>
                <a:cs typeface="Arial"/>
              </a:rPr>
              <a:t>p</a:t>
            </a:r>
            <a:r>
              <a:rPr sz="2000" spc="-204" dirty="0">
                <a:solidFill>
                  <a:srgbClr val="04287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287D"/>
                </a:solidFill>
                <a:latin typeface="Arial"/>
                <a:cs typeface="Arial"/>
              </a:rPr>
              <a:t>r</a:t>
            </a:r>
            <a:r>
              <a:rPr sz="2000" spc="-200" dirty="0">
                <a:solidFill>
                  <a:srgbClr val="04287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287D"/>
                </a:solidFill>
                <a:latin typeface="Arial"/>
                <a:cs typeface="Arial"/>
              </a:rPr>
              <a:t>e</a:t>
            </a:r>
            <a:r>
              <a:rPr sz="2000" spc="-204" dirty="0">
                <a:solidFill>
                  <a:srgbClr val="04287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287D"/>
                </a:solidFill>
                <a:latin typeface="Arial"/>
                <a:cs typeface="Arial"/>
              </a:rPr>
              <a:t>d</a:t>
            </a:r>
            <a:r>
              <a:rPr sz="2000" spc="-204" dirty="0">
                <a:solidFill>
                  <a:srgbClr val="04287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287D"/>
                </a:solidFill>
                <a:latin typeface="Arial"/>
                <a:cs typeface="Arial"/>
              </a:rPr>
              <a:t>i</a:t>
            </a:r>
            <a:r>
              <a:rPr sz="2000" spc="-204" dirty="0">
                <a:solidFill>
                  <a:srgbClr val="04287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287D"/>
                </a:solidFill>
                <a:latin typeface="Arial"/>
                <a:cs typeface="Arial"/>
              </a:rPr>
              <a:t>c</a:t>
            </a:r>
            <a:r>
              <a:rPr sz="2000" spc="-200" dirty="0">
                <a:solidFill>
                  <a:srgbClr val="04287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287D"/>
                </a:solidFill>
                <a:latin typeface="Arial"/>
                <a:cs typeface="Arial"/>
              </a:rPr>
              <a:t>t</a:t>
            </a:r>
            <a:r>
              <a:rPr sz="2000" spc="-195" dirty="0">
                <a:solidFill>
                  <a:srgbClr val="04287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1F"/>
                </a:solidFill>
                <a:latin typeface="Arial"/>
                <a:cs typeface="Arial"/>
              </a:rPr>
              <a:t>s</a:t>
            </a:r>
            <a:r>
              <a:rPr sz="2000" spc="-200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1F"/>
                </a:solidFill>
                <a:latin typeface="Arial"/>
                <a:cs typeface="Arial"/>
              </a:rPr>
              <a:t>e</a:t>
            </a:r>
            <a:r>
              <a:rPr sz="2000" spc="-215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1F"/>
                </a:solidFill>
                <a:latin typeface="Arial"/>
                <a:cs typeface="Arial"/>
              </a:rPr>
              <a:t>l</a:t>
            </a:r>
            <a:r>
              <a:rPr sz="2000" spc="-204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1F"/>
                </a:solidFill>
                <a:latin typeface="Arial"/>
                <a:cs typeface="Arial"/>
              </a:rPr>
              <a:t>f</a:t>
            </a:r>
            <a:r>
              <a:rPr sz="2000" spc="-204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229" dirty="0">
                <a:latin typeface="Arial"/>
                <a:cs typeface="Arial"/>
              </a:rPr>
              <a:t>X</a:t>
            </a:r>
            <a:r>
              <a:rPr sz="2000" spc="240" dirty="0">
                <a:latin typeface="Arial"/>
                <a:cs typeface="Arial"/>
              </a:rPr>
              <a:t>)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83360" y="3963557"/>
            <a:ext cx="25203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"</a:t>
            </a:r>
            <a:r>
              <a:rPr sz="2000" i="1" spc="-245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"</a:t>
            </a:r>
            <a:r>
              <a:rPr sz="2000" i="1" spc="-245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"</a:t>
            </a:r>
            <a:r>
              <a:rPr sz="2000" i="1" spc="-245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r>
              <a:rPr sz="2000" i="1" spc="254" dirty="0">
                <a:solidFill>
                  <a:srgbClr val="3F6F9F"/>
                </a:solidFill>
                <a:latin typeface="Arial"/>
                <a:cs typeface="Arial"/>
              </a:rPr>
              <a:t>P</a:t>
            </a:r>
            <a:r>
              <a:rPr sz="2000" i="1" spc="265" dirty="0">
                <a:solidFill>
                  <a:srgbClr val="3F6F9F"/>
                </a:solidFill>
                <a:latin typeface="Arial"/>
                <a:cs typeface="Arial"/>
              </a:rPr>
              <a:t>r</a:t>
            </a:r>
            <a:r>
              <a:rPr sz="2000" i="1" spc="260" dirty="0">
                <a:solidFill>
                  <a:srgbClr val="3F6F9F"/>
                </a:solidFill>
                <a:latin typeface="Arial"/>
                <a:cs typeface="Arial"/>
              </a:rPr>
              <a:t>edi</a:t>
            </a:r>
            <a:r>
              <a:rPr sz="2000" i="1" spc="285" dirty="0">
                <a:solidFill>
                  <a:srgbClr val="3F6F9F"/>
                </a:solidFill>
                <a:latin typeface="Arial"/>
                <a:cs typeface="Arial"/>
              </a:rPr>
              <a:t>c</a:t>
            </a:r>
            <a:r>
              <a:rPr sz="2000" i="1" spc="210" dirty="0">
                <a:solidFill>
                  <a:srgbClr val="3F6F9F"/>
                </a:solidFill>
                <a:latin typeface="Arial"/>
                <a:cs typeface="Arial"/>
              </a:rPr>
              <a:t>t</a:t>
            </a:r>
            <a:r>
              <a:rPr sz="2000" i="1" spc="60" dirty="0">
                <a:solidFill>
                  <a:srgbClr val="3F6F9F"/>
                </a:solidFill>
                <a:latin typeface="Arial"/>
                <a:cs typeface="Arial"/>
              </a:rPr>
              <a:t>r</a:t>
            </a:r>
            <a:r>
              <a:rPr sz="2000" i="1" spc="55" dirty="0">
                <a:solidFill>
                  <a:srgbClr val="3F6F9F"/>
                </a:solidFill>
                <a:latin typeface="Arial"/>
                <a:cs typeface="Arial"/>
              </a:rPr>
              <a:t>e</a:t>
            </a:r>
            <a:r>
              <a:rPr sz="2000" i="1" spc="60" dirty="0">
                <a:solidFill>
                  <a:srgbClr val="3F6F9F"/>
                </a:solidFill>
                <a:latin typeface="Arial"/>
                <a:cs typeface="Arial"/>
              </a:rPr>
              <a:t>s</a:t>
            </a:r>
            <a:r>
              <a:rPr sz="2000" i="1" spc="55" dirty="0">
                <a:solidFill>
                  <a:srgbClr val="3F6F9F"/>
                </a:solidFill>
                <a:latin typeface="Arial"/>
                <a:cs typeface="Arial"/>
              </a:rPr>
              <a:t>pon</a:t>
            </a:r>
            <a:r>
              <a:rPr sz="2000" i="1" spc="75" dirty="0">
                <a:solidFill>
                  <a:srgbClr val="3F6F9F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7958" y="3963557"/>
            <a:ext cx="18262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05255" algn="l"/>
              </a:tabLst>
            </a:pP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o</a:t>
            </a:r>
            <a:r>
              <a:rPr sz="2000" i="1" spc="-155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r>
              <a:rPr sz="2000" i="1" spc="175" dirty="0">
                <a:solidFill>
                  <a:srgbClr val="3F6F9F"/>
                </a:solidFill>
                <a:latin typeface="Arial"/>
                <a:cs typeface="Arial"/>
              </a:rPr>
              <a:t>f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`</a:t>
            </a:r>
            <a:r>
              <a:rPr sz="2000" i="1" spc="-150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`</a:t>
            </a:r>
            <a:r>
              <a:rPr sz="2000" i="1" spc="-150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X</a:t>
            </a:r>
            <a:r>
              <a:rPr sz="2000" i="1" spc="-160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`</a:t>
            </a:r>
            <a:r>
              <a:rPr sz="2000" i="1" spc="-150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`</a:t>
            </a:r>
            <a:r>
              <a:rPr sz="2000" i="1" spc="-140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.</a:t>
            </a:r>
            <a:r>
              <a:rPr sz="2000" i="1" dirty="0">
                <a:solidFill>
                  <a:srgbClr val="3F6F9F"/>
                </a:solidFill>
                <a:latin typeface="Times New Roman"/>
                <a:cs typeface="Times New Roman"/>
              </a:rPr>
              <a:t>	</a:t>
            </a:r>
            <a:r>
              <a:rPr sz="2000" i="1" spc="355" dirty="0">
                <a:solidFill>
                  <a:srgbClr val="3F6F9F"/>
                </a:solidFill>
                <a:latin typeface="Arial"/>
                <a:cs typeface="Arial"/>
              </a:rPr>
              <a:t>""</a:t>
            </a:r>
            <a:r>
              <a:rPr sz="2000" i="1" dirty="0">
                <a:solidFill>
                  <a:srgbClr val="3F6F9F"/>
                </a:solidFill>
                <a:latin typeface="Arial"/>
                <a:cs typeface="Arial"/>
              </a:rPr>
              <a:t>"</a:t>
            </a:r>
            <a:r>
              <a:rPr sz="2000" i="1" spc="-145" dirty="0">
                <a:solidFill>
                  <a:srgbClr val="3F6F9F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3360" y="4317125"/>
            <a:ext cx="29210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1465" algn="l"/>
                <a:tab pos="1403985" algn="l"/>
              </a:tabLst>
            </a:pP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#</a:t>
            </a:r>
            <a:r>
              <a:rPr sz="2000" i="1" dirty="0">
                <a:solidFill>
                  <a:srgbClr val="5F9FAE"/>
                </a:solidFill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c</a:t>
            </a:r>
            <a:r>
              <a:rPr sz="2000" i="1" spc="5" dirty="0">
                <a:solidFill>
                  <a:srgbClr val="5F9FAE"/>
                </a:solidFill>
                <a:latin typeface="Arial"/>
                <a:cs typeface="Arial"/>
              </a:rPr>
              <a:t>o</a:t>
            </a:r>
            <a:r>
              <a:rPr sz="2000" i="1" spc="-15" dirty="0">
                <a:solidFill>
                  <a:srgbClr val="5F9FAE"/>
                </a:solidFill>
                <a:latin typeface="Arial"/>
                <a:cs typeface="Arial"/>
              </a:rPr>
              <a:t>m</a:t>
            </a:r>
            <a:r>
              <a:rPr sz="2000" i="1" spc="-5" dirty="0">
                <a:solidFill>
                  <a:srgbClr val="5F9FAE"/>
                </a:solidFill>
                <a:latin typeface="Arial"/>
                <a:cs typeface="Arial"/>
              </a:rPr>
              <a:t>pu</a:t>
            </a:r>
            <a:r>
              <a:rPr sz="2000" i="1" spc="-15" dirty="0">
                <a:solidFill>
                  <a:srgbClr val="5F9FAE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e</a:t>
            </a:r>
            <a:r>
              <a:rPr sz="2000" i="1" dirty="0">
                <a:solidFill>
                  <a:srgbClr val="5F9FAE"/>
                </a:solidFill>
                <a:latin typeface="Times New Roman"/>
                <a:cs typeface="Times New Roman"/>
              </a:rPr>
              <a:t>	</a:t>
            </a:r>
            <a:r>
              <a:rPr sz="2000" i="1" spc="215" dirty="0">
                <a:solidFill>
                  <a:srgbClr val="5F9FAE"/>
                </a:solidFill>
                <a:latin typeface="Arial"/>
                <a:cs typeface="Arial"/>
              </a:rPr>
              <a:t>pred</a:t>
            </a:r>
            <a:r>
              <a:rPr sz="2000" i="1" spc="210" dirty="0">
                <a:solidFill>
                  <a:srgbClr val="5F9FAE"/>
                </a:solidFill>
                <a:latin typeface="Arial"/>
                <a:cs typeface="Arial"/>
              </a:rPr>
              <a:t>i</a:t>
            </a:r>
            <a:r>
              <a:rPr sz="2000" i="1" spc="220" dirty="0">
                <a:solidFill>
                  <a:srgbClr val="5F9FAE"/>
                </a:solidFill>
                <a:latin typeface="Arial"/>
                <a:cs typeface="Arial"/>
              </a:rPr>
              <a:t>c</a:t>
            </a:r>
            <a:r>
              <a:rPr sz="2000" i="1" spc="204" dirty="0">
                <a:solidFill>
                  <a:srgbClr val="5F9FAE"/>
                </a:solidFill>
                <a:latin typeface="Arial"/>
                <a:cs typeface="Arial"/>
              </a:rPr>
              <a:t>t</a:t>
            </a:r>
            <a:r>
              <a:rPr sz="2000" i="1" spc="210" dirty="0">
                <a:solidFill>
                  <a:srgbClr val="5F9FAE"/>
                </a:solidFill>
                <a:latin typeface="Arial"/>
                <a:cs typeface="Arial"/>
              </a:rPr>
              <a:t>i</a:t>
            </a:r>
            <a:r>
              <a:rPr sz="2000" i="1" spc="215" dirty="0">
                <a:solidFill>
                  <a:srgbClr val="5F9FAE"/>
                </a:solidFill>
                <a:latin typeface="Arial"/>
                <a:cs typeface="Arial"/>
              </a:rPr>
              <a:t>on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6850" y="4317125"/>
            <a:ext cx="11055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`</a:t>
            </a:r>
            <a:r>
              <a:rPr sz="2000" i="1" spc="-235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`</a:t>
            </a:r>
            <a:r>
              <a:rPr sz="2000" i="1" spc="-235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2000" i="1" spc="260" dirty="0">
                <a:solidFill>
                  <a:srgbClr val="5F9FAE"/>
                </a:solidFill>
                <a:latin typeface="Arial"/>
                <a:cs typeface="Arial"/>
              </a:rPr>
              <a:t>p</a:t>
            </a:r>
            <a:r>
              <a:rPr sz="2000" i="1" spc="250" dirty="0">
                <a:solidFill>
                  <a:srgbClr val="5F9FAE"/>
                </a:solidFill>
                <a:latin typeface="Arial"/>
                <a:cs typeface="Arial"/>
              </a:rPr>
              <a:t>re</a:t>
            </a:r>
            <a:r>
              <a:rPr sz="2000" i="1" spc="260" dirty="0">
                <a:solidFill>
                  <a:srgbClr val="5F9FAE"/>
                </a:solidFill>
                <a:latin typeface="Arial"/>
                <a:cs typeface="Arial"/>
              </a:rPr>
              <a:t>d</a:t>
            </a:r>
            <a:r>
              <a:rPr sz="2000" i="1" spc="250" dirty="0">
                <a:solidFill>
                  <a:srgbClr val="5F9FAE"/>
                </a:solidFill>
                <a:latin typeface="Arial"/>
                <a:cs typeface="Arial"/>
              </a:rPr>
              <a:t>`</a:t>
            </a:r>
            <a:r>
              <a:rPr sz="2000" i="1" dirty="0">
                <a:solidFill>
                  <a:srgbClr val="5F9FAE"/>
                </a:solidFill>
                <a:latin typeface="Arial"/>
                <a:cs typeface="Arial"/>
              </a:rPr>
              <a:t>`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3360" y="4670693"/>
            <a:ext cx="15474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87425" algn="l"/>
              </a:tabLst>
            </a:pPr>
            <a:r>
              <a:rPr sz="2000" b="1" spc="130" dirty="0">
                <a:solidFill>
                  <a:srgbClr val="006F1F"/>
                </a:solidFill>
                <a:latin typeface="Arial"/>
                <a:cs typeface="Arial"/>
              </a:rPr>
              <a:t>retur</a:t>
            </a:r>
            <a:r>
              <a:rPr sz="2000" b="1" dirty="0">
                <a:solidFill>
                  <a:srgbClr val="006F1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6F1F"/>
                </a:solidFill>
                <a:latin typeface="Times New Roman"/>
                <a:cs typeface="Times New Roman"/>
              </a:rPr>
              <a:t>	</a:t>
            </a:r>
            <a:r>
              <a:rPr sz="2000" spc="95" dirty="0">
                <a:latin typeface="Arial"/>
                <a:cs typeface="Arial"/>
              </a:rPr>
              <a:t>pre</a:t>
            </a:r>
            <a:r>
              <a:rPr sz="200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869" y="1796291"/>
            <a:ext cx="7221855" cy="144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60" indent="-353060">
              <a:lnSpc>
                <a:spcPct val="100000"/>
              </a:lnSpc>
              <a:buFont typeface="Arial"/>
              <a:buChar char="-"/>
              <a:tabLst>
                <a:tab pos="366395" algn="l"/>
                <a:tab pos="2134235" algn="l"/>
              </a:tabLst>
            </a:pP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-1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i</a:t>
            </a:r>
            <a:r>
              <a:rPr sz="3000" spc="-1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-1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(</a:t>
            </a:r>
            <a:r>
              <a:rPr sz="3000" spc="-19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Arial"/>
                <a:cs typeface="Arial"/>
              </a:rPr>
              <a:t>X</a:t>
            </a:r>
            <a:r>
              <a:rPr sz="3000" spc="-19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Arial"/>
                <a:cs typeface="Arial"/>
              </a:rPr>
              <a:t>,</a:t>
            </a:r>
            <a:r>
              <a:rPr sz="3000" spc="-1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-1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)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5" dirty="0">
                <a:latin typeface="Arial"/>
                <a:cs typeface="Arial"/>
              </a:rPr>
              <a:t>sets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the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sta</a:t>
            </a:r>
            <a:r>
              <a:rPr sz="3000" spc="-25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10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the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estima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o</a:t>
            </a:r>
            <a:r>
              <a:rPr sz="3000" spc="-175" dirty="0">
                <a:latin typeface="Arial"/>
                <a:cs typeface="Arial"/>
              </a:rPr>
              <a:t>r</a:t>
            </a:r>
            <a:r>
              <a:rPr sz="3000" spc="-10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365760" marR="355600" indent="-353060">
              <a:lnSpc>
                <a:spcPct val="100000"/>
              </a:lnSpc>
              <a:spcBef>
                <a:spcPts val="994"/>
              </a:spcBef>
              <a:buFont typeface="Arial"/>
              <a:buChar char="-"/>
              <a:tabLst>
                <a:tab pos="366395" algn="l"/>
                <a:tab pos="3292475" algn="l"/>
              </a:tabLst>
            </a:pPr>
            <a:r>
              <a:rPr sz="3000" spc="90" dirty="0">
                <a:latin typeface="Arial"/>
                <a:cs typeface="Arial"/>
              </a:rPr>
              <a:t>X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usuall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2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nump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arra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shape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Arial"/>
                <a:cs typeface="Arial"/>
              </a:rPr>
              <a:t>(</a:t>
            </a:r>
            <a:r>
              <a:rPr sz="3000" spc="55" dirty="0">
                <a:latin typeface="Arial"/>
                <a:cs typeface="Arial"/>
              </a:rPr>
              <a:t>nu</a:t>
            </a:r>
            <a:r>
              <a:rPr sz="3000" spc="50" dirty="0">
                <a:latin typeface="Arial"/>
                <a:cs typeface="Arial"/>
              </a:rPr>
              <a:t>m</a:t>
            </a:r>
            <a:r>
              <a:rPr sz="3000" spc="55" dirty="0">
                <a:latin typeface="Arial"/>
                <a:cs typeface="Arial"/>
              </a:rPr>
              <a:t>_sa</a:t>
            </a:r>
            <a:r>
              <a:rPr sz="3000" spc="50" dirty="0">
                <a:latin typeface="Arial"/>
                <a:cs typeface="Arial"/>
              </a:rPr>
              <a:t>m</a:t>
            </a:r>
            <a:r>
              <a:rPr sz="3000" spc="55" dirty="0">
                <a:latin typeface="Arial"/>
                <a:cs typeface="Arial"/>
              </a:rPr>
              <a:t>p</a:t>
            </a:r>
            <a:r>
              <a:rPr sz="3000" spc="60" dirty="0">
                <a:latin typeface="Arial"/>
                <a:cs typeface="Arial"/>
              </a:rPr>
              <a:t>l</a:t>
            </a:r>
            <a:r>
              <a:rPr sz="3000" spc="55" dirty="0">
                <a:latin typeface="Arial"/>
                <a:cs typeface="Arial"/>
              </a:rPr>
              <a:t>es</a:t>
            </a:r>
            <a:r>
              <a:rPr sz="3000" spc="-10" dirty="0">
                <a:latin typeface="Arial"/>
                <a:cs typeface="Arial"/>
              </a:rPr>
              <a:t>,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200" dirty="0">
                <a:latin typeface="Arial"/>
                <a:cs typeface="Arial"/>
              </a:rPr>
              <a:t>nu</a:t>
            </a:r>
            <a:r>
              <a:rPr sz="3000" spc="195" dirty="0">
                <a:latin typeface="Arial"/>
                <a:cs typeface="Arial"/>
              </a:rPr>
              <a:t>m</a:t>
            </a:r>
            <a:r>
              <a:rPr sz="3000" spc="200" dirty="0">
                <a:latin typeface="Arial"/>
                <a:cs typeface="Arial"/>
              </a:rPr>
              <a:t>_</a:t>
            </a:r>
            <a:r>
              <a:rPr sz="3000" spc="180" dirty="0">
                <a:latin typeface="Arial"/>
                <a:cs typeface="Arial"/>
              </a:rPr>
              <a:t>f</a:t>
            </a:r>
            <a:r>
              <a:rPr sz="3000" spc="200" dirty="0">
                <a:latin typeface="Arial"/>
                <a:cs typeface="Arial"/>
              </a:rPr>
              <a:t>ea</a:t>
            </a:r>
            <a:r>
              <a:rPr sz="3000" spc="180" dirty="0">
                <a:latin typeface="Arial"/>
                <a:cs typeface="Arial"/>
              </a:rPr>
              <a:t>t</a:t>
            </a:r>
            <a:r>
              <a:rPr sz="3000" spc="185" dirty="0">
                <a:latin typeface="Arial"/>
                <a:cs typeface="Arial"/>
              </a:rPr>
              <a:t>u</a:t>
            </a:r>
            <a:r>
              <a:rPr sz="3000" spc="195" dirty="0">
                <a:latin typeface="Arial"/>
                <a:cs typeface="Arial"/>
              </a:rPr>
              <a:t>r</a:t>
            </a:r>
            <a:r>
              <a:rPr sz="3000" spc="185" dirty="0">
                <a:latin typeface="Arial"/>
                <a:cs typeface="Arial"/>
              </a:rPr>
              <a:t>e</a:t>
            </a:r>
            <a:r>
              <a:rPr sz="3000" spc="200" dirty="0">
                <a:latin typeface="Arial"/>
                <a:cs typeface="Arial"/>
              </a:rPr>
              <a:t>s</a:t>
            </a:r>
            <a:r>
              <a:rPr sz="3000" spc="195" dirty="0">
                <a:latin typeface="Arial"/>
                <a:cs typeface="Arial"/>
              </a:rPr>
              <a:t>)</a:t>
            </a:r>
            <a:r>
              <a:rPr sz="3000" spc="-10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049" y="3422781"/>
            <a:ext cx="7522209" cy="157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9580" algn="l"/>
                <a:tab pos="868680" algn="l"/>
              </a:tabLst>
            </a:pPr>
            <a:r>
              <a:rPr sz="3000" dirty="0">
                <a:latin typeface="Arial"/>
                <a:cs typeface="Arial"/>
              </a:rPr>
              <a:t>-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1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arra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w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spc="-15" dirty="0">
                <a:latin typeface="Arial"/>
                <a:cs typeface="Arial"/>
              </a:rPr>
              <a:t>th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shape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185" dirty="0">
                <a:latin typeface="Arial"/>
                <a:cs typeface="Arial"/>
              </a:rPr>
              <a:t>(n_samp</a:t>
            </a:r>
            <a:r>
              <a:rPr sz="3000" spc="190" dirty="0">
                <a:latin typeface="Arial"/>
                <a:cs typeface="Arial"/>
              </a:rPr>
              <a:t>l</a:t>
            </a:r>
            <a:r>
              <a:rPr sz="3000" spc="185" dirty="0">
                <a:latin typeface="Arial"/>
                <a:cs typeface="Arial"/>
              </a:rPr>
              <a:t>es</a:t>
            </a:r>
            <a:r>
              <a:rPr sz="3000" spc="170" dirty="0">
                <a:latin typeface="Arial"/>
                <a:cs typeface="Arial"/>
              </a:rPr>
              <a:t>,</a:t>
            </a:r>
            <a:r>
              <a:rPr sz="3000" dirty="0"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000" dirty="0">
                <a:latin typeface="Arial"/>
                <a:cs typeface="Arial"/>
              </a:rPr>
              <a:t>-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000" dirty="0">
                <a:latin typeface="Arial"/>
                <a:cs typeface="Arial"/>
              </a:rPr>
              <a:t>-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6437" y="4006477"/>
            <a:ext cx="6735445" cy="144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18385" algn="l"/>
              </a:tabLst>
            </a:pPr>
            <a:r>
              <a:rPr sz="3000" spc="325" dirty="0">
                <a:latin typeface="Arial"/>
                <a:cs typeface="Arial"/>
              </a:rPr>
              <a:t>p</a:t>
            </a:r>
            <a:r>
              <a:rPr sz="3000" spc="330" dirty="0">
                <a:latin typeface="Arial"/>
                <a:cs typeface="Arial"/>
              </a:rPr>
              <a:t>r</a:t>
            </a:r>
            <a:r>
              <a:rPr sz="3000" spc="325" dirty="0">
                <a:latin typeface="Arial"/>
                <a:cs typeface="Arial"/>
              </a:rPr>
              <a:t>ed</a:t>
            </a:r>
            <a:r>
              <a:rPr sz="3000" spc="335" dirty="0">
                <a:latin typeface="Arial"/>
                <a:cs typeface="Arial"/>
              </a:rPr>
              <a:t>i</a:t>
            </a:r>
            <a:r>
              <a:rPr sz="3000" spc="330" dirty="0">
                <a:latin typeface="Arial"/>
                <a:cs typeface="Arial"/>
              </a:rPr>
              <a:t>c</a:t>
            </a:r>
            <a:r>
              <a:rPr sz="3000" spc="325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(</a:t>
            </a:r>
            <a:r>
              <a:rPr sz="3000" spc="-420" dirty="0">
                <a:latin typeface="Times New Roman"/>
                <a:cs typeface="Times New Roman"/>
              </a:rPr>
              <a:t> </a:t>
            </a:r>
            <a:r>
              <a:rPr sz="3000" spc="330" dirty="0">
                <a:latin typeface="Arial"/>
                <a:cs typeface="Arial"/>
              </a:rPr>
              <a:t>X</a:t>
            </a:r>
            <a:r>
              <a:rPr sz="3000" dirty="0">
                <a:latin typeface="Arial"/>
                <a:cs typeface="Arial"/>
              </a:rPr>
              <a:t>)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dirty="0">
                <a:latin typeface="Arial"/>
                <a:cs typeface="Arial"/>
              </a:rPr>
              <a:t>re</a:t>
            </a:r>
            <a:r>
              <a:rPr sz="3000" spc="-15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urn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the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class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o</a:t>
            </a:r>
            <a:r>
              <a:rPr sz="3000" dirty="0">
                <a:latin typeface="Arial"/>
                <a:cs typeface="Arial"/>
              </a:rPr>
              <a:t>r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value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274060" algn="l"/>
              </a:tabLst>
            </a:pPr>
            <a:r>
              <a:rPr sz="3000" spc="280" dirty="0">
                <a:latin typeface="Arial"/>
                <a:cs typeface="Arial"/>
              </a:rPr>
              <a:t>pred</a:t>
            </a:r>
            <a:r>
              <a:rPr sz="3000" spc="290" dirty="0">
                <a:latin typeface="Arial"/>
                <a:cs typeface="Arial"/>
              </a:rPr>
              <a:t>i</a:t>
            </a:r>
            <a:r>
              <a:rPr sz="3000" spc="285" dirty="0">
                <a:latin typeface="Arial"/>
                <a:cs typeface="Arial"/>
              </a:rPr>
              <a:t>c</a:t>
            </a:r>
            <a:r>
              <a:rPr sz="3000" spc="265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_</a:t>
            </a:r>
            <a:r>
              <a:rPr sz="3000" spc="-470" dirty="0">
                <a:latin typeface="Times New Roman"/>
                <a:cs typeface="Times New Roman"/>
              </a:rPr>
              <a:t> </a:t>
            </a:r>
            <a:r>
              <a:rPr sz="3000" spc="270" dirty="0">
                <a:latin typeface="Arial"/>
                <a:cs typeface="Arial"/>
              </a:rPr>
              <a:t>p</a:t>
            </a:r>
            <a:r>
              <a:rPr sz="3000" spc="280" dirty="0">
                <a:latin typeface="Arial"/>
                <a:cs typeface="Arial"/>
              </a:rPr>
              <a:t>r</a:t>
            </a:r>
            <a:r>
              <a:rPr sz="3000" spc="270" dirty="0">
                <a:latin typeface="Arial"/>
                <a:cs typeface="Arial"/>
              </a:rPr>
              <a:t>ob</a:t>
            </a:r>
            <a:r>
              <a:rPr sz="3000" spc="280" dirty="0">
                <a:latin typeface="Arial"/>
                <a:cs typeface="Arial"/>
              </a:rPr>
              <a:t>a(</a:t>
            </a:r>
            <a:r>
              <a:rPr sz="3000" dirty="0">
                <a:latin typeface="Arial"/>
                <a:cs typeface="Arial"/>
              </a:rPr>
              <a:t>)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5" dirty="0">
                <a:latin typeface="Arial"/>
                <a:cs typeface="Arial"/>
              </a:rPr>
              <a:t>re</a:t>
            </a:r>
            <a:r>
              <a:rPr sz="3000" spc="-2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urn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2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arra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-25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Arial"/>
                <a:cs typeface="Arial"/>
              </a:rPr>
              <a:t>of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261110" algn="l"/>
                <a:tab pos="3768090" algn="l"/>
              </a:tabLst>
            </a:pPr>
            <a:r>
              <a:rPr sz="3000" spc="-5" dirty="0">
                <a:latin typeface="Arial"/>
                <a:cs typeface="Arial"/>
              </a:rPr>
              <a:t>shap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150" dirty="0">
                <a:latin typeface="Arial"/>
                <a:cs typeface="Arial"/>
              </a:rPr>
              <a:t>(n_sa</a:t>
            </a:r>
            <a:r>
              <a:rPr sz="3000" spc="145" dirty="0">
                <a:latin typeface="Arial"/>
                <a:cs typeface="Arial"/>
              </a:rPr>
              <a:t>m</a:t>
            </a:r>
            <a:r>
              <a:rPr sz="3000" spc="150" dirty="0">
                <a:latin typeface="Arial"/>
                <a:cs typeface="Arial"/>
              </a:rPr>
              <a:t>p</a:t>
            </a:r>
            <a:r>
              <a:rPr sz="3000" spc="155" dirty="0">
                <a:latin typeface="Arial"/>
                <a:cs typeface="Arial"/>
              </a:rPr>
              <a:t>l</a:t>
            </a:r>
            <a:r>
              <a:rPr sz="3000" spc="150" dirty="0">
                <a:latin typeface="Arial"/>
                <a:cs typeface="Arial"/>
              </a:rPr>
              <a:t>es</a:t>
            </a:r>
            <a:r>
              <a:rPr sz="3000" dirty="0">
                <a:latin typeface="Arial"/>
                <a:cs typeface="Arial"/>
              </a:rPr>
              <a:t>,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204" dirty="0">
                <a:latin typeface="Arial"/>
                <a:cs typeface="Arial"/>
              </a:rPr>
              <a:t>n_</a:t>
            </a:r>
            <a:r>
              <a:rPr sz="3000" spc="210" dirty="0">
                <a:latin typeface="Arial"/>
                <a:cs typeface="Arial"/>
              </a:rPr>
              <a:t>c</a:t>
            </a:r>
            <a:r>
              <a:rPr sz="3000" spc="204" dirty="0">
                <a:latin typeface="Arial"/>
                <a:cs typeface="Arial"/>
              </a:rPr>
              <a:t>l</a:t>
            </a:r>
            <a:r>
              <a:rPr sz="3000" spc="200" dirty="0">
                <a:latin typeface="Arial"/>
                <a:cs typeface="Arial"/>
              </a:rPr>
              <a:t>a</a:t>
            </a:r>
            <a:r>
              <a:rPr sz="3000" spc="210" dirty="0">
                <a:latin typeface="Arial"/>
                <a:cs typeface="Arial"/>
              </a:rPr>
              <a:t>s</a:t>
            </a:r>
            <a:r>
              <a:rPr sz="3000" spc="200" dirty="0">
                <a:latin typeface="Arial"/>
                <a:cs typeface="Arial"/>
              </a:rPr>
              <a:t>se</a:t>
            </a:r>
            <a:r>
              <a:rPr sz="3000" spc="210" dirty="0">
                <a:latin typeface="Arial"/>
                <a:cs typeface="Arial"/>
              </a:rPr>
              <a:t>s</a:t>
            </a:r>
            <a:r>
              <a:rPr sz="3000" dirty="0"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11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Estimat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rs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3721" y="6023339"/>
            <a:ext cx="19367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sic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met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5251" y="1830612"/>
            <a:ext cx="387731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  <a:tabLst>
                <a:tab pos="850265" algn="l"/>
                <a:tab pos="2192020" algn="l"/>
                <a:tab pos="3364229" algn="l"/>
              </a:tabLst>
            </a:pPr>
            <a:r>
              <a:rPr sz="2400" b="1" spc="-20" dirty="0">
                <a:solidFill>
                  <a:srgbClr val="006F1F"/>
                </a:solidFill>
                <a:latin typeface="Arial"/>
                <a:cs typeface="Arial"/>
              </a:rPr>
              <a:t>f</a:t>
            </a:r>
            <a:r>
              <a:rPr sz="2400" b="1" spc="-25" dirty="0">
                <a:solidFill>
                  <a:srgbClr val="006F1F"/>
                </a:solidFill>
                <a:latin typeface="Arial"/>
                <a:cs typeface="Arial"/>
              </a:rPr>
              <a:t>r</a:t>
            </a:r>
            <a:r>
              <a:rPr sz="2400" b="1" spc="-30" dirty="0">
                <a:solidFill>
                  <a:srgbClr val="006F1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6F1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6F1F"/>
                </a:solidFill>
                <a:latin typeface="Times New Roman"/>
                <a:cs typeface="Times New Roman"/>
              </a:rPr>
              <a:t>	</a:t>
            </a:r>
            <a:r>
              <a:rPr sz="2400" b="1" spc="100" dirty="0">
                <a:solidFill>
                  <a:srgbClr val="0D82B5"/>
                </a:solidFill>
                <a:latin typeface="Arial"/>
                <a:cs typeface="Arial"/>
              </a:rPr>
              <a:t>sk</a:t>
            </a:r>
            <a:r>
              <a:rPr sz="2400" b="1" spc="110" dirty="0">
                <a:solidFill>
                  <a:srgbClr val="0D82B5"/>
                </a:solidFill>
                <a:latin typeface="Arial"/>
                <a:cs typeface="Arial"/>
              </a:rPr>
              <a:t>l</a:t>
            </a:r>
            <a:r>
              <a:rPr sz="2400" b="1" spc="100" dirty="0">
                <a:solidFill>
                  <a:srgbClr val="0D82B5"/>
                </a:solidFill>
                <a:latin typeface="Arial"/>
                <a:cs typeface="Arial"/>
              </a:rPr>
              <a:t>ea</a:t>
            </a:r>
            <a:r>
              <a:rPr sz="2400" b="1" spc="125" dirty="0">
                <a:solidFill>
                  <a:srgbClr val="0D82B5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D82B5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D82B5"/>
                </a:solidFill>
                <a:latin typeface="Times New Roman"/>
                <a:cs typeface="Times New Roman"/>
              </a:rPr>
              <a:t>	</a:t>
            </a:r>
            <a:r>
              <a:rPr sz="2400" b="1" spc="70" dirty="0">
                <a:solidFill>
                  <a:srgbClr val="006F1F"/>
                </a:solidFill>
                <a:latin typeface="Arial"/>
                <a:cs typeface="Arial"/>
              </a:rPr>
              <a:t>i</a:t>
            </a:r>
            <a:r>
              <a:rPr sz="2400" b="1" spc="65" dirty="0">
                <a:solidFill>
                  <a:srgbClr val="006F1F"/>
                </a:solidFill>
                <a:latin typeface="Arial"/>
                <a:cs typeface="Arial"/>
              </a:rPr>
              <a:t>mpo</a:t>
            </a:r>
            <a:r>
              <a:rPr sz="2400" b="1" spc="85" dirty="0">
                <a:solidFill>
                  <a:srgbClr val="006F1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6F1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6F1F"/>
                </a:solidFill>
                <a:latin typeface="Times New Roman"/>
                <a:cs typeface="Times New Roman"/>
              </a:rPr>
              <a:t>	</a:t>
            </a:r>
            <a:r>
              <a:rPr sz="2400" spc="-160" dirty="0">
                <a:latin typeface="Arial"/>
                <a:cs typeface="Arial"/>
              </a:rPr>
              <a:t>svm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5238" y="2649882"/>
            <a:ext cx="5309870" cy="116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  <a:tabLst>
                <a:tab pos="1689100" algn="l"/>
                <a:tab pos="2024380" algn="l"/>
                <a:tab pos="2858135" algn="l"/>
              </a:tabLst>
            </a:pPr>
            <a:r>
              <a:rPr sz="2400" spc="220" dirty="0">
                <a:latin typeface="Arial"/>
                <a:cs typeface="Arial"/>
              </a:rPr>
              <a:t>e</a:t>
            </a:r>
            <a:r>
              <a:rPr sz="2400" spc="225" dirty="0">
                <a:latin typeface="Arial"/>
                <a:cs typeface="Arial"/>
              </a:rPr>
              <a:t>s</a:t>
            </a:r>
            <a:r>
              <a:rPr sz="2400" spc="220" dirty="0">
                <a:latin typeface="Arial"/>
                <a:cs typeface="Arial"/>
              </a:rPr>
              <a:t>ti</a:t>
            </a:r>
            <a:r>
              <a:rPr sz="2400" spc="229" dirty="0">
                <a:latin typeface="Arial"/>
                <a:cs typeface="Arial"/>
              </a:rPr>
              <a:t>m</a:t>
            </a:r>
            <a:r>
              <a:rPr sz="2400" spc="220" dirty="0">
                <a:latin typeface="Arial"/>
                <a:cs typeface="Arial"/>
              </a:rPr>
              <a:t>at</a:t>
            </a:r>
            <a:r>
              <a:rPr sz="2400" spc="24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srgbClr val="656565"/>
                </a:solidFill>
                <a:latin typeface="Arial"/>
                <a:cs typeface="Arial"/>
              </a:rPr>
              <a:t>=</a:t>
            </a:r>
            <a:r>
              <a:rPr sz="2400" dirty="0">
                <a:solidFill>
                  <a:srgbClr val="656565"/>
                </a:solidFill>
                <a:latin typeface="Times New Roman"/>
                <a:cs typeface="Times New Roman"/>
              </a:rPr>
              <a:t>	</a:t>
            </a:r>
            <a:r>
              <a:rPr sz="2400" spc="-135" dirty="0">
                <a:latin typeface="Arial"/>
                <a:cs typeface="Arial"/>
              </a:rPr>
              <a:t>sv</a:t>
            </a:r>
            <a:r>
              <a:rPr sz="2400" spc="-200" dirty="0"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2400" spc="50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SV</a:t>
            </a:r>
            <a:r>
              <a:rPr sz="2400" spc="-225" dirty="0">
                <a:latin typeface="Arial"/>
                <a:cs typeface="Arial"/>
              </a:rPr>
              <a:t>C</a:t>
            </a:r>
            <a:r>
              <a:rPr sz="2400" spc="-215" dirty="0">
                <a:latin typeface="Arial"/>
                <a:cs typeface="Arial"/>
              </a:rPr>
              <a:t>(</a:t>
            </a:r>
            <a:r>
              <a:rPr sz="2400" spc="-220" dirty="0">
                <a:latin typeface="Arial"/>
                <a:cs typeface="Arial"/>
              </a:rPr>
              <a:t>ga</a:t>
            </a:r>
            <a:r>
              <a:rPr sz="2400" spc="-215" dirty="0">
                <a:latin typeface="Arial"/>
                <a:cs typeface="Arial"/>
              </a:rPr>
              <a:t>m</a:t>
            </a:r>
            <a:r>
              <a:rPr sz="2400" spc="-210" dirty="0">
                <a:latin typeface="Arial"/>
                <a:cs typeface="Arial"/>
              </a:rPr>
              <a:t>m</a:t>
            </a:r>
            <a:r>
              <a:rPr sz="2400" spc="-175" dirty="0">
                <a:latin typeface="Arial"/>
                <a:cs typeface="Arial"/>
              </a:rPr>
              <a:t>a</a:t>
            </a:r>
            <a:r>
              <a:rPr sz="2400" spc="-110" dirty="0">
                <a:solidFill>
                  <a:srgbClr val="656565"/>
                </a:solidFill>
                <a:latin typeface="Arial"/>
                <a:cs typeface="Arial"/>
              </a:rPr>
              <a:t>=</a:t>
            </a:r>
            <a:r>
              <a:rPr sz="2400" spc="100" dirty="0">
                <a:solidFill>
                  <a:srgbClr val="3F9F6F"/>
                </a:solidFill>
                <a:latin typeface="Arial"/>
                <a:cs typeface="Arial"/>
              </a:rPr>
              <a:t>0.0</a:t>
            </a:r>
            <a:r>
              <a:rPr sz="2400" spc="114" dirty="0">
                <a:solidFill>
                  <a:srgbClr val="3F9F6F"/>
                </a:solidFill>
                <a:latin typeface="Arial"/>
                <a:cs typeface="Arial"/>
              </a:rPr>
              <a:t>0</a:t>
            </a:r>
            <a:r>
              <a:rPr sz="2400" spc="125" dirty="0">
                <a:solidFill>
                  <a:srgbClr val="3F9F6F"/>
                </a:solidFill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6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2400" spc="-250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55"/>
              </a:lnSpc>
              <a:spcBef>
                <a:spcPts val="490"/>
              </a:spcBef>
            </a:pPr>
            <a:r>
              <a:rPr sz="2400" spc="280" dirty="0">
                <a:latin typeface="Arial"/>
                <a:cs typeface="Arial"/>
              </a:rPr>
              <a:t>e</a:t>
            </a:r>
            <a:r>
              <a:rPr sz="2400" spc="285" dirty="0">
                <a:latin typeface="Arial"/>
                <a:cs typeface="Arial"/>
              </a:rPr>
              <a:t>s</a:t>
            </a:r>
            <a:r>
              <a:rPr sz="2400" spc="275" dirty="0">
                <a:latin typeface="Arial"/>
                <a:cs typeface="Arial"/>
              </a:rPr>
              <a:t>t</a:t>
            </a:r>
            <a:r>
              <a:rPr sz="2400" spc="280" dirty="0">
                <a:latin typeface="Arial"/>
                <a:cs typeface="Arial"/>
              </a:rPr>
              <a:t>i</a:t>
            </a:r>
            <a:r>
              <a:rPr sz="2400" spc="290" dirty="0">
                <a:latin typeface="Arial"/>
                <a:cs typeface="Arial"/>
              </a:rPr>
              <a:t>m</a:t>
            </a:r>
            <a:r>
              <a:rPr sz="2400" spc="280" dirty="0">
                <a:latin typeface="Arial"/>
                <a:cs typeface="Arial"/>
              </a:rPr>
              <a:t>a</a:t>
            </a:r>
            <a:r>
              <a:rPr sz="2400" spc="275" dirty="0">
                <a:latin typeface="Arial"/>
                <a:cs typeface="Arial"/>
              </a:rPr>
              <a:t>t</a:t>
            </a:r>
            <a:r>
              <a:rPr sz="2400" spc="280" dirty="0">
                <a:latin typeface="Arial"/>
                <a:cs typeface="Arial"/>
              </a:rPr>
              <a:t>o</a:t>
            </a:r>
            <a:r>
              <a:rPr sz="2400" spc="180" dirty="0"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2400" spc="-310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2400" spc="280" dirty="0">
                <a:latin typeface="Arial"/>
                <a:cs typeface="Arial"/>
              </a:rPr>
              <a:t>p</a:t>
            </a:r>
            <a:r>
              <a:rPr sz="2400" spc="275" dirty="0">
                <a:latin typeface="Arial"/>
                <a:cs typeface="Arial"/>
              </a:rPr>
              <a:t>r</a:t>
            </a:r>
            <a:r>
              <a:rPr sz="2400" spc="280" dirty="0">
                <a:latin typeface="Arial"/>
                <a:cs typeface="Arial"/>
              </a:rPr>
              <a:t>edi</a:t>
            </a:r>
            <a:r>
              <a:rPr sz="2400" spc="285" dirty="0">
                <a:latin typeface="Arial"/>
                <a:cs typeface="Arial"/>
              </a:rPr>
              <a:t>c</a:t>
            </a:r>
            <a:r>
              <a:rPr sz="2400" spc="27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325" dirty="0">
                <a:latin typeface="Times New Roman"/>
                <a:cs typeface="Times New Roman"/>
              </a:rPr>
              <a:t> </a:t>
            </a:r>
            <a:r>
              <a:rPr sz="2400" spc="27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844" y="1792011"/>
            <a:ext cx="7395209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80" dirty="0">
                <a:latin typeface="Arial"/>
                <a:cs typeface="Arial"/>
              </a:rPr>
              <a:t>W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’</a:t>
            </a:r>
            <a:r>
              <a:rPr sz="2800" spc="-15" dirty="0">
                <a:latin typeface="Arial"/>
                <a:cs typeface="Arial"/>
              </a:rPr>
              <a:t>ve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dy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wor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10" dirty="0">
                <a:latin typeface="Arial"/>
                <a:cs typeface="Arial"/>
              </a:rPr>
              <a:t>fl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85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lo</a:t>
            </a:r>
            <a:r>
              <a:rPr sz="2800" spc="-20" dirty="0">
                <a:latin typeface="Arial"/>
                <a:cs typeface="Arial"/>
              </a:rPr>
              <a:t>wing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evelo</a:t>
            </a:r>
            <a:r>
              <a:rPr sz="2800" spc="-25" dirty="0">
                <a:latin typeface="Arial"/>
                <a:cs typeface="Arial"/>
              </a:rPr>
              <a:t>pm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wor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10" dirty="0">
                <a:latin typeface="Arial"/>
                <a:cs typeface="Arial"/>
              </a:rPr>
              <a:t>fl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w: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5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pp</a:t>
            </a:r>
            <a:r>
              <a:rPr sz="3600" spc="-3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6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fit</a:t>
            </a:r>
            <a:r>
              <a:rPr sz="36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predict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91514" y="4571987"/>
            <a:ext cx="1714500" cy="1143000"/>
          </a:xfrm>
          <a:custGeom>
            <a:avLst/>
            <a:gdLst/>
            <a:ahLst/>
            <a:cxnLst/>
            <a:rect l="l" t="t" r="r" b="b"/>
            <a:pathLst>
              <a:path w="1714500" h="1143000">
                <a:moveTo>
                  <a:pt x="0" y="1142999"/>
                </a:moveTo>
                <a:lnTo>
                  <a:pt x="1714499" y="1142999"/>
                </a:lnTo>
                <a:lnTo>
                  <a:pt x="171449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1514" y="4571987"/>
            <a:ext cx="1714500" cy="1143000"/>
          </a:xfrm>
          <a:custGeom>
            <a:avLst/>
            <a:gdLst/>
            <a:ahLst/>
            <a:cxnLst/>
            <a:rect l="l" t="t" r="r" b="b"/>
            <a:pathLst>
              <a:path w="1714500" h="1143000">
                <a:moveTo>
                  <a:pt x="0" y="1142999"/>
                </a:moveTo>
                <a:lnTo>
                  <a:pt x="1714499" y="1142999"/>
                </a:lnTo>
                <a:lnTo>
                  <a:pt x="171449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19048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86001" y="5157308"/>
            <a:ext cx="14966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0" dirty="0">
                <a:latin typeface="Arial"/>
                <a:cs typeface="Arial"/>
              </a:rPr>
              <a:t>T</a:t>
            </a:r>
            <a:r>
              <a:rPr sz="1600" b="1" spc="-15" dirty="0">
                <a:latin typeface="Arial"/>
                <a:cs typeface="Arial"/>
              </a:rPr>
              <a:t>ransform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8852" y="3056632"/>
            <a:ext cx="1714500" cy="1143000"/>
          </a:xfrm>
          <a:custGeom>
            <a:avLst/>
            <a:gdLst/>
            <a:ahLst/>
            <a:cxnLst/>
            <a:rect l="l" t="t" r="r" b="b"/>
            <a:pathLst>
              <a:path w="1714500" h="1143000">
                <a:moveTo>
                  <a:pt x="0" y="1142999"/>
                </a:moveTo>
                <a:lnTo>
                  <a:pt x="1714499" y="1142999"/>
                </a:lnTo>
                <a:lnTo>
                  <a:pt x="171449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8852" y="3056632"/>
            <a:ext cx="1714500" cy="1143000"/>
          </a:xfrm>
          <a:custGeom>
            <a:avLst/>
            <a:gdLst/>
            <a:ahLst/>
            <a:cxnLst/>
            <a:rect l="l" t="t" r="r" b="b"/>
            <a:pathLst>
              <a:path w="1714500" h="1143000">
                <a:moveTo>
                  <a:pt x="0" y="1142999"/>
                </a:moveTo>
                <a:lnTo>
                  <a:pt x="1714499" y="1142999"/>
                </a:lnTo>
                <a:lnTo>
                  <a:pt x="171449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19048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5584" y="3529674"/>
            <a:ext cx="9372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Arial"/>
                <a:cs typeface="Arial"/>
              </a:rPr>
              <a:t>Ra</a:t>
            </a:r>
            <a:r>
              <a:rPr sz="1600" b="1" spc="-15" dirty="0">
                <a:latin typeface="Arial"/>
                <a:cs typeface="Arial"/>
              </a:rPr>
              <a:t>w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Arial"/>
                <a:cs typeface="Arial"/>
              </a:rPr>
              <a:t>D</a:t>
            </a:r>
            <a:r>
              <a:rPr sz="1600" b="1" spc="-2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91514" y="3056632"/>
            <a:ext cx="1714500" cy="1143000"/>
          </a:xfrm>
          <a:custGeom>
            <a:avLst/>
            <a:gdLst/>
            <a:ahLst/>
            <a:cxnLst/>
            <a:rect l="l" t="t" r="r" b="b"/>
            <a:pathLst>
              <a:path w="1714500" h="1143000">
                <a:moveTo>
                  <a:pt x="0" y="1142999"/>
                </a:moveTo>
                <a:lnTo>
                  <a:pt x="1714499" y="1142999"/>
                </a:lnTo>
                <a:lnTo>
                  <a:pt x="171449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1514" y="3056632"/>
            <a:ext cx="1714500" cy="1143000"/>
          </a:xfrm>
          <a:custGeom>
            <a:avLst/>
            <a:gdLst/>
            <a:ahLst/>
            <a:cxnLst/>
            <a:rect l="l" t="t" r="r" b="b"/>
            <a:pathLst>
              <a:path w="1714500" h="1143000">
                <a:moveTo>
                  <a:pt x="0" y="1142999"/>
                </a:moveTo>
                <a:lnTo>
                  <a:pt x="1714499" y="1142999"/>
                </a:lnTo>
                <a:lnTo>
                  <a:pt x="171449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19048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38985" y="3641562"/>
            <a:ext cx="1016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Extracti</a:t>
            </a:r>
            <a:r>
              <a:rPr sz="1600" b="1" spc="-20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86065" y="4571987"/>
            <a:ext cx="1714500" cy="1143000"/>
          </a:xfrm>
          <a:custGeom>
            <a:avLst/>
            <a:gdLst/>
            <a:ahLst/>
            <a:cxnLst/>
            <a:rect l="l" t="t" r="r" b="b"/>
            <a:pathLst>
              <a:path w="1714500" h="1143000">
                <a:moveTo>
                  <a:pt x="0" y="1142999"/>
                </a:moveTo>
                <a:lnTo>
                  <a:pt x="1714499" y="1142999"/>
                </a:lnTo>
                <a:lnTo>
                  <a:pt x="171449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86065" y="4571987"/>
            <a:ext cx="1714500" cy="1143000"/>
          </a:xfrm>
          <a:custGeom>
            <a:avLst/>
            <a:gdLst/>
            <a:ahLst/>
            <a:cxnLst/>
            <a:rect l="l" t="t" r="r" b="b"/>
            <a:pathLst>
              <a:path w="1714500" h="1143000">
                <a:moveTo>
                  <a:pt x="0" y="1142999"/>
                </a:moveTo>
                <a:lnTo>
                  <a:pt x="1714499" y="1142999"/>
                </a:lnTo>
                <a:lnTo>
                  <a:pt x="171449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19048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56077" y="5045548"/>
            <a:ext cx="1169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Buil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80625" y="4571987"/>
            <a:ext cx="1714500" cy="1143000"/>
          </a:xfrm>
          <a:prstGeom prst="rect">
            <a:avLst/>
          </a:prstGeom>
          <a:solidFill>
            <a:srgbClr val="CFE1F2"/>
          </a:solidFill>
          <a:ln w="19048">
            <a:solidFill>
              <a:srgbClr val="65656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E</a:t>
            </a:r>
            <a:r>
              <a:rPr sz="1600" b="1" spc="-45" dirty="0">
                <a:latin typeface="Arial"/>
                <a:cs typeface="Arial"/>
              </a:rPr>
              <a:t>v</a:t>
            </a:r>
            <a:r>
              <a:rPr sz="1600" b="1" spc="-15" dirty="0">
                <a:latin typeface="Arial"/>
                <a:cs typeface="Arial"/>
              </a:rPr>
              <a:t>aluat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63364" y="3628125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3850" y="0"/>
                </a:lnTo>
              </a:path>
            </a:pathLst>
          </a:custGeom>
          <a:ln w="19048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7687" y="3587153"/>
            <a:ext cx="105524" cy="81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86065" y="3056632"/>
            <a:ext cx="1714500" cy="1143000"/>
          </a:xfrm>
          <a:custGeom>
            <a:avLst/>
            <a:gdLst/>
            <a:ahLst/>
            <a:cxnLst/>
            <a:rect l="l" t="t" r="r" b="b"/>
            <a:pathLst>
              <a:path w="1714500" h="1143000">
                <a:moveTo>
                  <a:pt x="0" y="1142999"/>
                </a:moveTo>
                <a:lnTo>
                  <a:pt x="1714499" y="1142999"/>
                </a:lnTo>
                <a:lnTo>
                  <a:pt x="171449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86065" y="3056632"/>
            <a:ext cx="1714500" cy="1143000"/>
          </a:xfrm>
          <a:custGeom>
            <a:avLst/>
            <a:gdLst/>
            <a:ahLst/>
            <a:cxnLst/>
            <a:rect l="l" t="t" r="r" b="b"/>
            <a:pathLst>
              <a:path w="1714500" h="1143000">
                <a:moveTo>
                  <a:pt x="0" y="1142999"/>
                </a:moveTo>
                <a:lnTo>
                  <a:pt x="1714499" y="1142999"/>
                </a:lnTo>
                <a:lnTo>
                  <a:pt x="171449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19048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17037" y="3641562"/>
            <a:ext cx="104584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E</a:t>
            </a:r>
            <a:r>
              <a:rPr sz="1600" b="1" spc="-45" dirty="0">
                <a:latin typeface="Arial"/>
                <a:cs typeface="Arial"/>
              </a:rPr>
              <a:t>v</a:t>
            </a:r>
            <a:r>
              <a:rPr sz="1600" b="1" spc="-15" dirty="0">
                <a:latin typeface="Arial"/>
                <a:cs typeface="Arial"/>
              </a:rPr>
              <a:t>aluat</a:t>
            </a:r>
            <a:r>
              <a:rPr sz="1600" b="1" spc="-10" dirty="0">
                <a:latin typeface="Arial"/>
                <a:cs typeface="Arial"/>
              </a:rPr>
              <a:t>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48755" y="4199632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0"/>
                </a:moveTo>
                <a:lnTo>
                  <a:pt x="0" y="258068"/>
                </a:lnTo>
              </a:path>
            </a:pathLst>
          </a:custGeom>
          <a:ln w="19048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7729" y="4448212"/>
            <a:ext cx="81973" cy="105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20305" y="3628125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365759" y="0"/>
                </a:moveTo>
                <a:lnTo>
                  <a:pt x="0" y="0"/>
                </a:lnTo>
              </a:path>
            </a:pathLst>
          </a:custGeom>
          <a:ln w="19048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24415" y="3587153"/>
            <a:ext cx="105498" cy="81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43315" y="4313932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258068"/>
                </a:moveTo>
                <a:lnTo>
                  <a:pt x="0" y="0"/>
                </a:lnTo>
              </a:path>
            </a:pathLst>
          </a:custGeom>
          <a:ln w="19048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02289" y="4217961"/>
            <a:ext cx="81973" cy="1054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18975" y="5102521"/>
            <a:ext cx="443368" cy="81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06005" y="5143500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638" y="0"/>
                </a:lnTo>
              </a:path>
            </a:pathLst>
          </a:custGeom>
          <a:ln w="19048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62134" y="5102521"/>
            <a:ext cx="105498" cy="81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  <a:r>
              <a:rPr sz="360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4" y="5779012"/>
            <a:ext cx="7874634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00"/>
              </a:lnSpc>
            </a:pPr>
            <a:r>
              <a:rPr sz="2400" dirty="0">
                <a:latin typeface="Arial"/>
                <a:cs typeface="Arial"/>
              </a:rPr>
              <a:t>Given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data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deter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patte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assoc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ate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dat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20" dirty="0">
                <a:latin typeface="Arial"/>
                <a:cs typeface="Arial"/>
              </a:rPr>
              <a:t>nts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15" dirty="0">
                <a:latin typeface="Arial"/>
                <a:cs typeface="Arial"/>
              </a:rPr>
              <a:t>sters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simi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arit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distanc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ro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3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5356" y="1600209"/>
            <a:ext cx="5193151" cy="3894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65828" y="1590681"/>
            <a:ext cx="5212715" cy="3914140"/>
          </a:xfrm>
          <a:custGeom>
            <a:avLst/>
            <a:gdLst/>
            <a:ahLst/>
            <a:cxnLst/>
            <a:rect l="l" t="t" r="r" b="b"/>
            <a:pathLst>
              <a:path w="5212715" h="3914140">
                <a:moveTo>
                  <a:pt x="0" y="3913875"/>
                </a:moveTo>
                <a:lnTo>
                  <a:pt x="5212201" y="3913875"/>
                </a:lnTo>
                <a:lnTo>
                  <a:pt x="5212201" y="0"/>
                </a:lnTo>
                <a:lnTo>
                  <a:pt x="0" y="0"/>
                </a:lnTo>
                <a:lnTo>
                  <a:pt x="0" y="3913875"/>
                </a:lnTo>
                <a:close/>
              </a:path>
            </a:pathLst>
          </a:custGeom>
          <a:ln w="19048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9924" y="6267786"/>
            <a:ext cx="380555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http://</a:t>
            </a:r>
            <a:r>
              <a:rPr sz="18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</a:t>
            </a:r>
            <a:r>
              <a:rPr sz="18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a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d</a:t>
            </a:r>
            <a:r>
              <a:rPr sz="18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co</a:t>
            </a:r>
            <a:r>
              <a:rPr sz="18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</a:t>
            </a:r>
            <a:r>
              <a:rPr sz="18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n</a:t>
            </a:r>
            <a:r>
              <a:rPr sz="18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z</a:t>
            </a:r>
            <a:r>
              <a:rPr sz="18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/</a:t>
            </a:r>
            <a:r>
              <a:rPr sz="18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st</a:t>
            </a:r>
            <a:r>
              <a:rPr sz="18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at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6</a:t>
            </a:r>
            <a:r>
              <a:rPr sz="18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4</a:t>
            </a:r>
            <a:r>
              <a:rPr sz="18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5/</a:t>
            </a:r>
            <a:r>
              <a:rPr sz="1800" u="heavy" spc="-3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m</a:t>
            </a:r>
            <a:r>
              <a:rPr sz="18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o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d</a:t>
            </a:r>
            <a:r>
              <a:rPr sz="18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el</a:t>
            </a:r>
            <a:r>
              <a:rPr sz="18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-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vis</a:t>
            </a:r>
            <a:r>
              <a:rPr sz="18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</a:t>
            </a:r>
            <a:r>
              <a:rPr sz="18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p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d</a:t>
            </a:r>
            <a:r>
              <a:rPr sz="18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1208" rIns="0" bIns="0" rtlCol="0">
            <a:spAutoFit/>
          </a:bodyPr>
          <a:lstStyle/>
          <a:p>
            <a:pPr marL="85090">
              <a:lnSpc>
                <a:spcPts val="4285"/>
              </a:lnSpc>
            </a:pP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Hadle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3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3600" spc="-3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36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(201</a:t>
            </a:r>
            <a:r>
              <a:rPr sz="3600" spc="5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13975" y="4271875"/>
            <a:ext cx="1750695" cy="1836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8447" y="1639977"/>
            <a:ext cx="8051800" cy="3788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“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l”</a:t>
            </a:r>
            <a:r>
              <a:rPr sz="2400" spc="-5" dirty="0">
                <a:latin typeface="Arial"/>
                <a:cs typeface="Arial"/>
              </a:rPr>
              <a:t> 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overlo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ter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  <a:spcBef>
                <a:spcPts val="130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b="1" spc="-15" dirty="0">
                <a:latin typeface="Arial"/>
                <a:cs typeface="Arial"/>
              </a:rPr>
              <a:t>Model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fam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ly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describ</a:t>
            </a:r>
            <a:r>
              <a:rPr sz="2400" spc="-10" dirty="0">
                <a:latin typeface="Arial"/>
                <a:cs typeface="Arial"/>
              </a:rPr>
              <a:t>es,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broad</a:t>
            </a:r>
            <a:r>
              <a:rPr sz="2400" spc="-10" dirty="0">
                <a:latin typeface="Arial"/>
                <a:cs typeface="Arial"/>
              </a:rPr>
              <a:t>est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poss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bl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eve</a:t>
            </a:r>
            <a:r>
              <a:rPr sz="2400" spc="-10" dirty="0">
                <a:latin typeface="Arial"/>
                <a:cs typeface="Arial"/>
              </a:rPr>
              <a:t>l,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ectio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betwe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variab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teres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110489">
              <a:lnSpc>
                <a:spcPct val="100800"/>
              </a:lnSpc>
              <a:spcBef>
                <a:spcPts val="13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b="1" spc="-15" dirty="0">
                <a:latin typeface="Arial"/>
                <a:cs typeface="Arial"/>
              </a:rPr>
              <a:t>Model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form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spec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fies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actl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variab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nterest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ecte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thin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ramewor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model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fam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ly.</a:t>
            </a:r>
            <a:endParaRPr sz="2400">
              <a:latin typeface="Arial"/>
              <a:cs typeface="Arial"/>
            </a:endParaRPr>
          </a:p>
          <a:p>
            <a:pPr marL="12700" marR="2056764">
              <a:lnSpc>
                <a:spcPct val="100699"/>
              </a:lnSpc>
              <a:spcBef>
                <a:spcPts val="1505"/>
              </a:spcBef>
            </a:pPr>
            <a:r>
              <a:rPr sz="2400" spc="-5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mo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crete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stance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model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form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er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arame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hav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een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estimate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ro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data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model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pred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ctio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30" dirty="0">
                <a:solidFill>
                  <a:srgbClr val="000000"/>
                </a:solidFill>
                <a:latin typeface="Arial"/>
                <a:cs typeface="Arial"/>
              </a:rPr>
              <a:t>Dimension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Features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687800"/>
            <a:ext cx="8229600" cy="1873885"/>
          </a:xfrm>
          <a:custGeom>
            <a:avLst/>
            <a:gdLst/>
            <a:ahLst/>
            <a:cxnLst/>
            <a:rect l="l" t="t" r="r" b="b"/>
            <a:pathLst>
              <a:path w="8229600" h="1873884">
                <a:moveTo>
                  <a:pt x="0" y="1873757"/>
                </a:moveTo>
                <a:lnTo>
                  <a:pt x="8229599" y="1873757"/>
                </a:lnTo>
                <a:lnTo>
                  <a:pt x="8229599" y="0"/>
                </a:lnTo>
                <a:lnTo>
                  <a:pt x="0" y="0"/>
                </a:lnTo>
                <a:lnTo>
                  <a:pt x="0" y="1873757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9844" y="1792162"/>
            <a:ext cx="7870825" cy="3562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400"/>
              </a:lnSpc>
            </a:pP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ord</a:t>
            </a: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mach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earn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ng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you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need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da</a:t>
            </a:r>
            <a:r>
              <a:rPr sz="2200" spc="-10" dirty="0">
                <a:latin typeface="Arial"/>
                <a:cs typeface="Arial"/>
              </a:rPr>
              <a:t>ta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et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20" dirty="0">
                <a:latin typeface="Arial"/>
                <a:cs typeface="Arial"/>
              </a:rPr>
              <a:t>on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-2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ng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Arial"/>
                <a:cs typeface="Arial"/>
              </a:rPr>
              <a:t>inst</a:t>
            </a:r>
            <a:r>
              <a:rPr sz="2200" i="1" spc="-20" dirty="0">
                <a:latin typeface="Arial"/>
                <a:cs typeface="Arial"/>
              </a:rPr>
              <a:t>ance</a:t>
            </a:r>
            <a:r>
              <a:rPr sz="2200" i="1" spc="-15" dirty="0">
                <a:latin typeface="Arial"/>
                <a:cs typeface="Arial"/>
              </a:rPr>
              <a:t>s</a:t>
            </a:r>
            <a:r>
              <a:rPr sz="2200" i="1" spc="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(example</a:t>
            </a:r>
            <a:r>
              <a:rPr sz="2200" spc="-10" dirty="0">
                <a:latin typeface="Arial"/>
                <a:cs typeface="Arial"/>
              </a:rPr>
              <a:t>s)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that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mpos</a:t>
            </a: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Arial"/>
                <a:cs typeface="Arial"/>
              </a:rPr>
              <a:t>feature</a:t>
            </a:r>
            <a:r>
              <a:rPr sz="2200" i="1" spc="-15" dirty="0">
                <a:latin typeface="Arial"/>
                <a:cs typeface="Arial"/>
              </a:rPr>
              <a:t>s</a:t>
            </a:r>
            <a:r>
              <a:rPr sz="2200" i="1" spc="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from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wh</a:t>
            </a:r>
            <a:r>
              <a:rPr sz="2200" spc="-10" dirty="0">
                <a:latin typeface="Arial"/>
                <a:cs typeface="Arial"/>
              </a:rPr>
              <a:t>ich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you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20" dirty="0">
                <a:latin typeface="Arial"/>
                <a:cs typeface="Arial"/>
              </a:rPr>
              <a:t>ompo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imens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20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200" b="1" spc="-15" dirty="0">
                <a:latin typeface="Arial"/>
                <a:cs typeface="Arial"/>
              </a:rPr>
              <a:t>Instan</a:t>
            </a:r>
            <a:r>
              <a:rPr sz="2200" b="1" spc="-10" dirty="0">
                <a:latin typeface="Arial"/>
                <a:cs typeface="Arial"/>
              </a:rPr>
              <a:t>c</a:t>
            </a:r>
            <a:r>
              <a:rPr sz="2200" b="1" spc="-20" dirty="0">
                <a:latin typeface="Arial"/>
                <a:cs typeface="Arial"/>
              </a:rPr>
              <a:t>e</a:t>
            </a:r>
            <a:r>
              <a:rPr sz="2200" b="1" spc="-10" dirty="0">
                <a:latin typeface="Arial"/>
                <a:cs typeface="Arial"/>
              </a:rPr>
              <a:t>:</a:t>
            </a:r>
            <a:r>
              <a:rPr sz="2200" b="1" spc="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si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20" dirty="0">
                <a:latin typeface="Arial"/>
                <a:cs typeface="Arial"/>
              </a:rPr>
              <a:t>g</a:t>
            </a:r>
            <a:r>
              <a:rPr sz="2200" spc="-10" dirty="0">
                <a:latin typeface="Arial"/>
                <a:cs typeface="Arial"/>
              </a:rPr>
              <a:t>le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da</a:t>
            </a:r>
            <a:r>
              <a:rPr sz="2200" spc="-10" dirty="0">
                <a:latin typeface="Arial"/>
                <a:cs typeface="Arial"/>
              </a:rPr>
              <a:t>ta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po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xa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20" dirty="0">
                <a:latin typeface="Arial"/>
                <a:cs typeface="Arial"/>
              </a:rPr>
              <a:t>p</a:t>
            </a:r>
            <a:r>
              <a:rPr sz="2200" spc="-10" dirty="0">
                <a:latin typeface="Arial"/>
                <a:cs typeface="Arial"/>
              </a:rPr>
              <a:t>le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mpos</a:t>
            </a: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fiel</a:t>
            </a:r>
            <a:r>
              <a:rPr sz="2200" spc="-15" dirty="0">
                <a:latin typeface="Arial"/>
                <a:cs typeface="Arial"/>
              </a:rPr>
              <a:t>ds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00" b="1" spc="-15" dirty="0">
                <a:latin typeface="Arial"/>
                <a:cs typeface="Arial"/>
              </a:rPr>
              <a:t>Fe</a:t>
            </a:r>
            <a:r>
              <a:rPr sz="2200" b="1" spc="-10" dirty="0">
                <a:latin typeface="Arial"/>
                <a:cs typeface="Arial"/>
              </a:rPr>
              <a:t>ature:</a:t>
            </a:r>
            <a:r>
              <a:rPr sz="2200" b="1" spc="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qu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nt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ty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de</a:t>
            </a:r>
            <a:r>
              <a:rPr sz="2200" spc="-10" dirty="0">
                <a:latin typeface="Arial"/>
                <a:cs typeface="Arial"/>
              </a:rPr>
              <a:t>scri</a:t>
            </a:r>
            <a:r>
              <a:rPr sz="2200" spc="-15" dirty="0">
                <a:latin typeface="Arial"/>
                <a:cs typeface="Arial"/>
              </a:rPr>
              <a:t>b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ng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inst</a:t>
            </a:r>
            <a:r>
              <a:rPr sz="2200" spc="-20" dirty="0">
                <a:latin typeface="Arial"/>
                <a:cs typeface="Arial"/>
              </a:rPr>
              <a:t>an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00" b="1" spc="-20" dirty="0">
                <a:latin typeface="Arial"/>
                <a:cs typeface="Arial"/>
              </a:rPr>
              <a:t>Dimension</a:t>
            </a:r>
            <a:r>
              <a:rPr sz="2200" b="1" spc="-10" dirty="0">
                <a:latin typeface="Arial"/>
                <a:cs typeface="Arial"/>
              </a:rPr>
              <a:t>: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on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ore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attr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bute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that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de</a:t>
            </a:r>
            <a:r>
              <a:rPr sz="2200" spc="-10" dirty="0">
                <a:latin typeface="Arial"/>
                <a:cs typeface="Arial"/>
              </a:rPr>
              <a:t>scr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b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prop</a:t>
            </a:r>
            <a:r>
              <a:rPr sz="2200" spc="-10" dirty="0">
                <a:latin typeface="Arial"/>
                <a:cs typeface="Arial"/>
              </a:rPr>
              <a:t>erty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2050">
              <a:latin typeface="Times New Roman"/>
              <a:cs typeface="Times New Roman"/>
            </a:endParaRPr>
          </a:p>
          <a:p>
            <a:pPr marL="12065" marR="2921000">
              <a:lnSpc>
                <a:spcPct val="118400"/>
              </a:lnSpc>
              <a:tabLst>
                <a:tab pos="643255" algn="l"/>
                <a:tab pos="891540" algn="l"/>
                <a:tab pos="2778760" algn="l"/>
              </a:tabLst>
            </a:pPr>
            <a:r>
              <a:rPr sz="1800" b="1" spc="-15" dirty="0">
                <a:solidFill>
                  <a:srgbClr val="006F1F"/>
                </a:solidFill>
                <a:latin typeface="Arial"/>
                <a:cs typeface="Arial"/>
              </a:rPr>
              <a:t>f</a:t>
            </a:r>
            <a:r>
              <a:rPr sz="1800" b="1" spc="-20" dirty="0">
                <a:solidFill>
                  <a:srgbClr val="006F1F"/>
                </a:solidFill>
                <a:latin typeface="Arial"/>
                <a:cs typeface="Arial"/>
              </a:rPr>
              <a:t>r</a:t>
            </a:r>
            <a:r>
              <a:rPr sz="1800" b="1" spc="-25" dirty="0">
                <a:solidFill>
                  <a:srgbClr val="006F1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006F1F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006F1F"/>
                </a:solidFill>
                <a:latin typeface="Times New Roman"/>
                <a:cs typeface="Times New Roman"/>
              </a:rPr>
              <a:t>	</a:t>
            </a:r>
            <a:r>
              <a:rPr sz="1800" b="1" spc="85" dirty="0">
                <a:solidFill>
                  <a:srgbClr val="0D82B5"/>
                </a:solidFill>
                <a:latin typeface="Arial"/>
                <a:cs typeface="Arial"/>
              </a:rPr>
              <a:t>sklear</a:t>
            </a:r>
            <a:r>
              <a:rPr sz="1800" b="1" spc="80" dirty="0">
                <a:solidFill>
                  <a:srgbClr val="0D82B5"/>
                </a:solidFill>
                <a:latin typeface="Arial"/>
                <a:cs typeface="Arial"/>
              </a:rPr>
              <a:t>n.d</a:t>
            </a:r>
            <a:r>
              <a:rPr sz="1800" b="1" spc="85" dirty="0">
                <a:solidFill>
                  <a:srgbClr val="0D82B5"/>
                </a:solidFill>
                <a:latin typeface="Arial"/>
                <a:cs typeface="Arial"/>
              </a:rPr>
              <a:t>a</a:t>
            </a:r>
            <a:r>
              <a:rPr sz="1800" b="1" spc="105" dirty="0">
                <a:solidFill>
                  <a:srgbClr val="0D82B5"/>
                </a:solidFill>
                <a:latin typeface="Arial"/>
                <a:cs typeface="Arial"/>
              </a:rPr>
              <a:t>t</a:t>
            </a:r>
            <a:r>
              <a:rPr sz="1800" b="1" spc="85" dirty="0">
                <a:solidFill>
                  <a:srgbClr val="0D82B5"/>
                </a:solidFill>
                <a:latin typeface="Arial"/>
                <a:cs typeface="Arial"/>
              </a:rPr>
              <a:t>a</a:t>
            </a:r>
            <a:r>
              <a:rPr sz="1800" b="1" spc="100" dirty="0">
                <a:solidFill>
                  <a:srgbClr val="0D82B5"/>
                </a:solidFill>
                <a:latin typeface="Arial"/>
                <a:cs typeface="Arial"/>
              </a:rPr>
              <a:t>s</a:t>
            </a:r>
            <a:r>
              <a:rPr sz="1800" b="1" spc="85" dirty="0">
                <a:solidFill>
                  <a:srgbClr val="0D82B5"/>
                </a:solidFill>
                <a:latin typeface="Arial"/>
                <a:cs typeface="Arial"/>
              </a:rPr>
              <a:t>e</a:t>
            </a:r>
            <a:r>
              <a:rPr sz="1800" b="1" spc="105" dirty="0">
                <a:solidFill>
                  <a:srgbClr val="0D82B5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0D82B5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0D82B5"/>
                </a:solidFill>
                <a:latin typeface="Times New Roman"/>
                <a:cs typeface="Times New Roman"/>
              </a:rPr>
              <a:t>	</a:t>
            </a:r>
            <a:r>
              <a:rPr sz="1800" b="1" spc="45" dirty="0">
                <a:solidFill>
                  <a:srgbClr val="006F1F"/>
                </a:solidFill>
                <a:latin typeface="Arial"/>
                <a:cs typeface="Arial"/>
              </a:rPr>
              <a:t>i</a:t>
            </a:r>
            <a:r>
              <a:rPr sz="1800" b="1" spc="40" dirty="0">
                <a:solidFill>
                  <a:srgbClr val="006F1F"/>
                </a:solidFill>
                <a:latin typeface="Arial"/>
                <a:cs typeface="Arial"/>
              </a:rPr>
              <a:t>m</a:t>
            </a:r>
            <a:r>
              <a:rPr sz="1800" b="1" spc="35" dirty="0">
                <a:solidFill>
                  <a:srgbClr val="006F1F"/>
                </a:solidFill>
                <a:latin typeface="Arial"/>
                <a:cs typeface="Arial"/>
              </a:rPr>
              <a:t>po</a:t>
            </a:r>
            <a:r>
              <a:rPr sz="1800" b="1" spc="40" dirty="0">
                <a:solidFill>
                  <a:srgbClr val="006F1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006F1F"/>
                </a:solidFill>
                <a:latin typeface="Arial"/>
                <a:cs typeface="Arial"/>
              </a:rPr>
              <a:t>t</a:t>
            </a:r>
            <a:r>
              <a:rPr sz="1800" b="1" spc="150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latin typeface="Arial"/>
                <a:cs typeface="Arial"/>
              </a:rPr>
              <a:t>load</a:t>
            </a:r>
            <a:r>
              <a:rPr sz="1800" dirty="0">
                <a:latin typeface="Arial"/>
                <a:cs typeface="Arial"/>
              </a:rPr>
              <a:t>_</a:t>
            </a:r>
            <a:r>
              <a:rPr sz="1800" spc="-254" dirty="0">
                <a:latin typeface="Times New Roman"/>
                <a:cs typeface="Times New Roman"/>
              </a:rPr>
              <a:t> </a:t>
            </a:r>
            <a:r>
              <a:rPr sz="1800" spc="195" dirty="0">
                <a:latin typeface="Arial"/>
                <a:cs typeface="Arial"/>
              </a:rPr>
              <a:t>digi</a:t>
            </a:r>
            <a:r>
              <a:rPr sz="1800" spc="20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solidFill>
                  <a:srgbClr val="656565"/>
                </a:solidFill>
                <a:latin typeface="Arial"/>
                <a:cs typeface="Arial"/>
              </a:rPr>
              <a:t>=</a:t>
            </a:r>
            <a:r>
              <a:rPr sz="1800" spc="10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229" dirty="0">
                <a:latin typeface="Times New Roman"/>
                <a:cs typeface="Times New Roman"/>
              </a:rPr>
              <a:t> </a:t>
            </a:r>
            <a:r>
              <a:rPr sz="1800" spc="220" dirty="0">
                <a:latin typeface="Arial"/>
                <a:cs typeface="Arial"/>
              </a:rPr>
              <a:t>oad</a:t>
            </a:r>
            <a:r>
              <a:rPr sz="1800" dirty="0">
                <a:latin typeface="Arial"/>
                <a:cs typeface="Arial"/>
              </a:rPr>
              <a:t>_</a:t>
            </a:r>
            <a:r>
              <a:rPr sz="1800" spc="-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29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-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148" y="5744955"/>
            <a:ext cx="201041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40" dirty="0">
                <a:latin typeface="Arial"/>
                <a:cs typeface="Arial"/>
              </a:rPr>
              <a:t>X</a:t>
            </a:r>
            <a:r>
              <a:rPr sz="1800" spc="-15" dirty="0">
                <a:solidFill>
                  <a:srgbClr val="656565"/>
                </a:solidFill>
                <a:latin typeface="Arial"/>
                <a:cs typeface="Arial"/>
              </a:rPr>
              <a:t>=</a:t>
            </a:r>
            <a:r>
              <a:rPr sz="1800" spc="-90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00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1800" spc="-210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2140"/>
              </a:lnSpc>
              <a:spcBef>
                <a:spcPts val="490"/>
              </a:spcBef>
            </a:pPr>
            <a:r>
              <a:rPr sz="1800" dirty="0">
                <a:latin typeface="Arial"/>
                <a:cs typeface="Arial"/>
              </a:rPr>
              <a:t>y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656565"/>
                </a:solidFill>
                <a:latin typeface="Arial"/>
                <a:cs typeface="Arial"/>
              </a:rPr>
              <a:t>=</a:t>
            </a:r>
            <a:r>
              <a:rPr sz="1800" spc="190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6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1800" spc="-170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2744" y="5744955"/>
            <a:ext cx="4229735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i="1" dirty="0">
                <a:solidFill>
                  <a:srgbClr val="5F9FAE"/>
                </a:solidFill>
                <a:latin typeface="Arial"/>
                <a:cs typeface="Arial"/>
              </a:rPr>
              <a:t>#</a:t>
            </a:r>
            <a:r>
              <a:rPr sz="1800" i="1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1800" i="1" spc="15" dirty="0">
                <a:solidFill>
                  <a:srgbClr val="5F9FAE"/>
                </a:solidFill>
                <a:latin typeface="Arial"/>
                <a:cs typeface="Arial"/>
              </a:rPr>
              <a:t>X</a:t>
            </a:r>
            <a:r>
              <a:rPr sz="1800" i="1" spc="25" dirty="0">
                <a:solidFill>
                  <a:srgbClr val="5F9FAE"/>
                </a:solidFill>
                <a:latin typeface="Arial"/>
                <a:cs typeface="Arial"/>
              </a:rPr>
              <a:t>.</a:t>
            </a:r>
            <a:r>
              <a:rPr sz="1800" i="1" spc="30" dirty="0">
                <a:solidFill>
                  <a:srgbClr val="5F9FAE"/>
                </a:solidFill>
                <a:latin typeface="Arial"/>
                <a:cs typeface="Arial"/>
              </a:rPr>
              <a:t>s</a:t>
            </a:r>
            <a:r>
              <a:rPr sz="1800" i="1" spc="25" dirty="0">
                <a:solidFill>
                  <a:srgbClr val="5F9FAE"/>
                </a:solidFill>
                <a:latin typeface="Arial"/>
                <a:cs typeface="Arial"/>
              </a:rPr>
              <a:t>hap</a:t>
            </a:r>
            <a:r>
              <a:rPr sz="1800" i="1" dirty="0">
                <a:solidFill>
                  <a:srgbClr val="5F9FAE"/>
                </a:solidFill>
                <a:latin typeface="Arial"/>
                <a:cs typeface="Arial"/>
              </a:rPr>
              <a:t>e</a:t>
            </a:r>
            <a:r>
              <a:rPr sz="1800" i="1" spc="180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1800" i="1" spc="-75" dirty="0">
                <a:solidFill>
                  <a:srgbClr val="5F9FAE"/>
                </a:solidFill>
                <a:latin typeface="Arial"/>
                <a:cs typeface="Arial"/>
              </a:rPr>
              <a:t>=</a:t>
            </a:r>
            <a:r>
              <a:rPr sz="1800" i="1" spc="-15" dirty="0">
                <a:solidFill>
                  <a:srgbClr val="5F9FAE"/>
                </a:solidFill>
                <a:latin typeface="Arial"/>
                <a:cs typeface="Arial"/>
              </a:rPr>
              <a:t>=</a:t>
            </a:r>
            <a:r>
              <a:rPr sz="1800" i="1" spc="-100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1800" i="1" spc="95" dirty="0">
                <a:solidFill>
                  <a:srgbClr val="5F9FAE"/>
                </a:solidFill>
                <a:latin typeface="Arial"/>
                <a:cs typeface="Arial"/>
              </a:rPr>
              <a:t>(</a:t>
            </a:r>
            <a:r>
              <a:rPr sz="1800" i="1" spc="85" dirty="0">
                <a:solidFill>
                  <a:srgbClr val="5F9FAE"/>
                </a:solidFill>
                <a:latin typeface="Arial"/>
                <a:cs typeface="Arial"/>
              </a:rPr>
              <a:t>n_</a:t>
            </a:r>
            <a:r>
              <a:rPr sz="1800" i="1" spc="90" dirty="0">
                <a:solidFill>
                  <a:srgbClr val="5F9FAE"/>
                </a:solidFill>
                <a:latin typeface="Arial"/>
                <a:cs typeface="Arial"/>
              </a:rPr>
              <a:t>s</a:t>
            </a:r>
            <a:r>
              <a:rPr sz="1800" i="1" spc="85" dirty="0">
                <a:solidFill>
                  <a:srgbClr val="5F9FAE"/>
                </a:solidFill>
                <a:latin typeface="Arial"/>
                <a:cs typeface="Arial"/>
              </a:rPr>
              <a:t>a</a:t>
            </a:r>
            <a:r>
              <a:rPr sz="1800" i="1" spc="80" dirty="0">
                <a:solidFill>
                  <a:srgbClr val="5F9FAE"/>
                </a:solidFill>
                <a:latin typeface="Arial"/>
                <a:cs typeface="Arial"/>
              </a:rPr>
              <a:t>m</a:t>
            </a:r>
            <a:r>
              <a:rPr sz="1800" i="1" spc="85" dirty="0">
                <a:solidFill>
                  <a:srgbClr val="5F9FAE"/>
                </a:solidFill>
                <a:latin typeface="Arial"/>
                <a:cs typeface="Arial"/>
              </a:rPr>
              <a:t>ple</a:t>
            </a:r>
            <a:r>
              <a:rPr sz="1800" i="1" spc="90" dirty="0">
                <a:solidFill>
                  <a:srgbClr val="5F9FAE"/>
                </a:solidFill>
                <a:latin typeface="Arial"/>
                <a:cs typeface="Arial"/>
              </a:rPr>
              <a:t>s</a:t>
            </a:r>
            <a:r>
              <a:rPr sz="1800" i="1" spc="-5" dirty="0">
                <a:solidFill>
                  <a:srgbClr val="5F9FAE"/>
                </a:solidFill>
                <a:latin typeface="Arial"/>
                <a:cs typeface="Arial"/>
              </a:rPr>
              <a:t>,</a:t>
            </a:r>
            <a:r>
              <a:rPr sz="1800" i="1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1800" i="1" spc="-220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1800" i="1" spc="145" dirty="0">
                <a:solidFill>
                  <a:srgbClr val="5F9FAE"/>
                </a:solidFill>
                <a:latin typeface="Arial"/>
                <a:cs typeface="Arial"/>
              </a:rPr>
              <a:t>n_</a:t>
            </a:r>
            <a:r>
              <a:rPr sz="1800" i="1" spc="150" dirty="0">
                <a:solidFill>
                  <a:srgbClr val="5F9FAE"/>
                </a:solidFill>
                <a:latin typeface="Arial"/>
                <a:cs typeface="Arial"/>
              </a:rPr>
              <a:t>f</a:t>
            </a:r>
            <a:r>
              <a:rPr sz="1800" i="1" spc="145" dirty="0">
                <a:solidFill>
                  <a:srgbClr val="5F9FAE"/>
                </a:solidFill>
                <a:latin typeface="Arial"/>
                <a:cs typeface="Arial"/>
              </a:rPr>
              <a:t>ea</a:t>
            </a:r>
            <a:r>
              <a:rPr sz="1800" i="1" spc="150" dirty="0">
                <a:solidFill>
                  <a:srgbClr val="5F9FAE"/>
                </a:solidFill>
                <a:latin typeface="Arial"/>
                <a:cs typeface="Arial"/>
              </a:rPr>
              <a:t>t</a:t>
            </a:r>
            <a:r>
              <a:rPr sz="1800" i="1" spc="145" dirty="0">
                <a:solidFill>
                  <a:srgbClr val="5F9FAE"/>
                </a:solidFill>
                <a:latin typeface="Arial"/>
                <a:cs typeface="Arial"/>
              </a:rPr>
              <a:t>u</a:t>
            </a:r>
            <a:r>
              <a:rPr sz="1800" i="1" spc="150" dirty="0">
                <a:solidFill>
                  <a:srgbClr val="5F9FAE"/>
                </a:solidFill>
                <a:latin typeface="Arial"/>
                <a:cs typeface="Arial"/>
              </a:rPr>
              <a:t>r</a:t>
            </a:r>
            <a:r>
              <a:rPr sz="1800" i="1" spc="145" dirty="0">
                <a:solidFill>
                  <a:srgbClr val="5F9FAE"/>
                </a:solidFill>
                <a:latin typeface="Arial"/>
                <a:cs typeface="Arial"/>
              </a:rPr>
              <a:t>e</a:t>
            </a:r>
            <a:r>
              <a:rPr sz="1800" i="1" spc="150" dirty="0">
                <a:solidFill>
                  <a:srgbClr val="5F9FAE"/>
                </a:solidFill>
                <a:latin typeface="Arial"/>
                <a:cs typeface="Arial"/>
              </a:rPr>
              <a:t>s</a:t>
            </a:r>
            <a:r>
              <a:rPr sz="1800" i="1" dirty="0">
                <a:solidFill>
                  <a:srgbClr val="5F9FAE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2140"/>
              </a:lnSpc>
              <a:spcBef>
                <a:spcPts val="395"/>
              </a:spcBef>
            </a:pPr>
            <a:r>
              <a:rPr sz="1800" i="1" dirty="0">
                <a:solidFill>
                  <a:srgbClr val="5F9FAE"/>
                </a:solidFill>
                <a:latin typeface="Arial"/>
                <a:cs typeface="Arial"/>
              </a:rPr>
              <a:t>#</a:t>
            </a:r>
            <a:r>
              <a:rPr sz="1800" i="1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1800" i="1" spc="-50" dirty="0">
                <a:solidFill>
                  <a:srgbClr val="5F9FAE"/>
                </a:solidFill>
                <a:latin typeface="Arial"/>
                <a:cs typeface="Arial"/>
              </a:rPr>
              <a:t>y</a:t>
            </a:r>
            <a:r>
              <a:rPr sz="1800" i="1" spc="75" dirty="0">
                <a:solidFill>
                  <a:srgbClr val="5F9FAE"/>
                </a:solidFill>
                <a:latin typeface="Arial"/>
                <a:cs typeface="Arial"/>
              </a:rPr>
              <a:t>.</a:t>
            </a:r>
            <a:r>
              <a:rPr sz="1800" i="1" spc="80" dirty="0">
                <a:solidFill>
                  <a:srgbClr val="5F9FAE"/>
                </a:solidFill>
                <a:latin typeface="Arial"/>
                <a:cs typeface="Arial"/>
              </a:rPr>
              <a:t>s</a:t>
            </a:r>
            <a:r>
              <a:rPr sz="1800" i="1" spc="75" dirty="0">
                <a:solidFill>
                  <a:srgbClr val="5F9FAE"/>
                </a:solidFill>
                <a:latin typeface="Arial"/>
                <a:cs typeface="Arial"/>
              </a:rPr>
              <a:t>hap</a:t>
            </a:r>
            <a:r>
              <a:rPr sz="1800" i="1" dirty="0">
                <a:solidFill>
                  <a:srgbClr val="5F9FAE"/>
                </a:solidFill>
                <a:latin typeface="Arial"/>
                <a:cs typeface="Arial"/>
              </a:rPr>
              <a:t>e</a:t>
            </a:r>
            <a:r>
              <a:rPr sz="1800" i="1" spc="200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1800" i="1" spc="-75" dirty="0">
                <a:solidFill>
                  <a:srgbClr val="5F9FAE"/>
                </a:solidFill>
                <a:latin typeface="Arial"/>
                <a:cs typeface="Arial"/>
              </a:rPr>
              <a:t>=</a:t>
            </a:r>
            <a:r>
              <a:rPr sz="1800" i="1" spc="-15" dirty="0">
                <a:solidFill>
                  <a:srgbClr val="5F9FAE"/>
                </a:solidFill>
                <a:latin typeface="Arial"/>
                <a:cs typeface="Arial"/>
              </a:rPr>
              <a:t>=</a:t>
            </a:r>
            <a:r>
              <a:rPr sz="1800" i="1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1800" i="1" spc="-165" dirty="0">
                <a:solidFill>
                  <a:srgbClr val="5F9FAE"/>
                </a:solidFill>
                <a:latin typeface="Times New Roman"/>
                <a:cs typeface="Times New Roman"/>
              </a:rPr>
              <a:t> </a:t>
            </a:r>
            <a:r>
              <a:rPr sz="1800" i="1" spc="105" dirty="0">
                <a:solidFill>
                  <a:srgbClr val="5F9FAE"/>
                </a:solidFill>
                <a:latin typeface="Arial"/>
                <a:cs typeface="Arial"/>
              </a:rPr>
              <a:t>(</a:t>
            </a:r>
            <a:r>
              <a:rPr sz="1800" i="1" spc="100" dirty="0">
                <a:solidFill>
                  <a:srgbClr val="5F9FAE"/>
                </a:solidFill>
                <a:latin typeface="Arial"/>
                <a:cs typeface="Arial"/>
              </a:rPr>
              <a:t>n_</a:t>
            </a:r>
            <a:r>
              <a:rPr sz="1800" i="1" spc="105" dirty="0">
                <a:solidFill>
                  <a:srgbClr val="5F9FAE"/>
                </a:solidFill>
                <a:latin typeface="Arial"/>
                <a:cs typeface="Arial"/>
              </a:rPr>
              <a:t>s</a:t>
            </a:r>
            <a:r>
              <a:rPr sz="1800" i="1" spc="110" dirty="0">
                <a:solidFill>
                  <a:srgbClr val="5F9FAE"/>
                </a:solidFill>
                <a:latin typeface="Arial"/>
                <a:cs typeface="Arial"/>
              </a:rPr>
              <a:t>a</a:t>
            </a:r>
            <a:r>
              <a:rPr sz="1800" i="1" spc="105" dirty="0">
                <a:solidFill>
                  <a:srgbClr val="5F9FAE"/>
                </a:solidFill>
                <a:latin typeface="Arial"/>
                <a:cs typeface="Arial"/>
              </a:rPr>
              <a:t>m</a:t>
            </a:r>
            <a:r>
              <a:rPr sz="1800" i="1" spc="110" dirty="0">
                <a:solidFill>
                  <a:srgbClr val="5F9FAE"/>
                </a:solidFill>
                <a:latin typeface="Arial"/>
                <a:cs typeface="Arial"/>
              </a:rPr>
              <a:t>pl</a:t>
            </a:r>
            <a:r>
              <a:rPr sz="1800" i="1" spc="100" dirty="0">
                <a:solidFill>
                  <a:srgbClr val="5F9FAE"/>
                </a:solidFill>
                <a:latin typeface="Arial"/>
                <a:cs typeface="Arial"/>
              </a:rPr>
              <a:t>e</a:t>
            </a:r>
            <a:r>
              <a:rPr sz="1800" i="1" spc="114" dirty="0">
                <a:solidFill>
                  <a:srgbClr val="5F9FAE"/>
                </a:solidFill>
                <a:latin typeface="Arial"/>
                <a:cs typeface="Arial"/>
              </a:rPr>
              <a:t>s</a:t>
            </a:r>
            <a:r>
              <a:rPr sz="1800" i="1" spc="100" dirty="0">
                <a:solidFill>
                  <a:srgbClr val="5F9FAE"/>
                </a:solidFill>
                <a:latin typeface="Arial"/>
                <a:cs typeface="Arial"/>
              </a:rPr>
              <a:t>,</a:t>
            </a:r>
            <a:r>
              <a:rPr sz="1800" i="1" dirty="0">
                <a:solidFill>
                  <a:srgbClr val="5F9FAE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8504" rIns="0" bIns="0" rtlCol="0">
            <a:spAutoFit/>
          </a:bodyPr>
          <a:lstStyle/>
          <a:p>
            <a:pPr marL="85090">
              <a:lnSpc>
                <a:spcPts val="5235"/>
              </a:lnSpc>
            </a:pPr>
            <a:r>
              <a:rPr sz="4400" b="0" spc="-1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4400" b="0" spc="-3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4400" b="0" spc="-3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4400" b="0" spc="-1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4400" b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Space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4" y="1801807"/>
            <a:ext cx="7832090" cy="413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99"/>
              </a:lnSpc>
            </a:pP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ref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to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var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(n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cl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ss).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term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var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ar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(us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tracti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ar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ting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ac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cis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rg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12700" indent="38100">
              <a:lnSpc>
                <a:spcPct val="100000"/>
              </a:lnSpc>
              <a:tabLst>
                <a:tab pos="469265" algn="l"/>
              </a:tabLst>
            </a:pPr>
            <a:r>
              <a:rPr sz="1800" spc="-15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i="1" spc="-15" dirty="0">
                <a:latin typeface="Arial"/>
                <a:cs typeface="Arial"/>
              </a:rPr>
              <a:t>Y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≡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ckn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car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tires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afte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some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testi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14" dirty="0">
                <a:latin typeface="Arial"/>
                <a:cs typeface="Arial"/>
              </a:rPr>
              <a:t>V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riab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5" dirty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 marL="469900" indent="-419100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1800" i="1" spc="-20" dirty="0">
                <a:latin typeface="Arial"/>
                <a:cs typeface="Arial"/>
              </a:rPr>
              <a:t>X</a:t>
            </a:r>
            <a:r>
              <a:rPr sz="1800" baseline="-25462" dirty="0">
                <a:latin typeface="Arial"/>
                <a:cs typeface="Arial"/>
              </a:rPr>
              <a:t>1</a:t>
            </a:r>
            <a:r>
              <a:rPr sz="1800" spc="22" baseline="-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≡</a:t>
            </a:r>
            <a:r>
              <a:rPr sz="1800" spc="-5" dirty="0">
                <a:latin typeface="Arial"/>
                <a:cs typeface="Arial"/>
              </a:rPr>
              <a:t> 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sta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trav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  <a:p>
            <a:pPr marL="469900" indent="-419100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1800" i="1" spc="-20" dirty="0">
                <a:latin typeface="Arial"/>
                <a:cs typeface="Arial"/>
              </a:rPr>
              <a:t>X</a:t>
            </a:r>
            <a:r>
              <a:rPr sz="1800" baseline="-25462" dirty="0">
                <a:latin typeface="Arial"/>
                <a:cs typeface="Arial"/>
              </a:rPr>
              <a:t>2</a:t>
            </a:r>
            <a:r>
              <a:rPr sz="1800" spc="22" baseline="-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≡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rati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  <a:p>
            <a:pPr marL="469900" indent="-419100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1800" i="1" spc="-20" dirty="0">
                <a:latin typeface="Arial"/>
                <a:cs typeface="Arial"/>
              </a:rPr>
              <a:t>X</a:t>
            </a:r>
            <a:r>
              <a:rPr sz="1800" baseline="-25462" dirty="0">
                <a:latin typeface="Arial"/>
                <a:cs typeface="Arial"/>
              </a:rPr>
              <a:t>3</a:t>
            </a:r>
            <a:r>
              <a:rPr sz="1800" spc="22" baseline="-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≡</a:t>
            </a:r>
            <a:r>
              <a:rPr sz="1800" spc="-5" dirty="0">
                <a:latin typeface="Arial"/>
                <a:cs typeface="Arial"/>
              </a:rPr>
              <a:t> am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mic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Arial"/>
                <a:cs typeface="Arial"/>
              </a:rPr>
              <a:t>C</a:t>
            </a:r>
            <a:r>
              <a:rPr sz="1800" i="1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tires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Arial"/>
                <a:cs typeface="Arial"/>
              </a:rPr>
              <a:t>R</a:t>
            </a:r>
            <a:r>
              <a:rPr sz="1800" baseline="25462" dirty="0"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acc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60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sitive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q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Arial"/>
                <a:cs typeface="Arial"/>
              </a:rPr>
              <a:t>R</a:t>
            </a:r>
            <a:r>
              <a:rPr sz="1800" baseline="25462" dirty="0">
                <a:latin typeface="Arial"/>
                <a:cs typeface="Arial"/>
              </a:rPr>
              <a:t>3</a:t>
            </a:r>
            <a:r>
              <a:rPr sz="1800" spc="37" baseline="25462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Arial"/>
                <a:cs typeface="Arial"/>
              </a:rPr>
              <a:t>X</a:t>
            </a:r>
            <a:r>
              <a:rPr sz="1800" i="1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po</a:t>
            </a:r>
            <a:r>
              <a:rPr sz="1800" dirty="0">
                <a:latin typeface="Arial"/>
                <a:cs typeface="Arial"/>
              </a:rPr>
              <a:t>sit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quan</a:t>
            </a:r>
            <a:r>
              <a:rPr sz="1800" dirty="0">
                <a:latin typeface="Arial"/>
                <a:cs typeface="Arial"/>
              </a:rPr>
              <a:t>titi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0148" y="6483799"/>
            <a:ext cx="55257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tt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p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://s</a:t>
            </a:r>
            <a:r>
              <a:rPr sz="14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.st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ck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</a:t>
            </a:r>
            <a:r>
              <a:rPr sz="14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x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ha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n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ge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.c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m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q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u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st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ion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s/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4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6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425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w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-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i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-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f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ea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ur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-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pa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36248" y="2839846"/>
            <a:ext cx="2250566" cy="2028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6707" y="2830317"/>
            <a:ext cx="2270125" cy="2047239"/>
          </a:xfrm>
          <a:custGeom>
            <a:avLst/>
            <a:gdLst/>
            <a:ahLst/>
            <a:cxnLst/>
            <a:rect l="l" t="t" r="r" b="b"/>
            <a:pathLst>
              <a:path w="2270125" h="2047239">
                <a:moveTo>
                  <a:pt x="0" y="2047112"/>
                </a:moveTo>
                <a:lnTo>
                  <a:pt x="2269616" y="2047112"/>
                </a:lnTo>
                <a:lnTo>
                  <a:pt x="2269616" y="0"/>
                </a:lnTo>
                <a:lnTo>
                  <a:pt x="0" y="0"/>
                </a:lnTo>
                <a:lnTo>
                  <a:pt x="0" y="2047112"/>
                </a:lnTo>
                <a:close/>
              </a:path>
            </a:pathLst>
          </a:custGeom>
          <a:ln w="19048">
            <a:solidFill>
              <a:srgbClr val="1F4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8504" rIns="0" bIns="0" rtlCol="0">
            <a:spAutoFit/>
          </a:bodyPr>
          <a:lstStyle/>
          <a:p>
            <a:pPr marL="85090">
              <a:lnSpc>
                <a:spcPts val="5235"/>
              </a:lnSpc>
            </a:pP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Mappings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0" y="1801807"/>
            <a:ext cx="7696200" cy="309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kn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tires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-15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est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mpo</a:t>
            </a:r>
            <a:r>
              <a:rPr sz="1800" dirty="0">
                <a:latin typeface="Arial"/>
                <a:cs typeface="Arial"/>
              </a:rPr>
              <a:t>rta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hen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gene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ano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Arial"/>
                <a:cs typeface="Arial"/>
              </a:rPr>
              <a:t>X</a:t>
            </a:r>
            <a:r>
              <a:rPr sz="1800" baseline="-25462" dirty="0">
                <a:latin typeface="Arial"/>
                <a:cs typeface="Arial"/>
              </a:rPr>
              <a:t>4</a:t>
            </a:r>
            <a:r>
              <a:rPr sz="1800" spc="37" baseline="-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(th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tracti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art):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i="1" spc="-20" dirty="0">
                <a:latin typeface="Arial"/>
                <a:cs typeface="Arial"/>
              </a:rPr>
              <a:t>X</a:t>
            </a:r>
            <a:r>
              <a:rPr sz="1800" baseline="-25462" dirty="0">
                <a:latin typeface="Arial"/>
                <a:cs typeface="Arial"/>
              </a:rPr>
              <a:t>4</a:t>
            </a:r>
            <a:r>
              <a:rPr sz="1800" spc="22" baseline="-25462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=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i="1" spc="-20" dirty="0">
                <a:latin typeface="Arial"/>
                <a:cs typeface="Arial"/>
              </a:rPr>
              <a:t>X</a:t>
            </a:r>
            <a:r>
              <a:rPr sz="1800" baseline="-25462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*</a:t>
            </a:r>
            <a:r>
              <a:rPr sz="1800" i="1" spc="-20" dirty="0">
                <a:latin typeface="Arial"/>
                <a:cs typeface="Arial"/>
              </a:rPr>
              <a:t>X</a:t>
            </a:r>
            <a:r>
              <a:rPr sz="1800" baseline="-25462" dirty="0">
                <a:latin typeface="Arial"/>
                <a:cs typeface="Arial"/>
              </a:rPr>
              <a:t>2</a:t>
            </a:r>
            <a:r>
              <a:rPr sz="1800" spc="37" baseline="-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≡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testi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g.</a:t>
            </a:r>
            <a:endParaRPr sz="1800">
              <a:latin typeface="Arial"/>
              <a:cs typeface="Arial"/>
            </a:endParaRPr>
          </a:p>
          <a:p>
            <a:pPr marL="12700" indent="-635">
              <a:lnSpc>
                <a:spcPct val="100000"/>
              </a:lnSpc>
              <a:spcBef>
                <a:spcPts val="1510"/>
              </a:spcBef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10" dirty="0">
                <a:latin typeface="Arial"/>
                <a:cs typeface="Arial"/>
              </a:rPr>
              <a:t>nd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pa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one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po</a:t>
            </a:r>
            <a:r>
              <a:rPr sz="1800" dirty="0">
                <a:latin typeface="Arial"/>
                <a:cs typeface="Arial"/>
              </a:rPr>
              <a:t>sit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pa</a:t>
            </a:r>
            <a:r>
              <a:rPr sz="1800" dirty="0">
                <a:latin typeface="Arial"/>
                <a:cs typeface="Arial"/>
              </a:rPr>
              <a:t>rt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Arial"/>
                <a:cs typeface="Arial"/>
              </a:rPr>
              <a:t>R</a:t>
            </a:r>
            <a:r>
              <a:rPr sz="1800" baseline="25462" dirty="0">
                <a:latin typeface="Arial"/>
                <a:cs typeface="Arial"/>
              </a:rPr>
              <a:t>4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ctio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20" dirty="0">
                <a:latin typeface="Arial"/>
                <a:cs typeface="Arial"/>
              </a:rPr>
              <a:t>ϕ</a:t>
            </a:r>
            <a:r>
              <a:rPr sz="1800" spc="75" dirty="0">
                <a:latin typeface="Arial"/>
                <a:cs typeface="Arial"/>
              </a:rPr>
              <a:t>,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Arial"/>
                <a:cs typeface="Arial"/>
              </a:rPr>
              <a:t>R</a:t>
            </a:r>
            <a:r>
              <a:rPr sz="1800" baseline="25462" dirty="0">
                <a:latin typeface="Arial"/>
                <a:cs typeface="Arial"/>
              </a:rPr>
              <a:t>3</a:t>
            </a:r>
            <a:r>
              <a:rPr sz="1800" spc="37" baseline="25462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Arial"/>
                <a:cs typeface="Arial"/>
              </a:rPr>
              <a:t>R</a:t>
            </a:r>
            <a:r>
              <a:rPr sz="1800" baseline="25462" dirty="0">
                <a:latin typeface="Arial"/>
                <a:cs typeface="Arial"/>
              </a:rPr>
              <a:t>4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ϕ(</a:t>
            </a:r>
            <a:r>
              <a:rPr sz="1800" i="1" spc="-40" dirty="0">
                <a:latin typeface="Arial"/>
                <a:cs typeface="Arial"/>
              </a:rPr>
              <a:t>x</a:t>
            </a:r>
            <a:r>
              <a:rPr sz="1800" spc="-52" baseline="-25462" dirty="0">
                <a:latin typeface="Arial"/>
                <a:cs typeface="Arial"/>
              </a:rPr>
              <a:t>1</a:t>
            </a:r>
            <a:r>
              <a:rPr sz="1800" spc="-40" dirty="0">
                <a:latin typeface="Arial"/>
                <a:cs typeface="Arial"/>
              </a:rPr>
              <a:t>,</a:t>
            </a:r>
            <a:r>
              <a:rPr sz="1800" i="1" spc="-40" dirty="0">
                <a:latin typeface="Arial"/>
                <a:cs typeface="Arial"/>
              </a:rPr>
              <a:t>x</a:t>
            </a:r>
            <a:r>
              <a:rPr sz="1800" spc="-67" baseline="-25462" dirty="0">
                <a:latin typeface="Arial"/>
                <a:cs typeface="Arial"/>
              </a:rPr>
              <a:t>2</a:t>
            </a:r>
            <a:r>
              <a:rPr sz="1800" spc="-50" dirty="0">
                <a:latin typeface="Arial"/>
                <a:cs typeface="Arial"/>
              </a:rPr>
              <a:t>,</a:t>
            </a:r>
            <a:r>
              <a:rPr sz="1800" i="1" spc="-40" dirty="0">
                <a:latin typeface="Arial"/>
                <a:cs typeface="Arial"/>
              </a:rPr>
              <a:t>x</a:t>
            </a:r>
            <a:r>
              <a:rPr sz="1800" spc="-67" baseline="-25462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=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i="1" dirty="0">
                <a:latin typeface="Arial"/>
                <a:cs typeface="Arial"/>
              </a:rPr>
              <a:t>x</a:t>
            </a:r>
            <a:r>
              <a:rPr sz="1800" baseline="-25462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i="1" dirty="0">
                <a:latin typeface="Arial"/>
                <a:cs typeface="Arial"/>
              </a:rPr>
              <a:t>x</a:t>
            </a:r>
            <a:r>
              <a:rPr sz="1800" baseline="-25462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i="1" dirty="0">
                <a:latin typeface="Arial"/>
                <a:cs typeface="Arial"/>
              </a:rPr>
              <a:t>x</a:t>
            </a:r>
            <a:r>
              <a:rPr sz="1800" baseline="-25462" dirty="0"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i="1" dirty="0">
                <a:latin typeface="Arial"/>
                <a:cs typeface="Arial"/>
              </a:rPr>
              <a:t>x</a:t>
            </a:r>
            <a:r>
              <a:rPr sz="1800" baseline="-25462" dirty="0">
                <a:latin typeface="Arial"/>
                <a:cs typeface="Arial"/>
              </a:rPr>
              <a:t>1</a:t>
            </a:r>
            <a:r>
              <a:rPr sz="1800" i="1" dirty="0">
                <a:latin typeface="Arial"/>
                <a:cs typeface="Arial"/>
              </a:rPr>
              <a:t>x</a:t>
            </a:r>
            <a:r>
              <a:rPr sz="1800" spc="-15" baseline="-25462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0783" y="6444174"/>
            <a:ext cx="55251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tt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p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://s</a:t>
            </a:r>
            <a:r>
              <a:rPr sz="14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.st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ck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</a:t>
            </a:r>
            <a:r>
              <a:rPr sz="14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x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ha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n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ge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.c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m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q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u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st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ion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s/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4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6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425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w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-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i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s-f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ea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ur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-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pa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65079" y="3979798"/>
            <a:ext cx="3521720" cy="22410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5569" y="3970270"/>
            <a:ext cx="3540760" cy="2260600"/>
          </a:xfrm>
          <a:custGeom>
            <a:avLst/>
            <a:gdLst/>
            <a:ahLst/>
            <a:cxnLst/>
            <a:rect l="l" t="t" r="r" b="b"/>
            <a:pathLst>
              <a:path w="3540759" h="2260600">
                <a:moveTo>
                  <a:pt x="0" y="2260091"/>
                </a:moveTo>
                <a:lnTo>
                  <a:pt x="3540770" y="2260091"/>
                </a:lnTo>
                <a:lnTo>
                  <a:pt x="3540770" y="0"/>
                </a:lnTo>
                <a:lnTo>
                  <a:pt x="0" y="0"/>
                </a:lnTo>
                <a:lnTo>
                  <a:pt x="0" y="2260091"/>
                </a:lnTo>
                <a:close/>
              </a:path>
            </a:pathLst>
          </a:custGeom>
          <a:ln w="19048">
            <a:solidFill>
              <a:srgbClr val="4F7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1448</Words>
  <Application>Microsoft Office PowerPoint</Application>
  <PresentationFormat>Předvádění na obrazovce (4:3)</PresentationFormat>
  <Paragraphs>239</Paragraphs>
  <Slides>43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Trebuchet MS</vt:lpstr>
      <vt:lpstr>Office Theme</vt:lpstr>
      <vt:lpstr>Prezentace aplikace PowerPoint</vt:lpstr>
      <vt:lpstr>Types of Algorithms by Output</vt:lpstr>
      <vt:lpstr>Classification</vt:lpstr>
      <vt:lpstr>Regression</vt:lpstr>
      <vt:lpstr>Clustering</vt:lpstr>
      <vt:lpstr>Hadley Wickham (2015)</vt:lpstr>
      <vt:lpstr>Dimensions and Features</vt:lpstr>
      <vt:lpstr>Feature Space</vt:lpstr>
      <vt:lpstr>Mappings</vt:lpstr>
      <vt:lpstr>Your Task</vt:lpstr>
      <vt:lpstr>Prezentace aplikace PowerPoint</vt:lpstr>
      <vt:lpstr>Models: Instance Methods</vt:lpstr>
      <vt:lpstr>Self-Organizing Maps</vt:lpstr>
      <vt:lpstr>Models: Regression</vt:lpstr>
      <vt:lpstr>Logistic Regression</vt:lpstr>
      <vt:lpstr>Prezentace aplikace PowerPoint</vt:lpstr>
      <vt:lpstr>Prezentace aplikace PowerPoint</vt:lpstr>
      <vt:lpstr>Models: Regularization Methods</vt:lpstr>
      <vt:lpstr>Models: Regularization Methods</vt:lpstr>
      <vt:lpstr>LASSO</vt:lpstr>
      <vt:lpstr>Models: Decision Trees</vt:lpstr>
      <vt:lpstr>Models: Decision Trees</vt:lpstr>
      <vt:lpstr>Models: Bayesian</vt:lpstr>
      <vt:lpstr>Naive Bayes</vt:lpstr>
      <vt:lpstr>Models: Kernel Methods</vt:lpstr>
      <vt:lpstr>Prezentace aplikace PowerPoint</vt:lpstr>
      <vt:lpstr>Prezentace aplikace PowerPoint</vt:lpstr>
      <vt:lpstr>Models: Clustering Methods</vt:lpstr>
      <vt:lpstr>K-means clustering</vt:lpstr>
      <vt:lpstr>Models: Artificial Neural Networks</vt:lpstr>
      <vt:lpstr>Models: Artificial Neural Networks</vt:lpstr>
      <vt:lpstr>Models: Ensembles</vt:lpstr>
      <vt:lpstr>AdaBoost</vt:lpstr>
      <vt:lpstr>Prezentace aplikace PowerPoint</vt:lpstr>
      <vt:lpstr>Models: Other</vt:lpstr>
      <vt:lpstr>What is Scikit-Learn?</vt:lpstr>
      <vt:lpstr>Primary Features</vt:lpstr>
      <vt:lpstr>Prezentace aplikace PowerPoint</vt:lpstr>
      <vt:lpstr>Scikit-Learn API</vt:lpstr>
      <vt:lpstr>class</vt:lpstr>
      <vt:lpstr>Estimators</vt:lpstr>
      <vt:lpstr>Prezentace aplikace PowerPoint</vt:lpstr>
      <vt:lpstr>Wrapping fit and predict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Ladislav Peska</cp:lastModifiedBy>
  <cp:revision>2</cp:revision>
  <dcterms:created xsi:type="dcterms:W3CDTF">2019-11-17T14:39:13Z</dcterms:created>
  <dcterms:modified xsi:type="dcterms:W3CDTF">2019-11-17T13:45:21Z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2019-11-17T00:00:00Z</vt:filetime>
  </property>
  <property fmtid="{D5CDD505-2E9C-101B-9397-08002B2CF9AE}" pid="3" name="LastSaved">
    <vt:filetime>2019-11-17T00:00:00Z</vt:filetime>
  </property>
</Properties>
</file>