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7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8" r:id="rId21"/>
    <p:sldId id="282" r:id="rId22"/>
    <p:sldId id="280" r:id="rId23"/>
    <p:sldId id="279" r:id="rId24"/>
    <p:sldId id="281" r:id="rId25"/>
    <p:sldId id="273" r:id="rId26"/>
    <p:sldId id="274" r:id="rId27"/>
  </p:sldIdLst>
  <p:sldSz cx="13004800" cy="10007600"/>
  <p:notesSz cx="13004800" cy="100076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72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6AB74-77FD-4DAD-888E-09D8666A60A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06888" y="1250950"/>
            <a:ext cx="4391025" cy="3378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300163" y="4816475"/>
            <a:ext cx="10404475" cy="39401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563562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7366000" y="9505950"/>
            <a:ext cx="563562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D2B63-C5B6-42AA-82FD-A86262DFB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42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102356"/>
            <a:ext cx="11054080" cy="21015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604256"/>
            <a:ext cx="9103360" cy="250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007020"/>
                </a:solidFill>
                <a:latin typeface="DejaVu Sans Mono"/>
                <a:cs typeface="DejaVu Sans Mon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301748"/>
            <a:ext cx="5657088" cy="66050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301748"/>
            <a:ext cx="5657088" cy="66050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99826" y="368300"/>
            <a:ext cx="4605146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9870" y="2463800"/>
            <a:ext cx="12545060" cy="6266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rgbClr val="007020"/>
                </a:solidFill>
                <a:latin typeface="DejaVu Sans Mono"/>
                <a:cs typeface="DejaVu Sans Mon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6200" y="9788649"/>
            <a:ext cx="15367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307068"/>
            <a:ext cx="2991104" cy="500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307068"/>
            <a:ext cx="2991104" cy="500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maikroeder@gmail.com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andas.pydata.org/pandas-docs/stable/generated/pandas.read_csv.html#pandas.read_cs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pandas" TargetMode="External"/><Relationship Id="rId2" Type="http://schemas.openxmlformats.org/officeDocument/2006/relationships/hyperlink" Target="http://pypi.python.org/pypi/panda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31384" y="2411610"/>
            <a:ext cx="2941955" cy="1225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390"/>
              </a:lnSpc>
            </a:pPr>
            <a:r>
              <a:rPr sz="8400" spc="-1325" dirty="0">
                <a:latin typeface="Arial"/>
                <a:cs typeface="Arial"/>
              </a:rPr>
              <a:t>P</a:t>
            </a:r>
            <a:r>
              <a:rPr sz="8400" spc="-1090" dirty="0">
                <a:latin typeface="Arial"/>
                <a:cs typeface="Arial"/>
              </a:rPr>
              <a:t>a</a:t>
            </a:r>
            <a:r>
              <a:rPr sz="8400" spc="-434" dirty="0">
                <a:latin typeface="Arial"/>
                <a:cs typeface="Arial"/>
              </a:rPr>
              <a:t>n</a:t>
            </a:r>
            <a:r>
              <a:rPr sz="8400" spc="-440" dirty="0">
                <a:latin typeface="Arial"/>
                <a:cs typeface="Arial"/>
              </a:rPr>
              <a:t>d</a:t>
            </a:r>
            <a:r>
              <a:rPr sz="8400" spc="-1090" dirty="0">
                <a:latin typeface="Arial"/>
                <a:cs typeface="Arial"/>
              </a:rPr>
              <a:t>a</a:t>
            </a:r>
            <a:r>
              <a:rPr sz="8400" spc="-969" dirty="0">
                <a:latin typeface="Arial"/>
                <a:cs typeface="Arial"/>
              </a:rPr>
              <a:t>s</a:t>
            </a:r>
            <a:endParaRPr sz="8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4132" y="5359400"/>
            <a:ext cx="4796790" cy="317754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1305560">
              <a:lnSpc>
                <a:spcPts val="4100"/>
              </a:lnSpc>
              <a:spcBef>
                <a:spcPts val="420"/>
              </a:spcBef>
            </a:pPr>
            <a:r>
              <a:rPr sz="3600" spc="-190" dirty="0">
                <a:latin typeface="Arial"/>
                <a:cs typeface="Arial"/>
              </a:rPr>
              <a:t>Maik </a:t>
            </a:r>
            <a:r>
              <a:rPr sz="3600" spc="-135" dirty="0">
                <a:latin typeface="Arial"/>
                <a:cs typeface="Arial"/>
              </a:rPr>
              <a:t>Röder  </a:t>
            </a:r>
            <a:r>
              <a:rPr sz="3600" spc="-170" dirty="0">
                <a:latin typeface="Arial"/>
                <a:cs typeface="Arial"/>
              </a:rPr>
              <a:t>Python </a:t>
            </a:r>
            <a:r>
              <a:rPr sz="3600" spc="-215" dirty="0">
                <a:latin typeface="Arial"/>
                <a:cs typeface="Arial"/>
              </a:rPr>
              <a:t>Barcelona</a:t>
            </a:r>
            <a:r>
              <a:rPr sz="3600" spc="105" dirty="0">
                <a:latin typeface="Arial"/>
                <a:cs typeface="Arial"/>
              </a:rPr>
              <a:t> </a:t>
            </a:r>
            <a:r>
              <a:rPr sz="3600" spc="-160" dirty="0">
                <a:latin typeface="Arial"/>
                <a:cs typeface="Arial"/>
              </a:rPr>
              <a:t>Meetup</a:t>
            </a:r>
            <a:endParaRPr sz="3600">
              <a:latin typeface="Arial"/>
              <a:cs typeface="Arial"/>
            </a:endParaRPr>
          </a:p>
          <a:p>
            <a:pPr marL="844550">
              <a:lnSpc>
                <a:spcPts val="4000"/>
              </a:lnSpc>
            </a:pPr>
            <a:r>
              <a:rPr sz="3600" spc="-210" dirty="0">
                <a:latin typeface="Arial"/>
                <a:cs typeface="Arial"/>
              </a:rPr>
              <a:t>7. </a:t>
            </a:r>
            <a:r>
              <a:rPr sz="3600" spc="-175" dirty="0">
                <a:latin typeface="Arial"/>
                <a:cs typeface="Arial"/>
              </a:rPr>
              <a:t>February</a:t>
            </a:r>
            <a:r>
              <a:rPr sz="3600" spc="-165" dirty="0">
                <a:latin typeface="Arial"/>
                <a:cs typeface="Arial"/>
              </a:rPr>
              <a:t> </a:t>
            </a:r>
            <a:r>
              <a:rPr sz="3600" spc="-204" dirty="0">
                <a:latin typeface="Arial"/>
                <a:cs typeface="Arial"/>
              </a:rPr>
              <a:t>2013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172720" marR="165100" indent="495300">
              <a:lnSpc>
                <a:spcPts val="4100"/>
              </a:lnSpc>
            </a:pPr>
            <a:r>
              <a:rPr sz="3600" spc="-170" dirty="0">
                <a:latin typeface="Arial"/>
                <a:cs typeface="Arial"/>
              </a:rPr>
              <a:t>Python </a:t>
            </a:r>
            <a:r>
              <a:rPr sz="3600" spc="-120" dirty="0">
                <a:latin typeface="Arial"/>
                <a:cs typeface="Arial"/>
              </a:rPr>
              <a:t>Consultant  </a:t>
            </a:r>
            <a:r>
              <a:rPr sz="3600" u="heavy" spc="-41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m</a:t>
            </a:r>
            <a:r>
              <a:rPr sz="3600" u="heavy" spc="-28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a</a:t>
            </a:r>
            <a:r>
              <a:rPr sz="36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i</a:t>
            </a:r>
            <a:r>
              <a:rPr sz="3600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k</a:t>
            </a:r>
            <a:r>
              <a:rPr sz="3600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r</a:t>
            </a:r>
            <a:r>
              <a:rPr sz="36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o</a:t>
            </a:r>
            <a:r>
              <a:rPr sz="3600" u="heavy" spc="-22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e</a:t>
            </a:r>
            <a:r>
              <a:rPr sz="3600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d</a:t>
            </a:r>
            <a:r>
              <a:rPr sz="36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er</a:t>
            </a:r>
            <a:r>
              <a:rPr sz="3600" u="heavy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@</a:t>
            </a:r>
            <a:r>
              <a:rPr sz="3600" u="heavy" spc="-47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g</a:t>
            </a:r>
            <a:r>
              <a:rPr sz="3600" u="heavy" spc="-41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m</a:t>
            </a:r>
            <a:r>
              <a:rPr sz="3600" u="heavy" spc="-28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a</a:t>
            </a:r>
            <a:r>
              <a:rPr sz="36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il</a:t>
            </a:r>
            <a:r>
              <a:rPr sz="3600" u="heavy" spc="-2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.</a:t>
            </a:r>
            <a:r>
              <a:rPr sz="3600" u="heavy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c</a:t>
            </a:r>
            <a:r>
              <a:rPr sz="3600" u="heavy" spc="-13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o</a:t>
            </a:r>
            <a:r>
              <a:rPr sz="3600" u="heavy" spc="-22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m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71800" y="2349500"/>
            <a:ext cx="6997700" cy="1308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6065" y="762000"/>
            <a:ext cx="575310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70" dirty="0"/>
              <a:t>Vectorization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89050" y="2937966"/>
          <a:ext cx="4224655" cy="243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1890"/>
                <a:gridCol w="3072765"/>
              </a:tblGrid>
              <a:tr h="584200">
                <a:tc>
                  <a:txBody>
                    <a:bodyPr/>
                    <a:lstStyle/>
                    <a:p>
                      <a:pPr marL="31750">
                        <a:lnSpc>
                          <a:spcPts val="4004"/>
                        </a:lnSpc>
                      </a:pPr>
                      <a:r>
                        <a:rPr sz="4200" b="1" spc="-5" dirty="0">
                          <a:solidFill>
                            <a:srgbClr val="C65D09"/>
                          </a:solidFill>
                          <a:latin typeface="Courier New"/>
                          <a:cs typeface="Courier New"/>
                        </a:rPr>
                        <a:t>&gt;&gt;&gt;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ts val="4004"/>
                        </a:lnSpc>
                        <a:tabLst>
                          <a:tab pos="800100" algn="l"/>
                          <a:tab pos="1440180" algn="l"/>
                        </a:tabLst>
                      </a:pPr>
                      <a:r>
                        <a:rPr sz="4200" dirty="0">
                          <a:latin typeface="Courier New"/>
                          <a:cs typeface="Courier New"/>
                        </a:rPr>
                        <a:t>s	</a:t>
                      </a:r>
                      <a:r>
                        <a:rPr sz="4200" dirty="0">
                          <a:solidFill>
                            <a:srgbClr val="666666"/>
                          </a:solidFill>
                          <a:latin typeface="Courier New"/>
                          <a:cs typeface="Courier New"/>
                        </a:rPr>
                        <a:t>+	</a:t>
                      </a:r>
                      <a:r>
                        <a:rPr sz="4200" dirty="0">
                          <a:latin typeface="Courier New"/>
                          <a:cs typeface="Courier New"/>
                        </a:rPr>
                        <a:t>s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635000">
                <a:tc>
                  <a:txBody>
                    <a:bodyPr/>
                    <a:lstStyle/>
                    <a:p>
                      <a:pPr marL="31750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-1.779760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635000">
                <a:tc>
                  <a:txBody>
                    <a:bodyPr/>
                    <a:lstStyle/>
                    <a:p>
                      <a:pPr marL="31750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2.204269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584200">
                <a:tc>
                  <a:txBody>
                    <a:bodyPr/>
                    <a:lstStyle/>
                    <a:p>
                      <a:pPr marL="31750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-4.374592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308100" y="5059679"/>
            <a:ext cx="7638415" cy="1905000"/>
          </a:xfrm>
          <a:prstGeom prst="rect">
            <a:avLst/>
          </a:prstGeom>
        </p:spPr>
        <p:txBody>
          <a:bodyPr vert="horz" wrap="square" lIns="0" tIns="31242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2460"/>
              </a:spcBef>
              <a:buSzPct val="125000"/>
              <a:buChar char="•"/>
              <a:tabLst>
                <a:tab pos="584200" algn="l"/>
              </a:tabLst>
            </a:pPr>
            <a:r>
              <a:rPr sz="4200" spc="-5" dirty="0">
                <a:latin typeface="Courier New"/>
                <a:cs typeface="Courier New"/>
              </a:rPr>
              <a:t>Series work with</a:t>
            </a:r>
            <a:r>
              <a:rPr sz="4200" spc="-9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Numpy</a:t>
            </a:r>
            <a:endParaRPr sz="42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360"/>
              </a:spcBef>
            </a:pPr>
            <a:r>
              <a:rPr sz="4200" b="1" spc="-5" dirty="0">
                <a:solidFill>
                  <a:srgbClr val="C65D09"/>
                </a:solidFill>
                <a:latin typeface="Courier New"/>
                <a:cs typeface="Courier New"/>
              </a:rPr>
              <a:t>&gt;&gt;&gt;</a:t>
            </a:r>
            <a:r>
              <a:rPr sz="4200" b="1" spc="-15" dirty="0">
                <a:solidFill>
                  <a:srgbClr val="C65D09"/>
                </a:solidFill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numpy</a:t>
            </a:r>
            <a:r>
              <a:rPr sz="4200" dirty="0">
                <a:solidFill>
                  <a:srgbClr val="666666"/>
                </a:solidFill>
                <a:latin typeface="Courier New"/>
                <a:cs typeface="Courier New"/>
              </a:rPr>
              <a:t>.</a:t>
            </a:r>
            <a:r>
              <a:rPr sz="4200" dirty="0">
                <a:latin typeface="Courier New"/>
                <a:cs typeface="Courier New"/>
              </a:rPr>
              <a:t>exp(s)</a:t>
            </a:r>
            <a:endParaRPr sz="42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89050" y="7382966"/>
          <a:ext cx="4224654" cy="180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1869"/>
                <a:gridCol w="3232785"/>
              </a:tblGrid>
              <a:tr h="584200">
                <a:tc>
                  <a:txBody>
                    <a:bodyPr/>
                    <a:lstStyle/>
                    <a:p>
                      <a:pPr marL="31750">
                        <a:lnSpc>
                          <a:spcPts val="4004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004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0.410705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635000">
                <a:tc>
                  <a:txBody>
                    <a:bodyPr/>
                    <a:lstStyle/>
                    <a:p>
                      <a:pPr marL="31750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3.010586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584200">
                <a:tc>
                  <a:txBody>
                    <a:bodyPr/>
                    <a:lstStyle/>
                    <a:p>
                      <a:pPr marL="31750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40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Courier New"/>
                          <a:cs typeface="Courier New"/>
                        </a:rPr>
                        <a:t>0.112220</a:t>
                      </a:r>
                      <a:endParaRPr sz="4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0855" y="762000"/>
            <a:ext cx="480250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95" dirty="0"/>
              <a:t>DataFrame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5600" y="3048000"/>
            <a:ext cx="8424545" cy="56946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584200" marR="1038860" indent="-571500">
              <a:lnSpc>
                <a:spcPts val="4900"/>
              </a:lnSpc>
              <a:spcBef>
                <a:spcPts val="380"/>
              </a:spcBef>
              <a:buSzPct val="170238"/>
              <a:buChar char="•"/>
              <a:tabLst>
                <a:tab pos="584200" algn="l"/>
                <a:tab pos="4014470" algn="l"/>
              </a:tabLst>
            </a:pPr>
            <a:r>
              <a:rPr sz="4200" spc="-215" dirty="0">
                <a:latin typeface="Arial"/>
                <a:cs typeface="Arial"/>
              </a:rPr>
              <a:t>Like</a:t>
            </a:r>
            <a:r>
              <a:rPr sz="4200" spc="5" dirty="0">
                <a:latin typeface="Arial"/>
                <a:cs typeface="Arial"/>
              </a:rPr>
              <a:t> </a:t>
            </a:r>
            <a:r>
              <a:rPr sz="4200" spc="-229" dirty="0">
                <a:latin typeface="Arial"/>
                <a:cs typeface="Arial"/>
              </a:rPr>
              <a:t>data.frame	</a:t>
            </a:r>
            <a:r>
              <a:rPr sz="4200" spc="-130" dirty="0">
                <a:latin typeface="Arial"/>
                <a:cs typeface="Arial"/>
              </a:rPr>
              <a:t>in </a:t>
            </a:r>
            <a:r>
              <a:rPr sz="4200" spc="-114" dirty="0">
                <a:latin typeface="Arial"/>
                <a:cs typeface="Arial"/>
              </a:rPr>
              <a:t>the </a:t>
            </a:r>
            <a:r>
              <a:rPr sz="4200" spc="-155" dirty="0">
                <a:latin typeface="Arial"/>
                <a:cs typeface="Arial"/>
              </a:rPr>
              <a:t>statistical  </a:t>
            </a:r>
            <a:r>
              <a:rPr sz="4200" spc="-350" dirty="0">
                <a:latin typeface="Arial"/>
                <a:cs typeface="Arial"/>
              </a:rPr>
              <a:t>language/package</a:t>
            </a:r>
            <a:r>
              <a:rPr sz="4200" spc="-10" dirty="0">
                <a:latin typeface="Arial"/>
                <a:cs typeface="Arial"/>
              </a:rPr>
              <a:t> </a:t>
            </a:r>
            <a:r>
              <a:rPr sz="4200" spc="-500" dirty="0">
                <a:latin typeface="Arial"/>
                <a:cs typeface="Arial"/>
              </a:rPr>
              <a:t>R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120"/>
              </a:spcBef>
              <a:buSzPct val="170238"/>
              <a:buChar char="•"/>
              <a:tabLst>
                <a:tab pos="584200" algn="l"/>
                <a:tab pos="5363845" algn="l"/>
              </a:tabLst>
            </a:pPr>
            <a:r>
              <a:rPr sz="4200" spc="-204" dirty="0">
                <a:latin typeface="Arial"/>
                <a:cs typeface="Arial"/>
              </a:rPr>
              <a:t>2-dimensional</a:t>
            </a:r>
            <a:r>
              <a:rPr sz="4200" spc="10" dirty="0">
                <a:latin typeface="Arial"/>
                <a:cs typeface="Arial"/>
              </a:rPr>
              <a:t> </a:t>
            </a:r>
            <a:r>
              <a:rPr sz="4200" spc="-155" dirty="0">
                <a:latin typeface="Arial"/>
                <a:cs typeface="Arial"/>
              </a:rPr>
              <a:t>tabular	</a:t>
            </a:r>
            <a:r>
              <a:rPr sz="4200" spc="-265" dirty="0">
                <a:latin typeface="Arial"/>
                <a:cs typeface="Arial"/>
              </a:rPr>
              <a:t>data</a:t>
            </a:r>
            <a:r>
              <a:rPr sz="4200" spc="-45" dirty="0">
                <a:latin typeface="Arial"/>
                <a:cs typeface="Arial"/>
              </a:rPr>
              <a:t> </a:t>
            </a:r>
            <a:r>
              <a:rPr sz="4200" spc="-75" dirty="0">
                <a:latin typeface="Arial"/>
                <a:cs typeface="Arial"/>
              </a:rPr>
              <a:t>structure</a:t>
            </a:r>
            <a:endParaRPr sz="4200">
              <a:latin typeface="Arial"/>
              <a:cs typeface="Arial"/>
            </a:endParaRPr>
          </a:p>
          <a:p>
            <a:pPr marL="584200" marR="466090" indent="-571500">
              <a:lnSpc>
                <a:spcPts val="4900"/>
              </a:lnSpc>
              <a:spcBef>
                <a:spcPts val="254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190" dirty="0">
                <a:latin typeface="Arial"/>
                <a:cs typeface="Arial"/>
              </a:rPr>
              <a:t>Data </a:t>
            </a:r>
            <a:r>
              <a:rPr sz="4200" spc="-180" dirty="0">
                <a:latin typeface="Arial"/>
                <a:cs typeface="Arial"/>
              </a:rPr>
              <a:t>manipulation </a:t>
            </a:r>
            <a:r>
              <a:rPr sz="4200" spc="-15" dirty="0">
                <a:latin typeface="Arial"/>
                <a:cs typeface="Arial"/>
              </a:rPr>
              <a:t>with </a:t>
            </a:r>
            <a:r>
              <a:rPr sz="4200" spc="-150" dirty="0">
                <a:latin typeface="Arial"/>
                <a:cs typeface="Arial"/>
              </a:rPr>
              <a:t>integrated  </a:t>
            </a:r>
            <a:r>
              <a:rPr sz="4200" spc="-200" dirty="0">
                <a:latin typeface="Arial"/>
                <a:cs typeface="Arial"/>
              </a:rPr>
              <a:t>indexing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12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150" dirty="0">
                <a:latin typeface="Arial"/>
                <a:cs typeface="Arial"/>
              </a:rPr>
              <a:t>Support </a:t>
            </a:r>
            <a:r>
              <a:rPr sz="4200" spc="-210" dirty="0">
                <a:latin typeface="Arial"/>
                <a:cs typeface="Arial"/>
              </a:rPr>
              <a:t>heterogeneous</a:t>
            </a:r>
            <a:r>
              <a:rPr sz="4200" spc="135" dirty="0">
                <a:latin typeface="Arial"/>
                <a:cs typeface="Arial"/>
              </a:rPr>
              <a:t> </a:t>
            </a:r>
            <a:r>
              <a:rPr sz="4200" spc="-220" dirty="0">
                <a:latin typeface="Arial"/>
                <a:cs typeface="Arial"/>
              </a:rPr>
              <a:t>columns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25" dirty="0">
                <a:latin typeface="Arial"/>
                <a:cs typeface="Arial"/>
              </a:rPr>
              <a:t>Homogeneous</a:t>
            </a:r>
            <a:r>
              <a:rPr sz="4200" spc="-10" dirty="0">
                <a:latin typeface="Arial"/>
                <a:cs typeface="Arial"/>
              </a:rPr>
              <a:t> </a:t>
            </a:r>
            <a:r>
              <a:rPr sz="4200" spc="-220" dirty="0">
                <a:latin typeface="Arial"/>
                <a:cs typeface="Arial"/>
              </a:rPr>
              <a:t>columns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0856" y="884440"/>
            <a:ext cx="480250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495" dirty="0"/>
              <a:t>DataFrame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11849" y="2856992"/>
            <a:ext cx="287020" cy="38074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6630"/>
              </a:lnSpc>
              <a:spcBef>
                <a:spcPts val="110"/>
              </a:spcBef>
            </a:pPr>
            <a:r>
              <a:rPr sz="5800" spc="25" dirty="0">
                <a:latin typeface="Arial"/>
                <a:cs typeface="Arial"/>
              </a:rPr>
              <a:t>•</a:t>
            </a:r>
            <a:endParaRPr sz="5800">
              <a:latin typeface="Arial"/>
              <a:cs typeface="Arial"/>
            </a:endParaRPr>
          </a:p>
          <a:p>
            <a:pPr marL="12700">
              <a:lnSpc>
                <a:spcPts val="6630"/>
              </a:lnSpc>
            </a:pPr>
            <a:r>
              <a:rPr sz="5800" spc="25" dirty="0">
                <a:latin typeface="Arial"/>
                <a:cs typeface="Arial"/>
              </a:rPr>
              <a:t>•</a:t>
            </a:r>
            <a:endParaRPr sz="5800">
              <a:latin typeface="Arial"/>
              <a:cs typeface="Arial"/>
            </a:endParaRPr>
          </a:p>
          <a:p>
            <a:pPr marL="12700">
              <a:lnSpc>
                <a:spcPts val="6630"/>
              </a:lnSpc>
              <a:spcBef>
                <a:spcPts val="3240"/>
              </a:spcBef>
            </a:pPr>
            <a:r>
              <a:rPr sz="5800" spc="25" dirty="0">
                <a:latin typeface="Arial"/>
                <a:cs typeface="Arial"/>
              </a:rPr>
              <a:t>•</a:t>
            </a:r>
            <a:endParaRPr sz="5800">
              <a:latin typeface="Arial"/>
              <a:cs typeface="Arial"/>
            </a:endParaRPr>
          </a:p>
          <a:p>
            <a:pPr marL="12700">
              <a:lnSpc>
                <a:spcPts val="6630"/>
              </a:lnSpc>
            </a:pPr>
            <a:r>
              <a:rPr sz="5800" spc="25" dirty="0">
                <a:latin typeface="Arial"/>
                <a:cs typeface="Arial"/>
              </a:rPr>
              <a:t>•</a:t>
            </a:r>
            <a:endParaRPr sz="5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348" y="2780842"/>
            <a:ext cx="5332730" cy="4216400"/>
          </a:xfrm>
          <a:prstGeom prst="rect">
            <a:avLst/>
          </a:prstGeom>
        </p:spPr>
        <p:txBody>
          <a:bodyPr vert="horz" wrap="square" lIns="0" tIns="294640" rIns="0" bIns="0" rtlCol="0">
            <a:spAutoFit/>
          </a:bodyPr>
          <a:lstStyle/>
          <a:p>
            <a:pPr marL="12700">
              <a:spcBef>
                <a:spcPts val="2320"/>
              </a:spcBef>
            </a:pPr>
            <a:r>
              <a:rPr sz="3400" spc="-195" dirty="0">
                <a:latin typeface="Arial"/>
                <a:cs typeface="Arial"/>
              </a:rPr>
              <a:t>NumPy</a:t>
            </a:r>
            <a:r>
              <a:rPr sz="3400" spc="-5" dirty="0">
                <a:latin typeface="Arial"/>
                <a:cs typeface="Arial"/>
              </a:rPr>
              <a:t> </a:t>
            </a:r>
            <a:r>
              <a:rPr sz="3400" spc="-135" dirty="0">
                <a:latin typeface="Arial"/>
                <a:cs typeface="Arial"/>
              </a:rPr>
              <a:t>array-like</a:t>
            </a:r>
            <a:endParaRPr sz="3400">
              <a:latin typeface="Arial"/>
              <a:cs typeface="Arial"/>
            </a:endParaRPr>
          </a:p>
          <a:p>
            <a:pPr marL="12700" marR="1194435">
              <a:lnSpc>
                <a:spcPts val="3900"/>
              </a:lnSpc>
              <a:spcBef>
                <a:spcPts val="2500"/>
              </a:spcBef>
            </a:pPr>
            <a:r>
              <a:rPr sz="3400" spc="-355" dirty="0">
                <a:latin typeface="Arial"/>
                <a:cs typeface="Arial"/>
              </a:rPr>
              <a:t>Each </a:t>
            </a:r>
            <a:r>
              <a:rPr sz="3400" spc="-140" dirty="0">
                <a:latin typeface="Arial"/>
                <a:cs typeface="Arial"/>
              </a:rPr>
              <a:t>column </a:t>
            </a:r>
            <a:r>
              <a:rPr sz="3400" spc="-285" dirty="0">
                <a:latin typeface="Arial"/>
                <a:cs typeface="Arial"/>
              </a:rPr>
              <a:t>can </a:t>
            </a:r>
            <a:r>
              <a:rPr sz="3400" spc="-325" dirty="0">
                <a:latin typeface="Arial"/>
                <a:cs typeface="Arial"/>
              </a:rPr>
              <a:t>have </a:t>
            </a:r>
            <a:r>
              <a:rPr sz="3400" spc="-440" dirty="0">
                <a:latin typeface="Arial"/>
                <a:cs typeface="Arial"/>
              </a:rPr>
              <a:t>a  </a:t>
            </a:r>
            <a:r>
              <a:rPr sz="3400" spc="-90" dirty="0">
                <a:latin typeface="Arial"/>
                <a:cs typeface="Arial"/>
              </a:rPr>
              <a:t>different</a:t>
            </a:r>
            <a:r>
              <a:rPr sz="3400" spc="-10" dirty="0">
                <a:latin typeface="Arial"/>
                <a:cs typeface="Arial"/>
              </a:rPr>
              <a:t> </a:t>
            </a:r>
            <a:r>
              <a:rPr sz="3400" spc="-120" dirty="0">
                <a:latin typeface="Arial"/>
                <a:cs typeface="Arial"/>
              </a:rPr>
              <a:t>type</a:t>
            </a:r>
            <a:endParaRPr sz="3400">
              <a:latin typeface="Arial"/>
              <a:cs typeface="Arial"/>
            </a:endParaRPr>
          </a:p>
          <a:p>
            <a:pPr marL="12700">
              <a:spcBef>
                <a:spcPts val="2120"/>
              </a:spcBef>
            </a:pPr>
            <a:r>
              <a:rPr sz="3400" spc="-155" dirty="0">
                <a:latin typeface="Arial"/>
                <a:cs typeface="Arial"/>
              </a:rPr>
              <a:t>Row </a:t>
            </a:r>
            <a:r>
              <a:rPr sz="3400" spc="-265" dirty="0">
                <a:latin typeface="Arial"/>
                <a:cs typeface="Arial"/>
              </a:rPr>
              <a:t>and </a:t>
            </a:r>
            <a:r>
              <a:rPr sz="3400" spc="-140" dirty="0">
                <a:latin typeface="Arial"/>
                <a:cs typeface="Arial"/>
              </a:rPr>
              <a:t>column</a:t>
            </a:r>
            <a:r>
              <a:rPr sz="3400" spc="-290" dirty="0">
                <a:latin typeface="Arial"/>
                <a:cs typeface="Arial"/>
              </a:rPr>
              <a:t> </a:t>
            </a:r>
            <a:r>
              <a:rPr sz="3400" spc="-130" dirty="0">
                <a:latin typeface="Arial"/>
                <a:cs typeface="Arial"/>
              </a:rPr>
              <a:t>index</a:t>
            </a:r>
            <a:endParaRPr sz="3400">
              <a:latin typeface="Arial"/>
              <a:cs typeface="Arial"/>
            </a:endParaRPr>
          </a:p>
          <a:p>
            <a:pPr marL="12700" marR="5080">
              <a:lnSpc>
                <a:spcPts val="3900"/>
              </a:lnSpc>
              <a:spcBef>
                <a:spcPts val="2500"/>
              </a:spcBef>
            </a:pPr>
            <a:r>
              <a:rPr sz="3400" spc="-320" dirty="0">
                <a:latin typeface="Arial"/>
                <a:cs typeface="Arial"/>
              </a:rPr>
              <a:t>Size </a:t>
            </a:r>
            <a:r>
              <a:rPr sz="3400" spc="-170" dirty="0">
                <a:latin typeface="Arial"/>
                <a:cs typeface="Arial"/>
              </a:rPr>
              <a:t>mutable: </a:t>
            </a:r>
            <a:r>
              <a:rPr sz="3400" spc="-70" dirty="0">
                <a:latin typeface="Arial"/>
                <a:cs typeface="Arial"/>
              </a:rPr>
              <a:t>insert </a:t>
            </a:r>
            <a:r>
              <a:rPr sz="3400" spc="-265" dirty="0">
                <a:latin typeface="Arial"/>
                <a:cs typeface="Arial"/>
              </a:rPr>
              <a:t>and </a:t>
            </a:r>
            <a:r>
              <a:rPr sz="3400" spc="-130" dirty="0">
                <a:latin typeface="Arial"/>
                <a:cs typeface="Arial"/>
              </a:rPr>
              <a:t>delete  </a:t>
            </a:r>
            <a:r>
              <a:rPr sz="3400" spc="-180" dirty="0">
                <a:latin typeface="Arial"/>
                <a:cs typeface="Arial"/>
              </a:rPr>
              <a:t>columns</a:t>
            </a:r>
            <a:endParaRPr sz="3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16063" y="3060701"/>
            <a:ext cx="3846537" cy="9912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16063" y="4205718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16063" y="4820956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16063" y="5436182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16063" y="6051421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16063" y="6666660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1430" y="4205718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1430" y="4820956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1430" y="5436182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1430" y="6051421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1430" y="6666660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71293" y="4231359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71293" y="4846585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71293" y="5461824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71293" y="6077050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71293" y="6692289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626536" y="4231359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626536" y="4846585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26536" y="5461824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26536" y="6077050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626536" y="6692289"/>
            <a:ext cx="989355" cy="991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81779" y="4231359"/>
            <a:ext cx="980821" cy="99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81779" y="4846585"/>
            <a:ext cx="980821" cy="99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81779" y="5461824"/>
            <a:ext cx="980821" cy="99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581779" y="6077050"/>
            <a:ext cx="980821" cy="99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81779" y="6692289"/>
            <a:ext cx="980821" cy="99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903691" y="4325346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03691" y="4940585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03691" y="5555811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03691" y="6171050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03691" y="6786289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895163" y="4316827"/>
          <a:ext cx="614045" cy="307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045"/>
              </a:tblGrid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0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4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8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spc="-5" dirty="0">
                          <a:latin typeface="Arial"/>
                          <a:cs typeface="Arial"/>
                        </a:rPr>
                        <a:t>-12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spc="-5" dirty="0">
                          <a:latin typeface="Arial"/>
                          <a:cs typeface="Arial"/>
                        </a:rPr>
                        <a:t>16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7" name="object 37"/>
          <p:cNvSpPr/>
          <p:nvPr/>
        </p:nvSpPr>
        <p:spPr>
          <a:xfrm>
            <a:off x="539065" y="4325346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9065" y="4940585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39065" y="5555811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9065" y="6171050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9065" y="6786289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80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530532" y="4316827"/>
          <a:ext cx="614045" cy="307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045"/>
              </a:tblGrid>
              <a:tr h="614680"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A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B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3" name="object 43"/>
          <p:cNvSpPr/>
          <p:nvPr/>
        </p:nvSpPr>
        <p:spPr>
          <a:xfrm>
            <a:off x="1357846" y="4590264"/>
            <a:ext cx="317286" cy="1196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357846" y="5179865"/>
            <a:ext cx="317286" cy="1196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57846" y="5795101"/>
            <a:ext cx="317286" cy="1196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357846" y="6410336"/>
            <a:ext cx="317286" cy="1196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57846" y="7025572"/>
            <a:ext cx="317286" cy="1196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858935" y="4350988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58935" y="4966214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858935" y="5581452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858935" y="6196678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858935" y="6811917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3" name="object 53"/>
          <p:cNvGraphicFramePr>
            <a:graphicFrameLocks noGrp="1"/>
          </p:cNvGraphicFramePr>
          <p:nvPr/>
        </p:nvGraphicFramePr>
        <p:xfrm>
          <a:off x="2850404" y="4342462"/>
          <a:ext cx="614045" cy="307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045"/>
              </a:tblGrid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x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y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z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w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a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4" name="object 54"/>
          <p:cNvSpPr/>
          <p:nvPr/>
        </p:nvSpPr>
        <p:spPr>
          <a:xfrm>
            <a:off x="3814165" y="4350988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14165" y="4966214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814165" y="5581452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814165" y="6196678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814165" y="6811917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3805645" y="4342462"/>
          <a:ext cx="614045" cy="307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045"/>
              </a:tblGrid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spc="-5" dirty="0">
                          <a:latin typeface="Arial"/>
                          <a:cs typeface="Arial"/>
                        </a:rPr>
                        <a:t>2.7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dirty="0">
                          <a:latin typeface="Arial"/>
                          <a:cs typeface="Arial"/>
                        </a:rPr>
                        <a:t>6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spc="-5" dirty="0">
                          <a:latin typeface="Arial"/>
                          <a:cs typeface="Arial"/>
                        </a:rPr>
                        <a:t>10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spc="-5" dirty="0">
                          <a:latin typeface="Arial"/>
                          <a:cs typeface="Arial"/>
                        </a:rPr>
                        <a:t>NA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150" b="1" spc="-5" dirty="0">
                          <a:latin typeface="Arial"/>
                          <a:cs typeface="Arial"/>
                        </a:rPr>
                        <a:t>18</a:t>
                      </a:r>
                      <a:endParaRPr sz="215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0" name="object 60"/>
          <p:cNvSpPr/>
          <p:nvPr/>
        </p:nvSpPr>
        <p:spPr>
          <a:xfrm>
            <a:off x="4769408" y="4350988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769408" y="4966214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769408" y="5581452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4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769408" y="6196678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769408" y="6811917"/>
            <a:ext cx="614680" cy="615315"/>
          </a:xfrm>
          <a:custGeom>
            <a:avLst/>
            <a:gdLst/>
            <a:ahLst/>
            <a:cxnLst/>
            <a:rect l="l" t="t" r="r" b="b"/>
            <a:pathLst>
              <a:path w="614679" h="615315">
                <a:moveTo>
                  <a:pt x="0" y="615233"/>
                </a:moveTo>
                <a:lnTo>
                  <a:pt x="614081" y="615233"/>
                </a:lnTo>
                <a:lnTo>
                  <a:pt x="614081" y="0"/>
                </a:lnTo>
                <a:lnTo>
                  <a:pt x="0" y="0"/>
                </a:lnTo>
                <a:lnTo>
                  <a:pt x="0" y="6152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4760886" y="4342462"/>
          <a:ext cx="614045" cy="307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045"/>
              </a:tblGrid>
              <a:tr h="61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50" b="1" spc="-25" dirty="0">
                          <a:latin typeface="Arial"/>
                          <a:cs typeface="Arial"/>
                        </a:rPr>
                        <a:t>True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50" b="1" spc="-25" dirty="0">
                          <a:latin typeface="Arial"/>
                          <a:cs typeface="Arial"/>
                        </a:rPr>
                        <a:t>True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50" b="1" spc="-10" dirty="0">
                          <a:latin typeface="Arial"/>
                          <a:cs typeface="Arial"/>
                        </a:rPr>
                        <a:t>False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50" b="1" spc="-10" dirty="0">
                          <a:latin typeface="Arial"/>
                          <a:cs typeface="Arial"/>
                        </a:rPr>
                        <a:t>False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50" b="1" spc="-10" dirty="0">
                          <a:latin typeface="Arial"/>
                          <a:cs typeface="Arial"/>
                        </a:rPr>
                        <a:t>False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6" name="object 66"/>
          <p:cNvSpPr/>
          <p:nvPr/>
        </p:nvSpPr>
        <p:spPr>
          <a:xfrm>
            <a:off x="2142503" y="3774216"/>
            <a:ext cx="119416" cy="3691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097744" y="3774216"/>
            <a:ext cx="119416" cy="3691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52985" y="3774216"/>
            <a:ext cx="119416" cy="3691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008227" y="3774216"/>
            <a:ext cx="119416" cy="3691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903700" y="3180342"/>
            <a:ext cx="3480435" cy="480260"/>
          </a:xfrm>
          <a:prstGeom prst="rect">
            <a:avLst/>
          </a:prstGeom>
          <a:solidFill>
            <a:srgbClr val="FFFFFF"/>
          </a:solidFill>
          <a:ln w="17088">
            <a:solidFill>
              <a:srgbClr val="000000"/>
            </a:solidFill>
          </a:ln>
        </p:spPr>
        <p:txBody>
          <a:bodyPr vert="horz" wrap="square" lIns="0" tIns="132715" rIns="0" bIns="0" rtlCol="0">
            <a:spAutoFit/>
          </a:bodyPr>
          <a:lstStyle/>
          <a:p>
            <a:pPr marL="73025">
              <a:spcBef>
                <a:spcPts val="1045"/>
              </a:spcBef>
              <a:tabLst>
                <a:tab pos="1027430" algn="l"/>
                <a:tab pos="1890395" algn="l"/>
                <a:tab pos="2829560" algn="l"/>
              </a:tabLst>
            </a:pPr>
            <a:r>
              <a:rPr sz="2250" b="1" spc="15" dirty="0">
                <a:latin typeface="Arial"/>
                <a:cs typeface="Arial"/>
              </a:rPr>
              <a:t>foo	</a:t>
            </a:r>
            <a:r>
              <a:rPr sz="2250" b="1" spc="10" dirty="0">
                <a:latin typeface="Arial"/>
                <a:cs typeface="Arial"/>
              </a:rPr>
              <a:t>bar	</a:t>
            </a:r>
            <a:r>
              <a:rPr sz="2250" b="1" spc="15" dirty="0">
                <a:latin typeface="Arial"/>
                <a:cs typeface="Arial"/>
              </a:rPr>
              <a:t>baz	</a:t>
            </a:r>
            <a:r>
              <a:rPr sz="2250" b="1" spc="10" dirty="0">
                <a:latin typeface="Arial"/>
                <a:cs typeface="Arial"/>
              </a:rPr>
              <a:t>qux</a:t>
            </a:r>
            <a:endParaRPr sz="22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03541" y="3140281"/>
            <a:ext cx="1410335" cy="10166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91770">
              <a:lnSpc>
                <a:spcPct val="144500"/>
              </a:lnSpc>
              <a:spcBef>
                <a:spcPts val="90"/>
              </a:spcBef>
            </a:pPr>
            <a:r>
              <a:rPr sz="2250" b="1" spc="15" dirty="0">
                <a:latin typeface="Arial"/>
                <a:cs typeface="Arial"/>
              </a:rPr>
              <a:t>columns  </a:t>
            </a:r>
            <a:r>
              <a:rPr sz="2250" b="1" spc="10" dirty="0">
                <a:latin typeface="Arial"/>
                <a:cs typeface="Arial"/>
              </a:rPr>
              <a:t>index</a:t>
            </a:r>
            <a:endParaRPr sz="22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75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0855" y="762000"/>
            <a:ext cx="480250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95" dirty="0"/>
              <a:t>DataFrame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0" y="2451100"/>
            <a:ext cx="10302240" cy="1910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970"/>
              </a:lnSpc>
              <a:spcBef>
                <a:spcPts val="100"/>
              </a:spcBef>
              <a:tabLst>
                <a:tab pos="1296670" algn="l"/>
                <a:tab pos="1939289" algn="l"/>
                <a:tab pos="2581275" algn="l"/>
                <a:tab pos="5150485" algn="l"/>
                <a:tab pos="6756400" algn="l"/>
                <a:tab pos="900430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d	</a:t>
            </a:r>
            <a:r>
              <a:rPr sz="4200" dirty="0">
                <a:solidFill>
                  <a:srgbClr val="666666"/>
                </a:solidFill>
                <a:latin typeface="DejaVu Sans Mono"/>
                <a:cs typeface="DejaVu Sans Mono"/>
              </a:rPr>
              <a:t>=	</a:t>
            </a:r>
            <a:r>
              <a:rPr sz="4200" spc="-5" dirty="0">
                <a:latin typeface="DejaVu Sans Mono"/>
                <a:cs typeface="DejaVu Sans Mono"/>
              </a:rPr>
              <a:t>{</a:t>
            </a:r>
            <a:r>
              <a:rPr sz="4200" dirty="0">
                <a:solidFill>
                  <a:srgbClr val="4070A0"/>
                </a:solidFill>
                <a:latin typeface="DejaVu Sans Mono"/>
                <a:cs typeface="DejaVu Sans Mono"/>
              </a:rPr>
              <a:t>'one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</a:t>
            </a:r>
            <a:r>
              <a:rPr sz="4200" dirty="0">
                <a:latin typeface="DejaVu Sans Mono"/>
                <a:cs typeface="DejaVu Sans Mono"/>
              </a:rPr>
              <a:t>:	</a:t>
            </a:r>
            <a:r>
              <a:rPr sz="4200" spc="-5" dirty="0">
                <a:latin typeface="DejaVu Sans Mono"/>
                <a:cs typeface="DejaVu Sans Mono"/>
              </a:rPr>
              <a:t>s</a:t>
            </a:r>
            <a:r>
              <a:rPr sz="4200" dirty="0">
                <a:solidFill>
                  <a:srgbClr val="666666"/>
                </a:solidFill>
                <a:latin typeface="DejaVu Sans Mono"/>
                <a:cs typeface="DejaVu Sans Mono"/>
              </a:rPr>
              <a:t>*</a:t>
            </a:r>
            <a:r>
              <a:rPr sz="4200" dirty="0">
                <a:latin typeface="DejaVu Sans Mono"/>
                <a:cs typeface="DejaVu Sans Mono"/>
              </a:rPr>
              <a:t>s,	</a:t>
            </a:r>
            <a:r>
              <a:rPr sz="4200" dirty="0">
                <a:solidFill>
                  <a:srgbClr val="4070A0"/>
                </a:solidFill>
                <a:latin typeface="DejaVu Sans Mono"/>
                <a:cs typeface="DejaVu Sans Mono"/>
              </a:rPr>
              <a:t>'two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</a:t>
            </a:r>
            <a:r>
              <a:rPr sz="4200" dirty="0">
                <a:latin typeface="DejaVu Sans Mono"/>
                <a:cs typeface="DejaVu Sans Mono"/>
              </a:rPr>
              <a:t>:	</a:t>
            </a:r>
            <a:r>
              <a:rPr sz="4200" spc="-5" dirty="0">
                <a:latin typeface="DejaVu Sans Mono"/>
                <a:cs typeface="DejaVu Sans Mono"/>
              </a:rPr>
              <a:t>s</a:t>
            </a:r>
            <a:r>
              <a:rPr sz="4200" dirty="0">
                <a:solidFill>
                  <a:srgbClr val="666666"/>
                </a:solidFill>
                <a:latin typeface="DejaVu Sans Mono"/>
                <a:cs typeface="DejaVu Sans Mono"/>
              </a:rPr>
              <a:t>+</a:t>
            </a:r>
            <a:r>
              <a:rPr sz="4200" dirty="0">
                <a:latin typeface="DejaVu Sans Mono"/>
                <a:cs typeface="DejaVu Sans Mono"/>
              </a:rPr>
              <a:t>s}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DataFrame(d)</a:t>
            </a:r>
            <a:endParaRPr sz="4200">
              <a:latin typeface="DejaVu Sans Mono"/>
              <a:cs typeface="DejaVu Sans Mono"/>
            </a:endParaRPr>
          </a:p>
          <a:p>
            <a:pPr marL="2581910">
              <a:lnSpc>
                <a:spcPts val="4970"/>
              </a:lnSpc>
              <a:tabLst>
                <a:tab pos="579310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one	two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7453" y="4940300"/>
            <a:ext cx="580644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2389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1.214701	2.204269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4000" y="4318000"/>
            <a:ext cx="6769734" cy="1910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970"/>
              </a:lnSpc>
              <a:spcBef>
                <a:spcPts val="100"/>
              </a:spcBef>
              <a:tabLst>
                <a:tab pos="975994" algn="l"/>
                <a:tab pos="3865879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a	0.791886	-1.779760</a:t>
            </a:r>
            <a:endParaRPr sz="4200">
              <a:latin typeface="DejaVu Sans Mono"/>
              <a:cs typeface="DejaVu Sans Mono"/>
            </a:endParaRPr>
          </a:p>
          <a:p>
            <a:pPr marL="12700" marR="6427470">
              <a:lnSpc>
                <a:spcPts val="4900"/>
              </a:lnSpc>
              <a:spcBef>
                <a:spcPts val="210"/>
              </a:spcBef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b  c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87453" y="5562600"/>
            <a:ext cx="580644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0258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4.784264	-4.374592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4000" y="6184900"/>
            <a:ext cx="9660255" cy="253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970"/>
              </a:lnSpc>
              <a:spcBef>
                <a:spcPts val="10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df.index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3223895" algn="l"/>
                <a:tab pos="4187190" algn="l"/>
                <a:tab pos="547179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Index([a,	b,	c],	dtype=object)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df.columns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970"/>
              </a:lnSpc>
              <a:tabLst>
                <a:tab pos="3865879" algn="l"/>
                <a:tab pos="5792470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Index([one,	two],	dtype=objec)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5647" y="762000"/>
            <a:ext cx="987298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52035" algn="l"/>
                <a:tab pos="6680834" algn="l"/>
              </a:tabLst>
            </a:pPr>
            <a:r>
              <a:rPr spc="-484" dirty="0"/>
              <a:t>D</a:t>
            </a:r>
            <a:r>
              <a:rPr spc="-380" dirty="0"/>
              <a:t>a</a:t>
            </a:r>
            <a:r>
              <a:rPr spc="-320" dirty="0"/>
              <a:t>ta</a:t>
            </a:r>
            <a:r>
              <a:rPr spc="-210" dirty="0"/>
              <a:t>fr</a:t>
            </a:r>
            <a:r>
              <a:rPr spc="-385" dirty="0"/>
              <a:t>a</a:t>
            </a:r>
            <a:r>
              <a:rPr spc="-585" dirty="0"/>
              <a:t>me</a:t>
            </a:r>
            <a:r>
              <a:rPr dirty="0"/>
              <a:t>	</a:t>
            </a:r>
            <a:r>
              <a:rPr spc="-1090" dirty="0"/>
              <a:t>a</a:t>
            </a:r>
            <a:r>
              <a:rPr spc="-475" dirty="0"/>
              <a:t>d</a:t>
            </a:r>
            <a:r>
              <a:rPr spc="-390" dirty="0"/>
              <a:t>d</a:t>
            </a:r>
            <a:r>
              <a:rPr dirty="0"/>
              <a:t>	</a:t>
            </a:r>
            <a:r>
              <a:rPr spc="-265" dirty="0"/>
              <a:t>c</a:t>
            </a:r>
            <a:r>
              <a:rPr spc="-300" dirty="0"/>
              <a:t>o</a:t>
            </a:r>
            <a:r>
              <a:rPr spc="-30" dirty="0"/>
              <a:t>l</a:t>
            </a:r>
            <a:r>
              <a:rPr spc="-490" dirty="0"/>
              <a:t>umn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8100" y="2379979"/>
            <a:ext cx="7411720" cy="2882900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2360"/>
              </a:spcBef>
              <a:buSzPct val="170238"/>
              <a:buChar char="•"/>
              <a:tabLst>
                <a:tab pos="584200" algn="l"/>
                <a:tab pos="1626235" algn="l"/>
                <a:tab pos="2002155" algn="l"/>
                <a:tab pos="3187065" algn="l"/>
              </a:tabLst>
            </a:pPr>
            <a:r>
              <a:rPr sz="4200" spc="-145" dirty="0">
                <a:latin typeface="Arial"/>
                <a:cs typeface="Arial"/>
              </a:rPr>
              <a:t>Add	</a:t>
            </a:r>
            <a:r>
              <a:rPr sz="4200" spc="-545" dirty="0">
                <a:latin typeface="Arial"/>
                <a:cs typeface="Arial"/>
              </a:rPr>
              <a:t>a	</a:t>
            </a:r>
            <a:r>
              <a:rPr sz="4200" spc="-5" dirty="0">
                <a:latin typeface="Arial"/>
                <a:cs typeface="Arial"/>
              </a:rPr>
              <a:t>third	</a:t>
            </a:r>
            <a:r>
              <a:rPr sz="4200" spc="-175" dirty="0">
                <a:latin typeface="Arial"/>
                <a:cs typeface="Arial"/>
              </a:rPr>
              <a:t>column</a:t>
            </a:r>
            <a:endParaRPr sz="4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60"/>
              </a:spcBef>
              <a:tabLst>
                <a:tab pos="1296670" algn="l"/>
                <a:tab pos="5150485" algn="l"/>
                <a:tab pos="5792470" algn="l"/>
                <a:tab pos="6435090" algn="l"/>
                <a:tab pos="7077075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df</a:t>
            </a:r>
            <a:r>
              <a:rPr sz="4200" spc="-5" dirty="0">
                <a:latin typeface="DejaVu Sans Mono"/>
                <a:cs typeface="DejaVu Sans Mono"/>
              </a:rPr>
              <a:t>[</a:t>
            </a:r>
            <a:r>
              <a:rPr sz="4200" dirty="0">
                <a:solidFill>
                  <a:srgbClr val="4070A0"/>
                </a:solidFill>
                <a:latin typeface="DejaVu Sans Mono"/>
                <a:cs typeface="DejaVu Sans Mono"/>
              </a:rPr>
              <a:t>'three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</a:t>
            </a:r>
            <a:r>
              <a:rPr sz="4200" dirty="0">
                <a:latin typeface="DejaVu Sans Mono"/>
                <a:cs typeface="DejaVu Sans Mono"/>
              </a:rPr>
              <a:t>]	</a:t>
            </a:r>
            <a:r>
              <a:rPr sz="4200" dirty="0">
                <a:solidFill>
                  <a:srgbClr val="666666"/>
                </a:solidFill>
                <a:latin typeface="DejaVu Sans Mono"/>
                <a:cs typeface="DejaVu Sans Mono"/>
              </a:rPr>
              <a:t>=	</a:t>
            </a:r>
            <a:r>
              <a:rPr sz="4200" dirty="0">
                <a:latin typeface="DejaVu Sans Mono"/>
                <a:cs typeface="DejaVu Sans Mono"/>
              </a:rPr>
              <a:t>s	</a:t>
            </a:r>
            <a:r>
              <a:rPr sz="4200" dirty="0">
                <a:solidFill>
                  <a:srgbClr val="666666"/>
                </a:solidFill>
                <a:latin typeface="DejaVu Sans Mono"/>
                <a:cs typeface="DejaVu Sans Mono"/>
              </a:rPr>
              <a:t>*	</a:t>
            </a:r>
            <a:r>
              <a:rPr sz="4200" dirty="0">
                <a:solidFill>
                  <a:srgbClr val="40A070"/>
                </a:solidFill>
                <a:latin typeface="DejaVu Sans Mono"/>
                <a:cs typeface="DejaVu Sans Mono"/>
              </a:rPr>
              <a:t>3</a:t>
            </a:r>
            <a:endParaRPr sz="4200">
              <a:latin typeface="DejaVu Sans Mono"/>
              <a:cs typeface="DejaVu Sans Mono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55" dirty="0">
                <a:latin typeface="Arial"/>
                <a:cs typeface="Arial"/>
              </a:rPr>
              <a:t>It </a:t>
            </a:r>
            <a:r>
              <a:rPr sz="4200" spc="-20" dirty="0">
                <a:latin typeface="Arial"/>
                <a:cs typeface="Arial"/>
              </a:rPr>
              <a:t>will </a:t>
            </a:r>
            <a:r>
              <a:rPr sz="4200" spc="-285" dirty="0">
                <a:latin typeface="Arial"/>
                <a:cs typeface="Arial"/>
              </a:rPr>
              <a:t>share </a:t>
            </a:r>
            <a:r>
              <a:rPr sz="4200" spc="-114" dirty="0">
                <a:latin typeface="Arial"/>
                <a:cs typeface="Arial"/>
              </a:rPr>
              <a:t>the </a:t>
            </a:r>
            <a:r>
              <a:rPr sz="4200" spc="-175" dirty="0">
                <a:latin typeface="Arial"/>
                <a:cs typeface="Arial"/>
              </a:rPr>
              <a:t>existing</a:t>
            </a:r>
            <a:r>
              <a:rPr sz="4200" spc="-555" dirty="0">
                <a:latin typeface="Arial"/>
                <a:cs typeface="Arial"/>
              </a:rPr>
              <a:t> </a:t>
            </a:r>
            <a:r>
              <a:rPr sz="4200" spc="-160" dirty="0">
                <a:latin typeface="Arial"/>
                <a:cs typeface="Arial"/>
              </a:rPr>
              <a:t>index</a:t>
            </a:r>
            <a:endParaRPr sz="42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89050" y="5499286"/>
          <a:ext cx="9697720" cy="3114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3600"/>
                <a:gridCol w="3211195"/>
                <a:gridCol w="3082925"/>
              </a:tblGrid>
              <a:tr h="1243330">
                <a:tc>
                  <a:txBody>
                    <a:bodyPr/>
                    <a:lstStyle/>
                    <a:p>
                      <a:pPr marL="31750">
                        <a:lnSpc>
                          <a:spcPts val="4670"/>
                        </a:lnSpc>
                        <a:tabLst>
                          <a:tab pos="1315720" algn="l"/>
                        </a:tabLst>
                      </a:pPr>
                      <a:r>
                        <a:rPr sz="4200" dirty="0">
                          <a:solidFill>
                            <a:srgbClr val="C65D09"/>
                          </a:solidFill>
                          <a:latin typeface="DejaVu Sans Mono"/>
                          <a:cs typeface="DejaVu Sans Mono"/>
                        </a:rPr>
                        <a:t>&gt;&gt;&gt;	</a:t>
                      </a:r>
                      <a:r>
                        <a:rPr sz="4200" dirty="0">
                          <a:latin typeface="DejaVu Sans Mono"/>
                          <a:cs typeface="DejaVu Sans Mono"/>
                        </a:rPr>
                        <a:t>df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  <a:p>
                      <a:pPr marR="152400" algn="r">
                        <a:lnSpc>
                          <a:spcPts val="4970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one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950">
                        <a:latin typeface="Times New Roman"/>
                        <a:cs typeface="Times New Roman"/>
                      </a:endParaRPr>
                    </a:p>
                    <a:p>
                      <a:pPr marR="151765" algn="r">
                        <a:lnSpc>
                          <a:spcPct val="100000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two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950">
                        <a:latin typeface="Times New Roman"/>
                        <a:cs typeface="Times New Roman"/>
                      </a:endParaRPr>
                    </a:p>
                    <a:p>
                      <a:pPr marR="23495" algn="r">
                        <a:lnSpc>
                          <a:spcPct val="100000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three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6985" marB="0"/>
                </a:tc>
              </a:tr>
              <a:tr h="622300">
                <a:tc>
                  <a:txBody>
                    <a:bodyPr/>
                    <a:lstStyle/>
                    <a:p>
                      <a:pPr marL="31750">
                        <a:lnSpc>
                          <a:spcPts val="4745"/>
                        </a:lnSpc>
                        <a:tabLst>
                          <a:tab pos="673735" algn="l"/>
                        </a:tabLst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a	0.791886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-1.779760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-2.669640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622300">
                <a:tc>
                  <a:txBody>
                    <a:bodyPr/>
                    <a:lstStyle/>
                    <a:p>
                      <a:pPr marL="31750">
                        <a:lnSpc>
                          <a:spcPts val="4745"/>
                        </a:lnSpc>
                        <a:tabLst>
                          <a:tab pos="673735" algn="l"/>
                        </a:tabLst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b	1.214701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2.204269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3.306404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621030">
                <a:tc>
                  <a:txBody>
                    <a:bodyPr/>
                    <a:lstStyle/>
                    <a:p>
                      <a:pPr marL="31750">
                        <a:lnSpc>
                          <a:spcPts val="4745"/>
                        </a:lnSpc>
                        <a:tabLst>
                          <a:tab pos="673735" algn="l"/>
                        </a:tabLst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c	4.784264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-4.374592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-6.561888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7631" y="762000"/>
            <a:ext cx="81292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86760" algn="l"/>
              </a:tabLst>
            </a:pPr>
            <a:r>
              <a:rPr spc="-610" dirty="0"/>
              <a:t>Access	</a:t>
            </a:r>
            <a:r>
              <a:rPr spc="210" dirty="0"/>
              <a:t>to</a:t>
            </a:r>
            <a:r>
              <a:rPr spc="-80" dirty="0"/>
              <a:t> </a:t>
            </a:r>
            <a:r>
              <a:rPr spc="-434" dirty="0"/>
              <a:t>columns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8100" y="3594100"/>
            <a:ext cx="4755515" cy="4704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SzPct val="170238"/>
              <a:buChar char="•"/>
              <a:tabLst>
                <a:tab pos="584200" algn="l"/>
                <a:tab pos="2221230" algn="l"/>
                <a:tab pos="2864485" algn="l"/>
              </a:tabLst>
            </a:pPr>
            <a:r>
              <a:rPr sz="4200" spc="-275" dirty="0">
                <a:latin typeface="Arial"/>
                <a:cs typeface="Arial"/>
              </a:rPr>
              <a:t>Acce</a:t>
            </a:r>
            <a:r>
              <a:rPr sz="4200" spc="-250" dirty="0">
                <a:latin typeface="Arial"/>
                <a:cs typeface="Arial"/>
              </a:rPr>
              <a:t>s</a:t>
            </a:r>
            <a:r>
              <a:rPr sz="4200" spc="-484" dirty="0">
                <a:latin typeface="Arial"/>
                <a:cs typeface="Arial"/>
              </a:rPr>
              <a:t>s</a:t>
            </a:r>
            <a:r>
              <a:rPr sz="4200" dirty="0">
                <a:latin typeface="Arial"/>
                <a:cs typeface="Arial"/>
              </a:rPr>
              <a:t>	</a:t>
            </a:r>
            <a:r>
              <a:rPr sz="4200" spc="-285" dirty="0">
                <a:latin typeface="Arial"/>
                <a:cs typeface="Arial"/>
              </a:rPr>
              <a:t>b</a:t>
            </a:r>
            <a:r>
              <a:rPr sz="4200" spc="-265" dirty="0">
                <a:latin typeface="Arial"/>
                <a:cs typeface="Arial"/>
              </a:rPr>
              <a:t>y</a:t>
            </a:r>
            <a:r>
              <a:rPr sz="4200" dirty="0">
                <a:latin typeface="Arial"/>
                <a:cs typeface="Arial"/>
              </a:rPr>
              <a:t>	</a:t>
            </a:r>
            <a:r>
              <a:rPr sz="4200" spc="-545" dirty="0">
                <a:latin typeface="Arial"/>
                <a:cs typeface="Arial"/>
              </a:rPr>
              <a:t>a</a:t>
            </a:r>
            <a:r>
              <a:rPr sz="4200" spc="175" dirty="0">
                <a:latin typeface="Arial"/>
                <a:cs typeface="Arial"/>
              </a:rPr>
              <a:t>ttri</a:t>
            </a:r>
            <a:r>
              <a:rPr sz="4200" spc="-145" dirty="0">
                <a:latin typeface="Arial"/>
                <a:cs typeface="Arial"/>
              </a:rPr>
              <a:t>bute</a:t>
            </a:r>
            <a:endParaRPr sz="4200">
              <a:latin typeface="Arial"/>
              <a:cs typeface="Arial"/>
            </a:endParaRPr>
          </a:p>
          <a:p>
            <a:pPr marL="12700">
              <a:lnSpc>
                <a:spcPts val="4970"/>
              </a:lnSpc>
              <a:spcBef>
                <a:spcPts val="7159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df.one</a:t>
            </a:r>
            <a:endParaRPr sz="4200">
              <a:latin typeface="DejaVu Sans Mono"/>
              <a:cs typeface="DejaVu Sans Mono"/>
            </a:endParaRPr>
          </a:p>
          <a:p>
            <a:pPr marL="12700" marR="1522730" indent="2247900">
              <a:lnSpc>
                <a:spcPts val="4900"/>
              </a:lnSpc>
              <a:spcBef>
                <a:spcPts val="210"/>
              </a:spcBef>
              <a:tabLst>
                <a:tab pos="65468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one  a	0.791886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690"/>
              </a:lnSpc>
              <a:tabLst>
                <a:tab pos="65468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b	1.214701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970"/>
              </a:lnSpc>
              <a:tabLst>
                <a:tab pos="65468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c	4.784264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12000" y="3594100"/>
            <a:ext cx="455485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SzPct val="170238"/>
              <a:buChar char="•"/>
              <a:tabLst>
                <a:tab pos="584200" algn="l"/>
                <a:tab pos="2221230" algn="l"/>
                <a:tab pos="2864485" algn="l"/>
                <a:tab pos="3812540" algn="l"/>
              </a:tabLst>
            </a:pPr>
            <a:r>
              <a:rPr sz="4200" spc="-275" dirty="0">
                <a:latin typeface="Arial"/>
                <a:cs typeface="Arial"/>
              </a:rPr>
              <a:t>Acce</a:t>
            </a:r>
            <a:r>
              <a:rPr sz="4200" spc="-250" dirty="0">
                <a:latin typeface="Arial"/>
                <a:cs typeface="Arial"/>
              </a:rPr>
              <a:t>s</a:t>
            </a:r>
            <a:r>
              <a:rPr sz="4200" spc="-484" dirty="0">
                <a:latin typeface="Arial"/>
                <a:cs typeface="Arial"/>
              </a:rPr>
              <a:t>s</a:t>
            </a:r>
            <a:r>
              <a:rPr sz="4200" dirty="0">
                <a:latin typeface="Arial"/>
                <a:cs typeface="Arial"/>
              </a:rPr>
              <a:t>	</a:t>
            </a:r>
            <a:r>
              <a:rPr sz="4200" spc="-285" dirty="0">
                <a:latin typeface="Arial"/>
                <a:cs typeface="Arial"/>
              </a:rPr>
              <a:t>b</a:t>
            </a:r>
            <a:r>
              <a:rPr sz="4200" spc="-265" dirty="0">
                <a:latin typeface="Arial"/>
                <a:cs typeface="Arial"/>
              </a:rPr>
              <a:t>y</a:t>
            </a:r>
            <a:r>
              <a:rPr sz="4200" dirty="0">
                <a:latin typeface="Arial"/>
                <a:cs typeface="Arial"/>
              </a:rPr>
              <a:t>	</a:t>
            </a:r>
            <a:r>
              <a:rPr sz="4200" spc="-195" dirty="0">
                <a:latin typeface="Arial"/>
                <a:cs typeface="Arial"/>
              </a:rPr>
              <a:t>d</a:t>
            </a:r>
            <a:r>
              <a:rPr sz="4200" spc="-20" dirty="0">
                <a:latin typeface="Arial"/>
                <a:cs typeface="Arial"/>
              </a:rPr>
              <a:t>i</a:t>
            </a:r>
            <a:r>
              <a:rPr sz="4200" spc="-15" dirty="0">
                <a:latin typeface="Arial"/>
                <a:cs typeface="Arial"/>
              </a:rPr>
              <a:t>ct</a:t>
            </a:r>
            <a:r>
              <a:rPr sz="4200" dirty="0">
                <a:latin typeface="Arial"/>
                <a:cs typeface="Arial"/>
              </a:rPr>
              <a:t>	</a:t>
            </a:r>
            <a:r>
              <a:rPr sz="4200" spc="-20" dirty="0">
                <a:latin typeface="Arial"/>
                <a:cs typeface="Arial"/>
              </a:rPr>
              <a:t>li</a:t>
            </a:r>
            <a:r>
              <a:rPr sz="4200" spc="-220" dirty="0">
                <a:latin typeface="Arial"/>
                <a:cs typeface="Arial"/>
              </a:rPr>
              <a:t>k</a:t>
            </a:r>
            <a:r>
              <a:rPr sz="4200" spc="-325" dirty="0">
                <a:latin typeface="Arial"/>
                <a:cs typeface="Arial"/>
              </a:rPr>
              <a:t>e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12000" y="3929379"/>
            <a:ext cx="4200525" cy="4368800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584200">
              <a:lnSpc>
                <a:spcPct val="100000"/>
              </a:lnSpc>
              <a:spcBef>
                <a:spcPts val="2360"/>
              </a:spcBef>
            </a:pPr>
            <a:r>
              <a:rPr sz="4200" spc="-80" dirty="0">
                <a:latin typeface="Arial"/>
                <a:cs typeface="Arial"/>
              </a:rPr>
              <a:t>notation</a:t>
            </a:r>
            <a:endParaRPr sz="4200">
              <a:latin typeface="Arial"/>
              <a:cs typeface="Arial"/>
            </a:endParaRPr>
          </a:p>
          <a:p>
            <a:pPr marL="12700">
              <a:lnSpc>
                <a:spcPts val="4970"/>
              </a:lnSpc>
              <a:spcBef>
                <a:spcPts val="226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df['one']</a:t>
            </a:r>
            <a:endParaRPr sz="4200">
              <a:latin typeface="DejaVu Sans Mono"/>
              <a:cs typeface="DejaVu Sans Mono"/>
            </a:endParaRPr>
          </a:p>
          <a:p>
            <a:pPr marL="12700" marR="968375" indent="2247900">
              <a:lnSpc>
                <a:spcPts val="4900"/>
              </a:lnSpc>
              <a:spcBef>
                <a:spcPts val="210"/>
              </a:spcBef>
              <a:tabLst>
                <a:tab pos="65468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one  a	0.791886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690"/>
              </a:lnSpc>
              <a:tabLst>
                <a:tab pos="65468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b	1.214701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970"/>
              </a:lnSpc>
              <a:tabLst>
                <a:tab pos="65468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c	4.784264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2991" y="762000"/>
            <a:ext cx="475932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80" dirty="0"/>
              <a:t>Reindexing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8100" y="4102100"/>
            <a:ext cx="9660255" cy="3776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970"/>
              </a:lnSpc>
              <a:spcBef>
                <a:spcPts val="10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spc="-5" dirty="0">
                <a:latin typeface="DejaVu Sans Mono"/>
                <a:cs typeface="DejaVu Sans Mono"/>
              </a:rPr>
              <a:t>df</a:t>
            </a:r>
            <a:r>
              <a:rPr sz="4200" spc="-5" dirty="0">
                <a:solidFill>
                  <a:srgbClr val="666666"/>
                </a:solidFill>
                <a:latin typeface="DejaVu Sans Mono"/>
                <a:cs typeface="DejaVu Sans Mono"/>
              </a:rPr>
              <a:t>.</a:t>
            </a:r>
            <a:r>
              <a:rPr sz="4200" spc="-5" dirty="0">
                <a:latin typeface="DejaVu Sans Mono"/>
                <a:cs typeface="DejaVu Sans Mono"/>
              </a:rPr>
              <a:t>reindex([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'c'</a:t>
            </a:r>
            <a:r>
              <a:rPr sz="4200" spc="-5" dirty="0">
                <a:latin typeface="DejaVu Sans Mono"/>
                <a:cs typeface="DejaVu Sans Mono"/>
              </a:rPr>
              <a:t>,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'b'</a:t>
            </a:r>
            <a:r>
              <a:rPr sz="4200" spc="-5" dirty="0">
                <a:latin typeface="DejaVu Sans Mono"/>
                <a:cs typeface="DejaVu Sans Mono"/>
              </a:rPr>
              <a:t>,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'a'</a:t>
            </a:r>
            <a:r>
              <a:rPr sz="4200" spc="-5" dirty="0">
                <a:latin typeface="DejaVu Sans Mono"/>
                <a:cs typeface="DejaVu Sans Mono"/>
              </a:rPr>
              <a:t>])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df</a:t>
            </a:r>
            <a:endParaRPr sz="4200">
              <a:latin typeface="DejaVu Sans Mono"/>
              <a:cs typeface="DejaVu Sans Mono"/>
            </a:endParaRPr>
          </a:p>
          <a:p>
            <a:pPr marL="12700" marR="5080" indent="2247900">
              <a:lnSpc>
                <a:spcPts val="4900"/>
              </a:lnSpc>
              <a:spcBef>
                <a:spcPts val="210"/>
              </a:spcBef>
              <a:tabLst>
                <a:tab pos="654685" algn="l"/>
                <a:tab pos="3544570" algn="l"/>
                <a:tab pos="5471795" algn="l"/>
                <a:tab pos="6756400" algn="l"/>
                <a:tab pos="804100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one		two		three  c	4.784264	-4.374592	-6.561888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690"/>
              </a:lnSpc>
              <a:tabLst>
                <a:tab pos="654685" algn="l"/>
                <a:tab pos="3865879" algn="l"/>
                <a:tab pos="707707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b	1.214701	2.204269	3.306404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ts val="4970"/>
              </a:lnSpc>
              <a:tabLst>
                <a:tab pos="654685" algn="l"/>
                <a:tab pos="3544570" algn="l"/>
                <a:tab pos="6756400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a	0.791886	-1.779760	-2.669640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501" y="762000"/>
            <a:ext cx="1120203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70875" algn="l"/>
              </a:tabLst>
            </a:pPr>
            <a:r>
              <a:rPr spc="10" dirty="0"/>
              <a:t>Drop</a:t>
            </a:r>
            <a:r>
              <a:rPr dirty="0"/>
              <a:t> </a:t>
            </a:r>
            <a:r>
              <a:rPr spc="-254" dirty="0"/>
              <a:t>entries</a:t>
            </a:r>
            <a:r>
              <a:rPr spc="5" dirty="0"/>
              <a:t> </a:t>
            </a:r>
            <a:r>
              <a:rPr spc="-120" dirty="0"/>
              <a:t>from	</a:t>
            </a:r>
            <a:r>
              <a:rPr spc="-780" dirty="0"/>
              <a:t>an</a:t>
            </a:r>
            <a:r>
              <a:rPr spc="-95" dirty="0"/>
              <a:t> </a:t>
            </a:r>
            <a:r>
              <a:rPr spc="-520" dirty="0"/>
              <a:t>axis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3657600"/>
            <a:ext cx="516382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spc="-5" dirty="0">
                <a:latin typeface="DejaVu Sans Mono"/>
                <a:cs typeface="DejaVu Sans Mono"/>
              </a:rPr>
              <a:t>df</a:t>
            </a:r>
            <a:r>
              <a:rPr sz="4200" spc="-5" dirty="0">
                <a:solidFill>
                  <a:srgbClr val="666666"/>
                </a:solidFill>
                <a:latin typeface="DejaVu Sans Mono"/>
                <a:cs typeface="DejaVu Sans Mono"/>
              </a:rPr>
              <a:t>.</a:t>
            </a:r>
            <a:r>
              <a:rPr sz="4200" spc="-5" dirty="0">
                <a:latin typeface="DejaVu Sans Mono"/>
                <a:cs typeface="DejaVu Sans Mono"/>
              </a:rPr>
              <a:t>drop(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'c'</a:t>
            </a:r>
            <a:r>
              <a:rPr sz="4200" spc="-5" dirty="0">
                <a:latin typeface="DejaVu Sans Mono"/>
                <a:cs typeface="DejaVu Sans Mono"/>
              </a:rPr>
              <a:t>)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4584700"/>
            <a:ext cx="644842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4685" algn="l"/>
                <a:tab pos="3865879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b	1.214701	2.204269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79462" y="4584700"/>
            <a:ext cx="259524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3.306404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400" y="4919979"/>
            <a:ext cx="9660255" cy="1879600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60"/>
              </a:spcBef>
              <a:tabLst>
                <a:tab pos="654685" algn="l"/>
                <a:tab pos="3544570" algn="l"/>
                <a:tab pos="6756400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a	0.791886	-1.779760	-2.669640</a:t>
            </a:r>
            <a:endParaRPr sz="4200">
              <a:latin typeface="DejaVu Sans Mono"/>
              <a:cs typeface="DejaVu Sans Mono"/>
            </a:endParaRPr>
          </a:p>
          <a:p>
            <a:pPr marL="12700">
              <a:lnSpc>
                <a:spcPct val="100000"/>
              </a:lnSpc>
              <a:spcBef>
                <a:spcPts val="226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spc="-5" dirty="0">
                <a:latin typeface="DejaVu Sans Mono"/>
                <a:cs typeface="DejaVu Sans Mono"/>
              </a:rPr>
              <a:t>df</a:t>
            </a:r>
            <a:r>
              <a:rPr sz="4200" spc="-5" dirty="0">
                <a:solidFill>
                  <a:srgbClr val="666666"/>
                </a:solidFill>
                <a:latin typeface="DejaVu Sans Mono"/>
                <a:cs typeface="DejaVu Sans Mono"/>
              </a:rPr>
              <a:t>.</a:t>
            </a:r>
            <a:r>
              <a:rPr sz="4200" spc="-5" dirty="0">
                <a:latin typeface="DejaVu Sans Mono"/>
                <a:cs typeface="DejaVu Sans Mono"/>
              </a:rPr>
              <a:t>drop([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'b</a:t>
            </a:r>
            <a:r>
              <a:rPr sz="4200" spc="-5" dirty="0">
                <a:latin typeface="DejaVu Sans Mono"/>
                <a:cs typeface="DejaVu Sans Mono"/>
              </a:rPr>
              <a:t>,</a:t>
            </a:r>
            <a:r>
              <a:rPr sz="4200" spc="-5" dirty="0">
                <a:solidFill>
                  <a:srgbClr val="4070A0"/>
                </a:solidFill>
                <a:latin typeface="DejaVu Sans Mono"/>
                <a:cs typeface="DejaVu Sans Mono"/>
              </a:rPr>
              <a:t>'a'</a:t>
            </a:r>
            <a:r>
              <a:rPr sz="4200" spc="-5" dirty="0">
                <a:latin typeface="DejaVu Sans Mono"/>
                <a:cs typeface="DejaVu Sans Mono"/>
              </a:rPr>
              <a:t>])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4400" y="7061200"/>
            <a:ext cx="9660255" cy="12877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indent="2247900">
              <a:lnSpc>
                <a:spcPts val="4900"/>
              </a:lnSpc>
              <a:spcBef>
                <a:spcPts val="380"/>
              </a:spcBef>
              <a:tabLst>
                <a:tab pos="654685" algn="l"/>
                <a:tab pos="3544570" algn="l"/>
                <a:tab pos="5471795" algn="l"/>
                <a:tab pos="6756400" algn="l"/>
                <a:tab pos="804100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one		two		three  c	4.784264	-4.374592	-6.561888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5497" y="762000"/>
            <a:ext cx="893445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4" dirty="0"/>
              <a:t>Descriptive</a:t>
            </a:r>
            <a:r>
              <a:rPr spc="-65" dirty="0"/>
              <a:t> </a:t>
            </a:r>
            <a:r>
              <a:rPr spc="-320" dirty="0"/>
              <a:t>statistics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8100" y="2933700"/>
            <a:ext cx="9910445" cy="53932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970"/>
              </a:lnSpc>
              <a:spcBef>
                <a:spcPts val="10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spc="-5" dirty="0">
                <a:latin typeface="DejaVu Sans Mono"/>
                <a:cs typeface="DejaVu Sans Mono"/>
              </a:rPr>
              <a:t>df</a:t>
            </a:r>
            <a:r>
              <a:rPr sz="4200" spc="-5" dirty="0">
                <a:solidFill>
                  <a:srgbClr val="666666"/>
                </a:solidFill>
                <a:latin typeface="DejaVu Sans Mono"/>
                <a:cs typeface="DejaVu Sans Mono"/>
              </a:rPr>
              <a:t>.</a:t>
            </a:r>
            <a:r>
              <a:rPr sz="4200" spc="-5" dirty="0">
                <a:latin typeface="DejaVu Sans Mono"/>
                <a:cs typeface="DejaVu Sans Mono"/>
              </a:rPr>
              <a:t>mean()</a:t>
            </a:r>
            <a:endParaRPr sz="4200" dirty="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290258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one	2.263617</a:t>
            </a:r>
            <a:endParaRPr sz="4200" dirty="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258127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two	-1.316694</a:t>
            </a:r>
            <a:endParaRPr sz="4200" dirty="0">
              <a:latin typeface="DejaVu Sans Mono"/>
              <a:cs typeface="DejaVu Sans Mono"/>
            </a:endParaRPr>
          </a:p>
          <a:p>
            <a:pPr marL="12700">
              <a:lnSpc>
                <a:spcPts val="4970"/>
              </a:lnSpc>
              <a:tabLst>
                <a:tab pos="258127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three	-1.975041</a:t>
            </a:r>
            <a:endParaRPr sz="4200" dirty="0">
              <a:latin typeface="DejaVu Sans Mono"/>
              <a:cs typeface="DejaVu Sans Mono"/>
            </a:endParaRPr>
          </a:p>
          <a:p>
            <a:pPr marL="584200" marR="5080" indent="-571500">
              <a:lnSpc>
                <a:spcPct val="97900"/>
              </a:lnSpc>
              <a:spcBef>
                <a:spcPts val="2365"/>
              </a:spcBef>
              <a:buSzPct val="125000"/>
              <a:buChar char="•"/>
              <a:tabLst>
                <a:tab pos="583565" algn="l"/>
                <a:tab pos="584200" algn="l"/>
                <a:tab pos="2189480" algn="l"/>
                <a:tab pos="2510790" algn="l"/>
                <a:tab pos="3474085" algn="l"/>
                <a:tab pos="3795395" algn="l"/>
                <a:tab pos="4015740" algn="l"/>
                <a:tab pos="4437380" algn="l"/>
                <a:tab pos="5621655" algn="l"/>
                <a:tab pos="5721985" algn="l"/>
                <a:tab pos="6043295" algn="l"/>
                <a:tab pos="7327900" algn="l"/>
                <a:tab pos="7648575" algn="l"/>
                <a:tab pos="8190865" algn="l"/>
              </a:tabLst>
            </a:pPr>
            <a:r>
              <a:rPr sz="4200" spc="-155" dirty="0">
                <a:latin typeface="Arial"/>
                <a:cs typeface="Arial"/>
              </a:rPr>
              <a:t>Also:</a:t>
            </a:r>
            <a:r>
              <a:rPr sz="4200" spc="-420" dirty="0">
                <a:latin typeface="Arial"/>
                <a:cs typeface="Arial"/>
              </a:rPr>
              <a:t> </a:t>
            </a:r>
            <a:r>
              <a:rPr sz="4200" dirty="0">
                <a:latin typeface="DejaVu Sans Mono"/>
                <a:cs typeface="DejaVu Sans Mono"/>
              </a:rPr>
              <a:t>count,		sum,	median,	min,  max,	abs,		prod,		std,	var,  skew</a:t>
            </a:r>
            <a:r>
              <a:rPr sz="4200" dirty="0" smtClean="0">
                <a:latin typeface="DejaVu Sans Mono"/>
                <a:cs typeface="DejaVu Sans Mono"/>
              </a:rPr>
              <a:t>, </a:t>
            </a:r>
            <a:r>
              <a:rPr sz="4200" dirty="0" err="1" smtClean="0">
                <a:latin typeface="DejaVu Sans Mono"/>
                <a:cs typeface="DejaVu Sans Mono"/>
              </a:rPr>
              <a:t>kurt</a:t>
            </a:r>
            <a:r>
              <a:rPr sz="4200" dirty="0">
                <a:latin typeface="DejaVu Sans Mono"/>
                <a:cs typeface="DejaVu Sans Mono"/>
              </a:rPr>
              <a:t>,	quantile,	cumsum,  </a:t>
            </a:r>
            <a:r>
              <a:rPr sz="4200" dirty="0" err="1" smtClean="0">
                <a:latin typeface="DejaVu Sans Mono"/>
                <a:cs typeface="DejaVu Sans Mono"/>
              </a:rPr>
              <a:t>cumprod</a:t>
            </a:r>
            <a:r>
              <a:rPr sz="4200" dirty="0" smtClean="0">
                <a:latin typeface="DejaVu Sans Mono"/>
                <a:cs typeface="DejaVu Sans Mono"/>
              </a:rPr>
              <a:t>,</a:t>
            </a:r>
            <a:r>
              <a:rPr lang="cs-CZ" sz="4200" dirty="0" smtClean="0">
                <a:latin typeface="DejaVu Sans Mono"/>
                <a:cs typeface="DejaVu Sans Mono"/>
              </a:rPr>
              <a:t>  </a:t>
            </a:r>
            <a:r>
              <a:rPr sz="4200" dirty="0" err="1" smtClean="0">
                <a:latin typeface="DejaVu Sans Mono"/>
                <a:cs typeface="DejaVu Sans Mono"/>
              </a:rPr>
              <a:t>cummax</a:t>
            </a:r>
            <a:r>
              <a:rPr sz="4200" dirty="0">
                <a:latin typeface="DejaVu Sans Mono"/>
                <a:cs typeface="DejaVu Sans Mono"/>
              </a:rPr>
              <a:t>,	cummin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3153" y="762000"/>
            <a:ext cx="893826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70" dirty="0"/>
              <a:t>Computational</a:t>
            </a:r>
            <a:r>
              <a:rPr spc="-1085" dirty="0"/>
              <a:t> </a:t>
            </a:r>
            <a:r>
              <a:rPr spc="-480" dirty="0"/>
              <a:t>Tools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8100" y="2946400"/>
            <a:ext cx="303657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SzPct val="125000"/>
              <a:buChar char="•"/>
              <a:tabLst>
                <a:tab pos="583565" algn="l"/>
                <a:tab pos="584200" algn="l"/>
              </a:tabLst>
            </a:pPr>
            <a:r>
              <a:rPr sz="4200" spc="-45" dirty="0">
                <a:latin typeface="Arial"/>
                <a:cs typeface="Arial"/>
              </a:rPr>
              <a:t>C</a:t>
            </a:r>
            <a:r>
              <a:rPr sz="4200" spc="-80" dirty="0">
                <a:latin typeface="Arial"/>
                <a:cs typeface="Arial"/>
              </a:rPr>
              <a:t>o</a:t>
            </a:r>
            <a:r>
              <a:rPr sz="4200" spc="-385" dirty="0">
                <a:latin typeface="Arial"/>
                <a:cs typeface="Arial"/>
              </a:rPr>
              <a:t>v</a:t>
            </a:r>
            <a:r>
              <a:rPr sz="4200" spc="-430" dirty="0">
                <a:latin typeface="Arial"/>
                <a:cs typeface="Arial"/>
              </a:rPr>
              <a:t>a</a:t>
            </a:r>
            <a:r>
              <a:rPr sz="4200" spc="125" dirty="0">
                <a:latin typeface="Arial"/>
                <a:cs typeface="Arial"/>
              </a:rPr>
              <a:t>ri</a:t>
            </a:r>
            <a:r>
              <a:rPr sz="4200" spc="-545" dirty="0">
                <a:latin typeface="Arial"/>
                <a:cs typeface="Arial"/>
              </a:rPr>
              <a:t>a</a:t>
            </a:r>
            <a:r>
              <a:rPr sz="4200" spc="-275" dirty="0">
                <a:latin typeface="Arial"/>
                <a:cs typeface="Arial"/>
              </a:rPr>
              <a:t>nce</a:t>
            </a:r>
            <a:endParaRPr sz="42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60550" y="3924486"/>
          <a:ext cx="9054463" cy="154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700"/>
                <a:gridCol w="963294"/>
                <a:gridCol w="641984"/>
                <a:gridCol w="6293485"/>
              </a:tblGrid>
              <a:tr h="773430">
                <a:tc>
                  <a:txBody>
                    <a:bodyPr/>
                    <a:lstStyle/>
                    <a:p>
                      <a:pPr marL="31750">
                        <a:lnSpc>
                          <a:spcPts val="4740"/>
                        </a:lnSpc>
                      </a:pPr>
                      <a:r>
                        <a:rPr sz="4200" dirty="0">
                          <a:solidFill>
                            <a:srgbClr val="C65D09"/>
                          </a:solidFill>
                          <a:latin typeface="DejaVu Sans Mono"/>
                          <a:cs typeface="DejaVu Sans Mono"/>
                        </a:rPr>
                        <a:t>&gt;&gt;&gt;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4740"/>
                        </a:lnSpc>
                      </a:pPr>
                      <a:r>
                        <a:rPr sz="4200" dirty="0">
                          <a:latin typeface="DejaVu Sans Mono"/>
                          <a:cs typeface="DejaVu Sans Mono"/>
                        </a:rPr>
                        <a:t>s1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4740"/>
                        </a:lnSpc>
                      </a:pPr>
                      <a:r>
                        <a:rPr sz="4200" dirty="0">
                          <a:solidFill>
                            <a:srgbClr val="666666"/>
                          </a:solidFill>
                          <a:latin typeface="DejaVu Sans Mono"/>
                          <a:cs typeface="DejaVu Sans Mono"/>
                        </a:rPr>
                        <a:t>=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ts val="4740"/>
                        </a:lnSpc>
                      </a:pPr>
                      <a:r>
                        <a:rPr sz="4200" dirty="0">
                          <a:latin typeface="DejaVu Sans Mono"/>
                          <a:cs typeface="DejaVu Sans Mono"/>
                        </a:rPr>
                        <a:t>Series(randn</a:t>
                      </a:r>
                      <a:r>
                        <a:rPr sz="4200" spc="-5" dirty="0">
                          <a:latin typeface="DejaVu Sans Mono"/>
                          <a:cs typeface="DejaVu Sans Mono"/>
                        </a:rPr>
                        <a:t>(</a:t>
                      </a:r>
                      <a:r>
                        <a:rPr sz="4200" dirty="0">
                          <a:solidFill>
                            <a:srgbClr val="40A070"/>
                          </a:solidFill>
                          <a:latin typeface="DejaVu Sans Mono"/>
                          <a:cs typeface="DejaVu Sans Mono"/>
                        </a:rPr>
                        <a:t>100</a:t>
                      </a:r>
                      <a:r>
                        <a:rPr sz="4200" spc="-5" dirty="0">
                          <a:solidFill>
                            <a:srgbClr val="40A070"/>
                          </a:solidFill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4200" dirty="0">
                          <a:latin typeface="DejaVu Sans Mono"/>
                          <a:cs typeface="DejaVu Sans Mono"/>
                        </a:rPr>
                        <a:t>))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77343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4200" dirty="0">
                          <a:solidFill>
                            <a:srgbClr val="C65D09"/>
                          </a:solidFill>
                          <a:latin typeface="DejaVu Sans Mono"/>
                          <a:cs typeface="DejaVu Sans Mono"/>
                        </a:rPr>
                        <a:t>&gt;&gt;&gt;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114935" marB="0"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4200" dirty="0">
                          <a:latin typeface="DejaVu Sans Mono"/>
                          <a:cs typeface="DejaVu Sans Mono"/>
                        </a:rPr>
                        <a:t>s2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114935" marB="0"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4200" dirty="0">
                          <a:solidFill>
                            <a:srgbClr val="666666"/>
                          </a:solidFill>
                          <a:latin typeface="DejaVu Sans Mono"/>
                          <a:cs typeface="DejaVu Sans Mono"/>
                        </a:rPr>
                        <a:t>=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114935" marB="0"/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4200" dirty="0">
                          <a:latin typeface="DejaVu Sans Mono"/>
                          <a:cs typeface="DejaVu Sans Mono"/>
                        </a:rPr>
                        <a:t>Series(randn</a:t>
                      </a:r>
                      <a:r>
                        <a:rPr sz="4200" spc="-5" dirty="0">
                          <a:latin typeface="DejaVu Sans Mono"/>
                          <a:cs typeface="DejaVu Sans Mono"/>
                        </a:rPr>
                        <a:t>(</a:t>
                      </a:r>
                      <a:r>
                        <a:rPr sz="4200" dirty="0">
                          <a:solidFill>
                            <a:srgbClr val="40A070"/>
                          </a:solidFill>
                          <a:latin typeface="DejaVu Sans Mono"/>
                          <a:cs typeface="DejaVu Sans Mono"/>
                        </a:rPr>
                        <a:t>100</a:t>
                      </a:r>
                      <a:r>
                        <a:rPr sz="4200" spc="-5" dirty="0">
                          <a:solidFill>
                            <a:srgbClr val="40A070"/>
                          </a:solidFill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4200" dirty="0">
                          <a:latin typeface="DejaVu Sans Mono"/>
                          <a:cs typeface="DejaVu Sans Mono"/>
                        </a:rPr>
                        <a:t>))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114935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08100" y="5440679"/>
            <a:ext cx="7498715" cy="2833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marR="483234">
              <a:lnSpc>
                <a:spcPct val="144800"/>
              </a:lnSpc>
              <a:spcBef>
                <a:spcPts val="100"/>
              </a:spcBef>
              <a:tabLst>
                <a:tab pos="18681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spc="-5" dirty="0">
                <a:latin typeface="DejaVu Sans Mono"/>
                <a:cs typeface="DejaVu Sans Mono"/>
              </a:rPr>
              <a:t>s1</a:t>
            </a:r>
            <a:r>
              <a:rPr sz="4200" spc="-5" dirty="0">
                <a:solidFill>
                  <a:srgbClr val="666666"/>
                </a:solidFill>
                <a:latin typeface="DejaVu Sans Mono"/>
                <a:cs typeface="DejaVu Sans Mono"/>
              </a:rPr>
              <a:t>.</a:t>
            </a:r>
            <a:r>
              <a:rPr sz="4200" spc="-5" dirty="0">
                <a:latin typeface="DejaVu Sans Mono"/>
                <a:cs typeface="DejaVu Sans Mono"/>
              </a:rPr>
              <a:t>cov(s2)  </a:t>
            </a:r>
            <a:r>
              <a:rPr sz="4200" dirty="0">
                <a:latin typeface="DejaVu Sans Mono"/>
                <a:cs typeface="DejaVu Sans Mono"/>
              </a:rPr>
              <a:t>0.013973709323221539</a:t>
            </a:r>
            <a:endParaRPr sz="4200">
              <a:latin typeface="DejaVu Sans Mono"/>
              <a:cs typeface="DejaVu Sans Mono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25000"/>
              <a:buChar char="•"/>
              <a:tabLst>
                <a:tab pos="583565" algn="l"/>
                <a:tab pos="584200" algn="l"/>
              </a:tabLst>
            </a:pPr>
            <a:r>
              <a:rPr sz="4200" spc="-155" dirty="0">
                <a:latin typeface="Arial"/>
                <a:cs typeface="Arial"/>
              </a:rPr>
              <a:t>Also: </a:t>
            </a:r>
            <a:r>
              <a:rPr sz="4200" spc="-229" dirty="0">
                <a:latin typeface="Arial"/>
                <a:cs typeface="Arial"/>
              </a:rPr>
              <a:t>pearson, kendall,</a:t>
            </a:r>
            <a:r>
              <a:rPr sz="4200" spc="-900" dirty="0">
                <a:latin typeface="Arial"/>
                <a:cs typeface="Arial"/>
              </a:rPr>
              <a:t> </a:t>
            </a:r>
            <a:r>
              <a:rPr sz="4200" spc="-300" dirty="0">
                <a:latin typeface="Arial"/>
                <a:cs typeface="Arial"/>
              </a:rPr>
              <a:t>spearman</a:t>
            </a:r>
            <a:endParaRPr sz="4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18684" y="203200"/>
            <a:ext cx="296735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25" dirty="0"/>
              <a:t>P</a:t>
            </a:r>
            <a:r>
              <a:rPr spc="-1090" dirty="0"/>
              <a:t>a</a:t>
            </a:r>
            <a:r>
              <a:rPr spc="-434" dirty="0"/>
              <a:t>n</a:t>
            </a:r>
            <a:r>
              <a:rPr spc="-440" dirty="0"/>
              <a:t>d</a:t>
            </a:r>
            <a:r>
              <a:rPr spc="-1090" dirty="0"/>
              <a:t>a</a:t>
            </a:r>
            <a:r>
              <a:rPr spc="-969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5600" y="2590800"/>
            <a:ext cx="9852660" cy="57073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584200" marR="1276985" indent="-571500">
              <a:lnSpc>
                <a:spcPts val="4900"/>
              </a:lnSpc>
              <a:spcBef>
                <a:spcPts val="380"/>
              </a:spcBef>
              <a:buSzPct val="170238"/>
              <a:buChar char="•"/>
              <a:tabLst>
                <a:tab pos="584200" algn="l"/>
                <a:tab pos="2326640" algn="l"/>
              </a:tabLst>
            </a:pPr>
            <a:r>
              <a:rPr sz="4200" spc="-170" dirty="0">
                <a:latin typeface="Arial"/>
                <a:cs typeface="Arial"/>
              </a:rPr>
              <a:t>Powerful </a:t>
            </a:r>
            <a:r>
              <a:rPr sz="4200" spc="-325" dirty="0">
                <a:latin typeface="Arial"/>
                <a:cs typeface="Arial"/>
              </a:rPr>
              <a:t>and </a:t>
            </a:r>
            <a:r>
              <a:rPr sz="4200" spc="-125" dirty="0">
                <a:latin typeface="Arial"/>
                <a:cs typeface="Arial"/>
              </a:rPr>
              <a:t>productive </a:t>
            </a:r>
            <a:r>
              <a:rPr sz="4200" spc="-200" dirty="0">
                <a:latin typeface="Arial"/>
                <a:cs typeface="Arial"/>
              </a:rPr>
              <a:t>Python </a:t>
            </a:r>
            <a:r>
              <a:rPr sz="4200" spc="-265" dirty="0">
                <a:latin typeface="Arial"/>
                <a:cs typeface="Arial"/>
              </a:rPr>
              <a:t>data  </a:t>
            </a:r>
            <a:r>
              <a:rPr sz="4200" spc="-330" dirty="0">
                <a:latin typeface="Arial"/>
                <a:cs typeface="Arial"/>
              </a:rPr>
              <a:t>analysis	</a:t>
            </a:r>
            <a:r>
              <a:rPr sz="4200" spc="-325" dirty="0">
                <a:latin typeface="Arial"/>
                <a:cs typeface="Arial"/>
              </a:rPr>
              <a:t>and </a:t>
            </a:r>
            <a:r>
              <a:rPr sz="4200" spc="-305" dirty="0">
                <a:latin typeface="Arial"/>
                <a:cs typeface="Arial"/>
              </a:rPr>
              <a:t>management</a:t>
            </a:r>
            <a:r>
              <a:rPr sz="4200" spc="-545" dirty="0">
                <a:latin typeface="Arial"/>
                <a:cs typeface="Arial"/>
              </a:rPr>
              <a:t> </a:t>
            </a:r>
            <a:r>
              <a:rPr sz="4200" spc="-65" dirty="0">
                <a:latin typeface="Arial"/>
                <a:cs typeface="Arial"/>
              </a:rPr>
              <a:t>library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120"/>
              </a:spcBef>
              <a:buSzPct val="170238"/>
              <a:buFont typeface="Arial"/>
              <a:buChar char="•"/>
              <a:tabLst>
                <a:tab pos="584200" algn="l"/>
                <a:tab pos="2113280" algn="l"/>
                <a:tab pos="3409950" algn="l"/>
              </a:tabLst>
            </a:pPr>
            <a:r>
              <a:rPr sz="4200" b="1" spc="80" dirty="0">
                <a:latin typeface="Trebuchet MS"/>
                <a:cs typeface="Trebuchet MS"/>
              </a:rPr>
              <a:t>Pan</a:t>
            </a:r>
            <a:r>
              <a:rPr sz="4200" spc="80" dirty="0">
                <a:latin typeface="Arial"/>
                <a:cs typeface="Arial"/>
              </a:rPr>
              <a:t>el	</a:t>
            </a:r>
            <a:r>
              <a:rPr sz="4200" b="1" spc="150" dirty="0">
                <a:latin typeface="Trebuchet MS"/>
                <a:cs typeface="Trebuchet MS"/>
              </a:rPr>
              <a:t>Da</a:t>
            </a:r>
            <a:r>
              <a:rPr sz="4200" spc="150" dirty="0">
                <a:latin typeface="Arial"/>
                <a:cs typeface="Arial"/>
              </a:rPr>
              <a:t>ta	</a:t>
            </a:r>
            <a:r>
              <a:rPr sz="4200" b="1" spc="-114" dirty="0">
                <a:latin typeface="Trebuchet MS"/>
                <a:cs typeface="Trebuchet MS"/>
              </a:rPr>
              <a:t>S</a:t>
            </a:r>
            <a:r>
              <a:rPr sz="4200" spc="-114" dirty="0">
                <a:latin typeface="Arial"/>
                <a:cs typeface="Arial"/>
              </a:rPr>
              <a:t>ystem</a:t>
            </a:r>
            <a:endParaRPr sz="4200">
              <a:latin typeface="Arial"/>
              <a:cs typeface="Arial"/>
            </a:endParaRPr>
          </a:p>
          <a:p>
            <a:pPr marL="584200" marR="2632710" indent="-571500">
              <a:lnSpc>
                <a:spcPts val="4900"/>
              </a:lnSpc>
              <a:spcBef>
                <a:spcPts val="264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155" dirty="0">
                <a:latin typeface="Arial"/>
                <a:cs typeface="Arial"/>
              </a:rPr>
              <a:t>Open </a:t>
            </a:r>
            <a:r>
              <a:rPr sz="4200" spc="-254" dirty="0">
                <a:latin typeface="Arial"/>
                <a:cs typeface="Arial"/>
              </a:rPr>
              <a:t>Sourced </a:t>
            </a:r>
            <a:r>
              <a:rPr sz="4200" spc="-275" dirty="0">
                <a:latin typeface="Arial"/>
                <a:cs typeface="Arial"/>
              </a:rPr>
              <a:t>by </a:t>
            </a:r>
            <a:r>
              <a:rPr sz="4200" spc="-165" dirty="0">
                <a:latin typeface="Arial"/>
                <a:cs typeface="Arial"/>
              </a:rPr>
              <a:t>AQR </a:t>
            </a:r>
            <a:r>
              <a:rPr sz="4200" spc="-175" dirty="0">
                <a:latin typeface="Arial"/>
                <a:cs typeface="Arial"/>
              </a:rPr>
              <a:t>Capital  </a:t>
            </a:r>
            <a:r>
              <a:rPr sz="4200" spc="-300" dirty="0">
                <a:latin typeface="Arial"/>
                <a:cs typeface="Arial"/>
              </a:rPr>
              <a:t>Management, </a:t>
            </a:r>
            <a:r>
              <a:rPr sz="4200" spc="-210" dirty="0">
                <a:latin typeface="Arial"/>
                <a:cs typeface="Arial"/>
              </a:rPr>
              <a:t>LLC </a:t>
            </a:r>
            <a:r>
              <a:rPr sz="4200" spc="-130" dirty="0">
                <a:latin typeface="Arial"/>
                <a:cs typeface="Arial"/>
              </a:rPr>
              <a:t>in </a:t>
            </a:r>
            <a:r>
              <a:rPr sz="4200" spc="-165" dirty="0">
                <a:latin typeface="Arial"/>
                <a:cs typeface="Arial"/>
              </a:rPr>
              <a:t>late</a:t>
            </a:r>
            <a:r>
              <a:rPr sz="4200" spc="190" dirty="0">
                <a:latin typeface="Arial"/>
                <a:cs typeface="Arial"/>
              </a:rPr>
              <a:t> </a:t>
            </a:r>
            <a:r>
              <a:rPr sz="4200" spc="-240" dirty="0">
                <a:latin typeface="Arial"/>
                <a:cs typeface="Arial"/>
              </a:rPr>
              <a:t>2009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12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40" dirty="0">
                <a:latin typeface="Arial"/>
                <a:cs typeface="Arial"/>
              </a:rPr>
              <a:t>30.000 </a:t>
            </a:r>
            <a:r>
              <a:rPr sz="4200" spc="-220" dirty="0">
                <a:latin typeface="Arial"/>
                <a:cs typeface="Arial"/>
              </a:rPr>
              <a:t>lines </a:t>
            </a:r>
            <a:r>
              <a:rPr sz="4200" spc="-70" dirty="0">
                <a:latin typeface="Arial"/>
                <a:cs typeface="Arial"/>
              </a:rPr>
              <a:t>of </a:t>
            </a:r>
            <a:r>
              <a:rPr sz="4200" spc="-145" dirty="0">
                <a:latin typeface="Arial"/>
                <a:cs typeface="Arial"/>
              </a:rPr>
              <a:t>tested </a:t>
            </a:r>
            <a:r>
              <a:rPr sz="4200" spc="-140" dirty="0">
                <a:latin typeface="Arial"/>
                <a:cs typeface="Arial"/>
              </a:rPr>
              <a:t>Python/Cython</a:t>
            </a:r>
            <a:r>
              <a:rPr sz="4200" spc="665" dirty="0">
                <a:latin typeface="Arial"/>
                <a:cs typeface="Arial"/>
              </a:rPr>
              <a:t> </a:t>
            </a:r>
            <a:r>
              <a:rPr sz="4200" spc="-204" dirty="0">
                <a:latin typeface="Arial"/>
                <a:cs typeface="Arial"/>
              </a:rPr>
              <a:t>code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  <a:tab pos="6717665" algn="l"/>
              </a:tabLst>
            </a:pPr>
            <a:r>
              <a:rPr sz="4200" spc="-270" dirty="0">
                <a:latin typeface="Arial"/>
                <a:cs typeface="Arial"/>
              </a:rPr>
              <a:t>Used  </a:t>
            </a:r>
            <a:r>
              <a:rPr sz="4200" spc="-130" dirty="0">
                <a:latin typeface="Arial"/>
                <a:cs typeface="Arial"/>
              </a:rPr>
              <a:t>in </a:t>
            </a:r>
            <a:r>
              <a:rPr sz="4200" spc="-85" dirty="0">
                <a:latin typeface="Arial"/>
                <a:cs typeface="Arial"/>
              </a:rPr>
              <a:t>production</a:t>
            </a:r>
            <a:r>
              <a:rPr sz="4200" spc="-475" dirty="0">
                <a:latin typeface="Arial"/>
                <a:cs typeface="Arial"/>
              </a:rPr>
              <a:t> </a:t>
            </a:r>
            <a:r>
              <a:rPr sz="4200" spc="-130" dirty="0">
                <a:latin typeface="Arial"/>
                <a:cs typeface="Arial"/>
              </a:rPr>
              <a:t>in</a:t>
            </a:r>
            <a:r>
              <a:rPr sz="4200" spc="10" dirty="0">
                <a:latin typeface="Arial"/>
                <a:cs typeface="Arial"/>
              </a:rPr>
              <a:t> </a:t>
            </a:r>
            <a:r>
              <a:rPr sz="4200" spc="-350" dirty="0">
                <a:latin typeface="Arial"/>
                <a:cs typeface="Arial"/>
              </a:rPr>
              <a:t>many	</a:t>
            </a:r>
            <a:r>
              <a:rPr sz="4200" spc="-265" dirty="0">
                <a:latin typeface="Arial"/>
                <a:cs typeface="Arial"/>
              </a:rPr>
              <a:t>companies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6200" y="431800"/>
            <a:ext cx="7941374" cy="1282700"/>
          </a:xfrm>
        </p:spPr>
        <p:txBody>
          <a:bodyPr/>
          <a:lstStyle/>
          <a:p>
            <a:r>
              <a:rPr lang="cs-CZ" dirty="0" smtClean="0"/>
              <a:t>I/O </a:t>
            </a:r>
            <a:r>
              <a:rPr lang="cs-CZ" dirty="0" err="1" smtClean="0"/>
              <a:t>Operations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9870" y="2463800"/>
            <a:ext cx="12545060" cy="3508653"/>
          </a:xfrm>
        </p:spPr>
        <p:txBody>
          <a:bodyPr/>
          <a:lstStyle/>
          <a:p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endParaRPr lang="cs-CZ" dirty="0" smtClean="0"/>
          </a:p>
          <a:p>
            <a:pPr marL="571500" indent="-571500">
              <a:buFontTx/>
              <a:buChar char="-"/>
            </a:pPr>
            <a:r>
              <a:rPr lang="cs-CZ" dirty="0" err="1" smtClean="0"/>
              <a:t>csv</a:t>
            </a:r>
            <a:r>
              <a:rPr lang="cs-CZ" dirty="0" smtClean="0"/>
              <a:t>, </a:t>
            </a:r>
            <a:r>
              <a:rPr lang="cs-CZ" dirty="0" err="1" smtClean="0"/>
              <a:t>json</a:t>
            </a:r>
            <a:r>
              <a:rPr lang="cs-CZ" dirty="0" smtClean="0"/>
              <a:t>, </a:t>
            </a:r>
            <a:r>
              <a:rPr lang="cs-CZ" dirty="0" err="1" smtClean="0"/>
              <a:t>excel</a:t>
            </a:r>
            <a:r>
              <a:rPr lang="cs-CZ" dirty="0" smtClean="0"/>
              <a:t>, </a:t>
            </a:r>
            <a:r>
              <a:rPr lang="cs-CZ" dirty="0" err="1" smtClean="0"/>
              <a:t>html</a:t>
            </a:r>
            <a:r>
              <a:rPr lang="cs-CZ" dirty="0" smtClean="0"/>
              <a:t>, SQL…</a:t>
            </a:r>
          </a:p>
          <a:p>
            <a:pPr marL="571500" indent="-571500">
              <a:buFontTx/>
              <a:buChar char="-"/>
            </a:pPr>
            <a:endParaRPr lang="cs-CZ" sz="2000" dirty="0" smtClean="0">
              <a:hlinkClick r:id="rId2"/>
            </a:endParaRPr>
          </a:p>
          <a:p>
            <a:pPr marL="571500" indent="-571500">
              <a:buFontTx/>
              <a:buChar char="-"/>
            </a:pPr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pandas.pydata.org/pandas-docs/stable/generated/pandas.read_csv.html#pandas.read_csv</a:t>
            </a:r>
            <a:endParaRPr lang="cs-CZ" sz="2000" dirty="0" smtClean="0"/>
          </a:p>
          <a:p>
            <a:pPr marL="571500" indent="-571500">
              <a:buFontTx/>
              <a:buChar char="-"/>
            </a:pPr>
            <a:endParaRPr lang="cs-CZ" sz="2000" dirty="0"/>
          </a:p>
          <a:p>
            <a:pPr marL="571500" indent="-571500">
              <a:buFontTx/>
              <a:buChar char="-"/>
            </a:pPr>
            <a:endParaRPr lang="cs-CZ" dirty="0"/>
          </a:p>
          <a:p>
            <a:pPr marL="571500" indent="-5715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63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1636" y="884440"/>
            <a:ext cx="652145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375" dirty="0"/>
              <a:t>Data</a:t>
            </a:r>
            <a:r>
              <a:rPr spc="-60" dirty="0"/>
              <a:t> </a:t>
            </a:r>
            <a:r>
              <a:rPr spc="-434" dirty="0"/>
              <a:t>alignment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5600" y="2899664"/>
            <a:ext cx="10210800" cy="12875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spcBef>
                <a:spcPts val="100"/>
              </a:spcBef>
              <a:buSzPct val="170238"/>
              <a:buChar char="•"/>
              <a:tabLst>
                <a:tab pos="584200" algn="l"/>
                <a:tab pos="2104390" algn="l"/>
              </a:tabLst>
            </a:pPr>
            <a:r>
              <a:rPr sz="4200" spc="-185" dirty="0">
                <a:latin typeface="Arial"/>
                <a:cs typeface="Arial"/>
              </a:rPr>
              <a:t>Binary	</a:t>
            </a:r>
            <a:r>
              <a:rPr sz="4200" spc="-140" dirty="0">
                <a:latin typeface="Arial"/>
                <a:cs typeface="Arial"/>
              </a:rPr>
              <a:t>operations </a:t>
            </a:r>
            <a:r>
              <a:rPr sz="4200" spc="-229" dirty="0">
                <a:latin typeface="Arial"/>
                <a:cs typeface="Arial"/>
              </a:rPr>
              <a:t>are</a:t>
            </a:r>
            <a:r>
              <a:rPr sz="4200" spc="55" dirty="0">
                <a:latin typeface="Arial"/>
                <a:cs typeface="Arial"/>
              </a:rPr>
              <a:t> </a:t>
            </a:r>
            <a:r>
              <a:rPr sz="4200" spc="-135" dirty="0">
                <a:latin typeface="Arial"/>
                <a:cs typeface="Arial"/>
              </a:rPr>
              <a:t>joins</a:t>
            </a:r>
            <a:r>
              <a:rPr sz="4200" spc="-135" dirty="0" smtClean="0">
                <a:latin typeface="Arial"/>
                <a:cs typeface="Arial"/>
              </a:rPr>
              <a:t>!</a:t>
            </a:r>
            <a:endParaRPr lang="cs-CZ" sz="4200" spc="-135" dirty="0" smtClean="0">
              <a:latin typeface="Arial"/>
              <a:cs typeface="Arial"/>
            </a:endParaRPr>
          </a:p>
          <a:p>
            <a:pPr marL="584200" indent="-571500">
              <a:spcBef>
                <a:spcPts val="100"/>
              </a:spcBef>
              <a:buSzPct val="170238"/>
              <a:buChar char="•"/>
              <a:tabLst>
                <a:tab pos="584200" algn="l"/>
                <a:tab pos="2104390" algn="l"/>
              </a:tabLst>
            </a:pPr>
            <a:r>
              <a:rPr lang="cs-CZ" sz="2000" dirty="0" smtClean="0">
                <a:latin typeface="Arial"/>
                <a:cs typeface="Arial"/>
              </a:rPr>
              <a:t>https://pandas.pydata.org/pandas-docs/stable/generated/pandas.Series.align.html#pandas.Series.align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02649" y="5078806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02649" y="5816663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02649" y="6554520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02649" y="7292379"/>
            <a:ext cx="1189281" cy="11785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0824" y="5078806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0824" y="5816663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0824" y="6554520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0824" y="7292379"/>
            <a:ext cx="1189281" cy="11785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91315" y="4340948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91315" y="5078806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91315" y="5816663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91315" y="6554520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29490" y="4340948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29490" y="5078806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29490" y="5816663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29490" y="6554520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82496" y="4340948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382496" y="5078806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82496" y="5816663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382496" y="6554520"/>
            <a:ext cx="1189281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20671" y="4340948"/>
            <a:ext cx="1179029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20671" y="5078806"/>
            <a:ext cx="1179029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20671" y="5816663"/>
            <a:ext cx="1179029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20671" y="6554520"/>
            <a:ext cx="1179029" cy="1188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382496" y="7292379"/>
            <a:ext cx="1189281" cy="11785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120671" y="7292379"/>
            <a:ext cx="1179029" cy="11785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28201" y="5222278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28201" y="5960135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928201" y="6697992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928201" y="7435850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66376" y="5222278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66376" y="5960135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66376" y="6697992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666376" y="7435850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2917955" y="5212026"/>
          <a:ext cx="1475740" cy="2948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7870"/>
                <a:gridCol w="737870"/>
              </a:tblGrid>
              <a:tr h="737235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B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1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C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2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D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3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E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4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9" name="object 39"/>
          <p:cNvSpPr/>
          <p:nvPr/>
        </p:nvSpPr>
        <p:spPr>
          <a:xfrm>
            <a:off x="5716867" y="4484420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716867" y="5222278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716867" y="5960135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716867" y="6697992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455042" y="4484420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55042" y="5222278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55042" y="5960135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455042" y="6697992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5706623" y="4474169"/>
          <a:ext cx="1475740" cy="2948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7870"/>
                <a:gridCol w="737870"/>
              </a:tblGrid>
              <a:tr h="737235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A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0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B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1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C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2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D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3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8" name="object 48"/>
          <p:cNvSpPr txBox="1"/>
          <p:nvPr/>
        </p:nvSpPr>
        <p:spPr>
          <a:xfrm>
            <a:off x="4906040" y="6019178"/>
            <a:ext cx="288925" cy="567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550" b="1" dirty="0">
                <a:latin typeface="Arial"/>
                <a:cs typeface="Arial"/>
              </a:rPr>
              <a:t>+</a:t>
            </a:r>
            <a:endParaRPr sz="35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745963" y="6019178"/>
            <a:ext cx="288925" cy="567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550" b="1" dirty="0">
                <a:latin typeface="Arial"/>
                <a:cs typeface="Arial"/>
              </a:rPr>
              <a:t>=</a:t>
            </a:r>
            <a:endParaRPr sz="355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608048" y="4484420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608048" y="5222278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608048" y="5960135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608048" y="6697992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346222" y="4484420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346222" y="5222278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346222" y="5960135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346222" y="6697992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608048" y="7435850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346222" y="7435850"/>
            <a:ext cx="738505" cy="737870"/>
          </a:xfrm>
          <a:custGeom>
            <a:avLst/>
            <a:gdLst/>
            <a:ahLst/>
            <a:cxnLst/>
            <a:rect l="l" t="t" r="r" b="b"/>
            <a:pathLst>
              <a:path w="738504" h="737870">
                <a:moveTo>
                  <a:pt x="0" y="737857"/>
                </a:moveTo>
                <a:lnTo>
                  <a:pt x="738174" y="737857"/>
                </a:lnTo>
                <a:lnTo>
                  <a:pt x="738174" y="0"/>
                </a:lnTo>
                <a:lnTo>
                  <a:pt x="0" y="0"/>
                </a:lnTo>
                <a:lnTo>
                  <a:pt x="0" y="7378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8597816" y="4474170"/>
          <a:ext cx="1475740" cy="368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7870"/>
                <a:gridCol w="737870"/>
              </a:tblGrid>
              <a:tr h="737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A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spc="-5" dirty="0">
                          <a:latin typeface="Arial"/>
                          <a:cs typeface="Arial"/>
                        </a:rPr>
                        <a:t>NA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B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2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C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4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D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6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dirty="0">
                          <a:latin typeface="Arial"/>
                          <a:cs typeface="Arial"/>
                        </a:rPr>
                        <a:t>E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2750" b="1" spc="-5" dirty="0">
                          <a:latin typeface="Arial"/>
                          <a:cs typeface="Arial"/>
                        </a:rPr>
                        <a:t>NA</a:t>
                      </a:r>
                      <a:endParaRPr sz="275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21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3200" y="279400"/>
            <a:ext cx="9525000" cy="2585323"/>
          </a:xfrm>
        </p:spPr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manipulations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9870" y="2463800"/>
            <a:ext cx="12545060" cy="2585323"/>
          </a:xfrm>
        </p:spPr>
        <p:txBody>
          <a:bodyPr/>
          <a:lstStyle/>
          <a:p>
            <a:pPr marL="571500" indent="-571500">
              <a:buFontTx/>
              <a:buChar char="-"/>
            </a:pPr>
            <a:r>
              <a:rPr lang="cs-CZ" dirty="0" err="1" smtClean="0"/>
              <a:t>Join</a:t>
            </a:r>
            <a:r>
              <a:rPr lang="cs-CZ" dirty="0" smtClean="0"/>
              <a:t> / </a:t>
            </a:r>
            <a:r>
              <a:rPr lang="cs-CZ" dirty="0" err="1" smtClean="0"/>
              <a:t>merge</a:t>
            </a:r>
            <a:r>
              <a:rPr lang="cs-CZ" dirty="0" smtClean="0"/>
              <a:t> – database-</a:t>
            </a:r>
            <a:r>
              <a:rPr lang="cs-CZ" dirty="0" err="1" smtClean="0"/>
              <a:t>like</a:t>
            </a:r>
            <a:r>
              <a:rPr lang="cs-CZ" dirty="0" smtClean="0"/>
              <a:t> syntax</a:t>
            </a:r>
          </a:p>
          <a:p>
            <a:pPr marL="571500" indent="-571500">
              <a:buFontTx/>
              <a:buChar char="-"/>
            </a:pPr>
            <a:r>
              <a:rPr lang="cs-CZ" dirty="0" err="1" smtClean="0"/>
              <a:t>Get_dummies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hot </a:t>
            </a:r>
            <a:r>
              <a:rPr lang="cs-CZ" dirty="0" err="1" smtClean="0"/>
              <a:t>vector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categorical</a:t>
            </a:r>
            <a:r>
              <a:rPr lang="cs-CZ" dirty="0" smtClean="0"/>
              <a:t> data)</a:t>
            </a:r>
            <a:endParaRPr lang="cs-CZ" dirty="0"/>
          </a:p>
          <a:p>
            <a:pPr marL="571500" indent="-5715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33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431801"/>
            <a:ext cx="11277600" cy="1371600"/>
          </a:xfrm>
        </p:spPr>
        <p:txBody>
          <a:bodyPr/>
          <a:lstStyle/>
          <a:p>
            <a:r>
              <a:rPr lang="cs-CZ" dirty="0" err="1" smtClean="0"/>
              <a:t>Aggregated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9870" y="2463800"/>
            <a:ext cx="12545060" cy="1938992"/>
          </a:xfrm>
        </p:spPr>
        <p:txBody>
          <a:bodyPr/>
          <a:lstStyle/>
          <a:p>
            <a:r>
              <a:rPr lang="cs-CZ" dirty="0" smtClean="0"/>
              <a:t>- Group by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Describe</a:t>
            </a:r>
            <a:endParaRPr lang="cs-CZ" dirty="0"/>
          </a:p>
          <a:p>
            <a:pPr marL="571500" indent="-5715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64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1200" y="431801"/>
            <a:ext cx="7772400" cy="1292662"/>
          </a:xfrm>
        </p:spPr>
        <p:txBody>
          <a:bodyPr/>
          <a:lstStyle/>
          <a:p>
            <a:r>
              <a:rPr lang="cs-CZ" dirty="0" err="1" smtClean="0"/>
              <a:t>Plotting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9870" y="2463800"/>
            <a:ext cx="12545060" cy="1938992"/>
          </a:xfrm>
        </p:spPr>
        <p:txBody>
          <a:bodyPr/>
          <a:lstStyle/>
          <a:p>
            <a:r>
              <a:rPr lang="cs-CZ" dirty="0" err="1" smtClean="0"/>
              <a:t>DataFrame.plot.plotType</a:t>
            </a:r>
            <a:r>
              <a:rPr lang="cs-CZ" dirty="0" smtClean="0"/>
              <a:t>()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hist</a:t>
            </a:r>
            <a:r>
              <a:rPr lang="cs-CZ" dirty="0" smtClean="0"/>
              <a:t>, </a:t>
            </a:r>
            <a:r>
              <a:rPr lang="cs-CZ" dirty="0" err="1" smtClean="0"/>
              <a:t>pie</a:t>
            </a:r>
            <a:r>
              <a:rPr lang="cs-CZ" dirty="0" smtClean="0"/>
              <a:t>, </a:t>
            </a:r>
            <a:r>
              <a:rPr lang="cs-CZ" dirty="0" err="1" smtClean="0"/>
              <a:t>density</a:t>
            </a:r>
            <a:r>
              <a:rPr lang="cs-CZ" dirty="0" smtClean="0"/>
              <a:t>, box,…</a:t>
            </a:r>
          </a:p>
          <a:p>
            <a:pPr marL="571500" indent="-5715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776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1650" y="762000"/>
            <a:ext cx="966152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31060" algn="l"/>
              </a:tabLst>
            </a:pPr>
            <a:r>
              <a:rPr spc="-385" dirty="0"/>
              <a:t>This	</a:t>
            </a:r>
            <a:r>
              <a:rPr spc="-650" dirty="0"/>
              <a:t>and </a:t>
            </a:r>
            <a:r>
              <a:rPr spc="-520" dirty="0"/>
              <a:t>much</a:t>
            </a:r>
            <a:r>
              <a:rPr spc="-1100" dirty="0"/>
              <a:t> </a:t>
            </a:r>
            <a:r>
              <a:rPr spc="-315" dirty="0"/>
              <a:t>more...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5600" y="2819400"/>
            <a:ext cx="7423784" cy="630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100" dirty="0">
                <a:latin typeface="Arial"/>
                <a:cs typeface="Arial"/>
              </a:rPr>
              <a:t>Group </a:t>
            </a:r>
            <a:r>
              <a:rPr sz="4200" spc="-265" dirty="0">
                <a:latin typeface="Arial"/>
                <a:cs typeface="Arial"/>
              </a:rPr>
              <a:t>by:</a:t>
            </a:r>
            <a:r>
              <a:rPr sz="4200" spc="-360" dirty="0">
                <a:latin typeface="Arial"/>
                <a:cs typeface="Arial"/>
              </a:rPr>
              <a:t> </a:t>
            </a:r>
            <a:r>
              <a:rPr sz="4200" spc="-175" dirty="0">
                <a:latin typeface="Arial"/>
                <a:cs typeface="Arial"/>
              </a:rPr>
              <a:t>split-apply-combine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20" dirty="0">
                <a:latin typeface="Arial"/>
                <a:cs typeface="Arial"/>
              </a:rPr>
              <a:t>Merge, </a:t>
            </a:r>
            <a:r>
              <a:rPr sz="4200" spc="-75" dirty="0">
                <a:latin typeface="Arial"/>
                <a:cs typeface="Arial"/>
              </a:rPr>
              <a:t>join </a:t>
            </a:r>
            <a:r>
              <a:rPr sz="4200" spc="-325" dirty="0">
                <a:latin typeface="Arial"/>
                <a:cs typeface="Arial"/>
              </a:rPr>
              <a:t>and</a:t>
            </a:r>
            <a:r>
              <a:rPr sz="4200" spc="-160" dirty="0">
                <a:latin typeface="Arial"/>
                <a:cs typeface="Arial"/>
              </a:rPr>
              <a:t> </a:t>
            </a:r>
            <a:r>
              <a:rPr sz="4200" spc="-330" dirty="0">
                <a:latin typeface="Arial"/>
                <a:cs typeface="Arial"/>
              </a:rPr>
              <a:t>aggregate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355" dirty="0">
                <a:latin typeface="Arial"/>
                <a:cs typeface="Arial"/>
              </a:rPr>
              <a:t>Reshaping </a:t>
            </a:r>
            <a:r>
              <a:rPr sz="4200" spc="-325" dirty="0">
                <a:latin typeface="Arial"/>
                <a:cs typeface="Arial"/>
              </a:rPr>
              <a:t>and </a:t>
            </a:r>
            <a:r>
              <a:rPr sz="4200" spc="-165" dirty="0">
                <a:latin typeface="Arial"/>
                <a:cs typeface="Arial"/>
              </a:rPr>
              <a:t>Pivot</a:t>
            </a:r>
            <a:r>
              <a:rPr sz="4200" spc="125" dirty="0">
                <a:latin typeface="Arial"/>
                <a:cs typeface="Arial"/>
              </a:rPr>
              <a:t> </a:t>
            </a:r>
            <a:r>
              <a:rPr sz="4200" spc="-360" dirty="0">
                <a:latin typeface="Arial"/>
                <a:cs typeface="Arial"/>
              </a:rPr>
              <a:t>Tables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  <a:tab pos="1837689" algn="l"/>
                <a:tab pos="3572510" algn="l"/>
              </a:tabLst>
            </a:pPr>
            <a:r>
              <a:rPr sz="4200" spc="-160" dirty="0">
                <a:latin typeface="Arial"/>
                <a:cs typeface="Arial"/>
              </a:rPr>
              <a:t>Time	</a:t>
            </a:r>
            <a:r>
              <a:rPr sz="4200" spc="-295" dirty="0">
                <a:latin typeface="Arial"/>
                <a:cs typeface="Arial"/>
              </a:rPr>
              <a:t>Series</a:t>
            </a:r>
            <a:r>
              <a:rPr sz="4200" dirty="0">
                <a:latin typeface="Arial"/>
                <a:cs typeface="Arial"/>
              </a:rPr>
              <a:t> </a:t>
            </a:r>
            <a:r>
              <a:rPr sz="4200" spc="10" dirty="0">
                <a:latin typeface="Arial"/>
                <a:cs typeface="Arial"/>
              </a:rPr>
              <a:t>/	</a:t>
            </a:r>
            <a:r>
              <a:rPr sz="4200" spc="-135" dirty="0">
                <a:latin typeface="Arial"/>
                <a:cs typeface="Arial"/>
              </a:rPr>
              <a:t>Date</a:t>
            </a:r>
            <a:r>
              <a:rPr sz="4200" spc="-25" dirty="0">
                <a:latin typeface="Arial"/>
                <a:cs typeface="Arial"/>
              </a:rPr>
              <a:t> </a:t>
            </a:r>
            <a:r>
              <a:rPr sz="4200" spc="-120" dirty="0">
                <a:latin typeface="Arial"/>
                <a:cs typeface="Arial"/>
              </a:rPr>
              <a:t>functionality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130" dirty="0">
                <a:latin typeface="Arial"/>
                <a:cs typeface="Arial"/>
              </a:rPr>
              <a:t>Plotting </a:t>
            </a:r>
            <a:r>
              <a:rPr sz="4200" spc="-15" dirty="0">
                <a:latin typeface="Arial"/>
                <a:cs typeface="Arial"/>
              </a:rPr>
              <a:t>with</a:t>
            </a:r>
            <a:r>
              <a:rPr sz="4200" spc="110" dirty="0">
                <a:latin typeface="Arial"/>
                <a:cs typeface="Arial"/>
              </a:rPr>
              <a:t> </a:t>
            </a:r>
            <a:r>
              <a:rPr sz="4200" spc="-90" dirty="0">
                <a:latin typeface="Arial"/>
                <a:cs typeface="Arial"/>
              </a:rPr>
              <a:t>matplotlib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  <a:tab pos="2539365" algn="l"/>
              </a:tabLst>
            </a:pPr>
            <a:r>
              <a:rPr sz="4200" spc="35" dirty="0">
                <a:latin typeface="Arial"/>
                <a:cs typeface="Arial"/>
              </a:rPr>
              <a:t>IO</a:t>
            </a:r>
            <a:r>
              <a:rPr sz="4200" spc="-525" dirty="0">
                <a:latin typeface="Arial"/>
                <a:cs typeface="Arial"/>
              </a:rPr>
              <a:t> </a:t>
            </a:r>
            <a:r>
              <a:rPr sz="4200" spc="-240" dirty="0">
                <a:latin typeface="Arial"/>
                <a:cs typeface="Arial"/>
              </a:rPr>
              <a:t>Tools	</a:t>
            </a:r>
            <a:r>
              <a:rPr sz="4200" spc="-175" dirty="0">
                <a:latin typeface="Arial"/>
                <a:cs typeface="Arial"/>
              </a:rPr>
              <a:t>(Text, </a:t>
            </a:r>
            <a:r>
              <a:rPr sz="4200" spc="-500" dirty="0">
                <a:latin typeface="Arial"/>
                <a:cs typeface="Arial"/>
              </a:rPr>
              <a:t>CSV, </a:t>
            </a:r>
            <a:r>
              <a:rPr sz="4200" spc="-190" dirty="0">
                <a:latin typeface="Arial"/>
                <a:cs typeface="Arial"/>
              </a:rPr>
              <a:t>HDF5,</a:t>
            </a:r>
            <a:r>
              <a:rPr sz="4200" spc="-615" dirty="0">
                <a:latin typeface="Arial"/>
                <a:cs typeface="Arial"/>
              </a:rPr>
              <a:t> </a:t>
            </a:r>
            <a:r>
              <a:rPr sz="4200" spc="-200" dirty="0">
                <a:latin typeface="Arial"/>
                <a:cs typeface="Arial"/>
              </a:rPr>
              <a:t>...)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370" dirty="0">
                <a:latin typeface="Arial"/>
                <a:cs typeface="Arial"/>
              </a:rPr>
              <a:t>Sparse </a:t>
            </a:r>
            <a:r>
              <a:rPr sz="4200" spc="-265" dirty="0">
                <a:latin typeface="Arial"/>
                <a:cs typeface="Arial"/>
              </a:rPr>
              <a:t>data</a:t>
            </a:r>
            <a:r>
              <a:rPr sz="4200" spc="-445" dirty="0">
                <a:latin typeface="Arial"/>
                <a:cs typeface="Arial"/>
              </a:rPr>
              <a:t> </a:t>
            </a:r>
            <a:r>
              <a:rPr sz="4200" spc="-114" dirty="0">
                <a:latin typeface="Arial"/>
                <a:cs typeface="Arial"/>
              </a:rPr>
              <a:t>structures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3484" y="762000"/>
            <a:ext cx="449770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40" dirty="0"/>
              <a:t>Re</a:t>
            </a:r>
            <a:r>
              <a:rPr spc="-740" dirty="0"/>
              <a:t>s</a:t>
            </a:r>
            <a:r>
              <a:rPr spc="-40" dirty="0"/>
              <a:t>o</a:t>
            </a:r>
            <a:r>
              <a:rPr spc="-475" dirty="0"/>
              <a:t>u</a:t>
            </a:r>
            <a:r>
              <a:rPr spc="315" dirty="0"/>
              <a:t>r</a:t>
            </a:r>
            <a:r>
              <a:rPr spc="-715" dirty="0"/>
              <a:t>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5600" y="4800600"/>
            <a:ext cx="7852409" cy="166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SzPct val="170238"/>
              <a:buChar char="•"/>
              <a:tabLst>
                <a:tab pos="584200" algn="l"/>
              </a:tabLst>
            </a:pPr>
            <a:r>
              <a:rPr sz="4200" u="heavy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http:</a:t>
            </a:r>
            <a:r>
              <a:rPr sz="4200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//</a:t>
            </a:r>
            <a:r>
              <a:rPr sz="4200" u="heavy" spc="-39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4200" u="heavy" spc="-17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ypi</a:t>
            </a:r>
            <a:r>
              <a:rPr sz="4200" u="heavy" spc="-254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.</a:t>
            </a:r>
            <a:r>
              <a:rPr sz="4200" u="heavy" spc="-39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4200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yth</a:t>
            </a:r>
            <a:r>
              <a:rPr sz="4200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o</a:t>
            </a:r>
            <a:r>
              <a:rPr sz="4200" u="heavy" spc="-24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n.</a:t>
            </a:r>
            <a:r>
              <a:rPr sz="42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o</a:t>
            </a:r>
            <a:r>
              <a:rPr sz="4200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r</a:t>
            </a:r>
            <a:r>
              <a:rPr sz="4200" u="heavy" spc="-18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g</a:t>
            </a:r>
            <a:r>
              <a:rPr sz="4200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/</a:t>
            </a:r>
            <a:r>
              <a:rPr sz="4200" u="heavy" spc="-39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4200" u="heavy" spc="-17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ypi</a:t>
            </a:r>
            <a:r>
              <a:rPr sz="4200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/</a:t>
            </a:r>
            <a:r>
              <a:rPr sz="4200" u="heavy" spc="-39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4200" u="heavy" spc="-39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a</a:t>
            </a:r>
            <a:r>
              <a:rPr sz="4200" u="heavy" spc="-2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n</a:t>
            </a:r>
            <a:r>
              <a:rPr sz="4200" u="heavy" spc="-22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d</a:t>
            </a:r>
            <a:r>
              <a:rPr sz="4200" u="heavy" spc="-54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a</a:t>
            </a:r>
            <a:r>
              <a:rPr sz="4200" u="heavy" spc="-484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s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195" dirty="0">
                <a:latin typeface="Arial"/>
                <a:cs typeface="Arial"/>
                <a:hlinkClick r:id="rId3"/>
              </a:rPr>
              <a:t>http://code.google.com/p/pandas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18684" y="279400"/>
            <a:ext cx="296735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25" dirty="0"/>
              <a:t>P</a:t>
            </a:r>
            <a:r>
              <a:rPr spc="-1090" dirty="0"/>
              <a:t>a</a:t>
            </a:r>
            <a:r>
              <a:rPr spc="-434" dirty="0"/>
              <a:t>n</a:t>
            </a:r>
            <a:r>
              <a:rPr spc="-440" dirty="0"/>
              <a:t>d</a:t>
            </a:r>
            <a:r>
              <a:rPr spc="-1090" dirty="0"/>
              <a:t>a</a:t>
            </a:r>
            <a:r>
              <a:rPr spc="-969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5600" y="2133600"/>
            <a:ext cx="9864090" cy="74853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584200" marR="5080" indent="-571500" algn="just">
              <a:lnSpc>
                <a:spcPts val="4900"/>
              </a:lnSpc>
              <a:spcBef>
                <a:spcPts val="38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54" dirty="0">
                <a:latin typeface="Arial"/>
                <a:cs typeface="Arial"/>
              </a:rPr>
              <a:t>Rich </a:t>
            </a:r>
            <a:r>
              <a:rPr sz="4200" spc="-265" dirty="0">
                <a:latin typeface="Arial"/>
                <a:cs typeface="Arial"/>
              </a:rPr>
              <a:t>data </a:t>
            </a:r>
            <a:r>
              <a:rPr sz="4200" spc="-114" dirty="0">
                <a:latin typeface="Arial"/>
                <a:cs typeface="Arial"/>
              </a:rPr>
              <a:t>structures </a:t>
            </a:r>
            <a:r>
              <a:rPr sz="4200" spc="-325" dirty="0">
                <a:latin typeface="Arial"/>
                <a:cs typeface="Arial"/>
              </a:rPr>
              <a:t>and </a:t>
            </a:r>
            <a:r>
              <a:rPr sz="4200" spc="-155" dirty="0">
                <a:latin typeface="Arial"/>
                <a:cs typeface="Arial"/>
              </a:rPr>
              <a:t>functions </a:t>
            </a:r>
            <a:r>
              <a:rPr sz="4200" spc="105" dirty="0">
                <a:latin typeface="Arial"/>
                <a:cs typeface="Arial"/>
              </a:rPr>
              <a:t>to </a:t>
            </a:r>
            <a:r>
              <a:rPr sz="4200" spc="-340" dirty="0">
                <a:latin typeface="Arial"/>
                <a:cs typeface="Arial"/>
              </a:rPr>
              <a:t>make  </a:t>
            </a:r>
            <a:r>
              <a:rPr sz="4200" spc="-105" dirty="0">
                <a:latin typeface="Arial"/>
                <a:cs typeface="Arial"/>
              </a:rPr>
              <a:t>working </a:t>
            </a:r>
            <a:r>
              <a:rPr sz="4200" spc="-15" dirty="0">
                <a:latin typeface="Arial"/>
                <a:cs typeface="Arial"/>
              </a:rPr>
              <a:t>with </a:t>
            </a:r>
            <a:r>
              <a:rPr sz="4200" spc="-85" dirty="0">
                <a:latin typeface="Arial"/>
                <a:cs typeface="Arial"/>
              </a:rPr>
              <a:t>structured </a:t>
            </a:r>
            <a:r>
              <a:rPr sz="4200" spc="-265" dirty="0">
                <a:latin typeface="Arial"/>
                <a:cs typeface="Arial"/>
              </a:rPr>
              <a:t>data </a:t>
            </a:r>
            <a:r>
              <a:rPr sz="4200" spc="-235" dirty="0">
                <a:latin typeface="Arial"/>
                <a:cs typeface="Arial"/>
              </a:rPr>
              <a:t>fast, </a:t>
            </a:r>
            <a:r>
              <a:rPr sz="4200" spc="-445" dirty="0">
                <a:latin typeface="Arial"/>
                <a:cs typeface="Arial"/>
              </a:rPr>
              <a:t>easy, </a:t>
            </a:r>
            <a:r>
              <a:rPr sz="4200" spc="-325" dirty="0">
                <a:latin typeface="Arial"/>
                <a:cs typeface="Arial"/>
              </a:rPr>
              <a:t>and  </a:t>
            </a:r>
            <a:r>
              <a:rPr sz="4200" spc="-240" dirty="0">
                <a:latin typeface="Arial"/>
                <a:cs typeface="Arial"/>
              </a:rPr>
              <a:t>expressive</a:t>
            </a:r>
            <a:endParaRPr sz="4200">
              <a:latin typeface="Arial"/>
              <a:cs typeface="Arial"/>
            </a:endParaRPr>
          </a:p>
          <a:p>
            <a:pPr marL="584200" marR="978535" indent="-571500">
              <a:lnSpc>
                <a:spcPts val="4900"/>
              </a:lnSpc>
              <a:spcBef>
                <a:spcPts val="2400"/>
              </a:spcBef>
              <a:buSzPct val="170238"/>
              <a:buChar char="•"/>
              <a:tabLst>
                <a:tab pos="584200" algn="l"/>
                <a:tab pos="5606415" algn="l"/>
              </a:tabLst>
            </a:pPr>
            <a:r>
              <a:rPr sz="4200" spc="-95" dirty="0">
                <a:latin typeface="Arial"/>
                <a:cs typeface="Arial"/>
              </a:rPr>
              <a:t>Built </a:t>
            </a:r>
            <a:r>
              <a:rPr sz="4200" spc="-130" dirty="0">
                <a:latin typeface="Arial"/>
                <a:cs typeface="Arial"/>
              </a:rPr>
              <a:t>on </a:t>
            </a:r>
            <a:r>
              <a:rPr sz="4200" spc="-10" dirty="0">
                <a:latin typeface="Arial"/>
                <a:cs typeface="Arial"/>
              </a:rPr>
              <a:t>top</a:t>
            </a:r>
            <a:r>
              <a:rPr sz="4200" spc="220" dirty="0">
                <a:latin typeface="Arial"/>
                <a:cs typeface="Arial"/>
              </a:rPr>
              <a:t> </a:t>
            </a:r>
            <a:r>
              <a:rPr sz="4200" spc="-70" dirty="0">
                <a:latin typeface="Arial"/>
                <a:cs typeface="Arial"/>
              </a:rPr>
              <a:t>of</a:t>
            </a:r>
            <a:r>
              <a:rPr sz="4200" dirty="0">
                <a:latin typeface="Arial"/>
                <a:cs typeface="Arial"/>
              </a:rPr>
              <a:t> </a:t>
            </a:r>
            <a:r>
              <a:rPr sz="4200" spc="-180" dirty="0">
                <a:latin typeface="Arial"/>
                <a:cs typeface="Arial"/>
              </a:rPr>
              <a:t>Numpy	</a:t>
            </a:r>
            <a:r>
              <a:rPr sz="4200" spc="-15" dirty="0">
                <a:latin typeface="Arial"/>
                <a:cs typeface="Arial"/>
              </a:rPr>
              <a:t>with </a:t>
            </a:r>
            <a:r>
              <a:rPr sz="4200" spc="-90" dirty="0">
                <a:latin typeface="Arial"/>
                <a:cs typeface="Arial"/>
              </a:rPr>
              <a:t>its </a:t>
            </a:r>
            <a:r>
              <a:rPr sz="4200" spc="-260" dirty="0">
                <a:latin typeface="Arial"/>
                <a:cs typeface="Arial"/>
              </a:rPr>
              <a:t>high  </a:t>
            </a:r>
            <a:r>
              <a:rPr sz="4200" spc="-170" dirty="0">
                <a:latin typeface="Arial"/>
                <a:cs typeface="Arial"/>
              </a:rPr>
              <a:t>performance </a:t>
            </a:r>
            <a:r>
              <a:rPr sz="4200" spc="-180" dirty="0">
                <a:latin typeface="Arial"/>
                <a:cs typeface="Arial"/>
              </a:rPr>
              <a:t>array-computing</a:t>
            </a:r>
            <a:r>
              <a:rPr sz="4200" spc="150" dirty="0">
                <a:latin typeface="Arial"/>
                <a:cs typeface="Arial"/>
              </a:rPr>
              <a:t> </a:t>
            </a:r>
            <a:r>
              <a:rPr sz="4200" spc="-210" dirty="0">
                <a:latin typeface="Arial"/>
                <a:cs typeface="Arial"/>
              </a:rPr>
              <a:t>features</a:t>
            </a:r>
            <a:endParaRPr sz="4200">
              <a:latin typeface="Arial"/>
              <a:cs typeface="Arial"/>
            </a:endParaRPr>
          </a:p>
          <a:p>
            <a:pPr marL="584200" marR="721995" indent="-571500">
              <a:lnSpc>
                <a:spcPts val="4900"/>
              </a:lnSpc>
              <a:spcBef>
                <a:spcPts val="240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114" dirty="0">
                <a:latin typeface="Arial"/>
                <a:cs typeface="Arial"/>
              </a:rPr>
              <a:t>flexible </a:t>
            </a:r>
            <a:r>
              <a:rPr sz="4200" spc="-265" dirty="0">
                <a:latin typeface="Arial"/>
                <a:cs typeface="Arial"/>
              </a:rPr>
              <a:t>data </a:t>
            </a:r>
            <a:r>
              <a:rPr sz="4200" spc="-180" dirty="0">
                <a:latin typeface="Arial"/>
                <a:cs typeface="Arial"/>
              </a:rPr>
              <a:t>manipulation </a:t>
            </a:r>
            <a:r>
              <a:rPr sz="4200" spc="-210" dirty="0">
                <a:latin typeface="Arial"/>
                <a:cs typeface="Arial"/>
              </a:rPr>
              <a:t>capabilities </a:t>
            </a:r>
            <a:r>
              <a:rPr sz="4200" spc="-70" dirty="0">
                <a:latin typeface="Arial"/>
                <a:cs typeface="Arial"/>
              </a:rPr>
              <a:t>of  </a:t>
            </a:r>
            <a:r>
              <a:rPr sz="4200" spc="-270" dirty="0">
                <a:latin typeface="Arial"/>
                <a:cs typeface="Arial"/>
              </a:rPr>
              <a:t>spreadsheets </a:t>
            </a:r>
            <a:r>
              <a:rPr sz="4200" spc="-325" dirty="0">
                <a:latin typeface="Arial"/>
                <a:cs typeface="Arial"/>
              </a:rPr>
              <a:t>and </a:t>
            </a:r>
            <a:r>
              <a:rPr sz="4200" spc="-130" dirty="0">
                <a:latin typeface="Arial"/>
                <a:cs typeface="Arial"/>
              </a:rPr>
              <a:t>relational</a:t>
            </a:r>
            <a:r>
              <a:rPr sz="4200" spc="-295" dirty="0">
                <a:latin typeface="Arial"/>
                <a:cs typeface="Arial"/>
              </a:rPr>
              <a:t> </a:t>
            </a:r>
            <a:r>
              <a:rPr sz="4200" spc="-350" dirty="0">
                <a:latin typeface="Arial"/>
                <a:cs typeface="Arial"/>
              </a:rPr>
              <a:t>databases</a:t>
            </a:r>
            <a:endParaRPr sz="4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12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15" dirty="0">
                <a:latin typeface="Arial"/>
                <a:cs typeface="Arial"/>
              </a:rPr>
              <a:t>Sophisticated </a:t>
            </a:r>
            <a:r>
              <a:rPr sz="4200" spc="-200" dirty="0">
                <a:latin typeface="Arial"/>
                <a:cs typeface="Arial"/>
              </a:rPr>
              <a:t>indexing</a:t>
            </a:r>
            <a:r>
              <a:rPr sz="4200" spc="210" dirty="0">
                <a:latin typeface="Arial"/>
                <a:cs typeface="Arial"/>
              </a:rPr>
              <a:t> </a:t>
            </a:r>
            <a:r>
              <a:rPr sz="4200" spc="-120" dirty="0">
                <a:latin typeface="Arial"/>
                <a:cs typeface="Arial"/>
              </a:rPr>
              <a:t>functionality</a:t>
            </a:r>
            <a:endParaRPr sz="4200">
              <a:latin typeface="Arial"/>
              <a:cs typeface="Arial"/>
            </a:endParaRPr>
          </a:p>
          <a:p>
            <a:pPr marL="1028700" marR="538480" lvl="1" indent="-571500">
              <a:lnSpc>
                <a:spcPts val="4900"/>
              </a:lnSpc>
              <a:spcBef>
                <a:spcPts val="2540"/>
              </a:spcBef>
              <a:buSzPct val="170238"/>
              <a:buChar char="•"/>
              <a:tabLst>
                <a:tab pos="1028700" algn="l"/>
                <a:tab pos="5205730" algn="l"/>
              </a:tabLst>
            </a:pPr>
            <a:r>
              <a:rPr sz="4200" spc="-215" dirty="0">
                <a:latin typeface="Arial"/>
                <a:cs typeface="Arial"/>
              </a:rPr>
              <a:t>slice,</a:t>
            </a:r>
            <a:r>
              <a:rPr sz="4200" spc="-415" dirty="0">
                <a:latin typeface="Arial"/>
                <a:cs typeface="Arial"/>
              </a:rPr>
              <a:t> </a:t>
            </a:r>
            <a:r>
              <a:rPr sz="4200" spc="-195" dirty="0">
                <a:latin typeface="Arial"/>
                <a:cs typeface="Arial"/>
              </a:rPr>
              <a:t>dice,</a:t>
            </a:r>
            <a:r>
              <a:rPr sz="4200" spc="-409" dirty="0">
                <a:latin typeface="Arial"/>
                <a:cs typeface="Arial"/>
              </a:rPr>
              <a:t> </a:t>
            </a:r>
            <a:r>
              <a:rPr sz="4200" spc="-70" dirty="0">
                <a:latin typeface="Arial"/>
                <a:cs typeface="Arial"/>
              </a:rPr>
              <a:t>perform	</a:t>
            </a:r>
            <a:r>
              <a:rPr sz="4200" spc="-280" dirty="0">
                <a:latin typeface="Arial"/>
                <a:cs typeface="Arial"/>
              </a:rPr>
              <a:t>aggregations,</a:t>
            </a:r>
            <a:r>
              <a:rPr sz="4200" spc="-490" dirty="0">
                <a:latin typeface="Arial"/>
                <a:cs typeface="Arial"/>
              </a:rPr>
              <a:t> </a:t>
            </a:r>
            <a:r>
              <a:rPr sz="4200" spc="-200" dirty="0">
                <a:latin typeface="Arial"/>
                <a:cs typeface="Arial"/>
              </a:rPr>
              <a:t>select  </a:t>
            </a:r>
            <a:r>
              <a:rPr sz="4200" spc="-290" dirty="0">
                <a:latin typeface="Arial"/>
                <a:cs typeface="Arial"/>
              </a:rPr>
              <a:t>subsets </a:t>
            </a:r>
            <a:r>
              <a:rPr sz="4200" spc="-70" dirty="0">
                <a:latin typeface="Arial"/>
                <a:cs typeface="Arial"/>
              </a:rPr>
              <a:t>of</a:t>
            </a:r>
            <a:r>
              <a:rPr sz="4200" spc="-605" dirty="0">
                <a:latin typeface="Arial"/>
                <a:cs typeface="Arial"/>
              </a:rPr>
              <a:t> </a:t>
            </a:r>
            <a:r>
              <a:rPr sz="4200" spc="-265" dirty="0">
                <a:latin typeface="Arial"/>
                <a:cs typeface="Arial"/>
              </a:rPr>
              <a:t>data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1958" y="203200"/>
            <a:ext cx="9720580" cy="2567368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899410" marR="5080" indent="-2887345">
              <a:lnSpc>
                <a:spcPts val="9600"/>
              </a:lnSpc>
              <a:spcBef>
                <a:spcPts val="819"/>
              </a:spcBef>
              <a:tabLst>
                <a:tab pos="7897495" algn="l"/>
              </a:tabLst>
            </a:pPr>
            <a:r>
              <a:rPr spc="-405" dirty="0"/>
              <a:t>Th</a:t>
            </a:r>
            <a:r>
              <a:rPr spc="-380" dirty="0"/>
              <a:t>e</a:t>
            </a:r>
            <a:r>
              <a:rPr spc="-5" dirty="0"/>
              <a:t> </a:t>
            </a:r>
            <a:r>
              <a:rPr spc="-30" dirty="0"/>
              <a:t>i</a:t>
            </a:r>
            <a:r>
              <a:rPr spc="-390" dirty="0"/>
              <a:t>d</a:t>
            </a:r>
            <a:r>
              <a:rPr spc="-869" dirty="0"/>
              <a:t>e</a:t>
            </a:r>
            <a:r>
              <a:rPr spc="-875" dirty="0"/>
              <a:t>a</a:t>
            </a:r>
            <a:r>
              <a:rPr spc="-25" dirty="0"/>
              <a:t>l</a:t>
            </a:r>
            <a:r>
              <a:rPr spc="-5" dirty="0"/>
              <a:t> </a:t>
            </a:r>
            <a:r>
              <a:rPr spc="204" dirty="0"/>
              <a:t>to</a:t>
            </a:r>
            <a:r>
              <a:rPr spc="-40" dirty="0"/>
              <a:t>o</a:t>
            </a:r>
            <a:r>
              <a:rPr spc="-25" dirty="0"/>
              <a:t>l</a:t>
            </a:r>
            <a:r>
              <a:rPr spc="-5" dirty="0"/>
              <a:t> </a:t>
            </a:r>
            <a:r>
              <a:rPr spc="-320" dirty="0" err="1" smtClean="0"/>
              <a:t>f</a:t>
            </a:r>
            <a:r>
              <a:rPr spc="-40" dirty="0" err="1" smtClean="0"/>
              <a:t>o</a:t>
            </a:r>
            <a:r>
              <a:rPr spc="525" dirty="0" err="1" smtClean="0"/>
              <a:t>r</a:t>
            </a:r>
            <a:r>
              <a:rPr spc="-390" dirty="0" err="1" smtClean="0"/>
              <a:t>d</a:t>
            </a:r>
            <a:r>
              <a:rPr spc="-1090" dirty="0" err="1" smtClean="0"/>
              <a:t>a</a:t>
            </a:r>
            <a:r>
              <a:rPr spc="-265" dirty="0" err="1" smtClean="0"/>
              <a:t>ta</a:t>
            </a:r>
            <a:r>
              <a:rPr spc="-265" dirty="0" smtClean="0"/>
              <a:t>  </a:t>
            </a:r>
            <a:r>
              <a:rPr spc="-370" dirty="0"/>
              <a:t>scientists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5600" y="3098800"/>
            <a:ext cx="9890125" cy="41190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50" dirty="0" smtClean="0">
                <a:latin typeface="Arial"/>
                <a:cs typeface="Arial"/>
              </a:rPr>
              <a:t>Cleaning</a:t>
            </a:r>
            <a:r>
              <a:rPr sz="4200" spc="-10" dirty="0" smtClean="0">
                <a:latin typeface="Arial"/>
                <a:cs typeface="Arial"/>
              </a:rPr>
              <a:t> </a:t>
            </a:r>
            <a:r>
              <a:rPr sz="4200" spc="-265" dirty="0">
                <a:latin typeface="Arial"/>
                <a:cs typeface="Arial"/>
              </a:rPr>
              <a:t>data</a:t>
            </a:r>
            <a:endParaRPr sz="4200" dirty="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50" dirty="0">
                <a:latin typeface="Arial"/>
                <a:cs typeface="Arial"/>
              </a:rPr>
              <a:t>Analyzing</a:t>
            </a:r>
            <a:r>
              <a:rPr sz="4200" spc="-10" dirty="0">
                <a:latin typeface="Arial"/>
                <a:cs typeface="Arial"/>
              </a:rPr>
              <a:t> </a:t>
            </a:r>
            <a:r>
              <a:rPr sz="4200" spc="-265" dirty="0">
                <a:latin typeface="Arial"/>
                <a:cs typeface="Arial"/>
              </a:rPr>
              <a:t>data</a:t>
            </a:r>
            <a:endParaRPr sz="4200" dirty="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22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00" dirty="0">
                <a:latin typeface="Arial"/>
                <a:cs typeface="Arial"/>
              </a:rPr>
              <a:t>Modeling</a:t>
            </a:r>
            <a:r>
              <a:rPr sz="4200" spc="-10" dirty="0">
                <a:latin typeface="Arial"/>
                <a:cs typeface="Arial"/>
              </a:rPr>
              <a:t> </a:t>
            </a:r>
            <a:r>
              <a:rPr sz="4200" spc="-265" dirty="0">
                <a:latin typeface="Arial"/>
                <a:cs typeface="Arial"/>
              </a:rPr>
              <a:t>data</a:t>
            </a:r>
            <a:endParaRPr sz="4200" dirty="0">
              <a:latin typeface="Arial"/>
              <a:cs typeface="Arial"/>
            </a:endParaRPr>
          </a:p>
          <a:p>
            <a:pPr marL="584200" marR="5080" indent="-571500">
              <a:lnSpc>
                <a:spcPts val="4900"/>
              </a:lnSpc>
              <a:spcBef>
                <a:spcPts val="2540"/>
              </a:spcBef>
              <a:buSzPct val="170238"/>
              <a:buChar char="•"/>
              <a:tabLst>
                <a:tab pos="584200" algn="l"/>
                <a:tab pos="1776730" algn="l"/>
                <a:tab pos="4340225" algn="l"/>
                <a:tab pos="6786880" algn="l"/>
                <a:tab pos="8429625" algn="l"/>
                <a:tab pos="8645525" algn="l"/>
              </a:tabLst>
            </a:pPr>
            <a:r>
              <a:rPr sz="4200" spc="-204" dirty="0">
                <a:latin typeface="Arial"/>
                <a:cs typeface="Arial"/>
              </a:rPr>
              <a:t>Organizing </a:t>
            </a:r>
            <a:r>
              <a:rPr sz="4200" spc="-114" dirty="0">
                <a:latin typeface="Arial"/>
                <a:cs typeface="Arial"/>
              </a:rPr>
              <a:t>the </a:t>
            </a:r>
            <a:r>
              <a:rPr sz="4200" spc="-165" dirty="0">
                <a:latin typeface="Arial"/>
                <a:cs typeface="Arial"/>
              </a:rPr>
              <a:t>results </a:t>
            </a:r>
            <a:r>
              <a:rPr sz="4200" spc="-70" dirty="0">
                <a:latin typeface="Arial"/>
                <a:cs typeface="Arial"/>
              </a:rPr>
              <a:t>of</a:t>
            </a:r>
            <a:r>
              <a:rPr sz="4200" spc="555" dirty="0">
                <a:latin typeface="Arial"/>
                <a:cs typeface="Arial"/>
              </a:rPr>
              <a:t> </a:t>
            </a:r>
            <a:r>
              <a:rPr sz="4200" spc="-114" dirty="0">
                <a:latin typeface="Arial"/>
                <a:cs typeface="Arial"/>
              </a:rPr>
              <a:t>the</a:t>
            </a:r>
            <a:r>
              <a:rPr sz="4200" spc="15" dirty="0">
                <a:latin typeface="Arial"/>
                <a:cs typeface="Arial"/>
              </a:rPr>
              <a:t> </a:t>
            </a:r>
            <a:r>
              <a:rPr sz="4200" spc="-330" dirty="0">
                <a:latin typeface="Arial"/>
                <a:cs typeface="Arial"/>
              </a:rPr>
              <a:t>analysis	</a:t>
            </a:r>
            <a:r>
              <a:rPr sz="4200" spc="-10" dirty="0">
                <a:latin typeface="Arial"/>
                <a:cs typeface="Arial"/>
              </a:rPr>
              <a:t>into</a:t>
            </a:r>
            <a:r>
              <a:rPr sz="4200" spc="-100" dirty="0">
                <a:latin typeface="Arial"/>
                <a:cs typeface="Arial"/>
              </a:rPr>
              <a:t> </a:t>
            </a:r>
            <a:r>
              <a:rPr sz="4200" spc="-545" dirty="0">
                <a:latin typeface="Arial"/>
                <a:cs typeface="Arial"/>
              </a:rPr>
              <a:t>a  </a:t>
            </a:r>
            <a:r>
              <a:rPr sz="4200" spc="-45" dirty="0">
                <a:latin typeface="Arial"/>
                <a:cs typeface="Arial"/>
              </a:rPr>
              <a:t>form	</a:t>
            </a:r>
            <a:r>
              <a:rPr sz="4200" spc="-204" dirty="0">
                <a:latin typeface="Arial"/>
                <a:cs typeface="Arial"/>
              </a:rPr>
              <a:t>suitable</a:t>
            </a:r>
            <a:r>
              <a:rPr sz="4200" spc="5" dirty="0">
                <a:latin typeface="Arial"/>
                <a:cs typeface="Arial"/>
              </a:rPr>
              <a:t> </a:t>
            </a:r>
            <a:r>
              <a:rPr sz="4200" spc="25" dirty="0">
                <a:latin typeface="Arial"/>
                <a:cs typeface="Arial"/>
              </a:rPr>
              <a:t>for	</a:t>
            </a:r>
            <a:r>
              <a:rPr sz="4200" spc="-75" dirty="0">
                <a:latin typeface="Arial"/>
                <a:cs typeface="Arial"/>
              </a:rPr>
              <a:t>plotting</a:t>
            </a:r>
            <a:r>
              <a:rPr sz="4200" dirty="0">
                <a:latin typeface="Arial"/>
                <a:cs typeface="Arial"/>
              </a:rPr>
              <a:t> </a:t>
            </a:r>
            <a:r>
              <a:rPr sz="4200" spc="120" dirty="0">
                <a:latin typeface="Arial"/>
                <a:cs typeface="Arial"/>
              </a:rPr>
              <a:t>or	</a:t>
            </a:r>
            <a:r>
              <a:rPr sz="4200" spc="-155" dirty="0">
                <a:latin typeface="Arial"/>
                <a:cs typeface="Arial"/>
              </a:rPr>
              <a:t>tabular	</a:t>
            </a:r>
            <a:r>
              <a:rPr sz="4200" spc="-275" dirty="0">
                <a:latin typeface="Arial"/>
                <a:cs typeface="Arial"/>
              </a:rPr>
              <a:t>display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0993" y="762000"/>
            <a:ext cx="260350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60" dirty="0"/>
              <a:t>Ser</a:t>
            </a:r>
            <a:r>
              <a:rPr spc="-240" dirty="0"/>
              <a:t>i</a:t>
            </a:r>
            <a:r>
              <a:rPr spc="-810" dirty="0"/>
              <a:t>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8100" y="2392679"/>
            <a:ext cx="9267825" cy="1879600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2360"/>
              </a:spcBef>
              <a:buSzPct val="170238"/>
              <a:buChar char="•"/>
              <a:tabLst>
                <a:tab pos="584200" algn="l"/>
              </a:tabLst>
            </a:pPr>
            <a:r>
              <a:rPr sz="4200" spc="-200" dirty="0">
                <a:latin typeface="Arial"/>
                <a:cs typeface="Arial"/>
              </a:rPr>
              <a:t>one-dimensional </a:t>
            </a:r>
            <a:r>
              <a:rPr sz="4200" spc="-170" dirty="0">
                <a:latin typeface="Arial"/>
                <a:cs typeface="Arial"/>
              </a:rPr>
              <a:t>array-like</a:t>
            </a:r>
            <a:r>
              <a:rPr sz="4200" spc="185" dirty="0">
                <a:latin typeface="Arial"/>
                <a:cs typeface="Arial"/>
              </a:rPr>
              <a:t> </a:t>
            </a:r>
            <a:r>
              <a:rPr sz="4200" spc="-105" dirty="0">
                <a:latin typeface="Arial"/>
                <a:cs typeface="Arial"/>
              </a:rPr>
              <a:t>object</a:t>
            </a:r>
            <a:endParaRPr sz="4200">
              <a:latin typeface="Arial"/>
              <a:cs typeface="Arial"/>
            </a:endParaRPr>
          </a:p>
          <a:p>
            <a:pPr marL="584200">
              <a:lnSpc>
                <a:spcPct val="100000"/>
              </a:lnSpc>
              <a:spcBef>
                <a:spcPts val="2260"/>
              </a:spcBef>
              <a:tabLst>
                <a:tab pos="1868170" algn="l"/>
                <a:tab pos="2510790" algn="l"/>
                <a:tab pos="3152775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s	</a:t>
            </a:r>
            <a:r>
              <a:rPr sz="4200" dirty="0">
                <a:solidFill>
                  <a:srgbClr val="666666"/>
                </a:solidFill>
                <a:latin typeface="DejaVu Sans Mono"/>
                <a:cs typeface="DejaVu Sans Mono"/>
              </a:rPr>
              <a:t>=	</a:t>
            </a:r>
            <a:r>
              <a:rPr sz="4200" spc="-5" dirty="0">
                <a:latin typeface="DejaVu Sans Mono"/>
                <a:cs typeface="DejaVu Sans Mono"/>
              </a:rPr>
              <a:t>Series((</a:t>
            </a:r>
            <a:r>
              <a:rPr sz="4200" spc="-5" dirty="0">
                <a:solidFill>
                  <a:srgbClr val="40A070"/>
                </a:solidFill>
                <a:latin typeface="DejaVu Sans Mono"/>
                <a:cs typeface="DejaVu Sans Mono"/>
              </a:rPr>
              <a:t>1,2,3,4,5</a:t>
            </a:r>
            <a:r>
              <a:rPr sz="4200" spc="-5" dirty="0">
                <a:latin typeface="DejaVu Sans Mono"/>
                <a:cs typeface="DejaVu Sans Mono"/>
              </a:rPr>
              <a:t>))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8100" y="4533900"/>
            <a:ext cx="937196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SzPct val="170238"/>
              <a:buChar char="•"/>
              <a:tabLst>
                <a:tab pos="584200" algn="l"/>
                <a:tab pos="4539615" algn="l"/>
                <a:tab pos="7782559" algn="l"/>
              </a:tabLst>
            </a:pPr>
            <a:r>
              <a:rPr sz="4200" spc="-45" dirty="0">
                <a:latin typeface="Arial"/>
                <a:cs typeface="Arial"/>
              </a:rPr>
              <a:t>C</a:t>
            </a:r>
            <a:r>
              <a:rPr sz="4200" spc="-40" dirty="0">
                <a:latin typeface="Arial"/>
                <a:cs typeface="Arial"/>
              </a:rPr>
              <a:t>o</a:t>
            </a:r>
            <a:r>
              <a:rPr sz="4200" spc="-165" dirty="0">
                <a:latin typeface="Arial"/>
                <a:cs typeface="Arial"/>
              </a:rPr>
              <a:t>nt</a:t>
            </a:r>
            <a:r>
              <a:rPr sz="4200" spc="-225" dirty="0">
                <a:latin typeface="Arial"/>
                <a:cs typeface="Arial"/>
              </a:rPr>
              <a:t>a</a:t>
            </a:r>
            <a:r>
              <a:rPr sz="4200" spc="-20" dirty="0">
                <a:latin typeface="Arial"/>
                <a:cs typeface="Arial"/>
              </a:rPr>
              <a:t>i</a:t>
            </a:r>
            <a:r>
              <a:rPr sz="4200" spc="-360" dirty="0">
                <a:latin typeface="Arial"/>
                <a:cs typeface="Arial"/>
              </a:rPr>
              <a:t>ns</a:t>
            </a:r>
            <a:r>
              <a:rPr sz="4200" spc="-5" dirty="0">
                <a:latin typeface="Arial"/>
                <a:cs typeface="Arial"/>
              </a:rPr>
              <a:t> </a:t>
            </a:r>
            <a:r>
              <a:rPr sz="4200" spc="-545" dirty="0">
                <a:latin typeface="Arial"/>
                <a:cs typeface="Arial"/>
              </a:rPr>
              <a:t>a</a:t>
            </a:r>
            <a:r>
              <a:rPr sz="4200" spc="-240" dirty="0">
                <a:latin typeface="Arial"/>
                <a:cs typeface="Arial"/>
              </a:rPr>
              <a:t>n</a:t>
            </a:r>
            <a:r>
              <a:rPr sz="4200" spc="-5" dirty="0">
                <a:latin typeface="Arial"/>
                <a:cs typeface="Arial"/>
              </a:rPr>
              <a:t> </a:t>
            </a:r>
            <a:r>
              <a:rPr sz="4200" spc="-545" dirty="0">
                <a:latin typeface="Arial"/>
                <a:cs typeface="Arial"/>
              </a:rPr>
              <a:t>a</a:t>
            </a:r>
            <a:r>
              <a:rPr sz="4200" spc="215" dirty="0">
                <a:latin typeface="Arial"/>
                <a:cs typeface="Arial"/>
              </a:rPr>
              <a:t>r</a:t>
            </a:r>
            <a:r>
              <a:rPr sz="4200" spc="260" dirty="0">
                <a:latin typeface="Arial"/>
                <a:cs typeface="Arial"/>
              </a:rPr>
              <a:t>r</a:t>
            </a:r>
            <a:r>
              <a:rPr sz="4200" spc="-715" dirty="0">
                <a:latin typeface="Arial"/>
                <a:cs typeface="Arial"/>
              </a:rPr>
              <a:t>a</a:t>
            </a:r>
            <a:r>
              <a:rPr sz="4200" spc="-265" dirty="0">
                <a:latin typeface="Arial"/>
                <a:cs typeface="Arial"/>
              </a:rPr>
              <a:t>y</a:t>
            </a:r>
            <a:r>
              <a:rPr sz="4200" dirty="0">
                <a:latin typeface="Arial"/>
                <a:cs typeface="Arial"/>
              </a:rPr>
              <a:t>	</a:t>
            </a:r>
            <a:r>
              <a:rPr sz="4200" spc="-20" dirty="0">
                <a:latin typeface="Arial"/>
                <a:cs typeface="Arial"/>
              </a:rPr>
              <a:t>o</a:t>
            </a:r>
            <a:r>
              <a:rPr sz="4200" spc="-120" dirty="0">
                <a:latin typeface="Arial"/>
                <a:cs typeface="Arial"/>
              </a:rPr>
              <a:t>f</a:t>
            </a:r>
            <a:r>
              <a:rPr sz="4200" spc="-5" dirty="0">
                <a:latin typeface="Arial"/>
                <a:cs typeface="Arial"/>
              </a:rPr>
              <a:t> </a:t>
            </a:r>
            <a:r>
              <a:rPr sz="4200" spc="-195" dirty="0">
                <a:latin typeface="Arial"/>
                <a:cs typeface="Arial"/>
              </a:rPr>
              <a:t>d</a:t>
            </a:r>
            <a:r>
              <a:rPr sz="4200" spc="-545" dirty="0">
                <a:latin typeface="Arial"/>
                <a:cs typeface="Arial"/>
              </a:rPr>
              <a:t>a</a:t>
            </a:r>
            <a:r>
              <a:rPr sz="4200" spc="-160" dirty="0">
                <a:latin typeface="Arial"/>
                <a:cs typeface="Arial"/>
              </a:rPr>
              <a:t>ta</a:t>
            </a:r>
            <a:r>
              <a:rPr sz="4200" spc="-5" dirty="0">
                <a:latin typeface="Arial"/>
                <a:cs typeface="Arial"/>
              </a:rPr>
              <a:t> </a:t>
            </a:r>
            <a:r>
              <a:rPr sz="4200" spc="-50" dirty="0">
                <a:latin typeface="Arial"/>
                <a:cs typeface="Arial"/>
              </a:rPr>
              <a:t>(</a:t>
            </a:r>
            <a:r>
              <a:rPr sz="4200" spc="-20" dirty="0">
                <a:latin typeface="Arial"/>
                <a:cs typeface="Arial"/>
              </a:rPr>
              <a:t>o</a:t>
            </a:r>
            <a:r>
              <a:rPr sz="4200" spc="-120" dirty="0">
                <a:latin typeface="Arial"/>
                <a:cs typeface="Arial"/>
              </a:rPr>
              <a:t>f</a:t>
            </a:r>
            <a:r>
              <a:rPr sz="4200" spc="-5" dirty="0">
                <a:latin typeface="Arial"/>
                <a:cs typeface="Arial"/>
              </a:rPr>
              <a:t> </a:t>
            </a:r>
            <a:r>
              <a:rPr sz="4200" spc="-545" dirty="0">
                <a:latin typeface="Arial"/>
                <a:cs typeface="Arial"/>
              </a:rPr>
              <a:t>a</a:t>
            </a:r>
            <a:r>
              <a:rPr sz="4200" spc="-325" dirty="0">
                <a:latin typeface="Arial"/>
                <a:cs typeface="Arial"/>
              </a:rPr>
              <a:t>n</a:t>
            </a:r>
            <a:r>
              <a:rPr sz="4200" spc="-265" dirty="0">
                <a:latin typeface="Arial"/>
                <a:cs typeface="Arial"/>
              </a:rPr>
              <a:t>y</a:t>
            </a:r>
            <a:r>
              <a:rPr sz="4200" dirty="0">
                <a:latin typeface="Arial"/>
                <a:cs typeface="Arial"/>
              </a:rPr>
              <a:t>	</a:t>
            </a:r>
            <a:r>
              <a:rPr sz="4200" spc="245" dirty="0">
                <a:latin typeface="Arial"/>
                <a:cs typeface="Arial"/>
              </a:rPr>
              <a:t>N</a:t>
            </a:r>
            <a:r>
              <a:rPr sz="4200" spc="-250" dirty="0">
                <a:latin typeface="Arial"/>
                <a:cs typeface="Arial"/>
              </a:rPr>
              <a:t>um</a:t>
            </a:r>
            <a:r>
              <a:rPr sz="4200" spc="-390" dirty="0">
                <a:latin typeface="Arial"/>
                <a:cs typeface="Arial"/>
              </a:rPr>
              <a:t>p</a:t>
            </a:r>
            <a:r>
              <a:rPr sz="4200" spc="-265" dirty="0">
                <a:latin typeface="Arial"/>
                <a:cs typeface="Arial"/>
              </a:rPr>
              <a:t>y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79600" y="4869179"/>
            <a:ext cx="3879215" cy="1879600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60"/>
              </a:spcBef>
            </a:pPr>
            <a:r>
              <a:rPr sz="4200" spc="-265" dirty="0">
                <a:latin typeface="Arial"/>
                <a:cs typeface="Arial"/>
              </a:rPr>
              <a:t>data</a:t>
            </a:r>
            <a:r>
              <a:rPr sz="4200" spc="-15" dirty="0">
                <a:latin typeface="Arial"/>
                <a:cs typeface="Arial"/>
              </a:rPr>
              <a:t> </a:t>
            </a:r>
            <a:r>
              <a:rPr sz="4200" spc="-130" dirty="0">
                <a:latin typeface="Arial"/>
                <a:cs typeface="Arial"/>
              </a:rPr>
              <a:t>type)</a:t>
            </a:r>
            <a:endParaRPr sz="4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6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s.values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8100" y="7010400"/>
            <a:ext cx="953579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SzPct val="170238"/>
              <a:buChar char="•"/>
              <a:tabLst>
                <a:tab pos="584200" algn="l"/>
                <a:tab pos="1553845" algn="l"/>
                <a:tab pos="5793105" algn="l"/>
              </a:tabLst>
            </a:pPr>
            <a:r>
              <a:rPr sz="4200" spc="-335" dirty="0">
                <a:latin typeface="Arial"/>
                <a:cs typeface="Arial"/>
              </a:rPr>
              <a:t>Has	</a:t>
            </a:r>
            <a:r>
              <a:rPr sz="4200" spc="-390" dirty="0">
                <a:latin typeface="Arial"/>
                <a:cs typeface="Arial"/>
              </a:rPr>
              <a:t>an</a:t>
            </a:r>
            <a:r>
              <a:rPr sz="4200" spc="5" dirty="0">
                <a:latin typeface="Arial"/>
                <a:cs typeface="Arial"/>
              </a:rPr>
              <a:t> </a:t>
            </a:r>
            <a:r>
              <a:rPr sz="4200" spc="-265" dirty="0">
                <a:latin typeface="Arial"/>
                <a:cs typeface="Arial"/>
              </a:rPr>
              <a:t>associated</a:t>
            </a:r>
            <a:r>
              <a:rPr sz="4200" spc="5" dirty="0">
                <a:latin typeface="Arial"/>
                <a:cs typeface="Arial"/>
              </a:rPr>
              <a:t> </a:t>
            </a:r>
            <a:r>
              <a:rPr sz="4200" spc="-210" dirty="0">
                <a:latin typeface="Arial"/>
                <a:cs typeface="Arial"/>
              </a:rPr>
              <a:t>array	</a:t>
            </a:r>
            <a:r>
              <a:rPr sz="4200" spc="-70" dirty="0">
                <a:latin typeface="Arial"/>
                <a:cs typeface="Arial"/>
              </a:rPr>
              <a:t>of </a:t>
            </a:r>
            <a:r>
              <a:rPr sz="4200" spc="-265" dirty="0">
                <a:latin typeface="Arial"/>
                <a:cs typeface="Arial"/>
              </a:rPr>
              <a:t>data </a:t>
            </a:r>
            <a:r>
              <a:rPr sz="4200" spc="-270" dirty="0">
                <a:latin typeface="Arial"/>
                <a:cs typeface="Arial"/>
              </a:rPr>
              <a:t>labels,</a:t>
            </a:r>
            <a:r>
              <a:rPr sz="4200" spc="-155" dirty="0">
                <a:latin typeface="Arial"/>
                <a:cs typeface="Arial"/>
              </a:rPr>
              <a:t> </a:t>
            </a:r>
            <a:r>
              <a:rPr sz="4200" spc="-114" dirty="0">
                <a:latin typeface="Arial"/>
                <a:cs typeface="Arial"/>
              </a:rPr>
              <a:t>the</a:t>
            </a:r>
            <a:endParaRPr sz="4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79600" y="7345680"/>
            <a:ext cx="7987665" cy="1879600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60"/>
              </a:spcBef>
              <a:tabLst>
                <a:tab pos="5615305" algn="l"/>
                <a:tab pos="7214870" algn="l"/>
              </a:tabLst>
            </a:pPr>
            <a:r>
              <a:rPr sz="4200" i="1" spc="-340" dirty="0">
                <a:latin typeface="Arial"/>
                <a:cs typeface="Arial"/>
              </a:rPr>
              <a:t>index  </a:t>
            </a:r>
            <a:r>
              <a:rPr sz="4200" i="1" spc="-135" dirty="0">
                <a:latin typeface="Arial"/>
                <a:cs typeface="Arial"/>
              </a:rPr>
              <a:t>(</a:t>
            </a:r>
            <a:r>
              <a:rPr sz="4200" spc="-135" dirty="0">
                <a:latin typeface="Arial"/>
                <a:cs typeface="Arial"/>
              </a:rPr>
              <a:t>Default</a:t>
            </a:r>
            <a:r>
              <a:rPr sz="4200" spc="-470" dirty="0">
                <a:latin typeface="Arial"/>
                <a:cs typeface="Arial"/>
              </a:rPr>
              <a:t> </a:t>
            </a:r>
            <a:r>
              <a:rPr sz="4200" spc="-160" dirty="0">
                <a:latin typeface="Arial"/>
                <a:cs typeface="Arial"/>
              </a:rPr>
              <a:t>index</a:t>
            </a:r>
            <a:r>
              <a:rPr sz="4200" spc="15" dirty="0">
                <a:latin typeface="Arial"/>
                <a:cs typeface="Arial"/>
              </a:rPr>
              <a:t> </a:t>
            </a:r>
            <a:r>
              <a:rPr sz="4200" spc="-60" dirty="0">
                <a:latin typeface="Arial"/>
                <a:cs typeface="Arial"/>
              </a:rPr>
              <a:t>from	</a:t>
            </a:r>
            <a:r>
              <a:rPr sz="4200" spc="-240" dirty="0">
                <a:latin typeface="Arial"/>
                <a:cs typeface="Arial"/>
              </a:rPr>
              <a:t>0</a:t>
            </a:r>
            <a:r>
              <a:rPr sz="4200" spc="-5" dirty="0">
                <a:latin typeface="Arial"/>
                <a:cs typeface="Arial"/>
              </a:rPr>
              <a:t> </a:t>
            </a:r>
            <a:r>
              <a:rPr sz="4200" spc="105" dirty="0">
                <a:latin typeface="Arial"/>
                <a:cs typeface="Arial"/>
              </a:rPr>
              <a:t>to</a:t>
            </a:r>
            <a:r>
              <a:rPr sz="4200" dirty="0">
                <a:latin typeface="Arial"/>
                <a:cs typeface="Arial"/>
              </a:rPr>
              <a:t> </a:t>
            </a:r>
            <a:r>
              <a:rPr sz="4200" spc="245" dirty="0">
                <a:latin typeface="Arial"/>
                <a:cs typeface="Arial"/>
              </a:rPr>
              <a:t>N	</a:t>
            </a:r>
            <a:r>
              <a:rPr sz="4200" spc="-45" dirty="0">
                <a:latin typeface="Arial"/>
                <a:cs typeface="Arial"/>
              </a:rPr>
              <a:t>-</a:t>
            </a:r>
            <a:r>
              <a:rPr sz="4200" spc="-90" dirty="0">
                <a:latin typeface="Arial"/>
                <a:cs typeface="Arial"/>
              </a:rPr>
              <a:t> </a:t>
            </a:r>
            <a:r>
              <a:rPr sz="4200" spc="-140" dirty="0">
                <a:latin typeface="Arial"/>
                <a:cs typeface="Arial"/>
              </a:rPr>
              <a:t>1)</a:t>
            </a:r>
            <a:endParaRPr sz="4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6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s.index</a:t>
            </a:r>
            <a:endParaRPr sz="4200">
              <a:latin typeface="DejaVu Sans Mono"/>
              <a:cs typeface="DejaVu Sans Mon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0993" y="884440"/>
            <a:ext cx="260350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60" dirty="0"/>
              <a:t>Ser</a:t>
            </a:r>
            <a:r>
              <a:rPr spc="-240" dirty="0"/>
              <a:t>i</a:t>
            </a:r>
            <a:r>
              <a:rPr spc="-810" dirty="0"/>
              <a:t>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10200" y="3213926"/>
            <a:ext cx="279400" cy="3273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6590"/>
              </a:lnSpc>
              <a:spcBef>
                <a:spcPts val="90"/>
              </a:spcBef>
            </a:pPr>
            <a:r>
              <a:rPr sz="5650" spc="15" dirty="0">
                <a:latin typeface="Arial"/>
                <a:cs typeface="Arial"/>
              </a:rPr>
              <a:t>•</a:t>
            </a:r>
            <a:endParaRPr sz="5650">
              <a:latin typeface="Arial"/>
              <a:cs typeface="Arial"/>
            </a:endParaRPr>
          </a:p>
          <a:p>
            <a:pPr marL="12700">
              <a:lnSpc>
                <a:spcPts val="6300"/>
              </a:lnSpc>
            </a:pPr>
            <a:r>
              <a:rPr sz="5650" spc="15" dirty="0">
                <a:latin typeface="Arial"/>
                <a:cs typeface="Arial"/>
              </a:rPr>
              <a:t>•</a:t>
            </a:r>
            <a:endParaRPr sz="5650">
              <a:latin typeface="Arial"/>
              <a:cs typeface="Arial"/>
            </a:endParaRPr>
          </a:p>
          <a:p>
            <a:pPr marL="12700">
              <a:lnSpc>
                <a:spcPts val="6200"/>
              </a:lnSpc>
            </a:pPr>
            <a:r>
              <a:rPr sz="5650" spc="15" dirty="0">
                <a:latin typeface="Arial"/>
                <a:cs typeface="Arial"/>
              </a:rPr>
              <a:t>•</a:t>
            </a:r>
            <a:endParaRPr sz="5650">
              <a:latin typeface="Arial"/>
              <a:cs typeface="Arial"/>
            </a:endParaRPr>
          </a:p>
          <a:p>
            <a:pPr marL="12700">
              <a:lnSpc>
                <a:spcPts val="6490"/>
              </a:lnSpc>
            </a:pPr>
            <a:r>
              <a:rPr sz="5650" spc="15" dirty="0">
                <a:latin typeface="Arial"/>
                <a:cs typeface="Arial"/>
              </a:rPr>
              <a:t>•</a:t>
            </a:r>
            <a:endParaRPr sz="5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81701" y="3408616"/>
            <a:ext cx="5672455" cy="3399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300" spc="-310" dirty="0">
                <a:latin typeface="Arial"/>
                <a:cs typeface="Arial"/>
              </a:rPr>
              <a:t>Subclass </a:t>
            </a:r>
            <a:r>
              <a:rPr sz="3300" spc="-55" dirty="0">
                <a:latin typeface="Arial"/>
                <a:cs typeface="Arial"/>
              </a:rPr>
              <a:t>of</a:t>
            </a:r>
            <a:r>
              <a:rPr sz="3300" spc="-315" dirty="0">
                <a:latin typeface="Arial"/>
                <a:cs typeface="Arial"/>
              </a:rPr>
              <a:t> </a:t>
            </a:r>
            <a:r>
              <a:rPr sz="2400" dirty="0">
                <a:latin typeface="Courier New"/>
                <a:cs typeface="Courier New"/>
              </a:rPr>
              <a:t>numpy.ndarray</a:t>
            </a:r>
            <a:endParaRPr sz="2400">
              <a:latin typeface="Courier New"/>
              <a:cs typeface="Courier New"/>
            </a:endParaRPr>
          </a:p>
          <a:p>
            <a:pPr marL="12700">
              <a:spcBef>
                <a:spcPts val="2440"/>
              </a:spcBef>
            </a:pPr>
            <a:r>
              <a:rPr sz="3300" spc="-160" dirty="0">
                <a:latin typeface="Arial"/>
                <a:cs typeface="Arial"/>
              </a:rPr>
              <a:t>Data: </a:t>
            </a:r>
            <a:r>
              <a:rPr sz="3300" spc="-300" dirty="0">
                <a:latin typeface="Arial"/>
                <a:cs typeface="Arial"/>
              </a:rPr>
              <a:t>any</a:t>
            </a:r>
            <a:r>
              <a:rPr sz="3300" spc="-180" dirty="0">
                <a:latin typeface="Arial"/>
                <a:cs typeface="Arial"/>
              </a:rPr>
              <a:t> </a:t>
            </a:r>
            <a:r>
              <a:rPr sz="3300" spc="-120" dirty="0">
                <a:latin typeface="Arial"/>
                <a:cs typeface="Arial"/>
              </a:rPr>
              <a:t>type</a:t>
            </a:r>
            <a:endParaRPr sz="3300">
              <a:latin typeface="Arial"/>
              <a:cs typeface="Arial"/>
            </a:endParaRPr>
          </a:p>
          <a:p>
            <a:pPr marL="12700">
              <a:spcBef>
                <a:spcPts val="2240"/>
              </a:spcBef>
            </a:pPr>
            <a:r>
              <a:rPr sz="3300" spc="-140" dirty="0">
                <a:latin typeface="Arial"/>
                <a:cs typeface="Arial"/>
              </a:rPr>
              <a:t>Index </a:t>
            </a:r>
            <a:r>
              <a:rPr sz="3300" spc="-215" dirty="0">
                <a:latin typeface="Arial"/>
                <a:cs typeface="Arial"/>
              </a:rPr>
              <a:t>labels need </a:t>
            </a:r>
            <a:r>
              <a:rPr sz="3300" spc="-10" dirty="0">
                <a:latin typeface="Arial"/>
                <a:cs typeface="Arial"/>
              </a:rPr>
              <a:t>not </a:t>
            </a:r>
            <a:r>
              <a:rPr sz="3300" spc="-220" dirty="0">
                <a:latin typeface="Arial"/>
                <a:cs typeface="Arial"/>
              </a:rPr>
              <a:t>be</a:t>
            </a:r>
            <a:r>
              <a:rPr sz="3300" spc="-165" dirty="0">
                <a:latin typeface="Arial"/>
                <a:cs typeface="Arial"/>
              </a:rPr>
              <a:t> </a:t>
            </a:r>
            <a:r>
              <a:rPr sz="3300" spc="-80" dirty="0">
                <a:latin typeface="Arial"/>
                <a:cs typeface="Arial"/>
              </a:rPr>
              <a:t>ordered</a:t>
            </a:r>
            <a:endParaRPr sz="3300">
              <a:latin typeface="Arial"/>
              <a:cs typeface="Arial"/>
            </a:endParaRPr>
          </a:p>
          <a:p>
            <a:pPr marL="12700" marR="460375">
              <a:lnSpc>
                <a:spcPts val="3800"/>
              </a:lnSpc>
              <a:spcBef>
                <a:spcPts val="2500"/>
              </a:spcBef>
            </a:pPr>
            <a:r>
              <a:rPr sz="3300" spc="-140" dirty="0">
                <a:latin typeface="Arial"/>
                <a:cs typeface="Arial"/>
              </a:rPr>
              <a:t>Duplicates </a:t>
            </a:r>
            <a:r>
              <a:rPr sz="3300" spc="-185" dirty="0">
                <a:latin typeface="Arial"/>
                <a:cs typeface="Arial"/>
              </a:rPr>
              <a:t>are </a:t>
            </a:r>
            <a:r>
              <a:rPr sz="3300" spc="-180" dirty="0">
                <a:latin typeface="Arial"/>
                <a:cs typeface="Arial"/>
              </a:rPr>
              <a:t>possible </a:t>
            </a:r>
            <a:r>
              <a:rPr sz="3300" spc="-60" dirty="0">
                <a:latin typeface="Arial"/>
                <a:cs typeface="Arial"/>
              </a:rPr>
              <a:t>(but  </a:t>
            </a:r>
            <a:r>
              <a:rPr sz="3300" spc="-90" dirty="0">
                <a:latin typeface="Arial"/>
                <a:cs typeface="Arial"/>
              </a:rPr>
              <a:t>result </a:t>
            </a:r>
            <a:r>
              <a:rPr sz="3300" spc="-100" dirty="0">
                <a:latin typeface="Arial"/>
                <a:cs typeface="Arial"/>
              </a:rPr>
              <a:t>in </a:t>
            </a:r>
            <a:r>
              <a:rPr sz="3300" spc="-155" dirty="0">
                <a:latin typeface="Arial"/>
                <a:cs typeface="Arial"/>
              </a:rPr>
              <a:t>reduced</a:t>
            </a:r>
            <a:r>
              <a:rPr sz="3300" spc="160" dirty="0">
                <a:latin typeface="Arial"/>
                <a:cs typeface="Arial"/>
              </a:rPr>
              <a:t> </a:t>
            </a:r>
            <a:r>
              <a:rPr sz="3300" spc="-90" dirty="0">
                <a:latin typeface="Arial"/>
                <a:cs typeface="Arial"/>
              </a:rPr>
              <a:t>functionality)</a:t>
            </a:r>
            <a:endParaRPr sz="33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81477" y="3752392"/>
            <a:ext cx="1298320" cy="1299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81477" y="4559096"/>
            <a:ext cx="1298320" cy="1299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81477" y="5365800"/>
            <a:ext cx="1298320" cy="1299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81477" y="6172504"/>
            <a:ext cx="1298320" cy="1299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81477" y="6979209"/>
            <a:ext cx="1298320" cy="1288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90693" y="3752392"/>
            <a:ext cx="1298321" cy="1299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90693" y="4559096"/>
            <a:ext cx="1298321" cy="1299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90693" y="5365800"/>
            <a:ext cx="1298321" cy="1299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0693" y="6172504"/>
            <a:ext cx="1298321" cy="1299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90693" y="6979209"/>
            <a:ext cx="1298321" cy="1288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27717" y="3909264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5">
                <a:moveTo>
                  <a:pt x="0" y="806703"/>
                </a:moveTo>
                <a:lnTo>
                  <a:pt x="805855" y="806703"/>
                </a:lnTo>
                <a:lnTo>
                  <a:pt x="805855" y="0"/>
                </a:lnTo>
                <a:lnTo>
                  <a:pt x="0" y="0"/>
                </a:lnTo>
                <a:lnTo>
                  <a:pt x="0" y="80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27717" y="4715968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5">
                <a:moveTo>
                  <a:pt x="0" y="806703"/>
                </a:moveTo>
                <a:lnTo>
                  <a:pt x="805855" y="806703"/>
                </a:lnTo>
                <a:lnTo>
                  <a:pt x="805855" y="0"/>
                </a:lnTo>
                <a:lnTo>
                  <a:pt x="0" y="0"/>
                </a:lnTo>
                <a:lnTo>
                  <a:pt x="0" y="80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27717" y="5522672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5">
                <a:moveTo>
                  <a:pt x="0" y="806703"/>
                </a:moveTo>
                <a:lnTo>
                  <a:pt x="805855" y="806703"/>
                </a:lnTo>
                <a:lnTo>
                  <a:pt x="805855" y="0"/>
                </a:lnTo>
                <a:lnTo>
                  <a:pt x="0" y="0"/>
                </a:lnTo>
                <a:lnTo>
                  <a:pt x="0" y="80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27717" y="6329376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4">
                <a:moveTo>
                  <a:pt x="0" y="806704"/>
                </a:moveTo>
                <a:lnTo>
                  <a:pt x="805855" y="806704"/>
                </a:lnTo>
                <a:lnTo>
                  <a:pt x="805855" y="0"/>
                </a:lnTo>
                <a:lnTo>
                  <a:pt x="0" y="0"/>
                </a:lnTo>
                <a:lnTo>
                  <a:pt x="0" y="8067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27717" y="7136080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4">
                <a:moveTo>
                  <a:pt x="0" y="806704"/>
                </a:moveTo>
                <a:lnTo>
                  <a:pt x="805855" y="806704"/>
                </a:lnTo>
                <a:lnTo>
                  <a:pt x="805855" y="0"/>
                </a:lnTo>
                <a:lnTo>
                  <a:pt x="0" y="0"/>
                </a:lnTo>
                <a:lnTo>
                  <a:pt x="0" y="8067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3116515" y="3898056"/>
          <a:ext cx="805815" cy="4032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5815"/>
              </a:tblGrid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dirty="0">
                          <a:latin typeface="Arial"/>
                          <a:cs typeface="Arial"/>
                        </a:rPr>
                        <a:t>5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dirty="0">
                          <a:latin typeface="Arial"/>
                          <a:cs typeface="Arial"/>
                        </a:rPr>
                        <a:t>6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spc="10" dirty="0">
                          <a:latin typeface="Arial"/>
                          <a:cs typeface="Arial"/>
                        </a:rPr>
                        <a:t>12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spc="10" dirty="0">
                          <a:latin typeface="Arial"/>
                          <a:cs typeface="Arial"/>
                        </a:rPr>
                        <a:t>-5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spc="10" dirty="0">
                          <a:latin typeface="Arial"/>
                          <a:cs typeface="Arial"/>
                        </a:rPr>
                        <a:t>6.7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1336928" y="3909264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5">
                <a:moveTo>
                  <a:pt x="0" y="806703"/>
                </a:moveTo>
                <a:lnTo>
                  <a:pt x="805855" y="806703"/>
                </a:lnTo>
                <a:lnTo>
                  <a:pt x="805855" y="0"/>
                </a:lnTo>
                <a:lnTo>
                  <a:pt x="0" y="0"/>
                </a:lnTo>
                <a:lnTo>
                  <a:pt x="0" y="80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36928" y="4715968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5">
                <a:moveTo>
                  <a:pt x="0" y="806703"/>
                </a:moveTo>
                <a:lnTo>
                  <a:pt x="805855" y="806703"/>
                </a:lnTo>
                <a:lnTo>
                  <a:pt x="805855" y="0"/>
                </a:lnTo>
                <a:lnTo>
                  <a:pt x="0" y="0"/>
                </a:lnTo>
                <a:lnTo>
                  <a:pt x="0" y="80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36928" y="5522672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5">
                <a:moveTo>
                  <a:pt x="0" y="806703"/>
                </a:moveTo>
                <a:lnTo>
                  <a:pt x="805855" y="806703"/>
                </a:lnTo>
                <a:lnTo>
                  <a:pt x="805855" y="0"/>
                </a:lnTo>
                <a:lnTo>
                  <a:pt x="0" y="0"/>
                </a:lnTo>
                <a:lnTo>
                  <a:pt x="0" y="80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336928" y="6329376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4">
                <a:moveTo>
                  <a:pt x="0" y="806704"/>
                </a:moveTo>
                <a:lnTo>
                  <a:pt x="805855" y="806704"/>
                </a:lnTo>
                <a:lnTo>
                  <a:pt x="805855" y="0"/>
                </a:lnTo>
                <a:lnTo>
                  <a:pt x="0" y="0"/>
                </a:lnTo>
                <a:lnTo>
                  <a:pt x="0" y="8067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36928" y="7136080"/>
            <a:ext cx="806450" cy="807085"/>
          </a:xfrm>
          <a:custGeom>
            <a:avLst/>
            <a:gdLst/>
            <a:ahLst/>
            <a:cxnLst/>
            <a:rect l="l" t="t" r="r" b="b"/>
            <a:pathLst>
              <a:path w="806450" h="807084">
                <a:moveTo>
                  <a:pt x="0" y="806704"/>
                </a:moveTo>
                <a:lnTo>
                  <a:pt x="805855" y="806704"/>
                </a:lnTo>
                <a:lnTo>
                  <a:pt x="805855" y="0"/>
                </a:lnTo>
                <a:lnTo>
                  <a:pt x="0" y="0"/>
                </a:lnTo>
                <a:lnTo>
                  <a:pt x="0" y="8067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1325723" y="3898056"/>
          <a:ext cx="805815" cy="4032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5815"/>
              </a:tblGrid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dirty="0">
                          <a:latin typeface="Arial"/>
                          <a:cs typeface="Arial"/>
                        </a:rPr>
                        <a:t>A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dirty="0">
                          <a:latin typeface="Arial"/>
                          <a:cs typeface="Arial"/>
                        </a:rPr>
                        <a:t>B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dirty="0">
                          <a:latin typeface="Arial"/>
                          <a:cs typeface="Arial"/>
                        </a:rPr>
                        <a:t>C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dirty="0">
                          <a:latin typeface="Arial"/>
                          <a:cs typeface="Arial"/>
                        </a:rPr>
                        <a:t>D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3150" b="1" dirty="0">
                          <a:latin typeface="Arial"/>
                          <a:cs typeface="Arial"/>
                        </a:rPr>
                        <a:t>E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7" name="object 27"/>
          <p:cNvSpPr txBox="1"/>
          <p:nvPr/>
        </p:nvSpPr>
        <p:spPr>
          <a:xfrm>
            <a:off x="2844689" y="3213100"/>
            <a:ext cx="1350010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350" b="1" spc="-5" dirty="0">
                <a:latin typeface="Arial"/>
                <a:cs typeface="Arial"/>
              </a:rPr>
              <a:t>values</a:t>
            </a:r>
            <a:endParaRPr sz="33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60539" y="3213100"/>
            <a:ext cx="1136650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350" b="1" spc="-10" dirty="0">
                <a:latin typeface="Arial"/>
                <a:cs typeface="Arial"/>
              </a:rPr>
              <a:t>index</a:t>
            </a:r>
            <a:endParaRPr sz="33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411396" y="4256588"/>
            <a:ext cx="416366" cy="156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11396" y="5029678"/>
            <a:ext cx="416366" cy="156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11396" y="5836380"/>
            <a:ext cx="416366" cy="156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11396" y="6643082"/>
            <a:ext cx="416366" cy="156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411396" y="7449784"/>
            <a:ext cx="416366" cy="156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4718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5025" y="203200"/>
            <a:ext cx="899477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90" dirty="0"/>
              <a:t>Series </a:t>
            </a:r>
            <a:r>
              <a:rPr spc="-530" dirty="0"/>
              <a:t>data</a:t>
            </a:r>
            <a:r>
              <a:rPr spc="-1230" dirty="0"/>
              <a:t> </a:t>
            </a:r>
            <a:r>
              <a:rPr spc="-145" dirty="0"/>
              <a:t>structure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6130">
              <a:lnSpc>
                <a:spcPts val="4970"/>
              </a:lnSpc>
              <a:spcBef>
                <a:spcPts val="100"/>
              </a:spcBef>
              <a:tabLst>
                <a:tab pos="2070100" algn="l"/>
              </a:tabLst>
            </a:pPr>
            <a:r>
              <a:rPr dirty="0">
                <a:solidFill>
                  <a:srgbClr val="C65D09"/>
                </a:solidFill>
              </a:rPr>
              <a:t>&gt;&gt;&gt;	</a:t>
            </a:r>
            <a:r>
              <a:rPr dirty="0"/>
              <a:t>import</a:t>
            </a:r>
            <a:r>
              <a:rPr spc="-10" dirty="0"/>
              <a:t> </a:t>
            </a:r>
            <a:r>
              <a:rPr dirty="0">
                <a:solidFill>
                  <a:srgbClr val="0E84B5"/>
                </a:solidFill>
              </a:rPr>
              <a:t>numpy</a:t>
            </a:r>
          </a:p>
          <a:p>
            <a:pPr marL="328930">
              <a:lnSpc>
                <a:spcPts val="4900"/>
              </a:lnSpc>
              <a:tabLst>
                <a:tab pos="1612900" algn="l"/>
                <a:tab pos="3540125" algn="l"/>
              </a:tabLst>
            </a:pPr>
            <a:r>
              <a:rPr dirty="0">
                <a:solidFill>
                  <a:srgbClr val="C65D09"/>
                </a:solidFill>
              </a:rPr>
              <a:t>&gt;&gt;&gt;	</a:t>
            </a:r>
            <a:r>
              <a:rPr dirty="0">
                <a:solidFill>
                  <a:srgbClr val="000000"/>
                </a:solidFill>
              </a:rPr>
              <a:t>randn	</a:t>
            </a:r>
            <a:r>
              <a:rPr dirty="0">
                <a:solidFill>
                  <a:srgbClr val="666666"/>
                </a:solidFill>
              </a:rPr>
              <a:t>=</a:t>
            </a:r>
            <a:r>
              <a:rPr spc="-5" dirty="0">
                <a:solidFill>
                  <a:srgbClr val="666666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numpy</a:t>
            </a:r>
            <a:r>
              <a:rPr spc="-5" dirty="0">
                <a:solidFill>
                  <a:srgbClr val="666666"/>
                </a:solidFill>
              </a:rPr>
              <a:t>.</a:t>
            </a:r>
            <a:r>
              <a:rPr spc="-5" dirty="0">
                <a:solidFill>
                  <a:srgbClr val="000000"/>
                </a:solidFill>
              </a:rPr>
              <a:t>random</a:t>
            </a:r>
            <a:r>
              <a:rPr spc="-5" dirty="0">
                <a:solidFill>
                  <a:srgbClr val="666666"/>
                </a:solidFill>
              </a:rPr>
              <a:t>.</a:t>
            </a:r>
            <a:r>
              <a:rPr spc="-5" dirty="0">
                <a:solidFill>
                  <a:srgbClr val="000000"/>
                </a:solidFill>
              </a:rPr>
              <a:t>randn</a:t>
            </a:r>
          </a:p>
          <a:p>
            <a:pPr marL="328930">
              <a:lnSpc>
                <a:spcPts val="4900"/>
              </a:lnSpc>
              <a:tabLst>
                <a:tab pos="1612900" algn="l"/>
              </a:tabLst>
            </a:pPr>
            <a:r>
              <a:rPr dirty="0">
                <a:solidFill>
                  <a:srgbClr val="C65D09"/>
                </a:solidFill>
              </a:rPr>
              <a:t>&gt;&gt;&gt;	</a:t>
            </a:r>
            <a:r>
              <a:rPr dirty="0"/>
              <a:t>from </a:t>
            </a:r>
            <a:r>
              <a:rPr dirty="0">
                <a:solidFill>
                  <a:srgbClr val="0E84B5"/>
                </a:solidFill>
              </a:rPr>
              <a:t>pandas </a:t>
            </a:r>
            <a:r>
              <a:rPr dirty="0"/>
              <a:t>import</a:t>
            </a:r>
            <a:r>
              <a:rPr spc="-35" dirty="0"/>
              <a:t> </a:t>
            </a:r>
            <a:r>
              <a:rPr dirty="0">
                <a:solidFill>
                  <a:srgbClr val="666666"/>
                </a:solidFill>
              </a:rPr>
              <a:t>*</a:t>
            </a:r>
          </a:p>
          <a:p>
            <a:pPr marL="328930">
              <a:lnSpc>
                <a:spcPts val="4900"/>
              </a:lnSpc>
              <a:tabLst>
                <a:tab pos="1612900" algn="l"/>
                <a:tab pos="2255520" algn="l"/>
                <a:tab pos="2897505" algn="l"/>
              </a:tabLst>
            </a:pPr>
            <a:r>
              <a:rPr dirty="0">
                <a:solidFill>
                  <a:srgbClr val="C65D09"/>
                </a:solidFill>
              </a:rPr>
              <a:t>&gt;&gt;&gt;	</a:t>
            </a:r>
            <a:r>
              <a:rPr dirty="0">
                <a:solidFill>
                  <a:srgbClr val="000000"/>
                </a:solidFill>
              </a:rPr>
              <a:t>s	</a:t>
            </a:r>
            <a:r>
              <a:rPr dirty="0">
                <a:solidFill>
                  <a:srgbClr val="666666"/>
                </a:solidFill>
              </a:rPr>
              <a:t>=	</a:t>
            </a:r>
            <a:r>
              <a:rPr spc="-5" dirty="0">
                <a:solidFill>
                  <a:srgbClr val="000000"/>
                </a:solidFill>
              </a:rPr>
              <a:t>Series(randn(</a:t>
            </a:r>
            <a:r>
              <a:rPr spc="-5" dirty="0">
                <a:solidFill>
                  <a:srgbClr val="40A070"/>
                </a:solidFill>
              </a:rPr>
              <a:t>3</a:t>
            </a:r>
            <a:r>
              <a:rPr spc="-5" dirty="0">
                <a:solidFill>
                  <a:srgbClr val="000000"/>
                </a:solidFill>
              </a:rPr>
              <a:t>),(</a:t>
            </a:r>
            <a:r>
              <a:rPr spc="-5" dirty="0">
                <a:solidFill>
                  <a:srgbClr val="4070A0"/>
                </a:solidFill>
              </a:rPr>
              <a:t>'a'</a:t>
            </a:r>
            <a:r>
              <a:rPr spc="-5" dirty="0">
                <a:solidFill>
                  <a:srgbClr val="000000"/>
                </a:solidFill>
              </a:rPr>
              <a:t>,</a:t>
            </a:r>
            <a:r>
              <a:rPr spc="-5" dirty="0">
                <a:solidFill>
                  <a:srgbClr val="4070A0"/>
                </a:solidFill>
              </a:rPr>
              <a:t>'b'</a:t>
            </a:r>
            <a:r>
              <a:rPr spc="-5" dirty="0">
                <a:solidFill>
                  <a:srgbClr val="000000"/>
                </a:solidFill>
              </a:rPr>
              <a:t>,</a:t>
            </a:r>
            <a:r>
              <a:rPr spc="-5" dirty="0">
                <a:solidFill>
                  <a:srgbClr val="4070A0"/>
                </a:solidFill>
              </a:rPr>
              <a:t>'c'</a:t>
            </a:r>
            <a:r>
              <a:rPr spc="-5" dirty="0">
                <a:solidFill>
                  <a:srgbClr val="000000"/>
                </a:solidFill>
              </a:rPr>
              <a:t>))</a:t>
            </a:r>
          </a:p>
          <a:p>
            <a:pPr marL="328930">
              <a:lnSpc>
                <a:spcPts val="4900"/>
              </a:lnSpc>
              <a:tabLst>
                <a:tab pos="1612900" algn="l"/>
              </a:tabLst>
            </a:pPr>
            <a:r>
              <a:rPr dirty="0">
                <a:solidFill>
                  <a:srgbClr val="C65D09"/>
                </a:solidFill>
              </a:rPr>
              <a:t>&gt;&gt;&gt;	</a:t>
            </a:r>
            <a:r>
              <a:rPr dirty="0">
                <a:solidFill>
                  <a:srgbClr val="000000"/>
                </a:solidFill>
              </a:rPr>
              <a:t>s</a:t>
            </a:r>
          </a:p>
          <a:p>
            <a:pPr marL="328930">
              <a:lnSpc>
                <a:spcPts val="4900"/>
              </a:lnSpc>
              <a:tabLst>
                <a:tab pos="1612900" algn="l"/>
              </a:tabLst>
            </a:pPr>
            <a:r>
              <a:rPr dirty="0">
                <a:solidFill>
                  <a:srgbClr val="808080"/>
                </a:solidFill>
              </a:rPr>
              <a:t>a	-0.889880</a:t>
            </a:r>
          </a:p>
          <a:p>
            <a:pPr marL="328930">
              <a:lnSpc>
                <a:spcPts val="4900"/>
              </a:lnSpc>
              <a:tabLst>
                <a:tab pos="1934210" algn="l"/>
              </a:tabLst>
            </a:pPr>
            <a:r>
              <a:rPr dirty="0">
                <a:solidFill>
                  <a:srgbClr val="808080"/>
                </a:solidFill>
              </a:rPr>
              <a:t>b	1.102135</a:t>
            </a:r>
          </a:p>
          <a:p>
            <a:pPr marL="328930">
              <a:lnSpc>
                <a:spcPts val="4900"/>
              </a:lnSpc>
              <a:tabLst>
                <a:tab pos="1612900" algn="l"/>
              </a:tabLst>
            </a:pPr>
            <a:r>
              <a:rPr dirty="0">
                <a:solidFill>
                  <a:srgbClr val="808080"/>
                </a:solidFill>
              </a:rPr>
              <a:t>c	-2.187296</a:t>
            </a:r>
          </a:p>
          <a:p>
            <a:pPr marL="328930">
              <a:lnSpc>
                <a:spcPts val="4900"/>
              </a:lnSpc>
              <a:tabLst>
                <a:tab pos="1612900" algn="l"/>
              </a:tabLst>
            </a:pPr>
            <a:r>
              <a:rPr dirty="0">
                <a:solidFill>
                  <a:srgbClr val="C65D09"/>
                </a:solidFill>
              </a:rPr>
              <a:t>&gt;&gt;&gt;	</a:t>
            </a:r>
            <a:r>
              <a:rPr dirty="0">
                <a:solidFill>
                  <a:srgbClr val="000000"/>
                </a:solidFill>
              </a:rPr>
              <a:t>s</a:t>
            </a:r>
            <a:r>
              <a:rPr dirty="0">
                <a:solidFill>
                  <a:srgbClr val="666666"/>
                </a:solidFill>
              </a:rPr>
              <a:t>.</a:t>
            </a:r>
            <a:r>
              <a:rPr dirty="0">
                <a:solidFill>
                  <a:srgbClr val="000000"/>
                </a:solidFill>
              </a:rPr>
              <a:t>mean()</a:t>
            </a:r>
          </a:p>
          <a:p>
            <a:pPr marL="328930">
              <a:lnSpc>
                <a:spcPts val="4970"/>
              </a:lnSpc>
            </a:pPr>
            <a:r>
              <a:rPr dirty="0">
                <a:solidFill>
                  <a:srgbClr val="808080"/>
                </a:solidFill>
              </a:rPr>
              <a:t>-0.65834710697853194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5965" y="203200"/>
            <a:ext cx="8112759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99225" algn="l"/>
              </a:tabLst>
            </a:pPr>
            <a:r>
              <a:rPr spc="-560" dirty="0"/>
              <a:t>Ser</a:t>
            </a:r>
            <a:r>
              <a:rPr spc="-240" dirty="0"/>
              <a:t>i</a:t>
            </a:r>
            <a:r>
              <a:rPr spc="-810" dirty="0"/>
              <a:t>es</a:t>
            </a:r>
            <a:r>
              <a:rPr spc="-5" dirty="0"/>
              <a:t> </a:t>
            </a:r>
            <a:r>
              <a:rPr spc="204" dirty="0"/>
              <a:t>to</a:t>
            </a:r>
            <a:r>
              <a:rPr spc="20" dirty="0"/>
              <a:t>/</a:t>
            </a:r>
            <a:r>
              <a:rPr spc="-235" dirty="0"/>
              <a:t>f</a:t>
            </a:r>
            <a:r>
              <a:rPr spc="315" dirty="0"/>
              <a:t>r</a:t>
            </a:r>
            <a:r>
              <a:rPr spc="-40" dirty="0"/>
              <a:t>o</a:t>
            </a:r>
            <a:r>
              <a:rPr spc="-525" dirty="0"/>
              <a:t>m</a:t>
            </a:r>
            <a:r>
              <a:rPr dirty="0"/>
              <a:t>	</a:t>
            </a:r>
            <a:r>
              <a:rPr spc="-390" dirty="0"/>
              <a:t>d</a:t>
            </a:r>
            <a:r>
              <a:rPr spc="-30" dirty="0"/>
              <a:t>ict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2800" y="1795779"/>
            <a:ext cx="11855450" cy="7594600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2360"/>
              </a:spcBef>
              <a:buSzPct val="125000"/>
              <a:buChar char="•"/>
              <a:tabLst>
                <a:tab pos="583565" algn="l"/>
                <a:tab pos="584200" algn="l"/>
                <a:tab pos="5248275" algn="l"/>
              </a:tabLst>
            </a:pPr>
            <a:r>
              <a:rPr sz="4200" spc="-295" dirty="0">
                <a:latin typeface="Arial"/>
                <a:cs typeface="Arial"/>
              </a:rPr>
              <a:t>Series  </a:t>
            </a:r>
            <a:r>
              <a:rPr sz="4200" spc="105" dirty="0">
                <a:latin typeface="Arial"/>
                <a:cs typeface="Arial"/>
              </a:rPr>
              <a:t>to</a:t>
            </a:r>
            <a:r>
              <a:rPr sz="4200" spc="-565" dirty="0">
                <a:latin typeface="Arial"/>
                <a:cs typeface="Arial"/>
              </a:rPr>
              <a:t> </a:t>
            </a:r>
            <a:r>
              <a:rPr sz="4200" spc="-200" dirty="0">
                <a:latin typeface="Arial"/>
                <a:cs typeface="Arial"/>
              </a:rPr>
              <a:t>Python</a:t>
            </a:r>
            <a:r>
              <a:rPr sz="4200" spc="10" dirty="0">
                <a:latin typeface="Arial"/>
                <a:cs typeface="Arial"/>
              </a:rPr>
              <a:t> </a:t>
            </a:r>
            <a:r>
              <a:rPr sz="4200" spc="-65" dirty="0">
                <a:latin typeface="Arial"/>
                <a:cs typeface="Arial"/>
              </a:rPr>
              <a:t>dict	</a:t>
            </a:r>
            <a:r>
              <a:rPr sz="4200" spc="-45" dirty="0">
                <a:latin typeface="Arial"/>
                <a:cs typeface="Arial"/>
              </a:rPr>
              <a:t>- </a:t>
            </a:r>
            <a:r>
              <a:rPr sz="4200" b="1" spc="650" dirty="0">
                <a:latin typeface="Trebuchet MS"/>
                <a:cs typeface="Trebuchet MS"/>
              </a:rPr>
              <a:t>No </a:t>
            </a:r>
            <a:r>
              <a:rPr sz="4200" b="1" spc="254" dirty="0">
                <a:latin typeface="Trebuchet MS"/>
                <a:cs typeface="Trebuchet MS"/>
              </a:rPr>
              <a:t>more</a:t>
            </a:r>
            <a:r>
              <a:rPr sz="4200" b="1" spc="-844" dirty="0">
                <a:latin typeface="Trebuchet MS"/>
                <a:cs typeface="Trebuchet MS"/>
              </a:rPr>
              <a:t> </a:t>
            </a:r>
            <a:r>
              <a:rPr sz="4200" b="1" spc="120" dirty="0">
                <a:latin typeface="Trebuchet MS"/>
                <a:cs typeface="Trebuchet MS"/>
              </a:rPr>
              <a:t>explicit </a:t>
            </a:r>
            <a:r>
              <a:rPr sz="4200" b="1" spc="195" dirty="0">
                <a:latin typeface="Trebuchet MS"/>
                <a:cs typeface="Trebuchet MS"/>
              </a:rPr>
              <a:t>order</a:t>
            </a:r>
            <a:endParaRPr sz="4200" dirty="0">
              <a:latin typeface="Trebuchet MS"/>
              <a:cs typeface="Trebuchet MS"/>
            </a:endParaRPr>
          </a:p>
          <a:p>
            <a:pPr marL="12700">
              <a:lnSpc>
                <a:spcPts val="4470"/>
              </a:lnSpc>
              <a:spcBef>
                <a:spcPts val="2260"/>
              </a:spcBef>
              <a:tabLst>
                <a:tab pos="1296670" algn="l"/>
              </a:tabLst>
            </a:pPr>
            <a:r>
              <a:rPr sz="4200" b="1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spc="-5" dirty="0">
                <a:solidFill>
                  <a:srgbClr val="007020"/>
                </a:solidFill>
                <a:latin typeface="DejaVu Sans Mono"/>
                <a:cs typeface="DejaVu Sans Mono"/>
              </a:rPr>
              <a:t>dict</a:t>
            </a:r>
            <a:r>
              <a:rPr sz="4200" spc="-5" dirty="0">
                <a:latin typeface="DejaVu Sans Mono"/>
                <a:cs typeface="DejaVu Sans Mono"/>
              </a:rPr>
              <a:t>(s)</a:t>
            </a:r>
            <a:endParaRPr sz="4200" dirty="0">
              <a:latin typeface="DejaVu Sans Mono"/>
              <a:cs typeface="DejaVu Sans Mono"/>
            </a:endParaRPr>
          </a:p>
          <a:p>
            <a:pPr marL="12700">
              <a:lnSpc>
                <a:spcPts val="4200"/>
              </a:lnSpc>
              <a:tabLst>
                <a:tab pos="1939289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{'a':	-0.88988001423312313,</a:t>
            </a:r>
            <a:endParaRPr sz="4200" dirty="0">
              <a:latin typeface="DejaVu Sans Mono"/>
              <a:cs typeface="DejaVu Sans Mono"/>
            </a:endParaRPr>
          </a:p>
          <a:p>
            <a:pPr marL="333375">
              <a:lnSpc>
                <a:spcPts val="4450"/>
              </a:lnSpc>
              <a:tabLst>
                <a:tab pos="1939289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'c':	-2.1872960440695666,</a:t>
            </a:r>
            <a:endParaRPr sz="4200" dirty="0">
              <a:latin typeface="DejaVu Sans Mono"/>
              <a:cs typeface="DejaVu Sans Mono"/>
            </a:endParaRPr>
          </a:p>
          <a:p>
            <a:pPr marL="333375">
              <a:lnSpc>
                <a:spcPts val="4720"/>
              </a:lnSpc>
              <a:tabLst>
                <a:tab pos="1939289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'b':	1.1021347373670938}</a:t>
            </a:r>
            <a:endParaRPr sz="4200" dirty="0">
              <a:latin typeface="DejaVu Sans Mono"/>
              <a:cs typeface="DejaVu Sans Mono"/>
            </a:endParaRPr>
          </a:p>
          <a:p>
            <a:pPr marL="584200" marR="5080" indent="-571500">
              <a:lnSpc>
                <a:spcPts val="4900"/>
              </a:lnSpc>
              <a:spcBef>
                <a:spcPts val="2039"/>
              </a:spcBef>
              <a:buSzPct val="125000"/>
              <a:buChar char="•"/>
              <a:tabLst>
                <a:tab pos="583565" algn="l"/>
                <a:tab pos="584200" algn="l"/>
                <a:tab pos="1748789" algn="l"/>
                <a:tab pos="2745105" algn="l"/>
              </a:tabLst>
            </a:pPr>
            <a:r>
              <a:rPr sz="4200" spc="-335" dirty="0">
                <a:latin typeface="Arial"/>
                <a:cs typeface="Arial"/>
              </a:rPr>
              <a:t>Back	</a:t>
            </a:r>
            <a:r>
              <a:rPr sz="4200" spc="105" dirty="0">
                <a:latin typeface="Arial"/>
                <a:cs typeface="Arial"/>
              </a:rPr>
              <a:t>to</a:t>
            </a:r>
            <a:r>
              <a:rPr sz="4200" spc="-5" dirty="0">
                <a:latin typeface="Arial"/>
                <a:cs typeface="Arial"/>
              </a:rPr>
              <a:t> </a:t>
            </a:r>
            <a:r>
              <a:rPr sz="4200" spc="-545" dirty="0">
                <a:latin typeface="Arial"/>
                <a:cs typeface="Arial"/>
              </a:rPr>
              <a:t>a	</a:t>
            </a:r>
            <a:r>
              <a:rPr sz="4200" spc="-295" dirty="0">
                <a:latin typeface="Arial"/>
                <a:cs typeface="Arial"/>
              </a:rPr>
              <a:t>Series </a:t>
            </a:r>
            <a:r>
              <a:rPr sz="4200" spc="-15" dirty="0">
                <a:latin typeface="Arial"/>
                <a:cs typeface="Arial"/>
              </a:rPr>
              <a:t>with </a:t>
            </a:r>
            <a:r>
              <a:rPr sz="4200" spc="-545" dirty="0" smtClean="0">
                <a:latin typeface="Arial"/>
                <a:cs typeface="Arial"/>
              </a:rPr>
              <a:t>a</a:t>
            </a:r>
            <a:r>
              <a:rPr lang="cs-CZ" sz="4200" spc="-545" dirty="0" smtClean="0">
                <a:latin typeface="Arial"/>
                <a:cs typeface="Arial"/>
              </a:rPr>
              <a:t> </a:t>
            </a:r>
            <a:r>
              <a:rPr sz="4200" spc="-545" dirty="0" smtClean="0">
                <a:latin typeface="Arial"/>
                <a:cs typeface="Arial"/>
              </a:rPr>
              <a:t> </a:t>
            </a:r>
            <a:r>
              <a:rPr sz="4200" b="1" spc="204" dirty="0">
                <a:latin typeface="Trebuchet MS"/>
                <a:cs typeface="Trebuchet MS"/>
              </a:rPr>
              <a:t>new </a:t>
            </a:r>
            <a:r>
              <a:rPr sz="4200" b="1" spc="235" dirty="0">
                <a:latin typeface="Trebuchet MS"/>
                <a:cs typeface="Trebuchet MS"/>
              </a:rPr>
              <a:t>Index from </a:t>
            </a:r>
            <a:r>
              <a:rPr sz="4200" b="1" spc="225" dirty="0">
                <a:latin typeface="Trebuchet MS"/>
                <a:cs typeface="Trebuchet MS"/>
              </a:rPr>
              <a:t>sorted  </a:t>
            </a:r>
            <a:r>
              <a:rPr sz="4200" b="1" spc="175" dirty="0">
                <a:latin typeface="Trebuchet MS"/>
                <a:cs typeface="Trebuchet MS"/>
              </a:rPr>
              <a:t>dictionary</a:t>
            </a:r>
            <a:r>
              <a:rPr sz="4200" b="1" spc="-25" dirty="0">
                <a:latin typeface="Trebuchet MS"/>
                <a:cs typeface="Trebuchet MS"/>
              </a:rPr>
              <a:t> </a:t>
            </a:r>
            <a:r>
              <a:rPr sz="4200" b="1" spc="185" dirty="0">
                <a:latin typeface="Trebuchet MS"/>
                <a:cs typeface="Trebuchet MS"/>
              </a:rPr>
              <a:t>keys</a:t>
            </a:r>
            <a:endParaRPr sz="4200" dirty="0">
              <a:latin typeface="Trebuchet MS"/>
              <a:cs typeface="Trebuchet MS"/>
            </a:endParaRPr>
          </a:p>
          <a:p>
            <a:pPr marL="12700" marR="5733415">
              <a:lnSpc>
                <a:spcPts val="4400"/>
              </a:lnSpc>
              <a:spcBef>
                <a:spcPts val="2800"/>
              </a:spcBef>
              <a:tabLst>
                <a:tab pos="1296670" algn="l"/>
              </a:tabLst>
            </a:pPr>
            <a:r>
              <a:rPr sz="4200" b="1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Series</a:t>
            </a:r>
            <a:r>
              <a:rPr sz="4200" spc="-5" dirty="0">
                <a:latin typeface="DejaVu Sans Mono"/>
                <a:cs typeface="DejaVu Sans Mono"/>
              </a:rPr>
              <a:t>(</a:t>
            </a:r>
            <a:r>
              <a:rPr sz="4200" dirty="0">
                <a:solidFill>
                  <a:srgbClr val="007020"/>
                </a:solidFill>
                <a:latin typeface="DejaVu Sans Mono"/>
                <a:cs typeface="DejaVu Sans Mono"/>
              </a:rPr>
              <a:t>dic</a:t>
            </a:r>
            <a:r>
              <a:rPr sz="4200" spc="-5" dirty="0">
                <a:solidFill>
                  <a:srgbClr val="007020"/>
                </a:solidFill>
                <a:latin typeface="DejaVu Sans Mono"/>
                <a:cs typeface="DejaVu Sans Mono"/>
              </a:rPr>
              <a:t>t</a:t>
            </a:r>
            <a:r>
              <a:rPr sz="4200" dirty="0">
                <a:latin typeface="DejaVu Sans Mono"/>
                <a:cs typeface="DejaVu Sans Mono"/>
              </a:rPr>
              <a:t>(s))  </a:t>
            </a:r>
            <a:r>
              <a:rPr lang="cs-CZ" sz="4200" dirty="0" smtClean="0">
                <a:latin typeface="DejaVu Sans Mono"/>
                <a:cs typeface="DejaVu Sans Mono"/>
              </a:rPr>
              <a:t/>
            </a:r>
            <a:br>
              <a:rPr lang="cs-CZ" sz="4200" dirty="0" smtClean="0">
                <a:latin typeface="DejaVu Sans Mono"/>
                <a:cs typeface="DejaVu Sans Mono"/>
              </a:rPr>
            </a:br>
            <a:r>
              <a:rPr sz="4200" dirty="0" smtClean="0">
                <a:latin typeface="DejaVu Sans Mono"/>
                <a:cs typeface="DejaVu Sans Mono"/>
              </a:rPr>
              <a:t>a</a:t>
            </a:r>
            <a:r>
              <a:rPr sz="4200" dirty="0">
                <a:latin typeface="DejaVu Sans Mono"/>
                <a:cs typeface="DejaVu Sans Mono"/>
              </a:rPr>
              <a:t>	-0.889880</a:t>
            </a:r>
          </a:p>
          <a:p>
            <a:pPr marL="12700">
              <a:lnSpc>
                <a:spcPts val="4040"/>
              </a:lnSpc>
              <a:tabLst>
                <a:tab pos="1617980" algn="l"/>
              </a:tabLst>
            </a:pPr>
            <a:r>
              <a:rPr sz="4200" dirty="0">
                <a:latin typeface="DejaVu Sans Mono"/>
                <a:cs typeface="DejaVu Sans Mono"/>
              </a:rPr>
              <a:t>b	1.102135</a:t>
            </a:r>
          </a:p>
          <a:p>
            <a:pPr marL="12700">
              <a:lnSpc>
                <a:spcPts val="4720"/>
              </a:lnSpc>
              <a:tabLst>
                <a:tab pos="1296670" algn="l"/>
              </a:tabLst>
            </a:pPr>
            <a:r>
              <a:rPr sz="4200" dirty="0">
                <a:latin typeface="DejaVu Sans Mono"/>
                <a:cs typeface="DejaVu Sans Mono"/>
              </a:rPr>
              <a:t>c	-2.187296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5846" y="762000"/>
            <a:ext cx="7433309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80" dirty="0"/>
              <a:t>Reindexing</a:t>
            </a:r>
            <a:r>
              <a:rPr spc="-55" dirty="0"/>
              <a:t> </a:t>
            </a:r>
            <a:r>
              <a:rPr spc="-540" dirty="0"/>
              <a:t>labels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8100" y="2844800"/>
            <a:ext cx="9660255" cy="3776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970"/>
              </a:lnSpc>
              <a:spcBef>
                <a:spcPts val="100"/>
              </a:spcBef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s</a:t>
            </a:r>
          </a:p>
          <a:p>
            <a:pPr marL="12700">
              <a:lnSpc>
                <a:spcPts val="4900"/>
              </a:lnSpc>
              <a:tabLst>
                <a:tab pos="1296670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a	-0.496848</a:t>
            </a:r>
            <a:endParaRPr sz="4200" dirty="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1617980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b	0.607173</a:t>
            </a:r>
            <a:endParaRPr sz="4200" dirty="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1296670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c	-1.570596</a:t>
            </a:r>
            <a:endParaRPr sz="4200" dirty="0">
              <a:latin typeface="DejaVu Sans Mono"/>
              <a:cs typeface="DejaVu Sans Mono"/>
            </a:endParaRPr>
          </a:p>
          <a:p>
            <a:pPr marL="12700">
              <a:lnSpc>
                <a:spcPts val="4900"/>
              </a:lnSpc>
              <a:tabLst>
                <a:tab pos="1296670" algn="l"/>
              </a:tabLst>
            </a:pPr>
            <a:r>
              <a:rPr sz="4200" dirty="0">
                <a:solidFill>
                  <a:srgbClr val="C65D09"/>
                </a:solidFill>
                <a:latin typeface="DejaVu Sans Mono"/>
                <a:cs typeface="DejaVu Sans Mono"/>
              </a:rPr>
              <a:t>&gt;&gt;&gt;	</a:t>
            </a:r>
            <a:r>
              <a:rPr sz="4200" dirty="0">
                <a:latin typeface="DejaVu Sans Mono"/>
                <a:cs typeface="DejaVu Sans Mono"/>
              </a:rPr>
              <a:t>s</a:t>
            </a:r>
            <a:r>
              <a:rPr sz="4200" dirty="0">
                <a:solidFill>
                  <a:srgbClr val="666666"/>
                </a:solidFill>
                <a:latin typeface="DejaVu Sans Mono"/>
                <a:cs typeface="DejaVu Sans Mono"/>
              </a:rPr>
              <a:t>.</a:t>
            </a:r>
            <a:r>
              <a:rPr sz="4200" dirty="0">
                <a:latin typeface="DejaVu Sans Mono"/>
                <a:cs typeface="DejaVu Sans Mono"/>
              </a:rPr>
              <a:t>index</a:t>
            </a:r>
          </a:p>
          <a:p>
            <a:pPr marL="12700">
              <a:lnSpc>
                <a:spcPts val="4970"/>
              </a:lnSpc>
              <a:tabLst>
                <a:tab pos="3223895" algn="l"/>
                <a:tab pos="4187190" algn="l"/>
                <a:tab pos="5471795" algn="l"/>
              </a:tabLst>
            </a:pP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Index([a</a:t>
            </a:r>
            <a:r>
              <a:rPr sz="4200" dirty="0" smtClean="0">
                <a:solidFill>
                  <a:srgbClr val="808080"/>
                </a:solidFill>
                <a:latin typeface="DejaVu Sans Mono"/>
                <a:cs typeface="DejaVu Sans Mono"/>
              </a:rPr>
              <a:t>, b, c</a:t>
            </a:r>
            <a:r>
              <a:rPr sz="4200" dirty="0">
                <a:solidFill>
                  <a:srgbClr val="808080"/>
                </a:solidFill>
                <a:latin typeface="DejaVu Sans Mono"/>
                <a:cs typeface="DejaVu Sans Mono"/>
              </a:rPr>
              <a:t>],	dtype=object)</a:t>
            </a:r>
            <a:endParaRPr sz="4200" dirty="0">
              <a:latin typeface="DejaVu Sans Mono"/>
              <a:cs typeface="DejaVu Sans Mon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89050" y="6629586"/>
          <a:ext cx="9055100" cy="2486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700"/>
                <a:gridCol w="7899400"/>
              </a:tblGrid>
              <a:tr h="621030">
                <a:tc>
                  <a:txBody>
                    <a:bodyPr/>
                    <a:lstStyle/>
                    <a:p>
                      <a:pPr marL="31750">
                        <a:lnSpc>
                          <a:spcPts val="4740"/>
                        </a:lnSpc>
                      </a:pPr>
                      <a:r>
                        <a:rPr sz="4200" dirty="0">
                          <a:solidFill>
                            <a:srgbClr val="C65D09"/>
                          </a:solidFill>
                          <a:latin typeface="DejaVu Sans Mono"/>
                          <a:cs typeface="DejaVu Sans Mono"/>
                        </a:rPr>
                        <a:t>&gt;&gt;&gt;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ts val="4740"/>
                        </a:lnSpc>
                      </a:pPr>
                      <a:r>
                        <a:rPr sz="4200" spc="-5" dirty="0">
                          <a:latin typeface="DejaVu Sans Mono"/>
                          <a:cs typeface="DejaVu Sans Mono"/>
                        </a:rPr>
                        <a:t>s</a:t>
                      </a:r>
                      <a:r>
                        <a:rPr sz="4200" spc="-5" dirty="0">
                          <a:solidFill>
                            <a:srgbClr val="666666"/>
                          </a:solidFill>
                          <a:latin typeface="DejaVu Sans Mono"/>
                          <a:cs typeface="DejaVu Sans Mono"/>
                        </a:rPr>
                        <a:t>.</a:t>
                      </a:r>
                      <a:r>
                        <a:rPr sz="4200" spc="-5" dirty="0">
                          <a:latin typeface="DejaVu Sans Mono"/>
                          <a:cs typeface="DejaVu Sans Mono"/>
                        </a:rPr>
                        <a:t>reindex([</a:t>
                      </a:r>
                      <a:r>
                        <a:rPr sz="4200" spc="-5" dirty="0">
                          <a:solidFill>
                            <a:srgbClr val="4070A0"/>
                          </a:solidFill>
                          <a:latin typeface="DejaVu Sans Mono"/>
                          <a:cs typeface="DejaVu Sans Mono"/>
                        </a:rPr>
                        <a:t>'c'</a:t>
                      </a:r>
                      <a:r>
                        <a:rPr sz="4200" spc="-5" dirty="0">
                          <a:latin typeface="DejaVu Sans Mono"/>
                          <a:cs typeface="DejaVu Sans Mono"/>
                        </a:rPr>
                        <a:t>,</a:t>
                      </a:r>
                      <a:r>
                        <a:rPr sz="4200" spc="-5" dirty="0">
                          <a:solidFill>
                            <a:srgbClr val="4070A0"/>
                          </a:solidFill>
                          <a:latin typeface="DejaVu Sans Mono"/>
                          <a:cs typeface="DejaVu Sans Mono"/>
                        </a:rPr>
                        <a:t>'b'</a:t>
                      </a:r>
                      <a:r>
                        <a:rPr sz="4200" spc="-5" dirty="0">
                          <a:latin typeface="DejaVu Sans Mono"/>
                          <a:cs typeface="DejaVu Sans Mono"/>
                        </a:rPr>
                        <a:t>,</a:t>
                      </a:r>
                      <a:r>
                        <a:rPr sz="4200" spc="-5" dirty="0">
                          <a:solidFill>
                            <a:srgbClr val="4070A0"/>
                          </a:solidFill>
                          <a:latin typeface="DejaVu Sans Mono"/>
                          <a:cs typeface="DejaVu Sans Mono"/>
                        </a:rPr>
                        <a:t>'a'</a:t>
                      </a:r>
                      <a:r>
                        <a:rPr sz="4200" spc="-5" dirty="0">
                          <a:latin typeface="DejaVu Sans Mono"/>
                          <a:cs typeface="DejaVu Sans Mono"/>
                        </a:rPr>
                        <a:t>])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622300">
                <a:tc>
                  <a:txBody>
                    <a:bodyPr/>
                    <a:lstStyle/>
                    <a:p>
                      <a:pPr marL="31750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c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-1.570596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622300">
                <a:tc>
                  <a:txBody>
                    <a:bodyPr/>
                    <a:lstStyle/>
                    <a:p>
                      <a:pPr marL="31750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b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1330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0.607173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621030">
                <a:tc>
                  <a:txBody>
                    <a:bodyPr/>
                    <a:lstStyle/>
                    <a:p>
                      <a:pPr marL="31750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a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ts val="4745"/>
                        </a:lnSpc>
                      </a:pPr>
                      <a:r>
                        <a:rPr sz="4200" dirty="0">
                          <a:solidFill>
                            <a:srgbClr val="808080"/>
                          </a:solidFill>
                          <a:latin typeface="DejaVu Sans Mono"/>
                          <a:cs typeface="DejaVu Sans Mono"/>
                        </a:rPr>
                        <a:t>-0.496848</a:t>
                      </a:r>
                      <a:endParaRPr sz="4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dirty="0"/>
              <a:t>Friday, February 8,</a:t>
            </a:r>
            <a:r>
              <a:rPr spc="-70" dirty="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21316</TotalTime>
  <Words>506</Words>
  <Application>Microsoft Office PowerPoint</Application>
  <PresentationFormat>Vlastní</PresentationFormat>
  <Paragraphs>302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DejaVu Sans Mono</vt:lpstr>
      <vt:lpstr>Times New Roman</vt:lpstr>
      <vt:lpstr>Trebuchet MS</vt:lpstr>
      <vt:lpstr>Office Theme</vt:lpstr>
      <vt:lpstr>Prezentace aplikace PowerPoint</vt:lpstr>
      <vt:lpstr>Pandas</vt:lpstr>
      <vt:lpstr>Pandas</vt:lpstr>
      <vt:lpstr>The ideal tool fordata  scientists</vt:lpstr>
      <vt:lpstr>Series</vt:lpstr>
      <vt:lpstr>Series</vt:lpstr>
      <vt:lpstr>Series data structure</vt:lpstr>
      <vt:lpstr>Series to/from dict</vt:lpstr>
      <vt:lpstr>Reindexing labels</vt:lpstr>
      <vt:lpstr>Vectorization</vt:lpstr>
      <vt:lpstr>DataFrame</vt:lpstr>
      <vt:lpstr>DataFrame</vt:lpstr>
      <vt:lpstr>DataFrame</vt:lpstr>
      <vt:lpstr>Dataframe add column</vt:lpstr>
      <vt:lpstr>Access to columns</vt:lpstr>
      <vt:lpstr>Reindexing</vt:lpstr>
      <vt:lpstr>Drop entries from an axis</vt:lpstr>
      <vt:lpstr>Descriptive statistics</vt:lpstr>
      <vt:lpstr>Computational Tools</vt:lpstr>
      <vt:lpstr>I/O Operations</vt:lpstr>
      <vt:lpstr>Data alignment</vt:lpstr>
      <vt:lpstr>Data manipulations</vt:lpstr>
      <vt:lpstr>Aggregated Statistics</vt:lpstr>
      <vt:lpstr>Plotting</vt:lpstr>
      <vt:lpstr>This and much more...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peska</dc:creator>
  <cp:lastModifiedBy>peska</cp:lastModifiedBy>
  <cp:revision>20</cp:revision>
  <dcterms:created xsi:type="dcterms:W3CDTF">2018-03-14T10:17:12Z</dcterms:created>
  <dcterms:modified xsi:type="dcterms:W3CDTF">2019-11-11T10:33:49Z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2018-03-14T00:00:00Z</vt:filetime>
  </property>
</Properties>
</file>