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  <p:sldMasterId id="2147483690" r:id="rId3"/>
  </p:sldMasterIdLst>
  <p:notesMasterIdLst>
    <p:notesMasterId r:id="rId41"/>
  </p:notesMasterIdLst>
  <p:sldIdLst>
    <p:sldId id="256" r:id="rId4"/>
    <p:sldId id="257" r:id="rId5"/>
    <p:sldId id="276" r:id="rId6"/>
    <p:sldId id="258" r:id="rId7"/>
    <p:sldId id="259" r:id="rId8"/>
    <p:sldId id="279" r:id="rId9"/>
    <p:sldId id="27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80" r:id="rId18"/>
    <p:sldId id="281" r:id="rId19"/>
    <p:sldId id="282" r:id="rId20"/>
    <p:sldId id="283" r:id="rId21"/>
    <p:sldId id="284" r:id="rId22"/>
    <p:sldId id="285" r:id="rId23"/>
    <p:sldId id="267" r:id="rId24"/>
    <p:sldId id="268" r:id="rId25"/>
    <p:sldId id="271" r:id="rId26"/>
    <p:sldId id="272" r:id="rId27"/>
    <p:sldId id="273" r:id="rId28"/>
    <p:sldId id="274" r:id="rId29"/>
    <p:sldId id="269" r:id="rId30"/>
    <p:sldId id="270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0058400" cy="7772400"/>
  <p:notesSz cx="10058400" cy="7772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6BF63-CAF5-466A-8125-B1EEA04B36D2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19E28-F5AD-4521-82D6-4F34EC4B0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C2C59F-9CF0-4902-A0EB-5AFF746D2891}" type="slidenum">
              <a:rPr lang="nl-NL" altLang="nl-NL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590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210EC4-1702-454B-A9D1-AD8B71269859}" type="slidenum">
              <a:rPr lang="nl-NL" altLang="nl-NL"/>
              <a:pPr algn="r" eaLnBrk="1" hangingPunct="1">
                <a:spcBef>
                  <a:spcPct val="0"/>
                </a:spcBef>
              </a:pPr>
              <a:t>29</a:t>
            </a:fld>
            <a:endParaRPr lang="nl-NL" altLang="nl-NL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8012CE-CF3B-49A8-BFFC-393A71EA144B}" type="slidenum">
              <a:rPr lang="nl-NL" altLang="nl-NL"/>
              <a:pPr algn="r" eaLnBrk="1" hangingPunct="1">
                <a:spcBef>
                  <a:spcPct val="0"/>
                </a:spcBef>
              </a:pPr>
              <a:t>30</a:t>
            </a:fld>
            <a:endParaRPr lang="nl-NL" altLang="nl-NL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57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27BACD-70CF-4D27-B040-4E878E95672A}" type="slidenum">
              <a:rPr lang="nl-NL" altLang="nl-NL"/>
              <a:pPr algn="r" eaLnBrk="1" hangingPunct="1">
                <a:spcBef>
                  <a:spcPct val="0"/>
                </a:spcBef>
              </a:pPr>
              <a:t>31</a:t>
            </a:fld>
            <a:endParaRPr lang="nl-NL" altLang="nl-NL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33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4C8764-5F25-4CF6-83D9-0293A772F05A}" type="slidenum">
              <a:rPr lang="nl-NL" altLang="nl-NL"/>
              <a:pPr algn="r" eaLnBrk="1" hangingPunct="1">
                <a:spcBef>
                  <a:spcPct val="0"/>
                </a:spcBef>
              </a:pPr>
              <a:t>32</a:t>
            </a:fld>
            <a:endParaRPr lang="nl-NL" altLang="nl-NL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15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DEFAC3-9AE5-4213-8467-B1485490E7C2}" type="slidenum">
              <a:rPr lang="nl-NL" altLang="nl-NL"/>
              <a:pPr algn="r" eaLnBrk="1" hangingPunct="1">
                <a:spcBef>
                  <a:spcPct val="0"/>
                </a:spcBef>
              </a:pPr>
              <a:t>33</a:t>
            </a:fld>
            <a:endParaRPr lang="nl-NL" altLang="nl-NL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89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CD57871-7865-4E14-8B2B-0433F8CFC80A}" type="slidenum">
              <a:rPr lang="nl-NL" altLang="nl-NL"/>
              <a:pPr algn="r" eaLnBrk="1" hangingPunct="1">
                <a:spcBef>
                  <a:spcPct val="0"/>
                </a:spcBef>
              </a:pPr>
              <a:t>34</a:t>
            </a:fld>
            <a:endParaRPr lang="nl-NL" altLang="nl-NL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1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9BDDF5-71CA-44F8-9AA2-06343A791E6B}" type="slidenum">
              <a:rPr lang="nl-NL" altLang="nl-NL"/>
              <a:pPr algn="r" eaLnBrk="1" hangingPunct="1">
                <a:spcBef>
                  <a:spcPct val="0"/>
                </a:spcBef>
              </a:pPr>
              <a:t>35</a:t>
            </a:fld>
            <a:endParaRPr lang="nl-NL" altLang="nl-NL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75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5F77F6A-1681-43BC-9D69-36D8BDDF175C}" type="slidenum">
              <a:rPr lang="nl-NL" altLang="nl-NL"/>
              <a:pPr algn="r" eaLnBrk="1" hangingPunct="1">
                <a:spcBef>
                  <a:spcPct val="0"/>
                </a:spcBef>
              </a:pPr>
              <a:t>36</a:t>
            </a:fld>
            <a:endParaRPr lang="nl-NL" altLang="nl-NL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57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D5720EA-D015-46E8-87A7-9FED5F67776D}" type="slidenum">
              <a:rPr lang="nl-NL" altLang="nl-NL"/>
              <a:pPr algn="r" eaLnBrk="1" hangingPunct="1">
                <a:spcBef>
                  <a:spcPct val="0"/>
                </a:spcBef>
              </a:pPr>
              <a:t>37</a:t>
            </a:fld>
            <a:endParaRPr lang="nl-NL" altLang="nl-NL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2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29110F-5A8A-447C-A3D7-AA9EBCC7D019}" type="slidenum">
              <a:rPr lang="nl-NL" altLang="nl-NL"/>
              <a:pPr algn="r" eaLnBrk="1" hangingPunct="1">
                <a:spcBef>
                  <a:spcPct val="0"/>
                </a:spcBef>
              </a:pPr>
              <a:t>6</a:t>
            </a:fld>
            <a:endParaRPr lang="nl-NL" altLang="nl-NL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367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623110-D325-41C9-A386-D6BFFA1BCFE9}" type="slidenum">
              <a:rPr lang="nl-NL" altLang="nl-NL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6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82EE1F-5DE6-424E-9C9C-B0AB0B2A1D75}" type="slidenum">
              <a:rPr lang="nl-NL" altLang="nl-NL"/>
              <a:pPr algn="r" eaLnBrk="1" hangingPunct="1">
                <a:spcBef>
                  <a:spcPct val="0"/>
                </a:spcBef>
              </a:pPr>
              <a:t>15</a:t>
            </a:fld>
            <a:endParaRPr lang="nl-NL" altLang="nl-NL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2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7EFBB9B-DEB8-443C-B7CF-7D430FF0F3FB}" type="slidenum">
              <a:rPr lang="nl-NL" altLang="nl-NL"/>
              <a:pPr algn="r" eaLnBrk="1" hangingPunct="1">
                <a:spcBef>
                  <a:spcPct val="0"/>
                </a:spcBef>
              </a:pPr>
              <a:t>16</a:t>
            </a:fld>
            <a:endParaRPr lang="nl-NL" altLang="nl-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5BE1D19-6798-49C0-BC67-C65807B565A9}" type="slidenum">
              <a:rPr lang="nl-NL" altLang="nl-NL"/>
              <a:pPr algn="r" eaLnBrk="1" hangingPunct="1">
                <a:spcBef>
                  <a:spcPct val="0"/>
                </a:spcBef>
              </a:pPr>
              <a:t>17</a:t>
            </a:fld>
            <a:endParaRPr lang="nl-NL" altLang="nl-NL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72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87B623-7D5C-49D6-A2F4-DB31C929F21F}" type="slidenum">
              <a:rPr lang="nl-NL" altLang="nl-NL"/>
              <a:pPr algn="r" eaLnBrk="1" hangingPunct="1">
                <a:spcBef>
                  <a:spcPct val="0"/>
                </a:spcBef>
              </a:pPr>
              <a:t>18</a:t>
            </a:fld>
            <a:endParaRPr lang="nl-NL" altLang="nl-NL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12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B775942-7AB4-4C23-9453-10680AE55DAD}" type="slidenum">
              <a:rPr lang="nl-NL" altLang="nl-NL"/>
              <a:pPr algn="r" eaLnBrk="1" hangingPunct="1">
                <a:spcBef>
                  <a:spcPct val="0"/>
                </a:spcBef>
              </a:pPr>
              <a:t>19</a:t>
            </a:fld>
            <a:endParaRPr lang="nl-NL" altLang="nl-NL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52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18EADD-4837-454E-B6F3-9F31BFFF5B1C}" type="slidenum">
              <a:rPr lang="nl-NL" altLang="nl-NL"/>
              <a:pPr algn="r" eaLnBrk="1" hangingPunct="1">
                <a:spcBef>
                  <a:spcPct val="0"/>
                </a:spcBef>
              </a:pPr>
              <a:t>20</a:t>
            </a:fld>
            <a:endParaRPr lang="nl-NL" altLang="nl-NL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55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02920" indent="0" algn="ctr">
              <a:buNone/>
              <a:defRPr/>
            </a:lvl2pPr>
            <a:lvl3pPr marL="1005840" indent="0" algn="ctr">
              <a:buNone/>
              <a:defRPr/>
            </a:lvl3pPr>
            <a:lvl4pPr marL="1508760" indent="0" algn="ctr">
              <a:buNone/>
              <a:defRPr/>
            </a:lvl4pPr>
            <a:lvl5pPr marL="2011680" indent="0" algn="ctr">
              <a:buNone/>
              <a:defRPr/>
            </a:lvl5pPr>
            <a:lvl6pPr marL="2514600" indent="0" algn="ctr">
              <a:buNone/>
              <a:defRPr/>
            </a:lvl6pPr>
            <a:lvl7pPr marL="3017520" indent="0" algn="ctr">
              <a:buNone/>
              <a:defRPr/>
            </a:lvl7pPr>
            <a:lvl8pPr marL="3520440" indent="0" algn="ctr">
              <a:buNone/>
              <a:defRPr/>
            </a:lvl8pPr>
            <a:lvl9pPr marL="40233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8431C-B903-4323-B49B-F0A27998E5EB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7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E3DD4-57EF-4F57-94D5-6A8C2AD5ED20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2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87CB0-37D7-4939-AB65-FBA63A6F2B7C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63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02920" indent="0" algn="ctr">
              <a:buNone/>
              <a:defRPr/>
            </a:lvl2pPr>
            <a:lvl3pPr marL="1005840" indent="0" algn="ctr">
              <a:buNone/>
              <a:defRPr/>
            </a:lvl3pPr>
            <a:lvl4pPr marL="1508760" indent="0" algn="ctr">
              <a:buNone/>
              <a:defRPr/>
            </a:lvl4pPr>
            <a:lvl5pPr marL="2011680" indent="0" algn="ctr">
              <a:buNone/>
              <a:defRPr/>
            </a:lvl5pPr>
            <a:lvl6pPr marL="2514600" indent="0" algn="ctr">
              <a:buNone/>
              <a:defRPr/>
            </a:lvl6pPr>
            <a:lvl7pPr marL="3017520" indent="0" algn="ctr">
              <a:buNone/>
              <a:defRPr/>
            </a:lvl7pPr>
            <a:lvl8pPr marL="3520440" indent="0" algn="ctr">
              <a:buNone/>
              <a:defRPr/>
            </a:lvl8pPr>
            <a:lvl9pPr marL="40233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8431C-B903-4323-B49B-F0A27998E5EB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69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9CCC7-FF6B-49FB-8DAF-F19F4CABDA67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926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2063E-767E-4160-A11D-B77CD89E5D24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1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  <a:prstGeom prst="rect">
            <a:avLst/>
          </a:prstGeo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  <a:prstGeom prst="rect">
            <a:avLst/>
          </a:prstGeo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7AF96-6CD1-49B6-BB40-D7F6E31B9EDD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90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D28C7-09EC-4C99-92D8-F89CAA38811F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18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6A874-25B2-428F-94B6-5D5CF038F249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244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1A64-FEF9-4D24-936C-7914CA2820FE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02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5F69C-EC46-4F66-956A-B6AFBA5A217F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58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9CCC7-FF6B-49FB-8DAF-F19F4CABDA67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36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FBCF1-9E38-49F1-98F8-F65A807F5471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387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E3DD4-57EF-4F57-94D5-6A8C2AD5ED20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97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87CB0-37D7-4939-AB65-FBA63A6F2B7C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7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2897281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4631222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963370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386128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67195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0831629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71370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2063E-767E-4160-A11D-B77CD89E5D24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932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916842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69689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8779907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999997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EEEEEE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fld id="{81D60167-4931-47E6-BA6A-407CBD079E47}" type="slidenum">
              <a:rPr spc="-5" dirty="0"/>
              <a:t>‹#›</a:t>
            </a:fld>
            <a:r>
              <a:rPr spc="-5" dirty="0"/>
              <a:t>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30820882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fld id="{81D60167-4931-47E6-BA6A-407CBD079E47}" type="slidenum">
              <a:rPr spc="-5" dirty="0"/>
              <a:t>‹#›</a:t>
            </a:fld>
            <a:r>
              <a:rPr spc="-5" dirty="0"/>
              <a:t>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35758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  <a:prstGeom prst="rect">
            <a:avLst/>
          </a:prstGeo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  <a:prstGeom prst="rect">
            <a:avLst/>
          </a:prstGeo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7AF96-6CD1-49B6-BB40-D7F6E31B9EDD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8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D28C7-09EC-4C99-92D8-F89CAA38811F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7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6A874-25B2-428F-94B6-5D5CF038F249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0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1A64-FEF9-4D24-936C-7914CA2820FE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0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5F69C-EC46-4F66-956A-B6AFBA5A217F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4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FBCF1-9E38-49F1-98F8-F65A807F5471}" type="slidenum">
              <a:rPr lang="nl-NL" altLang="nl-NL">
                <a:solidFill>
                  <a:srgbClr val="000000"/>
                </a:solidFill>
              </a:rPr>
              <a:pPr/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solidFill>
            <a:srgbClr val="4775B9">
              <a:alpha val="7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54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32C22E-86CD-4AAC-A144-B2EA18CDE2D1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9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har char="•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har char="–"/>
        <a:defRPr sz="3080">
          <a:solidFill>
            <a:schemeClr val="tx1"/>
          </a:solidFill>
          <a:latin typeface="+mn-lt"/>
          <a:cs typeface="+mn-cs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har char="•"/>
        <a:defRPr sz="2640">
          <a:solidFill>
            <a:schemeClr val="tx1"/>
          </a:solidFill>
          <a:latin typeface="+mn-lt"/>
          <a:cs typeface="+mn-cs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solidFill>
            <a:srgbClr val="4775B9">
              <a:alpha val="7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54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32C22E-86CD-4AAC-A144-B2EA18CDE2D1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9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352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har char="•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har char="–"/>
        <a:defRPr sz="3080">
          <a:solidFill>
            <a:schemeClr val="tx1"/>
          </a:solidFill>
          <a:latin typeface="+mn-lt"/>
          <a:cs typeface="+mn-cs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har char="•"/>
        <a:defRPr sz="2640">
          <a:solidFill>
            <a:schemeClr val="tx1"/>
          </a:solidFill>
          <a:latin typeface="+mn-lt"/>
          <a:cs typeface="+mn-cs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5" smtClean="0"/>
              <a:t>file:///Users/bryan/nptut/nptut.html?print-pdf</a:t>
            </a:r>
            <a:endParaRPr lang="cs-CZ" spc="-5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lang="cs-CZ" spc="-25" smtClean="0"/>
              <a:t>Page </a:t>
            </a:r>
            <a:fld id="{81D60167-4931-47E6-BA6A-407CBD079E47}" type="slidenum">
              <a:rPr spc="-5" smtClean="0"/>
              <a:t>‹#›</a:t>
            </a:fld>
            <a:r>
              <a:rPr spc="-5" smtClean="0"/>
              <a:t> </a:t>
            </a:r>
            <a:r>
              <a:rPr spc="5" smtClean="0"/>
              <a:t>of</a:t>
            </a:r>
            <a:r>
              <a:rPr spc="-114" smtClean="0"/>
              <a:t> </a:t>
            </a:r>
            <a:r>
              <a:rPr spc="-5" smtClean="0"/>
              <a:t>39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07602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scipy.org/doc/numpy/user/basics.creation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docs.scipy.org/doc/numpy/reference/routines.array-creation.html#routines-array-creation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scipy.org/doc/numpy/user/basics.io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docs.scipy.org/doc/numpy/reference/routines.io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9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90139" y="1785619"/>
            <a:ext cx="5290820" cy="1531620"/>
          </a:xfrm>
          <a:prstGeom prst="rect">
            <a:avLst/>
          </a:prstGeom>
        </p:spPr>
        <p:txBody>
          <a:bodyPr vert="horz" wrap="square" lIns="0" tIns="237490" rIns="0" bIns="0" rtlCol="0">
            <a:spAutoFit/>
          </a:bodyPr>
          <a:lstStyle/>
          <a:p>
            <a:pPr marL="1348740" marR="5080" indent="-1336040">
              <a:lnSpc>
                <a:spcPct val="74300"/>
              </a:lnSpc>
              <a:spcBef>
                <a:spcPts val="1870"/>
              </a:spcBef>
            </a:pPr>
            <a:r>
              <a:rPr sz="5650" b="1" spc="-490" dirty="0">
                <a:solidFill>
                  <a:srgbClr val="EEEEEE"/>
                </a:solidFill>
                <a:latin typeface="Verdana"/>
                <a:cs typeface="Verdana"/>
              </a:rPr>
              <a:t>Introduction</a:t>
            </a:r>
            <a:r>
              <a:rPr sz="5650" b="1" spc="-810" dirty="0">
                <a:solidFill>
                  <a:srgbClr val="EEEEEE"/>
                </a:solidFill>
                <a:latin typeface="Verdana"/>
                <a:cs typeface="Verdana"/>
              </a:rPr>
              <a:t> </a:t>
            </a:r>
            <a:r>
              <a:rPr sz="5650" b="1" spc="-225" dirty="0">
                <a:solidFill>
                  <a:srgbClr val="EEEEEE"/>
                </a:solidFill>
                <a:latin typeface="Verdana"/>
                <a:cs typeface="Verdana"/>
              </a:rPr>
              <a:t>to  </a:t>
            </a:r>
            <a:r>
              <a:rPr sz="5650" b="1" spc="-445" dirty="0">
                <a:solidFill>
                  <a:srgbClr val="EEEEEE"/>
                </a:solidFill>
                <a:latin typeface="Verdana"/>
                <a:cs typeface="Verdana"/>
              </a:rPr>
              <a:t>NumPy</a:t>
            </a:r>
            <a:endParaRPr sz="565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fld id="{81D60167-4931-47E6-BA6A-407CBD079E47}" type="slidenum">
              <a:rPr sz="700" spc="-5" dirty="0">
                <a:latin typeface="Verdana"/>
                <a:cs typeface="Verdana"/>
              </a:rPr>
              <a:t>1</a:t>
            </a:fld>
            <a:r>
              <a:rPr sz="700" spc="-5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7979" y="3604259"/>
            <a:ext cx="173418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b="1" spc="-110" dirty="0">
                <a:solidFill>
                  <a:srgbClr val="EEEEEE"/>
                </a:solidFill>
                <a:latin typeface="Verdana"/>
                <a:cs typeface="Verdana"/>
              </a:rPr>
              <a:t>Bryan </a:t>
            </a:r>
            <a:r>
              <a:rPr sz="1500" b="1" spc="-114" dirty="0">
                <a:solidFill>
                  <a:srgbClr val="EEEEEE"/>
                </a:solidFill>
                <a:latin typeface="Verdana"/>
                <a:cs typeface="Verdana"/>
              </a:rPr>
              <a:t>Van </a:t>
            </a:r>
            <a:r>
              <a:rPr sz="1500" b="1" spc="-35" dirty="0">
                <a:solidFill>
                  <a:srgbClr val="EEEEEE"/>
                </a:solidFill>
                <a:latin typeface="Verdana"/>
                <a:cs typeface="Verdana"/>
              </a:rPr>
              <a:t>de</a:t>
            </a:r>
            <a:r>
              <a:rPr sz="1500" b="1" spc="-170" dirty="0">
                <a:solidFill>
                  <a:srgbClr val="EEEEEE"/>
                </a:solidFill>
                <a:latin typeface="Verdana"/>
                <a:cs typeface="Verdana"/>
              </a:rPr>
              <a:t> </a:t>
            </a:r>
            <a:r>
              <a:rPr sz="1500" b="1" spc="-85" dirty="0">
                <a:solidFill>
                  <a:srgbClr val="EEEEEE"/>
                </a:solidFill>
                <a:latin typeface="Verdana"/>
                <a:cs typeface="Verdana"/>
              </a:rPr>
              <a:t>Ven</a:t>
            </a:r>
            <a:endParaRPr sz="1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37659" y="911860"/>
            <a:ext cx="1768475" cy="3790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00" spc="-135" dirty="0"/>
              <a:t>...And </a:t>
            </a:r>
            <a:r>
              <a:rPr sz="2300" spc="-125" dirty="0"/>
              <a:t>so</a:t>
            </a:r>
            <a:r>
              <a:rPr sz="2300" spc="-240" dirty="0"/>
              <a:t> </a:t>
            </a:r>
            <a:r>
              <a:rPr sz="2300" spc="-110" dirty="0"/>
              <a:t>on</a:t>
            </a:r>
            <a:endParaRPr sz="230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/>
          <p:nvPr/>
        </p:nvSpPr>
        <p:spPr>
          <a:xfrm>
            <a:off x="2463800" y="1391919"/>
            <a:ext cx="512064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63800" y="3799840"/>
            <a:ext cx="51206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84440" y="1391919"/>
            <a:ext cx="121920" cy="25298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1879" y="1391919"/>
            <a:ext cx="121920" cy="25298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02839" y="1452880"/>
            <a:ext cx="5242560" cy="24079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r>
              <a:rPr sz="700" spc="-5" dirty="0">
                <a:latin typeface="Verdana"/>
                <a:cs typeface="Verdana"/>
              </a:rPr>
              <a:t>8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86100" y="891539"/>
            <a:ext cx="3886835" cy="5010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300" dirty="0"/>
              <a:t>Indexing </a:t>
            </a:r>
            <a:r>
              <a:rPr spc="-235" dirty="0"/>
              <a:t>and</a:t>
            </a:r>
            <a:r>
              <a:rPr spc="-580" dirty="0"/>
              <a:t> </a:t>
            </a:r>
            <a:r>
              <a:rPr spc="-220" dirty="0"/>
              <a:t>Slicing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16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/>
          <p:nvPr/>
        </p:nvSpPr>
        <p:spPr>
          <a:xfrm>
            <a:off x="2799079" y="1483360"/>
            <a:ext cx="446024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99079" y="3850640"/>
            <a:ext cx="44602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59319" y="1483360"/>
            <a:ext cx="121920" cy="2489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77160" y="1483360"/>
            <a:ext cx="121919" cy="2489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38120" y="1544319"/>
            <a:ext cx="4582159" cy="2367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7960" y="1005839"/>
            <a:ext cx="460248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27960" y="2763520"/>
            <a:ext cx="460248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30440" y="1005839"/>
            <a:ext cx="121920" cy="1879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06039" y="1005839"/>
            <a:ext cx="121919" cy="18795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67000" y="1066800"/>
            <a:ext cx="4724400" cy="17576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17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13660" y="952500"/>
            <a:ext cx="4817110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NumPy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array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indices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can also take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an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optional</a:t>
            </a:r>
            <a:r>
              <a:rPr sz="1500" spc="12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stride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4200" y="1554480"/>
            <a:ext cx="4257040" cy="12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54200" y="3048000"/>
            <a:ext cx="42570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11240" y="1554480"/>
            <a:ext cx="121920" cy="1615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2279" y="1554480"/>
            <a:ext cx="121919" cy="16154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93239" y="1615439"/>
            <a:ext cx="4378960" cy="14935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54200" y="3281679"/>
            <a:ext cx="4429760" cy="1219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54200" y="4775200"/>
            <a:ext cx="4429760" cy="1219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83959" y="3281679"/>
            <a:ext cx="121920" cy="16154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32279" y="3281679"/>
            <a:ext cx="121919" cy="16154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93239" y="3342640"/>
            <a:ext cx="4551680" cy="14935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18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78579" y="855045"/>
            <a:ext cx="2304415" cy="57400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270" dirty="0">
                <a:solidFill>
                  <a:schemeClr val="bg1"/>
                </a:solidFill>
              </a:rPr>
              <a:t>Array</a:t>
            </a:r>
            <a:r>
              <a:rPr spc="-490" dirty="0">
                <a:solidFill>
                  <a:schemeClr val="bg1"/>
                </a:solidFill>
              </a:rPr>
              <a:t> </a:t>
            </a:r>
            <a:r>
              <a:rPr spc="-265" dirty="0">
                <a:solidFill>
                  <a:schemeClr val="bg1"/>
                </a:solidFill>
              </a:rPr>
              <a:t>Views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19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02460" y="1430019"/>
            <a:ext cx="6244590" cy="70421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760"/>
              </a:lnSpc>
              <a:spcBef>
                <a:spcPts val="210"/>
              </a:spcBef>
            </a:pP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Simple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assigments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do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not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make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copies </a:t>
            </a:r>
            <a:r>
              <a:rPr sz="1500" spc="-20" dirty="0">
                <a:solidFill>
                  <a:srgbClr val="EEEEEE"/>
                </a:solidFill>
                <a:latin typeface="Noto Sans"/>
                <a:cs typeface="Noto Sans"/>
              </a:rPr>
              <a:t>of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arrays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(same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semantics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as 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Python). </a:t>
            </a:r>
            <a:r>
              <a:rPr sz="1500" spc="-10" dirty="0">
                <a:solidFill>
                  <a:srgbClr val="EEEEEE"/>
                </a:solidFill>
                <a:latin typeface="Noto Sans"/>
                <a:cs typeface="Noto Sans"/>
              </a:rPr>
              <a:t>Slicing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operations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do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not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make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copies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either;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they</a:t>
            </a:r>
            <a:r>
              <a:rPr sz="1500" spc="114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return</a:t>
            </a:r>
            <a:endParaRPr sz="1500">
              <a:latin typeface="Noto Sans"/>
              <a:cs typeface="Noto Sans"/>
            </a:endParaRPr>
          </a:p>
          <a:p>
            <a:pPr algn="ctr">
              <a:lnSpc>
                <a:spcPts val="1710"/>
              </a:lnSpc>
            </a:pP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views </a:t>
            </a:r>
            <a:r>
              <a:rPr sz="1500" spc="-15" dirty="0">
                <a:solidFill>
                  <a:srgbClr val="EEEEEE"/>
                </a:solidFill>
                <a:latin typeface="Noto Sans"/>
                <a:cs typeface="Noto Sans"/>
              </a:rPr>
              <a:t>on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the </a:t>
            </a:r>
            <a:r>
              <a:rPr sz="1500" spc="-10" dirty="0">
                <a:solidFill>
                  <a:srgbClr val="EEEEEE"/>
                </a:solidFill>
                <a:latin typeface="Noto Sans"/>
                <a:cs typeface="Noto Sans"/>
              </a:rPr>
              <a:t>original</a:t>
            </a:r>
            <a:r>
              <a:rPr sz="1500" spc="70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array.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6402" y="4660900"/>
            <a:ext cx="6235700" cy="7143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1780"/>
              </a:lnSpc>
              <a:spcBef>
                <a:spcPts val="120"/>
              </a:spcBef>
            </a:pP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Array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views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contain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pointer to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the </a:t>
            </a:r>
            <a:r>
              <a:rPr sz="1500" spc="-10" dirty="0">
                <a:solidFill>
                  <a:srgbClr val="EEEEEE"/>
                </a:solidFill>
                <a:latin typeface="Noto Sans"/>
                <a:cs typeface="Noto Sans"/>
              </a:rPr>
              <a:t>original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data,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but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may</a:t>
            </a:r>
            <a:r>
              <a:rPr sz="1500" spc="240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25" dirty="0">
                <a:solidFill>
                  <a:srgbClr val="EEEEEE"/>
                </a:solidFill>
                <a:latin typeface="Noto Sans"/>
                <a:cs typeface="Noto Sans"/>
              </a:rPr>
              <a:t>have</a:t>
            </a:r>
            <a:endParaRPr sz="1500">
              <a:latin typeface="Noto Sans"/>
              <a:cs typeface="Noto Sans"/>
            </a:endParaRPr>
          </a:p>
          <a:p>
            <a:pPr algn="ctr">
              <a:lnSpc>
                <a:spcPts val="1780"/>
              </a:lnSpc>
            </a:pP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different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shape </a:t>
            </a:r>
            <a:r>
              <a:rPr sz="1500" spc="-15" dirty="0">
                <a:solidFill>
                  <a:srgbClr val="EEEEEE"/>
                </a:solidFill>
                <a:latin typeface="Noto Sans"/>
                <a:cs typeface="Noto Sans"/>
              </a:rPr>
              <a:t>or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stride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values.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Views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always </a:t>
            </a:r>
            <a:r>
              <a:rPr sz="1500" spc="25" dirty="0">
                <a:solidFill>
                  <a:srgbClr val="EEEEEE"/>
                </a:solidFill>
                <a:latin typeface="Noto Sans"/>
                <a:cs typeface="Noto Sans"/>
              </a:rPr>
              <a:t>have</a:t>
            </a:r>
            <a:r>
              <a:rPr sz="1500" spc="12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flags.owndata</a:t>
            </a:r>
            <a:endParaRPr sz="15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500" spc="25" dirty="0">
                <a:solidFill>
                  <a:srgbClr val="EEEEEE"/>
                </a:solidFill>
                <a:latin typeface="Noto Sans"/>
                <a:cs typeface="Noto Sans"/>
              </a:rPr>
              <a:t>equal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to</a:t>
            </a:r>
            <a:r>
              <a:rPr sz="1500" spc="-3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False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,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77720" y="2184400"/>
            <a:ext cx="5892800" cy="243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8200" y="2336800"/>
            <a:ext cx="5831840" cy="2011680"/>
          </a:xfrm>
          <a:prstGeom prst="rect">
            <a:avLst/>
          </a:prstGeom>
          <a:solidFill>
            <a:srgbClr val="3F3F3F"/>
          </a:solidFill>
        </p:spPr>
        <p:txBody>
          <a:bodyPr vert="horz" wrap="square" lIns="0" tIns="30480" rIns="0" bIns="0" rtlCol="0">
            <a:spAutoFit/>
          </a:bodyPr>
          <a:lstStyle/>
          <a:p>
            <a:pPr marL="30480" marR="4269105">
              <a:lnSpc>
                <a:spcPct val="200000"/>
              </a:lnSpc>
              <a:spcBef>
                <a:spcPts val="240"/>
              </a:spcBef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2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 =</a:t>
            </a:r>
            <a:r>
              <a:rPr sz="800" spc="-9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np.arange(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10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)  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3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b =</a:t>
            </a:r>
            <a:r>
              <a:rPr sz="800" spc="-4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a[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3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: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]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4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b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4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array([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3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4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5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6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])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5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b[:]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=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6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6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array([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1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3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8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</a:t>
            </a:r>
            <a:r>
              <a:rPr sz="800" spc="-2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9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])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30480" marR="4391025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85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b.flags.owndata  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EFEFAF"/>
                </a:solidFill>
                <a:latin typeface="Courier New"/>
                <a:cs typeface="Courier New"/>
              </a:rPr>
              <a:t>False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 smtClean="0"/>
              <a:t>Creating</a:t>
            </a:r>
            <a:r>
              <a:rPr lang="nl-NL" dirty="0" smtClean="0"/>
              <a:t> arrays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1956594"/>
            <a:ext cx="9052560" cy="22491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cs-CZ" sz="2640"/>
              <a:t>Generation functions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920275" y="2541588"/>
            <a:ext cx="8544401" cy="4724242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x = </a:t>
            </a:r>
            <a:r>
              <a:rPr lang="cs-CZ" altLang="nl-NL" sz="1320" dirty="0" err="1" smtClean="0">
                <a:latin typeface="Courier New" panose="02070309020205020404" pitchFamily="49" charset="0"/>
              </a:rPr>
              <a:t>numpy</a:t>
            </a:r>
            <a:r>
              <a:rPr lang="cs-CZ" altLang="nl-NL" sz="1320" dirty="0" smtClean="0">
                <a:latin typeface="Courier New" panose="02070309020205020404" pitchFamily="49" charset="0"/>
              </a:rPr>
              <a:t>.</a:t>
            </a:r>
            <a:r>
              <a:rPr lang="en-US" altLang="nl-NL" sz="1320" dirty="0" err="1" smtClean="0">
                <a:latin typeface="Courier New" panose="02070309020205020404" pitchFamily="49" charset="0"/>
              </a:rPr>
              <a:t>arange</a:t>
            </a:r>
            <a:r>
              <a:rPr lang="en-US" altLang="nl-NL" sz="1320" dirty="0" smtClean="0">
                <a:latin typeface="Courier New" panose="02070309020205020404" pitchFamily="49" charset="0"/>
              </a:rPr>
              <a:t>(0</a:t>
            </a:r>
            <a:r>
              <a:rPr lang="en-US" altLang="nl-NL" sz="1320" dirty="0">
                <a:latin typeface="Courier New" panose="02070309020205020404" pitchFamily="49" charset="0"/>
              </a:rPr>
              <a:t>, 10, 1) # arguments: start, stop, step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x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array([0, 1, 2, 3, 4, 5, 6, 7, 8, 9])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numpy.linspace</a:t>
            </a:r>
            <a:r>
              <a:rPr lang="en-US" altLang="nl-NL" sz="1320" dirty="0">
                <a:latin typeface="Courier New" panose="02070309020205020404" pitchFamily="49" charset="0"/>
              </a:rPr>
              <a:t>(0, 10, 25)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array([  0.        ,   0.41666667,   0.83333333,   1.25      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1.66666667,   2.08333333,   2.5       ,   2.91666667,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3.33333333,   3.75      ,   4.16666667,   4.58333333,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5.        ,   5.41666667,   5.83333333,   6.25      ,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6.66666667,   7.08333333,   7.5       ,   7.91666667,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8.33333333,   8.75      ,   9.16666667,   9.58333333,  10.        ])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numpy.logspace</a:t>
            </a:r>
            <a:r>
              <a:rPr lang="en-US" altLang="nl-NL" sz="1320" dirty="0">
                <a:latin typeface="Courier New" panose="02070309020205020404" pitchFamily="49" charset="0"/>
              </a:rPr>
              <a:t>(0, 10, 10, base=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numpy.e</a:t>
            </a:r>
            <a:r>
              <a:rPr lang="en-US" altLang="nl-NL" sz="1320" dirty="0">
                <a:latin typeface="Courier New" panose="02070309020205020404" pitchFamily="49" charset="0"/>
              </a:rPr>
              <a:t>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array([  1.00000000e+00,   3.03773178e+00,   9.22781435e+00,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2.80316249e+01,   8.51525577e+01,   2.58670631e+02,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7.85771994e+02,   2.38696456e+03,   7.25095809e+03,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  2.20264658e+04])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endParaRPr lang="en-US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/>
              <a:t>Creating</a:t>
            </a:r>
            <a:r>
              <a:rPr lang="nl-NL" dirty="0"/>
              <a:t> arrays</a:t>
            </a:r>
            <a:endParaRPr lang="nl-NL" dirty="0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93725" y="1762761"/>
            <a:ext cx="8870950" cy="5211811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pt-BR" altLang="nl-NL" sz="1320">
                <a:latin typeface="Courier New" panose="02070309020205020404" pitchFamily="49" charset="0"/>
              </a:rPr>
              <a:t># a diagonal matrix</a:t>
            </a:r>
          </a:p>
          <a:p>
            <a:pPr algn="l" eaLnBrk="1" hangingPunct="1">
              <a:lnSpc>
                <a:spcPct val="120000"/>
              </a:lnSpc>
            </a:pPr>
            <a:r>
              <a:rPr lang="pt-BR" altLang="nl-NL" sz="1320">
                <a:latin typeface="Courier New" panose="02070309020205020404" pitchFamily="49" charset="0"/>
              </a:rPr>
              <a:t>&gt;&gt;&gt; numpy.diag([1,2,3])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array([[1, 0, 0],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       [0, 2, 0],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       [0, 0, 3]])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b = numpy.zeros(5)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print(b)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[ 0.  0.  0.  0.  0.]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b.dtype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dtype(‘float64’)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n = 1000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my_int_array = numpy.zeros(n, dtype=numpy.int)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my_int_array.dtype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dtype(‘int32’) </a:t>
            </a: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c = numpy.ones((3,3))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c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array([[ 1.,  1.,  1.],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[ 1.,  1.,  1.],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[ 1.,  1.,  1.]])</a:t>
            </a:r>
          </a:p>
        </p:txBody>
      </p:sp>
    </p:spTree>
    <p:extLst>
      <p:ext uri="{BB962C8B-B14F-4D97-AF65-F5344CB8AC3E}">
        <p14:creationId xmlns:p14="http://schemas.microsoft.com/office/powerpoint/2010/main" val="10194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creation and use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93725" y="1762761"/>
            <a:ext cx="8870950" cy="4236673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 = numpy.arange(5)  # just like range()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print(d)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[0 1 2 3 4]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d[1] = 9.7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print(d)  # arrays keep their type even if elements changed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[0 9 2 3 4]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print(d*0.4)  # operations create a new array, with new type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[ 0.   3.6  0.8  1.2  1.6]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 = numpy.arange(5, dtype=numpy.float) 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print(d)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[ 0.  1.  2.  3.  4.]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numpy.arange(3, 7, 0.5)  # arbitrary start, stop and step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array([ 3. , 3.5, 4. , 4.5, 5. , 5.5, 6. , 6.5]) 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4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creation and use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672307" y="1905953"/>
            <a:ext cx="7762081" cy="3749103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x, y =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numpy.mgrid</a:t>
            </a:r>
            <a:r>
              <a:rPr lang="en-US" altLang="nl-NL" sz="1320" dirty="0">
                <a:latin typeface="Courier New" panose="02070309020205020404" pitchFamily="49" charset="0"/>
              </a:rPr>
              <a:t>[0:5, 0:5] # similar to </a:t>
            </a:r>
            <a:r>
              <a:rPr lang="en-US" altLang="nl-NL" sz="1320" dirty="0" err="1">
                <a:latin typeface="Courier New" panose="02070309020205020404" pitchFamily="49" charset="0"/>
              </a:rPr>
              <a:t>meshgrid</a:t>
            </a:r>
            <a:r>
              <a:rPr lang="en-US" altLang="nl-NL" sz="1320" dirty="0">
                <a:latin typeface="Courier New" panose="02070309020205020404" pitchFamily="49" charset="0"/>
              </a:rPr>
              <a:t> in MATLAB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x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array([[0, 0, 0, 0, 0],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[1, 1, 1, 1, 1],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[2, 2, 2, 2, 2],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[3, 3, 3, 3, 3],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[4, 4, 4, 4, 4]])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# random data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numpy.random.rand</a:t>
            </a:r>
            <a:r>
              <a:rPr lang="en-US" altLang="nl-NL" sz="1320" dirty="0">
                <a:latin typeface="Courier New" panose="02070309020205020404" pitchFamily="49" charset="0"/>
              </a:rPr>
              <a:t>(5,5)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array([[ 0.51531133,  0.74085206,  0.99570623,  0.97064334,  0.5819413 ],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[ 0.2105685 ,  0.86289893,  0.13404438,  0.77967281,  0.78480563],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[ 0.62687607,  0.51112285,  0.18374991,  0.2582663 ,  0.58475672],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[ 0.72768256,  0.08885194,  0.69519174,  0.16049876,  0.34557215],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      [ 0.93724333,  0.17407127,  0.1237831 ,  0.96840203,  0.52790012]])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 dirty="0">
              <a:latin typeface="Courier New" panose="02070309020205020404" pitchFamily="49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9131" y="6172200"/>
            <a:ext cx="9400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https://docs.scipy.org/doc/numpy/user/basics.creation.html</a:t>
            </a:r>
            <a:endParaRPr lang="cs-CZ" dirty="0" smtClean="0"/>
          </a:p>
          <a:p>
            <a:r>
              <a:rPr lang="en-US" dirty="0" smtClean="0">
                <a:hlinkClick r:id="rId4"/>
              </a:rPr>
              <a:t>https://docs.scipy.org/doc/numpy/reference/routines.array-creation.html#routines-array-creation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 smtClean="0"/>
              <a:t>Creating</a:t>
            </a:r>
            <a:r>
              <a:rPr lang="nl-NL" dirty="0" smtClean="0"/>
              <a:t> arrays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1956594"/>
            <a:ext cx="9052560" cy="22491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cs-CZ" sz="2640"/>
              <a:t>File I/O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55881" y="2460442"/>
            <a:ext cx="8544401" cy="4236673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os.system</a:t>
            </a:r>
            <a:r>
              <a:rPr lang="en-US" altLang="nl-NL" sz="1320" dirty="0">
                <a:latin typeface="Courier New" panose="02070309020205020404" pitchFamily="49" charset="0"/>
              </a:rPr>
              <a:t>('head DeBilt.txt')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"</a:t>
            </a:r>
            <a:r>
              <a:rPr lang="en-US" altLang="nl-NL" sz="1320" dirty="0" err="1">
                <a:latin typeface="Courier New" panose="02070309020205020404" pitchFamily="49" charset="0"/>
              </a:rPr>
              <a:t>Stn</a:t>
            </a:r>
            <a:r>
              <a:rPr lang="en-US" altLang="nl-NL" sz="1320" dirty="0">
                <a:latin typeface="Courier New" panose="02070309020205020404" pitchFamily="49" charset="0"/>
              </a:rPr>
              <a:t>", "Datum", "</a:t>
            </a:r>
            <a:r>
              <a:rPr lang="en-US" altLang="nl-NL" sz="1320" dirty="0" err="1">
                <a:latin typeface="Courier New" panose="02070309020205020404" pitchFamily="49" charset="0"/>
              </a:rPr>
              <a:t>Tg</a:t>
            </a:r>
            <a:r>
              <a:rPr lang="en-US" altLang="nl-NL" sz="1320" dirty="0">
                <a:latin typeface="Courier New" panose="02070309020205020404" pitchFamily="49" charset="0"/>
              </a:rPr>
              <a:t>", "</a:t>
            </a:r>
            <a:r>
              <a:rPr lang="en-US" altLang="nl-NL" sz="1320" dirty="0" err="1">
                <a:latin typeface="Courier New" panose="02070309020205020404" pitchFamily="49" charset="0"/>
              </a:rPr>
              <a:t>qTg</a:t>
            </a:r>
            <a:r>
              <a:rPr lang="en-US" altLang="nl-NL" sz="1320" dirty="0">
                <a:latin typeface="Courier New" panose="02070309020205020404" pitchFamily="49" charset="0"/>
              </a:rPr>
              <a:t>", "</a:t>
            </a:r>
            <a:r>
              <a:rPr lang="en-US" altLang="nl-NL" sz="1320" dirty="0" err="1">
                <a:latin typeface="Courier New" panose="02070309020205020404" pitchFamily="49" charset="0"/>
              </a:rPr>
              <a:t>Tn</a:t>
            </a:r>
            <a:r>
              <a:rPr lang="en-US" altLang="nl-NL" sz="1320" dirty="0">
                <a:latin typeface="Courier New" panose="02070309020205020404" pitchFamily="49" charset="0"/>
              </a:rPr>
              <a:t>", "</a:t>
            </a:r>
            <a:r>
              <a:rPr lang="en-US" altLang="nl-NL" sz="1320" dirty="0" err="1">
                <a:latin typeface="Courier New" panose="02070309020205020404" pitchFamily="49" charset="0"/>
              </a:rPr>
              <a:t>qTn</a:t>
            </a:r>
            <a:r>
              <a:rPr lang="en-US" altLang="nl-NL" sz="1320" dirty="0">
                <a:latin typeface="Courier New" panose="02070309020205020404" pitchFamily="49" charset="0"/>
              </a:rPr>
              <a:t>", "</a:t>
            </a:r>
            <a:r>
              <a:rPr lang="en-US" altLang="nl-NL" sz="1320" dirty="0" err="1">
                <a:latin typeface="Courier New" panose="02070309020205020404" pitchFamily="49" charset="0"/>
              </a:rPr>
              <a:t>Tx</a:t>
            </a:r>
            <a:r>
              <a:rPr lang="en-US" altLang="nl-NL" sz="1320" dirty="0">
                <a:latin typeface="Courier New" panose="02070309020205020404" pitchFamily="49" charset="0"/>
              </a:rPr>
              <a:t>", "</a:t>
            </a:r>
            <a:r>
              <a:rPr lang="en-US" altLang="nl-NL" sz="1320" dirty="0" err="1">
                <a:latin typeface="Courier New" panose="02070309020205020404" pitchFamily="49" charset="0"/>
              </a:rPr>
              <a:t>qTx</a:t>
            </a:r>
            <a:r>
              <a:rPr lang="en-US" altLang="nl-NL" sz="1320" dirty="0">
                <a:latin typeface="Courier New" panose="02070309020205020404" pitchFamily="49" charset="0"/>
              </a:rPr>
              <a:t>"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19010101,   -49, 00,   -68, 00,   -22, 40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19010102,   -21, 00,   -36, 30,   -13, 30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19010103,   -28, 00,   -79, 30,    -5, 20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19010104,   -64, 00,   -91, 20,   -10, 00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19010105,   -59, 00,   -84, 30,   -18, 00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19010106,   -99, 00,  -115, 30,   -78, 30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19010107,   -91, 00,  -122, 00,   -66, 00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19010108,   -49, 00,   -94, 00,    -6, 00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001, 19010109,    11, 00,   -27, 40,    42, 00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data = numpy.genfromtxt('DeBilt.txt‘, delimiter=</a:t>
            </a:r>
            <a:r>
              <a:rPr lang="en-US" altLang="nl-NL" sz="1320" dirty="0">
                <a:latin typeface="Courier New" panose="02070309020205020404" pitchFamily="49" charset="0"/>
              </a:rPr>
              <a:t>'</a:t>
            </a:r>
            <a:r>
              <a:rPr lang="nl-NL" altLang="nl-NL" sz="1320" dirty="0">
                <a:latin typeface="Courier New" panose="02070309020205020404" pitchFamily="49" charset="0"/>
              </a:rPr>
              <a:t>,</a:t>
            </a:r>
            <a:r>
              <a:rPr lang="en-US" altLang="nl-NL" sz="1320" dirty="0">
                <a:latin typeface="Courier New" panose="02070309020205020404" pitchFamily="49" charset="0"/>
              </a:rPr>
              <a:t>‘, </a:t>
            </a:r>
            <a:r>
              <a:rPr lang="en-US" altLang="nl-NL" sz="1320" dirty="0" err="1">
                <a:latin typeface="Courier New" panose="02070309020205020404" pitchFamily="49" charset="0"/>
              </a:rPr>
              <a:t>skip_header</a:t>
            </a:r>
            <a:r>
              <a:rPr lang="en-US" altLang="nl-NL" sz="1320" dirty="0">
                <a:latin typeface="Courier New" panose="02070309020205020404" pitchFamily="49" charset="0"/>
              </a:rPr>
              <a:t>=1</a:t>
            </a:r>
            <a:r>
              <a:rPr lang="nl-NL" altLang="nl-NL" sz="1320" dirty="0">
                <a:latin typeface="Courier New" panose="02070309020205020404" pitchFamily="49" charset="0"/>
              </a:rPr>
              <a:t>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data.shape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(25568, 8)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44013" y="6093979"/>
            <a:ext cx="8188520" cy="1555041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numpy.savetxt('datasaved.txt', data)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os.system('head datasaved.txt')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1.000000000000000000e+00 1.901010100000000000e+07 -4.900000000000000000e+01 0.000000000000000000e+00 -6.800000000000000000e+01 0.000000000000000000e+00 -2.200000000000000000e+01 4.000000000000000000e+01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53459" y="891539"/>
            <a:ext cx="2951480" cy="5010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260" dirty="0"/>
              <a:t>What </a:t>
            </a:r>
            <a:r>
              <a:rPr spc="-245" dirty="0"/>
              <a:t>is</a:t>
            </a:r>
            <a:r>
              <a:rPr spc="-675" dirty="0"/>
              <a:t> </a:t>
            </a:r>
            <a:r>
              <a:rPr spc="-245" dirty="0"/>
              <a:t>NumPy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/>
          <p:nvPr/>
        </p:nvSpPr>
        <p:spPr>
          <a:xfrm>
            <a:off x="1818639" y="1711960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62480" y="1935480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62480" y="2159000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62480" y="2382520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62480" y="2606040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14220" y="1612900"/>
            <a:ext cx="6217285" cy="115125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56540" marR="5080" indent="-243840">
              <a:lnSpc>
                <a:spcPts val="1760"/>
              </a:lnSpc>
              <a:spcBef>
                <a:spcPts val="210"/>
              </a:spcBef>
            </a:pP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NumPy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is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 Python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C extension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library </a:t>
            </a:r>
            <a:r>
              <a:rPr sz="1500" spc="-25" dirty="0">
                <a:solidFill>
                  <a:srgbClr val="EEEEEE"/>
                </a:solidFill>
                <a:latin typeface="Noto Sans"/>
                <a:cs typeface="Noto Sans"/>
              </a:rPr>
              <a:t>for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array-oriented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computing 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Efficient</a:t>
            </a:r>
            <a:endParaRPr sz="1500">
              <a:latin typeface="Noto Sans"/>
              <a:cs typeface="Noto Sans"/>
            </a:endParaRPr>
          </a:p>
          <a:p>
            <a:pPr marL="256540">
              <a:lnSpc>
                <a:spcPts val="1689"/>
              </a:lnSpc>
            </a:pP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In-memory</a:t>
            </a:r>
            <a:endParaRPr sz="1500">
              <a:latin typeface="Noto Sans"/>
              <a:cs typeface="Noto Sans"/>
            </a:endParaRPr>
          </a:p>
          <a:p>
            <a:pPr marL="256540">
              <a:lnSpc>
                <a:spcPts val="1760"/>
              </a:lnSpc>
            </a:pP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Contiguous </a:t>
            </a:r>
            <a:r>
              <a:rPr sz="1500" spc="-30" dirty="0">
                <a:solidFill>
                  <a:srgbClr val="EEEEEE"/>
                </a:solidFill>
                <a:latin typeface="Noto Sans"/>
                <a:cs typeface="Noto Sans"/>
              </a:rPr>
              <a:t>(or</a:t>
            </a:r>
            <a:r>
              <a:rPr sz="1500" spc="3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Strided)</a:t>
            </a:r>
            <a:endParaRPr sz="1500">
              <a:latin typeface="Noto Sans"/>
              <a:cs typeface="Noto Sans"/>
            </a:endParaRPr>
          </a:p>
          <a:p>
            <a:pPr marL="256540">
              <a:lnSpc>
                <a:spcPts val="1780"/>
              </a:lnSpc>
            </a:pP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Homogeneous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(but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types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can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be</a:t>
            </a:r>
            <a:r>
              <a:rPr sz="1500" spc="70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algebraic)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87879" y="2783839"/>
            <a:ext cx="5069840" cy="1219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87879" y="3982720"/>
            <a:ext cx="5069840" cy="1219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57719" y="2783839"/>
            <a:ext cx="121920" cy="1320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65960" y="2783839"/>
            <a:ext cx="121919" cy="1320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26920" y="2844800"/>
            <a:ext cx="5191759" cy="1198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18639" y="4434840"/>
            <a:ext cx="81280" cy="812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62480" y="4658360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62480" y="4881880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62480" y="5105400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62480" y="5328920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14220" y="4335779"/>
            <a:ext cx="3460750" cy="115125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56540" marR="5080" indent="-243840">
              <a:lnSpc>
                <a:spcPts val="1760"/>
              </a:lnSpc>
              <a:spcBef>
                <a:spcPts val="210"/>
              </a:spcBef>
            </a:pP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NumPy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suited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to </a:t>
            </a:r>
            <a:r>
              <a:rPr sz="1500" spc="25" dirty="0">
                <a:solidFill>
                  <a:srgbClr val="EEEEEE"/>
                </a:solidFill>
                <a:latin typeface="Noto Sans"/>
                <a:cs typeface="Noto Sans"/>
              </a:rPr>
              <a:t>many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applications  </a:t>
            </a:r>
            <a:r>
              <a:rPr sz="1500" spc="-35" dirty="0">
                <a:solidFill>
                  <a:srgbClr val="EEEEEE"/>
                </a:solidFill>
                <a:latin typeface="Noto Sans"/>
                <a:cs typeface="Noto Sans"/>
              </a:rPr>
              <a:t>Image</a:t>
            </a:r>
            <a:r>
              <a:rPr sz="1500" spc="30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processing</a:t>
            </a:r>
            <a:endParaRPr sz="1500">
              <a:latin typeface="Noto Sans"/>
              <a:cs typeface="Noto Sans"/>
            </a:endParaRPr>
          </a:p>
          <a:p>
            <a:pPr marL="256540" marR="1626870">
              <a:lnSpc>
                <a:spcPts val="1760"/>
              </a:lnSpc>
            </a:pPr>
            <a:r>
              <a:rPr sz="1500" spc="-15" dirty="0">
                <a:solidFill>
                  <a:srgbClr val="EEEEEE"/>
                </a:solidFill>
                <a:latin typeface="Noto Sans"/>
                <a:cs typeface="Noto Sans"/>
              </a:rPr>
              <a:t>Signal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processing 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Linear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algebra</a:t>
            </a:r>
            <a:endParaRPr sz="1500">
              <a:latin typeface="Noto Sans"/>
              <a:cs typeface="Noto Sans"/>
            </a:endParaRPr>
          </a:p>
          <a:p>
            <a:pPr marL="256540">
              <a:lnSpc>
                <a:spcPts val="1710"/>
              </a:lnSpc>
            </a:pP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plethora </a:t>
            </a:r>
            <a:r>
              <a:rPr sz="1500" spc="-20" dirty="0">
                <a:solidFill>
                  <a:srgbClr val="EEEEEE"/>
                </a:solidFill>
                <a:latin typeface="Noto Sans"/>
                <a:cs typeface="Noto Sans"/>
              </a:rPr>
              <a:t>of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 others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fld id="{81D60167-4931-47E6-BA6A-407CBD079E47}" type="slidenum">
              <a:rPr sz="700" spc="-5" dirty="0">
                <a:latin typeface="Verdana"/>
                <a:cs typeface="Verdana"/>
              </a:rPr>
              <a:t>2</a:t>
            </a:fld>
            <a:r>
              <a:rPr sz="700" spc="-5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 smtClean="0"/>
              <a:t>Creating</a:t>
            </a:r>
            <a:r>
              <a:rPr lang="nl-NL" dirty="0" smtClean="0"/>
              <a:t> arrays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672307" y="1905953"/>
            <a:ext cx="8544401" cy="4480457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M = numpy.random.rand(3,3)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M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array([[ 0.84188778,  0.70928643,  0.87321035],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[ 0.81885553,  0.92208501,  0.873464  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[ 0.27111984,  0.82213106,  0.55987325]])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numpy.save('saved-matrix.npy', M)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numpy.load('saved-matrix.npy')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array([[ 0.84188778,  0.70928643,  0.87321035],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[ 0.81885553,  0.92208501,  0.873464  ],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[ 0.27111984,  0.82213106,  0.55987325]])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os.system('head saved-matrix.npy')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NUMPYF{'descr': '&lt;f8', 'fortran_order': False, 'shape': (3, 3), }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Ï&lt;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£¾ðê?­sy²æ?$÷ÒVñë?Ù4ê?%dn¸í?Ã[Äjóë?Ä,ZÑ?Ç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ÎåNê?ó7L{êá?0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71600" y="6705600"/>
            <a:ext cx="5972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https://docs.scipy.org/doc/numpy/user/basics.io.html</a:t>
            </a:r>
            <a:endParaRPr lang="cs-CZ" dirty="0" smtClean="0"/>
          </a:p>
          <a:p>
            <a:r>
              <a:rPr lang="en-US" dirty="0" smtClean="0">
                <a:hlinkClick r:id="rId4"/>
              </a:rPr>
              <a:t>https://docs.scipy.org/doc/numpy/reference/routines.io.html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24379" y="715210"/>
            <a:ext cx="5996940" cy="1242776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302260">
              <a:lnSpc>
                <a:spcPct val="100000"/>
              </a:lnSpc>
              <a:spcBef>
                <a:spcPts val="1135"/>
              </a:spcBef>
            </a:pPr>
            <a:r>
              <a:rPr spc="-275" dirty="0">
                <a:solidFill>
                  <a:schemeClr val="bg1"/>
                </a:solidFill>
              </a:rPr>
              <a:t>Universal </a:t>
            </a:r>
            <a:r>
              <a:rPr spc="-220" dirty="0">
                <a:solidFill>
                  <a:schemeClr val="bg1"/>
                </a:solidFill>
              </a:rPr>
              <a:t>Functions</a:t>
            </a:r>
            <a:r>
              <a:rPr spc="-625" dirty="0">
                <a:solidFill>
                  <a:schemeClr val="bg1"/>
                </a:solidFill>
              </a:rPr>
              <a:t> </a:t>
            </a:r>
            <a:r>
              <a:rPr spc="-340" dirty="0">
                <a:solidFill>
                  <a:schemeClr val="bg1"/>
                </a:solidFill>
              </a:rPr>
              <a:t>(ufuncs)</a:t>
            </a:r>
          </a:p>
          <a:p>
            <a:pPr marL="12065" marR="5080" algn="ctr">
              <a:lnSpc>
                <a:spcPts val="1760"/>
              </a:lnSpc>
              <a:spcBef>
                <a:spcPts val="615"/>
              </a:spcBef>
            </a:pPr>
            <a:r>
              <a:rPr sz="1500" b="0" dirty="0">
                <a:solidFill>
                  <a:schemeClr val="bg1"/>
                </a:solidFill>
                <a:latin typeface="Noto Sans"/>
                <a:cs typeface="Noto Sans"/>
              </a:rPr>
              <a:t>NumPy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ufuncs </a:t>
            </a:r>
            <a:r>
              <a:rPr sz="1500" b="0" spc="15" dirty="0">
                <a:solidFill>
                  <a:schemeClr val="bg1"/>
                </a:solidFill>
                <a:latin typeface="Noto Sans"/>
                <a:cs typeface="Noto Sans"/>
              </a:rPr>
              <a:t>are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functions </a:t>
            </a:r>
            <a:r>
              <a:rPr sz="1500" b="0" spc="15" dirty="0">
                <a:solidFill>
                  <a:schemeClr val="bg1"/>
                </a:solidFill>
                <a:latin typeface="Noto Sans"/>
                <a:cs typeface="Noto Sans"/>
              </a:rPr>
              <a:t>that operate element-wise </a:t>
            </a:r>
            <a:r>
              <a:rPr sz="1500" b="0" spc="-15" dirty="0">
                <a:solidFill>
                  <a:schemeClr val="bg1"/>
                </a:solidFill>
                <a:latin typeface="Noto Sans"/>
                <a:cs typeface="Noto Sans"/>
              </a:rPr>
              <a:t>on </a:t>
            </a:r>
            <a:r>
              <a:rPr sz="1500" b="0" dirty="0">
                <a:solidFill>
                  <a:schemeClr val="bg1"/>
                </a:solidFill>
                <a:latin typeface="Noto Sans"/>
                <a:cs typeface="Noto Sans"/>
              </a:rPr>
              <a:t>one </a:t>
            </a:r>
            <a:r>
              <a:rPr sz="1500" b="0" spc="-15" dirty="0">
                <a:solidFill>
                  <a:schemeClr val="bg1"/>
                </a:solidFill>
                <a:latin typeface="Noto Sans"/>
                <a:cs typeface="Noto Sans"/>
              </a:rPr>
              <a:t>or 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more</a:t>
            </a:r>
            <a:r>
              <a:rPr sz="1500" b="0" spc="30" dirty="0">
                <a:solidFill>
                  <a:schemeClr val="bg1"/>
                </a:solidFill>
                <a:latin typeface="Noto Sans"/>
                <a:cs typeface="Noto Sans"/>
              </a:rPr>
              <a:t> </a:t>
            </a:r>
            <a:r>
              <a:rPr sz="1500" b="0" spc="25" dirty="0">
                <a:solidFill>
                  <a:schemeClr val="bg1"/>
                </a:solidFill>
                <a:latin typeface="Noto Sans"/>
                <a:cs typeface="Noto Sans"/>
              </a:rPr>
              <a:t>arrays</a:t>
            </a:r>
            <a:endParaRPr sz="1500" dirty="0">
              <a:solidFill>
                <a:schemeClr val="bg1"/>
              </a:solidFill>
              <a:latin typeface="Noto Sans"/>
              <a:cs typeface="Noto San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20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/>
          <p:nvPr/>
        </p:nvSpPr>
        <p:spPr>
          <a:xfrm>
            <a:off x="2595879" y="1991360"/>
            <a:ext cx="486664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5879" y="4033520"/>
            <a:ext cx="48666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62519" y="1991360"/>
            <a:ext cx="121920" cy="21640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73960" y="1991360"/>
            <a:ext cx="121919" cy="21640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34920" y="2052320"/>
            <a:ext cx="4988559" cy="2042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54860" y="4203700"/>
            <a:ext cx="5935980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ufuncs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dispatch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to optimized C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inner-loops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based </a:t>
            </a:r>
            <a:r>
              <a:rPr sz="1500" spc="-15" dirty="0">
                <a:solidFill>
                  <a:srgbClr val="EEEEEE"/>
                </a:solidFill>
                <a:latin typeface="Noto Sans"/>
                <a:cs typeface="Noto Sans"/>
              </a:rPr>
              <a:t>on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array</a:t>
            </a:r>
            <a:r>
              <a:rPr sz="1500" spc="15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dtype</a:t>
            </a:r>
            <a:endParaRPr sz="1500">
              <a:latin typeface="Noto Sans"/>
              <a:cs typeface="Noto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57779" y="911860"/>
            <a:ext cx="4934585" cy="3790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00" spc="-100" dirty="0">
                <a:solidFill>
                  <a:schemeClr val="bg1"/>
                </a:solidFill>
              </a:rPr>
              <a:t>NumPy </a:t>
            </a:r>
            <a:r>
              <a:rPr sz="2300" spc="-155" dirty="0">
                <a:solidFill>
                  <a:schemeClr val="bg1"/>
                </a:solidFill>
              </a:rPr>
              <a:t>has </a:t>
            </a:r>
            <a:r>
              <a:rPr sz="2300" spc="-140" dirty="0">
                <a:solidFill>
                  <a:schemeClr val="bg1"/>
                </a:solidFill>
              </a:rPr>
              <a:t>many </a:t>
            </a:r>
            <a:r>
              <a:rPr sz="2300" spc="-105" dirty="0">
                <a:solidFill>
                  <a:schemeClr val="bg1"/>
                </a:solidFill>
              </a:rPr>
              <a:t>built-in</a:t>
            </a:r>
            <a:r>
              <a:rPr sz="2300" spc="-195" dirty="0">
                <a:solidFill>
                  <a:schemeClr val="bg1"/>
                </a:solidFill>
              </a:rPr>
              <a:t> </a:t>
            </a:r>
            <a:r>
              <a:rPr sz="2300" spc="-90" dirty="0">
                <a:solidFill>
                  <a:schemeClr val="bg1"/>
                </a:solidFill>
              </a:rPr>
              <a:t>ufuncs</a:t>
            </a:r>
            <a:endParaRPr sz="2300" dirty="0">
              <a:solidFill>
                <a:schemeClr val="bg1"/>
              </a:solidFill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21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/>
          <p:nvPr/>
        </p:nvSpPr>
        <p:spPr>
          <a:xfrm>
            <a:off x="1757680" y="1559561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57680" y="1915161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7680" y="2270761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53260" y="1336548"/>
            <a:ext cx="6079490" cy="13258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500" spc="5" dirty="0">
                <a:solidFill>
                  <a:srgbClr val="AAAAEE"/>
                </a:solidFill>
                <a:latin typeface="Noto Sans"/>
                <a:cs typeface="Noto Sans"/>
              </a:rPr>
              <a:t>comparison: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&lt;, &lt;=, ==, !=, &gt;=,</a:t>
            </a:r>
            <a:r>
              <a:rPr sz="1500" spc="2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&gt;</a:t>
            </a:r>
            <a:endParaRPr sz="1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500" spc="15" dirty="0">
                <a:solidFill>
                  <a:srgbClr val="AAAAEE"/>
                </a:solidFill>
                <a:latin typeface="Noto Sans"/>
                <a:cs typeface="Noto Sans"/>
              </a:rPr>
              <a:t>arithmetic: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+, -, *, /, reciprocal,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 square</a:t>
            </a:r>
            <a:endParaRPr sz="1500">
              <a:latin typeface="Courier New"/>
              <a:cs typeface="Courier New"/>
            </a:endParaRPr>
          </a:p>
          <a:p>
            <a:pPr marL="12700" marR="5080">
              <a:lnSpc>
                <a:spcPct val="102200"/>
              </a:lnSpc>
              <a:spcBef>
                <a:spcPts val="960"/>
              </a:spcBef>
            </a:pPr>
            <a:r>
              <a:rPr sz="1500" spc="10" dirty="0">
                <a:solidFill>
                  <a:srgbClr val="AAAAEE"/>
                </a:solidFill>
                <a:latin typeface="Noto Sans"/>
                <a:cs typeface="Noto Sans"/>
              </a:rPr>
              <a:t>exponential: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exp, expm1, exp2, log, log10, log1p,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log2, 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power,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sqrt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57680" y="2860041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57680" y="3215641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7680" y="35712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53260" y="2637027"/>
            <a:ext cx="2409190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5600"/>
              </a:lnSpc>
              <a:spcBef>
                <a:spcPts val="95"/>
              </a:spcBef>
            </a:pPr>
            <a:r>
              <a:rPr sz="1500" spc="-5" dirty="0">
                <a:solidFill>
                  <a:srgbClr val="AAAAEE"/>
                </a:solidFill>
                <a:latin typeface="Noto Sans"/>
                <a:cs typeface="Noto Sans"/>
              </a:rPr>
              <a:t>trigonometric: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sin, cos,  </a:t>
            </a:r>
            <a:r>
              <a:rPr sz="1500" spc="10" dirty="0">
                <a:solidFill>
                  <a:srgbClr val="AAAAEE"/>
                </a:solidFill>
                <a:latin typeface="Noto Sans"/>
                <a:cs typeface="Noto Sans"/>
              </a:rPr>
              <a:t>hyperbolic: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sinh, cosh,  </a:t>
            </a:r>
            <a:r>
              <a:rPr sz="1500" spc="10" dirty="0">
                <a:solidFill>
                  <a:srgbClr val="AAAAEE"/>
                </a:solidFill>
                <a:latin typeface="Noto Sans"/>
                <a:cs typeface="Noto Sans"/>
              </a:rPr>
              <a:t>bitwise </a:t>
            </a:r>
            <a:r>
              <a:rPr sz="1500" spc="5" dirty="0">
                <a:solidFill>
                  <a:srgbClr val="AAAAEE"/>
                </a:solidFill>
                <a:latin typeface="Noto Sans"/>
                <a:cs typeface="Noto Sans"/>
              </a:rPr>
              <a:t>operations: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&amp;,</a:t>
            </a:r>
            <a:r>
              <a:rPr sz="1500" spc="-5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|,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09991" y="2637027"/>
            <a:ext cx="3500754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2545">
              <a:lnSpc>
                <a:spcPct val="155600"/>
              </a:lnSpc>
              <a:spcBef>
                <a:spcPts val="95"/>
              </a:spcBef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tan, acsin, arccos,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atctan 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tanh, acsinh, arccosh,</a:t>
            </a:r>
            <a:r>
              <a:rPr sz="1500" spc="-1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atctanh</a:t>
            </a:r>
            <a:endParaRPr sz="1500">
              <a:latin typeface="Courier New"/>
              <a:cs typeface="Courier New"/>
            </a:endParaRPr>
          </a:p>
          <a:p>
            <a:pPr marL="38735">
              <a:lnSpc>
                <a:spcPct val="100000"/>
              </a:lnSpc>
              <a:spcBef>
                <a:spcPts val="1000"/>
              </a:spcBef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~, ^, left_shift,</a:t>
            </a:r>
            <a:r>
              <a:rPr sz="1500" spc="-5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right_shift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57680" y="39268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57680" y="42824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57680" y="46380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53260" y="3703828"/>
            <a:ext cx="6069330" cy="13258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500" spc="-15" dirty="0">
                <a:solidFill>
                  <a:srgbClr val="AAAAEE"/>
                </a:solidFill>
                <a:latin typeface="Noto Sans"/>
                <a:cs typeface="Noto Sans"/>
              </a:rPr>
              <a:t>logical </a:t>
            </a:r>
            <a:r>
              <a:rPr sz="1500" spc="5" dirty="0">
                <a:solidFill>
                  <a:srgbClr val="AAAAEE"/>
                </a:solidFill>
                <a:latin typeface="Noto Sans"/>
                <a:cs typeface="Noto Sans"/>
              </a:rPr>
              <a:t>operations: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and, logical_xor, not,</a:t>
            </a:r>
            <a:r>
              <a:rPr sz="1500" spc="55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or</a:t>
            </a:r>
            <a:endParaRPr sz="1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500" spc="15" dirty="0">
                <a:solidFill>
                  <a:srgbClr val="AAAAEE"/>
                </a:solidFill>
                <a:latin typeface="Noto Sans"/>
                <a:cs typeface="Noto Sans"/>
              </a:rPr>
              <a:t>predicates: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isfinite, isinf, isnan,</a:t>
            </a:r>
            <a:r>
              <a:rPr sz="150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signbit</a:t>
            </a:r>
            <a:endParaRPr sz="1500">
              <a:latin typeface="Courier New"/>
              <a:cs typeface="Courier New"/>
            </a:endParaRPr>
          </a:p>
          <a:p>
            <a:pPr marL="12700" marR="5080">
              <a:lnSpc>
                <a:spcPct val="102200"/>
              </a:lnSpc>
              <a:spcBef>
                <a:spcPts val="960"/>
              </a:spcBef>
            </a:pPr>
            <a:r>
              <a:rPr sz="1500" dirty="0">
                <a:solidFill>
                  <a:srgbClr val="AAAAEE"/>
                </a:solidFill>
                <a:latin typeface="Noto Sans"/>
                <a:cs typeface="Noto Sans"/>
              </a:rPr>
              <a:t>other: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abs, ceil, floor, mod, modf, round, sinc,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sign,  trunc</a:t>
            </a:r>
            <a:endParaRPr sz="15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97379" y="715210"/>
            <a:ext cx="6251575" cy="1242776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1856739">
              <a:lnSpc>
                <a:spcPct val="100000"/>
              </a:lnSpc>
              <a:spcBef>
                <a:spcPts val="1135"/>
              </a:spcBef>
            </a:pPr>
            <a:r>
              <a:rPr spc="-235" dirty="0">
                <a:solidFill>
                  <a:schemeClr val="bg1"/>
                </a:solidFill>
              </a:rPr>
              <a:t>Broadcasting</a:t>
            </a:r>
          </a:p>
          <a:p>
            <a:pPr marL="12065" marR="5080" algn="ctr">
              <a:lnSpc>
                <a:spcPts val="1760"/>
              </a:lnSpc>
              <a:spcBef>
                <a:spcPts val="615"/>
              </a:spcBef>
            </a:pPr>
            <a:r>
              <a:rPr sz="1500" b="0" dirty="0">
                <a:solidFill>
                  <a:schemeClr val="bg1"/>
                </a:solidFill>
                <a:latin typeface="Noto Sans"/>
                <a:cs typeface="Noto Sans"/>
              </a:rPr>
              <a:t>A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key </a:t>
            </a:r>
            <a:r>
              <a:rPr sz="1500" b="0" spc="10" dirty="0">
                <a:solidFill>
                  <a:schemeClr val="bg1"/>
                </a:solidFill>
                <a:latin typeface="Noto Sans"/>
                <a:cs typeface="Noto Sans"/>
              </a:rPr>
              <a:t>feature </a:t>
            </a:r>
            <a:r>
              <a:rPr sz="1500" b="0" spc="-20" dirty="0">
                <a:solidFill>
                  <a:schemeClr val="bg1"/>
                </a:solidFill>
                <a:latin typeface="Noto Sans"/>
                <a:cs typeface="Noto Sans"/>
              </a:rPr>
              <a:t>of </a:t>
            </a:r>
            <a:r>
              <a:rPr sz="1500" b="0" dirty="0">
                <a:solidFill>
                  <a:schemeClr val="bg1"/>
                </a:solidFill>
                <a:latin typeface="Noto Sans"/>
                <a:cs typeface="Noto Sans"/>
              </a:rPr>
              <a:t>NumPy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is </a:t>
            </a:r>
            <a:r>
              <a:rPr sz="1500" b="0" dirty="0">
                <a:solidFill>
                  <a:schemeClr val="bg1"/>
                </a:solidFill>
                <a:latin typeface="Noto Sans"/>
                <a:cs typeface="Noto Sans"/>
              </a:rPr>
              <a:t>broadcasting, </a:t>
            </a:r>
            <a:r>
              <a:rPr sz="1500" b="0" spc="20" dirty="0">
                <a:solidFill>
                  <a:schemeClr val="bg1"/>
                </a:solidFill>
                <a:latin typeface="Noto Sans"/>
                <a:cs typeface="Noto Sans"/>
              </a:rPr>
              <a:t>where arrays </a:t>
            </a:r>
            <a:r>
              <a:rPr sz="1500" b="0" spc="10" dirty="0">
                <a:solidFill>
                  <a:schemeClr val="bg1"/>
                </a:solidFill>
                <a:latin typeface="Noto Sans"/>
                <a:cs typeface="Noto Sans"/>
              </a:rPr>
              <a:t>with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different,  </a:t>
            </a:r>
            <a:r>
              <a:rPr sz="1500" b="0" spc="15" dirty="0">
                <a:solidFill>
                  <a:schemeClr val="bg1"/>
                </a:solidFill>
                <a:latin typeface="Noto Sans"/>
                <a:cs typeface="Noto Sans"/>
              </a:rPr>
              <a:t>but compatible </a:t>
            </a:r>
            <a:r>
              <a:rPr sz="1500" b="0" spc="20" dirty="0">
                <a:solidFill>
                  <a:schemeClr val="bg1"/>
                </a:solidFill>
                <a:latin typeface="Noto Sans"/>
                <a:cs typeface="Noto Sans"/>
              </a:rPr>
              <a:t>shapes </a:t>
            </a:r>
            <a:r>
              <a:rPr sz="1500" b="0" spc="10" dirty="0">
                <a:solidFill>
                  <a:schemeClr val="bg1"/>
                </a:solidFill>
                <a:latin typeface="Noto Sans"/>
                <a:cs typeface="Noto Sans"/>
              </a:rPr>
              <a:t>can </a:t>
            </a:r>
            <a:r>
              <a:rPr sz="1500" b="0" spc="20" dirty="0">
                <a:solidFill>
                  <a:schemeClr val="bg1"/>
                </a:solidFill>
                <a:latin typeface="Noto Sans"/>
                <a:cs typeface="Noto Sans"/>
              </a:rPr>
              <a:t>be </a:t>
            </a:r>
            <a:r>
              <a:rPr sz="1500" b="0" spc="15" dirty="0">
                <a:solidFill>
                  <a:schemeClr val="bg1"/>
                </a:solidFill>
                <a:latin typeface="Noto Sans"/>
                <a:cs typeface="Noto Sans"/>
              </a:rPr>
              <a:t>used </a:t>
            </a:r>
            <a:r>
              <a:rPr sz="1500" b="0" spc="20" dirty="0">
                <a:solidFill>
                  <a:schemeClr val="bg1"/>
                </a:solidFill>
                <a:latin typeface="Noto Sans"/>
                <a:cs typeface="Noto Sans"/>
              </a:rPr>
              <a:t>as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arguments </a:t>
            </a:r>
            <a:r>
              <a:rPr sz="1500" b="0" spc="10" dirty="0">
                <a:solidFill>
                  <a:schemeClr val="bg1"/>
                </a:solidFill>
                <a:latin typeface="Noto Sans"/>
                <a:cs typeface="Noto Sans"/>
              </a:rPr>
              <a:t>to</a:t>
            </a:r>
            <a:r>
              <a:rPr sz="1500" b="0" spc="40" dirty="0">
                <a:solidFill>
                  <a:schemeClr val="bg1"/>
                </a:solidFill>
                <a:latin typeface="Noto Sans"/>
                <a:cs typeface="Noto Sans"/>
              </a:rPr>
              <a:t> </a:t>
            </a:r>
            <a:r>
              <a:rPr sz="1500" b="0" spc="5" dirty="0">
                <a:solidFill>
                  <a:schemeClr val="bg1"/>
                </a:solidFill>
                <a:latin typeface="Noto Sans"/>
                <a:cs typeface="Noto Sans"/>
              </a:rPr>
              <a:t>ufuncs</a:t>
            </a:r>
            <a:endParaRPr sz="1500" dirty="0">
              <a:solidFill>
                <a:schemeClr val="bg1"/>
              </a:solidFill>
              <a:latin typeface="Noto Sans"/>
              <a:cs typeface="Noto San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24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/>
          <p:nvPr/>
        </p:nvSpPr>
        <p:spPr>
          <a:xfrm>
            <a:off x="2545079" y="1991360"/>
            <a:ext cx="496824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45079" y="4033520"/>
            <a:ext cx="49682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13319" y="1991360"/>
            <a:ext cx="121920" cy="21640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23160" y="1991360"/>
            <a:ext cx="121919" cy="21640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84120" y="2052320"/>
            <a:ext cx="5090159" cy="2042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6529" y="4203700"/>
            <a:ext cx="6355715" cy="2462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-55" dirty="0">
                <a:solidFill>
                  <a:schemeClr val="bg1"/>
                </a:solidFill>
                <a:latin typeface="Noto Sans"/>
                <a:cs typeface="Noto Sans"/>
              </a:rPr>
              <a:t>In 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this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case 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an array 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scalar </a:t>
            </a:r>
            <a:r>
              <a:rPr sz="1500" spc="5" dirty="0">
                <a:solidFill>
                  <a:schemeClr val="bg1"/>
                </a:solidFill>
                <a:latin typeface="Noto Sans"/>
                <a:cs typeface="Noto Sans"/>
              </a:rPr>
              <a:t>is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broadcast to 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an array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with 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shape </a:t>
            </a:r>
            <a:r>
              <a:rPr sz="1500" spc="5" dirty="0">
                <a:solidFill>
                  <a:schemeClr val="bg1"/>
                </a:solidFill>
                <a:latin typeface="Courier New"/>
                <a:cs typeface="Courier New"/>
              </a:rPr>
              <a:t>(5,</a:t>
            </a:r>
            <a:r>
              <a:rPr sz="1500" spc="245" dirty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sz="1500" spc="10" dirty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endParaRPr sz="150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24379" y="952500"/>
            <a:ext cx="6002020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 </a:t>
            </a:r>
            <a:r>
              <a:rPr sz="1500" spc="-10" dirty="0">
                <a:solidFill>
                  <a:srgbClr val="EEEEEE"/>
                </a:solidFill>
                <a:latin typeface="Noto Sans"/>
                <a:cs typeface="Noto Sans"/>
              </a:rPr>
              <a:t>slightly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more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involved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broadcasting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example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in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two</a:t>
            </a:r>
            <a:r>
              <a:rPr sz="1500" spc="145" dirty="0">
                <a:solidFill>
                  <a:srgbClr val="EEEEEE"/>
                </a:solidFill>
                <a:latin typeface="Noto Sans"/>
                <a:cs typeface="Noto Sans"/>
              </a:rPr>
              <a:t>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dimensions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07639" y="1290319"/>
            <a:ext cx="463296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07639" y="3870959"/>
            <a:ext cx="463296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40600" y="1290319"/>
            <a:ext cx="121920" cy="2702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85720" y="1290319"/>
            <a:ext cx="121919" cy="27025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46679" y="1351280"/>
            <a:ext cx="4754880" cy="25806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51166" y="4041139"/>
            <a:ext cx="6142355" cy="4908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Here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an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array </a:t>
            </a:r>
            <a:r>
              <a:rPr sz="1500" spc="-20" dirty="0">
                <a:solidFill>
                  <a:srgbClr val="EEEEEE"/>
                </a:solidFill>
                <a:latin typeface="Noto Sans"/>
                <a:cs typeface="Noto Sans"/>
              </a:rPr>
              <a:t>of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shape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(3,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1)</a:t>
            </a:r>
            <a:r>
              <a:rPr sz="1500" spc="-35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broadcast to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an array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with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shape</a:t>
            </a:r>
            <a:endParaRPr sz="1500">
              <a:latin typeface="Noto Sans"/>
              <a:cs typeface="Noto Sans"/>
            </a:endParaRPr>
          </a:p>
          <a:p>
            <a:pPr marL="3810" algn="ctr">
              <a:lnSpc>
                <a:spcPct val="100000"/>
              </a:lnSpc>
              <a:spcBef>
                <a:spcPts val="40"/>
              </a:spcBef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(3,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2)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25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68700" y="911860"/>
            <a:ext cx="2911475" cy="3790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00" spc="-114" dirty="0">
                <a:solidFill>
                  <a:schemeClr val="bg1"/>
                </a:solidFill>
              </a:rPr>
              <a:t>Broadcasting</a:t>
            </a:r>
            <a:r>
              <a:rPr sz="2300" spc="-220" dirty="0">
                <a:solidFill>
                  <a:schemeClr val="bg1"/>
                </a:solidFill>
              </a:rPr>
              <a:t> </a:t>
            </a:r>
            <a:r>
              <a:rPr sz="2300" spc="-130" dirty="0">
                <a:solidFill>
                  <a:schemeClr val="bg1"/>
                </a:solidFill>
              </a:rPr>
              <a:t>Rules</a:t>
            </a:r>
            <a:endParaRPr sz="2300"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26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110739" y="1338580"/>
            <a:ext cx="5831840" cy="103489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760"/>
              </a:lnSpc>
              <a:spcBef>
                <a:spcPts val="210"/>
              </a:spcBef>
            </a:pPr>
            <a:r>
              <a:rPr sz="1500" spc="-55" dirty="0">
                <a:solidFill>
                  <a:schemeClr val="bg1"/>
                </a:solidFill>
                <a:latin typeface="Noto Sans"/>
                <a:cs typeface="Noto Sans"/>
              </a:rPr>
              <a:t>In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order </a:t>
            </a:r>
            <a:r>
              <a:rPr sz="1500" spc="-25" dirty="0">
                <a:solidFill>
                  <a:schemeClr val="bg1"/>
                </a:solidFill>
                <a:latin typeface="Noto Sans"/>
                <a:cs typeface="Noto Sans"/>
              </a:rPr>
              <a:t>for 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an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operation to broadcast, 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the </a:t>
            </a:r>
            <a:r>
              <a:rPr sz="1500" spc="5" dirty="0">
                <a:solidFill>
                  <a:schemeClr val="bg1"/>
                </a:solidFill>
                <a:latin typeface="Noto Sans"/>
                <a:cs typeface="Noto Sans"/>
              </a:rPr>
              <a:t>size </a:t>
            </a:r>
            <a:r>
              <a:rPr sz="1500" spc="-20" dirty="0">
                <a:solidFill>
                  <a:schemeClr val="bg1"/>
                </a:solidFill>
                <a:latin typeface="Noto Sans"/>
                <a:cs typeface="Noto Sans"/>
              </a:rPr>
              <a:t>of 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all the </a:t>
            </a:r>
            <a:r>
              <a:rPr sz="1500" spc="5" dirty="0">
                <a:solidFill>
                  <a:schemeClr val="bg1"/>
                </a:solidFill>
                <a:latin typeface="Noto Sans"/>
                <a:cs typeface="Noto Sans"/>
              </a:rPr>
              <a:t>trailing  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dimensions </a:t>
            </a:r>
            <a:r>
              <a:rPr sz="1500" spc="-25" dirty="0">
                <a:solidFill>
                  <a:schemeClr val="bg1"/>
                </a:solidFill>
                <a:latin typeface="Noto Sans"/>
                <a:cs typeface="Noto Sans"/>
              </a:rPr>
              <a:t>for </a:t>
            </a:r>
            <a:r>
              <a:rPr sz="1500" spc="5" dirty="0">
                <a:solidFill>
                  <a:schemeClr val="bg1"/>
                </a:solidFill>
                <a:latin typeface="Noto Sans"/>
                <a:cs typeface="Noto Sans"/>
              </a:rPr>
              <a:t>both 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arrays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must</a:t>
            </a:r>
            <a:r>
              <a:rPr sz="1500" spc="80" dirty="0">
                <a:solidFill>
                  <a:schemeClr val="bg1"/>
                </a:solidFill>
                <a:latin typeface="Noto Sans"/>
                <a:cs typeface="Noto Sans"/>
              </a:rPr>
              <a:t> </a:t>
            </a:r>
            <a:r>
              <a:rPr sz="1500" spc="10" dirty="0">
                <a:solidFill>
                  <a:schemeClr val="bg1"/>
                </a:solidFill>
                <a:latin typeface="Noto Sans"/>
                <a:cs typeface="Noto Sans"/>
              </a:rPr>
              <a:t>either:</a:t>
            </a:r>
            <a:endParaRPr sz="1500">
              <a:solidFill>
                <a:schemeClr val="bg1"/>
              </a:solidFill>
              <a:latin typeface="Noto Sans"/>
              <a:cs typeface="Noto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964565" algn="l"/>
                <a:tab pos="1391285" algn="l"/>
              </a:tabLst>
            </a:pP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be</a:t>
            </a:r>
            <a:r>
              <a:rPr sz="1500" spc="40" dirty="0">
                <a:solidFill>
                  <a:schemeClr val="bg1"/>
                </a:solidFill>
                <a:latin typeface="Noto Sans"/>
                <a:cs typeface="Noto Sans"/>
              </a:rPr>
              <a:t> </a:t>
            </a:r>
            <a:r>
              <a:rPr sz="1500" b="1" spc="40" dirty="0">
                <a:solidFill>
                  <a:schemeClr val="bg1"/>
                </a:solidFill>
                <a:latin typeface="Arial"/>
                <a:cs typeface="Arial"/>
              </a:rPr>
              <a:t>equal	</a:t>
            </a:r>
            <a:r>
              <a:rPr sz="1500" spc="15" dirty="0">
                <a:solidFill>
                  <a:schemeClr val="bg1"/>
                </a:solidFill>
                <a:latin typeface="Noto Sans"/>
                <a:cs typeface="Noto Sans"/>
              </a:rPr>
              <a:t>OR	</a:t>
            </a:r>
            <a:r>
              <a:rPr sz="1500" spc="20" dirty="0">
                <a:solidFill>
                  <a:schemeClr val="bg1"/>
                </a:solidFill>
                <a:latin typeface="Noto Sans"/>
                <a:cs typeface="Noto Sans"/>
              </a:rPr>
              <a:t>be</a:t>
            </a:r>
            <a:r>
              <a:rPr sz="1500" spc="30" dirty="0">
                <a:solidFill>
                  <a:schemeClr val="bg1"/>
                </a:solidFill>
                <a:latin typeface="Noto Sans"/>
                <a:cs typeface="Noto Sans"/>
              </a:rPr>
              <a:t> </a:t>
            </a:r>
            <a:r>
              <a:rPr sz="1500" b="1" spc="45" dirty="0">
                <a:solidFill>
                  <a:schemeClr val="bg1"/>
                </a:solidFill>
                <a:latin typeface="Arial"/>
                <a:cs typeface="Arial"/>
              </a:rPr>
              <a:t>one</a:t>
            </a:r>
            <a:endParaRPr sz="15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77720" y="2661920"/>
            <a:ext cx="5892800" cy="2560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282167" y="2724745"/>
          <a:ext cx="3482338" cy="228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5485"/>
                <a:gridCol w="414654"/>
                <a:gridCol w="880744"/>
                <a:gridCol w="259080"/>
                <a:gridCol w="207010"/>
                <a:gridCol w="207010"/>
                <a:gridCol w="207010"/>
                <a:gridCol w="207010"/>
                <a:gridCol w="207010"/>
                <a:gridCol w="187325"/>
              </a:tblGrid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29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9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(1d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9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29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192405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7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(2d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Result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7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(2d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(2d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</a:tr>
              <a:tr h="192405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7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(3d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Result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7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(3d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(4d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111125" marB="0">
                    <a:solidFill>
                      <a:srgbClr val="111111"/>
                    </a:solidFill>
                  </a:tcPr>
                </a:tc>
              </a:tr>
              <a:tr h="192405">
                <a:tc>
                  <a:txBody>
                    <a:bodyPr/>
                    <a:lstStyle/>
                    <a:p>
                      <a:pPr marL="31750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75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(3d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375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Result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40"/>
                        </a:lnSpc>
                      </a:pPr>
                      <a:r>
                        <a:rPr sz="1350" spc="-5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(4d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array):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3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2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6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1340"/>
                        </a:lnSpc>
                      </a:pPr>
                      <a:r>
                        <a:rPr sz="1350" dirty="0">
                          <a:solidFill>
                            <a:srgbClr val="EEEEEE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11111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99179" y="855045"/>
            <a:ext cx="2863215" cy="57400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190" dirty="0">
                <a:solidFill>
                  <a:schemeClr val="bg1"/>
                </a:solidFill>
                <a:latin typeface="Georgia"/>
                <a:cs typeface="Georgia"/>
              </a:rPr>
              <a:t>Array</a:t>
            </a:r>
            <a:r>
              <a:rPr spc="-220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r>
              <a:rPr spc="-65" dirty="0">
                <a:solidFill>
                  <a:schemeClr val="bg1"/>
                </a:solidFill>
                <a:latin typeface="Georgia"/>
                <a:cs typeface="Georgia"/>
              </a:rPr>
              <a:t>Methods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/>
          <p:nvPr/>
        </p:nvSpPr>
        <p:spPr>
          <a:xfrm>
            <a:off x="1757680" y="1651002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01520" y="187452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57680" y="2230122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01520" y="24536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7680" y="3042922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01520" y="32664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7680" y="3855722"/>
            <a:ext cx="81280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01520" y="407924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53260" y="1551939"/>
            <a:ext cx="5366385" cy="2685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80"/>
              </a:lnSpc>
              <a:spcBef>
                <a:spcPts val="120"/>
              </a:spcBef>
            </a:pP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Predicates</a:t>
            </a:r>
            <a:endParaRPr sz="1500" dirty="0">
              <a:latin typeface="Noto Sans"/>
              <a:cs typeface="Noto Sans"/>
            </a:endParaRPr>
          </a:p>
          <a:p>
            <a:pPr marL="255904">
              <a:lnSpc>
                <a:spcPts val="1780"/>
              </a:lnSpc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a.any(),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a.all()</a:t>
            </a:r>
            <a:endParaRPr sz="1500" dirty="0">
              <a:latin typeface="Courier New"/>
              <a:cs typeface="Courier New"/>
            </a:endParaRPr>
          </a:p>
          <a:p>
            <a:pPr marL="12700">
              <a:lnSpc>
                <a:spcPts val="1780"/>
              </a:lnSpc>
              <a:spcBef>
                <a:spcPts val="1000"/>
              </a:spcBef>
            </a:pP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Reductions</a:t>
            </a:r>
            <a:endParaRPr sz="1500" dirty="0">
              <a:latin typeface="Noto Sans"/>
              <a:cs typeface="Noto Sans"/>
            </a:endParaRPr>
          </a:p>
          <a:p>
            <a:pPr marL="255904" marR="5080">
              <a:lnSpc>
                <a:spcPts val="1839"/>
              </a:lnSpc>
              <a:spcBef>
                <a:spcPts val="5"/>
              </a:spcBef>
            </a:pPr>
            <a:r>
              <a:rPr sz="1500" spc="5" dirty="0" err="1">
                <a:solidFill>
                  <a:srgbClr val="EEEEEE"/>
                </a:solidFill>
                <a:latin typeface="Courier New"/>
                <a:cs typeface="Courier New"/>
              </a:rPr>
              <a:t>a.mean</a:t>
            </a:r>
            <a:r>
              <a:rPr sz="1500" spc="5" dirty="0" smtClean="0">
                <a:solidFill>
                  <a:srgbClr val="EEEEEE"/>
                </a:solidFill>
                <a:latin typeface="Courier New"/>
                <a:cs typeface="Courier New"/>
              </a:rPr>
              <a:t>(),</a:t>
            </a:r>
            <a:r>
              <a:rPr lang="cs-CZ" sz="1500" spc="5" dirty="0" smtClean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lang="cs-CZ" sz="1500" spc="5" dirty="0" err="1" smtClean="0">
                <a:solidFill>
                  <a:srgbClr val="EEEEEE"/>
                </a:solidFill>
                <a:latin typeface="Courier New"/>
                <a:cs typeface="Courier New"/>
              </a:rPr>
              <a:t>a.sum</a:t>
            </a:r>
            <a:r>
              <a:rPr lang="cs-CZ" sz="1500" spc="5" dirty="0" smtClean="0">
                <a:solidFill>
                  <a:srgbClr val="EEEEEE"/>
                </a:solidFill>
                <a:latin typeface="Courier New"/>
                <a:cs typeface="Courier New"/>
              </a:rPr>
              <a:t>(),</a:t>
            </a:r>
            <a:r>
              <a:rPr sz="1500" spc="5" dirty="0" smtClean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a.argmin(), a.argmax(),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a.trace(),  </a:t>
            </a: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a.cumsum(),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a.cumprod()</a:t>
            </a:r>
            <a:endParaRPr sz="1500" dirty="0">
              <a:latin typeface="Courier New"/>
              <a:cs typeface="Courier New"/>
            </a:endParaRPr>
          </a:p>
          <a:p>
            <a:pPr marL="12700">
              <a:lnSpc>
                <a:spcPts val="1780"/>
              </a:lnSpc>
              <a:spcBef>
                <a:spcPts val="935"/>
              </a:spcBef>
            </a:pP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Manipulation</a:t>
            </a:r>
            <a:endParaRPr sz="1500" dirty="0">
              <a:latin typeface="Noto Sans"/>
              <a:cs typeface="Noto Sans"/>
            </a:endParaRPr>
          </a:p>
          <a:p>
            <a:pPr marL="255904">
              <a:lnSpc>
                <a:spcPts val="1780"/>
              </a:lnSpc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a.argsort(), a.transpose(),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 a.reshape(...),</a:t>
            </a:r>
            <a:endParaRPr sz="1500" dirty="0">
              <a:latin typeface="Courier New"/>
              <a:cs typeface="Courier New"/>
            </a:endParaRPr>
          </a:p>
          <a:p>
            <a:pPr marL="255904">
              <a:lnSpc>
                <a:spcPct val="100000"/>
              </a:lnSpc>
              <a:spcBef>
                <a:spcPts val="40"/>
              </a:spcBef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a.ravel(), a.fill(...),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 a.clip(...)</a:t>
            </a:r>
            <a:endParaRPr sz="1500" dirty="0">
              <a:latin typeface="Courier New"/>
              <a:cs typeface="Courier New"/>
            </a:endParaRPr>
          </a:p>
          <a:p>
            <a:pPr marL="12700">
              <a:lnSpc>
                <a:spcPts val="1780"/>
              </a:lnSpc>
              <a:spcBef>
                <a:spcPts val="1000"/>
              </a:spcBef>
            </a:pP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Complex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Numbers</a:t>
            </a:r>
            <a:endParaRPr sz="1500" dirty="0">
              <a:latin typeface="Noto Sans"/>
              <a:cs typeface="Noto Sans"/>
            </a:endParaRPr>
          </a:p>
          <a:p>
            <a:pPr marL="255904">
              <a:lnSpc>
                <a:spcPts val="1780"/>
              </a:lnSpc>
            </a:pPr>
            <a:r>
              <a:rPr sz="1500" spc="5" dirty="0">
                <a:solidFill>
                  <a:srgbClr val="EEEEEE"/>
                </a:solidFill>
                <a:latin typeface="Courier New"/>
                <a:cs typeface="Courier New"/>
              </a:rPr>
              <a:t>a.real, a.imag,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 a.conj()</a:t>
            </a:r>
            <a:endParaRPr sz="1500" dirty="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17367" y="7127651"/>
            <a:ext cx="626110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r>
              <a:rPr sz="700" spc="-5" dirty="0">
                <a:latin typeface="Verdana"/>
                <a:cs typeface="Verdana"/>
              </a:rPr>
              <a:t>28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14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79799" y="879493"/>
            <a:ext cx="2933700" cy="57400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cs-CZ" spc="-265" dirty="0" err="1" smtClean="0">
                <a:solidFill>
                  <a:schemeClr val="bg1"/>
                </a:solidFill>
              </a:rPr>
              <a:t>Reduction</a:t>
            </a:r>
            <a:r>
              <a:rPr lang="cs-CZ" spc="-265" dirty="0" smtClean="0">
                <a:solidFill>
                  <a:schemeClr val="bg1"/>
                </a:solidFill>
              </a:rPr>
              <a:t>: </a:t>
            </a:r>
            <a:r>
              <a:rPr spc="-265" dirty="0" smtClean="0">
                <a:solidFill>
                  <a:schemeClr val="bg1"/>
                </a:solidFill>
              </a:rPr>
              <a:t>A</a:t>
            </a:r>
            <a:r>
              <a:rPr spc="-225" dirty="0" smtClean="0">
                <a:solidFill>
                  <a:schemeClr val="bg1"/>
                </a:solidFill>
              </a:rPr>
              <a:t>x</a:t>
            </a:r>
            <a:r>
              <a:rPr spc="-265" dirty="0" smtClean="0">
                <a:solidFill>
                  <a:schemeClr val="bg1"/>
                </a:solidFill>
              </a:rPr>
              <a:t>i</a:t>
            </a:r>
            <a:r>
              <a:rPr spc="-220" dirty="0" smtClean="0">
                <a:solidFill>
                  <a:schemeClr val="bg1"/>
                </a:solidFill>
              </a:rPr>
              <a:t>s</a:t>
            </a:r>
            <a:endParaRPr spc="-220" dirty="0">
              <a:solidFill>
                <a:schemeClr val="bg1"/>
              </a:solidFill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22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89170" y="1744980"/>
            <a:ext cx="6266180" cy="7245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635" algn="ctr">
              <a:lnSpc>
                <a:spcPct val="102200"/>
              </a:lnSpc>
              <a:spcBef>
                <a:spcPts val="80"/>
              </a:spcBef>
            </a:pP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Array method reductions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take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an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optional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axis </a:t>
            </a:r>
            <a:r>
              <a:rPr sz="1500" spc="25" dirty="0">
                <a:solidFill>
                  <a:srgbClr val="EEEEEE"/>
                </a:solidFill>
                <a:latin typeface="Noto Sans"/>
                <a:cs typeface="Noto Sans"/>
              </a:rPr>
              <a:t>parameter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that 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specifies over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which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axes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to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reduce </a:t>
            </a: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axis=None</a:t>
            </a:r>
            <a:r>
              <a:rPr sz="1500" spc="-43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reduces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into </a:t>
            </a:r>
            <a:r>
              <a:rPr sz="1500" dirty="0">
                <a:solidFill>
                  <a:srgbClr val="EEEEEE"/>
                </a:solidFill>
                <a:latin typeface="Noto Sans"/>
                <a:cs typeface="Noto Sans"/>
              </a:rPr>
              <a:t>a </a:t>
            </a:r>
            <a:r>
              <a:rPr sz="1500" spc="-15" dirty="0">
                <a:solidFill>
                  <a:srgbClr val="EEEEEE"/>
                </a:solidFill>
                <a:latin typeface="Noto Sans"/>
                <a:cs typeface="Noto Sans"/>
              </a:rPr>
              <a:t>single 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scalar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93159" y="3017520"/>
            <a:ext cx="421639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93159" y="4358640"/>
            <a:ext cx="4216399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09559" y="3017520"/>
            <a:ext cx="121920" cy="14630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240" y="3017520"/>
            <a:ext cx="121920" cy="14630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32200" y="3078479"/>
            <a:ext cx="4338320" cy="13411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65290" y="5057139"/>
            <a:ext cx="2315210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axis=None</a:t>
            </a:r>
            <a:r>
              <a:rPr sz="1500" spc="-55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is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the default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54200" y="3048000"/>
            <a:ext cx="1656080" cy="13411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84679" y="3322320"/>
            <a:ext cx="1595120" cy="670560"/>
          </a:xfrm>
          <a:prstGeom prst="rect">
            <a:avLst/>
          </a:prstGeom>
          <a:solidFill>
            <a:srgbClr val="3F3F3F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2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a.sum()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7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105</a:t>
            </a:r>
            <a:endParaRPr sz="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80539" y="962660"/>
            <a:ext cx="391731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axis=0</a:t>
            </a:r>
            <a:r>
              <a:rPr sz="1500" spc="-525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reduces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into the </a:t>
            </a:r>
            <a:r>
              <a:rPr sz="1500" spc="5" dirty="0">
                <a:solidFill>
                  <a:srgbClr val="EEEEEE"/>
                </a:solidFill>
                <a:latin typeface="Noto Sans"/>
                <a:cs typeface="Noto Sans"/>
              </a:rPr>
              <a:t>zeroth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dimension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19879" y="2946400"/>
            <a:ext cx="3810000" cy="12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29880" y="1259839"/>
            <a:ext cx="121920" cy="18084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97959" y="1259839"/>
            <a:ext cx="121920" cy="18084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58920" y="1320800"/>
            <a:ext cx="3931920" cy="16865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80539" y="3126739"/>
            <a:ext cx="368363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EEEEEE"/>
                </a:solidFill>
                <a:latin typeface="Courier New"/>
                <a:cs typeface="Courier New"/>
              </a:rPr>
              <a:t>axis=0</a:t>
            </a:r>
            <a:r>
              <a:rPr sz="1500" spc="-530" dirty="0">
                <a:solidFill>
                  <a:srgbClr val="EEEEEE"/>
                </a:solidFill>
                <a:latin typeface="Courier New"/>
                <a:cs typeface="Courier New"/>
              </a:rPr>
              <a:t> </a:t>
            </a:r>
            <a:r>
              <a:rPr sz="1500" spc="20" dirty="0">
                <a:solidFill>
                  <a:srgbClr val="EEEEEE"/>
                </a:solidFill>
                <a:latin typeface="Noto Sans"/>
                <a:cs typeface="Noto Sans"/>
              </a:rPr>
              <a:t>reduces </a:t>
            </a:r>
            <a:r>
              <a:rPr sz="1500" spc="15" dirty="0">
                <a:solidFill>
                  <a:srgbClr val="EEEEEE"/>
                </a:solidFill>
                <a:latin typeface="Noto Sans"/>
                <a:cs typeface="Noto Sans"/>
              </a:rPr>
              <a:t>into the </a:t>
            </a:r>
            <a:r>
              <a:rPr sz="1500" spc="-5" dirty="0">
                <a:solidFill>
                  <a:srgbClr val="EEEEEE"/>
                </a:solidFill>
                <a:latin typeface="Noto Sans"/>
                <a:cs typeface="Noto Sans"/>
              </a:rPr>
              <a:t>first </a:t>
            </a:r>
            <a:r>
              <a:rPr sz="1500" spc="10" dirty="0">
                <a:solidFill>
                  <a:srgbClr val="EEEEEE"/>
                </a:solidFill>
                <a:latin typeface="Noto Sans"/>
                <a:cs typeface="Noto Sans"/>
              </a:rPr>
              <a:t>dimension</a:t>
            </a:r>
            <a:endParaRPr sz="1500">
              <a:latin typeface="Noto Sans"/>
              <a:cs typeface="Noto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19879" y="3423920"/>
            <a:ext cx="3810000" cy="1219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9879" y="4826000"/>
            <a:ext cx="381000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9880" y="3423920"/>
            <a:ext cx="121920" cy="152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97959" y="3423920"/>
            <a:ext cx="121920" cy="15239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58920" y="3484879"/>
            <a:ext cx="3931920" cy="14020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74520" y="1290319"/>
            <a:ext cx="2042160" cy="1097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05000" y="1442719"/>
            <a:ext cx="1981200" cy="670560"/>
          </a:xfrm>
          <a:prstGeom prst="rect">
            <a:avLst/>
          </a:prstGeom>
          <a:solidFill>
            <a:srgbClr val="3F3F3F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8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a.sum(axis=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0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8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array([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15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18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21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</a:t>
            </a:r>
            <a:r>
              <a:rPr sz="800" spc="-35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24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27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])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4520" y="3454400"/>
            <a:ext cx="2042160" cy="9753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05000" y="3606800"/>
            <a:ext cx="1981200" cy="548640"/>
          </a:xfrm>
          <a:prstGeom prst="rect">
            <a:avLst/>
          </a:prstGeom>
          <a:solidFill>
            <a:srgbClr val="3F3F3F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In 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9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</a:t>
            </a:r>
            <a:r>
              <a:rPr sz="800" spc="-10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a.sum(axis=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1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)</a:t>
            </a:r>
            <a:endParaRPr sz="800">
              <a:latin typeface="Courier New"/>
              <a:cs typeface="Courier New"/>
            </a:endParaRPr>
          </a:p>
          <a:p>
            <a:pPr marL="30480">
              <a:lnSpc>
                <a:spcPct val="100000"/>
              </a:lnSpc>
            </a:pP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Out[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9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]: 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array([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10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, </a:t>
            </a:r>
            <a:r>
              <a:rPr sz="800" spc="-5" dirty="0">
                <a:solidFill>
                  <a:srgbClr val="8CD0D3"/>
                </a:solidFill>
                <a:latin typeface="Courier New"/>
                <a:cs typeface="Courier New"/>
              </a:rPr>
              <a:t>35</a:t>
            </a:r>
            <a:r>
              <a:rPr sz="800" spc="-5" dirty="0">
                <a:solidFill>
                  <a:srgbClr val="DCDCDC"/>
                </a:solidFill>
                <a:latin typeface="Courier New"/>
                <a:cs typeface="Courier New"/>
              </a:rPr>
              <a:t>,</a:t>
            </a:r>
            <a:r>
              <a:rPr sz="800" spc="-25" dirty="0">
                <a:solidFill>
                  <a:srgbClr val="DCDCDC"/>
                </a:solidFill>
                <a:latin typeface="Courier New"/>
                <a:cs typeface="Courier New"/>
              </a:rPr>
              <a:t> </a:t>
            </a:r>
            <a:r>
              <a:rPr sz="800" dirty="0">
                <a:solidFill>
                  <a:srgbClr val="8CD0D3"/>
                </a:solidFill>
                <a:latin typeface="Courier New"/>
                <a:cs typeface="Courier New"/>
              </a:rPr>
              <a:t>60</a:t>
            </a:r>
            <a:r>
              <a:rPr sz="800" dirty="0">
                <a:solidFill>
                  <a:srgbClr val="DCDCDC"/>
                </a:solidFill>
                <a:latin typeface="Courier New"/>
                <a:cs typeface="Courier New"/>
              </a:rPr>
              <a:t>])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25" dirty="0"/>
              <a:t>Page </a:t>
            </a:r>
            <a:r>
              <a:rPr spc="-5" dirty="0"/>
              <a:t>23 </a:t>
            </a:r>
            <a:r>
              <a:rPr spc="5" dirty="0"/>
              <a:t>of</a:t>
            </a:r>
            <a:r>
              <a:rPr spc="-114" dirty="0"/>
              <a:t> </a:t>
            </a:r>
            <a:r>
              <a:rPr spc="-5" dirty="0"/>
              <a:t>39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creation and use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93725" y="1747045"/>
            <a:ext cx="8870950" cy="277396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 dirty="0" smtClean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arr</a:t>
            </a:r>
            <a:r>
              <a:rPr lang="en-US" altLang="nl-NL" sz="1320" dirty="0">
                <a:latin typeface="Courier New" panose="02070309020205020404" pitchFamily="49" charset="0"/>
              </a:rPr>
              <a:t> =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numpy.arange</a:t>
            </a:r>
            <a:r>
              <a:rPr lang="en-US" altLang="nl-NL" sz="1320" dirty="0">
                <a:latin typeface="Courier New" panose="02070309020205020404" pitchFamily="49" charset="0"/>
              </a:rPr>
              <a:t>(10, 20 )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div_by_3 = arr%3 == 0  # comparison produces </a:t>
            </a:r>
            <a:r>
              <a:rPr lang="en-US" altLang="nl-NL" sz="1320" dirty="0" err="1">
                <a:latin typeface="Courier New" panose="02070309020205020404" pitchFamily="49" charset="0"/>
              </a:rPr>
              <a:t>boolean</a:t>
            </a:r>
            <a:r>
              <a:rPr lang="en-US" altLang="nl-NL" sz="1320" dirty="0">
                <a:latin typeface="Courier New" panose="02070309020205020404" pitchFamily="49" charset="0"/>
              </a:rPr>
              <a:t> array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print(div_by_3)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[ False </a:t>
            </a:r>
            <a:r>
              <a:rPr lang="en-US" altLang="nl-NL" sz="1320" dirty="0" err="1">
                <a:latin typeface="Courier New" panose="02070309020205020404" pitchFamily="49" charset="0"/>
              </a:rPr>
              <a:t>False</a:t>
            </a:r>
            <a:r>
              <a:rPr lang="en-US" altLang="nl-NL" sz="1320" dirty="0">
                <a:latin typeface="Courier New" panose="02070309020205020404" pitchFamily="49" charset="0"/>
              </a:rPr>
              <a:t>  True False </a:t>
            </a:r>
            <a:r>
              <a:rPr lang="en-US" altLang="nl-NL" sz="1320" dirty="0" err="1">
                <a:latin typeface="Courier New" panose="02070309020205020404" pitchFamily="49" charset="0"/>
              </a:rPr>
              <a:t>False</a:t>
            </a:r>
            <a:r>
              <a:rPr lang="en-US" altLang="nl-NL" sz="1320" dirty="0">
                <a:latin typeface="Courier New" panose="02070309020205020404" pitchFamily="49" charset="0"/>
              </a:rPr>
              <a:t>  True False </a:t>
            </a:r>
            <a:r>
              <a:rPr lang="en-US" altLang="nl-NL" sz="1320" dirty="0" err="1">
                <a:latin typeface="Courier New" panose="02070309020205020404" pitchFamily="49" charset="0"/>
              </a:rPr>
              <a:t>False</a:t>
            </a:r>
            <a:r>
              <a:rPr lang="en-US" altLang="nl-NL" sz="1320" dirty="0">
                <a:latin typeface="Courier New" panose="02070309020205020404" pitchFamily="49" charset="0"/>
              </a:rPr>
              <a:t>  True False]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print(</a:t>
            </a:r>
            <a:r>
              <a:rPr lang="en-US" altLang="nl-NL" sz="1320" dirty="0" err="1">
                <a:latin typeface="Courier New" panose="02070309020205020404" pitchFamily="49" charset="0"/>
              </a:rPr>
              <a:t>arr</a:t>
            </a:r>
            <a:r>
              <a:rPr lang="en-US" altLang="nl-NL" sz="1320" dirty="0">
                <a:latin typeface="Courier New" panose="02070309020205020404" pitchFamily="49" charset="0"/>
              </a:rPr>
              <a:t>[div_by_3])  # can use </a:t>
            </a:r>
            <a:r>
              <a:rPr lang="en-US" altLang="nl-NL" sz="1320" dirty="0" err="1">
                <a:latin typeface="Courier New" panose="02070309020205020404" pitchFamily="49" charset="0"/>
              </a:rPr>
              <a:t>boolean</a:t>
            </a:r>
            <a:r>
              <a:rPr lang="en-US" altLang="nl-NL" sz="1320" dirty="0">
                <a:latin typeface="Courier New" panose="02070309020205020404" pitchFamily="49" charset="0"/>
              </a:rPr>
              <a:t> lists as indices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[12 15 18]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latin typeface="Courier New" panose="02070309020205020404" pitchFamily="49" charset="0"/>
              </a:rPr>
              <a:t>arr</a:t>
            </a:r>
            <a:r>
              <a:rPr lang="en-US" altLang="nl-NL" sz="1320" dirty="0">
                <a:latin typeface="Courier New" panose="02070309020205020404" pitchFamily="49" charset="0"/>
              </a:rPr>
              <a:t> = </a:t>
            </a:r>
            <a:r>
              <a:rPr lang="en-US" altLang="nl-NL" sz="1320" dirty="0" err="1">
                <a:latin typeface="Courier New" panose="02070309020205020404" pitchFamily="49" charset="0"/>
              </a:rPr>
              <a:t>numpy.arange</a:t>
            </a:r>
            <a:r>
              <a:rPr lang="en-US" altLang="nl-NL" sz="1320" dirty="0">
                <a:latin typeface="Courier New" panose="02070309020205020404" pitchFamily="49" charset="0"/>
              </a:rPr>
              <a:t>(10, 20) . reshape((2,5))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[[10 11 12 13 14]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 dirty="0">
                <a:latin typeface="Courier New" panose="02070309020205020404" pitchFamily="49" charset="0"/>
              </a:rPr>
              <a:t> [15 16 17 18 19]]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91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Arrays – Numerical Python (Numpy)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1905953"/>
            <a:ext cx="9052560" cy="8242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l-NL" sz="2200"/>
              <a:t>Lists ok for storing small amounts of one-dimensional data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15144" y="4678998"/>
            <a:ext cx="9052560" cy="2979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nl-NL" sz="2200" dirty="0">
                <a:solidFill>
                  <a:srgbClr val="000000"/>
                </a:solidFill>
              </a:rPr>
              <a:t>But, can’t use directly with arithmetical operators (+, -, *, /, …)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nl-NL" sz="2200" dirty="0">
                <a:solidFill>
                  <a:srgbClr val="000000"/>
                </a:solidFill>
              </a:rPr>
              <a:t>Need efﬁcient arrays with arithmetic and better multidimensional tools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nl-NL" sz="2200" b="1" dirty="0" err="1">
                <a:solidFill>
                  <a:srgbClr val="000000"/>
                </a:solidFill>
              </a:rPr>
              <a:t>Numpy</a:t>
            </a:r>
            <a:endParaRPr lang="en-US" altLang="nl-NL" sz="2200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nl-NL" sz="2200" dirty="0">
                <a:solidFill>
                  <a:srgbClr val="000000"/>
                </a:solidFill>
              </a:rPr>
              <a:t>Similar to lists, but much more capable, except ﬁxed size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3725" y="2380933"/>
            <a:ext cx="4672965" cy="204261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a = [1,3,5,7,9]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print(a[2:4])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[5, 7]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b = [[1, 3, 5, 7, 9], [2, 4, 6, 8, 10]]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print(b[0])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[1, 3, 5, 7, 9]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print(b[1][2:4])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[6, 8]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573973" y="5866447"/>
            <a:ext cx="3248025" cy="336118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import numpy</a:t>
            </a:r>
            <a:r>
              <a:rPr lang="cs-CZ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cs-CZ" altLang="nl-NL" sz="1320" i="1" dirty="0">
                <a:solidFill>
                  <a:srgbClr val="FFFFFF">
                    <a:lumMod val="50000"/>
                  </a:srgbClr>
                </a:solidFill>
                <a:latin typeface="Courier New" panose="02070309020205020404" pitchFamily="49" charset="0"/>
              </a:rPr>
              <a:t>(as </a:t>
            </a:r>
            <a:r>
              <a:rPr lang="cs-CZ" altLang="nl-NL" sz="1320" i="1" dirty="0" err="1">
                <a:solidFill>
                  <a:srgbClr val="FFFFFF">
                    <a:lumMod val="50000"/>
                  </a:srgbClr>
                </a:solidFill>
                <a:latin typeface="Courier New" panose="02070309020205020404" pitchFamily="49" charset="0"/>
              </a:rPr>
              <a:t>np</a:t>
            </a:r>
            <a:r>
              <a:rPr lang="cs-CZ" altLang="nl-NL" sz="1320" i="1" dirty="0">
                <a:solidFill>
                  <a:srgbClr val="FFFFFF">
                    <a:lumMod val="50000"/>
                  </a:srgbClr>
                </a:solidFill>
                <a:latin typeface="Courier New" panose="02070309020205020404" pitchFamily="49" charset="0"/>
              </a:rPr>
              <a:t>)</a:t>
            </a:r>
            <a:endParaRPr lang="nl-NL" altLang="nl-NL" sz="1320" i="1" dirty="0">
              <a:solidFill>
                <a:srgbClr val="FFFFFF">
                  <a:lumMod val="50000"/>
                </a:srgbClr>
              </a:solidFill>
              <a:latin typeface="Courier New" panose="02070309020205020404" pitchFamily="49" charset="0"/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5821997" y="2370455"/>
            <a:ext cx="3745707" cy="131125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a = [1,3,5,7,9]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b = [3,5,6,7,9]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c = a + b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&gt;&gt;&gt; print c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>
                <a:solidFill>
                  <a:srgbClr val="000000"/>
                </a:solidFill>
                <a:latin typeface="Courier New" panose="02070309020205020404" pitchFamily="49" charset="0"/>
              </a:rPr>
              <a:t>[1, 3, 5, 7, 9, 3, 5, 6, 7, 9] </a:t>
            </a:r>
          </a:p>
        </p:txBody>
      </p:sp>
    </p:spTree>
    <p:extLst>
      <p:ext uri="{BB962C8B-B14F-4D97-AF65-F5344CB8AC3E}">
        <p14:creationId xmlns:p14="http://schemas.microsoft.com/office/powerpoint/2010/main" val="30140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methods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93725" y="1747045"/>
            <a:ext cx="8870950" cy="4480457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arr.sum()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145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arr.mean()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14.5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arr.std()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2.8722813232690143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arr.max()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19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arr.min()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10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div_by_3.all()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False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div_by_3.any()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True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div_by_3.sum()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3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div_by_3.nonzero()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(array([2, 5, 8]),) 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2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methods - sorting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93725" y="1747044"/>
            <a:ext cx="8870950" cy="4724242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 = numpy.array([4.5, 2.3, 6.7, 1.2, 1.8, 5.5])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arr.sort()  # acts on array itself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print(arr)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[ 1.2  1.8  2.3  4.5  5.5  6.7]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x = numpy.array([4.5, 2.3, 6.7, 1.2, 1.8, 5.5])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numpy.sort(x)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array([ 1.2,  1.8,  2.3,  4.5,  5.5,  6.7])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print(x)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[ 4.5  2.3  6.7  1.2  1.8  5.5] </a:t>
            </a:r>
          </a:p>
          <a:p>
            <a:pPr algn="l" eaLnBrk="1" hangingPunct="1">
              <a:lnSpc>
                <a:spcPct val="120000"/>
              </a:lnSpc>
            </a:pPr>
            <a:endParaRPr lang="en-US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s = x.argsort()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s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array([3, 4, 1, 0, 5, 2])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x[s]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array([ 1.2,  1.8,  2.3,  4.5,  5.5,  6.7])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y[s] 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array([ 6.2,  7.8,  2.3,  1.5,  8.5,  4.7]) 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90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Numpy – array operations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93725" y="1747044"/>
            <a:ext cx="8870950" cy="545534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a = array([[1.0, 2.0], [4.0, 3.0]])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print a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[[ 1. 2.]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[ 3. 4.]]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a.transpose()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array([[ 1., 3.],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[ 2., 4.]])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inv(a)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array([[-2. , 1. ],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[ 1.5, -0.5]])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u = eye(2) # unit 2x2 matrix; "eye" represents "I"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u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array([[ 1., 0.],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[ 0., 1.]])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j = array([[0.0, -1.0], [1.0, 0.0]]) </a:t>
            </a:r>
          </a:p>
          <a:p>
            <a:pPr algn="l" eaLnBrk="1" hangingPunct="1">
              <a:lnSpc>
                <a:spcPct val="110000"/>
              </a:lnSpc>
            </a:pPr>
            <a:endParaRPr lang="nl-NL" altLang="nl-NL" sz="132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&gt;&gt;&gt; dot (j, j) # matrix product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array([[-1., 0.], </a:t>
            </a:r>
          </a:p>
          <a:p>
            <a:pPr algn="l" eaLnBrk="1" hangingPunct="1">
              <a:lnSpc>
                <a:spcPct val="110000"/>
              </a:lnSpc>
            </a:pPr>
            <a:r>
              <a:rPr lang="nl-NL" altLang="nl-NL" sz="1320">
                <a:latin typeface="Courier New" panose="02070309020205020404" pitchFamily="49" charset="0"/>
              </a:rPr>
              <a:t>       [ 0., -1.]]) </a:t>
            </a:r>
          </a:p>
        </p:txBody>
      </p:sp>
    </p:spTree>
    <p:extLst>
      <p:ext uri="{BB962C8B-B14F-4D97-AF65-F5344CB8AC3E}">
        <p14:creationId xmlns:p14="http://schemas.microsoft.com/office/powerpoint/2010/main" val="5693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 smtClean="0"/>
              <a:t>statistics</a:t>
            </a:r>
            <a:endParaRPr lang="nl-NL" dirty="0" smtClean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16427" y="2344262"/>
            <a:ext cx="8870950" cy="671338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 = np.array([1, 4, 3, 8, 9, 2, 3], float)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np.median(a)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3.0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93725" y="4202272"/>
            <a:ext cx="8870950" cy="1057341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a = np.array([[1, 2, 1, 3], [5, 3, 1, 8]], float)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c = np.corrcoef(a)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c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array([[ 1.        ,  0.72870505],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       [ 0.72870505,  1.        ]])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616427" y="6182519"/>
            <a:ext cx="8870950" cy="671338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&gt;&gt;&gt; np.cov(a)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array([[ 0.91666667,  2.08333333], </a:t>
            </a:r>
          </a:p>
          <a:p>
            <a:pPr algn="l">
              <a:lnSpc>
                <a:spcPct val="95000"/>
              </a:lnSpc>
            </a:pPr>
            <a:r>
              <a:rPr lang="en-US" altLang="nl-NL" sz="1320">
                <a:latin typeface="Courier New" panose="02070309020205020404" pitchFamily="49" charset="0"/>
              </a:rPr>
              <a:t>       [ 2.08333333,  8.91666667]])</a:t>
            </a:r>
            <a:endParaRPr lang="nl-NL" altLang="nl-NL" sz="1320">
              <a:latin typeface="Courier New" panose="02070309020205020404" pitchFamily="49" charset="0"/>
            </a:endParaRPr>
          </a:p>
        </p:txBody>
      </p:sp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593725" y="1668462"/>
            <a:ext cx="887095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/>
              <a:t>In addition to the mean, var, and std functions, NumPy supplies several other methods for returning statistical features of arrays.  The median can be found: 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593725" y="3252312"/>
            <a:ext cx="887095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/>
              <a:t>The correlation coefficient for multiple variables observed at multiple instances can be found for arrays of the form [[x1, x2, …], [y1, y2, …], [z1, z2, …], …] where x, y, z are different observables and the numbers indicate the observation times: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593725" y="5391468"/>
            <a:ext cx="887095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/>
              <a:t>Here the return array c[i,j] gives the correlation coefficient for the ith and jth observables.  Similarly, the covariance for data can be found::</a:t>
            </a:r>
          </a:p>
        </p:txBody>
      </p:sp>
    </p:spTree>
    <p:extLst>
      <p:ext uri="{BB962C8B-B14F-4D97-AF65-F5344CB8AC3E}">
        <p14:creationId xmlns:p14="http://schemas.microsoft.com/office/powerpoint/2010/main" val="77883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Using arrays wisely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1905953"/>
            <a:ext cx="9052560" cy="49785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nl-NL" sz="2640"/>
              <a:t>Array operations are implemented in C or Fortran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nl-NL" sz="2640"/>
              <a:t>Optimised algorithms - i.e. fast!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nl-NL" sz="2640"/>
              <a:t>Python loops (i.e. for i in a:…) are much slower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nl-NL" sz="2640"/>
              <a:t>Prefer array operations over loops, especially when speed important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nl-NL" sz="2640"/>
              <a:t>Also produces shorter code, often more readable</a:t>
            </a:r>
            <a:endParaRPr lang="nl-NL" altLang="nl-NL" sz="2640"/>
          </a:p>
        </p:txBody>
      </p:sp>
    </p:spTree>
    <p:extLst>
      <p:ext uri="{BB962C8B-B14F-4D97-AF65-F5344CB8AC3E}">
        <p14:creationId xmlns:p14="http://schemas.microsoft.com/office/powerpoint/2010/main" val="3105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Numpy –</a:t>
            </a:r>
            <a:r>
              <a:rPr lang="cs-CZ" dirty="0" smtClean="0"/>
              <a:t> </a:t>
            </a:r>
            <a:r>
              <a:rPr lang="nl-NL" dirty="0" smtClean="0"/>
              <a:t>matrices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16427" y="3014822"/>
            <a:ext cx="8870950" cy="204261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numpy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 = numpy.mat([[1,2],[3,4]])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 = numpy.array([[1,2],[3,4]])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 = numpy.mat(a)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 = numpy.array([[1,2],[3,4]])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 = numpy.asmatrix(a)</a:t>
            </a:r>
            <a:endParaRPr lang="nl-NL" altLang="nl-NL" sz="132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616427" y="1827373"/>
            <a:ext cx="887095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/>
              <a:t>For </a:t>
            </a:r>
            <a:r>
              <a:rPr lang="en-US" altLang="nl-NL" sz="1760" b="1"/>
              <a:t>two dimensional</a:t>
            </a:r>
            <a:r>
              <a:rPr lang="en-US" altLang="nl-NL" sz="1760"/>
              <a:t> arrays NumPy defined a special matrix class in module matrix. Objects are created either with matrix() or mat() or converted from an array with method asmatrix().</a:t>
            </a:r>
          </a:p>
        </p:txBody>
      </p:sp>
      <p:sp>
        <p:nvSpPr>
          <p:cNvPr id="26629" name="TextBox 2"/>
          <p:cNvSpPr txBox="1">
            <a:spLocks noChangeArrowheads="1"/>
          </p:cNvSpPr>
          <p:nvPr/>
        </p:nvSpPr>
        <p:spPr bwMode="auto">
          <a:xfrm>
            <a:off x="616427" y="5311140"/>
            <a:ext cx="8808822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 dirty="0"/>
              <a:t>Note that the statement m = mat(a) creates a copy of array 'a'. </a:t>
            </a:r>
          </a:p>
          <a:p>
            <a:pPr algn="l" eaLnBrk="1" hangingPunct="1"/>
            <a:r>
              <a:rPr lang="en-US" altLang="nl-NL" sz="1760" dirty="0"/>
              <a:t>Changing values in 'a' will not affect 'm'. </a:t>
            </a:r>
          </a:p>
          <a:p>
            <a:pPr algn="l" eaLnBrk="1" hangingPunct="1"/>
            <a:r>
              <a:rPr lang="en-US" altLang="nl-NL" sz="1760" dirty="0"/>
              <a:t>On the other hand, method m = </a:t>
            </a:r>
            <a:r>
              <a:rPr lang="en-US" altLang="nl-NL" sz="1760" dirty="0" err="1"/>
              <a:t>asmatrix</a:t>
            </a:r>
            <a:r>
              <a:rPr lang="en-US" altLang="nl-NL" sz="1760" dirty="0"/>
              <a:t>(a) returns a new reference to the same data. </a:t>
            </a:r>
          </a:p>
          <a:p>
            <a:pPr algn="l" eaLnBrk="1" hangingPunct="1"/>
            <a:r>
              <a:rPr lang="en-US" altLang="nl-NL" sz="1760" dirty="0"/>
              <a:t>Changing values in 'a' will affect matrix 'm'. </a:t>
            </a:r>
            <a:endParaRPr lang="cs-CZ" altLang="nl-NL" sz="1760" dirty="0" smtClean="0"/>
          </a:p>
          <a:p>
            <a:pPr algn="l" eaLnBrk="1" hangingPunct="1"/>
            <a:endParaRPr lang="cs-CZ" altLang="nl-NL" sz="1760" dirty="0"/>
          </a:p>
          <a:p>
            <a:pPr eaLnBrk="1" hangingPunct="1"/>
            <a:r>
              <a:rPr lang="en-US" altLang="nl-NL" sz="1760" dirty="0" smtClean="0"/>
              <a:t>https://docs.scipy.org/doc/numpy/reference/generated/numpy.matrix.html</a:t>
            </a:r>
            <a:endParaRPr lang="en-US" altLang="nl-NL" sz="1760" dirty="0"/>
          </a:p>
        </p:txBody>
      </p:sp>
    </p:spTree>
    <p:extLst>
      <p:ext uri="{BB962C8B-B14F-4D97-AF65-F5344CB8AC3E}">
        <p14:creationId xmlns:p14="http://schemas.microsoft.com/office/powerpoint/2010/main" val="13295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matrices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15144" y="2213293"/>
            <a:ext cx="8870950" cy="5211811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 = array([[1,2],[3,4]])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 = mat(a) # convert 2-d array to matrix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 = matrix([[1, 2], [3, 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a[0] 		# result is 1-dimensional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array([1, 2])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m[0] 		# result is 2-dimensional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matrix([[1, 2]])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a*a 		# element-by-element multiplication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array([[ 1, 4], [ 9, 16]])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m*m 		# (algebraic) matrix multiplication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matrix([[ 7, 10], [15, 22]])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a**3 		# element-wise power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array([[ 1, 8], [27, 64]])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m**3 		# matrix multiplication m*m*m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matrix([[ 37, 54], [ 81, 118]])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m.T 		# transpose of the matrix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matrix([[1, 3], [2, 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m.H 		# conjugate transpose (differs from .T for complex matrices)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matrix([[1, 3], [2, 4]])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&gt;&gt;&gt; m.I 		# inverse matrix </a:t>
            </a:r>
          </a:p>
          <a:p>
            <a:pPr algn="l">
              <a:lnSpc>
                <a:spcPct val="120000"/>
              </a:lnSpc>
            </a:pPr>
            <a:r>
              <a:rPr lang="en-US" altLang="nl-NL" sz="1320">
                <a:latin typeface="Courier New" panose="02070309020205020404" pitchFamily="49" charset="0"/>
                <a:cs typeface="Courier New" panose="02070309020205020404" pitchFamily="49" charset="0"/>
              </a:rPr>
              <a:t>matrix([[-2. , 1. ], [ 1.5, -0.5]])</a:t>
            </a:r>
            <a:endParaRPr lang="nl-NL" altLang="nl-NL" sz="132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616427" y="1827372"/>
            <a:ext cx="887095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nl-NL" sz="1760"/>
              <a:t>Array and matrix operations may be quite different!</a:t>
            </a:r>
          </a:p>
        </p:txBody>
      </p:sp>
    </p:spTree>
    <p:extLst>
      <p:ext uri="{BB962C8B-B14F-4D97-AF65-F5344CB8AC3E}">
        <p14:creationId xmlns:p14="http://schemas.microsoft.com/office/powerpoint/2010/main" val="94299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matrices</a:t>
            </a: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616427" y="1827373"/>
            <a:ext cx="8870950" cy="571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nl-NL" sz="1760"/>
              <a:t>Operator *, dot(), and multiply(): 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For array, '*' </a:t>
            </a:r>
            <a:r>
              <a:rPr lang="en-US" altLang="nl-NL" sz="1540" b="1"/>
              <a:t>means element-wise multiplication</a:t>
            </a:r>
            <a:r>
              <a:rPr lang="en-US" altLang="nl-NL" sz="1540"/>
              <a:t>, and the dot() function is used for matrix multiplication.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For matrix, '*'</a:t>
            </a:r>
            <a:r>
              <a:rPr lang="en-US" altLang="nl-NL" sz="1540" b="1"/>
              <a:t>means matrix multiplication</a:t>
            </a:r>
            <a:r>
              <a:rPr lang="en-US" altLang="nl-NL" sz="1540"/>
              <a:t>, and the multiply() function is used for element-wise multiplication. 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nl-NL" sz="1760"/>
              <a:t>Handling of vectors (rank-1 arrays) 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For array, the vector shapes 1xN, Nx1, and N are all different things. Operations like A[:,1] return a rank-1 array of shape N, not a rank-2 of shape Nx1. Transpose on a rank-1 array does nothing.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For matrix, rank-1 arrays are always upgraded to 1xN or Nx1 matrices (row or column vectors). A[:,1] returns a rank-2 matrix of shape Nx1. 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nl-NL" sz="1760"/>
              <a:t>Handling of higher-rank arrays (rank &gt; 2) 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array objects can have rank &gt; 2.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matrix objects always have exactly rank 2. 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nl-NL" sz="1760"/>
              <a:t>Convenience attributes 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array has a .T attribute, which returns the transpose of the data.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matrix also has .H, .I, and .A attributes, which return the conjugate transpose, inverse, and asarray() of the matrix, respectively. 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nl-NL" sz="1760"/>
              <a:t>Convenience constructor 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The array constructor takes (nested) Python sequences as initializers. As in</a:t>
            </a:r>
            <a:br>
              <a:rPr lang="en-US" altLang="nl-NL" sz="1540"/>
            </a:br>
            <a:r>
              <a:rPr lang="en-US" altLang="nl-NL" sz="1540"/>
              <a:t>array([[1,2,3],[4,5,6]]).</a:t>
            </a:r>
          </a:p>
          <a:p>
            <a:pPr lvl="1" algn="l" eaLnBrk="1" hangingPunct="1">
              <a:buFont typeface="Arial" panose="020B0604020202020204" pitchFamily="34" charset="0"/>
              <a:buChar char="•"/>
            </a:pPr>
            <a:r>
              <a:rPr lang="en-US" altLang="nl-NL" sz="1540"/>
              <a:t>The matrix constructor additionally takes a convenient string initializer. As in</a:t>
            </a:r>
            <a:br>
              <a:rPr lang="en-US" altLang="nl-NL" sz="1540"/>
            </a:br>
            <a:r>
              <a:rPr lang="en-US" altLang="nl-NL" sz="1540"/>
              <a:t>matrix("[1 2 3; 4 5 6]")</a:t>
            </a:r>
          </a:p>
        </p:txBody>
      </p:sp>
    </p:spTree>
    <p:extLst>
      <p:ext uri="{BB962C8B-B14F-4D97-AF65-F5344CB8AC3E}">
        <p14:creationId xmlns:p14="http://schemas.microsoft.com/office/powerpoint/2010/main" val="34003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34539" y="2832100"/>
            <a:ext cx="5988685" cy="85661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830580" marR="5080" indent="-817880">
              <a:lnSpc>
                <a:spcPct val="75300"/>
              </a:lnSpc>
              <a:spcBef>
                <a:spcPts val="1035"/>
              </a:spcBef>
            </a:pPr>
            <a:r>
              <a:rPr spc="-245" dirty="0">
                <a:solidFill>
                  <a:srgbClr val="AAAAEE"/>
                </a:solidFill>
              </a:rPr>
              <a:t>NumPy</a:t>
            </a:r>
            <a:r>
              <a:rPr spc="-430" dirty="0">
                <a:solidFill>
                  <a:srgbClr val="AAAAEE"/>
                </a:solidFill>
              </a:rPr>
              <a:t> </a:t>
            </a:r>
            <a:r>
              <a:rPr spc="-245" dirty="0">
                <a:solidFill>
                  <a:srgbClr val="AAAAEE"/>
                </a:solidFill>
              </a:rPr>
              <a:t>is</a:t>
            </a:r>
            <a:r>
              <a:rPr spc="-450" dirty="0">
                <a:solidFill>
                  <a:srgbClr val="AAAAEE"/>
                </a:solidFill>
              </a:rPr>
              <a:t> </a:t>
            </a:r>
            <a:r>
              <a:rPr spc="-190" dirty="0">
                <a:solidFill>
                  <a:srgbClr val="AAAAEE"/>
                </a:solidFill>
              </a:rPr>
              <a:t>the</a:t>
            </a:r>
            <a:r>
              <a:rPr spc="-434" dirty="0">
                <a:solidFill>
                  <a:srgbClr val="AAAAEE"/>
                </a:solidFill>
              </a:rPr>
              <a:t> </a:t>
            </a:r>
            <a:r>
              <a:rPr spc="-225" dirty="0">
                <a:solidFill>
                  <a:srgbClr val="AAAAEE"/>
                </a:solidFill>
              </a:rPr>
              <a:t>foundation</a:t>
            </a:r>
            <a:r>
              <a:rPr spc="-420" dirty="0">
                <a:solidFill>
                  <a:srgbClr val="AAAAEE"/>
                </a:solidFill>
              </a:rPr>
              <a:t> </a:t>
            </a:r>
            <a:r>
              <a:rPr spc="-135" dirty="0">
                <a:solidFill>
                  <a:srgbClr val="AAAAEE"/>
                </a:solidFill>
              </a:rPr>
              <a:t>of</a:t>
            </a:r>
            <a:r>
              <a:rPr spc="-400" dirty="0">
                <a:solidFill>
                  <a:srgbClr val="AAAAEE"/>
                </a:solidFill>
              </a:rPr>
              <a:t> </a:t>
            </a:r>
            <a:r>
              <a:rPr spc="-190" dirty="0">
                <a:solidFill>
                  <a:srgbClr val="AAAAEE"/>
                </a:solidFill>
              </a:rPr>
              <a:t>the  </a:t>
            </a:r>
            <a:r>
              <a:rPr spc="-215" dirty="0">
                <a:solidFill>
                  <a:srgbClr val="AAAAEE"/>
                </a:solidFill>
              </a:rPr>
              <a:t>python </a:t>
            </a:r>
            <a:r>
              <a:rPr spc="-195" dirty="0">
                <a:solidFill>
                  <a:srgbClr val="AAAAEE"/>
                </a:solidFill>
              </a:rPr>
              <a:t>scientific</a:t>
            </a:r>
            <a:r>
              <a:rPr spc="-610" dirty="0">
                <a:solidFill>
                  <a:srgbClr val="AAAAEE"/>
                </a:solidFill>
              </a:rPr>
              <a:t> </a:t>
            </a:r>
            <a:r>
              <a:rPr spc="-215" dirty="0">
                <a:solidFill>
                  <a:srgbClr val="AAAAEE"/>
                </a:solidFill>
              </a:rPr>
              <a:t>stack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fld id="{81D60167-4931-47E6-BA6A-407CBD079E47}" type="slidenum">
              <a:rPr sz="700" spc="-5" dirty="0">
                <a:latin typeface="Verdana"/>
                <a:cs typeface="Verdana"/>
              </a:rPr>
              <a:t>4</a:t>
            </a:fld>
            <a:r>
              <a:rPr sz="700" spc="-5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08020" y="891539"/>
            <a:ext cx="3644900" cy="5010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245" dirty="0"/>
              <a:t>NumPy</a:t>
            </a:r>
            <a:r>
              <a:rPr spc="-490" dirty="0"/>
              <a:t> </a:t>
            </a:r>
            <a:r>
              <a:rPr spc="-210" dirty="0"/>
              <a:t>Ecosystem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/>
          <p:nvPr/>
        </p:nvSpPr>
        <p:spPr>
          <a:xfrm>
            <a:off x="2667000" y="1483360"/>
            <a:ext cx="472440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7000" y="4693920"/>
            <a:ext cx="4724400" cy="121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91400" y="1483360"/>
            <a:ext cx="121920" cy="3332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45079" y="1483360"/>
            <a:ext cx="121920" cy="33324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06039" y="1544319"/>
            <a:ext cx="4846320" cy="32105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fld id="{81D60167-4931-47E6-BA6A-407CBD079E47}" type="slidenum">
              <a:rPr sz="700" spc="-5" dirty="0">
                <a:latin typeface="Verdana"/>
                <a:cs typeface="Verdana"/>
              </a:rPr>
              <a:t>5</a:t>
            </a:fld>
            <a:r>
              <a:rPr sz="700" spc="-5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Numpy</a:t>
            </a:r>
            <a:r>
              <a:rPr lang="nl-NL" dirty="0" smtClean="0"/>
              <a:t> – </a:t>
            </a:r>
            <a:r>
              <a:rPr lang="nl-NL" dirty="0" err="1" smtClean="0"/>
              <a:t>Creating</a:t>
            </a:r>
            <a:r>
              <a:rPr lang="nl-NL" dirty="0" smtClean="0"/>
              <a:t> </a:t>
            </a:r>
            <a:r>
              <a:rPr lang="nl-NL" dirty="0" err="1" smtClean="0"/>
              <a:t>vectors</a:t>
            </a:r>
            <a:endParaRPr lang="nl-NL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1984534"/>
            <a:ext cx="9052560" cy="22491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2640"/>
              <a:t>From lists</a:t>
            </a:r>
          </a:p>
          <a:p>
            <a:pPr lvl="1" eaLnBrk="1" hangingPunct="1"/>
            <a:r>
              <a:rPr lang="en-US" altLang="cs-CZ" sz="1980"/>
              <a:t>numpy.array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909797" y="2855913"/>
            <a:ext cx="8079843" cy="3017749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# as vectors from lists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a = numpy.array([1,3,5,7,9]) 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b = numpy.array([3,5,6,7,9])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c = a + b</a:t>
            </a:r>
            <a:r>
              <a:rPr lang="cs-CZ" altLang="nl-NL" sz="1320" dirty="0">
                <a:latin typeface="Courier New" panose="02070309020205020404" pitchFamily="49" charset="0"/>
              </a:rPr>
              <a:t>  # </a:t>
            </a:r>
            <a:r>
              <a:rPr lang="cs-CZ" altLang="nl-NL" sz="1320" dirty="0" err="1">
                <a:latin typeface="Courier New" panose="02070309020205020404" pitchFamily="49" charset="0"/>
              </a:rPr>
              <a:t>common</a:t>
            </a:r>
            <a:r>
              <a:rPr lang="cs-CZ" altLang="nl-NL" sz="1320" dirty="0">
                <a:latin typeface="Courier New" panose="02070309020205020404" pitchFamily="49" charset="0"/>
              </a:rPr>
              <a:t> </a:t>
            </a:r>
            <a:r>
              <a:rPr lang="cs-CZ" altLang="nl-NL" sz="1320" dirty="0" err="1">
                <a:latin typeface="Courier New" panose="02070309020205020404" pitchFamily="49" charset="0"/>
              </a:rPr>
              <a:t>operations</a:t>
            </a:r>
            <a:r>
              <a:rPr lang="cs-CZ" altLang="nl-NL" sz="1320" dirty="0">
                <a:latin typeface="Courier New" panose="02070309020205020404" pitchFamily="49" charset="0"/>
              </a:rPr>
              <a:t> element-</a:t>
            </a:r>
            <a:r>
              <a:rPr lang="cs-CZ" altLang="nl-NL" sz="1320" dirty="0" err="1">
                <a:latin typeface="Courier New" panose="02070309020205020404" pitchFamily="49" charset="0"/>
              </a:rPr>
              <a:t>wise</a:t>
            </a:r>
            <a:r>
              <a:rPr lang="cs-CZ" altLang="nl-NL" sz="1320" dirty="0">
                <a:latin typeface="Courier New" panose="02070309020205020404" pitchFamily="49" charset="0"/>
              </a:rPr>
              <a:t> (more </a:t>
            </a:r>
            <a:r>
              <a:rPr lang="cs-CZ" altLang="nl-NL" sz="1320" dirty="0" err="1">
                <a:latin typeface="Courier New" panose="02070309020205020404" pitchFamily="49" charset="0"/>
              </a:rPr>
              <a:t>later</a:t>
            </a:r>
            <a:r>
              <a:rPr lang="cs-CZ" altLang="nl-NL" sz="1320" dirty="0">
                <a:latin typeface="Courier New" panose="02070309020205020404" pitchFamily="49" charset="0"/>
              </a:rPr>
              <a:t>)</a:t>
            </a:r>
            <a:endParaRPr lang="nl-NL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print c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[4, 8, 11, 14, 18]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type(c)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(&lt;type 'numpy.ndarray'&gt;)</a:t>
            </a:r>
          </a:p>
          <a:p>
            <a:pPr algn="l" eaLnBrk="1" hangingPunct="1">
              <a:lnSpc>
                <a:spcPct val="120000"/>
              </a:lnSpc>
            </a:pPr>
            <a:endParaRPr lang="nl-NL" altLang="nl-NL" sz="1320" dirty="0"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&gt;&gt;&gt; c.shape</a:t>
            </a:r>
          </a:p>
          <a:p>
            <a:pPr algn="l" eaLnBrk="1" hangingPunct="1">
              <a:lnSpc>
                <a:spcPct val="120000"/>
              </a:lnSpc>
            </a:pPr>
            <a:r>
              <a:rPr lang="nl-NL" altLang="nl-NL" sz="1320" dirty="0">
                <a:latin typeface="Courier New" panose="02070309020205020404" pitchFamily="49" charset="0"/>
              </a:rPr>
              <a:t>(5,)</a:t>
            </a:r>
          </a:p>
        </p:txBody>
      </p:sp>
    </p:spTree>
    <p:extLst>
      <p:ext uri="{BB962C8B-B14F-4D97-AF65-F5344CB8AC3E}">
        <p14:creationId xmlns:p14="http://schemas.microsoft.com/office/powerpoint/2010/main" val="6806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Numpy – </a:t>
            </a:r>
            <a:r>
              <a:rPr lang="nl-NL" dirty="0"/>
              <a:t>Creating </a:t>
            </a:r>
            <a:r>
              <a:rPr lang="cs-CZ" dirty="0" err="1" smtClean="0"/>
              <a:t>Arrays</a:t>
            </a:r>
            <a:endParaRPr lang="nl-NL" dirty="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93725" y="1762760"/>
            <a:ext cx="8870950" cy="4480457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l = [[1, 2, 3], [3, 6, 9], [2, 4, 6]]  # create a list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a = 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numpy.array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(l)  # convert a list to an array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&gt;&gt;&gt;print(a)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[[1 2 3]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[3 6 9]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[2 4 6]]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a.shape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(3, 3)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print(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a.dtype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)  # get type of an array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int64 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nl-NL" sz="132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# or directly as matrix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 = array([[1, 2], [3, 4]])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M.shape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(2,2)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M.dtype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dtype('int64')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nl-NL" sz="132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99486" y="4203035"/>
            <a:ext cx="5940660" cy="3261534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#only one type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M[0,0] = "hello"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Traceback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(most recent call last):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 File "&lt;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stdin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&gt;", line 1, in &lt;module&gt;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ValueError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: invalid literal for long() with base 10: 'hello‘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nl-NL" sz="132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 = 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numpy.array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([[1, 2], [3, 4]], </a:t>
            </a:r>
            <a:r>
              <a:rPr lang="en-US" altLang="nl-NL" sz="1320" dirty="0" err="1">
                <a:solidFill>
                  <a:srgbClr val="000000"/>
                </a:solidFill>
                <a:latin typeface="Courier New" panose="02070309020205020404" pitchFamily="49" charset="0"/>
              </a:rPr>
              <a:t>dtype</a:t>
            </a: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=complex)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&gt;&gt;&gt; M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array([[ 1.+0.j,  2.+0.j],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nl-NL" sz="1320" dirty="0">
                <a:solidFill>
                  <a:srgbClr val="000000"/>
                </a:solidFill>
                <a:latin typeface="Courier New" panose="02070309020205020404" pitchFamily="49" charset="0"/>
              </a:rPr>
              <a:t>       [ 3.+0.j,  4.+0.j]])</a:t>
            </a: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nl-NL" sz="132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nl-NL" sz="132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3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91515" y="877960"/>
            <a:ext cx="8675370" cy="57400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270" dirty="0">
                <a:solidFill>
                  <a:schemeClr val="bg1"/>
                </a:solidFill>
              </a:rPr>
              <a:t>Array</a:t>
            </a:r>
            <a:r>
              <a:rPr spc="-495" dirty="0">
                <a:solidFill>
                  <a:schemeClr val="bg1"/>
                </a:solidFill>
              </a:rPr>
              <a:t> </a:t>
            </a:r>
            <a:r>
              <a:rPr spc="-240" dirty="0">
                <a:solidFill>
                  <a:schemeClr val="bg1"/>
                </a:solidFill>
              </a:rPr>
              <a:t>Shape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02460" y="1389380"/>
            <a:ext cx="6243955" cy="6432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278380" marR="5080" indent="-2265680">
              <a:lnSpc>
                <a:spcPct val="75400"/>
              </a:lnSpc>
              <a:spcBef>
                <a:spcPts val="795"/>
              </a:spcBef>
            </a:pPr>
            <a:r>
              <a:rPr sz="2300" b="1" spc="-85" dirty="0">
                <a:solidFill>
                  <a:srgbClr val="EEEEEE"/>
                </a:solidFill>
                <a:latin typeface="Verdana"/>
                <a:cs typeface="Verdana"/>
              </a:rPr>
              <a:t>One </a:t>
            </a:r>
            <a:r>
              <a:rPr sz="2300" b="1" spc="-125" dirty="0">
                <a:solidFill>
                  <a:srgbClr val="EEEEEE"/>
                </a:solidFill>
                <a:latin typeface="Verdana"/>
                <a:cs typeface="Verdana"/>
              </a:rPr>
              <a:t>dimensional </a:t>
            </a:r>
            <a:r>
              <a:rPr sz="2300" b="1" spc="-175" dirty="0">
                <a:solidFill>
                  <a:srgbClr val="EEEEEE"/>
                </a:solidFill>
                <a:latin typeface="Verdana"/>
                <a:cs typeface="Verdana"/>
              </a:rPr>
              <a:t>arrays </a:t>
            </a:r>
            <a:r>
              <a:rPr sz="2300" b="1" spc="-135" dirty="0">
                <a:solidFill>
                  <a:srgbClr val="EEEEEE"/>
                </a:solidFill>
                <a:latin typeface="Verdana"/>
                <a:cs typeface="Verdana"/>
              </a:rPr>
              <a:t>have </a:t>
            </a:r>
            <a:r>
              <a:rPr sz="2300" b="1" spc="-160" dirty="0">
                <a:solidFill>
                  <a:srgbClr val="EEEEEE"/>
                </a:solidFill>
                <a:latin typeface="Verdana"/>
                <a:cs typeface="Verdana"/>
              </a:rPr>
              <a:t>a </a:t>
            </a:r>
            <a:r>
              <a:rPr sz="2300" b="1" spc="-165" dirty="0">
                <a:solidFill>
                  <a:srgbClr val="EEEEEE"/>
                </a:solidFill>
                <a:latin typeface="Verdana"/>
                <a:cs typeface="Verdana"/>
              </a:rPr>
              <a:t>1-tuple</a:t>
            </a:r>
            <a:r>
              <a:rPr sz="2300" b="1" spc="-254" dirty="0">
                <a:solidFill>
                  <a:srgbClr val="EEEEEE"/>
                </a:solidFill>
                <a:latin typeface="Verdana"/>
                <a:cs typeface="Verdana"/>
              </a:rPr>
              <a:t> </a:t>
            </a:r>
            <a:r>
              <a:rPr sz="2300" b="1" spc="-90" dirty="0">
                <a:solidFill>
                  <a:srgbClr val="EEEEEE"/>
                </a:solidFill>
                <a:latin typeface="Verdana"/>
                <a:cs typeface="Verdana"/>
              </a:rPr>
              <a:t>for  </a:t>
            </a:r>
            <a:r>
              <a:rPr sz="2300" b="1" spc="-114" dirty="0">
                <a:solidFill>
                  <a:srgbClr val="EEEEEE"/>
                </a:solidFill>
                <a:latin typeface="Verdana"/>
                <a:cs typeface="Verdana"/>
              </a:rPr>
              <a:t>their</a:t>
            </a:r>
            <a:r>
              <a:rPr sz="2300" b="1" spc="-145" dirty="0">
                <a:solidFill>
                  <a:srgbClr val="EEEEEE"/>
                </a:solidFill>
                <a:latin typeface="Verdana"/>
                <a:cs typeface="Verdana"/>
              </a:rPr>
              <a:t> </a:t>
            </a:r>
            <a:r>
              <a:rPr sz="2300" b="1" spc="-130" dirty="0">
                <a:solidFill>
                  <a:srgbClr val="EEEEEE"/>
                </a:solidFill>
                <a:latin typeface="Verdana"/>
                <a:cs typeface="Verdana"/>
              </a:rPr>
              <a:t>shape</a:t>
            </a:r>
            <a:endParaRPr sz="230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43479" y="2133600"/>
            <a:ext cx="5171440" cy="12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43479" y="3728720"/>
            <a:ext cx="517144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14919" y="2133600"/>
            <a:ext cx="121920" cy="17170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21560" y="2133600"/>
            <a:ext cx="121919" cy="17170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82520" y="2194560"/>
            <a:ext cx="5293359" cy="15951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r>
              <a:rPr sz="700" spc="-5" dirty="0">
                <a:latin typeface="Verdana"/>
                <a:cs typeface="Verdana"/>
              </a:rPr>
              <a:t>6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1861" y="203200"/>
            <a:ext cx="7905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5" dirty="0">
                <a:latin typeface="Verdana"/>
                <a:cs typeface="Verdana"/>
              </a:rPr>
              <a:t>3/18/13 </a:t>
            </a:r>
            <a:r>
              <a:rPr sz="700" spc="-30" dirty="0">
                <a:latin typeface="Verdana"/>
                <a:cs typeface="Verdana"/>
              </a:rPr>
              <a:t>8:11</a:t>
            </a:r>
            <a:r>
              <a:rPr sz="700" spc="-110" dirty="0">
                <a:latin typeface="Verdana"/>
                <a:cs typeface="Verdana"/>
              </a:rPr>
              <a:t> </a:t>
            </a:r>
            <a:r>
              <a:rPr sz="700" spc="5" dirty="0">
                <a:latin typeface="Verdana"/>
                <a:cs typeface="Verdana"/>
              </a:rPr>
              <a:t>AM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203200"/>
            <a:ext cx="10064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Verdana"/>
                <a:cs typeface="Verdana"/>
              </a:rPr>
              <a:t>Introduction </a:t>
            </a:r>
            <a:r>
              <a:rPr sz="700" spc="-5" dirty="0">
                <a:latin typeface="Verdana"/>
                <a:cs typeface="Verdana"/>
              </a:rPr>
              <a:t>to</a:t>
            </a:r>
            <a:r>
              <a:rPr sz="700" spc="-7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Numpy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546100"/>
            <a:ext cx="9601200" cy="6413500"/>
          </a:xfrm>
          <a:custGeom>
            <a:avLst/>
            <a:gdLst/>
            <a:ahLst/>
            <a:cxnLst/>
            <a:rect l="l" t="t" r="r" b="b"/>
            <a:pathLst>
              <a:path w="9601200" h="6413500">
                <a:moveTo>
                  <a:pt x="0" y="6413500"/>
                </a:moveTo>
                <a:lnTo>
                  <a:pt x="9601200" y="6413500"/>
                </a:lnTo>
                <a:lnTo>
                  <a:pt x="9601200" y="0"/>
                </a:lnTo>
                <a:lnTo>
                  <a:pt x="0" y="0"/>
                </a:lnTo>
                <a:lnTo>
                  <a:pt x="0" y="641350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98979" y="911860"/>
            <a:ext cx="6049010" cy="3790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00" spc="-160" dirty="0"/>
              <a:t>...Two </a:t>
            </a:r>
            <a:r>
              <a:rPr sz="2300" spc="-125" dirty="0"/>
              <a:t>dimensional </a:t>
            </a:r>
            <a:r>
              <a:rPr sz="2300" spc="-175" dirty="0"/>
              <a:t>arrays </a:t>
            </a:r>
            <a:r>
              <a:rPr sz="2300" spc="-135" dirty="0"/>
              <a:t>have </a:t>
            </a:r>
            <a:r>
              <a:rPr sz="2300" spc="-160" dirty="0"/>
              <a:t>a</a:t>
            </a:r>
            <a:r>
              <a:rPr sz="2300" spc="-220" dirty="0"/>
              <a:t> </a:t>
            </a:r>
            <a:r>
              <a:rPr sz="2300" spc="-95" dirty="0"/>
              <a:t>2-tuple</a:t>
            </a:r>
            <a:endParaRPr sz="230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pc="-5" dirty="0"/>
              <a:t>file:///Users/bryan/nptut/nptut.html?print-pdf</a:t>
            </a:r>
          </a:p>
        </p:txBody>
      </p:sp>
      <p:sp>
        <p:nvSpPr>
          <p:cNvPr id="6" name="object 6"/>
          <p:cNvSpPr/>
          <p:nvPr/>
        </p:nvSpPr>
        <p:spPr>
          <a:xfrm>
            <a:off x="2758439" y="1391919"/>
            <a:ext cx="4531360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58439" y="3464559"/>
            <a:ext cx="453136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89800" y="1391919"/>
            <a:ext cx="121920" cy="2194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36520" y="1391919"/>
            <a:ext cx="121919" cy="21945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97479" y="1452880"/>
            <a:ext cx="4653280" cy="20726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273590" y="7127651"/>
            <a:ext cx="569595" cy="1301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700" spc="-25" dirty="0">
                <a:latin typeface="Verdana"/>
                <a:cs typeface="Verdana"/>
              </a:rPr>
              <a:t>Page </a:t>
            </a:r>
            <a:r>
              <a:rPr sz="700" spc="-5" dirty="0">
                <a:latin typeface="Verdana"/>
                <a:cs typeface="Verdana"/>
              </a:rPr>
              <a:t>7 </a:t>
            </a:r>
            <a:r>
              <a:rPr sz="700" spc="5" dirty="0">
                <a:latin typeface="Verdana"/>
                <a:cs typeface="Verdana"/>
              </a:rPr>
              <a:t>of</a:t>
            </a:r>
            <a:r>
              <a:rPr sz="700" spc="-120" dirty="0">
                <a:latin typeface="Verdana"/>
                <a:cs typeface="Verdana"/>
              </a:rPr>
              <a:t> </a:t>
            </a:r>
            <a:r>
              <a:rPr sz="700" spc="-5" dirty="0">
                <a:latin typeface="Verdana"/>
                <a:cs typeface="Verdana"/>
              </a:rPr>
              <a:t>39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46682" y="4038600"/>
            <a:ext cx="39843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Shape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must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be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maintained</a:t>
            </a: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A = </a:t>
            </a:r>
            <a:r>
              <a:rPr lang="cs-CZ" dirty="0" err="1" smtClean="0">
                <a:solidFill>
                  <a:schemeClr val="bg1"/>
                </a:solidFill>
              </a:rPr>
              <a:t>np.array</a:t>
            </a:r>
            <a:r>
              <a:rPr lang="cs-CZ" dirty="0" smtClean="0">
                <a:solidFill>
                  <a:schemeClr val="bg1"/>
                </a:solidFill>
              </a:rPr>
              <a:t>([[1,2,3], [4,5], [6]]) 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A.shape</a:t>
            </a:r>
            <a:r>
              <a:rPr lang="cs-CZ" dirty="0" smtClean="0">
                <a:solidFill>
                  <a:schemeClr val="bg1"/>
                </a:solidFill>
              </a:rPr>
              <a:t> #(3,)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A.dtype</a:t>
            </a:r>
            <a:r>
              <a:rPr lang="cs-CZ" dirty="0" smtClean="0">
                <a:solidFill>
                  <a:schemeClr val="bg1"/>
                </a:solidFill>
              </a:rPr>
              <a:t> #</a:t>
            </a:r>
            <a:r>
              <a:rPr lang="cs-CZ" dirty="0" err="1" smtClean="0">
                <a:solidFill>
                  <a:schemeClr val="bg1"/>
                </a:solidFill>
              </a:rPr>
              <a:t>object</a:t>
            </a: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A = </a:t>
            </a:r>
            <a:r>
              <a:rPr lang="cs-CZ" dirty="0" err="1" smtClean="0">
                <a:solidFill>
                  <a:schemeClr val="bg1"/>
                </a:solidFill>
              </a:rPr>
              <a:t>np.array</a:t>
            </a:r>
            <a:r>
              <a:rPr lang="cs-CZ" dirty="0" smtClean="0">
                <a:solidFill>
                  <a:schemeClr val="bg1"/>
                </a:solidFill>
              </a:rPr>
              <a:t>([[1,2,3], [4,5,6], [6,7,8]]) 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A.shape</a:t>
            </a:r>
            <a:r>
              <a:rPr lang="cs-CZ" dirty="0" smtClean="0">
                <a:solidFill>
                  <a:schemeClr val="bg1"/>
                </a:solidFill>
              </a:rPr>
              <a:t> #(3,3)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A.dtype</a:t>
            </a:r>
            <a:r>
              <a:rPr lang="cs-CZ" dirty="0" smtClean="0">
                <a:solidFill>
                  <a:schemeClr val="bg1"/>
                </a:solidFill>
              </a:rPr>
              <a:t> #int32</a:t>
            </a: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4427</TotalTime>
  <Words>3371</Words>
  <Application>Microsoft Office PowerPoint</Application>
  <PresentationFormat>Vlastní</PresentationFormat>
  <Paragraphs>582</Paragraphs>
  <Slides>37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37</vt:i4>
      </vt:variant>
    </vt:vector>
  </HeadingPairs>
  <TitlesOfParts>
    <vt:vector size="48" baseType="lpstr">
      <vt:lpstr>Arial</vt:lpstr>
      <vt:lpstr>Calibri</vt:lpstr>
      <vt:lpstr>Calibri Light</vt:lpstr>
      <vt:lpstr>Courier New</vt:lpstr>
      <vt:lpstr>Georgia</vt:lpstr>
      <vt:lpstr>Noto Sans</vt:lpstr>
      <vt:lpstr>Times New Roman</vt:lpstr>
      <vt:lpstr>Verdana</vt:lpstr>
      <vt:lpstr>Standaardontwerp</vt:lpstr>
      <vt:lpstr>1_Standaardontwerp</vt:lpstr>
      <vt:lpstr>Motiv Office</vt:lpstr>
      <vt:lpstr>Prezentace aplikace PowerPoint</vt:lpstr>
      <vt:lpstr>What is NumPy</vt:lpstr>
      <vt:lpstr>Arrays – Numerical Python (Numpy)</vt:lpstr>
      <vt:lpstr>NumPy is the foundation of the  python scientific stack</vt:lpstr>
      <vt:lpstr>NumPy Ecosystem</vt:lpstr>
      <vt:lpstr>Numpy – Creating vectors</vt:lpstr>
      <vt:lpstr>Numpy – Creating Arrays</vt:lpstr>
      <vt:lpstr>Array Shape</vt:lpstr>
      <vt:lpstr>...Two dimensional arrays have a 2-tuple</vt:lpstr>
      <vt:lpstr>...And so on</vt:lpstr>
      <vt:lpstr>Indexing and Slicing</vt:lpstr>
      <vt:lpstr>Prezentace aplikace PowerPoint</vt:lpstr>
      <vt:lpstr>Prezentace aplikace PowerPoint</vt:lpstr>
      <vt:lpstr>Array Views</vt:lpstr>
      <vt:lpstr>Numpy – Creating arrays</vt:lpstr>
      <vt:lpstr>Numpy – Creating arrays</vt:lpstr>
      <vt:lpstr>Numpy – array creation and use</vt:lpstr>
      <vt:lpstr>Numpy – array creation and use</vt:lpstr>
      <vt:lpstr>Numpy – Creating arrays</vt:lpstr>
      <vt:lpstr>Numpy – Creating arrays</vt:lpstr>
      <vt:lpstr>Universal Functions (ufuncs) NumPy ufuncs are functions that operate element-wise on one or  more arrays</vt:lpstr>
      <vt:lpstr>NumPy has many built-in ufuncs</vt:lpstr>
      <vt:lpstr>Broadcasting A key feature of NumPy is broadcasting, where arrays with different,  but compatible shapes can be used as arguments to ufuncs</vt:lpstr>
      <vt:lpstr>Prezentace aplikace PowerPoint</vt:lpstr>
      <vt:lpstr>Broadcasting Rules</vt:lpstr>
      <vt:lpstr>Array Methods</vt:lpstr>
      <vt:lpstr>Reduction: Axis</vt:lpstr>
      <vt:lpstr>Prezentace aplikace PowerPoint</vt:lpstr>
      <vt:lpstr>Numpy – array creation and use</vt:lpstr>
      <vt:lpstr>Numpy – array methods</vt:lpstr>
      <vt:lpstr>Numpy – array methods - sorting</vt:lpstr>
      <vt:lpstr>Numpy – array operations</vt:lpstr>
      <vt:lpstr>Numpy – statistics</vt:lpstr>
      <vt:lpstr>Using arrays wisely</vt:lpstr>
      <vt:lpstr>Numpy – matrices</vt:lpstr>
      <vt:lpstr>Numpy – matrices</vt:lpstr>
      <vt:lpstr>Numpy – matrices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peska</dc:creator>
  <cp:lastModifiedBy>peska</cp:lastModifiedBy>
  <cp:revision>21</cp:revision>
  <dcterms:created xsi:type="dcterms:W3CDTF">2018-03-09T14:16:58Z</dcterms:created>
  <dcterms:modified xsi:type="dcterms:W3CDTF">2019-11-11T10:37:14Z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2018-03-09T00:00:00Z</vt:filetime>
  </property>
</Properties>
</file>